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tiff" ContentType="image/tiff"/>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24" r:id="rId3"/>
    <p:sldId id="741" r:id="rId4"/>
    <p:sldId id="742" r:id="rId5"/>
    <p:sldId id="743" r:id="rId6"/>
    <p:sldId id="744" r:id="rId7"/>
    <p:sldId id="750" r:id="rId8"/>
    <p:sldId id="751" r:id="rId9"/>
    <p:sldId id="759" r:id="rId10"/>
    <p:sldId id="770" r:id="rId11"/>
    <p:sldId id="752" r:id="rId12"/>
    <p:sldId id="753" r:id="rId13"/>
    <p:sldId id="754" r:id="rId14"/>
    <p:sldId id="755" r:id="rId15"/>
    <p:sldId id="756" r:id="rId16"/>
    <p:sldId id="760" r:id="rId17"/>
    <p:sldId id="757" r:id="rId18"/>
    <p:sldId id="758" r:id="rId19"/>
    <p:sldId id="761" r:id="rId20"/>
    <p:sldId id="762" r:id="rId21"/>
    <p:sldId id="763" r:id="rId22"/>
    <p:sldId id="764" r:id="rId23"/>
    <p:sldId id="765" r:id="rId24"/>
    <p:sldId id="745" r:id="rId25"/>
    <p:sldId id="746" r:id="rId26"/>
    <p:sldId id="774" r:id="rId27"/>
    <p:sldId id="771" r:id="rId28"/>
    <p:sldId id="772" r:id="rId29"/>
    <p:sldId id="747" r:id="rId30"/>
  </p:sldIdLst>
  <p:sldSz cx="12192000" cy="6858000"/>
  <p:notesSz cx="6858000" cy="9144000"/>
  <p:custDataLst>
    <p:tags r:id="rId31"/>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71" d="100"/>
          <a:sy n="71" d="100"/>
        </p:scale>
        <p:origin x="-678" y="-96"/>
      </p:cViewPr>
      <p:guideLst>
        <p:guide orient="horz" pos="2549"/>
        <p:guide pos="389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tags" Target="tags/tag2.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2.w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7.wmf" /><Relationship Id="rId2" Type="http://schemas.openxmlformats.org/officeDocument/2006/relationships/image" Target="../media/image18.w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7.w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9.wmf" /><Relationship Id="rId2" Type="http://schemas.openxmlformats.org/officeDocument/2006/relationships/image" Target="../media/image20.wmf" /><Relationship Id="rId3" Type="http://schemas.openxmlformats.org/officeDocument/2006/relationships/image" Target="../media/image21.w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22.w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23.wmf" /><Relationship Id="rId2" Type="http://schemas.openxmlformats.org/officeDocument/2006/relationships/image" Target="../media/image24.w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23.w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6" name="Rectangle 4"/>
          <p:cNvSpPr>
            <a:spLocks noGrp="1" noRot="1" noChangeAspect="1"/>
          </p:cNvSpPr>
          <p:nvPr>
            <p:ph type="sldImg" idx="6"/>
          </p:nvPr>
        </p:nvSpPr>
        <p:spPr>
          <a:xfrm>
            <a:off x="381000" y="685800"/>
            <a:ext cx="6096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a:latin typeface="Arial" panose="020b0604020202020204" pitchFamily="34" charset="0"/>
                <a:ea typeface="宋体" panose="02010600030101010101" pitchFamily="2" charset="-122"/>
                <a:cs typeface="+mn-cs"/>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比较">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6" name="文本框 4"/>
          <p:cNvSpPr txBox="1"/>
          <p:nvPr userDrawn="1"/>
        </p:nvSpPr>
        <p:spPr>
          <a:xfrm>
            <a:off x="250825" y="327025"/>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布置作业</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390525"/>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grpSp>
        <p:nvGrpSpPr>
          <p:cNvPr id="2" name="组合 1"/>
          <p:cNvGrpSpPr/>
          <p:nvPr userDrawn="1"/>
        </p:nvGrpSpPr>
        <p:grpSpPr>
          <a:xfrm>
            <a:off x="-24765" y="6360795"/>
            <a:ext cx="12206605" cy="513715"/>
            <a:chOff x="-23" y="9990"/>
            <a:chExt cx="19223" cy="809"/>
          </a:xfrm>
        </p:grpSpPr>
        <p:pic>
          <p:nvPicPr>
            <p:cNvPr id="2051" name="图片 1"/>
            <p:cNvPicPr>
              <a:picLocks noChangeAspect="1"/>
            </p:cNvPicPr>
            <p:nvPr userDrawn="1"/>
          </p:nvPicPr>
          <p:blipFill>
            <a:blip r:embed="rId1"/>
            <a:stretch>
              <a:fillRect/>
            </a:stretch>
          </p:blipFill>
          <p:spPr>
            <a:xfrm>
              <a:off x="17243" y="9990"/>
              <a:ext cx="1957" cy="607"/>
            </a:xfrm>
            <a:prstGeom prst="rect">
              <a:avLst/>
            </a:prstGeom>
            <a:noFill/>
            <a:ln w="9525">
              <a:noFill/>
            </a:ln>
          </p:spPr>
        </p:pic>
        <p:sp>
          <p:nvSpPr>
            <p:cNvPr id="3" name="圆角矩形 2"/>
            <p:cNvSpPr/>
            <p:nvPr userDrawn="1"/>
          </p:nvSpPr>
          <p:spPr>
            <a:xfrm>
              <a:off x="0" y="10507"/>
              <a:ext cx="19200" cy="293"/>
            </a:xfrm>
            <a:prstGeom prst="roundRect">
              <a:avLst>
                <a:gd name="adj" fmla="val 0"/>
              </a:avLst>
            </a:prstGeom>
            <a:solidFill>
              <a:srgbClr val="59B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prstClr val="white"/>
                </a:solidFill>
              </a:endParaRPr>
            </a:p>
          </p:txBody>
        </p:sp>
        <p:pic>
          <p:nvPicPr>
            <p:cNvPr id="2053" name="图片 3"/>
            <p:cNvPicPr>
              <a:picLocks noChangeAspect="1"/>
            </p:cNvPicPr>
            <p:nvPr userDrawn="1"/>
          </p:nvPicPr>
          <p:blipFill>
            <a:blip r:embed="rId2"/>
            <a:stretch>
              <a:fillRect/>
            </a:stretch>
          </p:blipFill>
          <p:spPr>
            <a:xfrm>
              <a:off x="-23" y="10120"/>
              <a:ext cx="2500" cy="653"/>
            </a:xfrm>
            <a:prstGeom prst="rect">
              <a:avLst/>
            </a:prstGeom>
            <a:noFill/>
            <a:ln w="9525">
              <a:noFill/>
            </a:ln>
          </p:spPr>
        </p:pic>
      </p:gr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a:xfrm>
            <a:off x="612210" y="608400"/>
            <a:ext cx="10969200" cy="648000"/>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12775" y="6315075"/>
            <a:ext cx="2698750" cy="315913"/>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4" name="页脚占位符 3"/>
          <p:cNvSpPr>
            <a:spLocks noGrp="1"/>
          </p:cNvSpPr>
          <p:nvPr>
            <p:ph type="ftr" sz="quarter" idx="11"/>
          </p:nvPr>
        </p:nvSpPr>
        <p:spPr>
          <a:xfrm>
            <a:off x="4116388" y="6315075"/>
            <a:ext cx="3959225" cy="31591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8877300" y="6315075"/>
            <a:ext cx="2700338" cy="315913"/>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两栏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grpSp>
        <p:nvGrpSpPr>
          <p:cNvPr id="3" name="组合 37"/>
          <p:cNvGrpSpPr/>
          <p:nvPr userDrawn="1"/>
        </p:nvGrpSpPr>
        <p:grpSpPr>
          <a:xfrm>
            <a:off x="3352800" y="3143250"/>
            <a:ext cx="2879725" cy="658813"/>
            <a:chOff x="5279" y="3614"/>
            <a:chExt cx="4537" cy="1036"/>
          </a:xfrm>
        </p:grpSpPr>
        <p:sp>
          <p:nvSpPr>
            <p:cNvPr id="4" name="流程图: 可选过程 3"/>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流程图: 可选过程 4"/>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椭圆 5"/>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7" name="组合 41"/>
          <p:cNvGrpSpPr/>
          <p:nvPr userDrawn="1"/>
        </p:nvGrpSpPr>
        <p:grpSpPr>
          <a:xfrm>
            <a:off x="3352800" y="3992563"/>
            <a:ext cx="2879725" cy="658812"/>
            <a:chOff x="5279" y="3614"/>
            <a:chExt cx="4537" cy="1036"/>
          </a:xfrm>
        </p:grpSpPr>
        <p:sp>
          <p:nvSpPr>
            <p:cNvPr id="8" name="流程图: 可选过程 7"/>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流程图: 可选过程 8"/>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椭圆 9"/>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1" name="组合 45"/>
          <p:cNvGrpSpPr/>
          <p:nvPr userDrawn="1"/>
        </p:nvGrpSpPr>
        <p:grpSpPr>
          <a:xfrm>
            <a:off x="3352800" y="4841875"/>
            <a:ext cx="2879725" cy="657225"/>
            <a:chOff x="5279" y="3614"/>
            <a:chExt cx="4537" cy="1036"/>
          </a:xfrm>
        </p:grpSpPr>
        <p:sp>
          <p:nvSpPr>
            <p:cNvPr id="12" name="流程图: 可选过程 11"/>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3" name="流程图: 可选过程 12"/>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4" name="椭圆 13"/>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5" name="组合 27"/>
          <p:cNvGrpSpPr/>
          <p:nvPr userDrawn="1"/>
        </p:nvGrpSpPr>
        <p:grpSpPr>
          <a:xfrm>
            <a:off x="7146925" y="3148013"/>
            <a:ext cx="2881313" cy="657225"/>
            <a:chOff x="5279" y="3614"/>
            <a:chExt cx="4537" cy="1036"/>
          </a:xfrm>
        </p:grpSpPr>
        <p:sp>
          <p:nvSpPr>
            <p:cNvPr id="16" name="流程图: 可选过程 15"/>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7" name="流程图: 可选过程 16"/>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8" name="椭圆 17"/>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19" name="组合 31"/>
          <p:cNvGrpSpPr/>
          <p:nvPr userDrawn="1"/>
        </p:nvGrpSpPr>
        <p:grpSpPr>
          <a:xfrm>
            <a:off x="7146925" y="4000500"/>
            <a:ext cx="2881313" cy="657225"/>
            <a:chOff x="5279" y="3614"/>
            <a:chExt cx="4537" cy="1036"/>
          </a:xfrm>
        </p:grpSpPr>
        <p:sp>
          <p:nvSpPr>
            <p:cNvPr id="20" name="流程图: 可选过程 19"/>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1" name="流程图: 可选过程 20"/>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2" name="椭圆 21"/>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nvGrpSpPr>
          <p:cNvPr id="23" name="组合 22"/>
          <p:cNvGrpSpPr/>
          <p:nvPr userDrawn="1"/>
        </p:nvGrpSpPr>
        <p:grpSpPr>
          <a:xfrm>
            <a:off x="7146925" y="2295525"/>
            <a:ext cx="2881313" cy="657225"/>
            <a:chOff x="5279" y="3614"/>
            <a:chExt cx="4537" cy="1036"/>
          </a:xfrm>
        </p:grpSpPr>
        <p:sp>
          <p:nvSpPr>
            <p:cNvPr id="24" name="流程图: 可选过程 23"/>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5" name="流程图: 可选过程 24"/>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6" name="椭圆 25"/>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27" name="文本框 34"/>
          <p:cNvSpPr txBox="1"/>
          <p:nvPr userDrawn="1"/>
        </p:nvSpPr>
        <p:spPr>
          <a:xfrm>
            <a:off x="693738" y="500063"/>
            <a:ext cx="1020763" cy="2122488"/>
          </a:xfrm>
          <a:prstGeom prst="rect">
            <a:avLst/>
          </a:prstGeom>
          <a:noFill/>
        </p:spPr>
        <p:txBody>
          <a:bodyPr wrap="none" rtlCol="0">
            <a:spAutoFit/>
          </a:bodyPr>
          <a:lstStyle/>
          <a:p>
            <a:r>
              <a:rPr lang="zh-CN" altLang="en-US" sz="6600" b="1" noProof="1">
                <a:solidFill>
                  <a:schemeClr val="accent3"/>
                </a:solidFill>
                <a:latin typeface="微软雅黑" panose="020b0503020204020204" charset="-122"/>
                <a:ea typeface="微软雅黑"/>
                <a:cs typeface="微软雅黑" panose="020b0503020204020204" charset="-122"/>
              </a:rPr>
              <a:t>目 </a:t>
            </a:r>
            <a:endParaRPr lang="zh-CN" altLang="en-US" sz="6600" b="1" noProof="1">
              <a:solidFill>
                <a:schemeClr val="accent3"/>
              </a:solidFill>
              <a:latin typeface="微软雅黑" panose="020b0503020204020204" charset="-122"/>
              <a:ea typeface="微软雅黑"/>
              <a:cs typeface="微软雅黑" panose="020b0503020204020204" charset="-122"/>
            </a:endParaRPr>
          </a:p>
          <a:p>
            <a:r>
              <a:rPr lang="zh-CN" altLang="en-US" sz="6600" b="1" noProof="1">
                <a:solidFill>
                  <a:schemeClr val="accent3"/>
                </a:solidFill>
                <a:latin typeface="微软雅黑" panose="020b0503020204020204" charset="-122"/>
                <a:ea typeface="微软雅黑"/>
                <a:cs typeface="微软雅黑" panose="020b0503020204020204" charset="-122"/>
              </a:rPr>
              <a:t>录</a:t>
            </a:r>
            <a:endParaRPr lang="zh-CN" altLang="en-US" sz="6600" b="1" noProof="1">
              <a:solidFill>
                <a:schemeClr val="accent3"/>
              </a:solidFill>
              <a:latin typeface="微软雅黑" panose="020b0503020204020204" charset="-122"/>
              <a:ea typeface="微软雅黑"/>
              <a:cs typeface="微软雅黑" panose="020b0503020204020204" charset="-122"/>
            </a:endParaRPr>
          </a:p>
        </p:txBody>
      </p:sp>
      <p:sp>
        <p:nvSpPr>
          <p:cNvPr id="28" name="矩形: 圆角 2"/>
          <p:cNvSpPr/>
          <p:nvPr userDrawn="1"/>
        </p:nvSpPr>
        <p:spPr>
          <a:xfrm rot="5400000">
            <a:off x="1107281" y="1391444"/>
            <a:ext cx="1970088" cy="4921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fontAlgn="base"/>
            <a:r>
              <a:rPr lang="en-US" altLang="zh-CN" sz="2000" b="1" strike="noStrike" noProof="1">
                <a:solidFill>
                  <a:schemeClr val="bg1"/>
                </a:solidFill>
                <a:latin typeface="微软雅黑" panose="020b0503020204020204" charset="-122"/>
                <a:ea typeface="微软雅黑"/>
              </a:rPr>
              <a:t>CONTENTS</a:t>
            </a:r>
            <a:endParaRPr lang="en-US" altLang="zh-CN" sz="2000" b="1" strike="noStrike" noProof="1">
              <a:solidFill>
                <a:schemeClr val="bg1"/>
              </a:solidFill>
              <a:latin typeface="微软雅黑" panose="020b0503020204020204" charset="-122"/>
              <a:ea typeface="微软雅黑"/>
            </a:endParaRPr>
          </a:p>
        </p:txBody>
      </p:sp>
      <p:grpSp>
        <p:nvGrpSpPr>
          <p:cNvPr id="29" name="组合 21"/>
          <p:cNvGrpSpPr/>
          <p:nvPr userDrawn="1"/>
        </p:nvGrpSpPr>
        <p:grpSpPr>
          <a:xfrm>
            <a:off x="3352800" y="2295525"/>
            <a:ext cx="2879725" cy="657225"/>
            <a:chOff x="5279" y="3614"/>
            <a:chExt cx="4537" cy="1036"/>
          </a:xfrm>
        </p:grpSpPr>
        <p:sp>
          <p:nvSpPr>
            <p:cNvPr id="30" name="流程图: 可选过程 29"/>
            <p:cNvSpPr/>
            <p:nvPr/>
          </p:nvSpPr>
          <p:spPr>
            <a:xfrm>
              <a:off x="5766" y="3833"/>
              <a:ext cx="4051" cy="795"/>
            </a:xfrm>
            <a:prstGeom prst="flowChartAlternate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1" name="流程图: 可选过程 30"/>
            <p:cNvSpPr/>
            <p:nvPr/>
          </p:nvSpPr>
          <p:spPr>
            <a:xfrm>
              <a:off x="5652" y="3735"/>
              <a:ext cx="4051" cy="795"/>
            </a:xfrm>
            <a:prstGeom prst="flowChartAlternateProcess">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2" name="椭圆 31"/>
            <p:cNvSpPr/>
            <p:nvPr/>
          </p:nvSpPr>
          <p:spPr>
            <a:xfrm>
              <a:off x="5279" y="3614"/>
              <a:ext cx="1022" cy="1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33" name="文本框 12"/>
          <p:cNvSpPr txBox="1"/>
          <p:nvPr userDrawn="1"/>
        </p:nvSpPr>
        <p:spPr>
          <a:xfrm>
            <a:off x="3482975" y="2005013"/>
            <a:ext cx="6843713" cy="3538537"/>
          </a:xfrm>
          <a:prstGeom prst="rect">
            <a:avLst/>
          </a:prstGeom>
          <a:noFill/>
          <a:ln w="9525">
            <a:noFill/>
          </a:ln>
        </p:spPr>
        <p:txBody>
          <a:bodyPr wrap="square" anchor="t">
            <a:spAutoFit/>
          </a:bodyPr>
          <a:lstStyle/>
          <a:p>
            <a:pPr>
              <a:lnSpc>
                <a:spcPct val="200000"/>
              </a:lnSpc>
            </a:pPr>
            <a:r>
              <a:rPr lang="en-US" altLang="zh-CN" sz="2800" b="1">
                <a:solidFill>
                  <a:schemeClr val="bg1"/>
                </a:solidFill>
                <a:latin typeface="微软雅黑" panose="020b0503020204020204" charset="-122"/>
                <a:ea typeface="微软雅黑"/>
              </a:rPr>
              <a:t>1</a:t>
            </a:r>
            <a:r>
              <a:rPr lang="en-US" altLang="zh-CN" sz="2800" b="1">
                <a:latin typeface="微软雅黑" panose="020b0503020204020204" charset="-122"/>
                <a:ea typeface="微软雅黑"/>
              </a:rPr>
              <a:t>    </a:t>
            </a:r>
            <a:r>
              <a:rPr lang="zh-CN" altLang="en-US" sz="2800" b="1">
                <a:latin typeface="微软雅黑" panose="020b0503020204020204" charset="-122"/>
                <a:ea typeface="微软雅黑"/>
              </a:rPr>
              <a:t>学习目标            </a:t>
            </a:r>
            <a:r>
              <a:rPr lang="en-US" altLang="zh-CN" sz="2800" b="1">
                <a:solidFill>
                  <a:schemeClr val="bg1"/>
                </a:solidFill>
                <a:latin typeface="微软雅黑" panose="020b0503020204020204" charset="-122"/>
                <a:ea typeface="微软雅黑"/>
              </a:rPr>
              <a:t>    2</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新课导入</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3</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新课讲解</a:t>
            </a:r>
            <a:r>
              <a:rPr lang="zh-CN" altLang="en-US" sz="2800" b="1">
                <a:latin typeface="微软雅黑" panose="020b0503020204020204" charset="-122"/>
                <a:ea typeface="微软雅黑"/>
                <a:sym typeface="微软雅黑" panose="020b0503020204020204" charset="-122"/>
              </a:rPr>
              <a:t>            </a:t>
            </a:r>
            <a:r>
              <a:rPr lang="en-US" altLang="zh-CN" sz="2800" b="1">
                <a:solidFill>
                  <a:schemeClr val="bg1"/>
                </a:solidFill>
                <a:latin typeface="微软雅黑" panose="020b0503020204020204" charset="-122"/>
                <a:ea typeface="微软雅黑"/>
                <a:sym typeface="微软雅黑" panose="020b0503020204020204" charset="-122"/>
              </a:rPr>
              <a:t>    4</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课堂小结</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5</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当堂小练</a:t>
            </a:r>
            <a:r>
              <a:rPr lang="zh-CN" altLang="en-US" sz="2800" b="1">
                <a:latin typeface="微软雅黑" panose="020b0503020204020204" charset="-122"/>
                <a:ea typeface="微软雅黑"/>
                <a:sym typeface="微软雅黑" panose="020b0503020204020204" charset="-122"/>
              </a:rPr>
              <a:t>            </a:t>
            </a:r>
            <a:r>
              <a:rPr lang="en-US" altLang="zh-CN" sz="2800" b="1">
                <a:solidFill>
                  <a:schemeClr val="bg1"/>
                </a:solidFill>
                <a:latin typeface="微软雅黑" panose="020b0503020204020204" charset="-122"/>
                <a:ea typeface="微软雅黑"/>
                <a:sym typeface="微软雅黑" panose="020b0503020204020204" charset="-122"/>
              </a:rPr>
              <a:t>    6</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拓展与延伸</a:t>
            </a:r>
            <a:endParaRPr lang="zh-CN" altLang="en-US" sz="2800" b="1">
              <a:latin typeface="微软雅黑" panose="020b0503020204020204" charset="-122"/>
              <a:ea typeface="微软雅黑"/>
            </a:endParaRPr>
          </a:p>
          <a:p>
            <a:pPr>
              <a:lnSpc>
                <a:spcPct val="200000"/>
              </a:lnSpc>
            </a:pPr>
            <a:r>
              <a:rPr lang="en-US" altLang="zh-CN" sz="2800" b="1">
                <a:solidFill>
                  <a:schemeClr val="bg1"/>
                </a:solidFill>
                <a:latin typeface="微软雅黑" panose="020b0503020204020204" charset="-122"/>
                <a:ea typeface="微软雅黑"/>
              </a:rPr>
              <a:t>7</a:t>
            </a:r>
            <a:r>
              <a:rPr lang="en-US" altLang="zh-CN" sz="2800" b="1">
                <a:latin typeface="微软雅黑" panose="020b0503020204020204" charset="-122"/>
                <a:ea typeface="微软雅黑"/>
                <a:sym typeface="微软雅黑" panose="020b0503020204020204" charset="-122"/>
              </a:rPr>
              <a:t>    </a:t>
            </a:r>
            <a:r>
              <a:rPr lang="zh-CN" altLang="en-US" sz="2800" b="1">
                <a:latin typeface="微软雅黑" panose="020b0503020204020204" charset="-122"/>
                <a:ea typeface="微软雅黑"/>
              </a:rPr>
              <a:t>布置作业</a:t>
            </a:r>
            <a:endParaRPr lang="zh-CN" altLang="en-US" sz="2800" b="1">
              <a:latin typeface="微软雅黑" panose="020b0503020204020204" charset="-122"/>
              <a:ea typeface="微软雅黑"/>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6" name="文本框 10"/>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rPr>
              <a:t>学习目标</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nvGrpSpPr>
      <p:grpSpPr>
        <a:xfrm>
          <a:off x="0" y="0"/>
          <a:ext cx="0" cy="0"/>
        </a:xfrm>
      </p:grpSpPr>
      <p:sp>
        <p:nvSpPr>
          <p:cNvPr id="34" name="文本框 10"/>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新课导入</a:t>
            </a:r>
            <a:endParaRPr lang="zh-CN" altLang="en-US" sz="3200" b="1" noProof="1">
              <a:solidFill>
                <a:schemeClr val="accent4">
                  <a:lumMod val="75000"/>
                </a:schemeClr>
              </a:solidFill>
              <a:latin typeface="微软雅黑" panose="020b0503020204020204" charset="-122"/>
              <a:ea typeface="微软雅黑"/>
            </a:endParaRPr>
          </a:p>
        </p:txBody>
      </p:sp>
      <p:sp>
        <p:nvSpPr>
          <p:cNvPr id="35" name="流程图: 过程 34"/>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比较">
    <p:spTree>
      <p:nvGrpSpPr>
        <p:cNvPr id="1" name=""/>
        <p:cNvGrpSpPr/>
        <p:nvPr/>
      </p:nvGrpSpPr>
      <p:grpSpPr>
        <a:xfrm>
          <a:off x="0" y="0"/>
          <a:ext cx="0" cy="0"/>
        </a:xfrm>
      </p:grpSpPr>
      <p:sp>
        <p:nvSpPr>
          <p:cNvPr id="3" name="文本框 3"/>
          <p:cNvSpPr txBox="1"/>
          <p:nvPr userDrawn="1"/>
        </p:nvSpPr>
        <p:spPr>
          <a:xfrm>
            <a:off x="250825" y="336550"/>
            <a:ext cx="18081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新课讲解</a:t>
            </a:r>
            <a:endParaRPr lang="zh-CN" altLang="en-US" sz="3200" b="1" noProof="1">
              <a:solidFill>
                <a:schemeClr val="accent4">
                  <a:lumMod val="75000"/>
                </a:schemeClr>
              </a:solidFill>
              <a:latin typeface="微软雅黑" panose="020b0503020204020204" charset="-122"/>
              <a:ea typeface="微软雅黑"/>
            </a:endParaRPr>
          </a:p>
        </p:txBody>
      </p:sp>
      <p:sp>
        <p:nvSpPr>
          <p:cNvPr id="4" name="流程图: 过程 3"/>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7" name="文本框 1"/>
          <p:cNvSpPr txBox="1"/>
          <p:nvPr userDrawn="1"/>
        </p:nvSpPr>
        <p:spPr>
          <a:xfrm>
            <a:off x="250825" y="336550"/>
            <a:ext cx="1808480" cy="583565"/>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rPr>
              <a:t>课堂小结</a:t>
            </a:r>
            <a:endParaRPr lang="zh-CN" altLang="en-US" sz="3200" b="1" noProof="1">
              <a:solidFill>
                <a:schemeClr val="accent4">
                  <a:lumMod val="75000"/>
                </a:schemeClr>
              </a:solidFill>
              <a:latin typeface="微软雅黑" panose="020b0503020204020204" charset="-122"/>
              <a:ea typeface="微软雅黑"/>
            </a:endParaRPr>
          </a:p>
        </p:txBody>
      </p:sp>
      <p:sp>
        <p:nvSpPr>
          <p:cNvPr id="8" name="流程图: 过程 7"/>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6" name="文本框 1"/>
          <p:cNvSpPr txBox="1"/>
          <p:nvPr userDrawn="1"/>
        </p:nvSpPr>
        <p:spPr>
          <a:xfrm>
            <a:off x="250825" y="336550"/>
            <a:ext cx="1826141" cy="584775"/>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smtClean="0">
                <a:solidFill>
                  <a:schemeClr val="accent4">
                    <a:lumMod val="75000"/>
                  </a:schemeClr>
                </a:solidFill>
                <a:latin typeface="微软雅黑" panose="020b0503020204020204" charset="-122"/>
                <a:ea typeface="微软雅黑"/>
              </a:rPr>
              <a:t>当堂小练</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400050"/>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6" name="文本框 2"/>
          <p:cNvSpPr txBox="1"/>
          <p:nvPr userDrawn="1"/>
        </p:nvSpPr>
        <p:spPr>
          <a:xfrm>
            <a:off x="250825" y="327025"/>
            <a:ext cx="2214563" cy="584200"/>
          </a:xfrm>
          <a:prstGeom prst="rect">
            <a:avLst/>
          </a:prstGeom>
          <a:noFill/>
          <a:extLst>
            <a:ext uri="{909E8E84-426E-40DD-AFC4-6F175D3DCCD1}">
              <a14:hiddenFill xmlns:a14="http://schemas.microsoft.com/office/drawing/2010/main">
                <a:solidFill>
                  <a:schemeClr val="accent4">
                    <a:lumMod val="75000"/>
                  </a:schemeClr>
                </a:solidFill>
              </a14:hiddenFill>
            </a:ext>
          </a:extLst>
        </p:spPr>
        <p:txBody>
          <a:bodyPr wrap="none" rtlCol="0">
            <a:spAutoFit/>
          </a:bodyPr>
          <a:lstStyle/>
          <a:p>
            <a:r>
              <a:rPr lang="zh-CN" altLang="en-US" sz="3200" b="1" noProof="1">
                <a:solidFill>
                  <a:schemeClr val="accent4">
                    <a:lumMod val="75000"/>
                  </a:schemeClr>
                </a:solidFill>
                <a:latin typeface="微软雅黑" panose="020b0503020204020204" charset="-122"/>
                <a:ea typeface="微软雅黑"/>
                <a:cs typeface="+mn-cs"/>
                <a:sym typeface="+mn-ea"/>
              </a:rPr>
              <a:t>拓展与延伸</a:t>
            </a:r>
            <a:endParaRPr lang="zh-CN" altLang="en-US" sz="3200" b="1" noProof="1">
              <a:solidFill>
                <a:schemeClr val="accent4">
                  <a:lumMod val="75000"/>
                </a:schemeClr>
              </a:solidFill>
              <a:latin typeface="微软雅黑" panose="020b0503020204020204" charset="-122"/>
              <a:ea typeface="微软雅黑"/>
            </a:endParaRPr>
          </a:p>
        </p:txBody>
      </p:sp>
      <p:sp>
        <p:nvSpPr>
          <p:cNvPr id="7" name="流程图: 过程 6"/>
          <p:cNvSpPr/>
          <p:nvPr userDrawn="1"/>
        </p:nvSpPr>
        <p:spPr>
          <a:xfrm>
            <a:off x="-11112" y="390525"/>
            <a:ext cx="152400" cy="457200"/>
          </a:xfrm>
          <a:prstGeom prst="flowChart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xml" /><Relationship Id="rId21" Type="http://schemas.openxmlformats.org/officeDocument/2006/relationships/image" Target="../media/image1.png" /><Relationship Id="rId22" Type="http://schemas.openxmlformats.org/officeDocument/2006/relationships/image" Target="../media/image2.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7" name="KSO_TEMPLATE" hidden="1"/>
          <p:cNvSpPr/>
          <p:nvPr userDrawn="1">
            <p:custDataLst>
              <p:tags r:id="rId2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 name="组合 1"/>
          <p:cNvGrpSpPr/>
          <p:nvPr userDrawn="1"/>
        </p:nvGrpSpPr>
        <p:grpSpPr>
          <a:xfrm>
            <a:off x="-24765" y="6360795"/>
            <a:ext cx="12206605" cy="513715"/>
            <a:chOff x="-23" y="9990"/>
            <a:chExt cx="19223" cy="809"/>
          </a:xfrm>
        </p:grpSpPr>
        <p:pic>
          <p:nvPicPr>
            <p:cNvPr id="2051" name="图片 1"/>
            <p:cNvPicPr>
              <a:picLocks noChangeAspect="1"/>
            </p:cNvPicPr>
            <p:nvPr userDrawn="1"/>
          </p:nvPicPr>
          <p:blipFill>
            <a:blip r:embed="rId21"/>
            <a:stretch>
              <a:fillRect/>
            </a:stretch>
          </p:blipFill>
          <p:spPr>
            <a:xfrm>
              <a:off x="17243" y="9990"/>
              <a:ext cx="1957" cy="607"/>
            </a:xfrm>
            <a:prstGeom prst="rect">
              <a:avLst/>
            </a:prstGeom>
            <a:noFill/>
            <a:ln w="9525">
              <a:noFill/>
            </a:ln>
          </p:spPr>
        </p:pic>
        <p:sp>
          <p:nvSpPr>
            <p:cNvPr id="3" name="圆角矩形 2"/>
            <p:cNvSpPr/>
            <p:nvPr userDrawn="1"/>
          </p:nvSpPr>
          <p:spPr>
            <a:xfrm>
              <a:off x="0" y="10507"/>
              <a:ext cx="19200" cy="293"/>
            </a:xfrm>
            <a:prstGeom prst="roundRect">
              <a:avLst>
                <a:gd name="adj" fmla="val 0"/>
              </a:avLst>
            </a:prstGeom>
            <a:solidFill>
              <a:srgbClr val="59B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prstClr val="white"/>
                </a:solidFill>
              </a:endParaRPr>
            </a:p>
          </p:txBody>
        </p:sp>
        <p:pic>
          <p:nvPicPr>
            <p:cNvPr id="2053" name="图片 3"/>
            <p:cNvPicPr>
              <a:picLocks noChangeAspect="1"/>
            </p:cNvPicPr>
            <p:nvPr userDrawn="1"/>
          </p:nvPicPr>
          <p:blipFill>
            <a:blip r:embed="rId22"/>
            <a:stretch>
              <a:fillRect/>
            </a:stretch>
          </p:blipFill>
          <p:spPr>
            <a:xfrm>
              <a:off x="-23" y="10120"/>
              <a:ext cx="2500" cy="653"/>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1.bin" TargetMode="Internal" /><Relationship Id="rId3" Type="http://schemas.openxmlformats.org/officeDocument/2006/relationships/image" Target="../media/image12.wmf" /><Relationship Id="rId4" Type="http://schemas.openxmlformats.org/officeDocument/2006/relationships/image" Target="../media/image13.jpeg" /><Relationship Id="rId5" Type="http://schemas.openxmlformats.org/officeDocument/2006/relationships/image" Target="../media/image14.jpeg" /><Relationship Id="rId6" Type="http://schemas.openxmlformats.org/officeDocument/2006/relationships/vmlDrawing" Target="../drawings/vmlDrawing1.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tif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tiff"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2.bin" TargetMode="Internal" /><Relationship Id="rId3" Type="http://schemas.openxmlformats.org/officeDocument/2006/relationships/image" Target="../media/image17.wmf" /><Relationship Id="rId4" Type="http://schemas.openxmlformats.org/officeDocument/2006/relationships/oleObject" Target="../embeddings/oleObject3.bin" TargetMode="Internal" /><Relationship Id="rId5" Type="http://schemas.openxmlformats.org/officeDocument/2006/relationships/image" Target="../media/image18.wmf" /><Relationship Id="rId6" Type="http://schemas.openxmlformats.org/officeDocument/2006/relationships/vmlDrawing" Target="../drawings/vmlDrawing2.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jpeg" /><Relationship Id="rId3"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4.bin" TargetMode="Internal" /><Relationship Id="rId3" Type="http://schemas.openxmlformats.org/officeDocument/2006/relationships/image" Target="../media/image17.wmf" /><Relationship Id="rId4" Type="http://schemas.openxmlformats.org/officeDocument/2006/relationships/vmlDrawing" Target="../drawings/vmlDrawing3.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vmlDrawing" Target="../drawings/vmlDrawing4.vml" /><Relationship Id="rId2" Type="http://schemas.openxmlformats.org/officeDocument/2006/relationships/notesSlide" Target="../notesSlides/notesSlide1.xml" /><Relationship Id="rId3" Type="http://schemas.openxmlformats.org/officeDocument/2006/relationships/oleObject" Target="../embeddings/oleObject5.bin" TargetMode="Internal" /><Relationship Id="rId4" Type="http://schemas.openxmlformats.org/officeDocument/2006/relationships/image" Target="../media/image19.wmf" /><Relationship Id="rId5" Type="http://schemas.openxmlformats.org/officeDocument/2006/relationships/oleObject" Target="../embeddings/oleObject6.bin" TargetMode="Internal" /><Relationship Id="rId6" Type="http://schemas.openxmlformats.org/officeDocument/2006/relationships/image" Target="../media/image20.wmf" /><Relationship Id="rId7" Type="http://schemas.openxmlformats.org/officeDocument/2006/relationships/oleObject" Target="../embeddings/oleObject7.bin" TargetMode="Internal" /><Relationship Id="rId8" Type="http://schemas.openxmlformats.org/officeDocument/2006/relationships/image" Target="../media/image21.wmf" /><Relationship Id="rId9" Type="http://schemas.openxmlformats.org/officeDocument/2006/relationships/oleObject" Target="../embeddings/oleObject8.bin"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9.bin" TargetMode="Internal" /><Relationship Id="rId3" Type="http://schemas.openxmlformats.org/officeDocument/2006/relationships/image" Target="../media/image22.wmf" /><Relationship Id="rId4" Type="http://schemas.openxmlformats.org/officeDocument/2006/relationships/vmlDrawing" Target="../drawings/vmlDrawing5.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10.bin" TargetMode="Internal" /><Relationship Id="rId3" Type="http://schemas.openxmlformats.org/officeDocument/2006/relationships/image" Target="../media/image23.wmf" /><Relationship Id="rId4" Type="http://schemas.openxmlformats.org/officeDocument/2006/relationships/oleObject" Target="../embeddings/oleObject11.bin" TargetMode="Internal" /><Relationship Id="rId5" Type="http://schemas.openxmlformats.org/officeDocument/2006/relationships/image" Target="../media/image24.wmf" /><Relationship Id="rId6" Type="http://schemas.openxmlformats.org/officeDocument/2006/relationships/image" Target="../media/image25.png" /><Relationship Id="rId7" Type="http://schemas.openxmlformats.org/officeDocument/2006/relationships/vmlDrawing" Target="../drawings/vmlDrawing6.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oleObject" Target="../embeddings/oleObject12.bin" TargetMode="Internal" /><Relationship Id="rId3" Type="http://schemas.openxmlformats.org/officeDocument/2006/relationships/image" Target="../media/image23.wmf" /><Relationship Id="rId4" Type="http://schemas.openxmlformats.org/officeDocument/2006/relationships/vmlDrawing" Target="../drawings/vmlDrawing7.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7.tiff"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8.tiff"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0.png" /><Relationship Id="rId3" Type="http://schemas.openxmlformats.org/officeDocument/2006/relationships/image" Target="../media/image3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6.gif" /><Relationship Id="rId3" Type="http://schemas.openxmlformats.org/officeDocument/2006/relationships/image" Target="../media/image7.gif" /><Relationship Id="rId4"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jpeg" /><Relationship Id="rId3" Type="http://schemas.openxmlformats.org/officeDocument/2006/relationships/image" Target="../media/image8.png" /><Relationship Id="rId4"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jpeg" /><Relationship Id="rId3"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0.png" /><Relationship Id="rId3" Type="http://schemas.openxmlformats.org/officeDocument/2006/relationships/hyperlink" Target="&#21248;&#36895;&#30452;&#32447;&#36816;&#21160;.mp4"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a:spLocks noGrp="1"/>
          </p:cNvSpPr>
          <p:nvPr/>
        </p:nvSpPr>
        <p:spPr>
          <a:xfrm>
            <a:off x="684213" y="1743710"/>
            <a:ext cx="10972800" cy="1486535"/>
          </a:xfrm>
          <a:prstGeom prst="rect">
            <a:avLst/>
          </a:prstGeom>
          <a:noFill/>
          <a:ln>
            <a:noFill/>
          </a:ln>
        </p:spPr>
        <p:txBody>
          <a:bodyPr wrap="square" lIns="135466" tIns="50800" rIns="101600" bIns="50800">
            <a:spAutoFit/>
          </a:bodyPr>
          <a:lstStyle>
            <a:lvl1pPr marL="0" indent="0" algn="ctr" defTabSz="914400" rtl="0" eaLnBrk="1" fontAlgn="auto" latinLnBrk="0" hangingPunct="1">
              <a:lnSpc>
                <a:spcPct val="100000"/>
              </a:lnSpc>
              <a:spcBef>
                <a:spcPct val="0"/>
              </a:spcBef>
              <a:spcAft>
                <a:spcPts val="1000"/>
              </a:spcAft>
              <a:buFont typeface="Arial" panose="020b0604020202020204" pitchFamily="34" charset="0"/>
              <a:buNone/>
              <a:defRPr sz="2400" u="none" strike="noStrike" kern="1200" cap="none" spc="200" normalizeH="0" baseline="0">
                <a:solidFill>
                  <a:schemeClr val="tx1"/>
                </a:solidFill>
                <a:uFillTx/>
                <a:latin typeface="+mn-lt"/>
                <a:ea typeface="+mn-ea"/>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solidFill>
                <a:uFillTx/>
                <a:latin typeface="+mn-lt"/>
                <a:ea typeface="+mn-ea"/>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solidFill>
                <a:uFillTx/>
                <a:latin typeface="+mn-lt"/>
                <a:ea typeface="+mn-ea"/>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mn-lt"/>
                <a:ea typeface="+mn-ea"/>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0" algn="ctr" eaLnBrk="1" fontAlgn="auto" hangingPunct="1">
              <a:lnSpc>
                <a:spcPct val="150000"/>
              </a:lnSpc>
              <a:buNone/>
            </a:pPr>
            <a:r>
              <a:rPr lang="zh-CN" altLang="en-US" sz="6000" b="1" strike="noStrike" noProof="1">
                <a:solidFill>
                  <a:schemeClr val="tx2">
                    <a:lumMod val="50000"/>
                    <a:lumOff val="50000"/>
                  </a:schemeClr>
                </a:solidFill>
                <a:latin typeface="+mj-ea"/>
                <a:ea typeface="+mj-ea"/>
                <a:cs typeface="+mj-ea"/>
              </a:rPr>
              <a:t>第五章  物体的运动</a:t>
            </a:r>
            <a:endParaRPr lang="zh-CN" altLang="en-US" sz="6000" b="1" strike="noStrike" noProof="1">
              <a:solidFill>
                <a:schemeClr val="tx2">
                  <a:lumMod val="50000"/>
                  <a:lumOff val="50000"/>
                </a:schemeClr>
              </a:solidFill>
              <a:latin typeface="+mj-ea"/>
              <a:ea typeface="+mj-ea"/>
              <a:cs typeface="+mj-ea"/>
            </a:endParaRPr>
          </a:p>
        </p:txBody>
      </p:sp>
      <p:sp>
        <p:nvSpPr>
          <p:cNvPr id="4" name="文本框 3"/>
          <p:cNvSpPr txBox="1"/>
          <p:nvPr/>
        </p:nvSpPr>
        <p:spPr>
          <a:xfrm>
            <a:off x="4566920" y="3634740"/>
            <a:ext cx="3114675" cy="583565"/>
          </a:xfrm>
          <a:prstGeom prst="rect">
            <a:avLst/>
          </a:prstGeom>
          <a:noFill/>
        </p:spPr>
        <p:txBody>
          <a:bodyPr wrap="none" rtlCol="0">
            <a:spAutoFit/>
          </a:bodyPr>
          <a:lstStyle/>
          <a:p>
            <a:r>
              <a:rPr lang="zh-CN" altLang="en-US" sz="3200" b="1">
                <a:solidFill>
                  <a:schemeClr val="bg1"/>
                </a:solidFill>
                <a:latin typeface="+mn-ea"/>
                <a:ea typeface="+mn-ea"/>
                <a:cs typeface="+mn-ea"/>
              </a:rPr>
              <a:t>第</a:t>
            </a:r>
            <a:r>
              <a:rPr lang="en-US" altLang="zh-CN" sz="3200" b="1">
                <a:solidFill>
                  <a:schemeClr val="bg1"/>
                </a:solidFill>
                <a:latin typeface="+mn-ea"/>
                <a:ea typeface="+mn-ea"/>
                <a:cs typeface="+mn-ea"/>
              </a:rPr>
              <a:t>3</a:t>
            </a:r>
            <a:r>
              <a:rPr lang="zh-CN" altLang="en-US" sz="3200" b="1">
                <a:solidFill>
                  <a:schemeClr val="bg1"/>
                </a:solidFill>
                <a:latin typeface="+mn-ea"/>
                <a:ea typeface="+mn-ea"/>
                <a:cs typeface="+mn-ea"/>
              </a:rPr>
              <a:t>节  直线运动</a:t>
            </a:r>
            <a:endParaRPr lang="zh-CN" altLang="en-US" sz="3200" b="1">
              <a:solidFill>
                <a:schemeClr val="bg1"/>
              </a:solidFill>
              <a:latin typeface="+mn-ea"/>
              <a:ea typeface="+mn-ea"/>
              <a:cs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480820" y="1183005"/>
            <a:ext cx="5990590" cy="2284095"/>
          </a:xfrm>
          <a:prstGeom prst="rect">
            <a:avLst/>
          </a:prstGeom>
          <a:noFill/>
          <a:ln w="9525">
            <a:noFill/>
          </a:ln>
        </p:spPr>
        <p:txBody>
          <a:bodyPr wrap="square" lIns="68580" tIns="34290" rIns="68580" bIns="34290">
            <a:spAutoFit/>
          </a:bodyPr>
          <a:lstStyle/>
          <a:p>
            <a:pPr indent="609600" algn="l">
              <a:lnSpc>
                <a:spcPct val="150000"/>
              </a:lnSpc>
              <a:defRPr/>
            </a:pPr>
            <a:r>
              <a:rPr lang="zh-CN" altLang="en-US" sz="2400" b="1" smtClean="0">
                <a:solidFill>
                  <a:srgbClr val="E95A67"/>
                </a:solidFill>
                <a:latin typeface="楷体" panose="02010609060101010101" charset="-122"/>
                <a:ea typeface="楷体" panose="02010609060101010101" charset="-122"/>
                <a:cs typeface="楷体" panose="02010609060101010101" charset="-122"/>
              </a:rPr>
              <a:t>匀</a:t>
            </a:r>
            <a:r>
              <a:rPr lang="zh-CN" altLang="en-US" sz="2400" b="1">
                <a:solidFill>
                  <a:srgbClr val="E95A67"/>
                </a:solidFill>
                <a:latin typeface="楷体" panose="02010609060101010101" charset="-122"/>
                <a:ea typeface="楷体" panose="02010609060101010101" charset="-122"/>
                <a:cs typeface="楷体" panose="02010609060101010101" charset="-122"/>
              </a:rPr>
              <a:t>速直线运动的 </a:t>
            </a:r>
            <a:r>
              <a:rPr lang="en-US" sz="2400" b="1" i="1">
                <a:solidFill>
                  <a:srgbClr val="E95A67"/>
                </a:solidFill>
                <a:latin typeface="Times New Roman" panose="02020603050405020304" pitchFamily="18" charset="0"/>
                <a:ea typeface="楷体" panose="02010609060101010101" charset="-122"/>
                <a:cs typeface="Times New Roman" panose="02020603050405020304" pitchFamily="18" charset="0"/>
              </a:rPr>
              <a:t>s-t </a:t>
            </a:r>
            <a:r>
              <a:rPr lang="zh-CN" altLang="en-US" sz="2400" b="1">
                <a:solidFill>
                  <a:srgbClr val="E95A67"/>
                </a:solidFill>
                <a:latin typeface="楷体" panose="02010609060101010101" charset="-122"/>
                <a:ea typeface="楷体" panose="02010609060101010101" charset="-122"/>
                <a:cs typeface="楷体" panose="02010609060101010101" charset="-122"/>
              </a:rPr>
              <a:t>和 </a:t>
            </a:r>
            <a:r>
              <a:rPr lang="en-US" sz="2400" b="1" i="1">
                <a:solidFill>
                  <a:srgbClr val="E95A67"/>
                </a:solidFill>
                <a:latin typeface="Times New Roman" panose="02020603050405020304" pitchFamily="18" charset="0"/>
                <a:ea typeface="楷体" panose="02010609060101010101" charset="-122"/>
                <a:cs typeface="Times New Roman" panose="02020603050405020304" pitchFamily="18" charset="0"/>
              </a:rPr>
              <a:t>v-t </a:t>
            </a:r>
            <a:r>
              <a:rPr lang="zh-CN" altLang="en-US" sz="2400" b="1">
                <a:solidFill>
                  <a:srgbClr val="E95A67"/>
                </a:solidFill>
                <a:latin typeface="楷体" panose="02010609060101010101" charset="-122"/>
                <a:ea typeface="楷体" panose="02010609060101010101" charset="-122"/>
                <a:cs typeface="楷体" panose="02010609060101010101" charset="-122"/>
              </a:rPr>
              <a:t>图像</a:t>
            </a:r>
            <a:endParaRPr lang="en-US" sz="2400" b="1">
              <a:solidFill>
                <a:srgbClr val="E95A67"/>
              </a:solidFill>
              <a:latin typeface="楷体" panose="02010609060101010101" charset="-122"/>
              <a:ea typeface="楷体" panose="02010609060101010101" charset="-122"/>
              <a:cs typeface="楷体" panose="02010609060101010101" charset="-122"/>
            </a:endParaRPr>
          </a:p>
          <a:p>
            <a:pPr indent="609600">
              <a:lnSpc>
                <a:spcPct val="150000"/>
              </a:lnSpc>
              <a:defRPr/>
            </a:pPr>
            <a:r>
              <a:rPr lang="zh-CN" altLang="en-US" sz="2400" b="1">
                <a:solidFill>
                  <a:srgbClr val="E95A67"/>
                </a:solidFill>
                <a:latin typeface="楷体" panose="02010609060101010101" charset="-122"/>
                <a:ea typeface="楷体" panose="02010609060101010101" charset="-122"/>
                <a:cs typeface="楷体" panose="02010609060101010101" charset="-122"/>
              </a:rPr>
              <a:t>（</a:t>
            </a:r>
            <a:r>
              <a:rPr lang="en-US" sz="2400" b="1">
                <a:solidFill>
                  <a:srgbClr val="E95A67"/>
                </a:solidFill>
                <a:latin typeface="Times New Roman" panose="02020603050405020304" pitchFamily="18" charset="0"/>
                <a:ea typeface="楷体" panose="02010609060101010101" charset="-122"/>
                <a:cs typeface="Times New Roman" panose="02020603050405020304" pitchFamily="18" charset="0"/>
              </a:rPr>
              <a:t>1</a:t>
            </a:r>
            <a:r>
              <a:rPr lang="zh-CN" altLang="en-US" sz="2400" b="1">
                <a:solidFill>
                  <a:srgbClr val="E95A67"/>
                </a:solidFill>
                <a:latin typeface="楷体" panose="02010609060101010101" charset="-122"/>
                <a:ea typeface="楷体" panose="02010609060101010101" charset="-122"/>
                <a:cs typeface="楷体" panose="02010609060101010101" charset="-122"/>
              </a:rPr>
              <a:t>）</a:t>
            </a:r>
            <a:r>
              <a:rPr lang="zh-CN" altLang="en-US" sz="2400" b="1" i="1" smtClean="0">
                <a:solidFill>
                  <a:srgbClr val="E95A67"/>
                </a:solidFill>
                <a:latin typeface="Times New Roman" panose="02020603050405020304" pitchFamily="18" charset="0"/>
                <a:ea typeface="楷体" panose="02010609060101010101" charset="-122"/>
                <a:cs typeface="Times New Roman" panose="02020603050405020304" pitchFamily="18" charset="0"/>
              </a:rPr>
              <a:t>s-t </a:t>
            </a:r>
            <a:r>
              <a:rPr lang="zh-CN" altLang="en-US" sz="2400" b="1" smtClean="0">
                <a:solidFill>
                  <a:srgbClr val="E95A67"/>
                </a:solidFill>
                <a:latin typeface="楷体" panose="02010609060101010101" charset="-122"/>
                <a:ea typeface="楷体" panose="02010609060101010101" charset="-122"/>
                <a:cs typeface="楷体" panose="02010609060101010101" charset="-122"/>
              </a:rPr>
              <a:t>图像：</a:t>
            </a:r>
            <a:r>
              <a:rPr lang="zh-CN" altLang="en-US" sz="2400" b="1">
                <a:solidFill>
                  <a:srgbClr val="000000"/>
                </a:solidFill>
                <a:latin typeface="楷体" panose="02010609060101010101" charset="-122"/>
                <a:ea typeface="楷体" panose="02010609060101010101" charset="-122"/>
                <a:cs typeface="楷体" panose="02010609060101010101" charset="-122"/>
              </a:rPr>
              <a:t>一条过原点的直线，</a:t>
            </a:r>
            <a:r>
              <a:rPr lang="en-US" sz="2400" b="1" i="1">
                <a:solidFill>
                  <a:srgbClr val="000000"/>
                </a:solidFill>
                <a:latin typeface="Times New Roman" panose="02020603050405020304" pitchFamily="18" charset="0"/>
                <a:ea typeface="楷体" panose="02010609060101010101" charset="-122"/>
                <a:cs typeface="Times New Roman" panose="02020603050405020304" pitchFamily="18" charset="0"/>
              </a:rPr>
              <a:t>s</a:t>
            </a:r>
            <a:r>
              <a:rPr lang="zh-CN" altLang="en-US" sz="2400" b="1">
                <a:solidFill>
                  <a:srgbClr val="000000"/>
                </a:solidFill>
                <a:latin typeface="楷体" panose="02010609060101010101" charset="-122"/>
                <a:ea typeface="楷体" panose="02010609060101010101" charset="-122"/>
                <a:cs typeface="楷体" panose="02010609060101010101" charset="-122"/>
              </a:rPr>
              <a:t>与</a:t>
            </a:r>
            <a:r>
              <a:rPr lang="en-US" sz="2400" b="1" i="1">
                <a:solidFill>
                  <a:srgbClr val="000000"/>
                </a:solidFill>
                <a:latin typeface="Times New Roman" panose="02020603050405020304" pitchFamily="18" charset="0"/>
                <a:ea typeface="楷体" panose="02010609060101010101" charset="-122"/>
                <a:cs typeface="Times New Roman" panose="02020603050405020304" pitchFamily="18" charset="0"/>
              </a:rPr>
              <a:t>t</a:t>
            </a:r>
            <a:r>
              <a:rPr lang="zh-CN" altLang="en-US" sz="2400" b="1">
                <a:solidFill>
                  <a:srgbClr val="000000"/>
                </a:solidFill>
                <a:latin typeface="楷体" panose="02010609060101010101" charset="-122"/>
                <a:ea typeface="楷体" panose="02010609060101010101" charset="-122"/>
                <a:cs typeface="楷体" panose="02010609060101010101" charset="-122"/>
              </a:rPr>
              <a:t>成正比，即   </a:t>
            </a:r>
            <a:r>
              <a:rPr lang="zh-CN" altLang="en-US" sz="2400" b="1">
                <a:solidFill>
                  <a:srgbClr val="000000"/>
                </a:solidFill>
                <a:latin typeface="楷体" panose="02010609060101010101" charset="-122"/>
                <a:ea typeface="楷体" panose="02010609060101010101" charset="-122"/>
                <a:cs typeface="楷体" panose="02010609060101010101" charset="-122"/>
                <a:sym typeface="+mn-ea"/>
              </a:rPr>
              <a:t>的值不变。在同一坐标图中，斜率越大，速度越大（即</a:t>
            </a:r>
            <a:r>
              <a:rPr lang="en-US" sz="2400" b="1" i="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a:t>
            </a:r>
            <a:r>
              <a:rPr lang="zh-CN" altLang="en-US" sz="2400" b="1" baseline="-2500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甲</a:t>
            </a:r>
            <a:r>
              <a:rPr lang="zh-CN" altLang="en-US" sz="24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en-US" sz="2400" b="1" i="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a:t>
            </a:r>
            <a:r>
              <a:rPr lang="zh-CN" altLang="en-US" sz="2400" b="1" baseline="-2500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乙</a:t>
            </a:r>
            <a:r>
              <a:rPr lang="zh-CN" altLang="en-US" sz="2400" b="1">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102" name="文本框 101"/>
          <p:cNvSpPr txBox="1"/>
          <p:nvPr/>
        </p:nvSpPr>
        <p:spPr>
          <a:xfrm>
            <a:off x="1481010" y="3838417"/>
            <a:ext cx="5763578" cy="1730375"/>
          </a:xfrm>
          <a:prstGeom prst="rect">
            <a:avLst/>
          </a:prstGeom>
          <a:noFill/>
          <a:ln w="9525">
            <a:noFill/>
          </a:ln>
        </p:spPr>
        <p:txBody>
          <a:bodyPr wrap="square" lIns="68580" tIns="34290" rIns="68580" bIns="34290">
            <a:spAutoFit/>
          </a:bodyPr>
          <a:lstStyle/>
          <a:p>
            <a:pPr indent="609600">
              <a:lnSpc>
                <a:spcPct val="150000"/>
              </a:lnSpc>
              <a:defRPr/>
            </a:pP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a:t>
            </a:r>
            <a:r>
              <a:rPr lang="en-US" sz="2400" b="1">
                <a:solidFill>
                  <a:srgbClr val="E95A67"/>
                </a:solidFill>
                <a:latin typeface="Times New Roman" panose="02020603050405020304" pitchFamily="18" charset="0"/>
                <a:ea typeface="楷体" panose="02010609060101010101" charset="-122"/>
                <a:cs typeface="Times New Roman" panose="02020603050405020304" pitchFamily="18" charset="0"/>
              </a:rPr>
              <a:t>2</a:t>
            </a: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a:t>
            </a:r>
            <a:r>
              <a:rPr lang="en-US" sz="2400" b="1" i="1">
                <a:solidFill>
                  <a:srgbClr val="E95A67"/>
                </a:solidFill>
                <a:latin typeface="Times New Roman" panose="02020603050405020304" pitchFamily="18" charset="0"/>
                <a:ea typeface="宋体" panose="02010600030101010101" pitchFamily="2" charset="-122"/>
                <a:cs typeface="Times New Roman" panose="02020603050405020304" pitchFamily="18" charset="0"/>
              </a:rPr>
              <a:t>v-t </a:t>
            </a: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图像：</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图像与</a:t>
            </a:r>
            <a:r>
              <a:rPr lang="en-US" sz="2400" b="1"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轴平行，</a:t>
            </a:r>
            <a:r>
              <a:rPr lang="en-US" sz="2400" b="1"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是定值</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在同一坐标图中，截距越大，速度越大（即</a:t>
            </a:r>
            <a:r>
              <a:rPr lang="en-US" sz="2400" b="1" i="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1" i="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a:t>
            </a:r>
            <a:r>
              <a:rPr lang="en-US" sz="2400" b="1" i="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1" i="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对象 6">
            <a:hlinkClick action="ppaction://ole?verb=0"/>
          </p:cNvPr>
          <p:cNvGraphicFramePr>
            <a:graphicFrameLocks noChangeAspect="1"/>
          </p:cNvGraphicFramePr>
          <p:nvPr/>
        </p:nvGraphicFramePr>
        <p:xfrm>
          <a:off x="3238297" y="2145775"/>
          <a:ext cx="426720" cy="870109"/>
        </p:xfrm>
        <a:graphic>
          <a:graphicData uri="http://schemas.openxmlformats.org/presentationml/2006/ole">
            <mc:AlternateContent>
              <mc:Choice xmlns:v="urn:schemas-microsoft-com:vml" Requires="v">
                <p:oleObj spid="_x0000_s1038" r:id="rId2" imgW="139700" imgH="393700" progId="Equation.KSEE3">
                  <p:embed/>
                </p:oleObj>
              </mc:Choice>
              <mc:Fallback>
                <p:oleObj r:id="rId2" imgW="139700" imgH="393700" progId="Equation.KSEE3">
                  <p:embed/>
                  <p:pic>
                    <p:nvPicPr>
                      <p:cNvPr id="0" name="OLE substitute image"/>
                      <p:cNvPicPr/>
                      <p:nvPr/>
                    </p:nvPicPr>
                    <p:blipFill>
                      <a:blip r:embed="rId3"/>
                      <a:stretch>
                        <a:fillRect/>
                      </a:stretch>
                    </p:blipFill>
                    <p:spPr>
                      <a:xfrm>
                        <a:off x="3238297" y="2145775"/>
                        <a:ext cx="426720" cy="870109"/>
                      </a:xfrm>
                      <a:prstGeom prst="rect">
                        <a:avLst/>
                      </a:prstGeom>
                    </p:spPr>
                  </p:pic>
                </p:oleObj>
              </mc:Fallback>
            </mc:AlternateContent>
          </a:graphicData>
        </a:graphic>
      </p:graphicFrame>
      <p:pic>
        <p:nvPicPr>
          <p:cNvPr id="193" name="XJ1306.eps" descr="id:2147509536;FounderCES"/>
          <p:cNvPicPr>
            <a:picLocks noChangeAspect="1"/>
          </p:cNvPicPr>
          <p:nvPr/>
        </p:nvPicPr>
        <p:blipFill>
          <a:blip r:embed="rId4"/>
          <a:stretch>
            <a:fillRect/>
          </a:stretch>
        </p:blipFill>
        <p:spPr>
          <a:xfrm>
            <a:off x="8113395" y="1216819"/>
            <a:ext cx="2101215" cy="2174558"/>
          </a:xfrm>
          <a:prstGeom prst="rect">
            <a:avLst/>
          </a:prstGeom>
        </p:spPr>
      </p:pic>
      <p:pic>
        <p:nvPicPr>
          <p:cNvPr id="192" name="XJ1305.eps" descr="id:2147509529;FounderCES"/>
          <p:cNvPicPr>
            <a:picLocks noChangeAspect="1"/>
          </p:cNvPicPr>
          <p:nvPr/>
        </p:nvPicPr>
        <p:blipFill>
          <a:blip r:embed="rId5"/>
          <a:stretch>
            <a:fillRect/>
          </a:stretch>
        </p:blipFill>
        <p:spPr>
          <a:xfrm>
            <a:off x="8204053" y="3769933"/>
            <a:ext cx="1920387" cy="2032033"/>
          </a:xfrm>
          <a:prstGeom prst="rect">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3"/>
                                        </p:tgtEl>
                                        <p:attrNameLst>
                                          <p:attrName>style.visibility</p:attrName>
                                        </p:attrNameLst>
                                      </p:cBhvr>
                                      <p:to>
                                        <p:strVal val="visible"/>
                                      </p:to>
                                    </p:set>
                                    <p:anim calcmode="lin" valueType="num">
                                      <p:cBhvr additive="base">
                                        <p:cTn id="11" dur="500" fill="hold"/>
                                        <p:tgtEl>
                                          <p:spTgt spid="193"/>
                                        </p:tgtEl>
                                        <p:attrNameLst>
                                          <p:attrName>ppt_x</p:attrName>
                                        </p:attrNameLst>
                                      </p:cBhvr>
                                      <p:tavLst>
                                        <p:tav tm="0">
                                          <p:val>
                                            <p:strVal val="#ppt_x"/>
                                          </p:val>
                                        </p:tav>
                                        <p:tav tm="100000">
                                          <p:val>
                                            <p:strVal val="#ppt_x"/>
                                          </p:val>
                                        </p:tav>
                                      </p:tavLst>
                                    </p:anim>
                                    <p:anim calcmode="lin" valueType="num">
                                      <p:cBhvr additive="base">
                                        <p:cTn id="12" dur="500" fill="hold"/>
                                        <p:tgtEl>
                                          <p:spTgt spid="19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grpId="0" nodeType="clickEffect">
                                  <p:stCondLst>
                                    <p:cond delay="0"/>
                                  </p:stCondLst>
                                  <p:childTnLst>
                                    <p:set>
                                      <p:cBhvr>
                                        <p:cTn id="16" dur="500"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anim calcmode="lin" valueType="num">
                                      <p:cBhvr>
                                        <p:cTn id="18" dur="500" fill="hold"/>
                                        <p:tgtEl>
                                          <p:spTgt spid="102"/>
                                        </p:tgtEl>
                                        <p:attrNameLst>
                                          <p:attrName>ppt_x</p:attrName>
                                        </p:attrNameLst>
                                      </p:cBhvr>
                                      <p:tavLst>
                                        <p:tav tm="0">
                                          <p:val>
                                            <p:strVal val="#ppt_x"/>
                                          </p:val>
                                        </p:tav>
                                        <p:tav tm="100000">
                                          <p:val>
                                            <p:strVal val="#ppt_x"/>
                                          </p:val>
                                        </p:tav>
                                      </p:tavLst>
                                    </p:anim>
                                    <p:anim calcmode="lin" valueType="num">
                                      <p:cBhvr>
                                        <p:cTn id="19" dur="50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500" fill="hold">
                                          <p:stCondLst>
                                            <p:cond delay="0"/>
                                          </p:stCondLst>
                                        </p:cTn>
                                        <p:tgtEl>
                                          <p:spTgt spid="192"/>
                                        </p:tgtEl>
                                        <p:attrNameLst>
                                          <p:attrName>style.visibility</p:attrName>
                                        </p:attrNameLst>
                                      </p:cBhvr>
                                      <p:to>
                                        <p:strVal val="visible"/>
                                      </p:to>
                                    </p:set>
                                    <p:animEffect transition="in" filter="fade">
                                      <p:cBhvr>
                                        <p:cTn id="22" dur="500"/>
                                        <p:tgtEl>
                                          <p:spTgt spid="192"/>
                                        </p:tgtEl>
                                      </p:cBhvr>
                                    </p:animEffect>
                                    <p:anim calcmode="lin" valueType="num">
                                      <p:cBhvr>
                                        <p:cTn id="23" dur="500" fill="hold"/>
                                        <p:tgtEl>
                                          <p:spTgt spid="192"/>
                                        </p:tgtEl>
                                        <p:attrNameLst>
                                          <p:attrName>ppt_x</p:attrName>
                                        </p:attrNameLst>
                                      </p:cBhvr>
                                      <p:tavLst>
                                        <p:tav tm="0">
                                          <p:val>
                                            <p:strVal val="#ppt_x"/>
                                          </p:val>
                                        </p:tav>
                                        <p:tav tm="100000">
                                          <p:val>
                                            <p:strVal val="#ppt_x"/>
                                          </p:val>
                                        </p:tav>
                                      </p:tavLst>
                                    </p:anim>
                                    <p:anim calcmode="lin" valueType="num">
                                      <p:cBhvr>
                                        <p:cTn id="24" dur="500" fill="hold"/>
                                        <p:tgtEl>
                                          <p:spTgt spid="1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 name="文本框 101"/>
          <p:cNvSpPr txBox="1"/>
          <p:nvPr/>
        </p:nvSpPr>
        <p:spPr>
          <a:xfrm>
            <a:off x="1401445" y="1476375"/>
            <a:ext cx="9389110" cy="4500245"/>
          </a:xfrm>
          <a:prstGeom prst="rect">
            <a:avLst/>
          </a:prstGeom>
          <a:noFill/>
          <a:ln w="9525">
            <a:noFill/>
          </a:ln>
        </p:spPr>
        <p:txBody>
          <a:bodyPr wrap="square" lIns="68580" tIns="34290" rIns="68580" bIns="3429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如图所示，甲、乙两同学从同一地点同时向相同方向做直线运动，他们通过的路程随时间变化的图像如图所示，由图像可知（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①在</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0～10s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内，乙同学比甲同学运动得快</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②两同学在距离出发点</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100m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处相遇</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③在</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10～20s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内，甲同学静止不动</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④在</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0～10s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内，乙同学的速度为</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10m/s</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只有①④正确             </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只有②③正确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只有①③正确             </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只有③正确</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pic>
        <p:nvPicPr>
          <p:cNvPr id="2" name="图片 1"/>
          <p:cNvPicPr/>
          <p:nvPr/>
        </p:nvPicPr>
        <p:blipFill>
          <a:blip r:embed="rId2">
            <a:extLst>
              <a:ext uri="{28A0092B-C50C-407E-A947-70E740481C1C}">
                <a14:useLocalDpi xmlns:a14="http://schemas.microsoft.com/office/drawing/2010/main" val="0"/>
              </a:ext>
            </a:extLst>
          </a:blip>
          <a:stretch>
            <a:fillRect/>
          </a:stretch>
        </p:blipFill>
        <p:spPr>
          <a:xfrm>
            <a:off x="7797165" y="2759710"/>
            <a:ext cx="2698750" cy="1791970"/>
          </a:xfrm>
          <a:prstGeom prst="rect">
            <a:avLst/>
          </a:prstGeom>
          <a:noFill/>
          <a:ln w="9525">
            <a:noFill/>
          </a:ln>
        </p:spPr>
      </p:pic>
      <p:sp>
        <p:nvSpPr>
          <p:cNvPr id="4" name="文本框 3"/>
          <p:cNvSpPr txBox="1"/>
          <p:nvPr/>
        </p:nvSpPr>
        <p:spPr>
          <a:xfrm>
            <a:off x="9564640" y="2139100"/>
            <a:ext cx="415656" cy="437674"/>
          </a:xfrm>
          <a:prstGeom prst="rect">
            <a:avLst/>
          </a:prstGeom>
          <a:noFill/>
          <a:ln w="9525">
            <a:noFill/>
          </a:ln>
        </p:spPr>
        <p:txBody>
          <a:bodyPr wrap="square" lIns="68580" tIns="34290" rIns="68580" bIns="34290">
            <a:spAutoFit/>
          </a:bodyPr>
          <a:lstStyle/>
          <a:p>
            <a:pPr>
              <a:defRPr/>
            </a:pPr>
            <a:r>
              <a:rPr 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5302" name="组合 15"/>
          <p:cNvGrpSpPr/>
          <p:nvPr/>
        </p:nvGrpSpPr>
        <p:grpSpPr>
          <a:xfrm>
            <a:off x="1409383" y="1536383"/>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 name="等腰三角形 2"/>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853758" y="955675"/>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barn(inVertical)">
                                      <p:cBhvr>
                                        <p:cTn id="7" dur="500"/>
                                        <p:tgtEl>
                                          <p:spTgt spid="5530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barn(inVertical)">
                                      <p:cBhvr>
                                        <p:cTn id="10" dur="500"/>
                                        <p:tgtEl>
                                          <p:spTgt spid="5530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500"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307" grpId="0"/>
      <p:bldP spid="10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642428" y="1684398"/>
            <a:ext cx="8905875" cy="3392170"/>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如图所示，甲、乙两个图像分别描述了做直线运动的两个物体</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A、B</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的运动情况，根据图像得出的信息错误的是（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物体做匀速直线运动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物体静止不动</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a:t>
            </a:r>
            <a:r>
              <a:rPr lang="zh-CN" altLang="en-US" sz="2400" b="1" baseline="-2500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a:t>
            </a:r>
            <a:r>
              <a:rPr lang="zh-CN" altLang="en-US" sz="2400" b="1" baseline="-2500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物体运动</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1.5s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通过的距离是</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3m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8925468" y="2368226"/>
            <a:ext cx="340360" cy="437515"/>
          </a:xfrm>
          <a:prstGeom prst="rect">
            <a:avLst/>
          </a:prstGeom>
          <a:noFill/>
        </p:spPr>
        <p:txBody>
          <a:bodyPr wrap="none" lIns="68580" tIns="34290" rIns="68580" bIns="34290" rtlCol="0" anchor="t">
            <a:spAutoFit/>
          </a:bodyPr>
          <a:lstStyle/>
          <a:p>
            <a:pPr>
              <a:defRPr/>
            </a:pP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rPr>
              <a:t>B</a:t>
            </a:r>
            <a:endPar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2" name="图片 1"/>
          <p:cNvPicPr>
            <a:picLocks noChangeAspect="1"/>
          </p:cNvPicPr>
          <p:nvPr/>
        </p:nvPicPr>
        <p:blipFill>
          <a:blip r:embed="rId2">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tretch>
            <a:fillRect/>
          </a:stretch>
        </p:blipFill>
        <p:spPr>
          <a:xfrm>
            <a:off x="6730365" y="2976245"/>
            <a:ext cx="3917315" cy="1945005"/>
          </a:xfrm>
          <a:prstGeom prst="rect">
            <a:avLst/>
          </a:prstGeom>
        </p:spPr>
      </p:pic>
      <p:grpSp>
        <p:nvGrpSpPr>
          <p:cNvPr id="55302" name="组合 15"/>
          <p:cNvGrpSpPr/>
          <p:nvPr/>
        </p:nvGrpSpPr>
        <p:grpSpPr>
          <a:xfrm>
            <a:off x="1663383" y="1744663"/>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 name="等腰三角形 2"/>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107758" y="1163955"/>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blinds(horizontal)">
                                      <p:cBhvr>
                                        <p:cTn id="7" dur="500"/>
                                        <p:tgtEl>
                                          <p:spTgt spid="5530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blinds(horizontal)">
                                      <p:cBhvr>
                                        <p:cTn id="10" dur="500"/>
                                        <p:tgtEl>
                                          <p:spTgt spid="5530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5307"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08125" y="1533525"/>
            <a:ext cx="9090025" cy="450024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某物体做匀速直线运动，关于速度、路程和时间的关系，下列说法中不正确的是 （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由公式       可知，速度与路程成正比，与时间成反比</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由公式      可知，物体运动的速度</a:t>
            </a:r>
            <a:r>
              <a:rPr lang="zh-CN" altLang="en-US" sz="2400" b="1" i="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 </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越大，所用的时间</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越小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由公式 </a:t>
            </a:r>
            <a:r>
              <a:rPr lang="zh-CN" altLang="en-US" sz="2400" b="1" i="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s=vt </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可知，路程由速度与时间的乘积决定，在相等的时间内路程不一定相同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物体通过任何相等的路程，所用时间都相同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graphicFrame>
        <p:nvGraphicFramePr>
          <p:cNvPr id="5" name="对象 4">
            <a:hlinkClick action="ppaction://ole?verb=0"/>
          </p:cNvPr>
          <p:cNvGraphicFramePr>
            <a:graphicFrameLocks noChangeAspect="1"/>
          </p:cNvGraphicFramePr>
          <p:nvPr/>
        </p:nvGraphicFramePr>
        <p:xfrm>
          <a:off x="3545731" y="2536399"/>
          <a:ext cx="1085374" cy="870109"/>
        </p:xfrm>
        <a:graphic>
          <a:graphicData uri="http://schemas.openxmlformats.org/presentationml/2006/ole">
            <mc:AlternateContent>
              <mc:Choice xmlns:v="urn:schemas-microsoft-com:vml" Requires="v">
                <p:oleObj spid="_x0000_s1039" r:id="rId2" imgW="355600" imgH="393700" progId="Equation.KSEE3">
                  <p:embed/>
                </p:oleObj>
              </mc:Choice>
              <mc:Fallback>
                <p:oleObj r:id="rId2" imgW="355600" imgH="393700" progId="Equation.KSEE3">
                  <p:embed/>
                  <p:pic>
                    <p:nvPicPr>
                      <p:cNvPr id="0" name="OLE substitute image"/>
                      <p:cNvPicPr/>
                      <p:nvPr/>
                    </p:nvPicPr>
                    <p:blipFill>
                      <a:blip r:embed="rId3"/>
                      <a:stretch>
                        <a:fillRect/>
                      </a:stretch>
                    </p:blipFill>
                    <p:spPr>
                      <a:xfrm>
                        <a:off x="3545731" y="2536399"/>
                        <a:ext cx="1085374" cy="870109"/>
                      </a:xfrm>
                      <a:prstGeom prst="rect">
                        <a:avLst/>
                      </a:prstGeom>
                    </p:spPr>
                  </p:pic>
                </p:oleObj>
              </mc:Fallback>
            </mc:AlternateContent>
          </a:graphicData>
        </a:graphic>
      </p:graphicFrame>
      <p:graphicFrame>
        <p:nvGraphicFramePr>
          <p:cNvPr id="3" name="对象 2">
            <a:hlinkClick action="ppaction://ole?verb=0"/>
          </p:cNvPr>
          <p:cNvGraphicFramePr>
            <a:graphicFrameLocks noChangeAspect="1"/>
          </p:cNvGraphicFramePr>
          <p:nvPr/>
        </p:nvGraphicFramePr>
        <p:xfrm>
          <a:off x="3545584" y="3123577"/>
          <a:ext cx="763429" cy="875348"/>
        </p:xfrm>
        <a:graphic>
          <a:graphicData uri="http://schemas.openxmlformats.org/presentationml/2006/ole">
            <mc:AlternateContent>
              <mc:Choice xmlns:v="urn:schemas-microsoft-com:vml" Requires="v">
                <p:oleObj spid="_x0000_s1040" r:id="rId4" imgW="342900" imgH="393700" progId="Equation.KSEE3">
                  <p:embed/>
                </p:oleObj>
              </mc:Choice>
              <mc:Fallback>
                <p:oleObj r:id="rId4" imgW="342900" imgH="393700" progId="Equation.KSEE3">
                  <p:embed/>
                  <p:pic>
                    <p:nvPicPr>
                      <p:cNvPr id="0" name="OLE substitute image"/>
                      <p:cNvPicPr/>
                      <p:nvPr/>
                    </p:nvPicPr>
                    <p:blipFill>
                      <a:blip r:embed="rId5"/>
                      <a:stretch>
                        <a:fillRect/>
                      </a:stretch>
                    </p:blipFill>
                    <p:spPr>
                      <a:xfrm>
                        <a:off x="3545584" y="3123577"/>
                        <a:ext cx="763429" cy="875348"/>
                      </a:xfrm>
                      <a:prstGeom prst="rect">
                        <a:avLst/>
                      </a:prstGeom>
                    </p:spPr>
                  </p:pic>
                </p:oleObj>
              </mc:Fallback>
            </mc:AlternateContent>
          </a:graphicData>
        </a:graphic>
      </p:graphicFrame>
      <p:sp>
        <p:nvSpPr>
          <p:cNvPr id="6" name="文本框 5"/>
          <p:cNvSpPr txBox="1"/>
          <p:nvPr/>
        </p:nvSpPr>
        <p:spPr>
          <a:xfrm>
            <a:off x="4646866" y="2212806"/>
            <a:ext cx="384334" cy="437515"/>
          </a:xfrm>
          <a:prstGeom prst="rect">
            <a:avLst/>
          </a:prstGeom>
          <a:noFill/>
        </p:spPr>
        <p:txBody>
          <a:bodyPr wrap="square" lIns="68580" tIns="34290" rIns="68580" bIns="34290" rtlCol="0">
            <a:spAutoFit/>
          </a:bodyPr>
          <a:lstStyle/>
          <a:p>
            <a:pPr>
              <a:defRPr/>
            </a:pPr>
            <a:r>
              <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5302" name="组合 15"/>
          <p:cNvGrpSpPr/>
          <p:nvPr/>
        </p:nvGrpSpPr>
        <p:grpSpPr>
          <a:xfrm>
            <a:off x="1564958" y="1593533"/>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等腰三角形 3"/>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009333" y="1012825"/>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wipe(down)">
                                      <p:cBhvr>
                                        <p:cTn id="7" dur="500"/>
                                        <p:tgtEl>
                                          <p:spTgt spid="5530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wipe(down)">
                                      <p:cBhvr>
                                        <p:cTn id="10" dur="500"/>
                                        <p:tgtEl>
                                          <p:spTgt spid="553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307"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1" name="TextBox 2"/>
          <p:cNvSpPr txBox="1"/>
          <p:nvPr/>
        </p:nvSpPr>
        <p:spPr>
          <a:xfrm>
            <a:off x="2082641" y="4403249"/>
            <a:ext cx="8479155" cy="622300"/>
          </a:xfrm>
          <a:prstGeom prst="rect">
            <a:avLst/>
          </a:prstGeom>
          <a:noFill/>
          <a:ln w="9525">
            <a:noFill/>
          </a:ln>
        </p:spPr>
        <p:txBody>
          <a:bodyPr wrap="square" lIns="68580" tIns="34290" rIns="68580" bIns="34290">
            <a:spAutoFit/>
          </a:bodyPr>
          <a:lstStyle/>
          <a:p>
            <a:pPr lvl="0" algn="l">
              <a:lnSpc>
                <a:spcPct val="150000"/>
              </a:lnSpc>
              <a:buClrTx/>
              <a:buSzTx/>
              <a:defRPr/>
            </a:pPr>
            <a:r>
              <a:rPr lang="zh-CN" altLang="en-US" sz="2400" b="1">
                <a:solidFill>
                  <a:srgbClr val="000000"/>
                </a:solidFill>
                <a:latin typeface="楷体" panose="02010609060101010101" charset="-122"/>
                <a:ea typeface="楷体" panose="02010609060101010101" charset="-122"/>
                <a:cs typeface="Times New Roman" panose="02020603050405020304" pitchFamily="18" charset="0"/>
                <a:sym typeface="+mn-ea"/>
              </a:rPr>
              <a:t>物体做直线运动时，速度大小改变的运动叫做</a:t>
            </a:r>
            <a:r>
              <a:rPr lang="zh-CN" altLang="en-US" sz="2400" b="1">
                <a:solidFill>
                  <a:srgbClr val="E95A67"/>
                </a:solidFill>
                <a:latin typeface="楷体" panose="02010609060101010101" charset="-122"/>
                <a:ea typeface="楷体" panose="02010609060101010101" charset="-122"/>
                <a:cs typeface="Times New Roman" panose="02020603050405020304" pitchFamily="18" charset="0"/>
                <a:sym typeface="+mn-ea"/>
              </a:rPr>
              <a:t>变速直线运动</a:t>
            </a:r>
            <a:r>
              <a:rPr lang="zh-CN" altLang="en-US" sz="2400" b="1">
                <a:solidFill>
                  <a:srgbClr val="000000"/>
                </a:solidFill>
                <a:latin typeface="楷体" panose="02010609060101010101" charset="-122"/>
                <a:ea typeface="楷体" panose="02010609060101010101" charset="-122"/>
                <a:cs typeface="Times New Roman" panose="02020603050405020304" pitchFamily="18" charset="0"/>
                <a:sym typeface="+mn-ea"/>
              </a:rPr>
              <a:t>。</a:t>
            </a:r>
            <a:endParaRPr lang="zh-CN" altLang="en-US" sz="2400" b="1">
              <a:solidFill>
                <a:srgbClr val="000000"/>
              </a:solidFill>
              <a:latin typeface="楷体" panose="02010609060101010101" charset="-122"/>
              <a:ea typeface="楷体" panose="02010609060101010101" charset="-122"/>
              <a:cs typeface="Times New Roman" panose="02020603050405020304" pitchFamily="18" charset="0"/>
              <a:sym typeface="+mn-ea"/>
            </a:endParaRPr>
          </a:p>
        </p:txBody>
      </p:sp>
      <p:grpSp>
        <p:nvGrpSpPr>
          <p:cNvPr id="15363" name="组合 53"/>
          <p:cNvGrpSpPr/>
          <p:nvPr/>
        </p:nvGrpSpPr>
        <p:grpSpPr>
          <a:xfrm>
            <a:off x="2397138" y="2515276"/>
            <a:ext cx="7700328" cy="1280319"/>
            <a:chOff x="142844" y="2573146"/>
            <a:chExt cx="9595149" cy="2085404"/>
          </a:xfrm>
        </p:grpSpPr>
        <p:sp>
          <p:nvSpPr>
            <p:cNvPr id="13" name="矩形 12"/>
            <p:cNvSpPr/>
            <p:nvPr/>
          </p:nvSpPr>
          <p:spPr>
            <a:xfrm flipV="1">
              <a:off x="142844" y="2573146"/>
              <a:ext cx="8786881" cy="998098"/>
            </a:xfrm>
            <a:prstGeom prst="rect">
              <a:avLst/>
            </a:prstGeom>
          </p:spPr>
          <p:style>
            <a:lnRef idx="1">
              <a:schemeClr val="accent3"/>
            </a:lnRef>
            <a:fillRef idx="4294967295">
              <a:schemeClr val="lt1"/>
            </a:fillRef>
            <a:effectRef idx="1">
              <a:schemeClr val="accent3"/>
            </a:effectRef>
            <a:fontRef idx="minor">
              <a:schemeClr val="dk1"/>
            </a:fontRef>
          </p:style>
          <p:txBody>
            <a:bodyPr anchor="ctr"/>
            <a:lstStyle/>
            <a:p>
              <a:pPr algn="ctr">
                <a:defRPr/>
              </a:pPr>
              <a:endParaRPr lang="zh-CN" altLang="en-US" sz="2400" b="1">
                <a:solidFill>
                  <a:srgbClr val="7030A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367" name="图片 13" descr="image020.jpg"/>
            <p:cNvPicPr>
              <a:picLocks noChangeAspect="1"/>
            </p:cNvPicPr>
            <p:nvPr/>
          </p:nvPicPr>
          <p:blipFill>
            <a:blip r:embed="rId2"/>
            <a:srcRect l="3867" r="3349" b="17969"/>
            <a:stretch>
              <a:fillRect/>
            </a:stretch>
          </p:blipFill>
          <p:spPr>
            <a:xfrm flipH="1">
              <a:off x="214282" y="3286124"/>
              <a:ext cx="1071570" cy="291705"/>
            </a:xfrm>
            <a:prstGeom prst="rect">
              <a:avLst/>
            </a:prstGeom>
            <a:noFill/>
            <a:ln w="9525">
              <a:noFill/>
            </a:ln>
          </p:spPr>
        </p:pic>
        <p:sp>
          <p:nvSpPr>
            <p:cNvPr id="15" name="矩形 14"/>
            <p:cNvSpPr/>
            <p:nvPr/>
          </p:nvSpPr>
          <p:spPr>
            <a:xfrm>
              <a:off x="142844" y="3571096"/>
              <a:ext cx="8786874" cy="7146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7030A0"/>
                </a:solidFill>
                <a:latin typeface="Times New Roman" panose="02020603050405020304" pitchFamily="18" charset="0"/>
                <a:cs typeface="Times New Roman" panose="02020603050405020304" pitchFamily="18" charset="0"/>
              </a:endParaRPr>
            </a:p>
          </p:txBody>
        </p:sp>
        <p:pic>
          <p:nvPicPr>
            <p:cNvPr id="15369" name="图片 15" descr="image020.jpg"/>
            <p:cNvPicPr>
              <a:picLocks noChangeAspect="1"/>
            </p:cNvPicPr>
            <p:nvPr/>
          </p:nvPicPr>
          <p:blipFill>
            <a:blip r:embed="rId2"/>
            <a:srcRect l="3867" r="3349" b="17969"/>
            <a:stretch>
              <a:fillRect/>
            </a:stretch>
          </p:blipFill>
          <p:spPr>
            <a:xfrm flipH="1">
              <a:off x="1285852" y="3286124"/>
              <a:ext cx="1071570" cy="291705"/>
            </a:xfrm>
            <a:prstGeom prst="rect">
              <a:avLst/>
            </a:prstGeom>
            <a:noFill/>
            <a:ln w="9525">
              <a:noFill/>
            </a:ln>
          </p:spPr>
        </p:pic>
        <p:pic>
          <p:nvPicPr>
            <p:cNvPr id="15370" name="图片 16" descr="image020.jpg"/>
            <p:cNvPicPr>
              <a:picLocks noChangeAspect="1"/>
            </p:cNvPicPr>
            <p:nvPr/>
          </p:nvPicPr>
          <p:blipFill>
            <a:blip r:embed="rId2"/>
            <a:srcRect l="3867" r="3349" b="17969"/>
            <a:stretch>
              <a:fillRect/>
            </a:stretch>
          </p:blipFill>
          <p:spPr>
            <a:xfrm flipH="1">
              <a:off x="2857488" y="3286124"/>
              <a:ext cx="1071570" cy="291705"/>
            </a:xfrm>
            <a:prstGeom prst="rect">
              <a:avLst/>
            </a:prstGeom>
            <a:noFill/>
            <a:ln w="9525">
              <a:noFill/>
            </a:ln>
          </p:spPr>
        </p:pic>
        <p:pic>
          <p:nvPicPr>
            <p:cNvPr id="15371" name="图片 17" descr="image020.jpg"/>
            <p:cNvPicPr>
              <a:picLocks noChangeAspect="1"/>
            </p:cNvPicPr>
            <p:nvPr/>
          </p:nvPicPr>
          <p:blipFill>
            <a:blip r:embed="rId2"/>
            <a:srcRect l="3867" r="3349" b="17969"/>
            <a:stretch>
              <a:fillRect/>
            </a:stretch>
          </p:blipFill>
          <p:spPr>
            <a:xfrm flipH="1">
              <a:off x="4857752" y="3286124"/>
              <a:ext cx="1071570" cy="291705"/>
            </a:xfrm>
            <a:prstGeom prst="rect">
              <a:avLst/>
            </a:prstGeom>
            <a:noFill/>
            <a:ln w="9525">
              <a:noFill/>
            </a:ln>
          </p:spPr>
        </p:pic>
        <p:pic>
          <p:nvPicPr>
            <p:cNvPr id="15372" name="图片 18" descr="image020.jpg"/>
            <p:cNvPicPr>
              <a:picLocks noChangeAspect="1"/>
            </p:cNvPicPr>
            <p:nvPr/>
          </p:nvPicPr>
          <p:blipFill>
            <a:blip r:embed="rId2"/>
            <a:srcRect l="3867" r="3349" b="17969"/>
            <a:stretch>
              <a:fillRect/>
            </a:stretch>
          </p:blipFill>
          <p:spPr>
            <a:xfrm flipH="1">
              <a:off x="7429520" y="3286124"/>
              <a:ext cx="1071570" cy="291705"/>
            </a:xfrm>
            <a:prstGeom prst="rect">
              <a:avLst/>
            </a:prstGeom>
            <a:noFill/>
            <a:ln w="9525">
              <a:noFill/>
            </a:ln>
          </p:spPr>
        </p:pic>
        <p:cxnSp>
          <p:nvCxnSpPr>
            <p:cNvPr id="24" name="直接连接符 23"/>
            <p:cNvCxnSpPr/>
            <p:nvPr/>
          </p:nvCxnSpPr>
          <p:spPr>
            <a:xfrm rot="5400000">
              <a:off x="110801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2179579"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3751215"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5749892"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832166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378" name="TextBox 34"/>
            <p:cNvSpPr txBox="1"/>
            <p:nvPr/>
          </p:nvSpPr>
          <p:spPr>
            <a:xfrm>
              <a:off x="1056274" y="2573146"/>
              <a:ext cx="465770" cy="751967"/>
            </a:xfrm>
            <a:prstGeom prst="rect">
              <a:avLst/>
            </a:prstGeom>
            <a:noFill/>
            <a:ln w="9525">
              <a:noFill/>
            </a:ln>
          </p:spPr>
          <p:txBody>
            <a:bodyPr wrap="square">
              <a:spAutoFit/>
            </a:bodyPr>
            <a:lstStyle/>
            <a:p>
              <a:pPr>
                <a:defRPr/>
              </a:pPr>
              <a:r>
                <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0</a:t>
              </a:r>
              <a:endPar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379" name="TextBox 35"/>
            <p:cNvSpPr txBox="1"/>
            <p:nvPr/>
          </p:nvSpPr>
          <p:spPr>
            <a:xfrm>
              <a:off x="962223" y="3908684"/>
              <a:ext cx="465770"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0" name="TextBox 38"/>
            <p:cNvSpPr txBox="1"/>
            <p:nvPr/>
          </p:nvSpPr>
          <p:spPr>
            <a:xfrm>
              <a:off x="2044125" y="2663130"/>
              <a:ext cx="1024233"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1" name="TextBox 40"/>
            <p:cNvSpPr txBox="1"/>
            <p:nvPr/>
          </p:nvSpPr>
          <p:spPr>
            <a:xfrm>
              <a:off x="3600458" y="2663518"/>
              <a:ext cx="1024233"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2" name="TextBox 42"/>
            <p:cNvSpPr txBox="1"/>
            <p:nvPr/>
          </p:nvSpPr>
          <p:spPr>
            <a:xfrm>
              <a:off x="5612360" y="2663518"/>
              <a:ext cx="1024233"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3" name="TextBox 44"/>
            <p:cNvSpPr txBox="1"/>
            <p:nvPr/>
          </p:nvSpPr>
          <p:spPr>
            <a:xfrm>
              <a:off x="8041221" y="2663518"/>
              <a:ext cx="1024233"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4" name="TextBox 45"/>
            <p:cNvSpPr txBox="1"/>
            <p:nvPr/>
          </p:nvSpPr>
          <p:spPr>
            <a:xfrm>
              <a:off x="1804582" y="3908684"/>
              <a:ext cx="1486940"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5" name="TextBox 50"/>
            <p:cNvSpPr txBox="1"/>
            <p:nvPr/>
          </p:nvSpPr>
          <p:spPr>
            <a:xfrm>
              <a:off x="7883340" y="3908684"/>
              <a:ext cx="1854653"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1 200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6" name="TextBox 51"/>
            <p:cNvSpPr txBox="1"/>
            <p:nvPr/>
          </p:nvSpPr>
          <p:spPr>
            <a:xfrm>
              <a:off x="3378854" y="3908684"/>
              <a:ext cx="1486940"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7" name="TextBox 52"/>
            <p:cNvSpPr txBox="1"/>
            <p:nvPr/>
          </p:nvSpPr>
          <p:spPr>
            <a:xfrm>
              <a:off x="5376379" y="3908684"/>
              <a:ext cx="1486940" cy="749866"/>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750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grpSp>
      <p:sp>
        <p:nvSpPr>
          <p:cNvPr id="3" name="TextBox 24"/>
          <p:cNvSpPr txBox="1"/>
          <p:nvPr/>
        </p:nvSpPr>
        <p:spPr>
          <a:xfrm>
            <a:off x="0" y="1050925"/>
            <a:ext cx="6250940"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rPr>
              <a:t>三、变速直线运动</a:t>
            </a:r>
            <a:endParaRPr lang="zh-CN" altLang="en-US" sz="2800" b="1">
              <a:solidFill>
                <a:schemeClr val="bg1"/>
              </a:solidFill>
              <a:latin typeface="微软雅黑" panose="020b0503020204020204" charset="-122"/>
              <a:ea typeface="微软雅黑"/>
            </a:endParaRPr>
          </a:p>
        </p:txBody>
      </p:sp>
      <p:sp>
        <p:nvSpPr>
          <p:cNvPr id="19" name="圆角矩形 18"/>
          <p:cNvSpPr/>
          <p:nvPr/>
        </p:nvSpPr>
        <p:spPr>
          <a:xfrm>
            <a:off x="1499870" y="4291330"/>
            <a:ext cx="9062720" cy="845820"/>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3"/>
          <a:stretch>
            <a:fillRect/>
          </a:stretch>
        </p:blipFill>
        <p:spPr>
          <a:xfrm>
            <a:off x="1696720" y="4525328"/>
            <a:ext cx="385763" cy="377825"/>
          </a:xfrm>
          <a:prstGeom prst="rect">
            <a:avLst/>
          </a:prstGeom>
          <a:noFill/>
          <a:ln w="9525">
            <a:noFill/>
          </a:ln>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barn(inVertical)">
                                      <p:cBhvr>
                                        <p:cTn id="13" dur="500"/>
                                        <p:tgtEl>
                                          <p:spTgt spid="1536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750" fill="hold"/>
                                        <p:tgtEl>
                                          <p:spTgt spid="4"/>
                                        </p:tgtEl>
                                        <p:attrNameLst>
                                          <p:attrName>ppt_w</p:attrName>
                                        </p:attrNameLst>
                                      </p:cBhvr>
                                      <p:tavLst>
                                        <p:tav tm="0">
                                          <p:val>
                                            <p:fltVal val="0"/>
                                          </p:val>
                                        </p:tav>
                                        <p:tav tm="100000">
                                          <p:val>
                                            <p:strVal val="#ppt_w"/>
                                          </p:val>
                                        </p:tav>
                                      </p:tavLst>
                                    </p:anim>
                                    <p:anim calcmode="lin" valueType="num">
                                      <p:cBhvr>
                                        <p:cTn id="23" dur="750" fill="hold"/>
                                        <p:tgtEl>
                                          <p:spTgt spid="4"/>
                                        </p:tgtEl>
                                        <p:attrNameLst>
                                          <p:attrName>ppt_h</p:attrName>
                                        </p:attrNameLst>
                                      </p:cBhvr>
                                      <p:tavLst>
                                        <p:tav tm="0">
                                          <p:val>
                                            <p:fltVal val="0"/>
                                          </p:val>
                                        </p:tav>
                                        <p:tav tm="100000">
                                          <p:val>
                                            <p:strVal val="#ppt_h"/>
                                          </p:val>
                                        </p:tav>
                                      </p:tavLst>
                                    </p:anim>
                                    <p:anim calcmode="lin" valueType="num">
                                      <p:cBhvr>
                                        <p:cTn id="24" dur="750" fill="hold"/>
                                        <p:tgtEl>
                                          <p:spTgt spid="4"/>
                                        </p:tgtEl>
                                        <p:attrNameLst>
                                          <p:attrName>style.rotation</p:attrName>
                                        </p:attrNameLst>
                                      </p:cBhvr>
                                      <p:tavLst>
                                        <p:tav tm="0">
                                          <p:val>
                                            <p:fltVal val="90"/>
                                          </p:val>
                                        </p:tav>
                                        <p:tav tm="100000">
                                          <p:val>
                                            <p:fltVal val="0"/>
                                          </p:val>
                                        </p:tav>
                                      </p:tavLst>
                                    </p:anim>
                                    <p:animEffect transition="in" filter="fade">
                                      <p:cBhvr>
                                        <p:cTn id="25" dur="750"/>
                                        <p:tgtEl>
                                          <p:spTgt spid="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101"/>
                                        </p:tgtEl>
                                        <p:attrNameLst>
                                          <p:attrName>style.visibility</p:attrName>
                                        </p:attrNameLst>
                                      </p:cBhvr>
                                      <p:to>
                                        <p:strVal val="visible"/>
                                      </p:to>
                                    </p:set>
                                    <p:anim calcmode="lin" valueType="num">
                                      <p:cBhvr additive="base">
                                        <p:cTn id="30" dur="500" fill="hold"/>
                                        <p:tgtEl>
                                          <p:spTgt spid="4101"/>
                                        </p:tgtEl>
                                        <p:attrNameLst>
                                          <p:attrName>ppt_x</p:attrName>
                                        </p:attrNameLst>
                                      </p:cBhvr>
                                      <p:tavLst>
                                        <p:tav tm="0">
                                          <p:val>
                                            <p:strVal val="#ppt_x"/>
                                          </p:val>
                                        </p:tav>
                                        <p:tav tm="100000">
                                          <p:val>
                                            <p:strVal val="#ppt_x"/>
                                          </p:val>
                                        </p:tav>
                                      </p:tavLst>
                                    </p:anim>
                                    <p:anim calcmode="lin" valueType="num">
                                      <p:cBhvr additive="base">
                                        <p:cTn id="31"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3" grpId="0"/>
      <p:bldP spid="1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6" name="圆角矩形 3"/>
          <p:cNvSpPr txBox="1"/>
          <p:nvPr/>
        </p:nvSpPr>
        <p:spPr>
          <a:xfrm>
            <a:off x="1589882" y="1730498"/>
            <a:ext cx="8787289" cy="1791651"/>
          </a:xfrm>
          <a:prstGeom prst="roundRect">
            <a:avLst>
              <a:gd name="adj" fmla="val 6926"/>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对变速运动做粗略研究时，也可以用</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平均速度</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来描述物体运动的快慢，表示物体在</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某一段路程中或某一段时间内的平均快慢程度</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4112" name="矩形 4111"/>
          <p:cNvSpPr>
            <a:spLocks noChangeAspect="1" noTextEdit="1"/>
          </p:cNvSpPr>
          <p:nvPr/>
        </p:nvSpPr>
        <p:spPr>
          <a:xfrm>
            <a:off x="6084729" y="5251222"/>
            <a:ext cx="821531" cy="909638"/>
          </a:xfrm>
          <a:prstGeom prst="rect">
            <a:avLst/>
          </a:prstGeom>
          <a:noFill/>
          <a:ln w="9525">
            <a:noFill/>
          </a:ln>
        </p:spPr>
        <p:txBody>
          <a:bodyPr lIns="68580" tIns="34290" rIns="68580" bIns="34290"/>
          <a:lstStyle/>
          <a:p>
            <a:pPr>
              <a:defRPr/>
            </a:pPr>
            <a:endPar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6"/>
          <p:cNvSpPr txBox="1"/>
          <p:nvPr/>
        </p:nvSpPr>
        <p:spPr>
          <a:xfrm>
            <a:off x="2507456" y="4119414"/>
            <a:ext cx="2433320" cy="622300"/>
          </a:xfrm>
          <a:prstGeom prst="rect">
            <a:avLst/>
          </a:prstGeom>
          <a:noFill/>
          <a:ln w="9525">
            <a:noFill/>
          </a:ln>
        </p:spPr>
        <p:txBody>
          <a:bodyPr wrap="none" lIns="68580" tIns="34290" rIns="68580" bIns="34290">
            <a:spAutoFit/>
          </a:bodyPr>
          <a:lstStyle/>
          <a:p>
            <a:pPr>
              <a:lnSpc>
                <a:spcPct val="150000"/>
              </a:lnSpc>
              <a:defRPr/>
            </a:pPr>
            <a:r>
              <a:rPr lang="zh-CN" altLang="en-US" sz="2400" b="1">
                <a:solidFill>
                  <a:srgbClr val="000000"/>
                </a:solidFill>
                <a:latin typeface="楷体" panose="02010609060101010101" charset="-122"/>
                <a:ea typeface="楷体" panose="02010609060101010101" charset="-122"/>
                <a:cs typeface="楷体" panose="02010609060101010101" charset="-122"/>
              </a:rPr>
              <a:t>平均速度计算式</a:t>
            </a:r>
            <a:r>
              <a:rPr lang="en-US" altLang="zh-CN" sz="2400" b="1">
                <a:solidFill>
                  <a:srgbClr val="000000"/>
                </a:solidFill>
                <a:latin typeface="楷体" panose="02010609060101010101" charset="-122"/>
                <a:ea typeface="楷体" panose="02010609060101010101" charset="-122"/>
                <a:cs typeface="楷体" panose="02010609060101010101" charset="-122"/>
              </a:rPr>
              <a:t>:</a:t>
            </a:r>
            <a:endParaRPr lang="en-US" altLang="zh-CN" sz="2400" b="1">
              <a:solidFill>
                <a:srgbClr val="000000"/>
              </a:solidFill>
              <a:latin typeface="楷体" panose="02010609060101010101" charset="-122"/>
              <a:ea typeface="楷体" panose="02010609060101010101" charset="-122"/>
              <a:cs typeface="楷体" panose="02010609060101010101" charset="-122"/>
            </a:endParaRPr>
          </a:p>
        </p:txBody>
      </p:sp>
      <p:graphicFrame>
        <p:nvGraphicFramePr>
          <p:cNvPr id="5" name="对象 4">
            <a:hlinkClick action="ppaction://ole?verb=0"/>
          </p:cNvPr>
          <p:cNvGraphicFramePr>
            <a:graphicFrameLocks noChangeAspect="1"/>
          </p:cNvGraphicFramePr>
          <p:nvPr/>
        </p:nvGraphicFramePr>
        <p:xfrm>
          <a:off x="5091430" y="3987165"/>
          <a:ext cx="1105535" cy="886460"/>
        </p:xfrm>
        <a:graphic>
          <a:graphicData uri="http://schemas.openxmlformats.org/presentationml/2006/ole">
            <mc:AlternateContent>
              <mc:Choice xmlns:v="urn:schemas-microsoft-com:vml" Requires="v">
                <p:oleObj spid="_x0000_s1041" r:id="rId2" imgW="355600" imgH="393700" progId="Equation.KSEE3">
                  <p:embed/>
                </p:oleObj>
              </mc:Choice>
              <mc:Fallback>
                <p:oleObj r:id="rId2" imgW="355600" imgH="393700" progId="Equation.KSEE3">
                  <p:embed/>
                  <p:pic>
                    <p:nvPicPr>
                      <p:cNvPr id="0" name="OLE substitute image"/>
                      <p:cNvPicPr/>
                      <p:nvPr/>
                    </p:nvPicPr>
                    <p:blipFill>
                      <a:blip r:embed="rId3"/>
                      <a:stretch>
                        <a:fillRect/>
                      </a:stretch>
                    </p:blipFill>
                    <p:spPr>
                      <a:xfrm>
                        <a:off x="5091430" y="3987165"/>
                        <a:ext cx="1105535" cy="886460"/>
                      </a:xfrm>
                      <a:prstGeom prst="rect">
                        <a:avLst/>
                      </a:prstGeom>
                    </p:spPr>
                  </p:pic>
                </p:oleObj>
              </mc:Fallback>
            </mc:AlternateContent>
          </a:graphicData>
        </a:graphic>
      </p:graphicFrame>
      <p:sp>
        <p:nvSpPr>
          <p:cNvPr id="22" name="圆角矩形 21"/>
          <p:cNvSpPr/>
          <p:nvPr/>
        </p:nvSpPr>
        <p:spPr>
          <a:xfrm>
            <a:off x="1390650" y="1532890"/>
            <a:ext cx="9266555" cy="3532505"/>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6"/>
                                        </p:tgtEl>
                                        <p:attrNameLst>
                                          <p:attrName>style.visibility</p:attrName>
                                        </p:attrNameLst>
                                      </p:cBhvr>
                                      <p:to>
                                        <p:strVal val="visible"/>
                                      </p:to>
                                    </p:set>
                                    <p:animEffect transition="in" filter="blinds(horizontal)">
                                      <p:cBhvr>
                                        <p:cTn id="12" dur="500"/>
                                        <p:tgtEl>
                                          <p:spTgt spid="410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p:bldP spid="7" grpId="0"/>
      <p:bldP spid="2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9" name="圆角矩形标注 11"/>
          <p:cNvSpPr/>
          <p:nvPr/>
        </p:nvSpPr>
        <p:spPr>
          <a:xfrm rot="19920000">
            <a:off x="8014031" y="4389352"/>
            <a:ext cx="2971637" cy="913328"/>
          </a:xfrm>
          <a:prstGeom prst="wedgeRoundRectCallout">
            <a:avLst>
              <a:gd name="adj1" fmla="val -92060"/>
              <a:gd name="adj2" fmla="val -165128"/>
              <a:gd name="adj3" fmla="val 16667"/>
            </a:avLst>
          </a:prstGeom>
          <a:solidFill>
            <a:schemeClr val="accent5">
              <a:lumMod val="20000"/>
              <a:lumOff val="80000"/>
            </a:schemeClr>
          </a:solidFill>
          <a:ln w="9525" cap="flat" cmpd="sng">
            <a:solidFill>
              <a:srgbClr val="3D8F95"/>
            </a:solidFill>
            <a:prstDash val="solid"/>
            <a:miter/>
            <a:headEnd type="none" w="med" len="med"/>
            <a:tailEnd type="none" w="med" len="med"/>
          </a:ln>
          <a:effectLst>
            <a:outerShdw dist="20000" dir="5400000" rotWithShape="0">
              <a:srgbClr val="000000">
                <a:alpha val="37999"/>
              </a:srgbClr>
            </a:outerShdw>
          </a:effectLst>
        </p:spPr>
        <p:txBody>
          <a:bodyPr lIns="0" tIns="0" rIns="0" bIns="0" anchor="ctr"/>
          <a:lstStyle/>
          <a:p>
            <a:pPr algn="ctr">
              <a:buClrTx/>
              <a:buSzTx/>
              <a:defRPr/>
            </a:pPr>
            <a:r>
              <a:rPr lang="zh-CN" altLang="en-US" sz="2400" b="1">
                <a:latin typeface="楷体" panose="02010609060101010101" charset="-122"/>
                <a:ea typeface="楷体" panose="02010609060101010101" charset="-122"/>
                <a:cs typeface="Times New Roman" panose="02020603050405020304" pitchFamily="18" charset="0"/>
              </a:rPr>
              <a:t>代入数据，求出结果。数字后面要有单位。</a:t>
            </a:r>
            <a:endParaRPr lang="zh-CN" altLang="en-US" sz="2400" b="1">
              <a:latin typeface="楷体" panose="02010609060101010101" charset="-122"/>
              <a:ea typeface="楷体" panose="02010609060101010101" charset="-122"/>
              <a:cs typeface="Times New Roman" panose="02020603050405020304" pitchFamily="18" charset="0"/>
            </a:endParaRPr>
          </a:p>
        </p:txBody>
      </p:sp>
      <p:sp>
        <p:nvSpPr>
          <p:cNvPr id="13" name="TextBox 12"/>
          <p:cNvSpPr txBox="1"/>
          <p:nvPr/>
        </p:nvSpPr>
        <p:spPr>
          <a:xfrm>
            <a:off x="1945640" y="5197475"/>
            <a:ext cx="5306695" cy="622300"/>
          </a:xfrm>
          <a:prstGeom prst="rect">
            <a:avLst/>
          </a:prstGeom>
          <a:noFill/>
          <a:ln w="25400">
            <a:noFill/>
          </a:ln>
        </p:spPr>
        <p:txBody>
          <a:bodyPr wrap="square" lIns="68580" tIns="34290" rIns="68580" bIns="34290">
            <a:spAutoFit/>
          </a:bodyPr>
          <a:lstStyle/>
          <a:p>
            <a:pPr lvl="0" indent="609600" algn="l">
              <a:lnSpc>
                <a:spcPct val="150000"/>
              </a:lnSpc>
              <a:buClrTx/>
              <a:buSzTx/>
              <a:defRPr/>
            </a:pPr>
            <a:r>
              <a:rPr lang="zh-CN" altLang="en-US" sz="2400" b="1">
                <a:solidFill>
                  <a:srgbClr val="E95A67"/>
                </a:solidFill>
                <a:latin typeface="楷体" panose="02010609060101010101" charset="-122"/>
                <a:ea typeface="楷体" panose="02010609060101010101" charset="-122"/>
                <a:cs typeface="楷体" panose="02010609060101010101" charset="-122"/>
                <a:sym typeface="+mn-ea"/>
              </a:rPr>
              <a:t>答：刘翔的平均速度是</a:t>
            </a:r>
            <a:r>
              <a:rPr lang="zh-CN" altLang="en-US" sz="24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8.52 m/s</a:t>
            </a:r>
            <a:r>
              <a:rPr lang="zh-CN" altLang="en-US" sz="2400" b="1">
                <a:solidFill>
                  <a:srgbClr val="E95A67"/>
                </a:solidFill>
                <a:latin typeface="楷体" panose="02010609060101010101" charset="-122"/>
                <a:ea typeface="楷体" panose="02010609060101010101" charset="-122"/>
                <a:cs typeface="楷体" panose="02010609060101010101" charset="-122"/>
                <a:sym typeface="+mn-ea"/>
              </a:rPr>
              <a:t>。</a:t>
            </a:r>
            <a:endParaRPr lang="zh-CN" altLang="en-US" sz="2400" b="1">
              <a:solidFill>
                <a:srgbClr val="E95A67"/>
              </a:solidFill>
              <a:latin typeface="楷体" panose="02010609060101010101" charset="-122"/>
              <a:ea typeface="楷体" panose="02010609060101010101" charset="-122"/>
              <a:cs typeface="楷体" panose="02010609060101010101" charset="-122"/>
              <a:sym typeface="+mn-ea"/>
            </a:endParaRPr>
          </a:p>
        </p:txBody>
      </p:sp>
      <p:sp>
        <p:nvSpPr>
          <p:cNvPr id="5124" name="TextBox 4"/>
          <p:cNvSpPr txBox="1"/>
          <p:nvPr/>
        </p:nvSpPr>
        <p:spPr>
          <a:xfrm>
            <a:off x="1636395" y="1402715"/>
            <a:ext cx="9107170" cy="1176020"/>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我国优秀运动员刘翔在</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2004</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年雅典奥运会上勇夺</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110 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跨栏金牌并打破奥运会纪录，成绩</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12.91s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。他的平均速度是多少？</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5125" name="TextBox 5"/>
          <p:cNvSpPr txBox="1"/>
          <p:nvPr/>
        </p:nvSpPr>
        <p:spPr>
          <a:xfrm>
            <a:off x="1945640" y="2578735"/>
            <a:ext cx="8255000" cy="1176020"/>
          </a:xfrm>
          <a:prstGeom prst="rect">
            <a:avLst/>
          </a:prstGeom>
          <a:noFill/>
          <a:ln w="25400">
            <a:noFill/>
          </a:ln>
        </p:spPr>
        <p:txBody>
          <a:bodyPr wrap="square" lIns="68580" tIns="34290" rIns="68580" bIns="34290">
            <a:spAutoFit/>
          </a:bodyPr>
          <a:lstStyle/>
          <a:p>
            <a:pPr indent="609600">
              <a:lnSpc>
                <a:spcPct val="150000"/>
              </a:lnSpc>
              <a:defRPr/>
            </a:pPr>
            <a:r>
              <a:rPr lang="zh-CN" altLang="en-US" sz="2400" b="1">
                <a:solidFill>
                  <a:srgbClr val="E95A67"/>
                </a:solidFill>
                <a:latin typeface="楷体" panose="02010609060101010101" charset="-122"/>
                <a:ea typeface="楷体" panose="02010609060101010101" charset="-122"/>
                <a:cs typeface="楷体" panose="02010609060101010101" charset="-122"/>
              </a:rPr>
              <a:t>解：刘翔在运动过程中通过的路程</a:t>
            </a:r>
            <a:r>
              <a:rPr lang="en-US" altLang="zh-CN" sz="2400" b="1" i="1">
                <a:solidFill>
                  <a:srgbClr val="E95A67"/>
                </a:solidFill>
                <a:latin typeface="Times New Roman" panose="02020603050405020304" pitchFamily="18" charset="0"/>
                <a:ea typeface="楷体" panose="02010609060101010101" charset="-122"/>
                <a:cs typeface="Times New Roman" panose="02020603050405020304" pitchFamily="18" charset="0"/>
              </a:rPr>
              <a:t>s</a:t>
            </a:r>
            <a:r>
              <a:rPr lang="en-US" altLang="zh-CN" sz="2400" b="1">
                <a:solidFill>
                  <a:srgbClr val="E95A67"/>
                </a:solidFill>
                <a:latin typeface="Times New Roman" panose="02020603050405020304" pitchFamily="18" charset="0"/>
                <a:ea typeface="楷体" panose="02010609060101010101" charset="-122"/>
                <a:cs typeface="Times New Roman" panose="02020603050405020304" pitchFamily="18" charset="0"/>
              </a:rPr>
              <a:t>=110 m</a:t>
            </a:r>
            <a:r>
              <a:rPr lang="zh-CN" altLang="en-US" sz="2400" b="1">
                <a:solidFill>
                  <a:srgbClr val="E95A67"/>
                </a:solidFill>
                <a:latin typeface="楷体" panose="02010609060101010101" charset="-122"/>
                <a:ea typeface="楷体" panose="02010609060101010101" charset="-122"/>
                <a:cs typeface="楷体" panose="02010609060101010101" charset="-122"/>
              </a:rPr>
              <a:t>，所用时间</a:t>
            </a:r>
            <a:r>
              <a:rPr lang="en-US" altLang="zh-CN" sz="2400" b="1" i="1">
                <a:solidFill>
                  <a:srgbClr val="E95A67"/>
                </a:solidFill>
                <a:latin typeface="Times New Roman" panose="02020603050405020304" pitchFamily="18" charset="0"/>
                <a:ea typeface="楷体" panose="02010609060101010101" charset="-122"/>
                <a:cs typeface="Times New Roman" panose="02020603050405020304" pitchFamily="18" charset="0"/>
              </a:rPr>
              <a:t>t=12.91 s</a:t>
            </a:r>
            <a:r>
              <a:rPr lang="zh-CN" altLang="en-US" sz="2400" b="1">
                <a:solidFill>
                  <a:srgbClr val="E95A67"/>
                </a:solidFill>
                <a:latin typeface="楷体" panose="02010609060101010101" charset="-122"/>
                <a:ea typeface="楷体" panose="02010609060101010101" charset="-122"/>
                <a:cs typeface="楷体" panose="02010609060101010101" charset="-122"/>
              </a:rPr>
              <a:t>，利用公</a:t>
            </a:r>
            <a:r>
              <a:rPr lang="zh-CN" altLang="en-US" sz="2400" b="1" smtClean="0">
                <a:solidFill>
                  <a:srgbClr val="E95A67"/>
                </a:solidFill>
                <a:latin typeface="楷体" panose="02010609060101010101" charset="-122"/>
                <a:ea typeface="楷体" panose="02010609060101010101" charset="-122"/>
                <a:cs typeface="楷体" panose="02010609060101010101" charset="-122"/>
              </a:rPr>
              <a:t>式       计算他的</a:t>
            </a:r>
            <a:r>
              <a:rPr lang="zh-CN" altLang="en-US" sz="2400" b="1">
                <a:solidFill>
                  <a:srgbClr val="E95A67"/>
                </a:solidFill>
                <a:latin typeface="楷体" panose="02010609060101010101" charset="-122"/>
                <a:ea typeface="楷体" panose="02010609060101010101" charset="-122"/>
                <a:cs typeface="楷体" panose="02010609060101010101" charset="-122"/>
              </a:rPr>
              <a:t>平均速度为：</a:t>
            </a:r>
            <a:endParaRPr lang="zh-CN" altLang="en-US" sz="2400" b="1">
              <a:solidFill>
                <a:srgbClr val="E95A67"/>
              </a:solidFill>
              <a:latin typeface="楷体" panose="02010609060101010101" charset="-122"/>
              <a:ea typeface="楷体" panose="02010609060101010101" charset="-122"/>
              <a:cs typeface="楷体" panose="02010609060101010101" charset="-122"/>
            </a:endParaRPr>
          </a:p>
        </p:txBody>
      </p:sp>
      <p:sp>
        <p:nvSpPr>
          <p:cNvPr id="5128" name="圆角矩形标注 10"/>
          <p:cNvSpPr/>
          <p:nvPr/>
        </p:nvSpPr>
        <p:spPr>
          <a:xfrm rot="1157299">
            <a:off x="1782763" y="4191318"/>
            <a:ext cx="1752600" cy="472440"/>
          </a:xfrm>
          <a:prstGeom prst="wedgeRoundRectCallout">
            <a:avLst>
              <a:gd name="adj1" fmla="val 79380"/>
              <a:gd name="adj2" fmla="val -76957"/>
              <a:gd name="adj3" fmla="val 16667"/>
            </a:avLst>
          </a:prstGeom>
          <a:solidFill>
            <a:schemeClr val="accent5">
              <a:lumMod val="20000"/>
              <a:lumOff val="80000"/>
            </a:schemeClr>
          </a:solidFill>
          <a:ln w="9525" cap="flat" cmpd="sng">
            <a:solidFill>
              <a:srgbClr val="3D8F95"/>
            </a:solidFill>
            <a:prstDash val="solid"/>
            <a:miter/>
            <a:headEnd type="none" w="med" len="med"/>
            <a:tailEnd type="none" w="med" len="med"/>
          </a:ln>
          <a:effectLst>
            <a:outerShdw dist="20000" dir="5400000" rotWithShape="0">
              <a:srgbClr val="000000">
                <a:alpha val="37999"/>
              </a:srgbClr>
            </a:outerShdw>
          </a:effectLst>
        </p:spPr>
        <p:txBody>
          <a:bodyPr lIns="0" tIns="0" rIns="0" bIns="0" anchor="ctr">
            <a:noAutofit/>
          </a:bodyPr>
          <a:lstStyle/>
          <a:p>
            <a:pPr lvl="0" algn="ctr">
              <a:buClrTx/>
              <a:buSzTx/>
              <a:defRPr/>
            </a:pPr>
            <a:r>
              <a:rPr lang="zh-CN" altLang="en-US" sz="2400" b="1">
                <a:latin typeface="楷体" panose="02010609060101010101" charset="-122"/>
                <a:ea typeface="楷体" panose="02010609060101010101" charset="-122"/>
                <a:cs typeface="Times New Roman" panose="02020603050405020304" pitchFamily="18" charset="0"/>
                <a:sym typeface="+mn-ea"/>
              </a:rPr>
              <a:t>所用公式</a:t>
            </a:r>
            <a:endParaRPr lang="zh-CN" altLang="en-US" sz="2400" b="1">
              <a:latin typeface="楷体" panose="02010609060101010101" charset="-122"/>
              <a:ea typeface="楷体" panose="02010609060101010101" charset="-122"/>
              <a:cs typeface="Times New Roman" panose="02020603050405020304" pitchFamily="18" charset="0"/>
              <a:sym typeface="+mn-ea"/>
            </a:endParaRPr>
          </a:p>
        </p:txBody>
      </p:sp>
      <p:graphicFrame>
        <p:nvGraphicFramePr>
          <p:cNvPr id="2" name="对象 1">
            <a:hlinkClick action="ppaction://ole?verb=0"/>
          </p:cNvPr>
          <p:cNvGraphicFramePr>
            <a:graphicFrameLocks noChangeAspect="1"/>
          </p:cNvGraphicFramePr>
          <p:nvPr/>
        </p:nvGraphicFramePr>
        <p:xfrm>
          <a:off x="4234189" y="4000766"/>
          <a:ext cx="772478" cy="854393"/>
        </p:xfrm>
        <a:graphic>
          <a:graphicData uri="http://schemas.openxmlformats.org/presentationml/2006/ole">
            <mc:AlternateContent>
              <mc:Choice xmlns:v="urn:schemas-microsoft-com:vml" Requires="v">
                <p:oleObj spid="_x0000_s1042" r:id="rId3" imgW="355600" imgH="393700" progId="Equation.KSEE3">
                  <p:embed/>
                </p:oleObj>
              </mc:Choice>
              <mc:Fallback>
                <p:oleObj r:id="rId3" imgW="355600" imgH="393700" progId="Equation.KSEE3">
                  <p:embed/>
                  <p:pic>
                    <p:nvPicPr>
                      <p:cNvPr id="0" name="OLE substitute image"/>
                      <p:cNvPicPr/>
                      <p:nvPr/>
                    </p:nvPicPr>
                    <p:blipFill>
                      <a:blip r:embed="rId4"/>
                      <a:stretch>
                        <a:fillRect/>
                      </a:stretch>
                    </p:blipFill>
                    <p:spPr>
                      <a:xfrm>
                        <a:off x="4234189" y="4000766"/>
                        <a:ext cx="772478" cy="854393"/>
                      </a:xfrm>
                      <a:prstGeom prst="rect">
                        <a:avLst/>
                      </a:prstGeom>
                    </p:spPr>
                  </p:pic>
                </p:oleObj>
              </mc:Fallback>
            </mc:AlternateContent>
          </a:graphicData>
        </a:graphic>
      </p:graphicFrame>
      <p:graphicFrame>
        <p:nvGraphicFramePr>
          <p:cNvPr id="3" name="对象 2">
            <a:hlinkClick action="ppaction://ole?verb=0"/>
          </p:cNvPr>
          <p:cNvGraphicFramePr>
            <a:graphicFrameLocks noChangeAspect="1"/>
          </p:cNvGraphicFramePr>
          <p:nvPr/>
        </p:nvGraphicFramePr>
        <p:xfrm>
          <a:off x="4939515" y="3967905"/>
          <a:ext cx="1317308" cy="887254"/>
        </p:xfrm>
        <a:graphic>
          <a:graphicData uri="http://schemas.openxmlformats.org/presentationml/2006/ole">
            <mc:AlternateContent>
              <mc:Choice xmlns:v="urn:schemas-microsoft-com:vml" Requires="v">
                <p:oleObj spid="_x0000_s1043" r:id="rId5" imgW="584200" imgH="393700" progId="Equation.KSEE3">
                  <p:embed/>
                </p:oleObj>
              </mc:Choice>
              <mc:Fallback>
                <p:oleObj r:id="rId5" imgW="584200" imgH="393700" progId="Equation.KSEE3">
                  <p:embed/>
                  <p:pic>
                    <p:nvPicPr>
                      <p:cNvPr id="0" name="OLE substitute image"/>
                      <p:cNvPicPr/>
                      <p:nvPr/>
                    </p:nvPicPr>
                    <p:blipFill>
                      <a:blip r:embed="rId6"/>
                      <a:stretch>
                        <a:fillRect/>
                      </a:stretch>
                    </p:blipFill>
                    <p:spPr>
                      <a:xfrm>
                        <a:off x="4939515" y="3967905"/>
                        <a:ext cx="1317308" cy="887254"/>
                      </a:xfrm>
                      <a:prstGeom prst="rect">
                        <a:avLst/>
                      </a:prstGeom>
                    </p:spPr>
                  </p:pic>
                </p:oleObj>
              </mc:Fallback>
            </mc:AlternateContent>
          </a:graphicData>
        </a:graphic>
      </p:graphicFrame>
      <p:graphicFrame>
        <p:nvGraphicFramePr>
          <p:cNvPr id="5" name="对象 4">
            <a:hlinkClick action="ppaction://ole?verb=0"/>
          </p:cNvPr>
          <p:cNvGraphicFramePr>
            <a:graphicFrameLocks noChangeAspect="1"/>
          </p:cNvGraphicFramePr>
          <p:nvPr/>
        </p:nvGraphicFramePr>
        <p:xfrm>
          <a:off x="6256823" y="4196029"/>
          <a:ext cx="1697831" cy="431006"/>
        </p:xfrm>
        <a:graphic>
          <a:graphicData uri="http://schemas.openxmlformats.org/presentationml/2006/ole">
            <mc:AlternateContent>
              <mc:Choice xmlns:v="urn:schemas-microsoft-com:vml" Requires="v">
                <p:oleObj spid="_x0000_s1044" r:id="rId7" imgW="698500" imgH="177165" progId="Equation.KSEE3">
                  <p:embed/>
                </p:oleObj>
              </mc:Choice>
              <mc:Fallback>
                <p:oleObj r:id="rId7" imgW="698500" imgH="177165" progId="Equation.KSEE3">
                  <p:embed/>
                  <p:pic>
                    <p:nvPicPr>
                      <p:cNvPr id="0" name="OLE substitute image"/>
                      <p:cNvPicPr/>
                      <p:nvPr/>
                    </p:nvPicPr>
                    <p:blipFill>
                      <a:blip r:embed="rId8"/>
                      <a:stretch>
                        <a:fillRect/>
                      </a:stretch>
                    </p:blipFill>
                    <p:spPr>
                      <a:xfrm>
                        <a:off x="6256823" y="4196029"/>
                        <a:ext cx="1697831" cy="431006"/>
                      </a:xfrm>
                      <a:prstGeom prst="rect">
                        <a:avLst/>
                      </a:prstGeom>
                    </p:spPr>
                  </p:pic>
                </p:oleObj>
              </mc:Fallback>
            </mc:AlternateContent>
          </a:graphicData>
        </a:graphic>
      </p:graphicFrame>
      <p:graphicFrame>
        <p:nvGraphicFramePr>
          <p:cNvPr id="7" name="对象 6">
            <a:hlinkClick action="ppaction://ole?verb=0"/>
          </p:cNvPr>
          <p:cNvGraphicFramePr>
            <a:graphicFrameLocks noChangeAspect="1"/>
          </p:cNvGraphicFramePr>
          <p:nvPr/>
        </p:nvGraphicFramePr>
        <p:xfrm>
          <a:off x="4780280" y="3011805"/>
          <a:ext cx="868680" cy="960120"/>
        </p:xfrm>
        <a:graphic>
          <a:graphicData uri="http://schemas.openxmlformats.org/presentationml/2006/ole">
            <mc:AlternateContent>
              <mc:Choice xmlns:v="urn:schemas-microsoft-com:vml" Requires="v">
                <p:oleObj spid="_x0000_s1045" r:id="rId9" imgW="355600" imgH="393700" progId="Equation.KSEE3">
                  <p:embed/>
                </p:oleObj>
              </mc:Choice>
              <mc:Fallback>
                <p:oleObj r:id="rId9" imgW="355600" imgH="393700" progId="Equation.KSEE3">
                  <p:embed/>
                  <p:pic>
                    <p:nvPicPr>
                      <p:cNvPr id="0" name="OLE substitute image"/>
                      <p:cNvPicPr/>
                      <p:nvPr/>
                    </p:nvPicPr>
                    <p:blipFill>
                      <a:blip r:embed="rId4"/>
                      <a:stretch>
                        <a:fillRect/>
                      </a:stretch>
                    </p:blipFill>
                    <p:spPr>
                      <a:xfrm>
                        <a:off x="4780280" y="3011805"/>
                        <a:ext cx="868680" cy="960120"/>
                      </a:xfrm>
                      <a:prstGeom prst="rect">
                        <a:avLst/>
                      </a:prstGeom>
                    </p:spPr>
                  </p:pic>
                </p:oleObj>
              </mc:Fallback>
            </mc:AlternateContent>
          </a:graphicData>
        </a:graphic>
      </p:graphicFrame>
      <p:grpSp>
        <p:nvGrpSpPr>
          <p:cNvPr id="55302" name="组合 15"/>
          <p:cNvGrpSpPr/>
          <p:nvPr/>
        </p:nvGrpSpPr>
        <p:grpSpPr>
          <a:xfrm>
            <a:off x="1669733" y="1556068"/>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等腰三角形 3"/>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114108" y="975360"/>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wipe(down)">
                                      <p:cBhvr>
                                        <p:cTn id="7" dur="500"/>
                                        <p:tgtEl>
                                          <p:spTgt spid="5530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5307"/>
                                        </p:tgtEl>
                                        <p:attrNameLst>
                                          <p:attrName>style.visibility</p:attrName>
                                        </p:attrNameLst>
                                      </p:cBhvr>
                                      <p:to>
                                        <p:strVal val="visible"/>
                                      </p:to>
                                    </p:set>
                                    <p:animEffect transition="in" filter="wipe(down)">
                                      <p:cBhvr>
                                        <p:cTn id="10" dur="500"/>
                                        <p:tgtEl>
                                          <p:spTgt spid="553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wipe(down)">
                                      <p:cBhvr>
                                        <p:cTn id="13" dur="500"/>
                                        <p:tgtEl>
                                          <p:spTgt spid="512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500" fill="hold">
                                          <p:stCondLst>
                                            <p:cond delay="0"/>
                                          </p:stCondLst>
                                        </p:cTn>
                                        <p:tgtEl>
                                          <p:spTgt spid="5125"/>
                                        </p:tgtEl>
                                        <p:attrNameLst>
                                          <p:attrName>style.visibility</p:attrName>
                                        </p:attrNameLst>
                                      </p:cBhvr>
                                      <p:to>
                                        <p:strVal val="visible"/>
                                      </p:to>
                                    </p:set>
                                    <p:animEffect transition="in" filter="fade">
                                      <p:cBhvr>
                                        <p:cTn id="18" dur="500"/>
                                        <p:tgtEl>
                                          <p:spTgt spid="5125"/>
                                        </p:tgtEl>
                                      </p:cBhvr>
                                    </p:animEffect>
                                    <p:anim calcmode="lin" valueType="num">
                                      <p:cBhvr>
                                        <p:cTn id="19" dur="500" fill="hold"/>
                                        <p:tgtEl>
                                          <p:spTgt spid="5125"/>
                                        </p:tgtEl>
                                        <p:attrNameLst>
                                          <p:attrName>ppt_x</p:attrName>
                                        </p:attrNameLst>
                                      </p:cBhvr>
                                      <p:tavLst>
                                        <p:tav tm="0">
                                          <p:val>
                                            <p:strVal val="#ppt_x"/>
                                          </p:val>
                                        </p:tav>
                                        <p:tav tm="100000">
                                          <p:val>
                                            <p:strVal val="#ppt_x"/>
                                          </p:val>
                                        </p:tav>
                                      </p:tavLst>
                                    </p:anim>
                                    <p:anim calcmode="lin" valueType="num">
                                      <p:cBhvr>
                                        <p:cTn id="20" dur="500" fill="hold"/>
                                        <p:tgtEl>
                                          <p:spTgt spid="51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500"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5128"/>
                                        </p:tgtEl>
                                        <p:attrNameLst>
                                          <p:attrName>style.visibility</p:attrName>
                                        </p:attrNameLst>
                                      </p:cBhvr>
                                      <p:to>
                                        <p:strVal val="visible"/>
                                      </p:to>
                                    </p:set>
                                    <p:animEffect transition="in" filter="wipe(down)">
                                      <p:cBhvr>
                                        <p:cTn id="50" dur="500"/>
                                        <p:tgtEl>
                                          <p:spTgt spid="512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5129"/>
                                        </p:tgtEl>
                                        <p:attrNameLst>
                                          <p:attrName>style.visibility</p:attrName>
                                        </p:attrNameLst>
                                      </p:cBhvr>
                                      <p:to>
                                        <p:strVal val="visible"/>
                                      </p:to>
                                    </p:set>
                                    <p:anim calcmode="lin" valueType="num">
                                      <p:cBhvr additive="base">
                                        <p:cTn id="55" dur="500" fill="hold"/>
                                        <p:tgtEl>
                                          <p:spTgt spid="5129"/>
                                        </p:tgtEl>
                                        <p:attrNameLst>
                                          <p:attrName>ppt_x</p:attrName>
                                        </p:attrNameLst>
                                      </p:cBhvr>
                                      <p:tavLst>
                                        <p:tav tm="0">
                                          <p:val>
                                            <p:strVal val="1+#ppt_w/2"/>
                                          </p:val>
                                        </p:tav>
                                        <p:tav tm="100000">
                                          <p:val>
                                            <p:strVal val="#ppt_x"/>
                                          </p:val>
                                        </p:tav>
                                      </p:tavLst>
                                    </p:anim>
                                    <p:anim calcmode="lin" valueType="num">
                                      <p:cBhvr additive="base">
                                        <p:cTn id="56" dur="500" fill="hold"/>
                                        <p:tgtEl>
                                          <p:spTgt spid="5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p:bldP spid="13" grpId="0"/>
      <p:bldP spid="5125" grpId="0"/>
      <p:bldP spid="5128" grpId="0"/>
      <p:bldP spid="55307" grpId="0"/>
      <p:bldP spid="512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97025" y="1756410"/>
            <a:ext cx="8752840" cy="1176020"/>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飞机沿直线，快慢不变地飞行了</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15min</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，通过的路程是</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270km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，则它的飞行速度是多少</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km/h</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，合多少</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m/s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1590675" y="3142615"/>
            <a:ext cx="8959850" cy="228409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 解：飞机飞行的时间：</a:t>
            </a:r>
            <a:r>
              <a:rPr lang="zh-CN" altLang="en-US" sz="2400" b="1" smtClean="0">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t=15min=0.25h</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endPar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则它的飞行速度：                                                               </a:t>
            </a:r>
            <a:endPar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endPar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endParaRPr>
          </a:p>
        </p:txBody>
      </p:sp>
      <p:graphicFrame>
        <p:nvGraphicFramePr>
          <p:cNvPr id="4" name="对象 3">
            <a:hlinkClick action="ppaction://ole?verb=0"/>
          </p:cNvPr>
          <p:cNvGraphicFramePr>
            <a:graphicFrameLocks noChangeAspect="1"/>
          </p:cNvGraphicFramePr>
          <p:nvPr/>
        </p:nvGraphicFramePr>
        <p:xfrm>
          <a:off x="4637292" y="4120777"/>
          <a:ext cx="5712619" cy="947261"/>
        </p:xfrm>
        <a:graphic>
          <a:graphicData uri="http://schemas.openxmlformats.org/presentationml/2006/ole">
            <mc:AlternateContent>
              <mc:Choice xmlns:v="urn:schemas-microsoft-com:vml" Requires="v">
                <p:oleObj spid="_x0000_s1046" r:id="rId2" imgW="2374265" imgH="393700" progId="Equation.KSEE3">
                  <p:embed/>
                </p:oleObj>
              </mc:Choice>
              <mc:Fallback>
                <p:oleObj r:id="rId2" imgW="2374265" imgH="393700" progId="Equation.KSEE3">
                  <p:embed/>
                  <p:pic>
                    <p:nvPicPr>
                      <p:cNvPr id="0" name="OLE substitute image"/>
                      <p:cNvPicPr/>
                      <p:nvPr/>
                    </p:nvPicPr>
                    <p:blipFill>
                      <a:blip r:embed="rId3"/>
                      <a:stretch>
                        <a:fillRect/>
                      </a:stretch>
                    </p:blipFill>
                    <p:spPr>
                      <a:xfrm>
                        <a:off x="4637292" y="4120777"/>
                        <a:ext cx="5712619" cy="947261"/>
                      </a:xfrm>
                      <a:prstGeom prst="rect">
                        <a:avLst/>
                      </a:prstGeom>
                    </p:spPr>
                  </p:pic>
                </p:oleObj>
              </mc:Fallback>
            </mc:AlternateContent>
          </a:graphicData>
        </a:graphic>
      </p:graphicFrame>
      <p:grpSp>
        <p:nvGrpSpPr>
          <p:cNvPr id="55302" name="组合 15"/>
          <p:cNvGrpSpPr/>
          <p:nvPr/>
        </p:nvGrpSpPr>
        <p:grpSpPr>
          <a:xfrm>
            <a:off x="1590358" y="1816418"/>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等腰三角形 4"/>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1034733" y="1235710"/>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 calcmode="lin" valueType="num">
                                      <p:cBhvr additive="base">
                                        <p:cTn id="7" dur="500" fill="hold"/>
                                        <p:tgtEl>
                                          <p:spTgt spid="55302"/>
                                        </p:tgtEl>
                                        <p:attrNameLst>
                                          <p:attrName>ppt_x</p:attrName>
                                        </p:attrNameLst>
                                      </p:cBhvr>
                                      <p:tavLst>
                                        <p:tav tm="0">
                                          <p:val>
                                            <p:strVal val="#ppt_x"/>
                                          </p:val>
                                        </p:tav>
                                        <p:tav tm="100000">
                                          <p:val>
                                            <p:strVal val="#ppt_x"/>
                                          </p:val>
                                        </p:tav>
                                      </p:tavLst>
                                    </p:anim>
                                    <p:anim calcmode="lin" valueType="num">
                                      <p:cBhvr additive="base">
                                        <p:cTn id="8" dur="500" fill="hold"/>
                                        <p:tgtEl>
                                          <p:spTgt spid="553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5307"/>
                                        </p:tgtEl>
                                        <p:attrNameLst>
                                          <p:attrName>style.visibility</p:attrName>
                                        </p:attrNameLst>
                                      </p:cBhvr>
                                      <p:to>
                                        <p:strVal val="visible"/>
                                      </p:to>
                                    </p:set>
                                    <p:anim calcmode="lin" valueType="num">
                                      <p:cBhvr additive="base">
                                        <p:cTn id="11" dur="500" fill="hold"/>
                                        <p:tgtEl>
                                          <p:spTgt spid="55307"/>
                                        </p:tgtEl>
                                        <p:attrNameLst>
                                          <p:attrName>ppt_x</p:attrName>
                                        </p:attrNameLst>
                                      </p:cBhvr>
                                      <p:tavLst>
                                        <p:tav tm="0">
                                          <p:val>
                                            <p:strVal val="#ppt_x"/>
                                          </p:val>
                                        </p:tav>
                                        <p:tav tm="100000">
                                          <p:val>
                                            <p:strVal val="#ppt_x"/>
                                          </p:val>
                                        </p:tav>
                                      </p:tavLst>
                                    </p:anim>
                                    <p:anim calcmode="lin" valueType="num">
                                      <p:cBhvr additive="base">
                                        <p:cTn id="12" dur="500" fill="hold"/>
                                        <p:tgtEl>
                                          <p:spTgt spid="5530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500"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500"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5307" grpId="0"/>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24"/>
          <p:cNvSpPr txBox="1"/>
          <p:nvPr/>
        </p:nvSpPr>
        <p:spPr>
          <a:xfrm>
            <a:off x="0" y="1050925"/>
            <a:ext cx="5587365"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rPr>
              <a:t>四、平均速度</a:t>
            </a:r>
            <a:endParaRPr lang="zh-CN" altLang="en-US" sz="2800" b="1">
              <a:solidFill>
                <a:schemeClr val="bg1"/>
              </a:solidFill>
              <a:latin typeface="微软雅黑" panose="020b0503020204020204" charset="-122"/>
              <a:ea typeface="微软雅黑"/>
            </a:endParaRPr>
          </a:p>
        </p:txBody>
      </p:sp>
      <p:sp>
        <p:nvSpPr>
          <p:cNvPr id="7" name="文本框 6"/>
          <p:cNvSpPr txBox="1"/>
          <p:nvPr/>
        </p:nvSpPr>
        <p:spPr>
          <a:xfrm>
            <a:off x="864235" y="2163445"/>
            <a:ext cx="8987790" cy="3392170"/>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计算公式：      ， 表示平均速度，</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表示运动的路程，</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表示运动的时间。</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运用公式时几个注意点:</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①平均速度粗略地表示变速直线运动的物体在一段路程或一段时间内运动的平均快慢程度;</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graphicFrame>
        <p:nvGraphicFramePr>
          <p:cNvPr id="8" name="对象 7">
            <a:hlinkClick action="ppaction://ole?verb="/>
          </p:cNvPr>
          <p:cNvGraphicFramePr>
            <a:graphicFrameLocks noChangeAspect="1"/>
          </p:cNvGraphicFramePr>
          <p:nvPr/>
        </p:nvGraphicFramePr>
        <p:xfrm>
          <a:off x="3333115" y="2056765"/>
          <a:ext cx="833755" cy="891540"/>
        </p:xfrm>
        <a:graphic>
          <a:graphicData uri="http://schemas.openxmlformats.org/presentationml/2006/ole">
            <mc:AlternateContent>
              <mc:Choice xmlns:v="urn:schemas-microsoft-com:vml" Requires="v">
                <p:oleObj spid="_x0000_s1047" r:id="rId2" imgW="368300" imgH="393700" progId="Equation.KSEE3">
                  <p:embed/>
                </p:oleObj>
              </mc:Choice>
              <mc:Fallback>
                <p:oleObj r:id="rId2" imgW="368300" imgH="393700" progId="Equation.KSEE3">
                  <p:embed/>
                  <p:pic>
                    <p:nvPicPr>
                      <p:cNvPr id="0" name="OLE substitute image"/>
                      <p:cNvPicPr/>
                      <p:nvPr/>
                    </p:nvPicPr>
                    <p:blipFill>
                      <a:blip r:embed="rId3"/>
                      <a:stretch>
                        <a:fillRect/>
                      </a:stretch>
                    </p:blipFill>
                    <p:spPr>
                      <a:xfrm>
                        <a:off x="3333115" y="2056765"/>
                        <a:ext cx="833755" cy="891540"/>
                      </a:xfrm>
                      <a:prstGeom prst="rect">
                        <a:avLst/>
                      </a:prstGeom>
                    </p:spPr>
                  </p:pic>
                </p:oleObj>
              </mc:Fallback>
            </mc:AlternateContent>
          </a:graphicData>
        </a:graphic>
      </p:graphicFrame>
      <p:graphicFrame>
        <p:nvGraphicFramePr>
          <p:cNvPr id="9" name="对象 8">
            <a:hlinkClick action="ppaction://ole?verb="/>
          </p:cNvPr>
          <p:cNvGraphicFramePr>
            <a:graphicFrameLocks noChangeAspect="1"/>
          </p:cNvGraphicFramePr>
          <p:nvPr/>
        </p:nvGraphicFramePr>
        <p:xfrm>
          <a:off x="4469130" y="2287270"/>
          <a:ext cx="330835" cy="431165"/>
        </p:xfrm>
        <a:graphic>
          <a:graphicData uri="http://schemas.openxmlformats.org/presentationml/2006/ole">
            <mc:AlternateContent>
              <mc:Choice xmlns:v="urn:schemas-microsoft-com:vml" Requires="v">
                <p:oleObj spid="_x0000_s1048" r:id="rId4" imgW="127000" imgH="165100" progId="Equation.KSEE3">
                  <p:embed/>
                </p:oleObj>
              </mc:Choice>
              <mc:Fallback>
                <p:oleObj r:id="rId4" imgW="127000" imgH="165100" progId="Equation.KSEE3">
                  <p:embed/>
                  <p:pic>
                    <p:nvPicPr>
                      <p:cNvPr id="0" name="OLE substitute image"/>
                      <p:cNvPicPr/>
                      <p:nvPr/>
                    </p:nvPicPr>
                    <p:blipFill>
                      <a:blip r:embed="rId5"/>
                      <a:stretch>
                        <a:fillRect/>
                      </a:stretch>
                    </p:blipFill>
                    <p:spPr>
                      <a:xfrm>
                        <a:off x="4469130" y="2287270"/>
                        <a:ext cx="330835" cy="431165"/>
                      </a:xfrm>
                      <a:prstGeom prst="rect">
                        <a:avLst/>
                      </a:prstGeom>
                    </p:spPr>
                  </p:pic>
                </p:oleObj>
              </mc:Fallback>
            </mc:AlternateContent>
          </a:graphicData>
        </a:graphic>
      </p:graphicFrame>
      <p:pic>
        <p:nvPicPr>
          <p:cNvPr id="11" name="图片 10"/>
          <p:cNvPicPr>
            <a:picLocks noChangeAspect="1"/>
          </p:cNvPicPr>
          <p:nvPr/>
        </p:nvPicPr>
        <p:blipFill>
          <a:blip r:embed="rId6">
            <a:clrChange>
              <a:clrFrom>
                <a:srgbClr val="FEF5ED">
                  <a:alpha val="100000"/>
                </a:srgbClr>
              </a:clrFrom>
              <a:clrTo>
                <a:srgbClr val="FEF5ED">
                  <a:alpha val="100000"/>
                  <a:alpha val="0"/>
                </a:srgbClr>
              </a:clrTo>
            </a:clrChange>
          </a:blip>
          <a:stretch>
            <a:fillRect/>
          </a:stretch>
        </p:blipFill>
        <p:spPr>
          <a:xfrm>
            <a:off x="8979535" y="2163445"/>
            <a:ext cx="2631440" cy="2219325"/>
          </a:xfrm>
          <a:prstGeom prst="rect">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barn(inVertical)">
                                      <p:cBhvr>
                                        <p:cTn id="32" dur="500"/>
                                        <p:tgtEl>
                                          <p:spTgt spid="7">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barn(inVertical)">
                                      <p:cBhvr>
                                        <p:cTn id="3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00225" y="1882775"/>
            <a:ext cx="8422005" cy="2838450"/>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②注意平均速度不是速度的平均，全程的平均速度也不是各段平均速度的平均值</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③要说物体的平均速度</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必须指明是哪一段路程或是哪</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一</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段时间的平均速度才有意义</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22" name="圆角矩形 21"/>
          <p:cNvSpPr/>
          <p:nvPr/>
        </p:nvSpPr>
        <p:spPr>
          <a:xfrm>
            <a:off x="1390650" y="1604010"/>
            <a:ext cx="9266555" cy="3461385"/>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5525" y="1212215"/>
            <a:ext cx="5699760"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en-US" altLang="zh-CN"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a:t>
            </a: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纸锥下落过程中平均速度的测量</a:t>
            </a:r>
            <a:endPar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4" name="文本框 3"/>
          <p:cNvSpPr txBox="1"/>
          <p:nvPr/>
        </p:nvSpPr>
        <p:spPr>
          <a:xfrm>
            <a:off x="1430020" y="2266315"/>
            <a:ext cx="2256790"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【测量原理】</a:t>
            </a:r>
            <a:endPar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endParaRPr>
          </a:p>
        </p:txBody>
      </p:sp>
      <p:graphicFrame>
        <p:nvGraphicFramePr>
          <p:cNvPr id="8" name="对象 7">
            <a:hlinkClick action="ppaction://ole?verb="/>
          </p:cNvPr>
          <p:cNvGraphicFramePr>
            <a:graphicFrameLocks noChangeAspect="1"/>
          </p:cNvGraphicFramePr>
          <p:nvPr/>
        </p:nvGraphicFramePr>
        <p:xfrm>
          <a:off x="4043045" y="2163445"/>
          <a:ext cx="1002665" cy="1071880"/>
        </p:xfrm>
        <a:graphic>
          <a:graphicData uri="http://schemas.openxmlformats.org/presentationml/2006/ole">
            <mc:AlternateContent>
              <mc:Choice xmlns:v="urn:schemas-microsoft-com:vml" Requires="v">
                <p:oleObj spid="_x0000_s1049" r:id="rId2" imgW="368300" imgH="393700" progId="Equation.KSEE3">
                  <p:embed/>
                </p:oleObj>
              </mc:Choice>
              <mc:Fallback>
                <p:oleObj r:id="rId2" imgW="368300" imgH="393700" progId="Equation.KSEE3">
                  <p:embed/>
                  <p:pic>
                    <p:nvPicPr>
                      <p:cNvPr id="0" name="OLE substitute image"/>
                      <p:cNvPicPr/>
                      <p:nvPr/>
                    </p:nvPicPr>
                    <p:blipFill>
                      <a:blip r:embed="rId3"/>
                      <a:stretch>
                        <a:fillRect/>
                      </a:stretch>
                    </p:blipFill>
                    <p:spPr>
                      <a:xfrm>
                        <a:off x="4043045" y="2163445"/>
                        <a:ext cx="1002665" cy="1071880"/>
                      </a:xfrm>
                      <a:prstGeom prst="rect">
                        <a:avLst/>
                      </a:prstGeom>
                    </p:spPr>
                  </p:pic>
                </p:oleObj>
              </mc:Fallback>
            </mc:AlternateContent>
          </a:graphicData>
        </a:graphic>
      </p:graphicFrame>
      <p:sp>
        <p:nvSpPr>
          <p:cNvPr id="5" name="文本框 4"/>
          <p:cNvSpPr txBox="1"/>
          <p:nvPr/>
        </p:nvSpPr>
        <p:spPr>
          <a:xfrm>
            <a:off x="1430020" y="3427730"/>
            <a:ext cx="9761855"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【需要测量的物理量】 </a:t>
            </a: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纸锥下落的路程s，纸锥下落的时间t</a:t>
            </a:r>
            <a:endPar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6" name="文本框 5"/>
          <p:cNvSpPr txBox="1"/>
          <p:nvPr/>
        </p:nvSpPr>
        <p:spPr>
          <a:xfrm>
            <a:off x="1430020" y="4622800"/>
            <a:ext cx="4923155"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【测量工具】 </a:t>
            </a: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刻度尺、停表</a:t>
            </a:r>
            <a:endPar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arn(inVertical)">
                                      <p:cBhvr>
                                        <p:cTn id="23" dur="500"/>
                                        <p:tgtEl>
                                          <p:spTgt spid="5">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241425" y="1221740"/>
            <a:ext cx="3117215"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rPr>
              <a:t>【设计记录表格】 </a:t>
            </a:r>
            <a:endParaRPr lang="zh-CN" altLang="en-US" sz="2800" b="1">
              <a:solidFill>
                <a:srgbClr val="E95A67"/>
              </a:solidFill>
              <a:latin typeface="Times New Roman" panose="02020603050405020304" pitchFamily="18" charset="0"/>
              <a:ea typeface="楷体" panose="02010609060101010101" charset="-122"/>
              <a:cs typeface="Times New Roman" panose="02020603050405020304" pitchFamily="18" charset="0"/>
              <a:sym typeface="+mn-ea"/>
            </a:endParaRPr>
          </a:p>
        </p:txBody>
      </p:sp>
      <p:pic>
        <p:nvPicPr>
          <p:cNvPr id="2" name="图片 1"/>
          <p:cNvPicPr>
            <a:picLocks noChangeAspect="1"/>
          </p:cNvPicPr>
          <p:nvPr/>
        </p:nvPicPr>
        <p:blipFill>
          <a:blip r:embed="rId2">
            <a:clrChange>
              <a:clrFrom>
                <a:srgbClr val="FEF5ED">
                  <a:alpha val="100000"/>
                </a:srgbClr>
              </a:clrFrom>
              <a:clrTo>
                <a:srgbClr val="FEF5ED">
                  <a:alpha val="100000"/>
                  <a:alpha val="0"/>
                </a:srgbClr>
              </a:clrTo>
            </a:clrChange>
          </a:blip>
          <a:stretch>
            <a:fillRect/>
          </a:stretch>
        </p:blipFill>
        <p:spPr>
          <a:xfrm>
            <a:off x="1746885" y="2193925"/>
            <a:ext cx="8575675" cy="3013710"/>
          </a:xfrm>
          <a:prstGeom prst="rect">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92555" y="1537970"/>
            <a:ext cx="9552305" cy="394652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在学校运动会上，小明参加的项目是百米赛跑。起跑后，小明越跑越快，最终以 </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12.5s </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的优异成绩获得冠军。关于上述小明的百米赛跑过程，下列说法正确的是(     )</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.小明在前</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50 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一定用了</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6.25 s</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.小明每秒钟通过的路程都是</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8m</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.小明的平均速度是</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8 m/s</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.小明的平均速度是</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8 km/h</a:t>
            </a:r>
            <a:endPar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p:txBody>
      </p:sp>
      <p:grpSp>
        <p:nvGrpSpPr>
          <p:cNvPr id="55302" name="组合 15"/>
          <p:cNvGrpSpPr/>
          <p:nvPr/>
        </p:nvGrpSpPr>
        <p:grpSpPr>
          <a:xfrm>
            <a:off x="1439228" y="1665288"/>
            <a:ext cx="582612" cy="458787"/>
            <a:chOff x="4812" y="1680"/>
            <a:chExt cx="918" cy="724"/>
          </a:xfrm>
        </p:grpSpPr>
        <p:grpSp>
          <p:nvGrpSpPr>
            <p:cNvPr id="55303" name="组合 12"/>
            <p:cNvGrpSpPr/>
            <p:nvPr/>
          </p:nvGrpSpPr>
          <p:grpSpPr>
            <a:xfrm>
              <a:off x="4812" y="1680"/>
              <a:ext cx="919" cy="720"/>
              <a:chOff x="4812" y="1680"/>
              <a:chExt cx="919" cy="720"/>
            </a:xfrm>
          </p:grpSpPr>
          <p:sp>
            <p:nvSpPr>
              <p:cNvPr id="10" name="圆角矩形 9"/>
              <p:cNvSpPr/>
              <p:nvPr/>
            </p:nvSpPr>
            <p:spPr>
              <a:xfrm>
                <a:off x="4812" y="1680"/>
                <a:ext cx="795" cy="7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等腰三角形 4"/>
              <p:cNvSpPr/>
              <p:nvPr/>
            </p:nvSpPr>
            <p:spPr>
              <a:xfrm rot="5400000">
                <a:off x="5386" y="1936"/>
                <a:ext cx="480" cy="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55306" name="文本框 13"/>
            <p:cNvSpPr txBox="1"/>
            <p:nvPr/>
          </p:nvSpPr>
          <p:spPr>
            <a:xfrm>
              <a:off x="4826" y="1680"/>
              <a:ext cx="768" cy="725"/>
            </a:xfrm>
            <a:prstGeom prst="rect">
              <a:avLst/>
            </a:prstGeom>
            <a:noFill/>
            <a:ln w="9525">
              <a:noFill/>
            </a:ln>
          </p:spPr>
          <p:txBody>
            <a:bodyPr wrap="none" anchor="t">
              <a:spAutoFit/>
            </a:bodyPr>
            <a:lstStyle/>
            <a:p>
              <a:r>
                <a:rPr lang="zh-CN" altLang="en-US" sz="2400" b="1">
                  <a:solidFill>
                    <a:schemeClr val="bg1"/>
                  </a:solidFill>
                  <a:latin typeface="微软雅黑" panose="020b0503020204020204" charset="-122"/>
                  <a:ea typeface="微软雅黑"/>
                </a:rPr>
                <a:t>例</a:t>
              </a:r>
              <a:endParaRPr lang="zh-CN" altLang="en-US" sz="2400" b="1">
                <a:solidFill>
                  <a:schemeClr val="bg1"/>
                </a:solidFill>
                <a:latin typeface="微软雅黑" panose="020b0503020204020204" charset="-122"/>
                <a:ea typeface="微软雅黑"/>
              </a:endParaRPr>
            </a:p>
          </p:txBody>
        </p:sp>
      </p:grpSp>
      <p:sp>
        <p:nvSpPr>
          <p:cNvPr id="55307" name="文本框 1"/>
          <p:cNvSpPr txBox="1"/>
          <p:nvPr/>
        </p:nvSpPr>
        <p:spPr>
          <a:xfrm>
            <a:off x="883603" y="1084580"/>
            <a:ext cx="1693862" cy="520700"/>
          </a:xfrm>
          <a:prstGeom prst="rect">
            <a:avLst/>
          </a:prstGeom>
          <a:noFill/>
          <a:ln w="9525">
            <a:noFill/>
          </a:ln>
        </p:spPr>
        <p:txBody>
          <a:bodyPr wrap="square" anchor="t">
            <a:spAutoFit/>
          </a:bodyPr>
          <a:lstStyle/>
          <a:p>
            <a:pPr algn="ctr"/>
            <a:r>
              <a:rPr lang="zh-CN" altLang="en-US" sz="2800" b="1">
                <a:solidFill>
                  <a:srgbClr val="F0775F"/>
                </a:solidFill>
                <a:latin typeface="微软雅黑" panose="020b0503020204020204" charset="-122"/>
                <a:ea typeface="微软雅黑"/>
                <a:sym typeface="微软雅黑" panose="020b0503020204020204" charset="-122"/>
              </a:rPr>
              <a:t>典例分析</a:t>
            </a:r>
            <a:endParaRPr lang="zh-CN" altLang="en-US" sz="2800" b="1">
              <a:solidFill>
                <a:srgbClr val="F0775F"/>
              </a:solidFill>
              <a:latin typeface="微软雅黑" panose="020b0503020204020204" charset="-122"/>
              <a:ea typeface="微软雅黑"/>
              <a:sym typeface="微软雅黑" panose="020b0503020204020204" charset="-122"/>
            </a:endParaRPr>
          </a:p>
        </p:txBody>
      </p:sp>
      <p:sp>
        <p:nvSpPr>
          <p:cNvPr id="4" name="文本框 3"/>
          <p:cNvSpPr txBox="1"/>
          <p:nvPr/>
        </p:nvSpPr>
        <p:spPr>
          <a:xfrm>
            <a:off x="5501275" y="2769655"/>
            <a:ext cx="415656" cy="437515"/>
          </a:xfrm>
          <a:prstGeom prst="rect">
            <a:avLst/>
          </a:prstGeom>
          <a:noFill/>
          <a:ln w="9525">
            <a:noFill/>
          </a:ln>
        </p:spPr>
        <p:txBody>
          <a:bodyPr wrap="square" lIns="68580" tIns="34290" rIns="68580" bIns="34290">
            <a:spAutoFit/>
          </a:bodyPr>
          <a:lstStyle/>
          <a:p>
            <a:pPr>
              <a:defRPr/>
            </a:pPr>
            <a:r>
              <a:rPr 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 calcmode="lin" valueType="num">
                                      <p:cBhvr additive="base">
                                        <p:cTn id="7" dur="500" fill="hold"/>
                                        <p:tgtEl>
                                          <p:spTgt spid="55302"/>
                                        </p:tgtEl>
                                        <p:attrNameLst>
                                          <p:attrName>ppt_x</p:attrName>
                                        </p:attrNameLst>
                                      </p:cBhvr>
                                      <p:tavLst>
                                        <p:tav tm="0">
                                          <p:val>
                                            <p:strVal val="#ppt_x"/>
                                          </p:val>
                                        </p:tav>
                                        <p:tav tm="100000">
                                          <p:val>
                                            <p:strVal val="#ppt_x"/>
                                          </p:val>
                                        </p:tav>
                                      </p:tavLst>
                                    </p:anim>
                                    <p:anim calcmode="lin" valueType="num">
                                      <p:cBhvr additive="base">
                                        <p:cTn id="8" dur="500" fill="hold"/>
                                        <p:tgtEl>
                                          <p:spTgt spid="553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5307"/>
                                        </p:tgtEl>
                                        <p:attrNameLst>
                                          <p:attrName>style.visibility</p:attrName>
                                        </p:attrNameLst>
                                      </p:cBhvr>
                                      <p:to>
                                        <p:strVal val="visible"/>
                                      </p:to>
                                    </p:set>
                                    <p:anim calcmode="lin" valueType="num">
                                      <p:cBhvr additive="base">
                                        <p:cTn id="11" dur="500" fill="hold"/>
                                        <p:tgtEl>
                                          <p:spTgt spid="55307"/>
                                        </p:tgtEl>
                                        <p:attrNameLst>
                                          <p:attrName>ppt_x</p:attrName>
                                        </p:attrNameLst>
                                      </p:cBhvr>
                                      <p:tavLst>
                                        <p:tav tm="0">
                                          <p:val>
                                            <p:strVal val="#ppt_x"/>
                                          </p:val>
                                        </p:tav>
                                        <p:tav tm="100000">
                                          <p:val>
                                            <p:strVal val="#ppt_x"/>
                                          </p:val>
                                        </p:tav>
                                      </p:tavLst>
                                    </p:anim>
                                    <p:anim calcmode="lin" valueType="num">
                                      <p:cBhvr additive="base">
                                        <p:cTn id="12" dur="500" fill="hold"/>
                                        <p:tgtEl>
                                          <p:spTgt spid="5530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500"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307" grpId="0"/>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5" name="Text Box 148"/>
          <p:cNvSpPr txBox="1">
            <a:spLocks noChangeArrowheads="1"/>
          </p:cNvSpPr>
          <p:nvPr/>
        </p:nvSpPr>
        <p:spPr bwMode="auto">
          <a:xfrm>
            <a:off x="1180783" y="1280795"/>
            <a:ext cx="3840163"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en-US" altLang="zh-CN"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一、匀速直线运动</a:t>
            </a:r>
            <a:endParaRPr lang="en-US" altLang="zh-CN"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p:txBody>
      </p:sp>
      <p:grpSp>
        <p:nvGrpSpPr>
          <p:cNvPr id="15" name="组合 54"/>
          <p:cNvGrpSpPr/>
          <p:nvPr/>
        </p:nvGrpSpPr>
        <p:grpSpPr>
          <a:xfrm>
            <a:off x="1725613" y="3111818"/>
            <a:ext cx="8607425" cy="1217612"/>
            <a:chOff x="142844" y="1488032"/>
            <a:chExt cx="8808490" cy="1246781"/>
          </a:xfrm>
        </p:grpSpPr>
        <p:sp>
          <p:nvSpPr>
            <p:cNvPr id="35898" name="矩形 15"/>
            <p:cNvSpPr/>
            <p:nvPr/>
          </p:nvSpPr>
          <p:spPr>
            <a:xfrm flipV="1">
              <a:off x="142844" y="1572560"/>
              <a:ext cx="8787370" cy="570561"/>
            </a:xfrm>
            <a:prstGeom prst="rect">
              <a:avLst/>
            </a:prstGeom>
            <a:noFill/>
            <a:ln w="9525">
              <a:noFill/>
            </a:ln>
            <a:effectLst>
              <a:outerShdw dist="20000" dir="5400000" rotWithShape="0">
                <a:srgbClr val="000000">
                  <a:alpha val="37999"/>
                </a:srgbClr>
              </a:outerShdw>
            </a:effectLst>
          </p:spPr>
          <p:txBody>
            <a:bodyPr rot="10800000" anchor="ctr"/>
            <a:lstStyle/>
            <a:p>
              <a:pPr algn="ctr" eaLnBrk="1" hangingPunct="1"/>
              <a:endParaRPr lang="zh-CN" altLang="en-US" b="1">
                <a:solidFill>
                  <a:srgbClr val="000000"/>
                </a:solidFill>
                <a:latin typeface="Times New Roman" panose="02020603050405020304" pitchFamily="18" charset="0"/>
                <a:ea typeface="黑体" panose="02010609060101010101" charset="-122"/>
              </a:endParaRPr>
            </a:p>
          </p:txBody>
        </p:sp>
        <p:pic>
          <p:nvPicPr>
            <p:cNvPr id="35899" name="图片 1" descr="image020.jpg"/>
            <p:cNvPicPr>
              <a:picLocks noChangeAspect="1"/>
            </p:cNvPicPr>
            <p:nvPr/>
          </p:nvPicPr>
          <p:blipFill>
            <a:blip r:embed="rId2"/>
            <a:srcRect l="3867" r="3349" b="17969"/>
            <a:stretch>
              <a:fillRect/>
            </a:stretch>
          </p:blipFill>
          <p:spPr>
            <a:xfrm flipH="1">
              <a:off x="214282" y="1857364"/>
              <a:ext cx="1071570" cy="291705"/>
            </a:xfrm>
            <a:prstGeom prst="rect">
              <a:avLst/>
            </a:prstGeom>
            <a:noFill/>
            <a:ln w="9525">
              <a:noFill/>
            </a:ln>
          </p:spPr>
        </p:pic>
        <p:sp>
          <p:nvSpPr>
            <p:cNvPr id="18" name="矩形 17"/>
            <p:cNvSpPr/>
            <p:nvPr/>
          </p:nvSpPr>
          <p:spPr>
            <a:xfrm>
              <a:off x="142844" y="2143120"/>
              <a:ext cx="8787370" cy="69898"/>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j-lt"/>
                <a:ea typeface="+mn-ea"/>
                <a:cs typeface="+mn-cs"/>
              </a:endParaRPr>
            </a:p>
          </p:txBody>
        </p:sp>
        <p:pic>
          <p:nvPicPr>
            <p:cNvPr id="35901" name="图片 7" descr="image020.jpg"/>
            <p:cNvPicPr>
              <a:picLocks noChangeAspect="1"/>
            </p:cNvPicPr>
            <p:nvPr/>
          </p:nvPicPr>
          <p:blipFill>
            <a:blip r:embed="rId2"/>
            <a:srcRect l="3867" r="3349" b="17969"/>
            <a:stretch>
              <a:fillRect/>
            </a:stretch>
          </p:blipFill>
          <p:spPr>
            <a:xfrm flipH="1">
              <a:off x="2000232" y="1857364"/>
              <a:ext cx="1071570" cy="291705"/>
            </a:xfrm>
            <a:prstGeom prst="rect">
              <a:avLst/>
            </a:prstGeom>
            <a:noFill/>
            <a:ln w="9525">
              <a:noFill/>
            </a:ln>
          </p:spPr>
        </p:pic>
        <p:pic>
          <p:nvPicPr>
            <p:cNvPr id="35902" name="图片 8" descr="image020.jpg"/>
            <p:cNvPicPr>
              <a:picLocks noChangeAspect="1"/>
            </p:cNvPicPr>
            <p:nvPr/>
          </p:nvPicPr>
          <p:blipFill>
            <a:blip r:embed="rId2"/>
            <a:srcRect l="3867" r="3349" b="17969"/>
            <a:stretch>
              <a:fillRect/>
            </a:stretch>
          </p:blipFill>
          <p:spPr>
            <a:xfrm flipH="1">
              <a:off x="3786182" y="1857364"/>
              <a:ext cx="1071570" cy="291705"/>
            </a:xfrm>
            <a:prstGeom prst="rect">
              <a:avLst/>
            </a:prstGeom>
            <a:noFill/>
            <a:ln w="9525">
              <a:noFill/>
            </a:ln>
          </p:spPr>
        </p:pic>
        <p:pic>
          <p:nvPicPr>
            <p:cNvPr id="35903" name="图片 9" descr="image020.jpg"/>
            <p:cNvPicPr>
              <a:picLocks noChangeAspect="1"/>
            </p:cNvPicPr>
            <p:nvPr/>
          </p:nvPicPr>
          <p:blipFill>
            <a:blip r:embed="rId2"/>
            <a:srcRect l="3867" r="3349" b="17969"/>
            <a:stretch>
              <a:fillRect/>
            </a:stretch>
          </p:blipFill>
          <p:spPr>
            <a:xfrm flipH="1">
              <a:off x="5643570" y="1857364"/>
              <a:ext cx="1071570" cy="291705"/>
            </a:xfrm>
            <a:prstGeom prst="rect">
              <a:avLst/>
            </a:prstGeom>
            <a:noFill/>
            <a:ln w="9525">
              <a:noFill/>
            </a:ln>
          </p:spPr>
        </p:pic>
        <p:pic>
          <p:nvPicPr>
            <p:cNvPr id="35904" name="图片 10" descr="image020.jpg"/>
            <p:cNvPicPr>
              <a:picLocks noChangeAspect="1"/>
            </p:cNvPicPr>
            <p:nvPr/>
          </p:nvPicPr>
          <p:blipFill>
            <a:blip r:embed="rId2"/>
            <a:srcRect l="3867" r="3349" b="17969"/>
            <a:stretch>
              <a:fillRect/>
            </a:stretch>
          </p:blipFill>
          <p:spPr>
            <a:xfrm flipH="1">
              <a:off x="7429520" y="1857364"/>
              <a:ext cx="1071570" cy="291705"/>
            </a:xfrm>
            <a:prstGeom prst="rect">
              <a:avLst/>
            </a:prstGeom>
            <a:noFill/>
            <a:ln w="9525">
              <a:noFill/>
            </a:ln>
          </p:spPr>
        </p:pic>
        <p:cxnSp>
          <p:nvCxnSpPr>
            <p:cNvPr id="24" name="直接连接符 23"/>
            <p:cNvCxnSpPr/>
            <p:nvPr/>
          </p:nvCxnSpPr>
          <p:spPr>
            <a:xfrm rot="5400000">
              <a:off x="1107784" y="2318679"/>
              <a:ext cx="214570" cy="324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894013" y="2319492"/>
              <a:ext cx="214570" cy="16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679430" y="2319491"/>
              <a:ext cx="214570" cy="16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6536328" y="2319492"/>
              <a:ext cx="214570" cy="16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8323370" y="2319492"/>
              <a:ext cx="214570" cy="16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32"/>
            <p:cNvSpPr txBox="1">
              <a:spLocks noChangeArrowheads="1"/>
            </p:cNvSpPr>
            <p:nvPr/>
          </p:nvSpPr>
          <p:spPr bwMode="auto">
            <a:xfrm>
              <a:off x="1072106" y="1499410"/>
              <a:ext cx="307046" cy="378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0</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0" name="TextBox 33"/>
            <p:cNvSpPr txBox="1">
              <a:spLocks noChangeArrowheads="1"/>
            </p:cNvSpPr>
            <p:nvPr/>
          </p:nvSpPr>
          <p:spPr bwMode="auto">
            <a:xfrm>
              <a:off x="1072106" y="2344686"/>
              <a:ext cx="307046" cy="378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0</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1" name="TextBox 36"/>
            <p:cNvSpPr txBox="1">
              <a:spLocks noChangeArrowheads="1"/>
            </p:cNvSpPr>
            <p:nvPr/>
          </p:nvSpPr>
          <p:spPr bwMode="auto">
            <a:xfrm>
              <a:off x="2786040" y="1488032"/>
              <a:ext cx="516617"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10s</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2" name="TextBox 39"/>
            <p:cNvSpPr txBox="1">
              <a:spLocks noChangeArrowheads="1"/>
            </p:cNvSpPr>
            <p:nvPr/>
          </p:nvSpPr>
          <p:spPr bwMode="auto">
            <a:xfrm>
              <a:off x="4571458" y="1501036"/>
              <a:ext cx="518242" cy="37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20s</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3" name="TextBox 41"/>
            <p:cNvSpPr txBox="1">
              <a:spLocks noChangeArrowheads="1"/>
            </p:cNvSpPr>
            <p:nvPr/>
          </p:nvSpPr>
          <p:spPr bwMode="auto">
            <a:xfrm>
              <a:off x="6438103" y="1488032"/>
              <a:ext cx="518243"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30s</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4" name="TextBox 43"/>
            <p:cNvSpPr txBox="1">
              <a:spLocks noChangeArrowheads="1"/>
            </p:cNvSpPr>
            <p:nvPr/>
          </p:nvSpPr>
          <p:spPr bwMode="auto">
            <a:xfrm>
              <a:off x="8225145" y="1488032"/>
              <a:ext cx="516617"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40s</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5" name="TextBox 46"/>
            <p:cNvSpPr txBox="1">
              <a:spLocks noChangeArrowheads="1"/>
            </p:cNvSpPr>
            <p:nvPr/>
          </p:nvSpPr>
          <p:spPr bwMode="auto">
            <a:xfrm>
              <a:off x="2708060" y="2356065"/>
              <a:ext cx="740810"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300m</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6" name="TextBox 47"/>
            <p:cNvSpPr txBox="1">
              <a:spLocks noChangeArrowheads="1"/>
            </p:cNvSpPr>
            <p:nvPr/>
          </p:nvSpPr>
          <p:spPr bwMode="auto">
            <a:xfrm>
              <a:off x="4499976" y="2356065"/>
              <a:ext cx="740810"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600m</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7" name="TextBox 48"/>
            <p:cNvSpPr txBox="1">
              <a:spLocks noChangeArrowheads="1"/>
            </p:cNvSpPr>
            <p:nvPr/>
          </p:nvSpPr>
          <p:spPr bwMode="auto">
            <a:xfrm>
              <a:off x="6352001" y="2346312"/>
              <a:ext cx="739185" cy="37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900m</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sp>
          <p:nvSpPr>
            <p:cNvPr id="38" name="TextBox 49"/>
            <p:cNvSpPr txBox="1">
              <a:spLocks noChangeArrowheads="1"/>
            </p:cNvSpPr>
            <p:nvPr/>
          </p:nvSpPr>
          <p:spPr bwMode="auto">
            <a:xfrm>
              <a:off x="8093554" y="2356065"/>
              <a:ext cx="857780" cy="3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mj-lt"/>
                  <a:ea typeface="黑体" panose="02010609060101010101" charset="-122"/>
                  <a:cs typeface="+mn-cs"/>
                </a:rPr>
                <a:t>1200m</a:t>
              </a:r>
              <a:endParaRPr kumimoji="0" lang="zh-CN" altLang="en-US" sz="1800" b="1" i="0" u="none" strike="noStrike" kern="1200" cap="none" spc="0" normalizeH="0" baseline="0" noProof="0">
                <a:ln>
                  <a:noFill/>
                </a:ln>
                <a:solidFill>
                  <a:schemeClr val="tx1"/>
                </a:solidFill>
                <a:effectLst/>
                <a:uLnTx/>
                <a:uFillTx/>
                <a:latin typeface="+mj-lt"/>
                <a:ea typeface="黑体" panose="02010609060101010101" charset="-122"/>
                <a:cs typeface="+mn-cs"/>
              </a:endParaRPr>
            </a:p>
          </p:txBody>
        </p:sp>
      </p:grpSp>
      <p:sp>
        <p:nvSpPr>
          <p:cNvPr id="39" name="Text Box 148"/>
          <p:cNvSpPr txBox="1">
            <a:spLocks noChangeArrowheads="1"/>
          </p:cNvSpPr>
          <p:nvPr/>
        </p:nvSpPr>
        <p:spPr bwMode="auto">
          <a:xfrm>
            <a:off x="1181100" y="4549775"/>
            <a:ext cx="2454275" cy="714375"/>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二、</a:t>
            </a:r>
            <a:r>
              <a:rPr lang="en-US" altLang="zh-CN"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平均速度</a:t>
            </a:r>
            <a:endParaRPr lang="en-US" altLang="zh-CN" sz="2800" b="1">
              <a:solidFill>
                <a:srgbClr val="00000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40" name="Text Box 148"/>
          <p:cNvSpPr txBox="1">
            <a:spLocks noChangeArrowheads="1"/>
          </p:cNvSpPr>
          <p:nvPr/>
        </p:nvSpPr>
        <p:spPr bwMode="auto">
          <a:xfrm>
            <a:off x="1991360" y="2122170"/>
            <a:ext cx="4145915" cy="622300"/>
          </a:xfrm>
          <a:prstGeom prst="rect">
            <a:avLst/>
          </a:prstGeom>
          <a:noFill/>
          <a:ln w="9525">
            <a:noFill/>
          </a:ln>
        </p:spPr>
        <p:txBody>
          <a:bodyPr wrap="square" lIns="68580" tIns="34290" rIns="68580" bIns="34290" rtlCol="0" anchor="t">
            <a:spAutoFit/>
          </a:bodyPr>
          <a:lstStyle/>
          <a:p>
            <a:pPr lvl="0" algn="l">
              <a:lnSpc>
                <a:spcPct val="150000"/>
              </a:lnSpc>
              <a:buClrTx/>
              <a:buSzTx/>
              <a:defRPr/>
            </a:pPr>
            <a:r>
              <a:rPr lang="en-US" altLang="zh-CN" sz="2400" b="1">
                <a:solidFill>
                  <a:srgbClr val="E95A67"/>
                </a:solidFill>
                <a:latin typeface="楷体" panose="02010609060101010101" charset="-122"/>
                <a:ea typeface="楷体" panose="02010609060101010101" charset="-122"/>
                <a:cs typeface="Times New Roman" panose="02020603050405020304" pitchFamily="18" charset="0"/>
                <a:sym typeface="+mn-ea"/>
              </a:rPr>
              <a:t>快慢不变，运动路线是直线</a:t>
            </a:r>
            <a:r>
              <a:rPr lang="zh-CN" altLang="en-US" sz="2400" b="1">
                <a:solidFill>
                  <a:srgbClr val="E95A67"/>
                </a:solidFill>
                <a:latin typeface="楷体" panose="02010609060101010101" charset="-122"/>
                <a:ea typeface="楷体" panose="02010609060101010101" charset="-122"/>
                <a:cs typeface="Times New Roman" panose="02020603050405020304" pitchFamily="18" charset="0"/>
                <a:sym typeface="+mn-ea"/>
              </a:rPr>
              <a:t>。</a:t>
            </a:r>
            <a:endParaRPr lang="zh-CN" altLang="en-US" sz="2400" b="1">
              <a:solidFill>
                <a:srgbClr val="E95A67"/>
              </a:solidFill>
              <a:latin typeface="楷体" panose="02010609060101010101" charset="-122"/>
              <a:ea typeface="楷体" panose="02010609060101010101" charset="-122"/>
              <a:cs typeface="Times New Roman" panose="02020603050405020304" pitchFamily="18" charset="0"/>
              <a:sym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95"/>
                                        </p:tgtEl>
                                        <p:attrNameLst>
                                          <p:attrName>style.visibility</p:attrName>
                                        </p:attrNameLst>
                                      </p:cBhvr>
                                      <p:to>
                                        <p:strVal val="visible"/>
                                      </p:to>
                                    </p:set>
                                    <p:animEffect transition="in" filter="wipe(left)">
                                      <p:cBhvr>
                                        <p:cTn id="7" dur="500"/>
                                        <p:tgtEl>
                                          <p:spTgt spid="378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5" grpId="0"/>
      <p:bldP spid="39" grpId="0"/>
      <p:bldP spid="4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77988" y="2072242"/>
            <a:ext cx="8027378" cy="173037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一个做匀速直线运动的物体在</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1min</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内通过了</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300m</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的路程，它运动的速度是_____</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m/s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，这个物体在前</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10s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内的速度是_____</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m/s</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15" name="文本框 14"/>
          <p:cNvSpPr txBox="1"/>
          <p:nvPr/>
        </p:nvSpPr>
        <p:spPr>
          <a:xfrm>
            <a:off x="5192813" y="2718644"/>
            <a:ext cx="289560" cy="437515"/>
          </a:xfrm>
          <a:prstGeom prst="rect">
            <a:avLst/>
          </a:prstGeom>
          <a:noFill/>
        </p:spPr>
        <p:txBody>
          <a:bodyPr wrap="none" lIns="68580" tIns="34290" rIns="68580" bIns="34290" rtlCol="0" anchor="t">
            <a:spAutoFit/>
          </a:bodyPr>
          <a:lstStyle/>
          <a:p>
            <a:pPr>
              <a:defRPr/>
            </a:pPr>
            <a:r>
              <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rPr>
              <a:t>5</a:t>
            </a:r>
            <a:endPar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6" name="文本框 15"/>
          <p:cNvSpPr txBox="1"/>
          <p:nvPr/>
        </p:nvSpPr>
        <p:spPr>
          <a:xfrm>
            <a:off x="2817958" y="3289213"/>
            <a:ext cx="289560" cy="437515"/>
          </a:xfrm>
          <a:prstGeom prst="rect">
            <a:avLst/>
          </a:prstGeom>
          <a:noFill/>
        </p:spPr>
        <p:txBody>
          <a:bodyPr wrap="none" lIns="68580" tIns="34290" rIns="68580" bIns="34290" rtlCol="0" anchor="t">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5</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ppt_y</p:attrName>
                                        </p:attrNameLst>
                                      </p:cBhvr>
                                      <p:tavLst>
                                        <p:tav tm="0">
                                          <p:val>
                                            <p:strVal val="#ppt_y+#ppt_h*1.125000"/>
                                          </p:val>
                                        </p:tav>
                                        <p:tav tm="100000">
                                          <p:val>
                                            <p:strVal val="#ppt_y"/>
                                          </p:val>
                                        </p:tav>
                                      </p:tavLst>
                                    </p:anim>
                                    <p:animEffect transition="in" filter="wipe(up)">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621630" y="1315240"/>
            <a:ext cx="8624290" cy="394652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.课外活动时，小明和小刚在操场上沿直线跑道跑步，如图所示是他们通过的路程随时间变化的图像，则下列说法正确的是（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.前</a:t>
            </a: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2s</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内，小刚跑得较快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.两人都做变速运动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.两人都做匀速直线运动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.全程中，小刚的平均速度大于小明的平均速度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2773680" y="2516505"/>
            <a:ext cx="377825" cy="437515"/>
          </a:xfrm>
          <a:prstGeom prst="rect">
            <a:avLst/>
          </a:prstGeom>
          <a:noFill/>
        </p:spPr>
        <p:txBody>
          <a:bodyPr wrap="square" lIns="68580" tIns="34290" rIns="68580" bIns="34290" rtlCol="0" anchor="t">
            <a:spAutoFit/>
          </a:bodyPr>
          <a:lstStyle/>
          <a:p>
            <a:pPr>
              <a:defRPr/>
            </a:pP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tretch>
            <a:fillRect/>
          </a:stretch>
        </p:blipFill>
        <p:spPr>
          <a:xfrm>
            <a:off x="6648450" y="2605405"/>
            <a:ext cx="2416810" cy="2146935"/>
          </a:xfrm>
          <a:prstGeom prst="rect">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1637156" y="1434175"/>
            <a:ext cx="8162505" cy="228409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3</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.如图是某汽车通过一平直公路时记录的</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v-t</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图像，甲、乙、丙、丁四个过程中，汽车做匀速直线运动的是（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.甲                  </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B</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.乙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C</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.丙                  </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D</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.丁 </a:t>
            </a:r>
            <a:endPar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9640" y="2825982"/>
            <a:ext cx="2660309" cy="2120806"/>
          </a:xfrm>
          <a:prstGeom prst="rect">
            <a:avLst/>
          </a:prstGeom>
        </p:spPr>
      </p:pic>
      <p:sp>
        <p:nvSpPr>
          <p:cNvPr id="9" name="文本框 8"/>
          <p:cNvSpPr txBox="1"/>
          <p:nvPr/>
        </p:nvSpPr>
        <p:spPr>
          <a:xfrm>
            <a:off x="8904488" y="2118942"/>
            <a:ext cx="340360" cy="437515"/>
          </a:xfrm>
          <a:prstGeom prst="rect">
            <a:avLst/>
          </a:prstGeom>
          <a:noFill/>
        </p:spPr>
        <p:txBody>
          <a:bodyPr wrap="none" lIns="68580" tIns="34290" rIns="68580" bIns="34290" rtlCol="0" anchor="t">
            <a:spAutoFit/>
          </a:bodyPr>
          <a:lstStyle/>
          <a:p>
            <a:pPr>
              <a:defRPr/>
            </a:pPr>
            <a:r>
              <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rPr>
              <a:t>B</a:t>
            </a:r>
            <a:endParaRPr lang="zh-CN" altLang="en-US"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txBox="1">
            <a:spLocks noChangeArrowheads="1"/>
          </p:cNvSpPr>
          <p:nvPr/>
        </p:nvSpPr>
        <p:spPr bwMode="auto">
          <a:xfrm>
            <a:off x="1405890" y="1268730"/>
            <a:ext cx="8982710" cy="173037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4</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.我国首架既可离水飞行，又可入水滑行的实用飞翼船在湖州太湖乐园首航成功</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若它以</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160</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千米/时的恒定速度运动了</a:t>
            </a: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30</a:t>
            </a: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分钟，飞翼船通过的距离为____千米</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pic>
        <p:nvPicPr>
          <p:cNvPr id="31793" name="Picture 5" descr="1_1-1-21-180_2003031418311"/>
          <p:cNvPicPr>
            <a:picLocks noChangeAspect="1"/>
          </p:cNvPicPr>
          <p:nvPr/>
        </p:nvPicPr>
        <p:blipFill>
          <a:blip r:embed="rId2"/>
          <a:stretch>
            <a:fillRect/>
          </a:stretch>
        </p:blipFill>
        <p:spPr>
          <a:xfrm>
            <a:off x="3883343" y="3462655"/>
            <a:ext cx="4027487" cy="2008188"/>
          </a:xfrm>
          <a:prstGeom prst="roundRect">
            <a:avLst/>
          </a:prstGeom>
          <a:noFill/>
          <a:ln w="9525">
            <a:noFill/>
          </a:ln>
        </p:spPr>
      </p:pic>
      <p:sp>
        <p:nvSpPr>
          <p:cNvPr id="4100" name="Text Box 4"/>
          <p:cNvSpPr txBox="1">
            <a:spLocks noChangeArrowheads="1"/>
          </p:cNvSpPr>
          <p:nvPr/>
        </p:nvSpPr>
        <p:spPr bwMode="auto">
          <a:xfrm>
            <a:off x="4904740" y="2428875"/>
            <a:ext cx="501650" cy="460375"/>
          </a:xfrm>
          <a:prstGeom prst="rect">
            <a:avLst/>
          </a:prstGeom>
          <a:noFill/>
          <a:ln w="9525">
            <a:noFill/>
            <a:miter lim="800000"/>
          </a:ln>
        </p:spPr>
        <p:txBody>
          <a:bodyPr wrap="square">
            <a:spAutoFit/>
          </a:bodyPr>
          <a:lstStyle/>
          <a:p>
            <a:pPr marR="0" defTabSz="914400" eaLnBrk="1" hangingPunct="1">
              <a:spcBef>
                <a:spcPct val="50000"/>
              </a:spcBef>
              <a:buClrTx/>
              <a:buSzTx/>
              <a:buFontTx/>
              <a:defRPr/>
            </a:pPr>
            <a:r>
              <a:rPr kumimoji="1" lang="en-US" altLang="zh-CN" sz="2400" b="1" kern="1200" cap="none" spc="0" normalizeH="0" baseline="0" noProof="0">
                <a:solidFill>
                  <a:srgbClr val="E95A67"/>
                </a:solidFill>
                <a:latin typeface="Times New Roman" panose="02020603050405020304" pitchFamily="18" charset="0"/>
                <a:ea typeface="+mn-ea"/>
                <a:cs typeface="Times New Roman" panose="02020603050405020304" pitchFamily="18" charset="0"/>
              </a:rPr>
              <a:t>80</a:t>
            </a:r>
            <a:endParaRPr kumimoji="1" lang="en-US" altLang="zh-CN" sz="2400" b="1" kern="1200" cap="none" spc="0" normalizeH="0" baseline="0" noProof="0">
              <a:solidFill>
                <a:srgbClr val="E95A67"/>
              </a:solidFill>
              <a:latin typeface="Times New Roman" panose="02020603050405020304" pitchFamily="18" charset="0"/>
              <a:ea typeface="+mn-ea"/>
              <a:cs typeface="Times New Roman" panose="02020603050405020304" pitchFamily="18" charset="0"/>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500"/>
                                        <p:tgtEl>
                                          <p:spTgt spid="20482"/>
                                        </p:tgtEl>
                                      </p:cBhvr>
                                    </p:animEffect>
                                  </p:childTnLst>
                                </p:cTn>
                              </p:par>
                              <p:par>
                                <p:cTn id="8" presetID="10" presetClass="entr" presetSubtype="0" fill="hold" nodeType="withEffect">
                                  <p:stCondLst>
                                    <p:cond delay="0"/>
                                  </p:stCondLst>
                                  <p:childTnLst>
                                    <p:set>
                                      <p:cBhvr>
                                        <p:cTn id="9" dur="1" fill="hold">
                                          <p:stCondLst>
                                            <p:cond delay="0"/>
                                          </p:stCondLst>
                                        </p:cTn>
                                        <p:tgtEl>
                                          <p:spTgt spid="31793"/>
                                        </p:tgtEl>
                                        <p:attrNameLst>
                                          <p:attrName>style.visibility</p:attrName>
                                        </p:attrNameLst>
                                      </p:cBhvr>
                                      <p:to>
                                        <p:strVal val="visible"/>
                                      </p:to>
                                    </p:set>
                                    <p:animEffect transition="in" filter="fade">
                                      <p:cBhvr>
                                        <p:cTn id="10" dur="500"/>
                                        <p:tgtEl>
                                          <p:spTgt spid="3179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100"/>
                                        </p:tgtEl>
                                        <p:attrNameLst>
                                          <p:attrName>style.visibility</p:attrName>
                                        </p:attrNameLst>
                                      </p:cBhvr>
                                      <p:to>
                                        <p:strVal val="visible"/>
                                      </p:to>
                                    </p:set>
                                    <p:animEffect transition="in" filter="dissolve">
                                      <p:cBhvr>
                                        <p:cTn id="15"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2048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10970" y="635635"/>
            <a:ext cx="9057640" cy="2376805"/>
          </a:xfrm>
          <a:prstGeom prst="rect">
            <a:avLst/>
          </a:prstGeom>
          <a:noFill/>
          <a:ln w="9525">
            <a:noFill/>
          </a:ln>
        </p:spPr>
        <p:txBody>
          <a:bodyPr wrap="square" lIns="68580" tIns="34290" rIns="68580" bIns="34290" rtlCol="0" anchor="t">
            <a:spAutoFit/>
          </a:bodyPr>
          <a:lstStyle/>
          <a:p>
            <a:pPr lvl="0" indent="609600" algn="l">
              <a:lnSpc>
                <a:spcPct val="150000"/>
              </a:lnSpc>
              <a:buClrTx/>
              <a:buSzTx/>
              <a:defRPr/>
            </a:pPr>
            <a:r>
              <a:rPr lang="en-US" altLang="zh-CN" sz="2400" b="1" smtClean="0">
                <a:solidFill>
                  <a:srgbClr val="000000"/>
                </a:solidFill>
                <a:latin typeface="楷体" panose="02010609060101010101" charset="-122"/>
                <a:ea typeface="楷体" panose="02010609060101010101" charset="-122"/>
                <a:cs typeface="楷体" panose="02010609060101010101" charset="-122"/>
                <a:sym typeface="+mn-ea"/>
              </a:rPr>
              <a:t>                     </a:t>
            </a:r>
            <a:r>
              <a:rPr lang="zh-CN" altLang="en-US" sz="2800" b="1" smtClean="0">
                <a:solidFill>
                  <a:srgbClr val="000000"/>
                </a:solidFill>
                <a:latin typeface="楷体" panose="02010609060101010101" charset="-122"/>
                <a:ea typeface="楷体" panose="02010609060101010101" charset="-122"/>
                <a:cs typeface="楷体" panose="02010609060101010101" charset="-122"/>
                <a:sym typeface="+mn-ea"/>
              </a:rPr>
              <a:t>动能</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湍急的河水能推动水磨；空气的水平流动形成风，风可以驱动风力发电机产生电能。这些都说明运动的物体具有能量。物体由于运动而具有的能，叫作动能。</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2"/>
          <a:stretch>
            <a:fillRect/>
          </a:stretch>
        </p:blipFill>
        <p:spPr>
          <a:xfrm>
            <a:off x="1802130" y="3288665"/>
            <a:ext cx="4002405" cy="2616835"/>
          </a:xfrm>
          <a:prstGeom prst="roundRect">
            <a:avLst/>
          </a:prstGeom>
        </p:spPr>
      </p:pic>
      <p:pic>
        <p:nvPicPr>
          <p:cNvPr id="4" name="图片 3"/>
          <p:cNvPicPr>
            <a:picLocks noChangeAspect="1"/>
          </p:cNvPicPr>
          <p:nvPr/>
        </p:nvPicPr>
        <p:blipFill>
          <a:blip r:embed="rId3"/>
          <a:stretch>
            <a:fillRect/>
          </a:stretch>
        </p:blipFill>
        <p:spPr>
          <a:xfrm>
            <a:off x="6384925" y="3288665"/>
            <a:ext cx="3885565" cy="2632710"/>
          </a:xfrm>
          <a:prstGeom prst="roundRect">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圆角矩形 5"/>
          <p:cNvSpPr/>
          <p:nvPr/>
        </p:nvSpPr>
        <p:spPr>
          <a:xfrm>
            <a:off x="1501140" y="1901825"/>
            <a:ext cx="8999855" cy="2494915"/>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7" name="图片 2" descr="A000220150321B92PPIC"/>
          <p:cNvPicPr>
            <a:picLocks noChangeAspect="1"/>
          </p:cNvPicPr>
          <p:nvPr/>
        </p:nvPicPr>
        <p:blipFill>
          <a:blip r:embed="rId2"/>
          <a:stretch>
            <a:fillRect/>
          </a:stretch>
        </p:blipFill>
        <p:spPr>
          <a:xfrm>
            <a:off x="9665018" y="2950260"/>
            <a:ext cx="977900" cy="1446213"/>
          </a:xfrm>
          <a:prstGeom prst="rect">
            <a:avLst/>
          </a:prstGeom>
          <a:noFill/>
          <a:ln w="9525">
            <a:noFill/>
          </a:ln>
        </p:spPr>
      </p:pic>
      <p:sp>
        <p:nvSpPr>
          <p:cNvPr id="8" name="文本框 7"/>
          <p:cNvSpPr txBox="1"/>
          <p:nvPr/>
        </p:nvSpPr>
        <p:spPr>
          <a:xfrm>
            <a:off x="1965959" y="2141260"/>
            <a:ext cx="8070215" cy="2030095"/>
          </a:xfrm>
          <a:prstGeom prst="rect">
            <a:avLst/>
          </a:prstGeom>
          <a:noFill/>
          <a:ln w="9525">
            <a:noFill/>
          </a:ln>
        </p:spPr>
        <p:txBody>
          <a:bodyPr wrap="square" anchor="t">
            <a:spAutoFit/>
          </a:bodyPr>
          <a:lstStyle/>
          <a:p>
            <a:pPr marL="457200" indent="-457200">
              <a:lnSpc>
                <a:spcPct val="150000"/>
              </a:lnSpc>
              <a:buClr>
                <a:srgbClr val="E88800"/>
              </a:buClr>
              <a:buFont typeface="Wingdings" panose="05000000000000000000" charset="0"/>
              <a:buChar char="l"/>
            </a:pPr>
            <a:r>
              <a:rPr lang="en-US" altLang="zh-CN" sz="2800" b="1">
                <a:latin typeface="Times New Roman" panose="02020603050405020304" pitchFamily="18" charset="0"/>
                <a:ea typeface="楷体" panose="02010609060101010101" charset="-122"/>
                <a:cs typeface="Times New Roman" panose="02020603050405020304" pitchFamily="18" charset="0"/>
                <a:sym typeface="微软雅黑" panose="020b0503020204020204" charset="-122"/>
              </a:rPr>
              <a:t>1</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学会区分匀速直线运动和变速直线运动。</a:t>
            </a:r>
            <a:endParaRPr lang="zh-CN" altLang="en-US" sz="2800" b="1">
              <a:latin typeface="楷体" panose="02010609060101010101" charset="-122"/>
              <a:ea typeface="楷体" panose="02010609060101010101" charset="-122"/>
              <a:cs typeface="楷体" panose="02010609060101010101" charset="-122"/>
              <a:sym typeface="微软雅黑" panose="020b0503020204020204" charset="-122"/>
            </a:endParaRPr>
          </a:p>
          <a:p>
            <a:pPr marL="457200" indent="-457200">
              <a:lnSpc>
                <a:spcPct val="150000"/>
              </a:lnSpc>
              <a:buClr>
                <a:srgbClr val="E88800"/>
              </a:buClr>
              <a:buFont typeface="Wingdings" panose="05000000000000000000" charset="0"/>
              <a:buChar char="l"/>
            </a:pPr>
            <a:r>
              <a:rPr lang="en-US" altLang="zh-CN" sz="2800" b="1">
                <a:latin typeface="Times New Roman" panose="02020603050405020304" pitchFamily="18" charset="0"/>
                <a:ea typeface="楷体" panose="02010609060101010101" charset="-122"/>
                <a:cs typeface="Times New Roman" panose="02020603050405020304" pitchFamily="18" charset="0"/>
                <a:sym typeface="微软雅黑" panose="020b0503020204020204" charset="-122"/>
              </a:rPr>
              <a:t>2</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理解平均速度的概念，会用速度公式计算平均速度。 </a:t>
            </a:r>
            <a:endParaRPr lang="zh-CN" altLang="en-US" sz="2800" b="1">
              <a:latin typeface="楷体" panose="02010609060101010101" charset="-122"/>
              <a:ea typeface="楷体" panose="02010609060101010101" charset="-122"/>
              <a:cs typeface="楷体" panose="02010609060101010101" charset="-122"/>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 calcmode="lin" valueType="num">
                                      <p:cBhvr additive="base">
                                        <p:cTn id="2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362" name="组合 54"/>
          <p:cNvGrpSpPr/>
          <p:nvPr/>
        </p:nvGrpSpPr>
        <p:grpSpPr>
          <a:xfrm>
            <a:off x="2429586" y="2476029"/>
            <a:ext cx="7178994" cy="1464378"/>
            <a:chOff x="142844" y="1488032"/>
            <a:chExt cx="9482589" cy="1372183"/>
          </a:xfrm>
        </p:grpSpPr>
        <p:sp>
          <p:nvSpPr>
            <p:cNvPr id="6" name="矩形 5"/>
            <p:cNvSpPr/>
            <p:nvPr/>
          </p:nvSpPr>
          <p:spPr>
            <a:xfrm flipV="1">
              <a:off x="142844" y="1488032"/>
              <a:ext cx="8786837" cy="654523"/>
            </a:xfrm>
            <a:prstGeom prst="rect">
              <a:avLst/>
            </a:prstGeom>
          </p:spPr>
          <p:style>
            <a:lnRef idx="1">
              <a:schemeClr val="accent3"/>
            </a:lnRef>
            <a:fillRef idx="4294967295">
              <a:schemeClr val="lt1"/>
            </a:fillRef>
            <a:effectRef idx="1">
              <a:schemeClr val="accent3"/>
            </a:effectRef>
            <a:fontRef idx="minor">
              <a:schemeClr val="dk1"/>
            </a:fontRef>
          </p:style>
          <p:txBody>
            <a:bodyPr anchor="ctr"/>
            <a:lstStyle/>
            <a:p>
              <a:pPr algn="ctr">
                <a:defRPr/>
              </a:pPr>
              <a:endPar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389" name="图片 1" descr="image020.jpg"/>
            <p:cNvPicPr>
              <a:picLocks noChangeAspect="1"/>
            </p:cNvPicPr>
            <p:nvPr/>
          </p:nvPicPr>
          <p:blipFill>
            <a:blip r:embed="rId2"/>
            <a:srcRect l="3867" r="3349" b="17969"/>
            <a:stretch>
              <a:fillRect/>
            </a:stretch>
          </p:blipFill>
          <p:spPr>
            <a:xfrm flipH="1">
              <a:off x="214282" y="1857364"/>
              <a:ext cx="1071570" cy="291705"/>
            </a:xfrm>
            <a:prstGeom prst="rect">
              <a:avLst/>
            </a:prstGeom>
            <a:noFill/>
            <a:ln w="9525">
              <a:noFill/>
            </a:ln>
          </p:spPr>
        </p:pic>
        <p:sp>
          <p:nvSpPr>
            <p:cNvPr id="7" name="矩形 6"/>
            <p:cNvSpPr/>
            <p:nvPr/>
          </p:nvSpPr>
          <p:spPr>
            <a:xfrm>
              <a:off x="142844" y="2142336"/>
              <a:ext cx="8786874" cy="71466"/>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000000"/>
                </a:solidFill>
                <a:latin typeface="Times New Roman" panose="02020603050405020304" pitchFamily="18" charset="0"/>
                <a:cs typeface="Times New Roman" panose="02020603050405020304" pitchFamily="18" charset="0"/>
              </a:endParaRPr>
            </a:p>
          </p:txBody>
        </p:sp>
        <p:pic>
          <p:nvPicPr>
            <p:cNvPr id="15391" name="图片 7" descr="image020.jpg"/>
            <p:cNvPicPr>
              <a:picLocks noChangeAspect="1"/>
            </p:cNvPicPr>
            <p:nvPr/>
          </p:nvPicPr>
          <p:blipFill>
            <a:blip r:embed="rId2"/>
            <a:srcRect l="3867" r="3349" b="17969"/>
            <a:stretch>
              <a:fillRect/>
            </a:stretch>
          </p:blipFill>
          <p:spPr>
            <a:xfrm flipH="1">
              <a:off x="2000232" y="1857364"/>
              <a:ext cx="1071570" cy="291705"/>
            </a:xfrm>
            <a:prstGeom prst="rect">
              <a:avLst/>
            </a:prstGeom>
            <a:noFill/>
            <a:ln w="9525">
              <a:noFill/>
            </a:ln>
          </p:spPr>
        </p:pic>
        <p:pic>
          <p:nvPicPr>
            <p:cNvPr id="15392" name="图片 8" descr="image020.jpg"/>
            <p:cNvPicPr>
              <a:picLocks noChangeAspect="1"/>
            </p:cNvPicPr>
            <p:nvPr/>
          </p:nvPicPr>
          <p:blipFill>
            <a:blip r:embed="rId2"/>
            <a:srcRect l="3867" r="3349" b="17969"/>
            <a:stretch>
              <a:fillRect/>
            </a:stretch>
          </p:blipFill>
          <p:spPr>
            <a:xfrm flipH="1">
              <a:off x="3786182" y="1857364"/>
              <a:ext cx="1071570" cy="291705"/>
            </a:xfrm>
            <a:prstGeom prst="rect">
              <a:avLst/>
            </a:prstGeom>
            <a:noFill/>
            <a:ln w="9525">
              <a:noFill/>
            </a:ln>
          </p:spPr>
        </p:pic>
        <p:pic>
          <p:nvPicPr>
            <p:cNvPr id="15393" name="图片 9" descr="image020.jpg"/>
            <p:cNvPicPr>
              <a:picLocks noChangeAspect="1"/>
            </p:cNvPicPr>
            <p:nvPr/>
          </p:nvPicPr>
          <p:blipFill>
            <a:blip r:embed="rId2"/>
            <a:srcRect l="3867" r="3349" b="17969"/>
            <a:stretch>
              <a:fillRect/>
            </a:stretch>
          </p:blipFill>
          <p:spPr>
            <a:xfrm flipH="1">
              <a:off x="5643570" y="1857364"/>
              <a:ext cx="1071570" cy="291705"/>
            </a:xfrm>
            <a:prstGeom prst="rect">
              <a:avLst/>
            </a:prstGeom>
            <a:noFill/>
            <a:ln w="9525">
              <a:noFill/>
            </a:ln>
          </p:spPr>
        </p:pic>
        <p:pic>
          <p:nvPicPr>
            <p:cNvPr id="15394" name="图片 10" descr="image020.jpg"/>
            <p:cNvPicPr>
              <a:picLocks noChangeAspect="1"/>
            </p:cNvPicPr>
            <p:nvPr/>
          </p:nvPicPr>
          <p:blipFill>
            <a:blip r:embed="rId2"/>
            <a:srcRect l="3867" r="3349" b="17969"/>
            <a:stretch>
              <a:fillRect/>
            </a:stretch>
          </p:blipFill>
          <p:spPr>
            <a:xfrm flipH="1">
              <a:off x="7429520" y="1857364"/>
              <a:ext cx="1071570" cy="291705"/>
            </a:xfrm>
            <a:prstGeom prst="rect">
              <a:avLst/>
            </a:prstGeom>
            <a:noFill/>
            <a:ln w="9525">
              <a:noFill/>
            </a:ln>
          </p:spPr>
        </p:pic>
        <p:cxnSp>
          <p:nvCxnSpPr>
            <p:cNvPr id="23" name="直接连接符 22"/>
            <p:cNvCxnSpPr/>
            <p:nvPr/>
          </p:nvCxnSpPr>
          <p:spPr>
            <a:xfrm rot="5400000">
              <a:off x="1107217" y="2319411"/>
              <a:ext cx="21439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893961"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679911" y="2320205"/>
              <a:ext cx="214395"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6535712"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8323249"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400" name="TextBox 32"/>
            <p:cNvSpPr txBox="1"/>
            <p:nvPr/>
          </p:nvSpPr>
          <p:spPr>
            <a:xfrm>
              <a:off x="971839" y="1500746"/>
              <a:ext cx="466707" cy="432599"/>
            </a:xfrm>
            <a:prstGeom prst="rect">
              <a:avLst/>
            </a:prstGeom>
            <a:noFill/>
            <a:ln w="9525">
              <a:noFill/>
            </a:ln>
          </p:spPr>
          <p:txBody>
            <a:bodyPr wrap="square">
              <a:spAutoFit/>
            </a:bodyPr>
            <a:lstStyle/>
            <a:p>
              <a:pPr>
                <a:defRPr/>
              </a:pPr>
              <a:r>
                <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0</a:t>
              </a:r>
              <a:endPar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401" name="TextBox 33"/>
            <p:cNvSpPr txBox="1"/>
            <p:nvPr/>
          </p:nvSpPr>
          <p:spPr>
            <a:xfrm>
              <a:off x="971839" y="2416112"/>
              <a:ext cx="466707"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2" name="TextBox 36"/>
            <p:cNvSpPr txBox="1"/>
            <p:nvPr/>
          </p:nvSpPr>
          <p:spPr>
            <a:xfrm>
              <a:off x="2783419"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3" name="TextBox 39"/>
            <p:cNvSpPr txBox="1"/>
            <p:nvPr/>
          </p:nvSpPr>
          <p:spPr>
            <a:xfrm>
              <a:off x="4571947" y="1500746"/>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4" name="TextBox 41"/>
            <p:cNvSpPr txBox="1"/>
            <p:nvPr/>
          </p:nvSpPr>
          <p:spPr>
            <a:xfrm>
              <a:off x="6439157"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5" name="TextBox 43"/>
            <p:cNvSpPr txBox="1"/>
            <p:nvPr/>
          </p:nvSpPr>
          <p:spPr>
            <a:xfrm>
              <a:off x="8026143"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6" name="TextBox 46"/>
            <p:cNvSpPr txBox="1"/>
            <p:nvPr/>
          </p:nvSpPr>
          <p:spPr>
            <a:xfrm>
              <a:off x="2507034" y="2428825"/>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7" name="TextBox 47"/>
            <p:cNvSpPr txBox="1"/>
            <p:nvPr/>
          </p:nvSpPr>
          <p:spPr>
            <a:xfrm>
              <a:off x="4301320" y="2428825"/>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600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8" name="TextBox 48"/>
            <p:cNvSpPr txBox="1"/>
            <p:nvPr/>
          </p:nvSpPr>
          <p:spPr>
            <a:xfrm>
              <a:off x="6249151" y="2416112"/>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900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9" name="TextBox 49"/>
            <p:cNvSpPr txBox="1"/>
            <p:nvPr/>
          </p:nvSpPr>
          <p:spPr>
            <a:xfrm>
              <a:off x="7793918" y="2428825"/>
              <a:ext cx="1831515"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1 200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grpSp>
      <p:grpSp>
        <p:nvGrpSpPr>
          <p:cNvPr id="15363" name="组合 53"/>
          <p:cNvGrpSpPr/>
          <p:nvPr/>
        </p:nvGrpSpPr>
        <p:grpSpPr>
          <a:xfrm>
            <a:off x="2364918" y="4362225"/>
            <a:ext cx="7250748" cy="1404334"/>
            <a:chOff x="142844" y="2916792"/>
            <a:chExt cx="9557445" cy="1405007"/>
          </a:xfrm>
        </p:grpSpPr>
        <p:sp>
          <p:nvSpPr>
            <p:cNvPr id="13" name="矩形 12"/>
            <p:cNvSpPr/>
            <p:nvPr/>
          </p:nvSpPr>
          <p:spPr>
            <a:xfrm flipV="1">
              <a:off x="142844" y="2916792"/>
              <a:ext cx="8786974" cy="654363"/>
            </a:xfrm>
            <a:prstGeom prst="rect">
              <a:avLst/>
            </a:prstGeom>
          </p:spPr>
          <p:style>
            <a:lnRef idx="1">
              <a:schemeClr val="accent3"/>
            </a:lnRef>
            <a:fillRef idx="4294967295">
              <a:schemeClr val="lt1"/>
            </a:fillRef>
            <a:effectRef idx="1">
              <a:schemeClr val="accent3"/>
            </a:effectRef>
            <a:fontRef idx="minor">
              <a:schemeClr val="dk1"/>
            </a:fontRef>
          </p:style>
          <p:txBody>
            <a:bodyPr anchor="ctr"/>
            <a:lstStyle/>
            <a:p>
              <a:pPr algn="ctr">
                <a:defRPr/>
              </a:pPr>
              <a:endParaRPr lang="zh-CN" altLang="en-US" sz="2400" b="1">
                <a:solidFill>
                  <a:schemeClr val="accent4">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367" name="图片 13" descr="image020.jpg"/>
            <p:cNvPicPr>
              <a:picLocks noChangeAspect="1"/>
            </p:cNvPicPr>
            <p:nvPr/>
          </p:nvPicPr>
          <p:blipFill>
            <a:blip r:embed="rId2"/>
            <a:srcRect l="3867" r="3349" b="17969"/>
            <a:stretch>
              <a:fillRect/>
            </a:stretch>
          </p:blipFill>
          <p:spPr>
            <a:xfrm flipH="1">
              <a:off x="214282" y="3286124"/>
              <a:ext cx="1071570" cy="291705"/>
            </a:xfrm>
            <a:prstGeom prst="rect">
              <a:avLst/>
            </a:prstGeom>
            <a:noFill/>
            <a:ln w="9525">
              <a:noFill/>
            </a:ln>
          </p:spPr>
        </p:pic>
        <p:sp>
          <p:nvSpPr>
            <p:cNvPr id="15" name="矩形 14"/>
            <p:cNvSpPr/>
            <p:nvPr/>
          </p:nvSpPr>
          <p:spPr>
            <a:xfrm>
              <a:off x="142844" y="3571096"/>
              <a:ext cx="8786874" cy="7146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000000"/>
                </a:solidFill>
                <a:latin typeface="Times New Roman" panose="02020603050405020304" pitchFamily="18" charset="0"/>
                <a:cs typeface="Times New Roman" panose="02020603050405020304" pitchFamily="18" charset="0"/>
              </a:endParaRPr>
            </a:p>
          </p:txBody>
        </p:sp>
        <p:pic>
          <p:nvPicPr>
            <p:cNvPr id="15369" name="图片 15" descr="image020.jpg"/>
            <p:cNvPicPr>
              <a:picLocks noChangeAspect="1"/>
            </p:cNvPicPr>
            <p:nvPr/>
          </p:nvPicPr>
          <p:blipFill>
            <a:blip r:embed="rId2"/>
            <a:srcRect l="3867" r="3349" b="17969"/>
            <a:stretch>
              <a:fillRect/>
            </a:stretch>
          </p:blipFill>
          <p:spPr>
            <a:xfrm flipH="1">
              <a:off x="1285852" y="3286124"/>
              <a:ext cx="1071570" cy="291705"/>
            </a:xfrm>
            <a:prstGeom prst="rect">
              <a:avLst/>
            </a:prstGeom>
            <a:noFill/>
            <a:ln w="9525">
              <a:noFill/>
            </a:ln>
          </p:spPr>
        </p:pic>
        <p:pic>
          <p:nvPicPr>
            <p:cNvPr id="15370" name="图片 16" descr="image020.jpg"/>
            <p:cNvPicPr>
              <a:picLocks noChangeAspect="1"/>
            </p:cNvPicPr>
            <p:nvPr/>
          </p:nvPicPr>
          <p:blipFill>
            <a:blip r:embed="rId2"/>
            <a:srcRect l="3867" r="3349" b="17969"/>
            <a:stretch>
              <a:fillRect/>
            </a:stretch>
          </p:blipFill>
          <p:spPr>
            <a:xfrm flipH="1">
              <a:off x="2857488" y="3286124"/>
              <a:ext cx="1071570" cy="291705"/>
            </a:xfrm>
            <a:prstGeom prst="rect">
              <a:avLst/>
            </a:prstGeom>
            <a:noFill/>
            <a:ln w="9525">
              <a:noFill/>
            </a:ln>
          </p:spPr>
        </p:pic>
        <p:pic>
          <p:nvPicPr>
            <p:cNvPr id="15371" name="图片 17" descr="image020.jpg"/>
            <p:cNvPicPr>
              <a:picLocks noChangeAspect="1"/>
            </p:cNvPicPr>
            <p:nvPr/>
          </p:nvPicPr>
          <p:blipFill>
            <a:blip r:embed="rId2"/>
            <a:srcRect l="3867" r="3349" b="17969"/>
            <a:stretch>
              <a:fillRect/>
            </a:stretch>
          </p:blipFill>
          <p:spPr>
            <a:xfrm flipH="1">
              <a:off x="4857752" y="3286124"/>
              <a:ext cx="1071570" cy="291705"/>
            </a:xfrm>
            <a:prstGeom prst="rect">
              <a:avLst/>
            </a:prstGeom>
            <a:noFill/>
            <a:ln w="9525">
              <a:noFill/>
            </a:ln>
          </p:spPr>
        </p:pic>
        <p:pic>
          <p:nvPicPr>
            <p:cNvPr id="15372" name="图片 18" descr="image020.jpg"/>
            <p:cNvPicPr>
              <a:picLocks noChangeAspect="1"/>
            </p:cNvPicPr>
            <p:nvPr/>
          </p:nvPicPr>
          <p:blipFill>
            <a:blip r:embed="rId2"/>
            <a:srcRect l="3867" r="3349" b="17969"/>
            <a:stretch>
              <a:fillRect/>
            </a:stretch>
          </p:blipFill>
          <p:spPr>
            <a:xfrm flipH="1">
              <a:off x="7429520" y="3286124"/>
              <a:ext cx="1071570" cy="291705"/>
            </a:xfrm>
            <a:prstGeom prst="rect">
              <a:avLst/>
            </a:prstGeom>
            <a:noFill/>
            <a:ln w="9525">
              <a:noFill/>
            </a:ln>
          </p:spPr>
        </p:pic>
        <p:cxnSp>
          <p:nvCxnSpPr>
            <p:cNvPr id="24" name="直接连接符 23"/>
            <p:cNvCxnSpPr/>
            <p:nvPr/>
          </p:nvCxnSpPr>
          <p:spPr>
            <a:xfrm rot="5400000">
              <a:off x="110801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2179579"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3751215"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5749892"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832166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378" name="TextBox 34"/>
            <p:cNvSpPr txBox="1"/>
            <p:nvPr/>
          </p:nvSpPr>
          <p:spPr>
            <a:xfrm>
              <a:off x="1071703" y="2916792"/>
              <a:ext cx="465770"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79" name="TextBox 35"/>
            <p:cNvSpPr txBox="1"/>
            <p:nvPr/>
          </p:nvSpPr>
          <p:spPr>
            <a:xfrm>
              <a:off x="956776" y="3861204"/>
              <a:ext cx="465770"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0" name="TextBox 38"/>
            <p:cNvSpPr txBox="1"/>
            <p:nvPr/>
          </p:nvSpPr>
          <p:spPr>
            <a:xfrm>
              <a:off x="2071423" y="2916792"/>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1" name="TextBox 40"/>
            <p:cNvSpPr txBox="1"/>
            <p:nvPr/>
          </p:nvSpPr>
          <p:spPr>
            <a:xfrm>
              <a:off x="364377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2" name="TextBox 42"/>
            <p:cNvSpPr txBox="1"/>
            <p:nvPr/>
          </p:nvSpPr>
          <p:spPr>
            <a:xfrm>
              <a:off x="564321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3" name="TextBox 44"/>
            <p:cNvSpPr txBox="1"/>
            <p:nvPr/>
          </p:nvSpPr>
          <p:spPr>
            <a:xfrm>
              <a:off x="807132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4" name="TextBox 45"/>
            <p:cNvSpPr txBox="1"/>
            <p:nvPr/>
          </p:nvSpPr>
          <p:spPr>
            <a:xfrm>
              <a:off x="1893296"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5" name="TextBox 50"/>
            <p:cNvSpPr txBox="1"/>
            <p:nvPr/>
          </p:nvSpPr>
          <p:spPr>
            <a:xfrm>
              <a:off x="7872448" y="3861204"/>
              <a:ext cx="1827841"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1 200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6" name="TextBox 51"/>
            <p:cNvSpPr txBox="1"/>
            <p:nvPr/>
          </p:nvSpPr>
          <p:spPr>
            <a:xfrm>
              <a:off x="3467568"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7" name="TextBox 52"/>
            <p:cNvSpPr txBox="1"/>
            <p:nvPr/>
          </p:nvSpPr>
          <p:spPr>
            <a:xfrm>
              <a:off x="5465092"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750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grpSp>
      <p:sp>
        <p:nvSpPr>
          <p:cNvPr id="15364" name="TextBox 55"/>
          <p:cNvSpPr txBox="1"/>
          <p:nvPr/>
        </p:nvSpPr>
        <p:spPr>
          <a:xfrm>
            <a:off x="2689225" y="1374775"/>
            <a:ext cx="7304405" cy="714375"/>
          </a:xfrm>
          <a:prstGeom prst="rect">
            <a:avLst/>
          </a:prstGeom>
          <a:noFill/>
          <a:ln w="9525">
            <a:noFill/>
          </a:ln>
        </p:spPr>
        <p:txBody>
          <a:bodyPr wrap="square" lIns="68580" tIns="34290" rIns="68580" bIns="34290">
            <a:spAutoFit/>
          </a:bodyPr>
          <a:lstStyle/>
          <a:p>
            <a:pPr>
              <a:lnSpc>
                <a:spcPct val="150000"/>
              </a:lnSpc>
              <a:defRPr/>
            </a:pP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rPr>
              <a:t>沿直线行驶的两辆</a:t>
            </a:r>
            <a:r>
              <a:rPr lang="zh-CN" altLang="en-US" sz="2800" b="1" smtClean="0">
                <a:solidFill>
                  <a:srgbClr val="000000"/>
                </a:solidFill>
                <a:latin typeface="Times New Roman" panose="02020603050405020304" pitchFamily="18" charset="0"/>
                <a:ea typeface="楷体" panose="02010609060101010101" charset="-122"/>
                <a:cs typeface="Times New Roman" panose="02020603050405020304" pitchFamily="18" charset="0"/>
              </a:rPr>
              <a:t>小汽车的运动</a:t>
            </a: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rPr>
              <a:t>有什么不同？</a:t>
            </a:r>
            <a:endPar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4" name="流程图: 终止 33"/>
          <p:cNvSpPr/>
          <p:nvPr/>
        </p:nvSpPr>
        <p:spPr>
          <a:xfrm>
            <a:off x="1359535" y="1172210"/>
            <a:ext cx="1371600" cy="457200"/>
          </a:xfrm>
          <a:prstGeom prst="flowChartTerminator">
            <a:avLst/>
          </a:prstGeom>
          <a:solidFill>
            <a:srgbClr val="61CD99"/>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3019" name="文本框 30"/>
          <p:cNvSpPr txBox="1"/>
          <p:nvPr/>
        </p:nvSpPr>
        <p:spPr>
          <a:xfrm>
            <a:off x="1557973" y="1130935"/>
            <a:ext cx="1000125" cy="522288"/>
          </a:xfrm>
          <a:prstGeom prst="rect">
            <a:avLst/>
          </a:prstGeom>
          <a:noFill/>
          <a:ln w="9525">
            <a:noFill/>
          </a:ln>
        </p:spPr>
        <p:txBody>
          <a:bodyPr wrap="none" anchor="t">
            <a:spAutoFit/>
          </a:bodyPr>
          <a:lstStyle/>
          <a:p>
            <a:r>
              <a:rPr lang="zh-CN" altLang="en-US" sz="2800" b="1">
                <a:solidFill>
                  <a:schemeClr val="bg1"/>
                </a:solidFill>
                <a:latin typeface="微软雅黑" panose="020b0503020204020204" charset="-122"/>
                <a:ea typeface="微软雅黑"/>
                <a:sym typeface="微软雅黑" panose="020b0503020204020204" charset="-122"/>
              </a:rPr>
              <a:t>思 考</a:t>
            </a:r>
            <a:endParaRPr lang="zh-CN" altLang="en-US" sz="2800" b="1">
              <a:solidFill>
                <a:schemeClr val="bg1"/>
              </a:solidFill>
              <a:latin typeface="微软雅黑" panose="020b0503020204020204" charset="-122"/>
              <a:ea typeface="微软雅黑"/>
              <a:sym typeface="微软雅黑" panose="020b0503020204020204"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3019"/>
                                        </p:tgtEl>
                                        <p:attrNameLst>
                                          <p:attrName>style.visibility</p:attrName>
                                        </p:attrNameLst>
                                      </p:cBhvr>
                                      <p:to>
                                        <p:strVal val="visible"/>
                                      </p:to>
                                    </p:set>
                                    <p:animEffect transition="in" filter="barn(inVertical)">
                                      <p:cBhvr>
                                        <p:cTn id="10" dur="500"/>
                                        <p:tgtEl>
                                          <p:spTgt spid="4301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364"/>
                                        </p:tgtEl>
                                        <p:attrNameLst>
                                          <p:attrName>style.visibility</p:attrName>
                                        </p:attrNameLst>
                                      </p:cBhvr>
                                      <p:to>
                                        <p:strVal val="visible"/>
                                      </p:to>
                                    </p:set>
                                    <p:anim calcmode="lin" valueType="num">
                                      <p:cBhvr additive="base">
                                        <p:cTn id="15" dur="500" fill="hold"/>
                                        <p:tgtEl>
                                          <p:spTgt spid="15364"/>
                                        </p:tgtEl>
                                        <p:attrNameLst>
                                          <p:attrName>ppt_x</p:attrName>
                                        </p:attrNameLst>
                                      </p:cBhvr>
                                      <p:tavLst>
                                        <p:tav tm="0">
                                          <p:val>
                                            <p:strVal val="#ppt_x"/>
                                          </p:val>
                                        </p:tav>
                                        <p:tav tm="100000">
                                          <p:val>
                                            <p:strVal val="#ppt_x"/>
                                          </p:val>
                                        </p:tav>
                                      </p:tavLst>
                                    </p:anim>
                                    <p:anim calcmode="lin" valueType="num">
                                      <p:cBhvr additive="base">
                                        <p:cTn id="16"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4" presetClass="entr" presetSubtype="10" fill="hold" nodeType="clickEffect">
                                  <p:stCondLst>
                                    <p:cond delay="0"/>
                                  </p:stCondLst>
                                  <p:childTnLst>
                                    <p:set>
                                      <p:cBhvr>
                                        <p:cTn id="20" dur="1" fill="hold">
                                          <p:stCondLst>
                                            <p:cond delay="0"/>
                                          </p:stCondLst>
                                        </p:cTn>
                                        <p:tgtEl>
                                          <p:spTgt spid="15362"/>
                                        </p:tgtEl>
                                        <p:attrNameLst>
                                          <p:attrName>style.visibility</p:attrName>
                                        </p:attrNameLst>
                                      </p:cBhvr>
                                      <p:to>
                                        <p:strVal val="visible"/>
                                      </p:to>
                                    </p:set>
                                    <p:animEffect transition="in" filter="randombar(horizontal)">
                                      <p:cBhvr>
                                        <p:cTn id="21" dur="500"/>
                                        <p:tgtEl>
                                          <p:spTgt spid="1536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4" presetClass="entr" presetSubtype="10" fill="hold" nodeType="clickEffect">
                                  <p:stCondLst>
                                    <p:cond delay="0"/>
                                  </p:stCondLst>
                                  <p:childTnLst>
                                    <p:set>
                                      <p:cBhvr>
                                        <p:cTn id="25" dur="1" fill="hold">
                                          <p:stCondLst>
                                            <p:cond delay="0"/>
                                          </p:stCondLst>
                                        </p:cTn>
                                        <p:tgtEl>
                                          <p:spTgt spid="15363"/>
                                        </p:tgtEl>
                                        <p:attrNameLst>
                                          <p:attrName>style.visibility</p:attrName>
                                        </p:attrNameLst>
                                      </p:cBhvr>
                                      <p:to>
                                        <p:strVal val="visible"/>
                                      </p:to>
                                    </p:set>
                                    <p:animEffect transition="in" filter="randombar(horizontal)">
                                      <p:cBhvr>
                                        <p:cTn id="26"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3019" grpId="0"/>
      <p:bldP spid="1536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1716246" y="1872783"/>
            <a:ext cx="8560118" cy="1176020"/>
          </a:xfrm>
          <a:prstGeom prst="rect">
            <a:avLst/>
          </a:prstGeom>
          <a:noFill/>
          <a:ln w="9525">
            <a:noFill/>
          </a:ln>
        </p:spPr>
        <p:txBody>
          <a:bodyPr wrap="square" lIns="68580" tIns="34290" rIns="68580" bIns="34290">
            <a:spAutoFit/>
          </a:bodyPr>
          <a:lstStyle/>
          <a:p>
            <a:pPr indent="609600">
              <a:lnSpc>
                <a:spcPct val="150000"/>
              </a:lnSpc>
              <a:defRPr/>
            </a:pPr>
            <a:r>
              <a:rPr lang="zh-CN" altLang="en-US" sz="2400" b="1" smtClean="0">
                <a:solidFill>
                  <a:srgbClr val="000000"/>
                </a:solidFill>
                <a:latin typeface="楷体" panose="02010609060101010101" charset="-122"/>
                <a:ea typeface="楷体" panose="02010609060101010101" charset="-122"/>
                <a:cs typeface="楷体" panose="02010609060101010101" charset="-122"/>
              </a:rPr>
              <a:t>按</a:t>
            </a:r>
            <a:r>
              <a:rPr lang="zh-CN" altLang="en-US" sz="2400" b="1">
                <a:solidFill>
                  <a:srgbClr val="000000"/>
                </a:solidFill>
                <a:latin typeface="楷体" panose="02010609060101010101" charset="-122"/>
                <a:ea typeface="楷体" panose="02010609060101010101" charset="-122"/>
                <a:cs typeface="楷体" panose="02010609060101010101" charset="-122"/>
              </a:rPr>
              <a:t>照</a:t>
            </a:r>
            <a:r>
              <a:rPr lang="zh-CN" altLang="en-US" sz="2400" b="1">
                <a:solidFill>
                  <a:srgbClr val="E95A67"/>
                </a:solidFill>
                <a:latin typeface="楷体" panose="02010609060101010101" charset="-122"/>
                <a:ea typeface="楷体" panose="02010609060101010101" charset="-122"/>
                <a:cs typeface="楷体" panose="02010609060101010101" charset="-122"/>
              </a:rPr>
              <a:t>运动路线</a:t>
            </a:r>
            <a:r>
              <a:rPr lang="zh-CN" altLang="en-US" sz="2400" b="1">
                <a:solidFill>
                  <a:srgbClr val="000000"/>
                </a:solidFill>
                <a:latin typeface="楷体" panose="02010609060101010101" charset="-122"/>
                <a:ea typeface="楷体" panose="02010609060101010101" charset="-122"/>
                <a:cs typeface="楷体" panose="02010609060101010101" charset="-122"/>
              </a:rPr>
              <a:t>的曲直，机械运动可分为</a:t>
            </a:r>
            <a:r>
              <a:rPr lang="zh-CN" altLang="en-US" sz="2400" b="1">
                <a:solidFill>
                  <a:srgbClr val="E95A67"/>
                </a:solidFill>
                <a:latin typeface="楷体" panose="02010609060101010101" charset="-122"/>
                <a:ea typeface="楷体" panose="02010609060101010101" charset="-122"/>
                <a:cs typeface="楷体" panose="02010609060101010101" charset="-122"/>
              </a:rPr>
              <a:t>直线运动</a:t>
            </a:r>
            <a:r>
              <a:rPr lang="zh-CN" altLang="en-US" sz="2400" b="1">
                <a:solidFill>
                  <a:srgbClr val="000000"/>
                </a:solidFill>
                <a:latin typeface="楷体" panose="02010609060101010101" charset="-122"/>
                <a:ea typeface="楷体" panose="02010609060101010101" charset="-122"/>
                <a:cs typeface="楷体" panose="02010609060101010101" charset="-122"/>
              </a:rPr>
              <a:t>和</a:t>
            </a:r>
            <a:r>
              <a:rPr lang="zh-CN" altLang="en-US" sz="2400" b="1">
                <a:solidFill>
                  <a:srgbClr val="E95A67"/>
                </a:solidFill>
                <a:latin typeface="楷体" panose="02010609060101010101" charset="-122"/>
                <a:ea typeface="楷体" panose="02010609060101010101" charset="-122"/>
                <a:cs typeface="楷体" panose="02010609060101010101" charset="-122"/>
              </a:rPr>
              <a:t>曲线运动</a:t>
            </a:r>
            <a:r>
              <a:rPr lang="zh-CN" alt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pic>
        <p:nvPicPr>
          <p:cNvPr id="10" name="图片 9" descr="b5c64bb4b2e042acb1da4e95939b659b_th"/>
          <p:cNvPicPr>
            <a:picLocks noChangeAspect="1"/>
          </p:cNvPicPr>
          <p:nvPr/>
        </p:nvPicPr>
        <p:blipFill>
          <a:blip r:embed="rId2"/>
          <a:stretch>
            <a:fillRect/>
          </a:stretch>
        </p:blipFill>
        <p:spPr>
          <a:xfrm>
            <a:off x="6446118" y="3354312"/>
            <a:ext cx="3467965" cy="2129167"/>
          </a:xfrm>
          <a:prstGeom prst="rect">
            <a:avLst/>
          </a:prstGeom>
        </p:spPr>
      </p:pic>
      <p:pic>
        <p:nvPicPr>
          <p:cNvPr id="11" name="图片 10" descr="2499353206432757469"/>
          <p:cNvPicPr>
            <a:picLocks noChangeAspect="1"/>
          </p:cNvPicPr>
          <p:nvPr/>
        </p:nvPicPr>
        <p:blipFill>
          <a:blip r:embed="rId3"/>
          <a:stretch>
            <a:fillRect/>
          </a:stretch>
        </p:blipFill>
        <p:spPr>
          <a:xfrm>
            <a:off x="2152296" y="3354312"/>
            <a:ext cx="3713842" cy="2062968"/>
          </a:xfrm>
          <a:prstGeom prst="rect">
            <a:avLst/>
          </a:prstGeom>
        </p:spPr>
      </p:pic>
      <p:sp>
        <p:nvSpPr>
          <p:cNvPr id="13" name="TextBox 4"/>
          <p:cNvSpPr txBox="1"/>
          <p:nvPr/>
        </p:nvSpPr>
        <p:spPr>
          <a:xfrm>
            <a:off x="2869839" y="5681202"/>
            <a:ext cx="2279650" cy="622300"/>
          </a:xfrm>
          <a:prstGeom prst="rect">
            <a:avLst/>
          </a:prstGeom>
          <a:noFill/>
        </p:spPr>
        <p:txBody>
          <a:bodyPr wrap="none" lIns="68580" tIns="34290" rIns="68580" bIns="34290">
            <a:spAutoFit/>
          </a:bodyPr>
          <a:lstStyle/>
          <a:p>
            <a:pPr>
              <a:lnSpc>
                <a:spcPct val="150000"/>
              </a:lnSpc>
              <a:defRPr/>
            </a:pPr>
            <a:r>
              <a:rPr lang="zh-CN" altLang="en-US" sz="2400" b="1">
                <a:solidFill>
                  <a:srgbClr val="000000"/>
                </a:solidFill>
                <a:latin typeface="楷体" panose="02010609060101010101" charset="-122"/>
                <a:ea typeface="楷体" panose="02010609060101010101" charset="-122"/>
                <a:cs typeface="Times New Roman" panose="02020603050405020304" pitchFamily="18" charset="0"/>
              </a:rPr>
              <a:t>列车沿直线运动</a:t>
            </a:r>
            <a:endParaRPr lang="zh-CN" altLang="en-US" sz="2400" b="1">
              <a:solidFill>
                <a:srgbClr val="000000"/>
              </a:solidFill>
              <a:latin typeface="楷体" panose="02010609060101010101" charset="-122"/>
              <a:ea typeface="楷体" panose="02010609060101010101" charset="-122"/>
              <a:cs typeface="Times New Roman" panose="02020603050405020304" pitchFamily="18" charset="0"/>
            </a:endParaRPr>
          </a:p>
        </p:txBody>
      </p:sp>
      <p:sp>
        <p:nvSpPr>
          <p:cNvPr id="14" name="TextBox 5"/>
          <p:cNvSpPr txBox="1"/>
          <p:nvPr/>
        </p:nvSpPr>
        <p:spPr>
          <a:xfrm>
            <a:off x="6927724" y="5681369"/>
            <a:ext cx="2585720" cy="622300"/>
          </a:xfrm>
          <a:prstGeom prst="rect">
            <a:avLst/>
          </a:prstGeom>
          <a:noFill/>
        </p:spPr>
        <p:txBody>
          <a:bodyPr wrap="none" lIns="68580" tIns="34290" rIns="68580" bIns="34290">
            <a:spAutoFit/>
          </a:bodyPr>
          <a:lstStyle/>
          <a:p>
            <a:pPr lvl="0" algn="l">
              <a:lnSpc>
                <a:spcPct val="150000"/>
              </a:lnSpc>
              <a:buClrTx/>
              <a:buSzTx/>
              <a:defRPr/>
            </a:pPr>
            <a:r>
              <a:rPr lang="zh-CN" altLang="en-US" sz="2400" b="1">
                <a:solidFill>
                  <a:srgbClr val="000000"/>
                </a:solidFill>
                <a:latin typeface="楷体" panose="02010609060101010101" charset="-122"/>
                <a:ea typeface="楷体" panose="02010609060101010101" charset="-122"/>
                <a:cs typeface="Times New Roman" panose="02020603050405020304" pitchFamily="18" charset="0"/>
                <a:sym typeface="+mn-ea"/>
              </a:rPr>
              <a:t>过山车沿曲线运动</a:t>
            </a:r>
            <a:endParaRPr lang="zh-CN" altLang="en-US" sz="2400" b="1">
              <a:solidFill>
                <a:srgbClr val="000000"/>
              </a:solidFill>
              <a:latin typeface="楷体" panose="02010609060101010101" charset="-122"/>
              <a:ea typeface="楷体" panose="02010609060101010101" charset="-122"/>
              <a:cs typeface="Times New Roman" panose="02020603050405020304" pitchFamily="18" charset="0"/>
              <a:sym typeface="+mn-ea"/>
            </a:endParaRPr>
          </a:p>
        </p:txBody>
      </p:sp>
      <p:sp>
        <p:nvSpPr>
          <p:cNvPr id="2" name="TextBox 24"/>
          <p:cNvSpPr txBox="1"/>
          <p:nvPr/>
        </p:nvSpPr>
        <p:spPr>
          <a:xfrm>
            <a:off x="0" y="1050925"/>
            <a:ext cx="6180455"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rPr>
              <a:t>一、机械运动的分类</a:t>
            </a:r>
            <a:endParaRPr lang="zh-CN" altLang="en-US" sz="2800" b="1">
              <a:solidFill>
                <a:schemeClr val="bg1"/>
              </a:solidFill>
              <a:latin typeface="微软雅黑" panose="020b0503020204020204" charset="-122"/>
              <a:ea typeface="微软雅黑"/>
            </a:endParaRPr>
          </a:p>
        </p:txBody>
      </p:sp>
      <p:sp>
        <p:nvSpPr>
          <p:cNvPr id="19" name="圆角矩形 18"/>
          <p:cNvSpPr/>
          <p:nvPr/>
        </p:nvSpPr>
        <p:spPr>
          <a:xfrm>
            <a:off x="1524000" y="1811655"/>
            <a:ext cx="8975725" cy="1297305"/>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3" name="图片 22"/>
          <p:cNvPicPr>
            <a:picLocks noChangeAspect="1"/>
          </p:cNvPicPr>
          <p:nvPr/>
        </p:nvPicPr>
        <p:blipFill>
          <a:blip r:embed="rId4"/>
          <a:stretch>
            <a:fillRect/>
          </a:stretch>
        </p:blipFill>
        <p:spPr>
          <a:xfrm>
            <a:off x="1962150" y="2038668"/>
            <a:ext cx="385763" cy="377825"/>
          </a:xfrm>
          <a:prstGeom prst="rect">
            <a:avLst/>
          </a:prstGeom>
          <a:noFill/>
          <a:ln w="9525">
            <a:noFill/>
          </a:ln>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750" fill="hold"/>
                                        <p:tgtEl>
                                          <p:spTgt spid="23"/>
                                        </p:tgtEl>
                                        <p:attrNameLst>
                                          <p:attrName>ppt_w</p:attrName>
                                        </p:attrNameLst>
                                      </p:cBhvr>
                                      <p:tavLst>
                                        <p:tav tm="0">
                                          <p:val>
                                            <p:fltVal val="0"/>
                                          </p:val>
                                        </p:tav>
                                        <p:tav tm="100000">
                                          <p:val>
                                            <p:strVal val="#ppt_w"/>
                                          </p:val>
                                        </p:tav>
                                      </p:tavLst>
                                    </p:anim>
                                    <p:anim calcmode="lin" valueType="num">
                                      <p:cBhvr>
                                        <p:cTn id="18" dur="750" fill="hold"/>
                                        <p:tgtEl>
                                          <p:spTgt spid="23"/>
                                        </p:tgtEl>
                                        <p:attrNameLst>
                                          <p:attrName>ppt_h</p:attrName>
                                        </p:attrNameLst>
                                      </p:cBhvr>
                                      <p:tavLst>
                                        <p:tav tm="0">
                                          <p:val>
                                            <p:fltVal val="0"/>
                                          </p:val>
                                        </p:tav>
                                        <p:tav tm="100000">
                                          <p:val>
                                            <p:strVal val="#ppt_h"/>
                                          </p:val>
                                        </p:tav>
                                      </p:tavLst>
                                    </p:anim>
                                    <p:anim calcmode="lin" valueType="num">
                                      <p:cBhvr>
                                        <p:cTn id="19" dur="750" fill="hold"/>
                                        <p:tgtEl>
                                          <p:spTgt spid="23"/>
                                        </p:tgtEl>
                                        <p:attrNameLst>
                                          <p:attrName>style.rotation</p:attrName>
                                        </p:attrNameLst>
                                      </p:cBhvr>
                                      <p:tavLst>
                                        <p:tav tm="0">
                                          <p:val>
                                            <p:fltVal val="90"/>
                                          </p:val>
                                        </p:tav>
                                        <p:tav tm="100000">
                                          <p:val>
                                            <p:fltVal val="0"/>
                                          </p:val>
                                        </p:tav>
                                      </p:tavLst>
                                    </p:anim>
                                    <p:animEffect transition="in" filter="fade">
                                      <p:cBhvr>
                                        <p:cTn id="20" dur="750"/>
                                        <p:tgtEl>
                                          <p:spTgt spid="23"/>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nodeType="afterGroup">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nodeType="afterGroup">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 grpId="0"/>
      <p:bldP spid="19"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362" name="组合 54"/>
          <p:cNvGrpSpPr/>
          <p:nvPr/>
        </p:nvGrpSpPr>
        <p:grpSpPr>
          <a:xfrm>
            <a:off x="2429586" y="2127414"/>
            <a:ext cx="7178994" cy="1464378"/>
            <a:chOff x="142844" y="1488032"/>
            <a:chExt cx="9482589" cy="1372183"/>
          </a:xfrm>
        </p:grpSpPr>
        <p:sp>
          <p:nvSpPr>
            <p:cNvPr id="6" name="矩形 5"/>
            <p:cNvSpPr/>
            <p:nvPr/>
          </p:nvSpPr>
          <p:spPr>
            <a:xfrm flipV="1">
              <a:off x="142844" y="1488032"/>
              <a:ext cx="8786837" cy="654523"/>
            </a:xfrm>
            <a:prstGeom prst="rect">
              <a:avLst/>
            </a:prstGeom>
          </p:spPr>
          <p:style>
            <a:lnRef idx="1">
              <a:schemeClr val="accent3"/>
            </a:lnRef>
            <a:fillRef idx="4294967295">
              <a:schemeClr val="lt1"/>
            </a:fillRef>
            <a:effectRef idx="1">
              <a:schemeClr val="accent3"/>
            </a:effectRef>
            <a:fontRef idx="minor">
              <a:schemeClr val="dk1"/>
            </a:fontRef>
          </p:style>
          <p:txBody>
            <a:bodyPr anchor="ctr"/>
            <a:lstStyle/>
            <a:p>
              <a:pPr algn="ctr">
                <a:defRPr/>
              </a:pPr>
              <a:endParaRPr lang="zh-CN" altLang="en-US"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389" name="图片 1" descr="image020.jpg"/>
            <p:cNvPicPr>
              <a:picLocks noChangeAspect="1"/>
            </p:cNvPicPr>
            <p:nvPr/>
          </p:nvPicPr>
          <p:blipFill>
            <a:blip r:embed="rId2"/>
            <a:srcRect l="3867" r="3349" b="17969"/>
            <a:stretch>
              <a:fillRect/>
            </a:stretch>
          </p:blipFill>
          <p:spPr>
            <a:xfrm flipH="1">
              <a:off x="214282" y="1857364"/>
              <a:ext cx="1071570" cy="291705"/>
            </a:xfrm>
            <a:prstGeom prst="rect">
              <a:avLst/>
            </a:prstGeom>
            <a:noFill/>
            <a:ln w="9525">
              <a:noFill/>
            </a:ln>
          </p:spPr>
        </p:pic>
        <p:sp>
          <p:nvSpPr>
            <p:cNvPr id="7" name="矩形 6"/>
            <p:cNvSpPr/>
            <p:nvPr/>
          </p:nvSpPr>
          <p:spPr>
            <a:xfrm>
              <a:off x="142844" y="2142336"/>
              <a:ext cx="8786874" cy="71466"/>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000000"/>
                </a:solidFill>
                <a:latin typeface="Times New Roman" panose="02020603050405020304" pitchFamily="18" charset="0"/>
                <a:cs typeface="Times New Roman" panose="02020603050405020304" pitchFamily="18" charset="0"/>
              </a:endParaRPr>
            </a:p>
          </p:txBody>
        </p:sp>
        <p:pic>
          <p:nvPicPr>
            <p:cNvPr id="15391" name="图片 7" descr="image020.jpg"/>
            <p:cNvPicPr>
              <a:picLocks noChangeAspect="1"/>
            </p:cNvPicPr>
            <p:nvPr/>
          </p:nvPicPr>
          <p:blipFill>
            <a:blip r:embed="rId2"/>
            <a:srcRect l="3867" r="3349" b="17969"/>
            <a:stretch>
              <a:fillRect/>
            </a:stretch>
          </p:blipFill>
          <p:spPr>
            <a:xfrm flipH="1">
              <a:off x="2000232" y="1857364"/>
              <a:ext cx="1071570" cy="291705"/>
            </a:xfrm>
            <a:prstGeom prst="rect">
              <a:avLst/>
            </a:prstGeom>
            <a:noFill/>
            <a:ln w="9525">
              <a:noFill/>
            </a:ln>
          </p:spPr>
        </p:pic>
        <p:pic>
          <p:nvPicPr>
            <p:cNvPr id="15392" name="图片 8" descr="image020.jpg"/>
            <p:cNvPicPr>
              <a:picLocks noChangeAspect="1"/>
            </p:cNvPicPr>
            <p:nvPr/>
          </p:nvPicPr>
          <p:blipFill>
            <a:blip r:embed="rId2"/>
            <a:srcRect l="3867" r="3349" b="17969"/>
            <a:stretch>
              <a:fillRect/>
            </a:stretch>
          </p:blipFill>
          <p:spPr>
            <a:xfrm flipH="1">
              <a:off x="3786182" y="1857364"/>
              <a:ext cx="1071570" cy="291705"/>
            </a:xfrm>
            <a:prstGeom prst="rect">
              <a:avLst/>
            </a:prstGeom>
            <a:noFill/>
            <a:ln w="9525">
              <a:noFill/>
            </a:ln>
          </p:spPr>
        </p:pic>
        <p:pic>
          <p:nvPicPr>
            <p:cNvPr id="15393" name="图片 9" descr="image020.jpg"/>
            <p:cNvPicPr>
              <a:picLocks noChangeAspect="1"/>
            </p:cNvPicPr>
            <p:nvPr/>
          </p:nvPicPr>
          <p:blipFill>
            <a:blip r:embed="rId2"/>
            <a:srcRect l="3867" r="3349" b="17969"/>
            <a:stretch>
              <a:fillRect/>
            </a:stretch>
          </p:blipFill>
          <p:spPr>
            <a:xfrm flipH="1">
              <a:off x="5643570" y="1857364"/>
              <a:ext cx="1071570" cy="291705"/>
            </a:xfrm>
            <a:prstGeom prst="rect">
              <a:avLst/>
            </a:prstGeom>
            <a:noFill/>
            <a:ln w="9525">
              <a:noFill/>
            </a:ln>
          </p:spPr>
        </p:pic>
        <p:pic>
          <p:nvPicPr>
            <p:cNvPr id="15394" name="图片 10" descr="image020.jpg"/>
            <p:cNvPicPr>
              <a:picLocks noChangeAspect="1"/>
            </p:cNvPicPr>
            <p:nvPr/>
          </p:nvPicPr>
          <p:blipFill>
            <a:blip r:embed="rId2"/>
            <a:srcRect l="3867" r="3349" b="17969"/>
            <a:stretch>
              <a:fillRect/>
            </a:stretch>
          </p:blipFill>
          <p:spPr>
            <a:xfrm flipH="1">
              <a:off x="7429520" y="1857364"/>
              <a:ext cx="1071570" cy="291705"/>
            </a:xfrm>
            <a:prstGeom prst="rect">
              <a:avLst/>
            </a:prstGeom>
            <a:noFill/>
            <a:ln w="9525">
              <a:noFill/>
            </a:ln>
          </p:spPr>
        </p:pic>
        <p:cxnSp>
          <p:nvCxnSpPr>
            <p:cNvPr id="23" name="直接连接符 22"/>
            <p:cNvCxnSpPr/>
            <p:nvPr/>
          </p:nvCxnSpPr>
          <p:spPr>
            <a:xfrm rot="5400000">
              <a:off x="1107217" y="2319411"/>
              <a:ext cx="21439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893961"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679911" y="2320205"/>
              <a:ext cx="214395"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6535712"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8323249"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400" name="TextBox 32"/>
            <p:cNvSpPr txBox="1"/>
            <p:nvPr/>
          </p:nvSpPr>
          <p:spPr>
            <a:xfrm>
              <a:off x="971839" y="1500746"/>
              <a:ext cx="466707" cy="432599"/>
            </a:xfrm>
            <a:prstGeom prst="rect">
              <a:avLst/>
            </a:prstGeom>
            <a:noFill/>
            <a:ln w="9525">
              <a:noFill/>
            </a:ln>
          </p:spPr>
          <p:txBody>
            <a:bodyPr wrap="square">
              <a:spAutoFit/>
            </a:bodyPr>
            <a:lstStyle/>
            <a:p>
              <a:pPr>
                <a:defRPr/>
              </a:pPr>
              <a:r>
                <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rPr>
                <a:t>0</a:t>
              </a:r>
              <a:endParaRPr lang="en-US" altLang="zh-CN" sz="2400" b="1">
                <a:solidFill>
                  <a:srgbClr val="E95A67"/>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401" name="TextBox 33"/>
            <p:cNvSpPr txBox="1"/>
            <p:nvPr/>
          </p:nvSpPr>
          <p:spPr>
            <a:xfrm>
              <a:off x="971839" y="2416112"/>
              <a:ext cx="466707"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2" name="TextBox 36"/>
            <p:cNvSpPr txBox="1"/>
            <p:nvPr/>
          </p:nvSpPr>
          <p:spPr>
            <a:xfrm>
              <a:off x="2783419"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3" name="TextBox 39"/>
            <p:cNvSpPr txBox="1"/>
            <p:nvPr/>
          </p:nvSpPr>
          <p:spPr>
            <a:xfrm>
              <a:off x="4571947" y="1500746"/>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4" name="TextBox 41"/>
            <p:cNvSpPr txBox="1"/>
            <p:nvPr/>
          </p:nvSpPr>
          <p:spPr>
            <a:xfrm>
              <a:off x="6439157"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5" name="TextBox 43"/>
            <p:cNvSpPr txBox="1"/>
            <p:nvPr/>
          </p:nvSpPr>
          <p:spPr>
            <a:xfrm>
              <a:off x="8026143" y="1488032"/>
              <a:ext cx="102629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6" name="TextBox 46"/>
            <p:cNvSpPr txBox="1"/>
            <p:nvPr/>
          </p:nvSpPr>
          <p:spPr>
            <a:xfrm>
              <a:off x="2507034" y="2428825"/>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7" name="TextBox 47"/>
            <p:cNvSpPr txBox="1"/>
            <p:nvPr/>
          </p:nvSpPr>
          <p:spPr>
            <a:xfrm>
              <a:off x="4301320" y="2428825"/>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600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8" name="TextBox 48"/>
            <p:cNvSpPr txBox="1"/>
            <p:nvPr/>
          </p:nvSpPr>
          <p:spPr>
            <a:xfrm>
              <a:off x="6249151" y="2416112"/>
              <a:ext cx="1463063"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900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409" name="TextBox 49"/>
            <p:cNvSpPr txBox="1"/>
            <p:nvPr/>
          </p:nvSpPr>
          <p:spPr>
            <a:xfrm>
              <a:off x="7793918" y="2428825"/>
              <a:ext cx="1831515" cy="431390"/>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1 200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grpSp>
      <p:grpSp>
        <p:nvGrpSpPr>
          <p:cNvPr id="15363" name="组合 53"/>
          <p:cNvGrpSpPr/>
          <p:nvPr/>
        </p:nvGrpSpPr>
        <p:grpSpPr>
          <a:xfrm>
            <a:off x="2364918" y="3938045"/>
            <a:ext cx="7250748" cy="1404334"/>
            <a:chOff x="142844" y="2916792"/>
            <a:chExt cx="9557445" cy="1405007"/>
          </a:xfrm>
        </p:grpSpPr>
        <p:sp>
          <p:nvSpPr>
            <p:cNvPr id="13" name="矩形 12"/>
            <p:cNvSpPr/>
            <p:nvPr/>
          </p:nvSpPr>
          <p:spPr>
            <a:xfrm flipV="1">
              <a:off x="142844" y="2916792"/>
              <a:ext cx="8786974" cy="654363"/>
            </a:xfrm>
            <a:prstGeom prst="rect">
              <a:avLst/>
            </a:prstGeom>
          </p:spPr>
          <p:style>
            <a:lnRef idx="1">
              <a:schemeClr val="accent3"/>
            </a:lnRef>
            <a:fillRef idx="4294967295">
              <a:schemeClr val="lt1"/>
            </a:fillRef>
            <a:effectRef idx="1">
              <a:schemeClr val="accent3"/>
            </a:effectRef>
            <a:fontRef idx="minor">
              <a:schemeClr val="dk1"/>
            </a:fontRef>
          </p:style>
          <p:txBody>
            <a:bodyPr anchor="ctr"/>
            <a:lstStyle/>
            <a:p>
              <a:pPr algn="ctr">
                <a:defRPr/>
              </a:pPr>
              <a:endParaRPr lang="zh-CN" altLang="en-US" sz="2400" b="1">
                <a:solidFill>
                  <a:schemeClr val="accent4">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367" name="图片 13" descr="image020.jpg"/>
            <p:cNvPicPr>
              <a:picLocks noChangeAspect="1"/>
            </p:cNvPicPr>
            <p:nvPr/>
          </p:nvPicPr>
          <p:blipFill>
            <a:blip r:embed="rId2"/>
            <a:srcRect l="3867" r="3349" b="17969"/>
            <a:stretch>
              <a:fillRect/>
            </a:stretch>
          </p:blipFill>
          <p:spPr>
            <a:xfrm flipH="1">
              <a:off x="214282" y="3286124"/>
              <a:ext cx="1071570" cy="291705"/>
            </a:xfrm>
            <a:prstGeom prst="rect">
              <a:avLst/>
            </a:prstGeom>
            <a:noFill/>
            <a:ln w="9525">
              <a:noFill/>
            </a:ln>
          </p:spPr>
        </p:pic>
        <p:sp>
          <p:nvSpPr>
            <p:cNvPr id="15" name="矩形 14"/>
            <p:cNvSpPr/>
            <p:nvPr/>
          </p:nvSpPr>
          <p:spPr>
            <a:xfrm>
              <a:off x="142844" y="3571096"/>
              <a:ext cx="8786874" cy="7146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000000"/>
                </a:solidFill>
                <a:latin typeface="Times New Roman" panose="02020603050405020304" pitchFamily="18" charset="0"/>
                <a:cs typeface="Times New Roman" panose="02020603050405020304" pitchFamily="18" charset="0"/>
              </a:endParaRPr>
            </a:p>
          </p:txBody>
        </p:sp>
        <p:pic>
          <p:nvPicPr>
            <p:cNvPr id="15369" name="图片 15" descr="image020.jpg"/>
            <p:cNvPicPr>
              <a:picLocks noChangeAspect="1"/>
            </p:cNvPicPr>
            <p:nvPr/>
          </p:nvPicPr>
          <p:blipFill>
            <a:blip r:embed="rId2"/>
            <a:srcRect l="3867" r="3349" b="17969"/>
            <a:stretch>
              <a:fillRect/>
            </a:stretch>
          </p:blipFill>
          <p:spPr>
            <a:xfrm flipH="1">
              <a:off x="1285852" y="3286124"/>
              <a:ext cx="1071570" cy="291705"/>
            </a:xfrm>
            <a:prstGeom prst="rect">
              <a:avLst/>
            </a:prstGeom>
            <a:noFill/>
            <a:ln w="9525">
              <a:noFill/>
            </a:ln>
          </p:spPr>
        </p:pic>
        <p:pic>
          <p:nvPicPr>
            <p:cNvPr id="15370" name="图片 16" descr="image020.jpg"/>
            <p:cNvPicPr>
              <a:picLocks noChangeAspect="1"/>
            </p:cNvPicPr>
            <p:nvPr/>
          </p:nvPicPr>
          <p:blipFill>
            <a:blip r:embed="rId2"/>
            <a:srcRect l="3867" r="3349" b="17969"/>
            <a:stretch>
              <a:fillRect/>
            </a:stretch>
          </p:blipFill>
          <p:spPr>
            <a:xfrm flipH="1">
              <a:off x="2857488" y="3286124"/>
              <a:ext cx="1071570" cy="291705"/>
            </a:xfrm>
            <a:prstGeom prst="rect">
              <a:avLst/>
            </a:prstGeom>
            <a:noFill/>
            <a:ln w="9525">
              <a:noFill/>
            </a:ln>
          </p:spPr>
        </p:pic>
        <p:pic>
          <p:nvPicPr>
            <p:cNvPr id="15371" name="图片 17" descr="image020.jpg"/>
            <p:cNvPicPr>
              <a:picLocks noChangeAspect="1"/>
            </p:cNvPicPr>
            <p:nvPr/>
          </p:nvPicPr>
          <p:blipFill>
            <a:blip r:embed="rId2"/>
            <a:srcRect l="3867" r="3349" b="17969"/>
            <a:stretch>
              <a:fillRect/>
            </a:stretch>
          </p:blipFill>
          <p:spPr>
            <a:xfrm flipH="1">
              <a:off x="4857752" y="3286124"/>
              <a:ext cx="1071570" cy="291705"/>
            </a:xfrm>
            <a:prstGeom prst="rect">
              <a:avLst/>
            </a:prstGeom>
            <a:noFill/>
            <a:ln w="9525">
              <a:noFill/>
            </a:ln>
          </p:spPr>
        </p:pic>
        <p:pic>
          <p:nvPicPr>
            <p:cNvPr id="15372" name="图片 18" descr="image020.jpg"/>
            <p:cNvPicPr>
              <a:picLocks noChangeAspect="1"/>
            </p:cNvPicPr>
            <p:nvPr/>
          </p:nvPicPr>
          <p:blipFill>
            <a:blip r:embed="rId2"/>
            <a:srcRect l="3867" r="3349" b="17969"/>
            <a:stretch>
              <a:fillRect/>
            </a:stretch>
          </p:blipFill>
          <p:spPr>
            <a:xfrm flipH="1">
              <a:off x="7429520" y="3286124"/>
              <a:ext cx="1071570" cy="291705"/>
            </a:xfrm>
            <a:prstGeom prst="rect">
              <a:avLst/>
            </a:prstGeom>
            <a:noFill/>
            <a:ln w="9525">
              <a:noFill/>
            </a:ln>
          </p:spPr>
        </p:pic>
        <p:cxnSp>
          <p:nvCxnSpPr>
            <p:cNvPr id="24" name="直接连接符 23"/>
            <p:cNvCxnSpPr/>
            <p:nvPr/>
          </p:nvCxnSpPr>
          <p:spPr>
            <a:xfrm rot="5400000">
              <a:off x="110801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2179579"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3751215" y="3748965"/>
              <a:ext cx="21439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5749892"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8321660" y="3748966"/>
              <a:ext cx="2143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378" name="TextBox 34"/>
            <p:cNvSpPr txBox="1"/>
            <p:nvPr/>
          </p:nvSpPr>
          <p:spPr>
            <a:xfrm>
              <a:off x="1071703" y="2916792"/>
              <a:ext cx="465770"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79" name="TextBox 35"/>
            <p:cNvSpPr txBox="1"/>
            <p:nvPr/>
          </p:nvSpPr>
          <p:spPr>
            <a:xfrm>
              <a:off x="956776" y="3861204"/>
              <a:ext cx="465770"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0</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0" name="TextBox 38"/>
            <p:cNvSpPr txBox="1"/>
            <p:nvPr/>
          </p:nvSpPr>
          <p:spPr>
            <a:xfrm>
              <a:off x="2071423" y="2916792"/>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1" name="TextBox 40"/>
            <p:cNvSpPr txBox="1"/>
            <p:nvPr/>
          </p:nvSpPr>
          <p:spPr>
            <a:xfrm>
              <a:off x="364377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2" name="TextBox 42"/>
            <p:cNvSpPr txBox="1"/>
            <p:nvPr/>
          </p:nvSpPr>
          <p:spPr>
            <a:xfrm>
              <a:off x="564321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30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3" name="TextBox 44"/>
            <p:cNvSpPr txBox="1"/>
            <p:nvPr/>
          </p:nvSpPr>
          <p:spPr>
            <a:xfrm>
              <a:off x="8071329" y="2930367"/>
              <a:ext cx="1024234"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40 s</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4" name="TextBox 45"/>
            <p:cNvSpPr txBox="1"/>
            <p:nvPr/>
          </p:nvSpPr>
          <p:spPr>
            <a:xfrm>
              <a:off x="1893296"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5" name="TextBox 50"/>
            <p:cNvSpPr txBox="1"/>
            <p:nvPr/>
          </p:nvSpPr>
          <p:spPr>
            <a:xfrm>
              <a:off x="7872448" y="3861204"/>
              <a:ext cx="1827841"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1 200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6" name="TextBox 51"/>
            <p:cNvSpPr txBox="1"/>
            <p:nvPr/>
          </p:nvSpPr>
          <p:spPr>
            <a:xfrm>
              <a:off x="3467568"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450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sp>
          <p:nvSpPr>
            <p:cNvPr id="15387" name="TextBox 52"/>
            <p:cNvSpPr txBox="1"/>
            <p:nvPr/>
          </p:nvSpPr>
          <p:spPr>
            <a:xfrm>
              <a:off x="5465092" y="3861204"/>
              <a:ext cx="1460128" cy="460595"/>
            </a:xfrm>
            <a:prstGeom prst="rect">
              <a:avLst/>
            </a:prstGeom>
            <a:noFill/>
            <a:ln w="9525">
              <a:noFill/>
            </a:ln>
          </p:spPr>
          <p:txBody>
            <a:bodyPr wrap="square">
              <a:spAutoFit/>
            </a:bodyPr>
            <a:lstStyle/>
            <a:p>
              <a:pPr lvl="0" algn="l">
                <a:buClrTx/>
                <a:buSzTx/>
                <a:defRPr/>
              </a:pPr>
              <a:r>
                <a:rPr lang="en-US" altLang="zh-CN" sz="2400" b="1">
                  <a:solidFill>
                    <a:srgbClr val="E95A67"/>
                  </a:solidFill>
                  <a:latin typeface="Times New Roman" panose="02020603050405020304" pitchFamily="18" charset="0"/>
                  <a:cs typeface="Times New Roman" panose="02020603050405020304" pitchFamily="18" charset="0"/>
                  <a:sym typeface="+mn-ea"/>
                </a:rPr>
                <a:t>750 m</a:t>
              </a:r>
              <a:endParaRPr lang="en-US" altLang="zh-CN" sz="2400" b="1">
                <a:solidFill>
                  <a:srgbClr val="E95A67"/>
                </a:solidFill>
                <a:latin typeface="Times New Roman" panose="02020603050405020304" pitchFamily="18" charset="0"/>
                <a:cs typeface="Times New Roman" panose="02020603050405020304" pitchFamily="18" charset="0"/>
                <a:sym typeface="+mn-ea"/>
              </a:endParaRPr>
            </a:p>
          </p:txBody>
        </p:sp>
      </p:grpSp>
      <p:sp>
        <p:nvSpPr>
          <p:cNvPr id="15364" name="TextBox 55"/>
          <p:cNvSpPr txBox="1"/>
          <p:nvPr/>
        </p:nvSpPr>
        <p:spPr>
          <a:xfrm>
            <a:off x="2689225" y="1177290"/>
            <a:ext cx="7304405" cy="714375"/>
          </a:xfrm>
          <a:prstGeom prst="rect">
            <a:avLst/>
          </a:prstGeom>
          <a:noFill/>
          <a:ln w="9525">
            <a:noFill/>
          </a:ln>
        </p:spPr>
        <p:txBody>
          <a:bodyPr wrap="square" lIns="68580" tIns="34290" rIns="68580" bIns="34290">
            <a:spAutoFit/>
          </a:bodyPr>
          <a:lstStyle/>
          <a:p>
            <a:pPr>
              <a:lnSpc>
                <a:spcPct val="150000"/>
              </a:lnSpc>
              <a:defRPr/>
            </a:pP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rPr>
              <a:t>沿直线行驶的两辆</a:t>
            </a:r>
            <a:r>
              <a:rPr lang="zh-CN" altLang="en-US" sz="2800" b="1" smtClean="0">
                <a:solidFill>
                  <a:srgbClr val="000000"/>
                </a:solidFill>
                <a:latin typeface="Times New Roman" panose="02020603050405020304" pitchFamily="18" charset="0"/>
                <a:ea typeface="楷体" panose="02010609060101010101" charset="-122"/>
                <a:cs typeface="Times New Roman" panose="02020603050405020304" pitchFamily="18" charset="0"/>
              </a:rPr>
              <a:t>小汽车的运动</a:t>
            </a:r>
            <a:r>
              <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rPr>
              <a:t>有什么不同？</a:t>
            </a:r>
            <a:endParaRPr lang="zh-CN" altLang="en-US" sz="28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4" name="流程图: 终止 33"/>
          <p:cNvSpPr/>
          <p:nvPr/>
        </p:nvSpPr>
        <p:spPr>
          <a:xfrm>
            <a:off x="1359535" y="974725"/>
            <a:ext cx="1371600" cy="457200"/>
          </a:xfrm>
          <a:prstGeom prst="flowChartTerminator">
            <a:avLst/>
          </a:prstGeom>
          <a:solidFill>
            <a:srgbClr val="61CD99"/>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3019" name="文本框 30"/>
          <p:cNvSpPr txBox="1"/>
          <p:nvPr/>
        </p:nvSpPr>
        <p:spPr>
          <a:xfrm>
            <a:off x="1557973" y="933450"/>
            <a:ext cx="1000125" cy="522288"/>
          </a:xfrm>
          <a:prstGeom prst="rect">
            <a:avLst/>
          </a:prstGeom>
          <a:noFill/>
          <a:ln w="9525">
            <a:noFill/>
          </a:ln>
        </p:spPr>
        <p:txBody>
          <a:bodyPr wrap="none" anchor="t">
            <a:spAutoFit/>
          </a:bodyPr>
          <a:lstStyle/>
          <a:p>
            <a:r>
              <a:rPr lang="zh-CN" altLang="en-US" sz="2800" b="1">
                <a:solidFill>
                  <a:schemeClr val="bg1"/>
                </a:solidFill>
                <a:latin typeface="微软雅黑" panose="020b0503020204020204" charset="-122"/>
                <a:ea typeface="微软雅黑"/>
                <a:sym typeface="微软雅黑" panose="020b0503020204020204" charset="-122"/>
              </a:rPr>
              <a:t>思 考</a:t>
            </a:r>
            <a:endParaRPr lang="zh-CN" altLang="en-US" sz="2800" b="1">
              <a:solidFill>
                <a:schemeClr val="bg1"/>
              </a:solidFill>
              <a:latin typeface="微软雅黑" panose="020b0503020204020204" charset="-122"/>
              <a:ea typeface="微软雅黑"/>
              <a:sym typeface="微软雅黑" panose="020b0503020204020204" charset="-122"/>
            </a:endParaRPr>
          </a:p>
        </p:txBody>
      </p:sp>
      <p:sp>
        <p:nvSpPr>
          <p:cNvPr id="57" name="TextBox 56"/>
          <p:cNvSpPr txBox="1"/>
          <p:nvPr/>
        </p:nvSpPr>
        <p:spPr>
          <a:xfrm>
            <a:off x="2108200" y="5545455"/>
            <a:ext cx="8428990" cy="622300"/>
          </a:xfrm>
          <a:prstGeom prst="rect">
            <a:avLst/>
          </a:prstGeom>
          <a:noFill/>
          <a:ln w="9525">
            <a:noFill/>
          </a:ln>
        </p:spPr>
        <p:txBody>
          <a:bodyPr wrap="square" lIns="68580" tIns="34290" rIns="68580" bIns="34290">
            <a:spAutoFit/>
          </a:bodyPr>
          <a:lstStyle/>
          <a:p>
            <a:pPr lvl="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在直线运动中，按速度可分为</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匀速直线运动</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和</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变速直线运动</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19" name="圆角矩形 18"/>
          <p:cNvSpPr/>
          <p:nvPr/>
        </p:nvSpPr>
        <p:spPr>
          <a:xfrm>
            <a:off x="1456055" y="5634355"/>
            <a:ext cx="9080500" cy="533400"/>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 name="图片 1"/>
          <p:cNvPicPr>
            <a:picLocks noChangeAspect="1"/>
          </p:cNvPicPr>
          <p:nvPr/>
        </p:nvPicPr>
        <p:blipFill>
          <a:blip r:embed="rId3"/>
          <a:stretch>
            <a:fillRect/>
          </a:stretch>
        </p:blipFill>
        <p:spPr>
          <a:xfrm>
            <a:off x="1682750" y="5720398"/>
            <a:ext cx="385763" cy="377825"/>
          </a:xfrm>
          <a:prstGeom prst="rect">
            <a:avLst/>
          </a:prstGeom>
          <a:noFill/>
          <a:ln w="9525">
            <a:noFill/>
          </a:ln>
        </p:spPr>
      </p:pic>
      <p:pic>
        <p:nvPicPr>
          <p:cNvPr id="43020" name="New picture"/>
          <p:cNvPicPr/>
          <p:nvPr/>
        </p:nvPicPr>
        <p:blipFill>
          <a:blip r:embed="rId4"/>
          <a:stretch>
            <a:fillRect/>
          </a:stretch>
        </p:blipFill>
        <p:spPr>
          <a:xfrm>
            <a:off x="12382500" y="11620500"/>
            <a:ext cx="355600" cy="266700"/>
          </a:xfrm>
          <a:prstGeom prst="cube">
            <a:avLst/>
          </a:prstGeom>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3019"/>
                                        </p:tgtEl>
                                        <p:attrNameLst>
                                          <p:attrName>style.visibility</p:attrName>
                                        </p:attrNameLst>
                                      </p:cBhvr>
                                      <p:to>
                                        <p:strVal val="visible"/>
                                      </p:to>
                                    </p:set>
                                    <p:animEffect transition="in" filter="barn(inVertical)">
                                      <p:cBhvr>
                                        <p:cTn id="10" dur="500"/>
                                        <p:tgtEl>
                                          <p:spTgt spid="4301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364"/>
                                        </p:tgtEl>
                                        <p:attrNameLst>
                                          <p:attrName>style.visibility</p:attrName>
                                        </p:attrNameLst>
                                      </p:cBhvr>
                                      <p:to>
                                        <p:strVal val="visible"/>
                                      </p:to>
                                    </p:set>
                                    <p:animEffect transition="in" filter="fade">
                                      <p:cBhvr>
                                        <p:cTn id="15" dur="500"/>
                                        <p:tgtEl>
                                          <p:spTgt spid="1536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15362"/>
                                        </p:tgtEl>
                                        <p:attrNameLst>
                                          <p:attrName>style.visibility</p:attrName>
                                        </p:attrNameLst>
                                      </p:cBhvr>
                                      <p:to>
                                        <p:strVal val="visible"/>
                                      </p:to>
                                    </p:set>
                                    <p:animEffect transition="in" filter="randombar(horizontal)">
                                      <p:cBhvr>
                                        <p:cTn id="20" dur="500"/>
                                        <p:tgtEl>
                                          <p:spTgt spid="1536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4" presetClass="entr" presetSubtype="10" fill="hold" nodeType="clickEffect">
                                  <p:stCondLst>
                                    <p:cond delay="0"/>
                                  </p:stCondLst>
                                  <p:childTnLst>
                                    <p:set>
                                      <p:cBhvr>
                                        <p:cTn id="24" dur="1" fill="hold">
                                          <p:stCondLst>
                                            <p:cond delay="0"/>
                                          </p:stCondLst>
                                        </p:cTn>
                                        <p:tgtEl>
                                          <p:spTgt spid="15363"/>
                                        </p:tgtEl>
                                        <p:attrNameLst>
                                          <p:attrName>style.visibility</p:attrName>
                                        </p:attrNameLst>
                                      </p:cBhvr>
                                      <p:to>
                                        <p:strVal val="visible"/>
                                      </p:to>
                                    </p:set>
                                    <p:animEffect transition="in" filter="randombar(horizontal)">
                                      <p:cBhvr>
                                        <p:cTn id="25" dur="500"/>
                                        <p:tgtEl>
                                          <p:spTgt spid="1536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31"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750" fill="hold"/>
                                        <p:tgtEl>
                                          <p:spTgt spid="2"/>
                                        </p:tgtEl>
                                        <p:attrNameLst>
                                          <p:attrName>ppt_w</p:attrName>
                                        </p:attrNameLst>
                                      </p:cBhvr>
                                      <p:tavLst>
                                        <p:tav tm="0">
                                          <p:val>
                                            <p:fltVal val="0"/>
                                          </p:val>
                                        </p:tav>
                                        <p:tav tm="100000">
                                          <p:val>
                                            <p:strVal val="#ppt_w"/>
                                          </p:val>
                                        </p:tav>
                                      </p:tavLst>
                                    </p:anim>
                                    <p:anim calcmode="lin" valueType="num">
                                      <p:cBhvr>
                                        <p:cTn id="35" dur="750" fill="hold"/>
                                        <p:tgtEl>
                                          <p:spTgt spid="2"/>
                                        </p:tgtEl>
                                        <p:attrNameLst>
                                          <p:attrName>ppt_h</p:attrName>
                                        </p:attrNameLst>
                                      </p:cBhvr>
                                      <p:tavLst>
                                        <p:tav tm="0">
                                          <p:val>
                                            <p:fltVal val="0"/>
                                          </p:val>
                                        </p:tav>
                                        <p:tav tm="100000">
                                          <p:val>
                                            <p:strVal val="#ppt_h"/>
                                          </p:val>
                                        </p:tav>
                                      </p:tavLst>
                                    </p:anim>
                                    <p:anim calcmode="lin" valueType="num">
                                      <p:cBhvr>
                                        <p:cTn id="36" dur="750" fill="hold"/>
                                        <p:tgtEl>
                                          <p:spTgt spid="2"/>
                                        </p:tgtEl>
                                        <p:attrNameLst>
                                          <p:attrName>style.rotation</p:attrName>
                                        </p:attrNameLst>
                                      </p:cBhvr>
                                      <p:tavLst>
                                        <p:tav tm="0">
                                          <p:val>
                                            <p:fltVal val="90"/>
                                          </p:val>
                                        </p:tav>
                                        <p:tav tm="100000">
                                          <p:val>
                                            <p:fltVal val="0"/>
                                          </p:val>
                                        </p:tav>
                                      </p:tavLst>
                                    </p:anim>
                                    <p:animEffect transition="in" filter="fade">
                                      <p:cBhvr>
                                        <p:cTn id="37" dur="750"/>
                                        <p:tgtEl>
                                          <p:spTgt spid="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500"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strVal val="#ppt_x"/>
                                          </p:val>
                                        </p:tav>
                                        <p:tav tm="100000">
                                          <p:val>
                                            <p:strVal val="#ppt_x"/>
                                          </p:val>
                                        </p:tav>
                                      </p:tavLst>
                                    </p:anim>
                                    <p:anim calcmode="lin" valueType="num">
                                      <p:cBhvr>
                                        <p:cTn id="44"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9" grpId="0"/>
      <p:bldP spid="34" grpId="0"/>
      <p:bldP spid="43019" grpId="0"/>
      <p:bldP spid="1536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7" name="TextBox 2"/>
          <p:cNvSpPr txBox="1"/>
          <p:nvPr/>
        </p:nvSpPr>
        <p:spPr>
          <a:xfrm>
            <a:off x="2298236" y="4397356"/>
            <a:ext cx="8200073" cy="622300"/>
          </a:xfrm>
          <a:prstGeom prst="rect">
            <a:avLst/>
          </a:prstGeom>
          <a:noFill/>
          <a:ln w="9525">
            <a:noFill/>
          </a:ln>
        </p:spPr>
        <p:txBody>
          <a:bodyPr wrap="square" lIns="68580" tIns="34290" rIns="68580" bIns="34290">
            <a:spAutoFit/>
          </a:bodyPr>
          <a:lstStyle/>
          <a:p>
            <a:pPr>
              <a:lnSpc>
                <a:spcPct val="150000"/>
              </a:lnSpc>
              <a:defRPr/>
            </a:pPr>
            <a:r>
              <a:rPr lang="zh-CN" altLang="en-US" sz="2400" b="1">
                <a:solidFill>
                  <a:srgbClr val="000000"/>
                </a:solidFill>
                <a:latin typeface="楷体" panose="02010609060101010101" charset="-122"/>
                <a:ea typeface="楷体" panose="02010609060101010101" charset="-122"/>
                <a:cs typeface="Times New Roman" panose="02020603050405020304" pitchFamily="18" charset="0"/>
              </a:rPr>
              <a:t>我们把</a:t>
            </a:r>
            <a:r>
              <a:rPr lang="zh-CN" altLang="en-US" sz="2400" b="1">
                <a:solidFill>
                  <a:srgbClr val="E95A67"/>
                </a:solidFill>
                <a:latin typeface="楷体" panose="02010609060101010101" charset="-122"/>
                <a:ea typeface="楷体" panose="02010609060101010101" charset="-122"/>
                <a:cs typeface="Times New Roman" panose="02020603050405020304" pitchFamily="18" charset="0"/>
              </a:rPr>
              <a:t>物体沿着直线且速度不变</a:t>
            </a:r>
            <a:r>
              <a:rPr lang="zh-CN" altLang="en-US" sz="2400" b="1">
                <a:solidFill>
                  <a:srgbClr val="000000"/>
                </a:solidFill>
                <a:latin typeface="楷体" panose="02010609060101010101" charset="-122"/>
                <a:ea typeface="楷体" panose="02010609060101010101" charset="-122"/>
                <a:cs typeface="Times New Roman" panose="02020603050405020304" pitchFamily="18" charset="0"/>
              </a:rPr>
              <a:t>的运动叫做</a:t>
            </a:r>
            <a:r>
              <a:rPr lang="zh-CN" altLang="en-US" sz="2400" b="1">
                <a:solidFill>
                  <a:srgbClr val="E95A67"/>
                </a:solidFill>
                <a:latin typeface="楷体" panose="02010609060101010101" charset="-122"/>
                <a:ea typeface="楷体" panose="02010609060101010101" charset="-122"/>
                <a:cs typeface="Times New Roman" panose="02020603050405020304" pitchFamily="18" charset="0"/>
              </a:rPr>
              <a:t>匀速直线运动</a:t>
            </a:r>
            <a:r>
              <a:rPr lang="zh-CN" altLang="en-US" sz="2400" b="1">
                <a:solidFill>
                  <a:srgbClr val="000000"/>
                </a:solidFill>
                <a:latin typeface="楷体" panose="02010609060101010101" charset="-122"/>
                <a:ea typeface="楷体" panose="02010609060101010101" charset="-122"/>
                <a:cs typeface="Times New Roman" panose="02020603050405020304" pitchFamily="18" charset="0"/>
              </a:rPr>
              <a:t>。</a:t>
            </a:r>
            <a:endParaRPr lang="zh-CN" altLang="en-US" sz="2400" b="1">
              <a:solidFill>
                <a:srgbClr val="000000"/>
              </a:solidFill>
              <a:latin typeface="楷体" panose="02010609060101010101" charset="-122"/>
              <a:ea typeface="楷体" panose="02010609060101010101" charset="-122"/>
              <a:cs typeface="Times New Roman" panose="02020603050405020304" pitchFamily="18" charset="0"/>
            </a:endParaRPr>
          </a:p>
        </p:txBody>
      </p:sp>
      <p:grpSp>
        <p:nvGrpSpPr>
          <p:cNvPr id="15362" name="组合 54"/>
          <p:cNvGrpSpPr/>
          <p:nvPr/>
        </p:nvGrpSpPr>
        <p:grpSpPr>
          <a:xfrm>
            <a:off x="2129155" y="2594213"/>
            <a:ext cx="8201025" cy="1049872"/>
            <a:chOff x="142844" y="1156222"/>
            <a:chExt cx="9805075" cy="2145044"/>
          </a:xfrm>
        </p:grpSpPr>
        <p:pic>
          <p:nvPicPr>
            <p:cNvPr id="15389" name="图片 1" descr="image020.jpg"/>
            <p:cNvPicPr>
              <a:picLocks noChangeAspect="1"/>
            </p:cNvPicPr>
            <p:nvPr/>
          </p:nvPicPr>
          <p:blipFill>
            <a:blip r:embed="rId2"/>
            <a:srcRect l="3867" r="3349" b="17969"/>
            <a:stretch>
              <a:fillRect/>
            </a:stretch>
          </p:blipFill>
          <p:spPr>
            <a:xfrm flipH="1">
              <a:off x="214282" y="1857364"/>
              <a:ext cx="1071570" cy="291705"/>
            </a:xfrm>
            <a:prstGeom prst="rect">
              <a:avLst/>
            </a:prstGeom>
            <a:noFill/>
            <a:ln w="9525">
              <a:noFill/>
            </a:ln>
          </p:spPr>
        </p:pic>
        <p:sp>
          <p:nvSpPr>
            <p:cNvPr id="2" name="矩形 1"/>
            <p:cNvSpPr/>
            <p:nvPr/>
          </p:nvSpPr>
          <p:spPr>
            <a:xfrm>
              <a:off x="142844" y="2142336"/>
              <a:ext cx="8786874" cy="71466"/>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defTabSz="685800" eaLnBrk="1" hangingPunct="1">
                <a:defRPr/>
              </a:pPr>
              <a:endParaRPr lang="zh-CN" altLang="en-US"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pic>
          <p:nvPicPr>
            <p:cNvPr id="15391" name="图片 7" descr="image020.jpg"/>
            <p:cNvPicPr>
              <a:picLocks noChangeAspect="1"/>
            </p:cNvPicPr>
            <p:nvPr/>
          </p:nvPicPr>
          <p:blipFill>
            <a:blip r:embed="rId2"/>
            <a:srcRect l="3867" r="3349" b="17969"/>
            <a:stretch>
              <a:fillRect/>
            </a:stretch>
          </p:blipFill>
          <p:spPr>
            <a:xfrm flipH="1">
              <a:off x="2000232" y="1857364"/>
              <a:ext cx="1071570" cy="291705"/>
            </a:xfrm>
            <a:prstGeom prst="rect">
              <a:avLst/>
            </a:prstGeom>
            <a:noFill/>
            <a:ln w="9525">
              <a:noFill/>
            </a:ln>
          </p:spPr>
        </p:pic>
        <p:pic>
          <p:nvPicPr>
            <p:cNvPr id="15392" name="图片 8" descr="image020.jpg"/>
            <p:cNvPicPr>
              <a:picLocks noChangeAspect="1"/>
            </p:cNvPicPr>
            <p:nvPr/>
          </p:nvPicPr>
          <p:blipFill>
            <a:blip r:embed="rId2"/>
            <a:srcRect l="3867" r="3349" b="17969"/>
            <a:stretch>
              <a:fillRect/>
            </a:stretch>
          </p:blipFill>
          <p:spPr>
            <a:xfrm flipH="1">
              <a:off x="3786182" y="1857364"/>
              <a:ext cx="1071570" cy="291705"/>
            </a:xfrm>
            <a:prstGeom prst="rect">
              <a:avLst/>
            </a:prstGeom>
            <a:noFill/>
            <a:ln w="9525">
              <a:noFill/>
            </a:ln>
          </p:spPr>
        </p:pic>
        <p:pic>
          <p:nvPicPr>
            <p:cNvPr id="15393" name="图片 9" descr="image020.jpg"/>
            <p:cNvPicPr>
              <a:picLocks noChangeAspect="1"/>
            </p:cNvPicPr>
            <p:nvPr/>
          </p:nvPicPr>
          <p:blipFill>
            <a:blip r:embed="rId2"/>
            <a:srcRect l="3867" r="3349" b="17969"/>
            <a:stretch>
              <a:fillRect/>
            </a:stretch>
          </p:blipFill>
          <p:spPr>
            <a:xfrm flipH="1">
              <a:off x="5643570" y="1857364"/>
              <a:ext cx="1071570" cy="291705"/>
            </a:xfrm>
            <a:prstGeom prst="rect">
              <a:avLst/>
            </a:prstGeom>
            <a:noFill/>
            <a:ln w="9525">
              <a:noFill/>
            </a:ln>
          </p:spPr>
        </p:pic>
        <p:pic>
          <p:nvPicPr>
            <p:cNvPr id="15394" name="图片 10" descr="image020.jpg"/>
            <p:cNvPicPr>
              <a:picLocks noChangeAspect="1"/>
            </p:cNvPicPr>
            <p:nvPr/>
          </p:nvPicPr>
          <p:blipFill>
            <a:blip r:embed="rId2"/>
            <a:srcRect l="3867" r="3349" b="17969"/>
            <a:stretch>
              <a:fillRect/>
            </a:stretch>
          </p:blipFill>
          <p:spPr>
            <a:xfrm flipH="1">
              <a:off x="7429520" y="1857364"/>
              <a:ext cx="1071570" cy="291705"/>
            </a:xfrm>
            <a:prstGeom prst="rect">
              <a:avLst/>
            </a:prstGeom>
            <a:noFill/>
            <a:ln w="9525">
              <a:noFill/>
            </a:ln>
          </p:spPr>
        </p:pic>
        <p:cxnSp>
          <p:nvCxnSpPr>
            <p:cNvPr id="23" name="直接连接符 22"/>
            <p:cNvCxnSpPr/>
            <p:nvPr/>
          </p:nvCxnSpPr>
          <p:spPr>
            <a:xfrm rot="5400000">
              <a:off x="1107217" y="2319411"/>
              <a:ext cx="21439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893961"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679911" y="2320205"/>
              <a:ext cx="214395"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6535712"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8323249" y="2320205"/>
              <a:ext cx="2143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400" name="TextBox 32"/>
            <p:cNvSpPr txBox="1"/>
            <p:nvPr/>
          </p:nvSpPr>
          <p:spPr>
            <a:xfrm>
              <a:off x="1084179" y="1156285"/>
              <a:ext cx="396086"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0</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1" name="TextBox 33"/>
            <p:cNvSpPr txBox="1"/>
            <p:nvPr/>
          </p:nvSpPr>
          <p:spPr>
            <a:xfrm>
              <a:off x="1071651" y="2345303"/>
              <a:ext cx="396086"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0</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2" name="TextBox 36"/>
            <p:cNvSpPr txBox="1"/>
            <p:nvPr/>
          </p:nvSpPr>
          <p:spPr>
            <a:xfrm>
              <a:off x="2575323" y="1156222"/>
              <a:ext cx="976522"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10s</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3" name="TextBox 39"/>
            <p:cNvSpPr txBox="1"/>
            <p:nvPr/>
          </p:nvSpPr>
          <p:spPr>
            <a:xfrm>
              <a:off x="4501035" y="1156222"/>
              <a:ext cx="945774"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20s</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4" name="TextBox 41"/>
            <p:cNvSpPr txBox="1"/>
            <p:nvPr/>
          </p:nvSpPr>
          <p:spPr>
            <a:xfrm>
              <a:off x="6348739" y="1156222"/>
              <a:ext cx="945774"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30s</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5" name="TextBox 43"/>
            <p:cNvSpPr txBox="1"/>
            <p:nvPr/>
          </p:nvSpPr>
          <p:spPr>
            <a:xfrm>
              <a:off x="8093951" y="1156222"/>
              <a:ext cx="949190"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40s</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6" name="TextBox 46"/>
            <p:cNvSpPr txBox="1"/>
            <p:nvPr/>
          </p:nvSpPr>
          <p:spPr>
            <a:xfrm>
              <a:off x="2536017" y="2320996"/>
              <a:ext cx="1515202"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300 m</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7" name="TextBox 47"/>
            <p:cNvSpPr txBox="1"/>
            <p:nvPr/>
          </p:nvSpPr>
          <p:spPr>
            <a:xfrm>
              <a:off x="4500944" y="2358016"/>
              <a:ext cx="1566661"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600 m</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8" name="TextBox 48"/>
            <p:cNvSpPr txBox="1"/>
            <p:nvPr/>
          </p:nvSpPr>
          <p:spPr>
            <a:xfrm>
              <a:off x="6348963" y="2345304"/>
              <a:ext cx="1744419" cy="943250"/>
            </a:xfrm>
            <a:prstGeom prst="rect">
              <a:avLst/>
            </a:prstGeom>
            <a:noFill/>
            <a:ln w="9525">
              <a:noFill/>
            </a:ln>
          </p:spPr>
          <p:txBody>
            <a:bodyPr wrap="square">
              <a:spAutoFit/>
            </a:bodyPr>
            <a:lstStyle/>
            <a:p>
              <a:pPr>
                <a:defRPr/>
              </a:pP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900 m</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15409" name="TextBox 49"/>
            <p:cNvSpPr txBox="1"/>
            <p:nvPr/>
          </p:nvSpPr>
          <p:spPr>
            <a:xfrm>
              <a:off x="8093382" y="2357938"/>
              <a:ext cx="1854537" cy="943250"/>
            </a:xfrm>
            <a:prstGeom prst="rect">
              <a:avLst/>
            </a:prstGeom>
            <a:noFill/>
            <a:ln w="9525">
              <a:noFill/>
            </a:ln>
          </p:spPr>
          <p:txBody>
            <a:bodyPr wrap="square">
              <a:spAutoFit/>
            </a:bodyPr>
            <a:lstStyle/>
            <a:p>
              <a:pPr>
                <a:defRPr/>
              </a:pPr>
              <a:r>
                <a:rPr lang="en-US" altLang="zh-CN" sz="2400" b="1" smtClean="0">
                  <a:solidFill>
                    <a:srgbClr val="000000"/>
                  </a:solidFill>
                  <a:latin typeface="Times New Roman" panose="02020603050405020304" pitchFamily="18" charset="0"/>
                  <a:ea typeface="楷体" panose="02010609060101010101" charset="-122"/>
                  <a:cs typeface="Times New Roman" panose="02020603050405020304" pitchFamily="18" charset="0"/>
                </a:rPr>
                <a:t>1200 </a:t>
              </a:r>
              <a:r>
                <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rPr>
                <a:t>m</a:t>
              </a:r>
              <a:endParaRPr lang="en-US" altLang="zh-CN" sz="2400" b="1">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grpSp>
      <p:sp>
        <p:nvSpPr>
          <p:cNvPr id="3" name="TextBox 24"/>
          <p:cNvSpPr txBox="1"/>
          <p:nvPr/>
        </p:nvSpPr>
        <p:spPr>
          <a:xfrm>
            <a:off x="0" y="1050925"/>
            <a:ext cx="6250940" cy="521970"/>
          </a:xfrm>
          <a:prstGeom prst="rect">
            <a:avLst/>
          </a:prstGeom>
          <a:solidFill>
            <a:srgbClr val="AFBADD"/>
          </a:solidFill>
          <a:ln w="9525">
            <a:noFill/>
          </a:ln>
        </p:spPr>
        <p:txBody>
          <a:bodyPr wrap="square" anchor="t">
            <a:spAutoFit/>
          </a:bodyPr>
          <a:lstStyle/>
          <a:p>
            <a:pPr algn="ctr"/>
            <a:r>
              <a:rPr lang="zh-CN" altLang="en-US" sz="2800" b="1">
                <a:solidFill>
                  <a:schemeClr val="bg1"/>
                </a:solidFill>
                <a:latin typeface="微软雅黑" panose="020b0503020204020204" charset="-122"/>
                <a:ea typeface="微软雅黑"/>
              </a:rPr>
              <a:t>二、匀速直线运动</a:t>
            </a:r>
            <a:endParaRPr lang="zh-CN" altLang="en-US" sz="2800" b="1">
              <a:solidFill>
                <a:schemeClr val="bg1"/>
              </a:solidFill>
              <a:latin typeface="微软雅黑" panose="020b0503020204020204" charset="-122"/>
              <a:ea typeface="微软雅黑"/>
            </a:endParaRPr>
          </a:p>
        </p:txBody>
      </p:sp>
      <p:sp>
        <p:nvSpPr>
          <p:cNvPr id="19" name="圆角矩形 18"/>
          <p:cNvSpPr/>
          <p:nvPr/>
        </p:nvSpPr>
        <p:spPr>
          <a:xfrm>
            <a:off x="1438910" y="4290060"/>
            <a:ext cx="9058910" cy="845820"/>
          </a:xfrm>
          <a:prstGeom prst="roundRect">
            <a:avLst/>
          </a:prstGeom>
          <a:noFill/>
          <a:ln w="28575" cmpd="sng">
            <a:solidFill>
              <a:srgbClr val="FFC167"/>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3"/>
          <a:stretch>
            <a:fillRect/>
          </a:stretch>
        </p:blipFill>
        <p:spPr>
          <a:xfrm>
            <a:off x="1877060" y="4517073"/>
            <a:ext cx="385763" cy="377825"/>
          </a:xfrm>
          <a:prstGeom prst="rect">
            <a:avLst/>
          </a:prstGeom>
          <a:noFill/>
          <a:ln w="9525">
            <a:noFill/>
          </a:ln>
        </p:spPr>
      </p:pic>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wipe(left)">
                                      <p:cBhvr>
                                        <p:cTn id="13" dur="500"/>
                                        <p:tgtEl>
                                          <p:spTgt spid="1536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750" fill="hold"/>
                                        <p:tgtEl>
                                          <p:spTgt spid="4"/>
                                        </p:tgtEl>
                                        <p:attrNameLst>
                                          <p:attrName>ppt_w</p:attrName>
                                        </p:attrNameLst>
                                      </p:cBhvr>
                                      <p:tavLst>
                                        <p:tav tm="0">
                                          <p:val>
                                            <p:fltVal val="0"/>
                                          </p:val>
                                        </p:tav>
                                        <p:tav tm="100000">
                                          <p:val>
                                            <p:strVal val="#ppt_w"/>
                                          </p:val>
                                        </p:tav>
                                      </p:tavLst>
                                    </p:anim>
                                    <p:anim calcmode="lin" valueType="num">
                                      <p:cBhvr>
                                        <p:cTn id="23" dur="750" fill="hold"/>
                                        <p:tgtEl>
                                          <p:spTgt spid="4"/>
                                        </p:tgtEl>
                                        <p:attrNameLst>
                                          <p:attrName>ppt_h</p:attrName>
                                        </p:attrNameLst>
                                      </p:cBhvr>
                                      <p:tavLst>
                                        <p:tav tm="0">
                                          <p:val>
                                            <p:fltVal val="0"/>
                                          </p:val>
                                        </p:tav>
                                        <p:tav tm="100000">
                                          <p:val>
                                            <p:strVal val="#ppt_h"/>
                                          </p:val>
                                        </p:tav>
                                      </p:tavLst>
                                    </p:anim>
                                    <p:anim calcmode="lin" valueType="num">
                                      <p:cBhvr>
                                        <p:cTn id="24" dur="750" fill="hold"/>
                                        <p:tgtEl>
                                          <p:spTgt spid="4"/>
                                        </p:tgtEl>
                                        <p:attrNameLst>
                                          <p:attrName>style.rotation</p:attrName>
                                        </p:attrNameLst>
                                      </p:cBhvr>
                                      <p:tavLst>
                                        <p:tav tm="0">
                                          <p:val>
                                            <p:fltVal val="90"/>
                                          </p:val>
                                        </p:tav>
                                        <p:tav tm="100000">
                                          <p:val>
                                            <p:fltVal val="0"/>
                                          </p:val>
                                        </p:tav>
                                      </p:tavLst>
                                    </p:anim>
                                    <p:animEffect transition="in" filter="fade">
                                      <p:cBhvr>
                                        <p:cTn id="25" dur="750"/>
                                        <p:tgtEl>
                                          <p:spTgt spid="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387"/>
                                        </p:tgtEl>
                                        <p:attrNameLst>
                                          <p:attrName>style.visibility</p:attrName>
                                        </p:attrNameLst>
                                      </p:cBhvr>
                                      <p:to>
                                        <p:strVal val="visible"/>
                                      </p:to>
                                    </p:set>
                                    <p:animEffect transition="in" filter="wipe(left)">
                                      <p:cBhvr>
                                        <p:cTn id="30"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3" grpId="0"/>
      <p:bldP spid="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hlinkClick r:id="rId3" action="ppaction://hlinkfile"/>
          </p:cNvPr>
          <p:cNvPicPr>
            <a:picLocks noChangeAspect="1"/>
          </p:cNvPicPr>
          <p:nvPr/>
        </p:nvPicPr>
        <p:blipFill>
          <a:blip r:embed="rId2"/>
          <a:stretch>
            <a:fillRect/>
          </a:stretch>
        </p:blipFill>
        <p:spPr>
          <a:xfrm>
            <a:off x="4782185" y="1506220"/>
            <a:ext cx="4732655" cy="3542665"/>
          </a:xfrm>
          <a:prstGeom prst="roundRect">
            <a:avLst/>
          </a:prstGeom>
        </p:spPr>
      </p:pic>
      <p:sp>
        <p:nvSpPr>
          <p:cNvPr id="6" name="流程图: 可选过程 5"/>
          <p:cNvSpPr/>
          <p:nvPr/>
        </p:nvSpPr>
        <p:spPr>
          <a:xfrm>
            <a:off x="2432050" y="3187065"/>
            <a:ext cx="1685925" cy="867410"/>
          </a:xfrm>
          <a:prstGeom prst="flowChartAlternateProcess">
            <a:avLst/>
          </a:prstGeom>
          <a:solidFill>
            <a:schemeClr val="accent6">
              <a:lumMod val="20000"/>
              <a:lumOff val="80000"/>
            </a:schemeClr>
          </a:solidFill>
          <a:ln w="47625">
            <a:solidFill>
              <a:schemeClr val="accent6">
                <a:lumMod val="60000"/>
                <a:lumOff val="40000"/>
              </a:schemeClr>
            </a:solidFill>
          </a:ln>
          <a:effectLst>
            <a:outerShdw blurRad="101600" dist="50800" dir="5400000" sx="96000" sy="96000" algn="ctr" rotWithShape="0">
              <a:schemeClr val="bg1">
                <a:lumMod val="8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 name="虚尾箭头 4"/>
          <p:cNvSpPr/>
          <p:nvPr/>
        </p:nvSpPr>
        <p:spPr>
          <a:xfrm>
            <a:off x="4265295" y="3493135"/>
            <a:ext cx="372745" cy="292100"/>
          </a:xfrm>
          <a:prstGeom prst="striped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文本框 5"/>
          <p:cNvSpPr txBox="1"/>
          <p:nvPr/>
        </p:nvSpPr>
        <p:spPr>
          <a:xfrm>
            <a:off x="2601913" y="3224530"/>
            <a:ext cx="1407160" cy="829945"/>
          </a:xfrm>
          <a:prstGeom prst="rect">
            <a:avLst/>
          </a:prstGeom>
          <a:noFill/>
          <a:ln w="9525">
            <a:noFill/>
          </a:ln>
        </p:spPr>
        <p:txBody>
          <a:bodyPr wrap="none" anchor="t">
            <a:spAutoFit/>
          </a:bodyPr>
          <a:lstStyle/>
          <a:p>
            <a:r>
              <a:rPr lang="zh-CN" altLang="en-US" sz="2400" b="1">
                <a:latin typeface="楷体" panose="02010609060101010101" charset="-122"/>
                <a:ea typeface="楷体" panose="02010609060101010101" charset="-122"/>
              </a:rPr>
              <a:t>点击画面</a:t>
            </a:r>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播放动画</a:t>
            </a:r>
            <a:endParaRPr lang="zh-CN" altLang="en-US" sz="2400" b="1">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95" name="图片 5" descr="001d7d5995c70e693fc14f.jpg"/>
          <p:cNvPicPr>
            <a:picLocks noChangeAspect="1"/>
          </p:cNvPicPr>
          <p:nvPr/>
        </p:nvPicPr>
        <p:blipFill>
          <a:blip r:embed="rId2"/>
          <a:srcRect r="17677" b="20470"/>
          <a:stretch>
            <a:fillRect/>
          </a:stretch>
        </p:blipFill>
        <p:spPr>
          <a:xfrm>
            <a:off x="1569720" y="1355090"/>
            <a:ext cx="3670935" cy="2172970"/>
          </a:xfrm>
          <a:prstGeom prst="roundRect">
            <a:avLst/>
          </a:prstGeom>
          <a:noFill/>
          <a:ln w="9525">
            <a:noFill/>
          </a:ln>
        </p:spPr>
      </p:pic>
      <p:sp>
        <p:nvSpPr>
          <p:cNvPr id="7" name="TextBox 6"/>
          <p:cNvSpPr txBox="1"/>
          <p:nvPr/>
        </p:nvSpPr>
        <p:spPr>
          <a:xfrm>
            <a:off x="1336599" y="3777151"/>
            <a:ext cx="4136708" cy="1730375"/>
          </a:xfrm>
          <a:prstGeom prst="rect">
            <a:avLst/>
          </a:prstGeom>
          <a:noFill/>
          <a:ln w="9525">
            <a:noFill/>
          </a:ln>
        </p:spPr>
        <p:txBody>
          <a:bodyPr wrap="square" lIns="68580" tIns="34290" rIns="68580" bIns="34290">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平直轨道上平稳行驶的列车有时可认为是在做匀速直线运动。</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
        <p:nvSpPr>
          <p:cNvPr id="29707" name="圆角矩形 3"/>
          <p:cNvSpPr txBox="1"/>
          <p:nvPr/>
        </p:nvSpPr>
        <p:spPr>
          <a:xfrm>
            <a:off x="6036945" y="1468120"/>
            <a:ext cx="5041900" cy="3445718"/>
          </a:xfrm>
          <a:prstGeom prst="roundRect">
            <a:avLst>
              <a:gd name="adj" fmla="val 2653"/>
            </a:avLst>
          </a:prstGeom>
          <a:noFill/>
          <a:ln w="9525">
            <a:noFill/>
          </a:ln>
        </p:spPr>
        <p:txBody>
          <a:bodyPr wrap="square" lIns="68580" tIns="34290" rIns="68580" bIns="34290" anchor="t">
            <a:spAutoFit/>
          </a:bodyPr>
          <a:lstStyle/>
          <a:p>
            <a:pPr lvl="0" indent="609600" algn="l">
              <a:lnSpc>
                <a:spcPct val="150000"/>
              </a:lnSpc>
              <a:buClrTx/>
              <a:buSzTx/>
              <a:defRPr/>
            </a:pP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做匀速直线运动的物体在任意相同时间内通过的路程都相等，即</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路程</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与</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时间</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成</a:t>
            </a: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正比</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a:p>
            <a:pPr lvl="0" indent="609600" algn="l">
              <a:lnSpc>
                <a:spcPct val="150000"/>
              </a:lnSpc>
              <a:buClrTx/>
              <a:buSzTx/>
              <a:defRPr/>
            </a:pPr>
            <a:r>
              <a:rPr lang="zh-CN" altLang="en-US" sz="2400" b="1" smtClean="0">
                <a:solidFill>
                  <a:srgbClr val="E95A67"/>
                </a:solidFill>
                <a:latin typeface="楷体" panose="02010609060101010101" charset="-122"/>
                <a:ea typeface="楷体" panose="02010609060101010101" charset="-122"/>
                <a:cs typeface="楷体" panose="02010609060101010101" charset="-122"/>
                <a:sym typeface="+mn-ea"/>
              </a:rPr>
              <a:t>速度大小不随路程和时间变化</a:t>
            </a:r>
            <a:r>
              <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rPr>
              <a:t>。不能说“速度与路程成正比，与时间成反比”。</a:t>
            </a:r>
            <a:endParaRPr lang="zh-CN" altLang="en-US" sz="2400" b="1" smtClean="0">
              <a:solidFill>
                <a:srgbClr val="00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advClick="0" advTm="5000" p14:dur="250">
        <p:dissolve/>
      </p:transition>
    </mc:Choice>
    <mc:Fallback>
      <p:transition advClick="0" advTm="5000">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16395"/>
                                        </p:tgtEl>
                                        <p:attrNameLst>
                                          <p:attrName>style.visibility</p:attrName>
                                        </p:attrNameLst>
                                      </p:cBhvr>
                                      <p:to>
                                        <p:strVal val="visible"/>
                                      </p:to>
                                    </p:set>
                                    <p:animEffect transition="in" filter="wipe(up)">
                                      <p:cBhvr>
                                        <p:cTn id="7" dur="500"/>
                                        <p:tgtEl>
                                          <p:spTgt spid="163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grpId="0" nodeType="clickEffect">
                                  <p:stCondLst>
                                    <p:cond delay="0"/>
                                  </p:stCondLst>
                                  <p:childTnLst>
                                    <p:set>
                                      <p:cBhvr>
                                        <p:cTn id="16" dur="500" fill="hold">
                                          <p:stCondLst>
                                            <p:cond delay="0"/>
                                          </p:stCondLst>
                                        </p:cTn>
                                        <p:tgtEl>
                                          <p:spTgt spid="29707"/>
                                        </p:tgtEl>
                                        <p:attrNameLst>
                                          <p:attrName>style.visibility</p:attrName>
                                        </p:attrNameLst>
                                      </p:cBhvr>
                                      <p:to>
                                        <p:strVal val="visible"/>
                                      </p:to>
                                    </p:set>
                                    <p:animEffect transition="in" filter="fade">
                                      <p:cBhvr>
                                        <p:cTn id="17" dur="500"/>
                                        <p:tgtEl>
                                          <p:spTgt spid="29707"/>
                                        </p:tgtEl>
                                      </p:cBhvr>
                                    </p:animEffect>
                                    <p:anim calcmode="lin" valueType="num">
                                      <p:cBhvr>
                                        <p:cTn id="18" dur="500" fill="hold"/>
                                        <p:tgtEl>
                                          <p:spTgt spid="29707"/>
                                        </p:tgtEl>
                                        <p:attrNameLst>
                                          <p:attrName>ppt_x</p:attrName>
                                        </p:attrNameLst>
                                      </p:cBhvr>
                                      <p:tavLst>
                                        <p:tav tm="0">
                                          <p:val>
                                            <p:strVal val="#ppt_x"/>
                                          </p:val>
                                        </p:tav>
                                        <p:tav tm="100000">
                                          <p:val>
                                            <p:strVal val="#ppt_x"/>
                                          </p:val>
                                        </p:tav>
                                      </p:tavLst>
                                    </p:anim>
                                    <p:anim calcmode="lin" valueType="num">
                                      <p:cBhvr>
                                        <p:cTn id="19" dur="500" fill="hold"/>
                                        <p:tgtEl>
                                          <p:spTgt spid="297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707" grpId="0"/>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Paragraphs>174</Paragraphs>
  <Slides>28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微软雅黑</vt:lpstr>
      <vt:lpstr>宋体</vt:lpstr>
      <vt:lpstr>Calibri Light</vt:lpstr>
      <vt:lpstr>Calibri</vt:lpstr>
      <vt:lpstr>Wingdings</vt:lpstr>
      <vt:lpstr>Times New Roman</vt:lpstr>
      <vt:lpstr>楷体</vt:lpstr>
      <vt:lpstr>黑体</vt:lpstr>
      <vt:lpstr>1_自定义设计方案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20.1100</AppVersion>
  <TotalTime>0</TotalTime>
  <Application>Aspose.Slides for Java</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2021-07-09T18:03:49Z</cp:lastPrinted>
  <dcterms:created xsi:type="dcterms:W3CDTF">2021-07-09T18:03:49Z</dcterms:created>
  <dcterms:modified xsi:type="dcterms:W3CDTF">2021-07-09T10:03:50Z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