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524" r:id="rId2"/>
    <p:sldId id="581" r:id="rId3"/>
    <p:sldId id="525" r:id="rId4"/>
    <p:sldId id="256" r:id="rId5"/>
    <p:sldId id="742" r:id="rId6"/>
    <p:sldId id="759" r:id="rId7"/>
    <p:sldId id="672" r:id="rId8"/>
    <p:sldId id="743" r:id="rId9"/>
    <p:sldId id="744" r:id="rId10"/>
    <p:sldId id="745" r:id="rId11"/>
    <p:sldId id="746" r:id="rId12"/>
    <p:sldId id="673" r:id="rId13"/>
    <p:sldId id="761" r:id="rId14"/>
    <p:sldId id="760" r:id="rId15"/>
    <p:sldId id="748" r:id="rId16"/>
    <p:sldId id="749" r:id="rId17"/>
    <p:sldId id="752" r:id="rId18"/>
    <p:sldId id="753" r:id="rId19"/>
    <p:sldId id="675" r:id="rId20"/>
    <p:sldId id="755" r:id="rId21"/>
    <p:sldId id="756" r:id="rId22"/>
    <p:sldId id="763" r:id="rId23"/>
    <p:sldId id="765" r:id="rId24"/>
    <p:sldId id="757" r:id="rId25"/>
    <p:sldId id="758" r:id="rId26"/>
    <p:sldId id="642" r:id="rId27"/>
    <p:sldId id="547" r:id="rId28"/>
    <p:sldId id="722" r:id="rId29"/>
  </p:sldIdLst>
  <p:sldSz cx="9144000" cy="5143500" type="screen16x9"/>
  <p:notesSz cx="6858000" cy="9144000"/>
  <p:embeddedFontLst>
    <p:embeddedFont>
      <p:font typeface="黑体" pitchFamily="49" charset="-122"/>
      <p:regular r:id="rId32"/>
    </p:embeddedFont>
    <p:embeddedFont>
      <p:font typeface="楷体" pitchFamily="49" charset="-122"/>
      <p:regular r:id="rId33"/>
    </p:embeddedFont>
    <p:embeddedFont>
      <p:font typeface="微软雅黑" pitchFamily="34" charset="-122"/>
      <p:regular r:id="rId34"/>
      <p:bold r:id="rId35"/>
    </p:embeddedFont>
    <p:embeddedFont>
      <p:font typeface="仿宋" pitchFamily="49" charset="-122"/>
      <p:regular r:id="rId36"/>
    </p:embeddedFont>
    <p:embeddedFont>
      <p:font typeface="隶书" pitchFamily="49" charset="-122"/>
      <p:regular r:id="rId37"/>
    </p:embeddedFont>
    <p:embeddedFont>
      <p:font typeface="Calibri" pitchFamily="34" charset="0"/>
      <p:regular r:id="rId38"/>
      <p:bold r:id="rId39"/>
      <p:italic r:id="rId40"/>
      <p:boldItalic r:id="rId41"/>
    </p:embeddedFont>
  </p:embeddedFontLst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FF"/>
    <a:srgbClr val="FD9F00"/>
    <a:srgbClr val="E6A774"/>
    <a:srgbClr val="D56D00"/>
    <a:srgbClr val="00A4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77" autoAdjust="0"/>
    <p:restoredTop sz="95062" autoAdjust="0"/>
  </p:normalViewPr>
  <p:slideViewPr>
    <p:cSldViewPr showGuides="1">
      <p:cViewPr varScale="1">
        <p:scale>
          <a:sx n="140" d="100"/>
          <a:sy n="140" d="100"/>
        </p:scale>
        <p:origin x="-810" y="-90"/>
      </p:cViewPr>
      <p:guideLst>
        <p:guide orient="horz" pos="1514"/>
        <p:guide pos="287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4.fntdata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buFontTx/>
              <a:buNone/>
              <a:defRPr sz="1200"/>
            </a:lvl1pPr>
          </a:lstStyle>
          <a:p>
            <a:pPr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buFontTx/>
              <a:buNone/>
              <a:defRPr sz="1200"/>
            </a:lvl1pPr>
          </a:lstStyle>
          <a:p>
            <a:pPr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buFontTx/>
              <a:buNone/>
              <a:defRPr sz="1200"/>
            </a:lvl1pPr>
          </a:lstStyle>
          <a:p>
            <a:pPr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pPr>
              <a:defRPr/>
            </a:pPr>
            <a:fld id="{18006E18-4BEF-4595-B3B6-2ABF2F04905E}" type="slidenum">
              <a:rPr lang="zh-CN" altLang="en-US">
                <a:ea typeface="微软雅黑" panose="020B0503020204020204" pitchFamily="34" charset="-122"/>
              </a:rPr>
              <a:t>‹#›</a:t>
            </a:fld>
            <a:endParaRPr lang="zh-CN" altLang="en-US" dirty="0"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556636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buFontTx/>
              <a:buNone/>
              <a:defRPr sz="1200"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buFontTx/>
              <a:buNone/>
              <a:defRPr sz="1200"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normAutofit/>
          </a:bodyPr>
          <a:lstStyle/>
          <a:p>
            <a:pPr lvl="0"/>
            <a:r>
              <a:rPr lang="zh-CN" altLang="en-US" noProof="0" dirty="0"/>
              <a:t>单击此处编辑母版文本样式</a:t>
            </a:r>
          </a:p>
          <a:p>
            <a:pPr lvl="1"/>
            <a:r>
              <a:rPr lang="zh-CN" altLang="en-US" noProof="0" dirty="0"/>
              <a:t>第二级</a:t>
            </a:r>
          </a:p>
          <a:p>
            <a:pPr lvl="2"/>
            <a:r>
              <a:rPr lang="zh-CN" altLang="en-US" noProof="0" dirty="0"/>
              <a:t>第三级</a:t>
            </a:r>
          </a:p>
          <a:p>
            <a:pPr lvl="3"/>
            <a:r>
              <a:rPr lang="zh-CN" altLang="en-US" noProof="0" dirty="0"/>
              <a:t>第四级</a:t>
            </a:r>
          </a:p>
          <a:p>
            <a:pPr lvl="4"/>
            <a:r>
              <a:rPr lang="zh-CN" altLang="en-US" noProof="0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buFontTx/>
              <a:buNone/>
              <a:defRPr sz="1200"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395A52D7-8F67-41F0-A534-CB8A9A4DB925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124866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5A52D7-8F67-41F0-A534-CB8A9A4DB925}" type="slidenum">
              <a:rPr lang="zh-CN" altLang="en-US" smtClean="0"/>
              <a:t>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290708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5A52D7-8F67-41F0-A534-CB8A9A4DB925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回顾反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20"/>
          <p:cNvSpPr txBox="1"/>
          <p:nvPr userDrawn="1"/>
        </p:nvSpPr>
        <p:spPr>
          <a:xfrm>
            <a:off x="751493" y="167005"/>
            <a:ext cx="2015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回顾反思</a:t>
            </a:r>
          </a:p>
        </p:txBody>
      </p:sp>
      <p:sp>
        <p:nvSpPr>
          <p:cNvPr id="13" name="菱形 12"/>
          <p:cNvSpPr/>
          <p:nvPr userDrawn="1"/>
        </p:nvSpPr>
        <p:spPr>
          <a:xfrm>
            <a:off x="391160" y="280035"/>
            <a:ext cx="351155" cy="351155"/>
          </a:xfrm>
          <a:prstGeom prst="diamond">
            <a:avLst/>
          </a:prstGeom>
          <a:solidFill>
            <a:srgbClr val="009FB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CN" altLang="en-US" dirty="0">
              <a:ln>
                <a:solidFill>
                  <a:srgbClr val="E6A774"/>
                </a:solidFill>
              </a:ln>
              <a:solidFill>
                <a:srgbClr val="E6A774"/>
              </a:solidFill>
              <a:ea typeface="微软雅黑" panose="020B0503020204020204" pitchFamily="34" charset="-122"/>
            </a:endParaRPr>
          </a:p>
        </p:txBody>
      </p:sp>
      <p:cxnSp>
        <p:nvCxnSpPr>
          <p:cNvPr id="14" name="直接连接符 13"/>
          <p:cNvCxnSpPr/>
          <p:nvPr userDrawn="1"/>
        </p:nvCxnSpPr>
        <p:spPr>
          <a:xfrm>
            <a:off x="388620" y="648970"/>
            <a:ext cx="1980000" cy="0"/>
          </a:xfrm>
          <a:prstGeom prst="line">
            <a:avLst/>
          </a:prstGeom>
          <a:ln w="25400">
            <a:solidFill>
              <a:srgbClr val="009F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 userDrawn="1"/>
        </p:nvCxnSpPr>
        <p:spPr>
          <a:xfrm>
            <a:off x="0" y="843280"/>
            <a:ext cx="9144000" cy="0"/>
          </a:xfrm>
          <a:prstGeom prst="line">
            <a:avLst/>
          </a:prstGeom>
          <a:ln w="44450">
            <a:solidFill>
              <a:srgbClr val="E0F1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当堂训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>
            <a:spLocks noChangeArrowheads="1"/>
          </p:cNvSpPr>
          <p:nvPr userDrawn="1"/>
        </p:nvSpPr>
        <p:spPr bwMode="auto">
          <a:xfrm>
            <a:off x="1113573" y="267691"/>
            <a:ext cx="16241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2800" b="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当堂训练</a:t>
            </a: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647700" y="786767"/>
            <a:ext cx="8496300" cy="635"/>
          </a:xfrm>
          <a:prstGeom prst="line">
            <a:avLst/>
          </a:prstGeom>
          <a:ln w="38100">
            <a:solidFill>
              <a:srgbClr val="E0F1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 descr="笔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1509" y="195581"/>
            <a:ext cx="490855" cy="6946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课后作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rcRect t="17557" b="14742"/>
          <a:stretch>
            <a:fillRect/>
          </a:stretch>
        </p:blipFill>
        <p:spPr>
          <a:xfrm>
            <a:off x="475060" y="238731"/>
            <a:ext cx="8102204" cy="475059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>
            <a:lum contrast="-12001"/>
          </a:blip>
          <a:srcRect t="40147" b="36667"/>
          <a:stretch>
            <a:fillRect/>
          </a:stretch>
        </p:blipFill>
        <p:spPr>
          <a:xfrm>
            <a:off x="2339581" y="1001115"/>
            <a:ext cx="4373165" cy="74890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TextBox 9"/>
          <p:cNvSpPr txBox="1"/>
          <p:nvPr userDrawn="1"/>
        </p:nvSpPr>
        <p:spPr>
          <a:xfrm>
            <a:off x="3338029" y="1059583"/>
            <a:ext cx="2376264" cy="523220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zh-CN" altLang="en-US" sz="2800" b="0" dirty="0" smtClean="0">
                <a:latin typeface="黑体" pitchFamily="49" charset="-122"/>
                <a:ea typeface="黑体" pitchFamily="49" charset="-122"/>
              </a:rPr>
              <a:t>课后作业</a:t>
            </a:r>
            <a:endParaRPr lang="zh-CN" altLang="en-US" sz="2800" b="0" dirty="0"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78641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入新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20"/>
          <p:cNvSpPr txBox="1"/>
          <p:nvPr userDrawn="1"/>
        </p:nvSpPr>
        <p:spPr>
          <a:xfrm>
            <a:off x="751493" y="167005"/>
            <a:ext cx="2015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导入新课</a:t>
            </a:r>
          </a:p>
        </p:txBody>
      </p:sp>
      <p:sp>
        <p:nvSpPr>
          <p:cNvPr id="16" name="菱形 15"/>
          <p:cNvSpPr/>
          <p:nvPr userDrawn="1"/>
        </p:nvSpPr>
        <p:spPr>
          <a:xfrm>
            <a:off x="391160" y="280035"/>
            <a:ext cx="351155" cy="351155"/>
          </a:xfrm>
          <a:prstGeom prst="diamond">
            <a:avLst/>
          </a:prstGeom>
          <a:solidFill>
            <a:srgbClr val="009FB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CN" altLang="en-US" dirty="0">
              <a:ln>
                <a:solidFill>
                  <a:srgbClr val="E6A774"/>
                </a:solidFill>
              </a:ln>
              <a:solidFill>
                <a:srgbClr val="E6A774"/>
              </a:solidFill>
              <a:ea typeface="微软雅黑" panose="020B0503020204020204" pitchFamily="34" charset="-122"/>
            </a:endParaRPr>
          </a:p>
        </p:txBody>
      </p:sp>
      <p:cxnSp>
        <p:nvCxnSpPr>
          <p:cNvPr id="17" name="直接连接符 16"/>
          <p:cNvCxnSpPr/>
          <p:nvPr userDrawn="1"/>
        </p:nvCxnSpPr>
        <p:spPr>
          <a:xfrm>
            <a:off x="388620" y="648970"/>
            <a:ext cx="1980000" cy="0"/>
          </a:xfrm>
          <a:prstGeom prst="line">
            <a:avLst/>
          </a:prstGeom>
          <a:ln w="25400">
            <a:solidFill>
              <a:srgbClr val="009F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 userDrawn="1"/>
        </p:nvCxnSpPr>
        <p:spPr>
          <a:xfrm>
            <a:off x="0" y="843280"/>
            <a:ext cx="9144000" cy="0"/>
          </a:xfrm>
          <a:prstGeom prst="line">
            <a:avLst/>
          </a:prstGeom>
          <a:ln w="44450">
            <a:solidFill>
              <a:srgbClr val="E0F1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直接连接符 12"/>
          <p:cNvCxnSpPr/>
          <p:nvPr userDrawn="1"/>
        </p:nvCxnSpPr>
        <p:spPr>
          <a:xfrm>
            <a:off x="0" y="843280"/>
            <a:ext cx="9144000" cy="0"/>
          </a:xfrm>
          <a:prstGeom prst="line">
            <a:avLst/>
          </a:prstGeom>
          <a:ln w="44450">
            <a:solidFill>
              <a:srgbClr val="E0F1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知识点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菱形 15"/>
          <p:cNvSpPr/>
          <p:nvPr userDrawn="1"/>
        </p:nvSpPr>
        <p:spPr>
          <a:xfrm>
            <a:off x="391160" y="280035"/>
            <a:ext cx="351155" cy="351155"/>
          </a:xfrm>
          <a:prstGeom prst="diamond">
            <a:avLst/>
          </a:prstGeom>
          <a:solidFill>
            <a:srgbClr val="009FB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CN" altLang="en-US" dirty="0">
              <a:ln>
                <a:solidFill>
                  <a:srgbClr val="E6A774"/>
                </a:solidFill>
              </a:ln>
              <a:solidFill>
                <a:srgbClr val="E6A774"/>
              </a:solidFill>
              <a:ea typeface="宋体" pitchFamily="2" charset="-122"/>
            </a:endParaRPr>
          </a:p>
        </p:txBody>
      </p:sp>
      <p:cxnSp>
        <p:nvCxnSpPr>
          <p:cNvPr id="17" name="直接连接符 16"/>
          <p:cNvCxnSpPr/>
          <p:nvPr userDrawn="1"/>
        </p:nvCxnSpPr>
        <p:spPr>
          <a:xfrm>
            <a:off x="388620" y="648970"/>
            <a:ext cx="4824000" cy="0"/>
          </a:xfrm>
          <a:prstGeom prst="line">
            <a:avLst/>
          </a:prstGeom>
          <a:ln w="25400">
            <a:solidFill>
              <a:srgbClr val="009F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 userDrawn="1"/>
        </p:nvCxnSpPr>
        <p:spPr>
          <a:xfrm>
            <a:off x="0" y="843280"/>
            <a:ext cx="9144000" cy="0"/>
          </a:xfrm>
          <a:prstGeom prst="line">
            <a:avLst/>
          </a:prstGeom>
          <a:ln w="44450">
            <a:solidFill>
              <a:srgbClr val="E0F1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20"/>
          <p:cNvSpPr txBox="1"/>
          <p:nvPr userDrawn="1"/>
        </p:nvSpPr>
        <p:spPr>
          <a:xfrm>
            <a:off x="751492" y="168237"/>
            <a:ext cx="5332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知识点一  机械运动的分类</a:t>
            </a:r>
            <a:endParaRPr lang="zh-CN" altLang="en-US" sz="2800" b="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77171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知识点二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菱形 15"/>
          <p:cNvSpPr/>
          <p:nvPr userDrawn="1"/>
        </p:nvSpPr>
        <p:spPr>
          <a:xfrm>
            <a:off x="391160" y="280035"/>
            <a:ext cx="351155" cy="351155"/>
          </a:xfrm>
          <a:prstGeom prst="diamond">
            <a:avLst/>
          </a:prstGeom>
          <a:solidFill>
            <a:srgbClr val="009FB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CN" altLang="en-US" dirty="0">
              <a:ln>
                <a:solidFill>
                  <a:srgbClr val="E6A774"/>
                </a:solidFill>
              </a:ln>
              <a:solidFill>
                <a:srgbClr val="E6A774"/>
              </a:solidFill>
              <a:ea typeface="宋体" pitchFamily="2" charset="-122"/>
            </a:endParaRPr>
          </a:p>
        </p:txBody>
      </p:sp>
      <p:cxnSp>
        <p:nvCxnSpPr>
          <p:cNvPr id="17" name="直接连接符 16"/>
          <p:cNvCxnSpPr/>
          <p:nvPr userDrawn="1"/>
        </p:nvCxnSpPr>
        <p:spPr>
          <a:xfrm>
            <a:off x="388620" y="648970"/>
            <a:ext cx="4428000" cy="0"/>
          </a:xfrm>
          <a:prstGeom prst="line">
            <a:avLst/>
          </a:prstGeom>
          <a:ln w="25400">
            <a:solidFill>
              <a:srgbClr val="009F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 userDrawn="1"/>
        </p:nvCxnSpPr>
        <p:spPr>
          <a:xfrm>
            <a:off x="0" y="843280"/>
            <a:ext cx="9144000" cy="0"/>
          </a:xfrm>
          <a:prstGeom prst="line">
            <a:avLst/>
          </a:prstGeom>
          <a:ln w="44450">
            <a:solidFill>
              <a:srgbClr val="E0F1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20"/>
          <p:cNvSpPr txBox="1"/>
          <p:nvPr userDrawn="1"/>
        </p:nvSpPr>
        <p:spPr>
          <a:xfrm>
            <a:off x="751492" y="167005"/>
            <a:ext cx="4468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知识点二  匀速直线运动</a:t>
            </a:r>
            <a:endParaRPr lang="zh-CN" altLang="en-US" sz="2800" b="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283988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知识点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菱形 15"/>
          <p:cNvSpPr/>
          <p:nvPr userDrawn="1"/>
        </p:nvSpPr>
        <p:spPr>
          <a:xfrm>
            <a:off x="391160" y="280035"/>
            <a:ext cx="351155" cy="351155"/>
          </a:xfrm>
          <a:prstGeom prst="diamond">
            <a:avLst/>
          </a:prstGeom>
          <a:solidFill>
            <a:srgbClr val="009FB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CN" altLang="en-US" dirty="0">
              <a:ln>
                <a:solidFill>
                  <a:srgbClr val="E6A774"/>
                </a:solidFill>
              </a:ln>
              <a:solidFill>
                <a:srgbClr val="E6A774"/>
              </a:solidFill>
              <a:ea typeface="宋体" pitchFamily="2" charset="-122"/>
            </a:endParaRPr>
          </a:p>
        </p:txBody>
      </p:sp>
      <p:cxnSp>
        <p:nvCxnSpPr>
          <p:cNvPr id="17" name="直接连接符 16"/>
          <p:cNvCxnSpPr/>
          <p:nvPr userDrawn="1"/>
        </p:nvCxnSpPr>
        <p:spPr>
          <a:xfrm>
            <a:off x="388620" y="648970"/>
            <a:ext cx="3744000" cy="0"/>
          </a:xfrm>
          <a:prstGeom prst="line">
            <a:avLst/>
          </a:prstGeom>
          <a:ln w="25400">
            <a:solidFill>
              <a:srgbClr val="009F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 userDrawn="1"/>
        </p:nvCxnSpPr>
        <p:spPr>
          <a:xfrm>
            <a:off x="0" y="843280"/>
            <a:ext cx="9144000" cy="0"/>
          </a:xfrm>
          <a:prstGeom prst="line">
            <a:avLst/>
          </a:prstGeom>
          <a:ln w="44450">
            <a:solidFill>
              <a:srgbClr val="E0F1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20"/>
          <p:cNvSpPr txBox="1"/>
          <p:nvPr userDrawn="1"/>
        </p:nvSpPr>
        <p:spPr>
          <a:xfrm>
            <a:off x="751492" y="167005"/>
            <a:ext cx="4468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知识点三  平均速度</a:t>
            </a:r>
            <a:endParaRPr lang="zh-CN" altLang="en-US" sz="2800" b="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678477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思维导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20"/>
          <p:cNvSpPr txBox="1"/>
          <p:nvPr userDrawn="1"/>
        </p:nvSpPr>
        <p:spPr>
          <a:xfrm>
            <a:off x="751493" y="167005"/>
            <a:ext cx="2015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思维导图</a:t>
            </a:r>
          </a:p>
        </p:txBody>
      </p:sp>
      <p:sp>
        <p:nvSpPr>
          <p:cNvPr id="16" name="菱形 15"/>
          <p:cNvSpPr/>
          <p:nvPr userDrawn="1"/>
        </p:nvSpPr>
        <p:spPr>
          <a:xfrm>
            <a:off x="391160" y="280035"/>
            <a:ext cx="351155" cy="351155"/>
          </a:xfrm>
          <a:prstGeom prst="diamond">
            <a:avLst/>
          </a:prstGeom>
          <a:solidFill>
            <a:srgbClr val="009FB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CN" altLang="en-US" dirty="0">
              <a:ln>
                <a:solidFill>
                  <a:srgbClr val="E6A774"/>
                </a:solidFill>
              </a:ln>
              <a:solidFill>
                <a:srgbClr val="E6A774"/>
              </a:solidFill>
              <a:ea typeface="微软雅黑" panose="020B0503020204020204" pitchFamily="34" charset="-122"/>
            </a:endParaRPr>
          </a:p>
        </p:txBody>
      </p:sp>
      <p:cxnSp>
        <p:nvCxnSpPr>
          <p:cNvPr id="17" name="直接连接符 16"/>
          <p:cNvCxnSpPr/>
          <p:nvPr userDrawn="1"/>
        </p:nvCxnSpPr>
        <p:spPr>
          <a:xfrm>
            <a:off x="388620" y="648970"/>
            <a:ext cx="1980000" cy="0"/>
          </a:xfrm>
          <a:prstGeom prst="line">
            <a:avLst/>
          </a:prstGeom>
          <a:ln w="25400">
            <a:solidFill>
              <a:srgbClr val="009F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 userDrawn="1"/>
        </p:nvCxnSpPr>
        <p:spPr>
          <a:xfrm>
            <a:off x="0" y="843280"/>
            <a:ext cx="9144000" cy="0"/>
          </a:xfrm>
          <a:prstGeom prst="line">
            <a:avLst/>
          </a:prstGeom>
          <a:ln w="44450">
            <a:solidFill>
              <a:srgbClr val="E0F1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课堂总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20"/>
          <p:cNvSpPr txBox="1"/>
          <p:nvPr userDrawn="1"/>
        </p:nvSpPr>
        <p:spPr>
          <a:xfrm>
            <a:off x="751493" y="167005"/>
            <a:ext cx="2015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课堂总结</a:t>
            </a:r>
          </a:p>
        </p:txBody>
      </p:sp>
      <p:sp>
        <p:nvSpPr>
          <p:cNvPr id="16" name="菱形 15"/>
          <p:cNvSpPr/>
          <p:nvPr userDrawn="1"/>
        </p:nvSpPr>
        <p:spPr>
          <a:xfrm>
            <a:off x="391160" y="280035"/>
            <a:ext cx="351155" cy="351155"/>
          </a:xfrm>
          <a:prstGeom prst="diamond">
            <a:avLst/>
          </a:prstGeom>
          <a:solidFill>
            <a:srgbClr val="009FB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CN" altLang="en-US" dirty="0">
              <a:ln>
                <a:solidFill>
                  <a:srgbClr val="E6A774"/>
                </a:solidFill>
              </a:ln>
              <a:solidFill>
                <a:srgbClr val="E6A774"/>
              </a:solidFill>
              <a:ea typeface="微软雅黑" panose="020B0503020204020204" pitchFamily="34" charset="-122"/>
            </a:endParaRPr>
          </a:p>
        </p:txBody>
      </p:sp>
      <p:cxnSp>
        <p:nvCxnSpPr>
          <p:cNvPr id="17" name="直接连接符 16"/>
          <p:cNvCxnSpPr/>
          <p:nvPr userDrawn="1"/>
        </p:nvCxnSpPr>
        <p:spPr>
          <a:xfrm>
            <a:off x="388620" y="648970"/>
            <a:ext cx="1980000" cy="0"/>
          </a:xfrm>
          <a:prstGeom prst="line">
            <a:avLst/>
          </a:prstGeom>
          <a:ln w="25400">
            <a:solidFill>
              <a:srgbClr val="009F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 userDrawn="1"/>
        </p:nvCxnSpPr>
        <p:spPr>
          <a:xfrm>
            <a:off x="0" y="843280"/>
            <a:ext cx="9144000" cy="0"/>
          </a:xfrm>
          <a:prstGeom prst="line">
            <a:avLst/>
          </a:prstGeom>
          <a:ln w="44450">
            <a:solidFill>
              <a:srgbClr val="E0F1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学习目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20"/>
          <p:cNvSpPr txBox="1"/>
          <p:nvPr userDrawn="1"/>
        </p:nvSpPr>
        <p:spPr>
          <a:xfrm>
            <a:off x="751493" y="167005"/>
            <a:ext cx="2015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学习目标</a:t>
            </a:r>
          </a:p>
        </p:txBody>
      </p:sp>
      <p:sp>
        <p:nvSpPr>
          <p:cNvPr id="17" name="菱形 16"/>
          <p:cNvSpPr/>
          <p:nvPr userDrawn="1"/>
        </p:nvSpPr>
        <p:spPr>
          <a:xfrm>
            <a:off x="391160" y="280035"/>
            <a:ext cx="351155" cy="351155"/>
          </a:xfrm>
          <a:prstGeom prst="diamond">
            <a:avLst/>
          </a:prstGeom>
          <a:solidFill>
            <a:srgbClr val="009FB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CN" altLang="en-US" dirty="0">
              <a:ln>
                <a:solidFill>
                  <a:srgbClr val="E6A774"/>
                </a:solidFill>
              </a:ln>
              <a:solidFill>
                <a:srgbClr val="E6A774"/>
              </a:solidFill>
              <a:ea typeface="微软雅黑" panose="020B0503020204020204" pitchFamily="34" charset="-122"/>
            </a:endParaRPr>
          </a:p>
        </p:txBody>
      </p:sp>
      <p:cxnSp>
        <p:nvCxnSpPr>
          <p:cNvPr id="18" name="直接连接符 17"/>
          <p:cNvCxnSpPr/>
          <p:nvPr userDrawn="1"/>
        </p:nvCxnSpPr>
        <p:spPr>
          <a:xfrm>
            <a:off x="388620" y="648970"/>
            <a:ext cx="1980000" cy="0"/>
          </a:xfrm>
          <a:prstGeom prst="line">
            <a:avLst/>
          </a:prstGeom>
          <a:ln w="25400">
            <a:solidFill>
              <a:srgbClr val="009F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 userDrawn="1"/>
        </p:nvCxnSpPr>
        <p:spPr>
          <a:xfrm>
            <a:off x="0" y="843280"/>
            <a:ext cx="9144000" cy="0"/>
          </a:xfrm>
          <a:prstGeom prst="line">
            <a:avLst/>
          </a:prstGeom>
          <a:ln w="44450">
            <a:solidFill>
              <a:srgbClr val="E0F1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395" y="195580"/>
            <a:ext cx="1283909" cy="52006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715" r:id="rId4"/>
    <p:sldLayoutId id="2147483716" r:id="rId5"/>
    <p:sldLayoutId id="2147483717" r:id="rId6"/>
    <p:sldLayoutId id="2147483652" r:id="rId7"/>
    <p:sldLayoutId id="2147483653" r:id="rId8"/>
    <p:sldLayoutId id="2147483654" r:id="rId9"/>
    <p:sldLayoutId id="2147483659" r:id="rId10"/>
    <p:sldLayoutId id="214748371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微软雅黑" panose="020B0503020204020204" pitchFamily="34" charset="-122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image" Target="../media/image9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2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29.xml"/><Relationship Id="rId13" Type="http://schemas.openxmlformats.org/officeDocument/2006/relationships/tags" Target="../tags/tag34.xml"/><Relationship Id="rId18" Type="http://schemas.openxmlformats.org/officeDocument/2006/relationships/tags" Target="../tags/tag39.xml"/><Relationship Id="rId3" Type="http://schemas.openxmlformats.org/officeDocument/2006/relationships/tags" Target="../tags/tag24.xml"/><Relationship Id="rId7" Type="http://schemas.openxmlformats.org/officeDocument/2006/relationships/tags" Target="../tags/tag28.xml"/><Relationship Id="rId12" Type="http://schemas.openxmlformats.org/officeDocument/2006/relationships/tags" Target="../tags/tag33.xml"/><Relationship Id="rId17" Type="http://schemas.openxmlformats.org/officeDocument/2006/relationships/tags" Target="../tags/tag38.xml"/><Relationship Id="rId2" Type="http://schemas.openxmlformats.org/officeDocument/2006/relationships/tags" Target="../tags/tag23.xml"/><Relationship Id="rId16" Type="http://schemas.openxmlformats.org/officeDocument/2006/relationships/tags" Target="../tags/tag37.xml"/><Relationship Id="rId20" Type="http://schemas.openxmlformats.org/officeDocument/2006/relationships/slideLayout" Target="../slideLayouts/slideLayout5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11" Type="http://schemas.openxmlformats.org/officeDocument/2006/relationships/tags" Target="../tags/tag32.xml"/><Relationship Id="rId5" Type="http://schemas.openxmlformats.org/officeDocument/2006/relationships/tags" Target="../tags/tag26.xml"/><Relationship Id="rId15" Type="http://schemas.openxmlformats.org/officeDocument/2006/relationships/tags" Target="../tags/tag36.xml"/><Relationship Id="rId10" Type="http://schemas.openxmlformats.org/officeDocument/2006/relationships/tags" Target="../tags/tag31.xml"/><Relationship Id="rId19" Type="http://schemas.openxmlformats.org/officeDocument/2006/relationships/tags" Target="../tags/tag40.xml"/><Relationship Id="rId4" Type="http://schemas.openxmlformats.org/officeDocument/2006/relationships/tags" Target="../tags/tag25.xml"/><Relationship Id="rId9" Type="http://schemas.openxmlformats.org/officeDocument/2006/relationships/tags" Target="../tags/tag30.xml"/><Relationship Id="rId14" Type="http://schemas.openxmlformats.org/officeDocument/2006/relationships/tags" Target="../tags/tag3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48.xml"/><Relationship Id="rId13" Type="http://schemas.openxmlformats.org/officeDocument/2006/relationships/tags" Target="../tags/tag53.xml"/><Relationship Id="rId3" Type="http://schemas.openxmlformats.org/officeDocument/2006/relationships/tags" Target="../tags/tag43.xml"/><Relationship Id="rId7" Type="http://schemas.openxmlformats.org/officeDocument/2006/relationships/tags" Target="../tags/tag47.xml"/><Relationship Id="rId12" Type="http://schemas.openxmlformats.org/officeDocument/2006/relationships/tags" Target="../tags/tag52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tags" Target="../tags/tag46.xml"/><Relationship Id="rId11" Type="http://schemas.openxmlformats.org/officeDocument/2006/relationships/tags" Target="../tags/tag51.xml"/><Relationship Id="rId5" Type="http://schemas.openxmlformats.org/officeDocument/2006/relationships/tags" Target="../tags/tag45.xml"/><Relationship Id="rId10" Type="http://schemas.openxmlformats.org/officeDocument/2006/relationships/tags" Target="../tags/tag50.xml"/><Relationship Id="rId4" Type="http://schemas.openxmlformats.org/officeDocument/2006/relationships/tags" Target="../tags/tag44.xml"/><Relationship Id="rId9" Type="http://schemas.openxmlformats.org/officeDocument/2006/relationships/tags" Target="../tags/tag49.xml"/><Relationship Id="rId14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notesSlide" Target="../notesSlides/notesSlide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slideLayout" Target="../slideLayouts/slideLayout3.xml"/><Relationship Id="rId5" Type="http://schemas.openxmlformats.org/officeDocument/2006/relationships/tags" Target="../tags/tag7.xml"/><Relationship Id="rId10" Type="http://schemas.openxmlformats.org/officeDocument/2006/relationships/tags" Target="../tags/tag12.xml"/><Relationship Id="rId4" Type="http://schemas.openxmlformats.org/officeDocument/2006/relationships/tags" Target="../tags/tag6.xml"/><Relationship Id="rId9" Type="http://schemas.openxmlformats.org/officeDocument/2006/relationships/tags" Target="../tags/tag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1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2.w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5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3" Type="http://schemas.openxmlformats.org/officeDocument/2006/relationships/tags" Target="../tags/tag15.xml"/><Relationship Id="rId7" Type="http://schemas.openxmlformats.org/officeDocument/2006/relationships/tags" Target="../tags/tag19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/>
          <p:cNvSpPr txBox="1"/>
          <p:nvPr/>
        </p:nvSpPr>
        <p:spPr>
          <a:xfrm>
            <a:off x="1187433" y="1131332"/>
            <a:ext cx="6696744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dirty="0">
                <a:latin typeface="隶书" panose="02010509060101010101" pitchFamily="49" charset="-122"/>
                <a:ea typeface="隶书" panose="02010509060101010101" pitchFamily="49" charset="-122"/>
              </a:rPr>
              <a:t>第一章 机械运动</a:t>
            </a:r>
          </a:p>
        </p:txBody>
      </p:sp>
      <p:sp>
        <p:nvSpPr>
          <p:cNvPr id="6" name="矩形 5"/>
          <p:cNvSpPr/>
          <p:nvPr/>
        </p:nvSpPr>
        <p:spPr>
          <a:xfrm>
            <a:off x="755650" y="2211705"/>
            <a:ext cx="7755890" cy="1753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sz="36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第3节 </a:t>
            </a:r>
            <a:r>
              <a:rPr lang="en-US" sz="36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sz="3600" b="1" dirty="0" err="1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运动的快慢</a:t>
            </a:r>
            <a:endParaRPr sz="36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ctr"/>
            <a:endParaRPr sz="36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ctr"/>
            <a:r>
              <a:rPr sz="36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第2课时 </a:t>
            </a:r>
            <a:r>
              <a:rPr lang="en-US" sz="36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sz="3600" b="1" dirty="0" err="1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匀速直线运动</a:t>
            </a:r>
            <a:r>
              <a:rPr sz="36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sz="36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平均速度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27584" y="1203598"/>
            <a:ext cx="7920880" cy="2406770"/>
          </a:xfrm>
          <a:prstGeom prst="roundRect">
            <a:avLst>
              <a:gd name="adj" fmla="val 6926"/>
            </a:avLst>
          </a:prstGeom>
          <a:noFill/>
          <a:ln w="38100" algn="ctr">
            <a:noFill/>
            <a:round/>
          </a:ln>
          <a:effectLst>
            <a:outerShdw dist="20000" dir="5400000" rotWithShape="0">
              <a:schemeClr val="bg1">
                <a:alpha val="38000"/>
              </a:schemeClr>
            </a:outerShdw>
          </a:effectLst>
        </p:spPr>
        <p:txBody>
          <a:bodyPr anchor="ctr"/>
          <a:lstStyle/>
          <a:p>
            <a:pPr>
              <a:lnSpc>
                <a:spcPct val="140000"/>
              </a:lnSpc>
              <a:defRPr/>
            </a:pPr>
            <a:r>
              <a:rPr lang="zh-CN" altLang="en-US" sz="2800" dirty="0">
                <a:latin typeface="+mj-ea"/>
                <a:ea typeface="+mj-ea"/>
              </a:rPr>
              <a:t> </a:t>
            </a:r>
            <a:r>
              <a:rPr lang="en-US" altLang="zh-CN" sz="2800" dirty="0">
                <a:latin typeface="+mj-ea"/>
                <a:ea typeface="+mj-ea"/>
              </a:rPr>
              <a:t>2.</a:t>
            </a:r>
            <a:r>
              <a:rPr lang="zh-CN" altLang="en-US" sz="2800" dirty="0">
                <a:latin typeface="+mj-ea"/>
                <a:ea typeface="+mj-ea"/>
              </a:rPr>
              <a:t>特点</a:t>
            </a:r>
            <a:endParaRPr lang="en-US" altLang="zh-CN" sz="2800" dirty="0">
              <a:latin typeface="+mj-ea"/>
              <a:ea typeface="+mj-ea"/>
            </a:endParaRPr>
          </a:p>
          <a:p>
            <a:pPr>
              <a:lnSpc>
                <a:spcPct val="140000"/>
              </a:lnSpc>
              <a:defRPr/>
            </a:pPr>
            <a:r>
              <a:rPr lang="zh-CN" altLang="en-US" sz="2800" dirty="0">
                <a:latin typeface="+mj-ea"/>
                <a:ea typeface="+mj-ea"/>
              </a:rPr>
              <a:t>（</a:t>
            </a:r>
            <a:r>
              <a:rPr lang="en-US" altLang="zh-CN" sz="2800" dirty="0">
                <a:latin typeface="+mj-ea"/>
                <a:ea typeface="+mj-ea"/>
              </a:rPr>
              <a:t>1</a:t>
            </a:r>
            <a:r>
              <a:rPr lang="zh-CN" altLang="en-US" sz="2800" dirty="0">
                <a:latin typeface="+mj-ea"/>
                <a:ea typeface="+mj-ea"/>
              </a:rPr>
              <a:t>）做匀速直线运动的物体在</a:t>
            </a:r>
            <a:r>
              <a:rPr lang="zh-CN" altLang="en-US" sz="2800" b="1" dirty="0">
                <a:solidFill>
                  <a:srgbClr val="CC0000"/>
                </a:solidFill>
                <a:latin typeface="+mj-ea"/>
                <a:ea typeface="+mj-ea"/>
              </a:rPr>
              <a:t>任意</a:t>
            </a:r>
            <a:r>
              <a:rPr lang="zh-CN" altLang="en-US" sz="2800" b="1" dirty="0">
                <a:solidFill>
                  <a:srgbClr val="0066CC"/>
                </a:solidFill>
                <a:latin typeface="+mj-ea"/>
                <a:ea typeface="+mj-ea"/>
              </a:rPr>
              <a:t>相同时间内通过的路程都相等</a:t>
            </a:r>
            <a:r>
              <a:rPr lang="zh-CN" altLang="en-US" sz="2800" b="1" dirty="0">
                <a:solidFill>
                  <a:srgbClr val="009FB9"/>
                </a:solidFill>
                <a:latin typeface="+mj-ea"/>
                <a:ea typeface="+mj-ea"/>
              </a:rPr>
              <a:t>，即路程与时间成正比</a:t>
            </a:r>
            <a:r>
              <a:rPr lang="zh-CN" altLang="en-US" sz="2800" dirty="0">
                <a:solidFill>
                  <a:srgbClr val="0066CC"/>
                </a:solidFill>
                <a:latin typeface="+mj-ea"/>
                <a:ea typeface="+mj-ea"/>
              </a:rPr>
              <a:t>。</a:t>
            </a:r>
            <a:endParaRPr lang="en-US" altLang="zh-CN" sz="2800" dirty="0">
              <a:latin typeface="+mj-ea"/>
              <a:ea typeface="+mj-ea"/>
            </a:endParaRPr>
          </a:p>
          <a:p>
            <a:pPr eaLnBrk="0" hangingPunct="0">
              <a:lnSpc>
                <a:spcPct val="140000"/>
              </a:lnSpc>
              <a:defRPr/>
            </a:pPr>
            <a:r>
              <a:rPr lang="zh-CN" altLang="en-US" sz="2800" dirty="0">
                <a:latin typeface="+mj-ea"/>
                <a:ea typeface="+mj-ea"/>
              </a:rPr>
              <a:t>（</a:t>
            </a:r>
            <a:r>
              <a:rPr lang="en-US" altLang="zh-CN" sz="2800" dirty="0">
                <a:latin typeface="+mj-ea"/>
                <a:ea typeface="+mj-ea"/>
              </a:rPr>
              <a:t>2</a:t>
            </a:r>
            <a:r>
              <a:rPr lang="zh-CN" altLang="en-US" sz="2800" dirty="0">
                <a:latin typeface="+mj-ea"/>
                <a:ea typeface="+mj-ea"/>
              </a:rPr>
              <a:t>）</a:t>
            </a:r>
            <a:r>
              <a:rPr lang="zh-CN" altLang="en-US" sz="2800" b="1" dirty="0">
                <a:solidFill>
                  <a:srgbClr val="FF0000"/>
                </a:solidFill>
                <a:latin typeface="+mj-ea"/>
                <a:ea typeface="+mj-ea"/>
              </a:rPr>
              <a:t>速度大小不随路程和时间变化。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edia1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39752" y="1059582"/>
            <a:ext cx="4853136" cy="36398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755576" y="987574"/>
            <a:ext cx="812172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cs typeface="宋体" panose="02010600030101010101" pitchFamily="2" charset="-122"/>
              </a:rPr>
              <a:t>例</a:t>
            </a: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cs typeface="宋体" panose="02010600030101010101" pitchFamily="2" charset="-122"/>
              </a:rPr>
              <a:t>1 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cs typeface="宋体" panose="02010600030101010101" pitchFamily="2" charset="-122"/>
              </a:rPr>
              <a:t>下列有关做匀速直线运动的物体的说法中，正确的是（    ）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cs typeface="宋体" panose="02010600030101010101" pitchFamily="2" charset="-122"/>
              </a:rPr>
              <a:t> A</a:t>
            </a: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cs typeface="宋体" panose="02010600030101010101" pitchFamily="2" charset="-122"/>
              </a:rPr>
              <a:t>.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cs typeface="宋体" panose="02010600030101010101" pitchFamily="2" charset="-122"/>
              </a:rPr>
              <a:t>由</a:t>
            </a: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cs typeface="宋体" panose="02010600030101010101" pitchFamily="2" charset="-122"/>
              </a:rPr>
              <a:t>可知，速度与路程成正比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cs typeface="宋体" panose="02010600030101010101" pitchFamily="2" charset="-122"/>
              </a:rPr>
              <a:t> B</a:t>
            </a: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cs typeface="宋体" panose="02010600030101010101" pitchFamily="2" charset="-122"/>
              </a:rPr>
              <a:t>.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cs typeface="宋体" panose="02010600030101010101" pitchFamily="2" charset="-122"/>
              </a:rPr>
              <a:t>由</a:t>
            </a: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cs typeface="宋体" panose="02010600030101010101" pitchFamily="2" charset="-122"/>
              </a:rPr>
              <a:t>可知，速度与时间成反比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kumimoji="0" lang="en-US" altLang="zh-CN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cs typeface="宋体" panose="02010600030101010101" pitchFamily="2" charset="-122"/>
              </a:rPr>
              <a:t>C</a:t>
            </a: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cs typeface="宋体" panose="02010600030101010101" pitchFamily="2" charset="-122"/>
              </a:rPr>
              <a:t>.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cs typeface="宋体" panose="02010600030101010101" pitchFamily="2" charset="-122"/>
              </a:rPr>
              <a:t>物体运动的时间越长，则路程越大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kumimoji="0" lang="en-US" altLang="zh-CN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cs typeface="宋体" panose="02010600030101010101" pitchFamily="2" charset="-122"/>
              </a:rPr>
              <a:t>D</a:t>
            </a: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cs typeface="宋体" panose="02010600030101010101" pitchFamily="2" charset="-122"/>
              </a:rPr>
              <a:t>.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cs typeface="宋体" panose="02010600030101010101" pitchFamily="2" charset="-122"/>
              </a:rPr>
              <a:t>匀速直线运动的物体的速度不能由公式    计算</a:t>
            </a: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1280104" y="1604582"/>
            <a:ext cx="504056" cy="569833"/>
          </a:xfrm>
          <a:prstGeom prst="rect">
            <a:avLst/>
          </a:prstGeom>
          <a:noFill/>
          <a:ln w="9525" cmpd="sng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cs typeface="Times New Roman" panose="02020603050405020304" charset="0"/>
              </a:rPr>
              <a:t>C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cs typeface="Times New Roman" panose="02020603050405020304" charset="0"/>
              </a:rPr>
              <a:t> </a:t>
            </a:r>
            <a:endParaRPr kumimoji="0" lang="en-US" altLang="zh-CN" sz="24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cs typeface="Times New Roman" panose="02020603050405020304" charset="0"/>
            </a:endParaRPr>
          </a:p>
        </p:txBody>
      </p:sp>
      <p:graphicFrame>
        <p:nvGraphicFramePr>
          <p:cNvPr id="2" name="对象 -21474826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1556008"/>
              </p:ext>
            </p:extLst>
          </p:nvPr>
        </p:nvGraphicFramePr>
        <p:xfrm>
          <a:off x="1691680" y="2084145"/>
          <a:ext cx="576064" cy="6464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5" r:id="rId3" imgW="316865" imgH="355600" progId="Equation.KSEE3">
                  <p:embed/>
                </p:oleObj>
              </mc:Choice>
              <mc:Fallback>
                <p:oleObj r:id="rId3" imgW="316865" imgH="355600" progId="Equation.KSEE3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91680" y="2084145"/>
                        <a:ext cx="576064" cy="646481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-21474826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8827549"/>
              </p:ext>
            </p:extLst>
          </p:nvPr>
        </p:nvGraphicFramePr>
        <p:xfrm>
          <a:off x="1691680" y="2695734"/>
          <a:ext cx="504056" cy="5656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6" r:id="rId5" imgW="316865" imgH="355600" progId="Equation.KSEE3">
                  <p:embed/>
                </p:oleObj>
              </mc:Choice>
              <mc:Fallback>
                <p:oleObj r:id="rId5" imgW="316865" imgH="355600" progId="Equation.KSEE3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91680" y="2695734"/>
                        <a:ext cx="504056" cy="565671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-21474826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039236"/>
              </p:ext>
            </p:extLst>
          </p:nvPr>
        </p:nvGraphicFramePr>
        <p:xfrm>
          <a:off x="6588224" y="3723878"/>
          <a:ext cx="513317" cy="57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7" name="Equation" r:id="rId6" imgW="316865" imgH="355600" progId="Equation.DSMT4">
                  <p:embed/>
                </p:oleObj>
              </mc:Choice>
              <mc:Fallback>
                <p:oleObj name="Equation" r:id="rId6" imgW="316865" imgH="355600" progId="Equation.DSMT4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588224" y="3723878"/>
                        <a:ext cx="513317" cy="576064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"/>
          <p:cNvSpPr txBox="1"/>
          <p:nvPr/>
        </p:nvSpPr>
        <p:spPr>
          <a:xfrm>
            <a:off x="755576" y="1593255"/>
            <a:ext cx="7988300" cy="1113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2400" b="1" dirty="0">
                <a:solidFill>
                  <a:schemeClr val="tx1"/>
                </a:solidFill>
                <a:latin typeface="+mn-ea"/>
                <a:ea typeface="+mn-ea"/>
                <a:cs typeface="仿宋" panose="02010609060101010101" charset="-122"/>
              </a:rPr>
              <a:t>一物体以</a:t>
            </a:r>
            <a:r>
              <a:rPr lang="en-US" altLang="zh-CN" sz="2400" b="1" dirty="0">
                <a:solidFill>
                  <a:schemeClr val="tx1"/>
                </a:solidFill>
                <a:latin typeface="+mn-ea"/>
                <a:ea typeface="+mn-ea"/>
                <a:cs typeface="仿宋" panose="02010609060101010101" charset="-122"/>
              </a:rPr>
              <a:t>3m/s</a:t>
            </a:r>
            <a:r>
              <a:rPr lang="zh-CN" altLang="en-US" sz="2400" b="1" dirty="0">
                <a:solidFill>
                  <a:schemeClr val="tx1"/>
                </a:solidFill>
                <a:latin typeface="+mn-ea"/>
                <a:ea typeface="+mn-ea"/>
                <a:cs typeface="仿宋" panose="02010609060101010101" charset="-122"/>
              </a:rPr>
              <a:t>的速度匀速直线运动，则在下列时间时，它的路程分别为多少？</a:t>
            </a:r>
          </a:p>
        </p:txBody>
      </p:sp>
      <p:sp>
        <p:nvSpPr>
          <p:cNvPr id="3" name="文本框 1"/>
          <p:cNvSpPr txBox="1"/>
          <p:nvPr/>
        </p:nvSpPr>
        <p:spPr>
          <a:xfrm>
            <a:off x="899592" y="1131590"/>
            <a:ext cx="1114408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400" b="1" dirty="0">
                <a:latin typeface="+mn-ea"/>
                <a:ea typeface="+mn-ea"/>
                <a:cs typeface="仿宋" panose="02010609060101010101" charset="-122"/>
                <a:sym typeface="宋体" panose="02010600030101010101" pitchFamily="2" charset="-122"/>
              </a:rPr>
              <a:t>3.</a:t>
            </a:r>
            <a:r>
              <a:rPr lang="zh-CN" altLang="en-US" sz="2400" b="1" dirty="0">
                <a:latin typeface="+mn-ea"/>
                <a:ea typeface="+mn-ea"/>
                <a:cs typeface="仿宋" panose="02010609060101010101" charset="-122"/>
                <a:sym typeface="宋体" panose="02010600030101010101" pitchFamily="2" charset="-122"/>
              </a:rPr>
              <a:t>图像</a:t>
            </a:r>
            <a:endParaRPr lang="zh-CN" altLang="en-US" sz="2400" dirty="0">
              <a:latin typeface="+mn-ea"/>
              <a:ea typeface="+mn-ea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54579871"/>
              </p:ext>
            </p:extLst>
          </p:nvPr>
        </p:nvGraphicFramePr>
        <p:xfrm>
          <a:off x="755576" y="2931790"/>
          <a:ext cx="8064893" cy="9401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7330"/>
                <a:gridCol w="1046525"/>
                <a:gridCol w="1152395"/>
                <a:gridCol w="1152395"/>
                <a:gridCol w="1152395"/>
                <a:gridCol w="1151458"/>
                <a:gridCol w="1152395"/>
              </a:tblGrid>
              <a:tr h="48291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400" b="1" dirty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时间</a:t>
                      </a:r>
                      <a:r>
                        <a:rPr lang="en-US" altLang="zh-CN" sz="2400" b="1" i="1" dirty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t</a:t>
                      </a:r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/s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 b="1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 b="1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3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 b="1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4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 b="1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5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…</a:t>
                      </a:r>
                      <a:endParaRPr lang="en-US" altLang="zh-CN" sz="2400" b="1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5318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400" b="1" dirty="0" smtClean="0">
                          <a:latin typeface="Times New Roman" panose="02020603050405020304" charset="0"/>
                          <a:cs typeface="Times New Roman" panose="02020603050405020304" charset="0"/>
                        </a:rPr>
                        <a:t>路程</a:t>
                      </a:r>
                      <a:r>
                        <a:rPr lang="en-US" altLang="zh-CN" sz="2400" b="1" i="1" dirty="0" smtClean="0">
                          <a:latin typeface="Times New Roman" panose="02020603050405020304" charset="0"/>
                          <a:cs typeface="Times New Roman" panose="02020603050405020304" charset="0"/>
                        </a:rPr>
                        <a:t>s</a:t>
                      </a:r>
                      <a:r>
                        <a:rPr lang="en-US" altLang="zh-CN" sz="2400" b="1" dirty="0" smtClean="0">
                          <a:latin typeface="Times New Roman" panose="02020603050405020304" charset="0"/>
                          <a:cs typeface="Times New Roman" panose="02020603050405020304" charset="0"/>
                        </a:rPr>
                        <a:t>/m</a:t>
                      </a:r>
                      <a:endParaRPr lang="en-US" altLang="zh-CN" sz="2400" b="1" dirty="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altLang="zh-CN" sz="2400" b="1" dirty="0">
                        <a:solidFill>
                          <a:srgbClr val="0000FF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altLang="zh-CN" sz="2400" b="1" dirty="0">
                        <a:solidFill>
                          <a:srgbClr val="0000FF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altLang="zh-CN" sz="2400" b="1" dirty="0">
                        <a:solidFill>
                          <a:srgbClr val="0000FF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altLang="zh-CN" sz="2400" b="1" dirty="0">
                        <a:solidFill>
                          <a:srgbClr val="0000FF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altLang="zh-CN" sz="2400" b="1" dirty="0">
                        <a:solidFill>
                          <a:srgbClr val="0000FF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…</a:t>
                      </a:r>
                      <a:endParaRPr lang="en-US" altLang="zh-CN" sz="2400" b="1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  <a:sym typeface="+mn-ea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379856" y="3435846"/>
            <a:ext cx="397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0000FF"/>
                </a:solidFill>
                <a:latin typeface="+mj-lt"/>
              </a:rPr>
              <a:t>3</a:t>
            </a:r>
            <a:endParaRPr lang="zh-CN" altLang="en-US" sz="2400" b="1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91880" y="3413246"/>
            <a:ext cx="397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0000FF"/>
                </a:solidFill>
                <a:latin typeface="+mj-lt"/>
              </a:rPr>
              <a:t>6</a:t>
            </a:r>
            <a:endParaRPr lang="zh-CN" altLang="en-US" sz="2400" b="1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4008" y="3413245"/>
            <a:ext cx="397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0000FF"/>
                </a:solidFill>
                <a:latin typeface="+mj-lt"/>
              </a:rPr>
              <a:t>9</a:t>
            </a:r>
            <a:endParaRPr lang="zh-CN" altLang="en-US" sz="2400" b="1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24128" y="3411118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0000FF"/>
                </a:solidFill>
                <a:latin typeface="+mj-lt"/>
              </a:rPr>
              <a:t>12</a:t>
            </a:r>
            <a:endParaRPr lang="zh-CN" altLang="en-US" sz="2400" b="1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76256" y="3397471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0000FF"/>
                </a:solidFill>
                <a:latin typeface="+mj-lt"/>
              </a:rPr>
              <a:t>15</a:t>
            </a:r>
            <a:endParaRPr lang="zh-CN" altLang="en-US" sz="2400" b="1" dirty="0">
              <a:solidFill>
                <a:srgbClr val="0000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12073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1729740" y="1225902"/>
            <a:ext cx="4570730" cy="2900045"/>
            <a:chOff x="6504" y="1865"/>
            <a:chExt cx="7198" cy="4567"/>
          </a:xfrm>
        </p:grpSpPr>
        <p:sp>
          <p:nvSpPr>
            <p:cNvPr id="27650" name="直接连接符 27649"/>
            <p:cNvSpPr/>
            <p:nvPr/>
          </p:nvSpPr>
          <p:spPr>
            <a:xfrm flipH="1" flipV="1">
              <a:off x="7230" y="2120"/>
              <a:ext cx="24" cy="3620"/>
            </a:xfrm>
            <a:prstGeom prst="line">
              <a:avLst/>
            </a:prstGeom>
            <a:ln w="28575" cap="flat" cmpd="sng">
              <a:solidFill>
                <a:srgbClr val="000080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>
              <a:endParaRPr sz="2400">
                <a:latin typeface="+mn-ea"/>
                <a:ea typeface="+mn-ea"/>
              </a:endParaRPr>
            </a:p>
          </p:txBody>
        </p:sp>
        <p:sp>
          <p:nvSpPr>
            <p:cNvPr id="27651" name="直接连接符 27650"/>
            <p:cNvSpPr/>
            <p:nvPr/>
          </p:nvSpPr>
          <p:spPr>
            <a:xfrm>
              <a:off x="7168" y="2900"/>
              <a:ext cx="135" cy="3"/>
            </a:xfrm>
            <a:prstGeom prst="line">
              <a:avLst/>
            </a:prstGeom>
            <a:ln w="9525" cap="flat" cmpd="sng">
              <a:solidFill>
                <a:srgbClr val="00008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sz="2400">
                <a:latin typeface="+mn-ea"/>
                <a:ea typeface="+mn-ea"/>
              </a:endParaRPr>
            </a:p>
          </p:txBody>
        </p:sp>
        <p:sp>
          <p:nvSpPr>
            <p:cNvPr id="27652" name="直接连接符 27651"/>
            <p:cNvSpPr/>
            <p:nvPr/>
          </p:nvSpPr>
          <p:spPr>
            <a:xfrm>
              <a:off x="7168" y="3470"/>
              <a:ext cx="135" cy="3"/>
            </a:xfrm>
            <a:prstGeom prst="line">
              <a:avLst/>
            </a:prstGeom>
            <a:ln w="9525" cap="flat" cmpd="sng">
              <a:solidFill>
                <a:srgbClr val="00008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sz="2400">
                <a:latin typeface="+mn-ea"/>
                <a:ea typeface="+mn-ea"/>
              </a:endParaRPr>
            </a:p>
          </p:txBody>
        </p:sp>
        <p:sp>
          <p:nvSpPr>
            <p:cNvPr id="27653" name="直接连接符 27652"/>
            <p:cNvSpPr/>
            <p:nvPr/>
          </p:nvSpPr>
          <p:spPr>
            <a:xfrm>
              <a:off x="7168" y="4040"/>
              <a:ext cx="135" cy="3"/>
            </a:xfrm>
            <a:prstGeom prst="line">
              <a:avLst/>
            </a:prstGeom>
            <a:ln w="9525" cap="flat" cmpd="sng">
              <a:solidFill>
                <a:srgbClr val="00008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sz="2400">
                <a:latin typeface="+mn-ea"/>
                <a:ea typeface="+mn-ea"/>
              </a:endParaRPr>
            </a:p>
          </p:txBody>
        </p:sp>
        <p:sp>
          <p:nvSpPr>
            <p:cNvPr id="27654" name="直接连接符 27653"/>
            <p:cNvSpPr/>
            <p:nvPr/>
          </p:nvSpPr>
          <p:spPr>
            <a:xfrm>
              <a:off x="7168" y="4595"/>
              <a:ext cx="135" cy="3"/>
            </a:xfrm>
            <a:prstGeom prst="line">
              <a:avLst/>
            </a:prstGeom>
            <a:ln w="9525" cap="flat" cmpd="sng">
              <a:solidFill>
                <a:srgbClr val="00008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sz="2400">
                <a:latin typeface="+mn-ea"/>
                <a:ea typeface="+mn-ea"/>
              </a:endParaRPr>
            </a:p>
          </p:txBody>
        </p:sp>
        <p:sp>
          <p:nvSpPr>
            <p:cNvPr id="27655" name="直接连接符 27654"/>
            <p:cNvSpPr/>
            <p:nvPr/>
          </p:nvSpPr>
          <p:spPr>
            <a:xfrm>
              <a:off x="7168" y="5165"/>
              <a:ext cx="135" cy="3"/>
            </a:xfrm>
            <a:prstGeom prst="line">
              <a:avLst/>
            </a:prstGeom>
            <a:ln w="9525" cap="flat" cmpd="sng">
              <a:solidFill>
                <a:srgbClr val="00008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sz="2400">
                <a:latin typeface="+mn-ea"/>
                <a:ea typeface="+mn-ea"/>
              </a:endParaRPr>
            </a:p>
          </p:txBody>
        </p:sp>
        <p:sp>
          <p:nvSpPr>
            <p:cNvPr id="27662" name="直接连接符 27661"/>
            <p:cNvSpPr/>
            <p:nvPr/>
          </p:nvSpPr>
          <p:spPr>
            <a:xfrm>
              <a:off x="7200" y="5702"/>
              <a:ext cx="5608" cy="39"/>
            </a:xfrm>
            <a:prstGeom prst="line">
              <a:avLst/>
            </a:prstGeom>
            <a:ln w="28575" cap="flat" cmpd="sng">
              <a:solidFill>
                <a:srgbClr val="000080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>
              <a:endParaRPr sz="2400">
                <a:latin typeface="+mn-ea"/>
                <a:ea typeface="+mn-ea"/>
              </a:endParaRPr>
            </a:p>
          </p:txBody>
        </p:sp>
        <p:sp>
          <p:nvSpPr>
            <p:cNvPr id="27672" name="直接连接符 27671"/>
            <p:cNvSpPr/>
            <p:nvPr/>
          </p:nvSpPr>
          <p:spPr>
            <a:xfrm>
              <a:off x="7798" y="5675"/>
              <a:ext cx="2" cy="135"/>
            </a:xfrm>
            <a:prstGeom prst="line">
              <a:avLst/>
            </a:prstGeom>
            <a:ln w="9525" cap="flat" cmpd="sng">
              <a:solidFill>
                <a:srgbClr val="00008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sz="2400">
                <a:latin typeface="+mn-ea"/>
                <a:ea typeface="+mn-ea"/>
              </a:endParaRPr>
            </a:p>
          </p:txBody>
        </p:sp>
        <p:sp>
          <p:nvSpPr>
            <p:cNvPr id="27673" name="直接连接符 27672"/>
            <p:cNvSpPr/>
            <p:nvPr/>
          </p:nvSpPr>
          <p:spPr>
            <a:xfrm>
              <a:off x="8368" y="5675"/>
              <a:ext cx="2" cy="135"/>
            </a:xfrm>
            <a:prstGeom prst="line">
              <a:avLst/>
            </a:prstGeom>
            <a:ln w="9525" cap="flat" cmpd="sng">
              <a:solidFill>
                <a:srgbClr val="00008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sz="2400">
                <a:latin typeface="+mn-ea"/>
                <a:ea typeface="+mn-ea"/>
              </a:endParaRPr>
            </a:p>
          </p:txBody>
        </p:sp>
        <p:sp>
          <p:nvSpPr>
            <p:cNvPr id="27674" name="直接连接符 27673"/>
            <p:cNvSpPr/>
            <p:nvPr/>
          </p:nvSpPr>
          <p:spPr>
            <a:xfrm>
              <a:off x="8923" y="5675"/>
              <a:ext cx="2" cy="135"/>
            </a:xfrm>
            <a:prstGeom prst="line">
              <a:avLst/>
            </a:prstGeom>
            <a:ln w="9525" cap="flat" cmpd="sng">
              <a:solidFill>
                <a:srgbClr val="00008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sz="2400">
                <a:latin typeface="+mn-ea"/>
                <a:ea typeface="+mn-ea"/>
              </a:endParaRPr>
            </a:p>
          </p:txBody>
        </p:sp>
        <p:sp>
          <p:nvSpPr>
            <p:cNvPr id="27675" name="直接连接符 27674"/>
            <p:cNvSpPr/>
            <p:nvPr/>
          </p:nvSpPr>
          <p:spPr>
            <a:xfrm>
              <a:off x="9493" y="5675"/>
              <a:ext cx="2" cy="135"/>
            </a:xfrm>
            <a:prstGeom prst="line">
              <a:avLst/>
            </a:prstGeom>
            <a:ln w="9525" cap="flat" cmpd="sng">
              <a:solidFill>
                <a:srgbClr val="00008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sz="2400">
                <a:latin typeface="+mn-ea"/>
                <a:ea typeface="+mn-ea"/>
              </a:endParaRPr>
            </a:p>
          </p:txBody>
        </p:sp>
        <p:sp>
          <p:nvSpPr>
            <p:cNvPr id="27676" name="直接连接符 27675"/>
            <p:cNvSpPr/>
            <p:nvPr/>
          </p:nvSpPr>
          <p:spPr>
            <a:xfrm>
              <a:off x="10063" y="5675"/>
              <a:ext cx="2" cy="135"/>
            </a:xfrm>
            <a:prstGeom prst="line">
              <a:avLst/>
            </a:prstGeom>
            <a:ln w="9525" cap="flat" cmpd="sng">
              <a:solidFill>
                <a:srgbClr val="00008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sz="2400">
                <a:latin typeface="+mn-ea"/>
                <a:ea typeface="+mn-ea"/>
              </a:endParaRPr>
            </a:p>
          </p:txBody>
        </p:sp>
        <p:sp>
          <p:nvSpPr>
            <p:cNvPr id="27677" name="直接连接符 27676"/>
            <p:cNvSpPr/>
            <p:nvPr/>
          </p:nvSpPr>
          <p:spPr>
            <a:xfrm>
              <a:off x="10633" y="5675"/>
              <a:ext cx="2" cy="135"/>
            </a:xfrm>
            <a:prstGeom prst="line">
              <a:avLst/>
            </a:prstGeom>
            <a:ln w="9525" cap="flat" cmpd="sng">
              <a:solidFill>
                <a:srgbClr val="00008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sz="2400">
                <a:latin typeface="+mn-ea"/>
                <a:ea typeface="+mn-ea"/>
              </a:endParaRPr>
            </a:p>
          </p:txBody>
        </p:sp>
        <p:sp>
          <p:nvSpPr>
            <p:cNvPr id="27678" name="直接连接符 27677"/>
            <p:cNvSpPr/>
            <p:nvPr/>
          </p:nvSpPr>
          <p:spPr>
            <a:xfrm>
              <a:off x="11203" y="5675"/>
              <a:ext cx="2" cy="135"/>
            </a:xfrm>
            <a:prstGeom prst="line">
              <a:avLst/>
            </a:prstGeom>
            <a:ln w="9525" cap="flat" cmpd="sng">
              <a:solidFill>
                <a:srgbClr val="00008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sz="2400">
                <a:latin typeface="+mn-ea"/>
                <a:ea typeface="+mn-ea"/>
              </a:endParaRPr>
            </a:p>
          </p:txBody>
        </p:sp>
        <p:sp>
          <p:nvSpPr>
            <p:cNvPr id="27679" name="直接连接符 27678"/>
            <p:cNvSpPr/>
            <p:nvPr/>
          </p:nvSpPr>
          <p:spPr>
            <a:xfrm>
              <a:off x="11758" y="5675"/>
              <a:ext cx="2" cy="135"/>
            </a:xfrm>
            <a:prstGeom prst="line">
              <a:avLst/>
            </a:prstGeom>
            <a:ln w="9525" cap="flat" cmpd="sng">
              <a:solidFill>
                <a:srgbClr val="00008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sz="2400">
                <a:latin typeface="+mn-ea"/>
                <a:ea typeface="+mn-ea"/>
              </a:endParaRPr>
            </a:p>
          </p:txBody>
        </p:sp>
        <p:sp>
          <p:nvSpPr>
            <p:cNvPr id="27680" name="直接连接符 27679"/>
            <p:cNvSpPr/>
            <p:nvPr/>
          </p:nvSpPr>
          <p:spPr>
            <a:xfrm>
              <a:off x="12328" y="5675"/>
              <a:ext cx="2" cy="135"/>
            </a:xfrm>
            <a:prstGeom prst="line">
              <a:avLst/>
            </a:prstGeom>
            <a:ln w="9525" cap="flat" cmpd="sng">
              <a:solidFill>
                <a:srgbClr val="00008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sz="2400">
                <a:latin typeface="+mn-ea"/>
                <a:ea typeface="+mn-ea"/>
              </a:endParaRPr>
            </a:p>
          </p:txBody>
        </p:sp>
        <p:sp>
          <p:nvSpPr>
            <p:cNvPr id="27681" name="文本框 27680"/>
            <p:cNvSpPr txBox="1"/>
            <p:nvPr/>
          </p:nvSpPr>
          <p:spPr>
            <a:xfrm>
              <a:off x="7228" y="1865"/>
              <a:ext cx="1439" cy="72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  <a:buClr>
                  <a:schemeClr val="bg1"/>
                </a:buClr>
              </a:pPr>
              <a:r>
                <a:rPr lang="en-US" altLang="zh-CN" sz="2400" b="1" i="1" dirty="0">
                  <a:solidFill>
                    <a:srgbClr val="9900CC"/>
                  </a:solidFill>
                  <a:latin typeface="+mj-lt"/>
                  <a:ea typeface="+mn-ea"/>
                </a:rPr>
                <a:t>s</a:t>
              </a:r>
              <a:r>
                <a:rPr lang="en-US" altLang="zh-CN" sz="2400" b="1" dirty="0">
                  <a:solidFill>
                    <a:srgbClr val="9900CC"/>
                  </a:solidFill>
                  <a:latin typeface="+mj-lt"/>
                  <a:ea typeface="+mn-ea"/>
                </a:rPr>
                <a:t>/m</a:t>
              </a:r>
            </a:p>
          </p:txBody>
        </p:sp>
        <p:sp>
          <p:nvSpPr>
            <p:cNvPr id="27682" name="文本框 27681"/>
            <p:cNvSpPr txBox="1"/>
            <p:nvPr/>
          </p:nvSpPr>
          <p:spPr>
            <a:xfrm>
              <a:off x="6776" y="5545"/>
              <a:ext cx="601" cy="72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  <a:buClr>
                  <a:schemeClr val="bg1"/>
                </a:buClr>
              </a:pPr>
              <a:r>
                <a:rPr lang="en-US" altLang="zh-CN" sz="2400" b="1">
                  <a:solidFill>
                    <a:srgbClr val="9900CC"/>
                  </a:solidFill>
                  <a:latin typeface="+mn-ea"/>
                  <a:ea typeface="+mn-ea"/>
                </a:rPr>
                <a:t>o</a:t>
              </a:r>
            </a:p>
          </p:txBody>
        </p:sp>
        <p:sp>
          <p:nvSpPr>
            <p:cNvPr id="27685" name="文本框 27684"/>
            <p:cNvSpPr txBox="1"/>
            <p:nvPr/>
          </p:nvSpPr>
          <p:spPr>
            <a:xfrm>
              <a:off x="8188" y="5680"/>
              <a:ext cx="480" cy="7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dist">
                <a:spcBef>
                  <a:spcPct val="50000"/>
                </a:spcBef>
                <a:buClr>
                  <a:schemeClr val="bg1"/>
                </a:buClr>
              </a:pPr>
              <a:r>
                <a:rPr lang="en-US" altLang="zh-CN" sz="2400" b="1">
                  <a:latin typeface="+mn-ea"/>
                  <a:ea typeface="+mn-ea"/>
                </a:rPr>
                <a:t>2</a:t>
              </a:r>
            </a:p>
          </p:txBody>
        </p:sp>
        <p:sp>
          <p:nvSpPr>
            <p:cNvPr id="27686" name="文本框 27685"/>
            <p:cNvSpPr txBox="1"/>
            <p:nvPr/>
          </p:nvSpPr>
          <p:spPr>
            <a:xfrm>
              <a:off x="8668" y="5680"/>
              <a:ext cx="480" cy="7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dist">
                <a:spcBef>
                  <a:spcPct val="50000"/>
                </a:spcBef>
                <a:buClr>
                  <a:schemeClr val="bg1"/>
                </a:buClr>
              </a:pPr>
              <a:r>
                <a:rPr lang="en-US" altLang="zh-CN" sz="2400" b="1">
                  <a:latin typeface="+mn-ea"/>
                  <a:ea typeface="+mn-ea"/>
                </a:rPr>
                <a:t>3</a:t>
              </a:r>
            </a:p>
          </p:txBody>
        </p:sp>
        <p:sp>
          <p:nvSpPr>
            <p:cNvPr id="27687" name="文本框 27686"/>
            <p:cNvSpPr txBox="1"/>
            <p:nvPr/>
          </p:nvSpPr>
          <p:spPr>
            <a:xfrm>
              <a:off x="9268" y="5705"/>
              <a:ext cx="480" cy="7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dist">
                <a:spcBef>
                  <a:spcPct val="50000"/>
                </a:spcBef>
                <a:buClr>
                  <a:schemeClr val="bg1"/>
                </a:buClr>
              </a:pPr>
              <a:r>
                <a:rPr lang="en-US" altLang="zh-CN" sz="2400" b="1">
                  <a:latin typeface="+mn-ea"/>
                  <a:ea typeface="+mn-ea"/>
                </a:rPr>
                <a:t>4</a:t>
              </a:r>
            </a:p>
          </p:txBody>
        </p:sp>
        <p:sp>
          <p:nvSpPr>
            <p:cNvPr id="27688" name="文本框 27687"/>
            <p:cNvSpPr txBox="1"/>
            <p:nvPr/>
          </p:nvSpPr>
          <p:spPr>
            <a:xfrm>
              <a:off x="9868" y="5705"/>
              <a:ext cx="480" cy="7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dist">
                <a:spcBef>
                  <a:spcPct val="50000"/>
                </a:spcBef>
                <a:buClr>
                  <a:schemeClr val="bg1"/>
                </a:buClr>
              </a:pPr>
              <a:r>
                <a:rPr lang="en-US" altLang="zh-CN" sz="2400" b="1">
                  <a:latin typeface="+mn-ea"/>
                  <a:ea typeface="+mn-ea"/>
                </a:rPr>
                <a:t>5</a:t>
              </a:r>
            </a:p>
          </p:txBody>
        </p:sp>
        <p:sp>
          <p:nvSpPr>
            <p:cNvPr id="27689" name="文本框 27688"/>
            <p:cNvSpPr txBox="1"/>
            <p:nvPr/>
          </p:nvSpPr>
          <p:spPr>
            <a:xfrm>
              <a:off x="10348" y="5705"/>
              <a:ext cx="480" cy="7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dist">
                <a:spcBef>
                  <a:spcPct val="50000"/>
                </a:spcBef>
                <a:buClr>
                  <a:schemeClr val="bg1"/>
                </a:buClr>
              </a:pPr>
              <a:r>
                <a:rPr lang="en-US" altLang="zh-CN" sz="2400" b="1">
                  <a:latin typeface="+mn-ea"/>
                  <a:ea typeface="+mn-ea"/>
                </a:rPr>
                <a:t>6</a:t>
              </a:r>
            </a:p>
          </p:txBody>
        </p:sp>
        <p:sp>
          <p:nvSpPr>
            <p:cNvPr id="27690" name="文本框 27689"/>
            <p:cNvSpPr txBox="1"/>
            <p:nvPr/>
          </p:nvSpPr>
          <p:spPr>
            <a:xfrm>
              <a:off x="10948" y="5705"/>
              <a:ext cx="480" cy="7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dist">
                <a:spcBef>
                  <a:spcPct val="50000"/>
                </a:spcBef>
                <a:buClr>
                  <a:schemeClr val="bg1"/>
                </a:buClr>
              </a:pPr>
              <a:r>
                <a:rPr lang="en-US" altLang="zh-CN" sz="2400" b="1">
                  <a:latin typeface="+mn-ea"/>
                  <a:ea typeface="+mn-ea"/>
                </a:rPr>
                <a:t>7</a:t>
              </a:r>
            </a:p>
          </p:txBody>
        </p:sp>
        <p:sp>
          <p:nvSpPr>
            <p:cNvPr id="27691" name="文本框 27690"/>
            <p:cNvSpPr txBox="1"/>
            <p:nvPr/>
          </p:nvSpPr>
          <p:spPr>
            <a:xfrm>
              <a:off x="11548" y="5705"/>
              <a:ext cx="480" cy="7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dist">
                <a:spcBef>
                  <a:spcPct val="50000"/>
                </a:spcBef>
                <a:buClr>
                  <a:schemeClr val="bg1"/>
                </a:buClr>
              </a:pPr>
              <a:r>
                <a:rPr lang="en-US" altLang="zh-CN" sz="2400" b="1">
                  <a:latin typeface="+mn-ea"/>
                  <a:ea typeface="+mn-ea"/>
                </a:rPr>
                <a:t>8</a:t>
              </a:r>
            </a:p>
          </p:txBody>
        </p:sp>
        <p:sp>
          <p:nvSpPr>
            <p:cNvPr id="27692" name="文本框 27691"/>
            <p:cNvSpPr txBox="1"/>
            <p:nvPr/>
          </p:nvSpPr>
          <p:spPr>
            <a:xfrm>
              <a:off x="12028" y="5705"/>
              <a:ext cx="480" cy="7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dist">
                <a:spcBef>
                  <a:spcPct val="50000"/>
                </a:spcBef>
                <a:buClr>
                  <a:schemeClr val="bg1"/>
                </a:buClr>
              </a:pPr>
              <a:r>
                <a:rPr lang="en-US" altLang="zh-CN" sz="2400" b="1">
                  <a:latin typeface="+mn-ea"/>
                  <a:ea typeface="+mn-ea"/>
                </a:rPr>
                <a:t>9</a:t>
              </a:r>
            </a:p>
          </p:txBody>
        </p:sp>
        <p:sp>
          <p:nvSpPr>
            <p:cNvPr id="27701" name="文本框 27700"/>
            <p:cNvSpPr txBox="1"/>
            <p:nvPr/>
          </p:nvSpPr>
          <p:spPr>
            <a:xfrm>
              <a:off x="7588" y="5705"/>
              <a:ext cx="480" cy="7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dist">
                <a:spcBef>
                  <a:spcPct val="50000"/>
                </a:spcBef>
                <a:buClr>
                  <a:schemeClr val="bg1"/>
                </a:buClr>
              </a:pPr>
              <a:r>
                <a:rPr lang="en-US" altLang="zh-CN" sz="2400" b="1">
                  <a:latin typeface="+mn-ea"/>
                  <a:ea typeface="+mn-ea"/>
                </a:rPr>
                <a:t>1</a:t>
              </a:r>
            </a:p>
          </p:txBody>
        </p:sp>
        <p:sp>
          <p:nvSpPr>
            <p:cNvPr id="27702" name="文本框 27701"/>
            <p:cNvSpPr txBox="1"/>
            <p:nvPr/>
          </p:nvSpPr>
          <p:spPr>
            <a:xfrm>
              <a:off x="6748" y="4865"/>
              <a:ext cx="505" cy="7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  <a:buClr>
                  <a:schemeClr val="bg1"/>
                </a:buClr>
              </a:pPr>
              <a:r>
                <a:rPr lang="en-US" altLang="zh-CN" sz="2400" b="1" dirty="0">
                  <a:latin typeface="+mn-ea"/>
                  <a:ea typeface="+mn-ea"/>
                </a:rPr>
                <a:t>3</a:t>
              </a:r>
            </a:p>
          </p:txBody>
        </p:sp>
        <p:sp>
          <p:nvSpPr>
            <p:cNvPr id="27703" name="文本框 27702"/>
            <p:cNvSpPr txBox="1"/>
            <p:nvPr/>
          </p:nvSpPr>
          <p:spPr>
            <a:xfrm>
              <a:off x="6748" y="4265"/>
              <a:ext cx="505" cy="7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  <a:buClr>
                  <a:schemeClr val="bg1"/>
                </a:buClr>
              </a:pPr>
              <a:r>
                <a:rPr lang="en-US" altLang="zh-CN" sz="2400" b="1">
                  <a:latin typeface="+mn-ea"/>
                  <a:ea typeface="+mn-ea"/>
                </a:rPr>
                <a:t>6</a:t>
              </a:r>
            </a:p>
          </p:txBody>
        </p:sp>
        <p:sp>
          <p:nvSpPr>
            <p:cNvPr id="27704" name="文本框 27703"/>
            <p:cNvSpPr txBox="1"/>
            <p:nvPr/>
          </p:nvSpPr>
          <p:spPr>
            <a:xfrm>
              <a:off x="6748" y="3760"/>
              <a:ext cx="505" cy="7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  <a:buClr>
                  <a:schemeClr val="bg1"/>
                </a:buClr>
              </a:pPr>
              <a:r>
                <a:rPr lang="en-US" altLang="zh-CN" sz="2400" b="1">
                  <a:latin typeface="+mn-ea"/>
                  <a:ea typeface="+mn-ea"/>
                </a:rPr>
                <a:t>9</a:t>
              </a:r>
            </a:p>
          </p:txBody>
        </p:sp>
        <p:sp>
          <p:nvSpPr>
            <p:cNvPr id="27705" name="文本框 27704"/>
            <p:cNvSpPr txBox="1"/>
            <p:nvPr/>
          </p:nvSpPr>
          <p:spPr>
            <a:xfrm>
              <a:off x="6504" y="3203"/>
              <a:ext cx="805" cy="72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  <a:buClr>
                  <a:schemeClr val="bg1"/>
                </a:buClr>
              </a:pPr>
              <a:r>
                <a:rPr lang="en-US" altLang="zh-CN" sz="2400" b="1" dirty="0">
                  <a:latin typeface="+mn-ea"/>
                  <a:ea typeface="+mn-ea"/>
                </a:rPr>
                <a:t>12</a:t>
              </a:r>
            </a:p>
          </p:txBody>
        </p:sp>
        <p:sp>
          <p:nvSpPr>
            <p:cNvPr id="27706" name="文本框 27705"/>
            <p:cNvSpPr txBox="1"/>
            <p:nvPr/>
          </p:nvSpPr>
          <p:spPr>
            <a:xfrm>
              <a:off x="6504" y="2585"/>
              <a:ext cx="805" cy="72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  <a:buClr>
                  <a:schemeClr val="bg1"/>
                </a:buClr>
              </a:pPr>
              <a:r>
                <a:rPr lang="en-US" altLang="zh-CN" sz="2400" b="1" dirty="0">
                  <a:latin typeface="+mn-ea"/>
                  <a:ea typeface="+mn-ea"/>
                </a:rPr>
                <a:t>15</a:t>
              </a:r>
            </a:p>
          </p:txBody>
        </p:sp>
        <p:sp>
          <p:nvSpPr>
            <p:cNvPr id="27732" name="文本框 27731"/>
            <p:cNvSpPr txBox="1"/>
            <p:nvPr/>
          </p:nvSpPr>
          <p:spPr>
            <a:xfrm>
              <a:off x="12530" y="5628"/>
              <a:ext cx="1172" cy="72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  <a:buClr>
                  <a:schemeClr val="bg1"/>
                </a:buClr>
              </a:pPr>
              <a:r>
                <a:rPr lang="en-US" altLang="zh-CN" sz="2400" b="1" i="1" dirty="0">
                  <a:solidFill>
                    <a:srgbClr val="990099"/>
                  </a:solidFill>
                  <a:latin typeface="+mn-ea"/>
                  <a:ea typeface="+mn-ea"/>
                </a:rPr>
                <a:t>t</a:t>
              </a:r>
              <a:r>
                <a:rPr lang="en-US" altLang="zh-CN" sz="2400" b="1" dirty="0">
                  <a:solidFill>
                    <a:srgbClr val="990099"/>
                  </a:solidFill>
                  <a:latin typeface="+mn-ea"/>
                  <a:ea typeface="+mn-ea"/>
                </a:rPr>
                <a:t>/s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2207895" y="3267427"/>
            <a:ext cx="398145" cy="347980"/>
            <a:chOff x="3080" y="8089"/>
            <a:chExt cx="627" cy="548"/>
          </a:xfrm>
        </p:grpSpPr>
        <p:grpSp>
          <p:nvGrpSpPr>
            <p:cNvPr id="15" name="组合 14"/>
            <p:cNvGrpSpPr/>
            <p:nvPr/>
          </p:nvGrpSpPr>
          <p:grpSpPr>
            <a:xfrm>
              <a:off x="3080" y="8174"/>
              <a:ext cx="544" cy="463"/>
              <a:chOff x="3080" y="8174"/>
              <a:chExt cx="544" cy="463"/>
            </a:xfrm>
          </p:grpSpPr>
          <p:sp>
            <p:nvSpPr>
              <p:cNvPr id="13" name="直接连接符 12"/>
              <p:cNvSpPr/>
              <p:nvPr/>
            </p:nvSpPr>
            <p:spPr>
              <a:xfrm flipH="1">
                <a:off x="3080" y="8174"/>
                <a:ext cx="544" cy="1"/>
              </a:xfrm>
              <a:prstGeom prst="line">
                <a:avLst/>
              </a:prstGeom>
              <a:ln w="31750" cap="flat" cmpd="sng">
                <a:solidFill>
                  <a:srgbClr val="FF0000"/>
                </a:solidFill>
                <a:prstDash val="sysDot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sz="2400">
                  <a:latin typeface="+mn-ea"/>
                  <a:ea typeface="+mn-ea"/>
                </a:endParaRPr>
              </a:p>
            </p:txBody>
          </p:sp>
          <p:sp>
            <p:nvSpPr>
              <p:cNvPr id="14" name="直接连接符 13"/>
              <p:cNvSpPr/>
              <p:nvPr/>
            </p:nvSpPr>
            <p:spPr>
              <a:xfrm flipH="1" flipV="1">
                <a:off x="3623" y="8197"/>
                <a:ext cx="1" cy="440"/>
              </a:xfrm>
              <a:prstGeom prst="line">
                <a:avLst/>
              </a:prstGeom>
              <a:ln w="31750" cap="flat" cmpd="sng">
                <a:solidFill>
                  <a:srgbClr val="FF0000"/>
                </a:solidFill>
                <a:prstDash val="sysDot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sz="2400">
                  <a:latin typeface="+mn-ea"/>
                  <a:ea typeface="+mn-ea"/>
                </a:endParaRPr>
              </a:p>
            </p:txBody>
          </p:sp>
        </p:grpSp>
        <p:sp>
          <p:nvSpPr>
            <p:cNvPr id="27717" name="椭圆 27716"/>
            <p:cNvSpPr/>
            <p:nvPr/>
          </p:nvSpPr>
          <p:spPr>
            <a:xfrm>
              <a:off x="3537" y="8089"/>
              <a:ext cx="170" cy="170"/>
            </a:xfrm>
            <a:prstGeom prst="ellipse">
              <a:avLst/>
            </a:prstGeom>
            <a:solidFill>
              <a:srgbClr val="FF0000"/>
            </a:solidFill>
            <a:ln w="9525" cap="flat" cmpd="sng">
              <a:noFill/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400">
                <a:latin typeface="+mn-ea"/>
                <a:ea typeface="+mn-ea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2193358" y="2890736"/>
            <a:ext cx="791763" cy="764378"/>
            <a:chOff x="2949" y="8071"/>
            <a:chExt cx="767" cy="544"/>
          </a:xfrm>
        </p:grpSpPr>
        <p:grpSp>
          <p:nvGrpSpPr>
            <p:cNvPr id="18" name="组合 17"/>
            <p:cNvGrpSpPr/>
            <p:nvPr/>
          </p:nvGrpSpPr>
          <p:grpSpPr>
            <a:xfrm>
              <a:off x="2949" y="8125"/>
              <a:ext cx="731" cy="490"/>
              <a:chOff x="2949" y="8125"/>
              <a:chExt cx="731" cy="490"/>
            </a:xfrm>
          </p:grpSpPr>
          <p:sp>
            <p:nvSpPr>
              <p:cNvPr id="19" name="直接连接符 18"/>
              <p:cNvSpPr/>
              <p:nvPr/>
            </p:nvSpPr>
            <p:spPr>
              <a:xfrm flipH="1">
                <a:off x="2949" y="8125"/>
                <a:ext cx="731" cy="3"/>
              </a:xfrm>
              <a:prstGeom prst="line">
                <a:avLst/>
              </a:prstGeom>
              <a:ln w="31750" cap="flat" cmpd="sng">
                <a:solidFill>
                  <a:srgbClr val="FF0000"/>
                </a:solidFill>
                <a:prstDash val="sysDot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sz="2400">
                  <a:latin typeface="+mn-ea"/>
                  <a:ea typeface="+mn-ea"/>
                </a:endParaRPr>
              </a:p>
            </p:txBody>
          </p:sp>
          <p:sp>
            <p:nvSpPr>
              <p:cNvPr id="20" name="直接连接符 19"/>
              <p:cNvSpPr/>
              <p:nvPr/>
            </p:nvSpPr>
            <p:spPr>
              <a:xfrm flipV="1">
                <a:off x="3647" y="8141"/>
                <a:ext cx="1" cy="474"/>
              </a:xfrm>
              <a:prstGeom prst="line">
                <a:avLst/>
              </a:prstGeom>
              <a:ln w="31750" cap="flat" cmpd="sng">
                <a:solidFill>
                  <a:srgbClr val="FF0000"/>
                </a:solidFill>
                <a:prstDash val="sysDot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sz="2400">
                  <a:latin typeface="+mn-ea"/>
                  <a:ea typeface="+mn-ea"/>
                </a:endParaRPr>
              </a:p>
            </p:txBody>
          </p:sp>
        </p:grpSp>
        <p:sp>
          <p:nvSpPr>
            <p:cNvPr id="21" name="椭圆 20"/>
            <p:cNvSpPr/>
            <p:nvPr/>
          </p:nvSpPr>
          <p:spPr>
            <a:xfrm>
              <a:off x="3577" y="8071"/>
              <a:ext cx="139" cy="102"/>
            </a:xfrm>
            <a:prstGeom prst="ellipse">
              <a:avLst/>
            </a:prstGeom>
            <a:solidFill>
              <a:srgbClr val="FF0000"/>
            </a:solidFill>
            <a:ln w="9525" cap="flat" cmpd="sng">
              <a:noFill/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400">
                <a:latin typeface="+mn-ea"/>
                <a:ea typeface="+mn-ea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2208679" y="2522797"/>
            <a:ext cx="1119102" cy="1139493"/>
            <a:chOff x="2589" y="8122"/>
            <a:chExt cx="1084" cy="519"/>
          </a:xfrm>
        </p:grpSpPr>
        <p:grpSp>
          <p:nvGrpSpPr>
            <p:cNvPr id="23" name="组合 22"/>
            <p:cNvGrpSpPr/>
            <p:nvPr/>
          </p:nvGrpSpPr>
          <p:grpSpPr>
            <a:xfrm>
              <a:off x="2589" y="8161"/>
              <a:ext cx="1026" cy="480"/>
              <a:chOff x="2589" y="8161"/>
              <a:chExt cx="1026" cy="480"/>
            </a:xfrm>
          </p:grpSpPr>
          <p:sp>
            <p:nvSpPr>
              <p:cNvPr id="24" name="直接连接符 23"/>
              <p:cNvSpPr/>
              <p:nvPr/>
            </p:nvSpPr>
            <p:spPr>
              <a:xfrm flipH="1">
                <a:off x="2589" y="8161"/>
                <a:ext cx="995" cy="0"/>
              </a:xfrm>
              <a:prstGeom prst="line">
                <a:avLst/>
              </a:prstGeom>
              <a:ln w="31750" cap="flat" cmpd="sng">
                <a:solidFill>
                  <a:srgbClr val="FF0000"/>
                </a:solidFill>
                <a:prstDash val="sysDot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sz="2400">
                  <a:latin typeface="+mn-ea"/>
                  <a:ea typeface="+mn-ea"/>
                </a:endParaRPr>
              </a:p>
            </p:txBody>
          </p:sp>
          <p:sp>
            <p:nvSpPr>
              <p:cNvPr id="25" name="直接连接符 24"/>
              <p:cNvSpPr/>
              <p:nvPr/>
            </p:nvSpPr>
            <p:spPr>
              <a:xfrm flipH="1" flipV="1">
                <a:off x="3614" y="8171"/>
                <a:ext cx="1" cy="470"/>
              </a:xfrm>
              <a:prstGeom prst="line">
                <a:avLst/>
              </a:prstGeom>
              <a:ln w="31750" cap="flat" cmpd="sng">
                <a:solidFill>
                  <a:srgbClr val="FF0000"/>
                </a:solidFill>
                <a:prstDash val="sysDot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sz="2400">
                  <a:latin typeface="+mn-ea"/>
                  <a:ea typeface="+mn-ea"/>
                </a:endParaRPr>
              </a:p>
            </p:txBody>
          </p:sp>
        </p:grpSp>
        <p:sp>
          <p:nvSpPr>
            <p:cNvPr id="26" name="椭圆 25"/>
            <p:cNvSpPr/>
            <p:nvPr/>
          </p:nvSpPr>
          <p:spPr>
            <a:xfrm>
              <a:off x="3534" y="8122"/>
              <a:ext cx="139" cy="66"/>
            </a:xfrm>
            <a:prstGeom prst="ellipse">
              <a:avLst/>
            </a:prstGeom>
            <a:solidFill>
              <a:srgbClr val="FF0000"/>
            </a:solidFill>
            <a:ln w="9525" cap="flat" cmpd="sng">
              <a:noFill/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400">
                <a:latin typeface="+mn-ea"/>
                <a:ea typeface="+mn-ea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2207775" y="2173329"/>
            <a:ext cx="1459855" cy="1473005"/>
            <a:chOff x="2566" y="8122"/>
            <a:chExt cx="1063" cy="546"/>
          </a:xfrm>
        </p:grpSpPr>
        <p:grpSp>
          <p:nvGrpSpPr>
            <p:cNvPr id="28" name="组合 27"/>
            <p:cNvGrpSpPr/>
            <p:nvPr/>
          </p:nvGrpSpPr>
          <p:grpSpPr>
            <a:xfrm>
              <a:off x="2566" y="8149"/>
              <a:ext cx="1037" cy="519"/>
              <a:chOff x="2566" y="8149"/>
              <a:chExt cx="1037" cy="519"/>
            </a:xfrm>
          </p:grpSpPr>
          <p:sp>
            <p:nvSpPr>
              <p:cNvPr id="29" name="直接连接符 28"/>
              <p:cNvSpPr/>
              <p:nvPr/>
            </p:nvSpPr>
            <p:spPr>
              <a:xfrm flipH="1" flipV="1">
                <a:off x="2566" y="8149"/>
                <a:ext cx="1030" cy="5"/>
              </a:xfrm>
              <a:prstGeom prst="line">
                <a:avLst/>
              </a:prstGeom>
              <a:ln w="31750" cap="flat" cmpd="sng">
                <a:solidFill>
                  <a:srgbClr val="FF0000"/>
                </a:solidFill>
                <a:prstDash val="sysDot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sz="2400">
                  <a:latin typeface="+mn-ea"/>
                  <a:ea typeface="+mn-ea"/>
                </a:endParaRPr>
              </a:p>
            </p:txBody>
          </p:sp>
          <p:sp>
            <p:nvSpPr>
              <p:cNvPr id="30" name="直接连接符 29"/>
              <p:cNvSpPr/>
              <p:nvPr/>
            </p:nvSpPr>
            <p:spPr>
              <a:xfrm flipV="1">
                <a:off x="3600" y="8161"/>
                <a:ext cx="3" cy="507"/>
              </a:xfrm>
              <a:prstGeom prst="line">
                <a:avLst/>
              </a:prstGeom>
              <a:ln w="31750" cap="flat" cmpd="sng">
                <a:solidFill>
                  <a:srgbClr val="FF0000"/>
                </a:solidFill>
                <a:prstDash val="sysDot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sz="2400">
                  <a:latin typeface="+mn-ea"/>
                  <a:ea typeface="+mn-ea"/>
                </a:endParaRPr>
              </a:p>
            </p:txBody>
          </p:sp>
        </p:grpSp>
        <p:sp>
          <p:nvSpPr>
            <p:cNvPr id="31" name="椭圆 30"/>
            <p:cNvSpPr/>
            <p:nvPr/>
          </p:nvSpPr>
          <p:spPr>
            <a:xfrm>
              <a:off x="3524" y="8122"/>
              <a:ext cx="105" cy="53"/>
            </a:xfrm>
            <a:prstGeom prst="ellipse">
              <a:avLst/>
            </a:prstGeom>
            <a:solidFill>
              <a:srgbClr val="FF0000"/>
            </a:solidFill>
            <a:ln w="9525" cap="flat" cmpd="sng">
              <a:noFill/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400">
                <a:latin typeface="+mn-ea"/>
                <a:ea typeface="+mn-ea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2189528" y="1818089"/>
            <a:ext cx="1835441" cy="1845364"/>
            <a:chOff x="2551" y="8164"/>
            <a:chExt cx="1083" cy="467"/>
          </a:xfrm>
        </p:grpSpPr>
        <p:grpSp>
          <p:nvGrpSpPr>
            <p:cNvPr id="38" name="组合 37"/>
            <p:cNvGrpSpPr/>
            <p:nvPr/>
          </p:nvGrpSpPr>
          <p:grpSpPr>
            <a:xfrm>
              <a:off x="2551" y="8176"/>
              <a:ext cx="1063" cy="455"/>
              <a:chOff x="2551" y="8176"/>
              <a:chExt cx="1063" cy="455"/>
            </a:xfrm>
          </p:grpSpPr>
          <p:sp>
            <p:nvSpPr>
              <p:cNvPr id="39" name="直接连接符 38"/>
              <p:cNvSpPr/>
              <p:nvPr/>
            </p:nvSpPr>
            <p:spPr>
              <a:xfrm flipH="1">
                <a:off x="2551" y="8180"/>
                <a:ext cx="1043" cy="1"/>
              </a:xfrm>
              <a:prstGeom prst="line">
                <a:avLst/>
              </a:prstGeom>
              <a:ln w="31750" cap="flat" cmpd="sng">
                <a:solidFill>
                  <a:srgbClr val="FF0000"/>
                </a:solidFill>
                <a:prstDash val="sysDot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sz="2400">
                  <a:latin typeface="+mn-ea"/>
                  <a:ea typeface="+mn-ea"/>
                </a:endParaRPr>
              </a:p>
            </p:txBody>
          </p:sp>
          <p:sp>
            <p:nvSpPr>
              <p:cNvPr id="40" name="直接连接符 39"/>
              <p:cNvSpPr/>
              <p:nvPr/>
            </p:nvSpPr>
            <p:spPr>
              <a:xfrm flipH="1" flipV="1">
                <a:off x="3594" y="8176"/>
                <a:ext cx="20" cy="455"/>
              </a:xfrm>
              <a:prstGeom prst="line">
                <a:avLst/>
              </a:prstGeom>
              <a:ln w="31750" cap="flat" cmpd="sng">
                <a:solidFill>
                  <a:srgbClr val="FF0000"/>
                </a:solidFill>
                <a:prstDash val="sysDot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sz="2400">
                  <a:latin typeface="+mn-ea"/>
                  <a:ea typeface="+mn-ea"/>
                </a:endParaRPr>
              </a:p>
            </p:txBody>
          </p:sp>
        </p:grpSp>
        <p:sp>
          <p:nvSpPr>
            <p:cNvPr id="41" name="椭圆 40"/>
            <p:cNvSpPr/>
            <p:nvPr/>
          </p:nvSpPr>
          <p:spPr>
            <a:xfrm>
              <a:off x="3549" y="8164"/>
              <a:ext cx="85" cy="36"/>
            </a:xfrm>
            <a:prstGeom prst="ellipse">
              <a:avLst/>
            </a:prstGeom>
            <a:solidFill>
              <a:srgbClr val="FF0000"/>
            </a:solidFill>
            <a:ln w="9525" cap="flat" cmpd="sng">
              <a:noFill/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400">
                <a:latin typeface="+mn-ea"/>
                <a:ea typeface="+mn-ea"/>
              </a:endParaRPr>
            </a:p>
          </p:txBody>
        </p:sp>
      </p:grpSp>
      <p:cxnSp>
        <p:nvCxnSpPr>
          <p:cNvPr id="10" name="直接连接符 9"/>
          <p:cNvCxnSpPr/>
          <p:nvPr/>
        </p:nvCxnSpPr>
        <p:spPr>
          <a:xfrm flipV="1">
            <a:off x="2227267" y="1523234"/>
            <a:ext cx="2092325" cy="212090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3111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765258" y="1426701"/>
            <a:ext cx="8064896" cy="194950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800" dirty="0">
                <a:latin typeface="+mn-lt"/>
                <a:ea typeface="+mj-ea"/>
                <a:cs typeface="仿宋" panose="02010609060101010101" charset="-122"/>
                <a:sym typeface="+mn-ea"/>
              </a:rPr>
              <a:t>    </a:t>
            </a:r>
            <a:r>
              <a:rPr lang="zh-CN" altLang="en-US" sz="2800" dirty="0">
                <a:latin typeface="+mn-lt"/>
                <a:ea typeface="+mj-ea"/>
                <a:cs typeface="仿宋" panose="02010609060101010101" charset="-122"/>
                <a:sym typeface="+mn-ea"/>
              </a:rPr>
              <a:t>把物理现象和物理量之间的关系用图像表示出来，这种方法叫作图像法。常见的描述物体运动的图像有</a:t>
            </a:r>
            <a:r>
              <a:rPr lang="en-US" altLang="zh-CN" sz="2800" i="1" dirty="0">
                <a:solidFill>
                  <a:srgbClr val="FF0000"/>
                </a:solidFill>
                <a:latin typeface="+mn-lt"/>
                <a:ea typeface="+mj-ea"/>
                <a:cs typeface="仿宋" panose="02010609060101010101" charset="-122"/>
                <a:sym typeface="+mn-ea"/>
              </a:rPr>
              <a:t>s-t</a:t>
            </a:r>
            <a:r>
              <a:rPr lang="zh-CN" altLang="en-US" sz="2800" dirty="0">
                <a:latin typeface="+mn-lt"/>
                <a:ea typeface="+mj-ea"/>
                <a:cs typeface="仿宋" panose="02010609060101010101" charset="-122"/>
                <a:sym typeface="+mn-ea"/>
              </a:rPr>
              <a:t>图像和</a:t>
            </a:r>
            <a:r>
              <a:rPr lang="en-US" altLang="zh-CN" sz="2800" i="1" dirty="0">
                <a:solidFill>
                  <a:srgbClr val="FF0000"/>
                </a:solidFill>
                <a:latin typeface="+mn-lt"/>
                <a:ea typeface="+mj-ea"/>
                <a:cs typeface="仿宋" panose="02010609060101010101" charset="-122"/>
                <a:sym typeface="+mn-ea"/>
              </a:rPr>
              <a:t>v-t</a:t>
            </a:r>
            <a:r>
              <a:rPr lang="zh-CN" altLang="en-US" sz="2800" dirty="0">
                <a:latin typeface="+mn-lt"/>
                <a:ea typeface="+mj-ea"/>
                <a:cs typeface="仿宋" panose="02010609060101010101" charset="-122"/>
                <a:sym typeface="+mn-ea"/>
              </a:rPr>
              <a:t>图像。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834180" y="915566"/>
            <a:ext cx="8202316" cy="12003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2400" b="1" dirty="0">
                <a:latin typeface="+mn-lt"/>
                <a:ea typeface="+mn-ea"/>
                <a:cs typeface="仿宋" panose="02010609060101010101" charset="-122"/>
                <a:sym typeface="+mn-ea"/>
              </a:rPr>
              <a:t>（</a:t>
            </a:r>
            <a:r>
              <a:rPr lang="en-US" altLang="zh-CN" sz="2400" b="1" dirty="0">
                <a:latin typeface="+mn-lt"/>
                <a:ea typeface="+mn-ea"/>
                <a:cs typeface="仿宋" panose="02010609060101010101" charset="-122"/>
                <a:sym typeface="+mn-ea"/>
              </a:rPr>
              <a:t>1</a:t>
            </a:r>
            <a:r>
              <a:rPr lang="zh-CN" altLang="en-US" sz="2400" b="1" dirty="0">
                <a:latin typeface="+mn-lt"/>
                <a:ea typeface="+mn-ea"/>
                <a:cs typeface="仿宋" panose="02010609060101010101" charset="-122"/>
                <a:sym typeface="+mn-ea"/>
              </a:rPr>
              <a:t>）</a:t>
            </a:r>
            <a:r>
              <a:rPr lang="en-US" altLang="zh-CN" sz="2400" b="1" i="1" dirty="0">
                <a:solidFill>
                  <a:srgbClr val="FF0000"/>
                </a:solidFill>
                <a:latin typeface="+mn-lt"/>
                <a:ea typeface="+mn-ea"/>
                <a:cs typeface="仿宋" panose="02010609060101010101" charset="-122"/>
                <a:sym typeface="+mn-ea"/>
              </a:rPr>
              <a:t>s-t</a:t>
            </a:r>
            <a:r>
              <a:rPr lang="zh-CN" altLang="en-US" sz="2400" b="1" dirty="0">
                <a:latin typeface="+mn-lt"/>
                <a:ea typeface="+mn-ea"/>
                <a:cs typeface="仿宋" panose="02010609060101010101" charset="-122"/>
                <a:sym typeface="+mn-ea"/>
              </a:rPr>
              <a:t>图像：横坐标表示时间，纵坐标表示路程，图像表示物体运动</a:t>
            </a:r>
            <a:r>
              <a:rPr lang="zh-CN" altLang="en-US" sz="2400" b="1" dirty="0" smtClean="0">
                <a:latin typeface="+mn-lt"/>
                <a:ea typeface="+mn-ea"/>
                <a:cs typeface="仿宋" panose="02010609060101010101" charset="-122"/>
                <a:sym typeface="+mn-ea"/>
              </a:rPr>
              <a:t>的路程</a:t>
            </a:r>
            <a:r>
              <a:rPr lang="zh-CN" altLang="en-US" sz="2400" b="1" dirty="0">
                <a:latin typeface="+mn-lt"/>
                <a:ea typeface="+mn-ea"/>
                <a:cs typeface="仿宋" panose="02010609060101010101" charset="-122"/>
                <a:sym typeface="+mn-ea"/>
              </a:rPr>
              <a:t>随时间变化的规律。</a:t>
            </a:r>
          </a:p>
        </p:txBody>
      </p:sp>
      <p:sp>
        <p:nvSpPr>
          <p:cNvPr id="28682" name="文本框 10"/>
          <p:cNvSpPr txBox="1"/>
          <p:nvPr/>
        </p:nvSpPr>
        <p:spPr>
          <a:xfrm>
            <a:off x="7419488" y="4063266"/>
            <a:ext cx="474810" cy="4616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400" i="1" dirty="0">
                <a:latin typeface="+mn-lt"/>
                <a:ea typeface="+mn-ea"/>
              </a:rPr>
              <a:t>t</a:t>
            </a:r>
            <a:r>
              <a:rPr lang="en-US" altLang="zh-CN" sz="2400" dirty="0">
                <a:latin typeface="+mn-lt"/>
                <a:ea typeface="+mn-ea"/>
              </a:rPr>
              <a:t>/s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1278890" y="2100545"/>
            <a:ext cx="2838996" cy="2617767"/>
            <a:chOff x="1190" y="3238"/>
            <a:chExt cx="5195" cy="4610"/>
          </a:xfrm>
        </p:grpSpPr>
        <p:cxnSp>
          <p:nvCxnSpPr>
            <p:cNvPr id="6" name="直接箭头连接符 5"/>
            <p:cNvCxnSpPr/>
            <p:nvPr/>
          </p:nvCxnSpPr>
          <p:spPr>
            <a:xfrm>
              <a:off x="1195" y="6535"/>
              <a:ext cx="4873" cy="68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箭头连接符 6"/>
            <p:cNvCxnSpPr/>
            <p:nvPr/>
          </p:nvCxnSpPr>
          <p:spPr>
            <a:xfrm flipH="1" flipV="1">
              <a:off x="1190" y="3427"/>
              <a:ext cx="5" cy="315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676" name="文本框 4"/>
            <p:cNvSpPr txBox="1"/>
            <p:nvPr/>
          </p:nvSpPr>
          <p:spPr>
            <a:xfrm>
              <a:off x="5335" y="6628"/>
              <a:ext cx="1050" cy="81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en-US" altLang="zh-CN" sz="2400" i="1">
                  <a:latin typeface="+mn-lt"/>
                  <a:ea typeface="+mn-ea"/>
                </a:rPr>
                <a:t>t</a:t>
              </a:r>
              <a:r>
                <a:rPr lang="en-US" altLang="zh-CN" sz="2400">
                  <a:latin typeface="+mn-lt"/>
                  <a:ea typeface="+mn-ea"/>
                </a:rPr>
                <a:t>/s</a:t>
              </a:r>
            </a:p>
          </p:txBody>
        </p:sp>
        <p:cxnSp>
          <p:nvCxnSpPr>
            <p:cNvPr id="8" name="直接连接符 7"/>
            <p:cNvCxnSpPr/>
            <p:nvPr/>
          </p:nvCxnSpPr>
          <p:spPr>
            <a:xfrm>
              <a:off x="1190" y="5184"/>
              <a:ext cx="4425" cy="73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678" name="文本框 6"/>
            <p:cNvSpPr txBox="1"/>
            <p:nvPr/>
          </p:nvSpPr>
          <p:spPr>
            <a:xfrm>
              <a:off x="1347" y="3238"/>
              <a:ext cx="1251" cy="81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en-US" altLang="zh-CN" sz="2400" i="1">
                  <a:latin typeface="+mn-lt"/>
                  <a:ea typeface="+mn-ea"/>
                </a:rPr>
                <a:t>s</a:t>
              </a:r>
              <a:r>
                <a:rPr lang="en-US" altLang="zh-CN" sz="2400">
                  <a:latin typeface="+mn-lt"/>
                  <a:ea typeface="+mn-ea"/>
                </a:rPr>
                <a:t>/m</a:t>
              </a:r>
            </a:p>
          </p:txBody>
        </p:sp>
        <p:sp>
          <p:nvSpPr>
            <p:cNvPr id="8206" name="文本框 8205"/>
            <p:cNvSpPr txBox="1"/>
            <p:nvPr/>
          </p:nvSpPr>
          <p:spPr>
            <a:xfrm>
              <a:off x="2598" y="7035"/>
              <a:ext cx="1638" cy="81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lang="zh-CN" altLang="en-US" sz="2400" b="1" dirty="0">
                  <a:latin typeface="+mn-lt"/>
                  <a:ea typeface="+mn-ea"/>
                </a:rPr>
                <a:t>静止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5031902" y="2097609"/>
            <a:ext cx="2780570" cy="2619950"/>
            <a:chOff x="7965" y="3466"/>
            <a:chExt cx="5688" cy="4713"/>
          </a:xfrm>
        </p:grpSpPr>
        <p:cxnSp>
          <p:nvCxnSpPr>
            <p:cNvPr id="9" name="直接箭头连接符 8"/>
            <p:cNvCxnSpPr/>
            <p:nvPr/>
          </p:nvCxnSpPr>
          <p:spPr>
            <a:xfrm>
              <a:off x="7970" y="6967"/>
              <a:ext cx="4873" cy="7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箭头连接符 9"/>
            <p:cNvCxnSpPr/>
            <p:nvPr/>
          </p:nvCxnSpPr>
          <p:spPr>
            <a:xfrm flipH="1" flipV="1">
              <a:off x="7965" y="3817"/>
              <a:ext cx="5" cy="315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 flipV="1">
              <a:off x="7970" y="4207"/>
              <a:ext cx="3263" cy="2738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683" name="文本框 11"/>
            <p:cNvSpPr txBox="1"/>
            <p:nvPr/>
          </p:nvSpPr>
          <p:spPr>
            <a:xfrm>
              <a:off x="8205" y="3466"/>
              <a:ext cx="1396" cy="83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en-US" altLang="zh-CN" sz="2400" i="1" dirty="0">
                  <a:latin typeface="+mn-lt"/>
                  <a:ea typeface="+mn-ea"/>
                </a:rPr>
                <a:t>s</a:t>
              </a:r>
              <a:r>
                <a:rPr lang="en-US" altLang="zh-CN" sz="2400" dirty="0">
                  <a:latin typeface="+mn-lt"/>
                  <a:ea typeface="+mn-ea"/>
                </a:rPr>
                <a:t>/m</a:t>
              </a:r>
            </a:p>
          </p:txBody>
        </p:sp>
        <p:sp>
          <p:nvSpPr>
            <p:cNvPr id="8207" name="文本框 8206"/>
            <p:cNvSpPr txBox="1"/>
            <p:nvPr/>
          </p:nvSpPr>
          <p:spPr>
            <a:xfrm>
              <a:off x="7965" y="7349"/>
              <a:ext cx="5688" cy="83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lang="zh-CN" altLang="en-US" sz="2400" b="1" dirty="0">
                  <a:latin typeface="+mn-lt"/>
                  <a:ea typeface="+mn-ea"/>
                </a:rPr>
                <a:t>匀速直线运动</a:t>
              </a: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4467225" y="3924935"/>
            <a:ext cx="370840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400" i="1">
                <a:latin typeface="+mn-lt"/>
                <a:ea typeface="+mn-ea"/>
              </a:rPr>
              <a:t>O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913765" y="3881755"/>
            <a:ext cx="370840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400" i="1">
                <a:latin typeface="+mn-lt"/>
                <a:ea typeface="+mn-ea"/>
              </a:rPr>
              <a:t>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文本框 1"/>
          <p:cNvSpPr txBox="1"/>
          <p:nvPr/>
        </p:nvSpPr>
        <p:spPr>
          <a:xfrm>
            <a:off x="732377" y="951233"/>
            <a:ext cx="8136904" cy="1200329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en-US" altLang="zh-CN" sz="2400" b="1" dirty="0">
                <a:latin typeface="+mj-ea"/>
                <a:ea typeface="+mj-ea"/>
                <a:cs typeface="仿宋" panose="02010609060101010101" charset="-122"/>
                <a:sym typeface="宋体" panose="02010600030101010101" pitchFamily="2" charset="-122"/>
              </a:rPr>
              <a:t>(</a:t>
            </a:r>
            <a:r>
              <a:rPr lang="en-US" altLang="zh-CN" sz="2400" b="1" dirty="0">
                <a:latin typeface="+mn-lt"/>
                <a:ea typeface="+mn-ea"/>
                <a:cs typeface="仿宋" panose="02010609060101010101" charset="-122"/>
                <a:sym typeface="宋体" panose="02010600030101010101" pitchFamily="2" charset="-122"/>
              </a:rPr>
              <a:t>2</a:t>
            </a:r>
            <a:r>
              <a:rPr lang="en-US" altLang="zh-CN" sz="2400" b="1" dirty="0">
                <a:latin typeface="+mj-ea"/>
                <a:ea typeface="+mj-ea"/>
                <a:cs typeface="仿宋" panose="02010609060101010101" charset="-122"/>
                <a:sym typeface="宋体" panose="02010600030101010101" pitchFamily="2" charset="-122"/>
              </a:rPr>
              <a:t>)</a:t>
            </a:r>
            <a:r>
              <a:rPr lang="en-US" altLang="zh-CN" sz="2400" b="1" i="1" dirty="0">
                <a:solidFill>
                  <a:srgbClr val="FF0000"/>
                </a:solidFill>
                <a:latin typeface="+mn-lt"/>
                <a:ea typeface="+mn-ea"/>
                <a:cs typeface="仿宋" panose="02010609060101010101" charset="-122"/>
                <a:sym typeface="宋体" panose="02010600030101010101" pitchFamily="2" charset="-122"/>
              </a:rPr>
              <a:t>v-t</a:t>
            </a:r>
            <a:r>
              <a:rPr lang="zh-CN" altLang="en-US" sz="2400" b="1" dirty="0">
                <a:latin typeface="+mn-lt"/>
                <a:ea typeface="+mn-ea"/>
                <a:cs typeface="仿宋" panose="02010609060101010101" charset="-122"/>
                <a:sym typeface="宋体" panose="02010600030101010101" pitchFamily="2" charset="-122"/>
              </a:rPr>
              <a:t>图像</a:t>
            </a:r>
            <a:r>
              <a:rPr lang="en-US" altLang="zh-CN" sz="2400" b="1" dirty="0" smtClean="0">
                <a:latin typeface="+mn-lt"/>
                <a:ea typeface="+mn-ea"/>
                <a:cs typeface="仿宋" panose="02010609060101010101" charset="-122"/>
                <a:sym typeface="宋体" panose="02010600030101010101" pitchFamily="2" charset="-122"/>
              </a:rPr>
              <a:t>: </a:t>
            </a:r>
            <a:r>
              <a:rPr lang="zh-CN" altLang="en-US" sz="2400" b="1" dirty="0" smtClean="0">
                <a:latin typeface="+mn-lt"/>
                <a:ea typeface="+mn-ea"/>
                <a:cs typeface="仿宋" panose="02010609060101010101" charset="-122"/>
              </a:rPr>
              <a:t>横坐标</a:t>
            </a:r>
            <a:r>
              <a:rPr lang="zh-CN" altLang="en-US" sz="2400" b="1" dirty="0">
                <a:latin typeface="+mn-lt"/>
                <a:ea typeface="+mn-ea"/>
                <a:cs typeface="仿宋" panose="02010609060101010101" charset="-122"/>
              </a:rPr>
              <a:t>表示时间，纵坐标表示速度</a:t>
            </a:r>
            <a:r>
              <a:rPr lang="en-US" altLang="zh-CN" sz="2400" b="1" dirty="0">
                <a:latin typeface="+mn-lt"/>
                <a:ea typeface="+mn-ea"/>
                <a:cs typeface="仿宋" panose="02010609060101010101" charset="-122"/>
              </a:rPr>
              <a:t>,</a:t>
            </a:r>
            <a:r>
              <a:rPr lang="zh-CN" altLang="en-US" sz="2400" b="1" dirty="0">
                <a:latin typeface="+mn-lt"/>
                <a:ea typeface="+mn-ea"/>
                <a:cs typeface="仿宋" panose="02010609060101010101" charset="-122"/>
              </a:rPr>
              <a:t>图像表示物体运动</a:t>
            </a:r>
            <a:r>
              <a:rPr lang="zh-CN" altLang="en-US" sz="2400" b="1" dirty="0" smtClean="0">
                <a:latin typeface="+mn-lt"/>
                <a:ea typeface="+mn-ea"/>
                <a:cs typeface="仿宋" panose="02010609060101010101" charset="-122"/>
              </a:rPr>
              <a:t>的路程</a:t>
            </a:r>
            <a:r>
              <a:rPr lang="zh-CN" altLang="en-US" sz="2400" b="1" dirty="0">
                <a:latin typeface="+mn-lt"/>
                <a:ea typeface="+mn-ea"/>
                <a:cs typeface="仿宋" panose="02010609060101010101" charset="-122"/>
              </a:rPr>
              <a:t>随时间变化的规律。</a:t>
            </a:r>
          </a:p>
        </p:txBody>
      </p:sp>
      <p:cxnSp>
        <p:nvCxnSpPr>
          <p:cNvPr id="2" name="直接箭头连接符 1"/>
          <p:cNvCxnSpPr/>
          <p:nvPr/>
        </p:nvCxnSpPr>
        <p:spPr>
          <a:xfrm>
            <a:off x="2343150" y="4374198"/>
            <a:ext cx="3094038" cy="42863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箭头连接符 3"/>
          <p:cNvCxnSpPr/>
          <p:nvPr/>
        </p:nvCxnSpPr>
        <p:spPr>
          <a:xfrm flipH="1" flipV="1">
            <a:off x="2339975" y="2400935"/>
            <a:ext cx="3175" cy="200183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00" name="文本框 4"/>
          <p:cNvSpPr txBox="1"/>
          <p:nvPr/>
        </p:nvSpPr>
        <p:spPr>
          <a:xfrm>
            <a:off x="5048568" y="4402773"/>
            <a:ext cx="474810" cy="4616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400" i="1" dirty="0">
                <a:latin typeface="+mn-lt"/>
                <a:ea typeface="+mn-ea"/>
              </a:rPr>
              <a:t>t</a:t>
            </a:r>
            <a:r>
              <a:rPr lang="en-US" altLang="zh-CN" sz="2400" dirty="0">
                <a:latin typeface="+mn-lt"/>
                <a:ea typeface="+mn-ea"/>
              </a:rPr>
              <a:t>/s</a:t>
            </a:r>
          </a:p>
        </p:txBody>
      </p:sp>
      <p:cxnSp>
        <p:nvCxnSpPr>
          <p:cNvPr id="12" name="直接连接符 11"/>
          <p:cNvCxnSpPr/>
          <p:nvPr/>
        </p:nvCxnSpPr>
        <p:spPr>
          <a:xfrm>
            <a:off x="2339975" y="3507423"/>
            <a:ext cx="2809875" cy="46038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02" name="文本框 6"/>
          <p:cNvSpPr txBox="1"/>
          <p:nvPr/>
        </p:nvSpPr>
        <p:spPr>
          <a:xfrm>
            <a:off x="2388235" y="2173923"/>
            <a:ext cx="1055097" cy="4616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400" i="1">
                <a:solidFill>
                  <a:srgbClr val="FF0000"/>
                </a:solidFill>
                <a:latin typeface="+mn-lt"/>
                <a:ea typeface="+mn-ea"/>
              </a:rPr>
              <a:t>v</a:t>
            </a:r>
            <a:r>
              <a:rPr lang="en-US" altLang="zh-CN" sz="2400">
                <a:solidFill>
                  <a:srgbClr val="FF0000"/>
                </a:solidFill>
                <a:latin typeface="+mn-lt"/>
                <a:ea typeface="+mn-ea"/>
              </a:rPr>
              <a:t>/(m/s)</a:t>
            </a:r>
          </a:p>
        </p:txBody>
      </p:sp>
      <p:sp>
        <p:nvSpPr>
          <p:cNvPr id="8220" name="文本框 8219"/>
          <p:cNvSpPr txBox="1"/>
          <p:nvPr/>
        </p:nvSpPr>
        <p:spPr>
          <a:xfrm>
            <a:off x="5448692" y="3548068"/>
            <a:ext cx="211772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+mn-lt"/>
                <a:ea typeface="+mn-ea"/>
              </a:rPr>
              <a:t>匀速直线运动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914525" y="4211955"/>
            <a:ext cx="370840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400" i="1">
                <a:latin typeface="+mn-lt"/>
                <a:ea typeface="+mn-ea"/>
              </a:rPr>
              <a:t>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组合 41"/>
          <p:cNvGrpSpPr/>
          <p:nvPr/>
        </p:nvGrpSpPr>
        <p:grpSpPr>
          <a:xfrm>
            <a:off x="1187768" y="1896032"/>
            <a:ext cx="2852737" cy="2520699"/>
            <a:chOff x="899592" y="2105297"/>
            <a:chExt cx="2852710" cy="2520995"/>
          </a:xfrm>
        </p:grpSpPr>
        <p:grpSp>
          <p:nvGrpSpPr>
            <p:cNvPr id="26640" name="组合 13"/>
            <p:cNvGrpSpPr/>
            <p:nvPr/>
          </p:nvGrpSpPr>
          <p:grpSpPr>
            <a:xfrm>
              <a:off x="899592" y="2105297"/>
              <a:ext cx="2852710" cy="2520995"/>
              <a:chOff x="1071218" y="2136654"/>
              <a:chExt cx="2852710" cy="2520995"/>
            </a:xfrm>
          </p:grpSpPr>
          <p:cxnSp>
            <p:nvCxnSpPr>
              <p:cNvPr id="15" name="直接箭头连接符 14"/>
              <p:cNvCxnSpPr/>
              <p:nvPr>
                <p:custDataLst>
                  <p:tags r:id="rId15"/>
                </p:custDataLst>
              </p:nvPr>
            </p:nvCxnSpPr>
            <p:spPr>
              <a:xfrm flipH="1" flipV="1">
                <a:off x="1403648" y="2204864"/>
                <a:ext cx="0" cy="208823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接箭头连接符 15"/>
              <p:cNvCxnSpPr/>
              <p:nvPr>
                <p:custDataLst>
                  <p:tags r:id="rId16"/>
                </p:custDataLst>
              </p:nvPr>
            </p:nvCxnSpPr>
            <p:spPr>
              <a:xfrm rot="5400000" flipH="1" flipV="1">
                <a:off x="2447764" y="3248980"/>
                <a:ext cx="0" cy="208823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647" name="文本框 16"/>
              <p:cNvSpPr txBox="1"/>
              <p:nvPr>
                <p:custDataLst>
                  <p:tags r:id="rId17"/>
                </p:custDataLst>
              </p:nvPr>
            </p:nvSpPr>
            <p:spPr>
              <a:xfrm>
                <a:off x="1425143" y="2136654"/>
                <a:ext cx="1908214" cy="46171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r>
                  <a:rPr lang="en-US" altLang="zh-CN" sz="2400" i="1" dirty="0">
                    <a:latin typeface="+mn-lt"/>
                    <a:ea typeface="+mj-ea"/>
                  </a:rPr>
                  <a:t>v</a:t>
                </a:r>
                <a:r>
                  <a:rPr lang="en-US" altLang="zh-CN" sz="2400" dirty="0">
                    <a:latin typeface="+mn-lt"/>
                    <a:ea typeface="+mj-ea"/>
                  </a:rPr>
                  <a:t>/</a:t>
                </a:r>
                <a:r>
                  <a:rPr lang="zh-CN" altLang="en-US" sz="2400" dirty="0">
                    <a:latin typeface="+mn-lt"/>
                    <a:ea typeface="+mj-ea"/>
                  </a:rPr>
                  <a:t>（</a:t>
                </a:r>
                <a:r>
                  <a:rPr lang="en-US" altLang="zh-CN" sz="2400" dirty="0">
                    <a:latin typeface="+mn-lt"/>
                    <a:ea typeface="+mj-ea"/>
                  </a:rPr>
                  <a:t>m·s</a:t>
                </a:r>
                <a:r>
                  <a:rPr lang="en-US" altLang="zh-CN" sz="2400" baseline="30000" dirty="0">
                    <a:latin typeface="+mn-lt"/>
                    <a:ea typeface="+mj-ea"/>
                  </a:rPr>
                  <a:t>-1</a:t>
                </a:r>
                <a:r>
                  <a:rPr lang="zh-CN" altLang="en-US" sz="2400" dirty="0">
                    <a:latin typeface="+mn-lt"/>
                    <a:ea typeface="+mj-ea"/>
                    <a:sym typeface="+mn-ea"/>
                  </a:rPr>
                  <a:t>）</a:t>
                </a:r>
                <a:endParaRPr lang="zh-CN" altLang="en-US" sz="2400" baseline="30000" dirty="0">
                  <a:latin typeface="+mn-lt"/>
                  <a:ea typeface="+mj-ea"/>
                </a:endParaRPr>
              </a:p>
            </p:txBody>
          </p:sp>
          <p:sp>
            <p:nvSpPr>
              <p:cNvPr id="26648" name="文本框 17"/>
              <p:cNvSpPr txBox="1"/>
              <p:nvPr>
                <p:custDataLst>
                  <p:tags r:id="rId18"/>
                </p:custDataLst>
              </p:nvPr>
            </p:nvSpPr>
            <p:spPr>
              <a:xfrm>
                <a:off x="3311862" y="4258822"/>
                <a:ext cx="612066" cy="39882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r>
                  <a:rPr lang="en-US" altLang="zh-CN" sz="2000" i="1">
                    <a:latin typeface="+mn-lt"/>
                    <a:ea typeface="+mj-ea"/>
                  </a:rPr>
                  <a:t>t</a:t>
                </a:r>
                <a:r>
                  <a:rPr lang="en-US" altLang="zh-CN" sz="2000">
                    <a:latin typeface="+mn-lt"/>
                    <a:ea typeface="+mj-ea"/>
                  </a:rPr>
                  <a:t>/s</a:t>
                </a:r>
                <a:endParaRPr lang="zh-CN" altLang="en-US" sz="2000">
                  <a:latin typeface="+mn-lt"/>
                  <a:ea typeface="+mj-ea"/>
                </a:endParaRPr>
              </a:p>
            </p:txBody>
          </p:sp>
          <p:sp>
            <p:nvSpPr>
              <p:cNvPr id="26649" name="文本框 18"/>
              <p:cNvSpPr txBox="1"/>
              <p:nvPr>
                <p:custDataLst>
                  <p:tags r:id="rId19"/>
                </p:custDataLst>
              </p:nvPr>
            </p:nvSpPr>
            <p:spPr>
              <a:xfrm>
                <a:off x="1071218" y="4237639"/>
                <a:ext cx="360037" cy="39882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r>
                  <a:rPr lang="en-US" altLang="zh-CN" sz="2000" i="1">
                    <a:latin typeface="+mn-lt"/>
                    <a:ea typeface="+mj-ea"/>
                  </a:rPr>
                  <a:t>O</a:t>
                </a:r>
                <a:endParaRPr lang="zh-CN" altLang="en-US" sz="2000" i="1">
                  <a:latin typeface="+mn-lt"/>
                  <a:ea typeface="+mj-ea"/>
                </a:endParaRPr>
              </a:p>
            </p:txBody>
          </p:sp>
        </p:grpSp>
        <p:cxnSp>
          <p:nvCxnSpPr>
            <p:cNvPr id="20" name="直接连接符 19"/>
            <p:cNvCxnSpPr/>
            <p:nvPr>
              <p:custDataLst>
                <p:tags r:id="rId11"/>
              </p:custDataLst>
            </p:nvPr>
          </p:nvCxnSpPr>
          <p:spPr>
            <a:xfrm>
              <a:off x="1232022" y="2887747"/>
              <a:ext cx="1417452" cy="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>
              <p:custDataLst>
                <p:tags r:id="rId12"/>
              </p:custDataLst>
            </p:nvPr>
          </p:nvCxnSpPr>
          <p:spPr>
            <a:xfrm>
              <a:off x="1232022" y="3391803"/>
              <a:ext cx="1417452" cy="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643" name="文本框 23"/>
            <p:cNvSpPr txBox="1"/>
            <p:nvPr>
              <p:custDataLst>
                <p:tags r:id="rId13"/>
              </p:custDataLst>
            </p:nvPr>
          </p:nvSpPr>
          <p:spPr>
            <a:xfrm>
              <a:off x="2751286" y="2703081"/>
              <a:ext cx="368436" cy="46171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en-US" altLang="zh-CN" sz="2400" i="1" dirty="0">
                  <a:latin typeface="+mn-lt"/>
                  <a:ea typeface="+mj-ea"/>
                </a:rPr>
                <a:t>A</a:t>
              </a:r>
              <a:endParaRPr lang="zh-CN" altLang="en-US" sz="2400" i="1" dirty="0">
                <a:latin typeface="+mn-lt"/>
                <a:ea typeface="+mj-ea"/>
              </a:endParaRPr>
            </a:p>
          </p:txBody>
        </p:sp>
        <p:sp>
          <p:nvSpPr>
            <p:cNvPr id="26644" name="文本框 24"/>
            <p:cNvSpPr txBox="1"/>
            <p:nvPr>
              <p:custDataLst>
                <p:tags r:id="rId14"/>
              </p:custDataLst>
            </p:nvPr>
          </p:nvSpPr>
          <p:spPr>
            <a:xfrm>
              <a:off x="2751286" y="3208944"/>
              <a:ext cx="368436" cy="46171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en-US" altLang="zh-CN" sz="2400" i="1">
                  <a:latin typeface="+mn-lt"/>
                  <a:ea typeface="+mj-ea"/>
                </a:rPr>
                <a:t>B</a:t>
              </a:r>
              <a:endParaRPr lang="zh-CN" altLang="en-US" sz="2400" i="1">
                <a:latin typeface="+mn-lt"/>
                <a:ea typeface="+mj-ea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4797743" y="1896032"/>
            <a:ext cx="2852737" cy="2583584"/>
            <a:chOff x="4156201" y="2105297"/>
            <a:chExt cx="2852710" cy="2583887"/>
          </a:xfrm>
        </p:grpSpPr>
        <p:grpSp>
          <p:nvGrpSpPr>
            <p:cNvPr id="26630" name="组合 25"/>
            <p:cNvGrpSpPr/>
            <p:nvPr/>
          </p:nvGrpSpPr>
          <p:grpSpPr>
            <a:xfrm>
              <a:off x="4156201" y="2105297"/>
              <a:ext cx="2852710" cy="2583887"/>
              <a:chOff x="1071218" y="2136654"/>
              <a:chExt cx="2852710" cy="2583887"/>
            </a:xfrm>
          </p:grpSpPr>
          <p:cxnSp>
            <p:nvCxnSpPr>
              <p:cNvPr id="27" name="直接箭头连接符 26"/>
              <p:cNvCxnSpPr/>
              <p:nvPr>
                <p:custDataLst>
                  <p:tags r:id="rId6"/>
                </p:custDataLst>
              </p:nvPr>
            </p:nvCxnSpPr>
            <p:spPr>
              <a:xfrm flipH="1" flipV="1">
                <a:off x="1403648" y="2204864"/>
                <a:ext cx="0" cy="208823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箭头连接符 27"/>
              <p:cNvCxnSpPr/>
              <p:nvPr>
                <p:custDataLst>
                  <p:tags r:id="rId7"/>
                </p:custDataLst>
              </p:nvPr>
            </p:nvCxnSpPr>
            <p:spPr>
              <a:xfrm rot="5400000" flipH="1" flipV="1">
                <a:off x="2447764" y="3248980"/>
                <a:ext cx="0" cy="208823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637" name="文本框 28"/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1493657" y="2136654"/>
                <a:ext cx="1908214" cy="46171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r>
                  <a:rPr lang="en-US" altLang="zh-CN" sz="2400" i="1" dirty="0">
                    <a:latin typeface="+mn-lt"/>
                    <a:ea typeface="+mj-ea"/>
                  </a:rPr>
                  <a:t>s</a:t>
                </a:r>
                <a:r>
                  <a:rPr lang="en-US" altLang="zh-CN" sz="2400" dirty="0">
                    <a:latin typeface="+mn-lt"/>
                    <a:ea typeface="+mj-ea"/>
                  </a:rPr>
                  <a:t>/m</a:t>
                </a:r>
                <a:endParaRPr lang="zh-CN" altLang="en-US" sz="2400" baseline="30000" dirty="0">
                  <a:latin typeface="+mn-lt"/>
                  <a:ea typeface="+mj-ea"/>
                </a:endParaRPr>
              </a:p>
            </p:txBody>
          </p:sp>
          <p:sp>
            <p:nvSpPr>
              <p:cNvPr id="26638" name="文本框 29"/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3311862" y="4258822"/>
                <a:ext cx="612066" cy="46171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r>
                  <a:rPr lang="en-US" altLang="zh-CN" sz="2400" i="1" dirty="0">
                    <a:latin typeface="+mn-lt"/>
                    <a:ea typeface="+mj-ea"/>
                  </a:rPr>
                  <a:t>t</a:t>
                </a:r>
                <a:r>
                  <a:rPr lang="en-US" altLang="zh-CN" sz="2400" dirty="0">
                    <a:latin typeface="+mn-lt"/>
                    <a:ea typeface="+mj-ea"/>
                  </a:rPr>
                  <a:t>/s</a:t>
                </a:r>
                <a:endParaRPr lang="zh-CN" altLang="en-US" sz="2400" dirty="0">
                  <a:latin typeface="+mn-lt"/>
                  <a:ea typeface="+mj-ea"/>
                </a:endParaRPr>
              </a:p>
            </p:txBody>
          </p:sp>
          <p:sp>
            <p:nvSpPr>
              <p:cNvPr id="26639" name="文本框 30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1071218" y="4237639"/>
                <a:ext cx="360037" cy="39882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r>
                  <a:rPr lang="en-US" altLang="zh-CN" sz="2000" i="1">
                    <a:latin typeface="+mn-lt"/>
                    <a:ea typeface="+mj-ea"/>
                  </a:rPr>
                  <a:t>O</a:t>
                </a:r>
                <a:endParaRPr lang="zh-CN" altLang="en-US" sz="2000" i="1">
                  <a:latin typeface="+mn-lt"/>
                  <a:ea typeface="+mj-ea"/>
                </a:endParaRPr>
              </a:p>
            </p:txBody>
          </p:sp>
        </p:grpSp>
        <p:cxnSp>
          <p:nvCxnSpPr>
            <p:cNvPr id="32" name="直接连接符 31"/>
            <p:cNvCxnSpPr/>
            <p:nvPr>
              <p:custDataLst>
                <p:tags r:id="rId2"/>
              </p:custDataLst>
            </p:nvPr>
          </p:nvCxnSpPr>
          <p:spPr>
            <a:xfrm flipV="1">
              <a:off x="4495794" y="3004873"/>
              <a:ext cx="798223" cy="1229138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>
              <p:custDataLst>
                <p:tags r:id="rId3"/>
              </p:custDataLst>
            </p:nvPr>
          </p:nvCxnSpPr>
          <p:spPr>
            <a:xfrm flipV="1">
              <a:off x="4470129" y="3578276"/>
              <a:ext cx="1398015" cy="655736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633" name="文本框 38"/>
            <p:cNvSpPr txBox="1"/>
            <p:nvPr>
              <p:custDataLst>
                <p:tags r:id="rId4"/>
              </p:custDataLst>
            </p:nvPr>
          </p:nvSpPr>
          <p:spPr>
            <a:xfrm>
              <a:off x="5294017" y="2691226"/>
              <a:ext cx="368436" cy="46171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en-US" altLang="zh-CN" sz="2400" i="1" dirty="0">
                  <a:latin typeface="+mn-lt"/>
                  <a:ea typeface="+mj-ea"/>
                </a:rPr>
                <a:t>A</a:t>
              </a:r>
            </a:p>
          </p:txBody>
        </p:sp>
        <p:sp>
          <p:nvSpPr>
            <p:cNvPr id="26634" name="文本框 39"/>
            <p:cNvSpPr txBox="1"/>
            <p:nvPr>
              <p:custDataLst>
                <p:tags r:id="rId5"/>
              </p:custDataLst>
            </p:nvPr>
          </p:nvSpPr>
          <p:spPr>
            <a:xfrm>
              <a:off x="5923602" y="3391803"/>
              <a:ext cx="368436" cy="46171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en-US" altLang="zh-CN" sz="2400" i="1">
                  <a:latin typeface="+mn-lt"/>
                  <a:ea typeface="+mj-ea"/>
                </a:rPr>
                <a:t>B</a:t>
              </a:r>
            </a:p>
          </p:txBody>
        </p:sp>
      </p:grpSp>
      <p:sp>
        <p:nvSpPr>
          <p:cNvPr id="26629" name="文本框 45"/>
          <p:cNvSpPr txBox="1"/>
          <p:nvPr>
            <p:custDataLst>
              <p:tags r:id="rId1"/>
            </p:custDataLst>
          </p:nvPr>
        </p:nvSpPr>
        <p:spPr>
          <a:xfrm>
            <a:off x="820626" y="885706"/>
            <a:ext cx="8368665" cy="101104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buNone/>
            </a:pPr>
            <a:r>
              <a:rPr lang="zh-CN" altLang="en-US" sz="2800" b="1" dirty="0">
                <a:solidFill>
                  <a:srgbClr val="0070C0"/>
                </a:solidFill>
                <a:latin typeface="+mn-lt"/>
                <a:ea typeface="+mj-ea"/>
              </a:rPr>
              <a:t>图像</a:t>
            </a:r>
            <a:r>
              <a:rPr lang="zh-CN" altLang="en-US" sz="2800" b="1" dirty="0" smtClean="0">
                <a:solidFill>
                  <a:srgbClr val="0070C0"/>
                </a:solidFill>
                <a:latin typeface="+mn-lt"/>
                <a:ea typeface="+mj-ea"/>
              </a:rPr>
              <a:t>：</a:t>
            </a:r>
            <a:endParaRPr lang="en-US" altLang="zh-CN" sz="2800" b="1" dirty="0" smtClean="0">
              <a:solidFill>
                <a:srgbClr val="0070C0"/>
              </a:solidFill>
              <a:latin typeface="+mn-lt"/>
              <a:ea typeface="+mj-ea"/>
            </a:endParaRPr>
          </a:p>
          <a:p>
            <a:pPr>
              <a:lnSpc>
                <a:spcPct val="125000"/>
              </a:lnSpc>
              <a:buNone/>
            </a:pPr>
            <a:r>
              <a:rPr lang="zh-CN" altLang="en-US" sz="2200" dirty="0" smtClean="0">
                <a:solidFill>
                  <a:schemeClr val="tx1"/>
                </a:solidFill>
                <a:latin typeface="+mn-lt"/>
                <a:ea typeface="+mj-ea"/>
              </a:rPr>
              <a:t>说出</a:t>
            </a:r>
            <a:r>
              <a:rPr lang="zh-CN" altLang="en-US" sz="2200" dirty="0">
                <a:solidFill>
                  <a:schemeClr val="tx1"/>
                </a:solidFill>
                <a:latin typeface="+mn-lt"/>
                <a:ea typeface="+mj-ea"/>
              </a:rPr>
              <a:t>做直线运动的两物体</a:t>
            </a:r>
            <a:r>
              <a:rPr lang="en-US" altLang="zh-CN" sz="2200" i="1" dirty="0">
                <a:solidFill>
                  <a:schemeClr val="tx1"/>
                </a:solidFill>
                <a:latin typeface="+mn-lt"/>
                <a:ea typeface="+mj-ea"/>
              </a:rPr>
              <a:t>A</a:t>
            </a:r>
            <a:r>
              <a:rPr lang="zh-CN" altLang="en-US" sz="2200" dirty="0">
                <a:solidFill>
                  <a:schemeClr val="tx1"/>
                </a:solidFill>
                <a:latin typeface="+mn-lt"/>
                <a:ea typeface="+mj-ea"/>
              </a:rPr>
              <a:t>、</a:t>
            </a:r>
            <a:r>
              <a:rPr lang="en-US" altLang="zh-CN" sz="2200" i="1" dirty="0">
                <a:solidFill>
                  <a:schemeClr val="tx1"/>
                </a:solidFill>
                <a:latin typeface="+mn-lt"/>
                <a:ea typeface="+mj-ea"/>
              </a:rPr>
              <a:t>B</a:t>
            </a:r>
            <a:r>
              <a:rPr lang="zh-CN" altLang="en-US" sz="2200" dirty="0">
                <a:solidFill>
                  <a:schemeClr val="tx1"/>
                </a:solidFill>
                <a:latin typeface="+mn-lt"/>
                <a:ea typeface="+mj-ea"/>
              </a:rPr>
              <a:t>的运动情况，以及谁的速度大。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284094" y="4196160"/>
            <a:ext cx="56722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+mn-lt"/>
                <a:ea typeface="+mj-ea"/>
              </a:rPr>
              <a:t>甲</a:t>
            </a:r>
            <a:r>
              <a:rPr lang="en-US" altLang="zh-CN" sz="2800" dirty="0">
                <a:latin typeface="+mn-lt"/>
                <a:ea typeface="+mj-ea"/>
              </a:rPr>
              <a:t>                                       </a:t>
            </a:r>
            <a:r>
              <a:rPr lang="zh-CN" altLang="en-US" sz="2800" dirty="0" smtClean="0">
                <a:latin typeface="+mn-lt"/>
                <a:ea typeface="+mj-ea"/>
              </a:rPr>
              <a:t>乙</a:t>
            </a:r>
            <a:endParaRPr lang="zh-CN" altLang="en-US" sz="2800" dirty="0">
              <a:latin typeface="+mn-lt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>
            <p:custDataLst>
              <p:tags r:id="rId1"/>
            </p:custDataLst>
          </p:nvPr>
        </p:nvCxnSpPr>
        <p:spPr>
          <a:xfrm flipV="1">
            <a:off x="1576070" y="2426653"/>
            <a:ext cx="1081088" cy="1655763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699" name="组合 2"/>
          <p:cNvGrpSpPr/>
          <p:nvPr/>
        </p:nvGrpSpPr>
        <p:grpSpPr>
          <a:xfrm>
            <a:off x="1215708" y="1810703"/>
            <a:ext cx="2852737" cy="2700027"/>
            <a:chOff x="1071218" y="2020197"/>
            <a:chExt cx="2852710" cy="2700344"/>
          </a:xfrm>
        </p:grpSpPr>
        <p:cxnSp>
          <p:nvCxnSpPr>
            <p:cNvPr id="6" name="直接箭头连接符 5"/>
            <p:cNvCxnSpPr/>
            <p:nvPr>
              <p:custDataLst>
                <p:tags r:id="rId9"/>
              </p:custDataLst>
            </p:nvPr>
          </p:nvCxnSpPr>
          <p:spPr>
            <a:xfrm flipH="1" flipV="1">
              <a:off x="1403648" y="2204864"/>
              <a:ext cx="0" cy="208823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箭头连接符 6"/>
            <p:cNvCxnSpPr/>
            <p:nvPr>
              <p:custDataLst>
                <p:tags r:id="rId10"/>
              </p:custDataLst>
            </p:nvPr>
          </p:nvCxnSpPr>
          <p:spPr>
            <a:xfrm rot="5400000" flipH="1" flipV="1">
              <a:off x="2447764" y="3248980"/>
              <a:ext cx="0" cy="208823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711" name="文本框 5"/>
            <p:cNvSpPr txBox="1"/>
            <p:nvPr>
              <p:custDataLst>
                <p:tags r:id="rId11"/>
              </p:custDataLst>
            </p:nvPr>
          </p:nvSpPr>
          <p:spPr>
            <a:xfrm>
              <a:off x="1403648" y="2020197"/>
              <a:ext cx="1908214" cy="46171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en-US" altLang="zh-CN" sz="2400" i="1">
                  <a:latin typeface="+mn-lt"/>
                  <a:ea typeface="+mn-ea"/>
                </a:rPr>
                <a:t>v</a:t>
              </a:r>
              <a:r>
                <a:rPr lang="en-US" altLang="zh-CN" sz="2400">
                  <a:latin typeface="+mn-lt"/>
                  <a:ea typeface="+mn-ea"/>
                </a:rPr>
                <a:t>/</a:t>
              </a:r>
              <a:r>
                <a:rPr lang="zh-CN" altLang="en-US" sz="2400">
                  <a:latin typeface="+mn-lt"/>
                  <a:ea typeface="+mn-ea"/>
                </a:rPr>
                <a:t>（</a:t>
              </a:r>
              <a:r>
                <a:rPr lang="en-US" altLang="zh-CN" sz="2400">
                  <a:latin typeface="+mn-lt"/>
                  <a:ea typeface="+mn-ea"/>
                </a:rPr>
                <a:t>m·s</a:t>
              </a:r>
              <a:r>
                <a:rPr lang="en-US" altLang="zh-CN" sz="2400" baseline="30000">
                  <a:latin typeface="+mn-lt"/>
                  <a:ea typeface="+mn-ea"/>
                </a:rPr>
                <a:t>-1</a:t>
              </a:r>
              <a:r>
                <a:rPr lang="zh-CN" altLang="en-US" sz="2400">
                  <a:latin typeface="+mn-lt"/>
                  <a:ea typeface="+mn-ea"/>
                  <a:sym typeface="+mn-ea"/>
                </a:rPr>
                <a:t>）</a:t>
              </a:r>
              <a:endParaRPr lang="zh-CN" altLang="en-US" sz="2400" baseline="30000">
                <a:latin typeface="+mn-lt"/>
                <a:ea typeface="+mn-ea"/>
              </a:endParaRPr>
            </a:p>
          </p:txBody>
        </p:sp>
        <p:sp>
          <p:nvSpPr>
            <p:cNvPr id="29712" name="文本框 6"/>
            <p:cNvSpPr txBox="1"/>
            <p:nvPr>
              <p:custDataLst>
                <p:tags r:id="rId12"/>
              </p:custDataLst>
            </p:nvPr>
          </p:nvSpPr>
          <p:spPr>
            <a:xfrm>
              <a:off x="3311862" y="4258822"/>
              <a:ext cx="612066" cy="46171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en-US" altLang="zh-CN" sz="2400" i="1">
                  <a:latin typeface="+mn-lt"/>
                  <a:ea typeface="+mn-ea"/>
                </a:rPr>
                <a:t>t</a:t>
              </a:r>
              <a:r>
                <a:rPr lang="en-US" altLang="zh-CN" sz="2400">
                  <a:latin typeface="+mn-lt"/>
                  <a:ea typeface="+mn-ea"/>
                </a:rPr>
                <a:t>/s</a:t>
              </a:r>
              <a:endParaRPr lang="zh-CN" altLang="en-US" sz="2400">
                <a:latin typeface="+mn-lt"/>
                <a:ea typeface="+mn-ea"/>
              </a:endParaRPr>
            </a:p>
          </p:txBody>
        </p:sp>
        <p:sp>
          <p:nvSpPr>
            <p:cNvPr id="29713" name="文本框 7"/>
            <p:cNvSpPr txBox="1"/>
            <p:nvPr>
              <p:custDataLst>
                <p:tags r:id="rId13"/>
              </p:custDataLst>
            </p:nvPr>
          </p:nvSpPr>
          <p:spPr>
            <a:xfrm>
              <a:off x="1071218" y="4237639"/>
              <a:ext cx="360037" cy="46171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en-US" altLang="zh-CN" sz="2400" i="1">
                  <a:latin typeface="+mn-lt"/>
                  <a:ea typeface="+mn-ea"/>
                </a:rPr>
                <a:t>O</a:t>
              </a:r>
              <a:endParaRPr lang="zh-CN" altLang="en-US" sz="2400" i="1">
                <a:latin typeface="+mn-lt"/>
                <a:ea typeface="+mn-ea"/>
              </a:endParaRPr>
            </a:p>
          </p:txBody>
        </p:sp>
      </p:grpSp>
      <p:grpSp>
        <p:nvGrpSpPr>
          <p:cNvPr id="29702" name="组合 10"/>
          <p:cNvGrpSpPr/>
          <p:nvPr/>
        </p:nvGrpSpPr>
        <p:grpSpPr>
          <a:xfrm>
            <a:off x="4716145" y="1778318"/>
            <a:ext cx="2852738" cy="2700027"/>
            <a:chOff x="1071218" y="2020197"/>
            <a:chExt cx="2852710" cy="2700344"/>
          </a:xfrm>
        </p:grpSpPr>
        <p:cxnSp>
          <p:nvCxnSpPr>
            <p:cNvPr id="12" name="直接箭头连接符 11"/>
            <p:cNvCxnSpPr/>
            <p:nvPr>
              <p:custDataLst>
                <p:tags r:id="rId4"/>
              </p:custDataLst>
            </p:nvPr>
          </p:nvCxnSpPr>
          <p:spPr>
            <a:xfrm flipH="1" flipV="1">
              <a:off x="1403648" y="2204864"/>
              <a:ext cx="0" cy="208823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箭头连接符 12"/>
            <p:cNvCxnSpPr/>
            <p:nvPr>
              <p:custDataLst>
                <p:tags r:id="rId5"/>
              </p:custDataLst>
            </p:nvPr>
          </p:nvCxnSpPr>
          <p:spPr>
            <a:xfrm rot="5400000" flipH="1" flipV="1">
              <a:off x="2447764" y="3248980"/>
              <a:ext cx="0" cy="208823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706" name="文本框 13"/>
            <p:cNvSpPr txBox="1"/>
            <p:nvPr>
              <p:custDataLst>
                <p:tags r:id="rId6"/>
              </p:custDataLst>
            </p:nvPr>
          </p:nvSpPr>
          <p:spPr>
            <a:xfrm>
              <a:off x="1403648" y="2020197"/>
              <a:ext cx="1908214" cy="46171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en-US" altLang="zh-CN" sz="2400" i="1">
                  <a:latin typeface="+mn-lt"/>
                  <a:ea typeface="+mn-ea"/>
                  <a:sym typeface="+mn-ea"/>
                </a:rPr>
                <a:t>v</a:t>
              </a:r>
              <a:r>
                <a:rPr lang="en-US" altLang="zh-CN" sz="2400">
                  <a:latin typeface="+mn-lt"/>
                  <a:ea typeface="+mn-ea"/>
                  <a:sym typeface="+mn-ea"/>
                </a:rPr>
                <a:t>/</a:t>
              </a:r>
              <a:r>
                <a:rPr lang="zh-CN" altLang="en-US" sz="2400">
                  <a:latin typeface="+mn-lt"/>
                  <a:ea typeface="+mn-ea"/>
                  <a:sym typeface="+mn-ea"/>
                </a:rPr>
                <a:t>（</a:t>
              </a:r>
              <a:r>
                <a:rPr lang="en-US" altLang="zh-CN" sz="2400">
                  <a:latin typeface="+mn-lt"/>
                  <a:ea typeface="+mn-ea"/>
                  <a:sym typeface="+mn-ea"/>
                </a:rPr>
                <a:t>m·s</a:t>
              </a:r>
              <a:r>
                <a:rPr lang="en-US" altLang="zh-CN" sz="2400" baseline="30000">
                  <a:latin typeface="+mn-lt"/>
                  <a:ea typeface="+mn-ea"/>
                  <a:sym typeface="+mn-ea"/>
                </a:rPr>
                <a:t>-1</a:t>
              </a:r>
              <a:r>
                <a:rPr lang="zh-CN" altLang="en-US" sz="2400">
                  <a:latin typeface="+mn-lt"/>
                  <a:ea typeface="+mn-ea"/>
                  <a:sym typeface="+mn-ea"/>
                </a:rPr>
                <a:t>）</a:t>
              </a:r>
              <a:endParaRPr lang="zh-CN" altLang="en-US" sz="2400" baseline="30000">
                <a:latin typeface="+mn-lt"/>
                <a:ea typeface="+mn-ea"/>
              </a:endParaRPr>
            </a:p>
          </p:txBody>
        </p:sp>
        <p:sp>
          <p:nvSpPr>
            <p:cNvPr id="29707" name="文本框 14"/>
            <p:cNvSpPr txBox="1"/>
            <p:nvPr>
              <p:custDataLst>
                <p:tags r:id="rId7"/>
              </p:custDataLst>
            </p:nvPr>
          </p:nvSpPr>
          <p:spPr>
            <a:xfrm>
              <a:off x="3311862" y="4258822"/>
              <a:ext cx="612066" cy="46171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en-US" altLang="zh-CN" sz="2400" i="1">
                  <a:latin typeface="+mn-lt"/>
                  <a:ea typeface="+mn-ea"/>
                </a:rPr>
                <a:t>t</a:t>
              </a:r>
              <a:r>
                <a:rPr lang="en-US" altLang="zh-CN" sz="2400">
                  <a:latin typeface="+mn-lt"/>
                  <a:ea typeface="+mn-ea"/>
                </a:rPr>
                <a:t>/s</a:t>
              </a:r>
              <a:endParaRPr lang="zh-CN" altLang="en-US" sz="2400">
                <a:latin typeface="+mn-lt"/>
                <a:ea typeface="+mn-ea"/>
              </a:endParaRPr>
            </a:p>
          </p:txBody>
        </p:sp>
        <p:sp>
          <p:nvSpPr>
            <p:cNvPr id="29708" name="文本框 15"/>
            <p:cNvSpPr txBox="1"/>
            <p:nvPr>
              <p:custDataLst>
                <p:tags r:id="rId8"/>
              </p:custDataLst>
            </p:nvPr>
          </p:nvSpPr>
          <p:spPr>
            <a:xfrm>
              <a:off x="1071218" y="4237639"/>
              <a:ext cx="360037" cy="46171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en-US" altLang="zh-CN" sz="2400" i="1">
                  <a:latin typeface="+mn-lt"/>
                  <a:ea typeface="+mn-ea"/>
                </a:rPr>
                <a:t>O</a:t>
              </a:r>
              <a:endParaRPr lang="zh-CN" altLang="en-US" sz="2400" i="1">
                <a:latin typeface="+mn-lt"/>
                <a:ea typeface="+mn-ea"/>
              </a:endParaRPr>
            </a:p>
          </p:txBody>
        </p:sp>
      </p:grpSp>
      <p:cxnSp>
        <p:nvCxnSpPr>
          <p:cNvPr id="17" name="直接连接符 16"/>
          <p:cNvCxnSpPr/>
          <p:nvPr>
            <p:custDataLst>
              <p:tags r:id="rId2"/>
            </p:custDataLst>
          </p:nvPr>
        </p:nvCxnSpPr>
        <p:spPr>
          <a:xfrm>
            <a:off x="5049520" y="2362518"/>
            <a:ext cx="1476375" cy="1687513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2156460" y="4347210"/>
            <a:ext cx="5511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+mn-lt"/>
                <a:ea typeface="+mn-ea"/>
              </a:rPr>
              <a:t>甲</a:t>
            </a:r>
            <a:r>
              <a:rPr lang="en-US" altLang="zh-CN" sz="2400" dirty="0">
                <a:latin typeface="+mn-lt"/>
                <a:ea typeface="+mn-ea"/>
              </a:rPr>
              <a:t>                                        </a:t>
            </a:r>
            <a:r>
              <a:rPr lang="en-US" altLang="zh-CN" sz="2400" dirty="0" smtClean="0">
                <a:latin typeface="+mn-lt"/>
                <a:ea typeface="+mn-ea"/>
              </a:rPr>
              <a:t>  </a:t>
            </a:r>
            <a:r>
              <a:rPr lang="zh-CN" altLang="en-US" sz="2400" dirty="0">
                <a:latin typeface="+mn-lt"/>
                <a:ea typeface="+mn-ea"/>
              </a:rPr>
              <a:t>乙</a:t>
            </a:r>
          </a:p>
        </p:txBody>
      </p:sp>
      <p:sp>
        <p:nvSpPr>
          <p:cNvPr id="26629" name="文本框 45"/>
          <p:cNvSpPr txBox="1"/>
          <p:nvPr>
            <p:custDataLst>
              <p:tags r:id="rId3"/>
            </p:custDataLst>
          </p:nvPr>
        </p:nvSpPr>
        <p:spPr>
          <a:xfrm>
            <a:off x="899592" y="843558"/>
            <a:ext cx="7834960" cy="101566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buNone/>
            </a:pPr>
            <a:r>
              <a:rPr lang="zh-CN" altLang="en-US" sz="2400" b="1" dirty="0">
                <a:solidFill>
                  <a:srgbClr val="0070C0"/>
                </a:solidFill>
                <a:latin typeface="+mn-lt"/>
                <a:ea typeface="+mn-ea"/>
              </a:rPr>
              <a:t>图像：</a:t>
            </a:r>
            <a:r>
              <a:rPr lang="zh-CN" altLang="en-US" sz="2400" dirty="0">
                <a:solidFill>
                  <a:schemeClr val="tx1"/>
                </a:solidFill>
                <a:latin typeface="+mn-lt"/>
                <a:ea typeface="+mn-ea"/>
              </a:rPr>
              <a:t>说出这两个图像所代表的做直线运动的物体的运动情况，以及速度变化情况。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组合 92"/>
          <p:cNvGrpSpPr/>
          <p:nvPr>
            <p:custDataLst>
              <p:tags r:id="rId1"/>
            </p:custDataLst>
          </p:nvPr>
        </p:nvGrpSpPr>
        <p:grpSpPr>
          <a:xfrm>
            <a:off x="690495" y="771550"/>
            <a:ext cx="7795260" cy="935989"/>
            <a:chOff x="-1328543" y="979569"/>
            <a:chExt cx="7173922" cy="759812"/>
          </a:xfrm>
        </p:grpSpPr>
        <p:sp>
          <p:nvSpPr>
            <p:cNvPr id="52" name="Title 1"/>
            <p:cNvSpPr txBox="1"/>
            <p:nvPr>
              <p:custDataLst>
                <p:tags r:id="rId9"/>
              </p:custDataLst>
            </p:nvPr>
          </p:nvSpPr>
          <p:spPr>
            <a:xfrm>
              <a:off x="-1259001" y="979569"/>
              <a:ext cx="7104380" cy="751205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l" defTabSz="683895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740" b="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683895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sz="28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第2课时 匀速直线运动 平均速度</a:t>
              </a:r>
              <a:r>
                <a:rPr lang="en-US" altLang="zh-CN" sz="28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  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学习内容导览</a:t>
              </a:r>
              <a:endPara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56" name="Straight Connector 9"/>
            <p:cNvCxnSpPr/>
            <p:nvPr>
              <p:custDataLst>
                <p:tags r:id="rId10"/>
              </p:custDataLst>
            </p:nvPr>
          </p:nvCxnSpPr>
          <p:spPr>
            <a:xfrm>
              <a:off x="-1328543" y="1739381"/>
              <a:ext cx="7156975" cy="0"/>
            </a:xfrm>
            <a:prstGeom prst="line">
              <a:avLst/>
            </a:prstGeom>
            <a:noFill/>
            <a:ln w="72390" cap="flat" cmpd="sng" algn="ctr">
              <a:solidFill>
                <a:schemeClr val="accent5">
                  <a:lumMod val="40000"/>
                  <a:lumOff val="60000"/>
                </a:schemeClr>
              </a:solidFill>
              <a:prstDash val="solid"/>
              <a:miter lim="800000"/>
            </a:ln>
            <a:effectLst/>
          </p:spPr>
        </p:cxnSp>
      </p:grpSp>
      <p:cxnSp>
        <p:nvCxnSpPr>
          <p:cNvPr id="57" name="Straight Connector 117"/>
          <p:cNvCxnSpPr/>
          <p:nvPr>
            <p:custDataLst>
              <p:tags r:id="rId2"/>
            </p:custDataLst>
          </p:nvPr>
        </p:nvCxnSpPr>
        <p:spPr>
          <a:xfrm flipV="1">
            <a:off x="1750211" y="3239466"/>
            <a:ext cx="5675630" cy="6350"/>
          </a:xfrm>
          <a:prstGeom prst="line">
            <a:avLst/>
          </a:prstGeom>
          <a:noFill/>
          <a:ln w="72390" cap="flat" cmpd="sng" algn="ctr">
            <a:solidFill>
              <a:srgbClr val="0070C0"/>
            </a:solidFill>
            <a:prstDash val="solid"/>
            <a:miter lim="800000"/>
          </a:ln>
          <a:effectLst/>
        </p:spPr>
      </p:cxnSp>
      <p:sp>
        <p:nvSpPr>
          <p:cNvPr id="58" name="Oval 118"/>
          <p:cNvSpPr/>
          <p:nvPr>
            <p:custDataLst>
              <p:tags r:id="rId3"/>
            </p:custDataLst>
          </p:nvPr>
        </p:nvSpPr>
        <p:spPr>
          <a:xfrm>
            <a:off x="1233243" y="2435884"/>
            <a:ext cx="1510233" cy="1472544"/>
          </a:xfrm>
          <a:prstGeom prst="ellipse">
            <a:avLst/>
          </a:prstGeom>
          <a:solidFill>
            <a:srgbClr val="2EA2CF"/>
          </a:solidFill>
          <a:ln w="72390" cap="flat" cmpd="sng" algn="ctr">
            <a:solidFill>
              <a:srgbClr val="B4E6FB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010" b="0" i="0" u="none" strike="noStrike" kern="0" cap="none" spc="0" normalizeH="0" baseline="0" noProof="0">
              <a:ln>
                <a:noFill/>
              </a:ln>
              <a:solidFill>
                <a:srgbClr val="29ABE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" name="Oval 120"/>
          <p:cNvSpPr/>
          <p:nvPr>
            <p:custDataLst>
              <p:tags r:id="rId4"/>
            </p:custDataLst>
          </p:nvPr>
        </p:nvSpPr>
        <p:spPr>
          <a:xfrm>
            <a:off x="3969576" y="2436070"/>
            <a:ext cx="1510233" cy="1472544"/>
          </a:xfrm>
          <a:prstGeom prst="ellipse">
            <a:avLst/>
          </a:prstGeom>
          <a:solidFill>
            <a:srgbClr val="2EA2CF"/>
          </a:solidFill>
          <a:ln w="72390" cap="flat" cmpd="sng" algn="ctr">
            <a:solidFill>
              <a:srgbClr val="B4E6FB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ts val="1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010" b="0" i="0" u="none" strike="noStrike" kern="0" cap="none" spc="0" normalizeH="0" baseline="0" noProof="0">
              <a:ln>
                <a:noFill/>
              </a:ln>
              <a:solidFill>
                <a:srgbClr val="29ABE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Text Placeholder 45"/>
          <p:cNvSpPr txBox="1"/>
          <p:nvPr>
            <p:custDataLst>
              <p:tags r:id="rId5"/>
            </p:custDataLst>
          </p:nvPr>
        </p:nvSpPr>
        <p:spPr>
          <a:xfrm>
            <a:off x="1233420" y="2772741"/>
            <a:ext cx="1520825" cy="94615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683895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ru-RU" sz="2245" b="1" i="0" kern="120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1pPr>
            <a:lvl2pPr marL="513080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45" i="1" kern="1200">
                <a:solidFill>
                  <a:srgbClr val="4C1959"/>
                </a:solidFill>
                <a:latin typeface="+mn-lt"/>
                <a:ea typeface="+mn-ea"/>
                <a:cs typeface="+mn-cs"/>
              </a:defRPr>
            </a:lvl2pPr>
            <a:lvl3pPr marL="855345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45" i="1" kern="1200">
                <a:solidFill>
                  <a:srgbClr val="4C1959"/>
                </a:solidFill>
                <a:latin typeface="+mn-lt"/>
                <a:ea typeface="+mn-ea"/>
                <a:cs typeface="+mn-cs"/>
              </a:defRPr>
            </a:lvl3pPr>
            <a:lvl4pPr marL="1196975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45" i="1" kern="1200">
                <a:solidFill>
                  <a:srgbClr val="4C1959"/>
                </a:solidFill>
                <a:latin typeface="+mn-lt"/>
                <a:ea typeface="+mn-ea"/>
                <a:cs typeface="+mn-cs"/>
              </a:defRPr>
            </a:lvl4pPr>
            <a:lvl5pPr marL="1539240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45" i="1" kern="1200">
                <a:solidFill>
                  <a:srgbClr val="4C1959"/>
                </a:solidFill>
                <a:latin typeface="+mn-lt"/>
                <a:ea typeface="+mn-ea"/>
                <a:cs typeface="+mn-cs"/>
              </a:defRPr>
            </a:lvl5pPr>
            <a:lvl6pPr marL="1880870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3135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65400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07030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3895" rtl="0" eaLnBrk="1" fontAlgn="auto" latinLnBrk="0" hangingPunct="1">
              <a:lnSpc>
                <a:spcPct val="125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机械运动</a:t>
            </a:r>
          </a:p>
          <a:p>
            <a:pPr marL="0" marR="0" lvl="0" indent="0" algn="ctr" defTabSz="683895" rtl="0" eaLnBrk="1" fontAlgn="auto" latinLnBrk="0" hangingPunct="1">
              <a:lnSpc>
                <a:spcPct val="125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的分类</a:t>
            </a:r>
            <a:endParaRPr kumimoji="0" lang="zh-CN" altLang="zh-CN" sz="2400" b="1" i="0" u="none" strike="noStrike" kern="1200" cap="none" spc="0" normalizeH="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67" name="Text Placeholder 45"/>
          <p:cNvSpPr txBox="1"/>
          <p:nvPr>
            <p:custDataLst>
              <p:tags r:id="rId6"/>
            </p:custDataLst>
          </p:nvPr>
        </p:nvSpPr>
        <p:spPr>
          <a:xfrm>
            <a:off x="3970969" y="2980805"/>
            <a:ext cx="1508840" cy="71303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683895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ru-RU" sz="2245" b="1" i="0" kern="120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1pPr>
            <a:lvl2pPr marL="513080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45" i="1" kern="1200">
                <a:solidFill>
                  <a:srgbClr val="4C1959"/>
                </a:solidFill>
                <a:latin typeface="+mn-lt"/>
                <a:ea typeface="+mn-ea"/>
                <a:cs typeface="+mn-cs"/>
              </a:defRPr>
            </a:lvl2pPr>
            <a:lvl3pPr marL="855345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45" i="1" kern="1200">
                <a:solidFill>
                  <a:srgbClr val="4C1959"/>
                </a:solidFill>
                <a:latin typeface="+mn-lt"/>
                <a:ea typeface="+mn-ea"/>
                <a:cs typeface="+mn-cs"/>
              </a:defRPr>
            </a:lvl3pPr>
            <a:lvl4pPr marL="1196975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45" i="1" kern="1200">
                <a:solidFill>
                  <a:srgbClr val="4C1959"/>
                </a:solidFill>
                <a:latin typeface="+mn-lt"/>
                <a:ea typeface="+mn-ea"/>
                <a:cs typeface="+mn-cs"/>
              </a:defRPr>
            </a:lvl4pPr>
            <a:lvl5pPr marL="1539240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45" i="1" kern="1200">
                <a:solidFill>
                  <a:srgbClr val="4C1959"/>
                </a:solidFill>
                <a:latin typeface="+mn-lt"/>
                <a:ea typeface="+mn-ea"/>
                <a:cs typeface="+mn-cs"/>
              </a:defRPr>
            </a:lvl5pPr>
            <a:lvl6pPr marL="1880870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3135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65400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07030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683895" rtl="0" eaLnBrk="1" fontAlgn="auto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匀速直线</a:t>
            </a:r>
          </a:p>
          <a:p>
            <a:pPr marL="0" marR="0" lvl="0" indent="0" defTabSz="683895" rtl="0" eaLnBrk="1" fontAlgn="auto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运动</a:t>
            </a:r>
            <a:r>
              <a:rPr lang="zh-CN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kumimoji="0" lang="zh-CN" altLang="zh-CN" sz="2400" b="1" i="0" u="none" strike="noStrike" kern="1200" cap="none" spc="0" normalizeH="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Oval 120"/>
          <p:cNvSpPr/>
          <p:nvPr>
            <p:custDataLst>
              <p:tags r:id="rId7"/>
            </p:custDataLst>
          </p:nvPr>
        </p:nvSpPr>
        <p:spPr>
          <a:xfrm>
            <a:off x="6561646" y="2446865"/>
            <a:ext cx="1510233" cy="1472544"/>
          </a:xfrm>
          <a:prstGeom prst="ellipse">
            <a:avLst/>
          </a:prstGeom>
          <a:solidFill>
            <a:srgbClr val="2EA2CF"/>
          </a:solidFill>
          <a:ln w="72390" cap="flat" cmpd="sng" algn="ctr">
            <a:solidFill>
              <a:srgbClr val="B4E6FB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ts val="1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010" b="0" i="0" u="none" strike="noStrike" kern="0" cap="none" spc="0" normalizeH="0" baseline="0" noProof="0">
              <a:ln>
                <a:noFill/>
              </a:ln>
              <a:solidFill>
                <a:srgbClr val="29ABE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 Placeholder 45"/>
          <p:cNvSpPr txBox="1"/>
          <p:nvPr>
            <p:custDataLst>
              <p:tags r:id="rId8"/>
            </p:custDataLst>
          </p:nvPr>
        </p:nvSpPr>
        <p:spPr>
          <a:xfrm>
            <a:off x="6592406" y="2764238"/>
            <a:ext cx="1508840" cy="71303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683895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ru-RU" sz="2245" b="1" i="0" kern="120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1pPr>
            <a:lvl2pPr marL="513080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45" i="1" kern="1200">
                <a:solidFill>
                  <a:srgbClr val="4C1959"/>
                </a:solidFill>
                <a:latin typeface="+mn-lt"/>
                <a:ea typeface="+mn-ea"/>
                <a:cs typeface="+mn-cs"/>
              </a:defRPr>
            </a:lvl2pPr>
            <a:lvl3pPr marL="855345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45" i="1" kern="1200">
                <a:solidFill>
                  <a:srgbClr val="4C1959"/>
                </a:solidFill>
                <a:latin typeface="+mn-lt"/>
                <a:ea typeface="+mn-ea"/>
                <a:cs typeface="+mn-cs"/>
              </a:defRPr>
            </a:lvl3pPr>
            <a:lvl4pPr marL="1196975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45" i="1" kern="1200">
                <a:solidFill>
                  <a:srgbClr val="4C1959"/>
                </a:solidFill>
                <a:latin typeface="+mn-lt"/>
                <a:ea typeface="+mn-ea"/>
                <a:cs typeface="+mn-cs"/>
              </a:defRPr>
            </a:lvl4pPr>
            <a:lvl5pPr marL="1539240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45" i="1" kern="1200">
                <a:solidFill>
                  <a:srgbClr val="4C1959"/>
                </a:solidFill>
                <a:latin typeface="+mn-lt"/>
                <a:ea typeface="+mn-ea"/>
                <a:cs typeface="+mn-cs"/>
              </a:defRPr>
            </a:lvl5pPr>
            <a:lvl6pPr marL="1880870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3135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65400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07030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683895" rtl="0" eaLnBrk="1" fontAlgn="auto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ru-RU" sz="2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平均速度</a:t>
            </a:r>
            <a:r>
              <a:rPr lang="en-US" altLang="zh-CN" sz="2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8" name="TextBox 1"/>
          <p:cNvSpPr txBox="1"/>
          <p:nvPr/>
        </p:nvSpPr>
        <p:spPr>
          <a:xfrm>
            <a:off x="579755" y="987574"/>
            <a:ext cx="8424863" cy="1014730"/>
          </a:xfrm>
          <a:prstGeom prst="rect">
            <a:avLst/>
          </a:prstGeom>
          <a:noFill/>
          <a:ln w="25400">
            <a:noFill/>
          </a:ln>
        </p:spPr>
        <p:txBody>
          <a:bodyPr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charset="0"/>
              </a:rPr>
              <a:t>例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charset="0"/>
              </a:rPr>
              <a:t>2 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charset="0"/>
              </a:rPr>
              <a:t>小明在跑百米时，前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charset="0"/>
              </a:rPr>
              <a:t>40 m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charset="0"/>
              </a:rPr>
              <a:t>用时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charset="0"/>
              </a:rPr>
              <a:t>8 s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charset="0"/>
              </a:rPr>
              <a:t>，后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charset="0"/>
              </a:rPr>
              <a:t>60 m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charset="0"/>
              </a:rPr>
              <a:t>用时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charset="0"/>
              </a:rPr>
              <a:t>10 s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charset="0"/>
              </a:rPr>
              <a:t>，小明前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charset="0"/>
              </a:rPr>
              <a:t>40m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charset="0"/>
              </a:rPr>
              <a:t>、后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charset="0"/>
              </a:rPr>
              <a:t>60 m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charset="0"/>
              </a:rPr>
              <a:t>及百米全程的平均速度各是多少？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899591" y="2283717"/>
            <a:ext cx="1334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解：</a:t>
            </a:r>
            <a:endParaRPr lang="en-US" altLang="zh-CN" sz="2400" dirty="0"/>
          </a:p>
        </p:txBody>
      </p:sp>
      <p:graphicFrame>
        <p:nvGraphicFramePr>
          <p:cNvPr id="4" name="对象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1382489"/>
              </p:ext>
            </p:extLst>
          </p:nvPr>
        </p:nvGraphicFramePr>
        <p:xfrm>
          <a:off x="1566658" y="2211710"/>
          <a:ext cx="3067050" cy="23012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Equation" r:id="rId3" imgW="1777365" imgH="1333500" progId="Equation.DSMT4">
                  <p:embed/>
                </p:oleObj>
              </mc:Choice>
              <mc:Fallback>
                <p:oleObj name="Equation" r:id="rId3" imgW="1777365" imgH="1333500" progId="Equation.DSMT4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66658" y="2211710"/>
                        <a:ext cx="3067050" cy="23012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8" name="TextBox 1"/>
          <p:cNvSpPr txBox="1"/>
          <p:nvPr/>
        </p:nvSpPr>
        <p:spPr>
          <a:xfrm>
            <a:off x="648269" y="916732"/>
            <a:ext cx="8237800" cy="3384674"/>
          </a:xfrm>
          <a:prstGeom prst="rect">
            <a:avLst/>
          </a:prstGeom>
          <a:noFill/>
          <a:ln w="25400"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charset="0"/>
              </a:rPr>
              <a:t>例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charset="0"/>
              </a:rPr>
              <a:t>3 </a:t>
            </a:r>
            <a:r>
              <a:rPr lang="zh-CN" altLang="en-US" sz="2400" b="1" dirty="0">
                <a:latin typeface="Times New Roman" panose="02020603050405020304" charset="0"/>
                <a:sym typeface="+mn-ea"/>
              </a:rPr>
              <a:t>一名同学骑自行车从家路过书店到学校上学，家到书店的路程为1800m,书店到学校的路程为3600m。他从家出发到书店用时5min，在书店等同学用了1min，然后两人一起再经过了12min到达学校。求：</a:t>
            </a:r>
          </a:p>
          <a:p>
            <a:pPr algn="just">
              <a:lnSpc>
                <a:spcPct val="150000"/>
              </a:lnSpc>
            </a:pPr>
            <a:r>
              <a:rPr lang="zh-CN" altLang="en-US" sz="2400" b="1" dirty="0">
                <a:latin typeface="Times New Roman" panose="02020603050405020304" charset="0"/>
                <a:sym typeface="+mn-ea"/>
              </a:rPr>
              <a:t>（1）骑车从家到达书店这段路程的平均速度是多少？</a:t>
            </a:r>
          </a:p>
          <a:p>
            <a:pPr algn="just">
              <a:lnSpc>
                <a:spcPct val="150000"/>
              </a:lnSpc>
            </a:pPr>
            <a:r>
              <a:rPr lang="zh-CN" altLang="en-US" sz="2400" b="1" dirty="0">
                <a:latin typeface="Times New Roman" panose="02020603050405020304" charset="0"/>
                <a:sym typeface="+mn-ea"/>
              </a:rPr>
              <a:t>（2）这位同学从家出发到学校的全过程的平均速度是多少？</a:t>
            </a:r>
            <a:endParaRPr lang="zh-CN" altLang="en-US" sz="2400" b="1" dirty="0">
              <a:solidFill>
                <a:schemeClr val="tx1"/>
              </a:solidFill>
              <a:latin typeface="Times New Roman" panose="0202060305040502030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8" name="TextBox 1"/>
          <p:cNvSpPr txBox="1"/>
          <p:nvPr/>
        </p:nvSpPr>
        <p:spPr>
          <a:xfrm>
            <a:off x="648269" y="916732"/>
            <a:ext cx="8237800" cy="2862322"/>
          </a:xfrm>
          <a:prstGeom prst="rect">
            <a:avLst/>
          </a:prstGeom>
          <a:noFill/>
          <a:ln w="25400"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charset="0"/>
              </a:rPr>
              <a:t>例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charset="0"/>
              </a:rPr>
              <a:t>3 </a:t>
            </a:r>
            <a:r>
              <a:rPr lang="zh-CN" altLang="en-US" sz="2400" b="1" dirty="0">
                <a:latin typeface="Times New Roman" panose="02020603050405020304" charset="0"/>
                <a:sym typeface="+mn-ea"/>
              </a:rPr>
              <a:t>一名同学骑自行车从家路过书店到学校上学，家到书店的路程为1800m,书店到学校的路程为3600m。他从家出发到书店用时5min，在书店等同学用了1min，然后两人一起再经过了12min到达学校。求：</a:t>
            </a:r>
          </a:p>
          <a:p>
            <a:pPr algn="just">
              <a:lnSpc>
                <a:spcPct val="150000"/>
              </a:lnSpc>
            </a:pPr>
            <a:r>
              <a:rPr lang="zh-CN" altLang="en-US" sz="2400" b="1" dirty="0">
                <a:solidFill>
                  <a:srgbClr val="0070C0"/>
                </a:solidFill>
                <a:latin typeface="Times New Roman" panose="02020603050405020304" charset="0"/>
                <a:sym typeface="+mn-ea"/>
              </a:rPr>
              <a:t>（1）骑车从家到达书店这段路程的平均速度是多少</a:t>
            </a:r>
            <a:r>
              <a:rPr lang="zh-CN" altLang="en-US" sz="2400" b="1" dirty="0" smtClean="0">
                <a:solidFill>
                  <a:srgbClr val="0070C0"/>
                </a:solidFill>
                <a:latin typeface="Times New Roman" panose="02020603050405020304" charset="0"/>
                <a:sym typeface="+mn-ea"/>
              </a:rPr>
              <a:t>？</a:t>
            </a:r>
            <a:endParaRPr lang="zh-CN" altLang="en-US" sz="2400" b="1" dirty="0">
              <a:solidFill>
                <a:srgbClr val="0070C0"/>
              </a:solidFill>
              <a:latin typeface="Times New Roman" panose="02020603050405020304" charset="0"/>
              <a:sym typeface="+mn-ea"/>
            </a:endParaRPr>
          </a:p>
        </p:txBody>
      </p:sp>
      <p:sp>
        <p:nvSpPr>
          <p:cNvPr id="3" name="TextBox 1"/>
          <p:cNvSpPr txBox="1"/>
          <p:nvPr/>
        </p:nvSpPr>
        <p:spPr>
          <a:xfrm>
            <a:off x="827584" y="3723878"/>
            <a:ext cx="7992888" cy="1200329"/>
          </a:xfrm>
          <a:prstGeom prst="rect">
            <a:avLst/>
          </a:prstGeom>
          <a:noFill/>
          <a:ln w="25400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chemeClr val="tx1"/>
                </a:solidFill>
                <a:latin typeface="Times New Roman" panose="02020603050405020304" charset="0"/>
                <a:sym typeface="+mn-ea"/>
              </a:rPr>
              <a:t>解：（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charset="0"/>
                <a:sym typeface="+mn-ea"/>
              </a:rPr>
              <a:t>1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charset="0"/>
                <a:sym typeface="+mn-ea"/>
              </a:rPr>
              <a:t>）从家到书店的平均速度                                        。</a:t>
            </a:r>
          </a:p>
          <a:p>
            <a:pPr>
              <a:lnSpc>
                <a:spcPct val="150000"/>
              </a:lnSpc>
            </a:pPr>
            <a:endParaRPr lang="zh-CN" altLang="en-US" sz="2400" b="1" dirty="0">
              <a:solidFill>
                <a:schemeClr val="tx1"/>
              </a:solidFill>
              <a:latin typeface="Times New Roman" panose="02020603050405020304" charset="0"/>
              <a:sym typeface="+mn-ea"/>
            </a:endParaRPr>
          </a:p>
        </p:txBody>
      </p:sp>
      <p:graphicFrame>
        <p:nvGraphicFramePr>
          <p:cNvPr id="4" name="对象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3862843"/>
              </p:ext>
            </p:extLst>
          </p:nvPr>
        </p:nvGraphicFramePr>
        <p:xfrm>
          <a:off x="5508104" y="3748172"/>
          <a:ext cx="2736304" cy="7824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1" r:id="rId3" imgW="1511300" imgH="431800" progId="Equation.KSEE3">
                  <p:embed/>
                </p:oleObj>
              </mc:Choice>
              <mc:Fallback>
                <p:oleObj r:id="rId3" imgW="1511300" imgH="431800" progId="Equation.KSEE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08104" y="3748172"/>
                        <a:ext cx="2736304" cy="7824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40167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8" name="TextBox 1"/>
          <p:cNvSpPr txBox="1"/>
          <p:nvPr/>
        </p:nvSpPr>
        <p:spPr>
          <a:xfrm>
            <a:off x="539552" y="925991"/>
            <a:ext cx="8237800" cy="2616807"/>
          </a:xfrm>
          <a:prstGeom prst="rect">
            <a:avLst/>
          </a:prstGeom>
          <a:noFill/>
          <a:ln w="25400"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charset="0"/>
              </a:rPr>
              <a:t>例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charset="0"/>
              </a:rPr>
              <a:t>3 </a:t>
            </a:r>
            <a:r>
              <a:rPr lang="zh-CN" altLang="en-US" sz="2400" b="1" dirty="0">
                <a:latin typeface="Times New Roman" panose="02020603050405020304" charset="0"/>
                <a:sym typeface="+mn-ea"/>
              </a:rPr>
              <a:t>一名同学骑自行车从家路过书店到学校上学，家到书店的路程为1800m,书店到学校的路程为3600m。他从家出发到书店用时5min，在书店等同学用了1min，然后两人一起再经过了12min到达学校。求：</a:t>
            </a:r>
          </a:p>
          <a:p>
            <a:pPr algn="just">
              <a:lnSpc>
                <a:spcPct val="140000"/>
              </a:lnSpc>
            </a:pPr>
            <a:r>
              <a:rPr lang="zh-CN" altLang="en-US" sz="2400" b="1" dirty="0" smtClean="0">
                <a:solidFill>
                  <a:srgbClr val="0070C0"/>
                </a:solidFill>
                <a:latin typeface="Times New Roman" panose="02020603050405020304" charset="0"/>
                <a:sym typeface="+mn-ea"/>
              </a:rPr>
              <a:t>（</a:t>
            </a:r>
            <a:r>
              <a:rPr lang="zh-CN" altLang="en-US" sz="2400" b="1" dirty="0">
                <a:solidFill>
                  <a:srgbClr val="0070C0"/>
                </a:solidFill>
                <a:latin typeface="Times New Roman" panose="02020603050405020304" charset="0"/>
                <a:sym typeface="+mn-ea"/>
              </a:rPr>
              <a:t>2）这位同学从家出发到学校的全过程的平均速度是多少？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827584" y="3422045"/>
            <a:ext cx="8136904" cy="1200329"/>
          </a:xfrm>
          <a:prstGeom prst="rect">
            <a:avLst/>
          </a:prstGeom>
          <a:noFill/>
          <a:ln w="25400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chemeClr val="tx1"/>
                </a:solidFill>
                <a:latin typeface="Times New Roman" panose="02020603050405020304" charset="0"/>
                <a:sym typeface="+mn-ea"/>
              </a:rPr>
              <a:t>解：（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charset="0"/>
                <a:sym typeface="+mn-ea"/>
              </a:rPr>
              <a:t>2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charset="0"/>
                <a:sym typeface="+mn-ea"/>
              </a:rPr>
              <a:t>）从家出发到学校的全过程的平均速度        </a:t>
            </a:r>
            <a:endParaRPr lang="en-US" altLang="zh-CN" sz="2400" b="1" dirty="0" smtClean="0">
              <a:solidFill>
                <a:schemeClr val="tx1"/>
              </a:solidFill>
              <a:latin typeface="Times New Roman" panose="02020603050405020304" charset="0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charset="0"/>
                <a:sym typeface="+mn-ea"/>
              </a:rPr>
              <a:t> </a:t>
            </a:r>
            <a:r>
              <a:rPr lang="en-US" altLang="zh-CN" sz="2400" b="1" dirty="0" smtClean="0">
                <a:latin typeface="Times New Roman" panose="02020603050405020304" charset="0"/>
                <a:sym typeface="+mn-ea"/>
              </a:rPr>
              <a:t>                                                          </a:t>
            </a:r>
            <a:r>
              <a:rPr lang="zh-CN" altLang="en-US" sz="2400" b="1" dirty="0" smtClean="0">
                <a:solidFill>
                  <a:schemeClr val="tx1"/>
                </a:solidFill>
                <a:latin typeface="Times New Roman" panose="02020603050405020304" charset="0"/>
                <a:sym typeface="+mn-ea"/>
              </a:rPr>
              <a:t>           。</a:t>
            </a:r>
            <a:endParaRPr lang="zh-CN" altLang="en-US" sz="2400" b="1" dirty="0">
              <a:solidFill>
                <a:schemeClr val="tx1"/>
              </a:solidFill>
              <a:latin typeface="Times New Roman" panose="02020603050405020304" charset="0"/>
              <a:sym typeface="+mn-ea"/>
            </a:endParaRPr>
          </a:p>
        </p:txBody>
      </p:sp>
      <p:graphicFrame>
        <p:nvGraphicFramePr>
          <p:cNvPr id="2" name="对象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9481139"/>
              </p:ext>
            </p:extLst>
          </p:nvPr>
        </p:nvGraphicFramePr>
        <p:xfrm>
          <a:off x="2195736" y="3998293"/>
          <a:ext cx="3672408" cy="7760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0" r:id="rId3" imgW="2044440" imgH="431640" progId="Equation.DSMT4">
                  <p:embed/>
                </p:oleObj>
              </mc:Choice>
              <mc:Fallback>
                <p:oleObj r:id="rId3" imgW="2044440" imgH="431640" progId="Equation.DSMT4">
                  <p:embed/>
                  <p:pic>
                    <p:nvPicPr>
                      <p:cNvPr id="0" name="对象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6" y="3998293"/>
                        <a:ext cx="3672408" cy="7760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91016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676298" y="915566"/>
            <a:ext cx="8136904" cy="12003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Times New Roman" panose="02020603050405020304" charset="0"/>
                <a:sym typeface="+mn-ea"/>
              </a:rPr>
              <a:t>例</a:t>
            </a:r>
            <a:r>
              <a:rPr lang="en-US" altLang="zh-CN" sz="2400" dirty="0">
                <a:latin typeface="Times New Roman" panose="02020603050405020304" charset="0"/>
                <a:sym typeface="+mn-ea"/>
              </a:rPr>
              <a:t>4  </a:t>
            </a:r>
            <a:r>
              <a:rPr lang="zh-CN" altLang="en-US" sz="2400" dirty="0">
                <a:latin typeface="Times New Roman" panose="02020603050405020304" charset="0"/>
                <a:sym typeface="+mn-ea"/>
              </a:rPr>
              <a:t>动车已经成为人们出行常见的交通工具，其中</a:t>
            </a:r>
            <a:r>
              <a:rPr lang="en-US" altLang="zh-CN" sz="2400" dirty="0">
                <a:latin typeface="Times New Roman" panose="02020603050405020304" charset="0"/>
                <a:sym typeface="+mn-ea"/>
              </a:rPr>
              <a:t>D92</a:t>
            </a:r>
            <a:r>
              <a:rPr lang="zh-CN" altLang="en-US" sz="2400" dirty="0">
                <a:latin typeface="Times New Roman" panose="02020603050405020304" charset="0"/>
                <a:sym typeface="+mn-ea"/>
              </a:rPr>
              <a:t>次和</a:t>
            </a:r>
            <a:r>
              <a:rPr lang="en-US" altLang="zh-CN" sz="2400" dirty="0">
                <a:latin typeface="Times New Roman" panose="02020603050405020304" charset="0"/>
                <a:sym typeface="+mn-ea"/>
              </a:rPr>
              <a:t>D93</a:t>
            </a:r>
            <a:r>
              <a:rPr lang="zh-CN" altLang="en-US" sz="2400" dirty="0">
                <a:latin typeface="Times New Roman" panose="02020603050405020304" charset="0"/>
                <a:sym typeface="+mn-ea"/>
              </a:rPr>
              <a:t>次列车的运行时刻见下表：</a:t>
            </a:r>
          </a:p>
        </p:txBody>
      </p:sp>
      <p:graphicFrame>
        <p:nvGraphicFramePr>
          <p:cNvPr id="25602" name="Group 97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8047112"/>
              </p:ext>
            </p:extLst>
          </p:nvPr>
        </p:nvGraphicFramePr>
        <p:xfrm>
          <a:off x="741276" y="2115895"/>
          <a:ext cx="8064004" cy="1255395"/>
        </p:xfrm>
        <a:graphic>
          <a:graphicData uri="http://schemas.openxmlformats.org/drawingml/2006/table">
            <a:tbl>
              <a:tblPr/>
              <a:tblGrid>
                <a:gridCol w="1079500"/>
                <a:gridCol w="1727920"/>
                <a:gridCol w="1368152"/>
                <a:gridCol w="1944216"/>
                <a:gridCol w="1944216"/>
              </a:tblGrid>
              <a:tr h="426720">
                <a:tc gridSpan="2"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>
                        <a:buClrTx/>
                        <a:buFontTx/>
                      </a:pPr>
                      <a:r>
                        <a:rPr lang="zh-CN" altLang="en-US" sz="2200" b="1" dirty="0">
                          <a:latin typeface="Times New Roman" panose="02020603050405020304" charset="0"/>
                        </a:rPr>
                        <a:t>南昌－上海南</a:t>
                      </a:r>
                    </a:p>
                  </a:txBody>
                  <a:tcPr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</a:tcPr>
                </a:tc>
                <a:tc gridSpan="2"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>
                        <a:buClrTx/>
                        <a:buFontTx/>
                      </a:pPr>
                      <a:r>
                        <a:rPr lang="zh-CN" altLang="en-US" sz="2200" b="1" dirty="0">
                          <a:latin typeface="Times New Roman" panose="02020603050405020304" charset="0"/>
                        </a:rPr>
                        <a:t>上海南－南昌</a:t>
                      </a:r>
                    </a:p>
                  </a:txBody>
                  <a:tcPr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>
                        <a:buClrTx/>
                        <a:buFontTx/>
                      </a:pPr>
                      <a:r>
                        <a:rPr lang="zh-CN" altLang="en-US" sz="2200" b="1">
                          <a:latin typeface="Times New Roman" panose="02020603050405020304" charset="0"/>
                        </a:rPr>
                        <a:t>运行距离</a:t>
                      </a:r>
                    </a:p>
                  </a:txBody>
                  <a:tcPr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</a:tr>
              <a:tr h="828675"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>
                        <a:buClrTx/>
                        <a:buFontTx/>
                      </a:pPr>
                      <a:r>
                        <a:rPr lang="en-US" altLang="zh-CN" sz="2200" b="1">
                          <a:latin typeface="Times New Roman" panose="02020603050405020304" charset="0"/>
                        </a:rPr>
                        <a:t>D92</a:t>
                      </a:r>
                      <a:r>
                        <a:rPr lang="zh-CN" altLang="en-US" sz="2200" b="1">
                          <a:latin typeface="Times New Roman" panose="02020603050405020304" charset="0"/>
                        </a:rPr>
                        <a:t>次</a:t>
                      </a:r>
                    </a:p>
                  </a:txBody>
                  <a:tcPr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>
                        <a:buClrTx/>
                        <a:buFontTx/>
                      </a:pPr>
                      <a:r>
                        <a:rPr lang="en-US" altLang="zh-CN" sz="2200" b="1">
                          <a:latin typeface="Times New Roman" panose="02020603050405020304" charset="0"/>
                        </a:rPr>
                        <a:t>8</a:t>
                      </a:r>
                      <a:r>
                        <a:rPr lang="zh-CN" altLang="en-US" sz="2200" b="1">
                          <a:latin typeface="Times New Roman" panose="02020603050405020304" charset="0"/>
                        </a:rPr>
                        <a:t>：</a:t>
                      </a:r>
                      <a:r>
                        <a:rPr lang="en-US" altLang="zh-CN" sz="2200" b="1">
                          <a:latin typeface="Times New Roman" panose="02020603050405020304" charset="0"/>
                        </a:rPr>
                        <a:t>34</a:t>
                      </a:r>
                      <a:r>
                        <a:rPr lang="zh-CN" altLang="en-US" sz="2200" b="1">
                          <a:latin typeface="Times New Roman" panose="02020603050405020304" charset="0"/>
                        </a:rPr>
                        <a:t>开</a:t>
                      </a:r>
                    </a:p>
                    <a:p>
                      <a:pPr lvl="0" algn="ctr" eaLnBrk="0" hangingPunct="0">
                        <a:buClrTx/>
                        <a:buFontTx/>
                      </a:pPr>
                      <a:r>
                        <a:rPr lang="en-US" altLang="zh-CN" sz="2200" b="1">
                          <a:latin typeface="Times New Roman" panose="02020603050405020304" charset="0"/>
                        </a:rPr>
                        <a:t>13</a:t>
                      </a:r>
                      <a:r>
                        <a:rPr lang="zh-CN" altLang="en-US" sz="2200" b="1">
                          <a:latin typeface="Times New Roman" panose="02020603050405020304" charset="0"/>
                        </a:rPr>
                        <a:t>：</a:t>
                      </a:r>
                      <a:r>
                        <a:rPr lang="en-US" altLang="zh-CN" sz="2200" b="1">
                          <a:latin typeface="Times New Roman" panose="02020603050405020304" charset="0"/>
                        </a:rPr>
                        <a:t>49</a:t>
                      </a:r>
                      <a:r>
                        <a:rPr lang="zh-CN" altLang="en-US" sz="2200" b="1">
                          <a:latin typeface="Times New Roman" panose="02020603050405020304" charset="0"/>
                        </a:rPr>
                        <a:t>到</a:t>
                      </a:r>
                    </a:p>
                  </a:txBody>
                  <a:tcPr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>
                        <a:buClrTx/>
                        <a:buFontTx/>
                      </a:pPr>
                      <a:r>
                        <a:rPr lang="en-US" altLang="zh-CN" sz="2200" b="1" dirty="0">
                          <a:latin typeface="Times New Roman" panose="02020603050405020304" charset="0"/>
                        </a:rPr>
                        <a:t>D93</a:t>
                      </a:r>
                      <a:r>
                        <a:rPr lang="zh-CN" altLang="en-US" sz="2200" b="1" dirty="0">
                          <a:latin typeface="Times New Roman" panose="02020603050405020304" charset="0"/>
                        </a:rPr>
                        <a:t>次</a:t>
                      </a:r>
                    </a:p>
                  </a:txBody>
                  <a:tcPr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>
                        <a:buClrTx/>
                        <a:buFontTx/>
                      </a:pPr>
                      <a:r>
                        <a:rPr lang="en-US" altLang="zh-CN" sz="2200" b="1" dirty="0">
                          <a:latin typeface="Times New Roman" panose="02020603050405020304" charset="0"/>
                        </a:rPr>
                        <a:t>15</a:t>
                      </a:r>
                      <a:r>
                        <a:rPr lang="zh-CN" altLang="en-US" sz="2200" b="1" dirty="0">
                          <a:latin typeface="Times New Roman" panose="02020603050405020304" charset="0"/>
                        </a:rPr>
                        <a:t>：</a:t>
                      </a:r>
                      <a:r>
                        <a:rPr lang="en-US" altLang="zh-CN" sz="2200" b="1" dirty="0">
                          <a:latin typeface="Times New Roman" panose="02020603050405020304" charset="0"/>
                        </a:rPr>
                        <a:t>31</a:t>
                      </a:r>
                      <a:r>
                        <a:rPr lang="zh-CN" altLang="en-US" sz="2200" b="1" dirty="0">
                          <a:latin typeface="Times New Roman" panose="02020603050405020304" charset="0"/>
                        </a:rPr>
                        <a:t>开</a:t>
                      </a:r>
                    </a:p>
                    <a:p>
                      <a:pPr lvl="0" algn="ctr" eaLnBrk="0" hangingPunct="0">
                        <a:buClrTx/>
                        <a:buFontTx/>
                      </a:pPr>
                      <a:r>
                        <a:rPr lang="en-US" altLang="zh-CN" sz="2200" b="1" dirty="0">
                          <a:latin typeface="Times New Roman" panose="02020603050405020304" charset="0"/>
                        </a:rPr>
                        <a:t>20</a:t>
                      </a:r>
                      <a:r>
                        <a:rPr lang="zh-CN" altLang="en-US" sz="2200" b="1" dirty="0">
                          <a:latin typeface="Times New Roman" panose="02020603050405020304" charset="0"/>
                        </a:rPr>
                        <a:t>：</a:t>
                      </a:r>
                      <a:r>
                        <a:rPr lang="en-US" altLang="zh-CN" sz="2200" b="1" dirty="0">
                          <a:latin typeface="Times New Roman" panose="02020603050405020304" charset="0"/>
                        </a:rPr>
                        <a:t>39</a:t>
                      </a:r>
                      <a:r>
                        <a:rPr lang="zh-CN" altLang="en-US" sz="2200" b="1" dirty="0">
                          <a:latin typeface="Times New Roman" panose="02020603050405020304" charset="0"/>
                        </a:rPr>
                        <a:t>到</a:t>
                      </a:r>
                    </a:p>
                  </a:txBody>
                  <a:tcPr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>
                        <a:buClrTx/>
                        <a:buFontTx/>
                      </a:pPr>
                      <a:r>
                        <a:rPr lang="en-US" altLang="zh-CN" sz="2200" b="1" dirty="0">
                          <a:latin typeface="Times New Roman" panose="02020603050405020304" charset="0"/>
                        </a:rPr>
                        <a:t>840 km</a:t>
                      </a:r>
                    </a:p>
                  </a:txBody>
                  <a:tcPr anchor="ctr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5620" name="Rectangle 87"/>
          <p:cNvSpPr/>
          <p:nvPr/>
        </p:nvSpPr>
        <p:spPr>
          <a:xfrm>
            <a:off x="583050" y="3507853"/>
            <a:ext cx="8459286" cy="1200329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ctr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>
              <a:lnSpc>
                <a:spcPct val="150000"/>
              </a:lnSpc>
            </a:pPr>
            <a:r>
              <a:rPr lang="zh-CN" altLang="en-US" sz="2400" dirty="0">
                <a:latin typeface="Times New Roman" panose="02020603050405020304" charset="0"/>
              </a:rPr>
              <a:t>根据上述列车运行时刻表的信息可知：</a:t>
            </a:r>
            <a:r>
              <a:rPr lang="en-US" altLang="zh-CN" sz="2400" dirty="0">
                <a:latin typeface="Times New Roman" panose="02020603050405020304" charset="0"/>
              </a:rPr>
              <a:t>D92</a:t>
            </a:r>
            <a:r>
              <a:rPr lang="zh-CN" altLang="en-US" sz="2400" dirty="0">
                <a:latin typeface="Times New Roman" panose="02020603050405020304" charset="0"/>
              </a:rPr>
              <a:t>次列车从南昌到上海南所用的时间是</a:t>
            </a:r>
            <a:r>
              <a:rPr lang="zh-CN" altLang="en-US" sz="2400" u="sng" dirty="0">
                <a:latin typeface="Times New Roman" panose="02020603050405020304" charset="0"/>
              </a:rPr>
              <a:t>            </a:t>
            </a:r>
            <a:r>
              <a:rPr lang="en-US" altLang="zh-CN" sz="2400" dirty="0">
                <a:latin typeface="Times New Roman" panose="02020603050405020304" charset="0"/>
              </a:rPr>
              <a:t>min</a:t>
            </a:r>
            <a:r>
              <a:rPr lang="zh-CN" altLang="en-US" sz="2400" dirty="0">
                <a:latin typeface="Times New Roman" panose="02020603050405020304" charset="0"/>
              </a:rPr>
              <a:t>，它的平均速度为</a:t>
            </a:r>
            <a:r>
              <a:rPr lang="zh-CN" altLang="en-US" sz="2400" u="sng" dirty="0">
                <a:latin typeface="Times New Roman" panose="02020603050405020304" charset="0"/>
              </a:rPr>
              <a:t>　       </a:t>
            </a:r>
            <a:r>
              <a:rPr lang="en-US" altLang="zh-CN" sz="2400" dirty="0">
                <a:latin typeface="Times New Roman" panose="02020603050405020304" charset="0"/>
              </a:rPr>
              <a:t>km/h</a:t>
            </a:r>
            <a:r>
              <a:rPr lang="zh-CN" altLang="en-US" sz="2400" dirty="0">
                <a:latin typeface="Times New Roman" panose="02020603050405020304" charset="0"/>
              </a:rPr>
              <a:t>。</a:t>
            </a:r>
          </a:p>
        </p:txBody>
      </p:sp>
      <p:sp>
        <p:nvSpPr>
          <p:cNvPr id="25621" name="文本框 1"/>
          <p:cNvSpPr txBox="1"/>
          <p:nvPr/>
        </p:nvSpPr>
        <p:spPr>
          <a:xfrm>
            <a:off x="3203848" y="4176712"/>
            <a:ext cx="787400" cy="4603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ctr"/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ea typeface="黑体" panose="02010609060101010101" pitchFamily="49" charset="-122"/>
              </a:rPr>
              <a:t>315</a:t>
            </a:r>
          </a:p>
        </p:txBody>
      </p:sp>
      <p:sp>
        <p:nvSpPr>
          <p:cNvPr id="25622" name="文本框 2"/>
          <p:cNvSpPr txBox="1"/>
          <p:nvPr/>
        </p:nvSpPr>
        <p:spPr>
          <a:xfrm>
            <a:off x="6948264" y="4176712"/>
            <a:ext cx="789305" cy="4603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ctr"/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ea typeface="黑体" panose="02010609060101010101" pitchFamily="49" charset="-122"/>
              </a:rPr>
              <a:t>160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21" grpId="0"/>
      <p:bldP spid="2562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611560" y="1203598"/>
            <a:ext cx="828091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0070C0"/>
                </a:solidFill>
              </a:rPr>
              <a:t>想想议议</a:t>
            </a:r>
            <a:r>
              <a:rPr lang="zh-CN" altLang="en-US" sz="2400" b="1" dirty="0" smtClean="0">
                <a:solidFill>
                  <a:srgbClr val="0070C0"/>
                </a:solidFill>
              </a:rPr>
              <a:t>：</a:t>
            </a:r>
            <a:endParaRPr lang="en-US" altLang="zh-CN" sz="2400" b="1" dirty="0" smtClean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 smtClean="0"/>
              <a:t>我们</a:t>
            </a:r>
            <a:r>
              <a:rPr lang="zh-CN" altLang="en-US" sz="2400" dirty="0"/>
              <a:t>在生活中常常可以听到“两地车程</a:t>
            </a:r>
            <a:r>
              <a:rPr lang="en-US" altLang="zh-CN" sz="2400" dirty="0"/>
              <a:t>1</a:t>
            </a:r>
            <a:r>
              <a:rPr lang="zh-CN" altLang="en-US" sz="2400" dirty="0"/>
              <a:t>小时”等类似的说法。从物理学角度判断，这种说法对吗</a:t>
            </a:r>
            <a:r>
              <a:rPr lang="en-US" altLang="zh-CN" sz="2400" dirty="0"/>
              <a:t>?</a:t>
            </a:r>
            <a:r>
              <a:rPr lang="zh-CN" altLang="en-US" sz="2400" dirty="0"/>
              <a:t>若不对，错在哪里</a:t>
            </a:r>
            <a:r>
              <a:rPr lang="en-US" altLang="zh-CN" sz="2400" dirty="0"/>
              <a:t>?</a:t>
            </a:r>
            <a:endParaRPr lang="zh-CN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/>
          <p:cNvSpPr txBox="1"/>
          <p:nvPr/>
        </p:nvSpPr>
        <p:spPr>
          <a:xfrm>
            <a:off x="6156176" y="1117600"/>
            <a:ext cx="239077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en-US" sz="2800">
                <a:solidFill>
                  <a:schemeClr val="tx1"/>
                </a:solidFill>
                <a:latin typeface="+mj-ea"/>
                <a:ea typeface="+mj-ea"/>
              </a:rPr>
              <a:t>匀速直线运动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6156176" y="1915795"/>
            <a:ext cx="239077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en-US" sz="2800">
                <a:solidFill>
                  <a:schemeClr val="tx1"/>
                </a:solidFill>
                <a:latin typeface="+mj-ea"/>
                <a:ea typeface="+mj-ea"/>
              </a:rPr>
              <a:t>变速直线运动</a:t>
            </a:r>
          </a:p>
        </p:txBody>
      </p:sp>
      <p:sp>
        <p:nvSpPr>
          <p:cNvPr id="36" name="圆角矩形 35"/>
          <p:cNvSpPr/>
          <p:nvPr/>
        </p:nvSpPr>
        <p:spPr>
          <a:xfrm>
            <a:off x="1120626" y="2552065"/>
            <a:ext cx="1703070" cy="77978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>
              <a:latin typeface="+mj-ea"/>
              <a:ea typeface="+mj-ea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1158091" y="2681605"/>
            <a:ext cx="162750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en-US" sz="2800" dirty="0">
                <a:solidFill>
                  <a:schemeClr val="tx1"/>
                </a:solidFill>
                <a:latin typeface="+mj-ea"/>
                <a:ea typeface="+mj-ea"/>
              </a:rPr>
              <a:t>机械运动</a:t>
            </a:r>
          </a:p>
        </p:txBody>
      </p:sp>
      <p:sp>
        <p:nvSpPr>
          <p:cNvPr id="59401" name="左大括号 15"/>
          <p:cNvSpPr/>
          <p:nvPr/>
        </p:nvSpPr>
        <p:spPr>
          <a:xfrm>
            <a:off x="3145006" y="1604645"/>
            <a:ext cx="300355" cy="2674620"/>
          </a:xfrm>
          <a:prstGeom prst="leftBrace">
            <a:avLst>
              <a:gd name="adj1" fmla="val 115916"/>
              <a:gd name="adj2" fmla="val 50000"/>
            </a:avLst>
          </a:prstGeom>
          <a:noFill/>
          <a:ln w="222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 sz="2800" b="1">
              <a:latin typeface="+mj-ea"/>
              <a:ea typeface="+mj-ea"/>
            </a:endParaRPr>
          </a:p>
        </p:txBody>
      </p:sp>
      <p:sp>
        <p:nvSpPr>
          <p:cNvPr id="38" name="圆角矩形 37"/>
          <p:cNvSpPr/>
          <p:nvPr/>
        </p:nvSpPr>
        <p:spPr>
          <a:xfrm>
            <a:off x="3620621" y="1484630"/>
            <a:ext cx="1799590" cy="60325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077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>
              <a:latin typeface="+mj-ea"/>
              <a:ea typeface="+mj-ea"/>
            </a:endParaRPr>
          </a:p>
        </p:txBody>
      </p:sp>
      <p:sp>
        <p:nvSpPr>
          <p:cNvPr id="39" name="文本框 26626"/>
          <p:cNvSpPr txBox="1"/>
          <p:nvPr/>
        </p:nvSpPr>
        <p:spPr>
          <a:xfrm>
            <a:off x="3635226" y="1560195"/>
            <a:ext cx="178562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1"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en-US" sz="2800">
                <a:latin typeface="+mj-ea"/>
                <a:ea typeface="+mj-ea"/>
              </a:rPr>
              <a:t>直线运动</a:t>
            </a:r>
          </a:p>
        </p:txBody>
      </p:sp>
      <p:sp>
        <p:nvSpPr>
          <p:cNvPr id="40" name="左大括号 16"/>
          <p:cNvSpPr/>
          <p:nvPr/>
        </p:nvSpPr>
        <p:spPr>
          <a:xfrm>
            <a:off x="5681831" y="1164590"/>
            <a:ext cx="304800" cy="1243965"/>
          </a:xfrm>
          <a:prstGeom prst="leftBrace">
            <a:avLst>
              <a:gd name="adj1" fmla="val 44000"/>
              <a:gd name="adj2" fmla="val 50000"/>
            </a:avLst>
          </a:prstGeom>
          <a:noFill/>
          <a:ln w="222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 sz="2800" b="1">
              <a:latin typeface="+mj-ea"/>
              <a:ea typeface="+mj-ea"/>
            </a:endParaRPr>
          </a:p>
        </p:txBody>
      </p:sp>
      <p:sp>
        <p:nvSpPr>
          <p:cNvPr id="41" name="圆角矩形 40"/>
          <p:cNvSpPr/>
          <p:nvPr/>
        </p:nvSpPr>
        <p:spPr>
          <a:xfrm>
            <a:off x="3635226" y="2755265"/>
            <a:ext cx="1799590" cy="60325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077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>
              <a:latin typeface="+mj-ea"/>
              <a:ea typeface="+mj-ea"/>
            </a:endParaRPr>
          </a:p>
        </p:txBody>
      </p:sp>
      <p:sp>
        <p:nvSpPr>
          <p:cNvPr id="42" name="文本框 26626"/>
          <p:cNvSpPr txBox="1"/>
          <p:nvPr/>
        </p:nvSpPr>
        <p:spPr>
          <a:xfrm>
            <a:off x="3649831" y="2830830"/>
            <a:ext cx="178562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1"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en-US" sz="2800">
                <a:latin typeface="+mj-ea"/>
                <a:ea typeface="+mj-ea"/>
              </a:rPr>
              <a:t>曲线运动</a:t>
            </a:r>
          </a:p>
        </p:txBody>
      </p:sp>
      <p:sp>
        <p:nvSpPr>
          <p:cNvPr id="43" name="圆角矩形 42"/>
          <p:cNvSpPr/>
          <p:nvPr/>
        </p:nvSpPr>
        <p:spPr>
          <a:xfrm>
            <a:off x="3649831" y="3764915"/>
            <a:ext cx="1799590" cy="60325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077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>
              <a:latin typeface="+mj-ea"/>
              <a:ea typeface="+mj-ea"/>
            </a:endParaRPr>
          </a:p>
        </p:txBody>
      </p:sp>
      <p:sp>
        <p:nvSpPr>
          <p:cNvPr id="44" name="文本框 26626"/>
          <p:cNvSpPr txBox="1"/>
          <p:nvPr/>
        </p:nvSpPr>
        <p:spPr>
          <a:xfrm>
            <a:off x="3664436" y="3840480"/>
            <a:ext cx="178562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1"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en-US" sz="2800">
                <a:latin typeface="+mj-ea"/>
                <a:ea typeface="+mj-ea"/>
              </a:rPr>
              <a:t>平均速度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6"/>
          <p:cNvSpPr txBox="1">
            <a:spLocks noChangeArrowheads="1"/>
          </p:cNvSpPr>
          <p:nvPr/>
        </p:nvSpPr>
        <p:spPr bwMode="auto">
          <a:xfrm>
            <a:off x="2987824" y="1865687"/>
            <a:ext cx="428835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3200" dirty="0">
                <a:latin typeface="+mj-ea"/>
                <a:ea typeface="+mj-ea"/>
              </a:rPr>
              <a:t>根据课堂安排适量练习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2"/>
          <p:cNvSpPr txBox="1"/>
          <p:nvPr/>
        </p:nvSpPr>
        <p:spPr>
          <a:xfrm>
            <a:off x="1734373" y="2040572"/>
            <a:ext cx="5760640" cy="7200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28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教材课后练习题</a:t>
            </a:r>
            <a:endParaRPr lang="zh-CN" altLang="en-US" sz="28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848360" y="1491630"/>
            <a:ext cx="7447280" cy="1383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marL="0" indent="266700"/>
            <a:r>
              <a:rPr sz="2800" dirty="0">
                <a:latin typeface="+mj-ea"/>
                <a:ea typeface="+mj-ea"/>
                <a:cs typeface="仿宋" panose="02010609060101010101" charset="-122"/>
              </a:rPr>
              <a:t>1.能用速度公式进行简单的计算。</a:t>
            </a:r>
            <a:r>
              <a:rPr lang="zh-CN" altLang="en-US" sz="2800" dirty="0">
                <a:solidFill>
                  <a:srgbClr val="FF0000"/>
                </a:solidFill>
                <a:latin typeface="+mj-ea"/>
                <a:ea typeface="+mj-ea"/>
                <a:cs typeface="仿宋" panose="02010609060101010101" charset="-122"/>
                <a:sym typeface="+mn-ea"/>
              </a:rPr>
              <a:t>（重点）</a:t>
            </a:r>
          </a:p>
          <a:p>
            <a:pPr marL="0" indent="266700"/>
            <a:endParaRPr sz="2800" dirty="0">
              <a:latin typeface="+mj-ea"/>
              <a:ea typeface="+mj-ea"/>
              <a:cs typeface="仿宋" panose="02010609060101010101" charset="-122"/>
            </a:endParaRPr>
          </a:p>
          <a:p>
            <a:pPr marL="0" indent="266700"/>
            <a:r>
              <a:rPr lang="en-US" sz="2800" dirty="0">
                <a:latin typeface="+mj-ea"/>
                <a:ea typeface="+mj-ea"/>
                <a:cs typeface="仿宋" panose="02010609060101010101" charset="-122"/>
              </a:rPr>
              <a:t>2.</a:t>
            </a:r>
            <a:r>
              <a:rPr sz="2800" dirty="0">
                <a:latin typeface="+mj-ea"/>
                <a:ea typeface="+mj-ea"/>
                <a:cs typeface="仿宋" panose="02010609060101010101" charset="-122"/>
              </a:rPr>
              <a:t>知道匀速直线运动</a:t>
            </a:r>
            <a:r>
              <a:rPr lang="zh-CN" sz="2800" dirty="0">
                <a:latin typeface="+mj-ea"/>
                <a:ea typeface="+mj-ea"/>
                <a:cs typeface="仿宋" panose="02010609060101010101" charset="-122"/>
              </a:rPr>
              <a:t>。</a:t>
            </a:r>
            <a:r>
              <a:rPr lang="zh-CN" altLang="en-US" sz="2800" dirty="0">
                <a:solidFill>
                  <a:srgbClr val="FF0000"/>
                </a:solidFill>
                <a:latin typeface="+mj-ea"/>
                <a:ea typeface="+mj-ea"/>
                <a:cs typeface="仿宋" panose="02010609060101010101" charset="-122"/>
                <a:sym typeface="+mn-ea"/>
              </a:rPr>
              <a:t>（难点）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  <a:cs typeface="仿宋" panose="02010609060101010101" charset="-122"/>
              </a:rPr>
              <a:t> </a:t>
            </a:r>
            <a:endParaRPr lang="zh-CN" altLang="en-US" sz="2800" b="1" dirty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ea"/>
              <a:ea typeface="+mj-ea"/>
              <a:cs typeface="仿宋" panose="02010609060101010101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39" name="图片 2"/>
          <p:cNvPicPr>
            <a:picLocks noChangeAspect="1"/>
          </p:cNvPicPr>
          <p:nvPr/>
        </p:nvPicPr>
        <p:blipFill>
          <a:blip r:embed="rId3"/>
          <a:srcRect r="17677" b="20470"/>
          <a:stretch>
            <a:fillRect/>
          </a:stretch>
        </p:blipFill>
        <p:spPr>
          <a:xfrm>
            <a:off x="1053465" y="2211705"/>
            <a:ext cx="2865755" cy="1845945"/>
          </a:xfrm>
          <a:prstGeom prst="roundRect">
            <a:avLst/>
          </a:prstGeom>
          <a:noFill/>
          <a:ln w="9525">
            <a:noFill/>
          </a:ln>
        </p:spPr>
      </p:pic>
      <p:pic>
        <p:nvPicPr>
          <p:cNvPr id="16437" name="图片 3"/>
          <p:cNvPicPr>
            <a:picLocks noChangeAspect="1"/>
          </p:cNvPicPr>
          <p:nvPr/>
        </p:nvPicPr>
        <p:blipFill>
          <a:blip r:embed="rId4"/>
          <a:srcRect r="8937" b="7317"/>
          <a:stretch>
            <a:fillRect/>
          </a:stretch>
        </p:blipFill>
        <p:spPr>
          <a:xfrm>
            <a:off x="4580890" y="2211705"/>
            <a:ext cx="2840990" cy="1920240"/>
          </a:xfrm>
          <a:prstGeom prst="round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018362" y="1203598"/>
            <a:ext cx="6974919" cy="60939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20000"/>
              </a:lnSpc>
              <a:spcBef>
                <a:spcPts val="50"/>
              </a:spcBef>
              <a:spcAft>
                <a:spcPct val="0"/>
              </a:spcAft>
            </a:pPr>
            <a:r>
              <a:rPr lang="zh-CN" altLang="en-US" sz="2800" dirty="0">
                <a:latin typeface="+mj-ea"/>
                <a:ea typeface="+mj-ea"/>
                <a:cs typeface="楷体" panose="02010609060101010101" charset="-122"/>
                <a:sym typeface="+mn-ea"/>
              </a:rPr>
              <a:t>仔细观察两图，请说出这两种运动的区别。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1091352" y="1023308"/>
            <a:ext cx="6955750" cy="476669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lvl="0" algn="l">
              <a:lnSpc>
                <a:spcPct val="120000"/>
              </a:lnSpc>
              <a:spcBef>
                <a:spcPts val="50"/>
              </a:spcBef>
              <a:buClrTx/>
              <a:buSzTx/>
            </a:pPr>
            <a:r>
              <a:rPr lang="zh-CN" altLang="en-US" sz="2400" dirty="0">
                <a:solidFill>
                  <a:srgbClr val="0070C0"/>
                </a:solidFill>
                <a:latin typeface="+mn-ea"/>
                <a:ea typeface="+mn-ea"/>
                <a:cs typeface="楷体" panose="02010609060101010101" charset="-122"/>
                <a:sym typeface="+mn-ea"/>
              </a:rPr>
              <a:t>两辆汽车都做直线运动，它们的运动有什么不同？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8255" y="1557655"/>
            <a:ext cx="5721985" cy="2193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6"/>
          <p:cNvSpPr txBox="1"/>
          <p:nvPr/>
        </p:nvSpPr>
        <p:spPr>
          <a:xfrm>
            <a:off x="899592" y="925725"/>
            <a:ext cx="799288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zh-CN" altLang="en-US" sz="2400" b="1" dirty="0">
                <a:solidFill>
                  <a:srgbClr val="0070C0"/>
                </a:solidFill>
                <a:latin typeface="+mn-ea"/>
                <a:ea typeface="+mn-ea"/>
              </a:rPr>
              <a:t>想想议议</a:t>
            </a:r>
            <a:r>
              <a:rPr lang="zh-CN" altLang="en-US" sz="2400" b="1" dirty="0" smtClean="0">
                <a:solidFill>
                  <a:srgbClr val="0070C0"/>
                </a:solidFill>
                <a:latin typeface="+mn-ea"/>
                <a:ea typeface="+mn-ea"/>
              </a:rPr>
              <a:t>：</a:t>
            </a:r>
            <a:endParaRPr lang="en-US" altLang="zh-CN" sz="2400" b="1" dirty="0" smtClean="0">
              <a:solidFill>
                <a:srgbClr val="0070C0"/>
              </a:solidFill>
              <a:latin typeface="+mn-ea"/>
              <a:ea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sz="2400" dirty="0" smtClean="0">
                <a:latin typeface="+mn-ea"/>
                <a:ea typeface="+mn-ea"/>
              </a:rPr>
              <a:t>图</a:t>
            </a:r>
            <a:r>
              <a:rPr lang="zh-CN" altLang="en-US" sz="2400" dirty="0">
                <a:latin typeface="+mn-ea"/>
                <a:ea typeface="+mn-ea"/>
              </a:rPr>
              <a:t>甲中的汽车在平稳行驶的过程中，各段时间内的速度有什么特点</a:t>
            </a:r>
            <a:r>
              <a:rPr lang="en-US" altLang="zh-CN" sz="2400" dirty="0">
                <a:latin typeface="+mn-ea"/>
                <a:ea typeface="+mn-ea"/>
              </a:rPr>
              <a:t>?</a:t>
            </a:r>
            <a:r>
              <a:rPr lang="zh-CN" altLang="en-US" sz="2400" dirty="0">
                <a:latin typeface="+mn-ea"/>
                <a:ea typeface="+mn-ea"/>
              </a:rPr>
              <a:t>图乙中的汽车从静止开始前进，在各段时间内的速度有什么特点</a:t>
            </a:r>
            <a:r>
              <a:rPr lang="en-US" altLang="zh-CN" sz="2400" dirty="0">
                <a:latin typeface="+mn-ea"/>
                <a:ea typeface="+mn-ea"/>
              </a:rPr>
              <a:t>?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2715766"/>
            <a:ext cx="5721985" cy="219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5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Box 14"/>
          <p:cNvSpPr txBox="1"/>
          <p:nvPr/>
        </p:nvSpPr>
        <p:spPr>
          <a:xfrm>
            <a:off x="755576" y="1419622"/>
            <a:ext cx="8136904" cy="59247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>
              <a:lnSpc>
                <a:spcPct val="125000"/>
              </a:lnSpc>
            </a:pPr>
            <a:r>
              <a:rPr lang="en-US" altLang="zh-CN" sz="2600" dirty="0" smtClean="0">
                <a:latin typeface="宋体" panose="02010600030101010101" pitchFamily="2" charset="-122"/>
              </a:rPr>
              <a:t>1</a:t>
            </a:r>
            <a:r>
              <a:rPr lang="en-US" altLang="zh-CN" sz="2600" dirty="0">
                <a:latin typeface="宋体" panose="02010600030101010101" pitchFamily="2" charset="-122"/>
              </a:rPr>
              <a:t>.</a:t>
            </a:r>
            <a:r>
              <a:rPr lang="zh-CN" altLang="en-US" sz="2600" dirty="0">
                <a:latin typeface="宋体" panose="02010600030101010101" pitchFamily="2" charset="-122"/>
              </a:rPr>
              <a:t>按照运动路线，机械运动分为</a:t>
            </a:r>
            <a:r>
              <a:rPr lang="zh-CN" altLang="en-US" sz="2600" dirty="0">
                <a:solidFill>
                  <a:srgbClr val="FF0000"/>
                </a:solidFill>
                <a:latin typeface="宋体" panose="02010600030101010101" pitchFamily="2" charset="-122"/>
              </a:rPr>
              <a:t>直线运动</a:t>
            </a:r>
            <a:r>
              <a:rPr lang="zh-CN" altLang="en-US" sz="2600" dirty="0">
                <a:latin typeface="宋体" panose="02010600030101010101" pitchFamily="2" charset="-122"/>
              </a:rPr>
              <a:t>和</a:t>
            </a:r>
            <a:r>
              <a:rPr lang="zh-CN" altLang="en-US" sz="2600" dirty="0">
                <a:solidFill>
                  <a:srgbClr val="FF0000"/>
                </a:solidFill>
                <a:latin typeface="宋体" panose="02010600030101010101" pitchFamily="2" charset="-122"/>
              </a:rPr>
              <a:t>曲线运动</a:t>
            </a:r>
            <a:r>
              <a:rPr lang="zh-CN" altLang="en-US" sz="2600" dirty="0">
                <a:latin typeface="宋体" panose="02010600030101010101" pitchFamily="2" charset="-122"/>
              </a:rPr>
              <a:t>。</a:t>
            </a:r>
          </a:p>
        </p:txBody>
      </p:sp>
      <p:sp>
        <p:nvSpPr>
          <p:cNvPr id="10248" name="TextBox 21"/>
          <p:cNvSpPr txBox="1"/>
          <p:nvPr/>
        </p:nvSpPr>
        <p:spPr>
          <a:xfrm>
            <a:off x="755576" y="2012092"/>
            <a:ext cx="7848872" cy="1198854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>
              <a:lnSpc>
                <a:spcPct val="150000"/>
              </a:lnSpc>
            </a:pPr>
            <a:r>
              <a:rPr lang="en-US" altLang="zh-CN" sz="2600" dirty="0" smtClean="0">
                <a:latin typeface="宋体" panose="02010600030101010101" pitchFamily="2" charset="-122"/>
              </a:rPr>
              <a:t>2</a:t>
            </a:r>
            <a:r>
              <a:rPr lang="en-US" altLang="zh-CN" sz="2600" dirty="0">
                <a:latin typeface="宋体" panose="02010600030101010101" pitchFamily="2" charset="-122"/>
              </a:rPr>
              <a:t>.</a:t>
            </a:r>
            <a:r>
              <a:rPr lang="zh-CN" altLang="en-US" sz="2600" dirty="0">
                <a:latin typeface="宋体" panose="02010600030101010101" pitchFamily="2" charset="-122"/>
              </a:rPr>
              <a:t>在直线运动中，按速度可分为</a:t>
            </a:r>
            <a:r>
              <a:rPr lang="zh-CN" altLang="en-US" sz="2600" dirty="0">
                <a:solidFill>
                  <a:srgbClr val="FF0000"/>
                </a:solidFill>
                <a:latin typeface="宋体" panose="02010600030101010101" pitchFamily="2" charset="-122"/>
              </a:rPr>
              <a:t>匀速直线运动</a:t>
            </a:r>
            <a:r>
              <a:rPr lang="zh-CN" altLang="en-US" sz="2600" dirty="0">
                <a:latin typeface="宋体" panose="02010600030101010101" pitchFamily="2" charset="-122"/>
              </a:rPr>
              <a:t>和</a:t>
            </a:r>
            <a:r>
              <a:rPr lang="zh-CN" altLang="en-US" sz="2600" dirty="0" smtClean="0">
                <a:solidFill>
                  <a:srgbClr val="FF0000"/>
                </a:solidFill>
                <a:latin typeface="宋体" panose="02010600030101010101" pitchFamily="2" charset="-122"/>
              </a:rPr>
              <a:t>变速</a:t>
            </a:r>
            <a:endParaRPr lang="en-US" altLang="zh-CN" sz="2600" dirty="0" smtClean="0">
              <a:solidFill>
                <a:srgbClr val="FF0000"/>
              </a:solidFill>
              <a:latin typeface="宋体" panose="02010600030101010101" pitchFamily="2" charset="-122"/>
            </a:endParaRPr>
          </a:p>
          <a:p>
            <a:pPr lvl="0">
              <a:lnSpc>
                <a:spcPct val="150000"/>
              </a:lnSpc>
            </a:pPr>
            <a:r>
              <a:rPr lang="zh-CN" altLang="en-US" sz="2600" dirty="0" smtClean="0">
                <a:solidFill>
                  <a:srgbClr val="FF0000"/>
                </a:solidFill>
                <a:latin typeface="宋体" panose="02010600030101010101" pitchFamily="2" charset="-122"/>
              </a:rPr>
              <a:t>直线运动</a:t>
            </a:r>
            <a:r>
              <a:rPr lang="zh-CN" altLang="en-US" sz="2600" dirty="0">
                <a:latin typeface="宋体" panose="02010600030101010101" pitchFamily="2" charset="-122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1" grpId="0"/>
      <p:bldP spid="1024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947631" y="2237016"/>
            <a:ext cx="18325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/>
              <a:t>机械运动</a:t>
            </a: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3161496" y="1504820"/>
            <a:ext cx="2555984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0070C0"/>
                </a:solidFill>
              </a:rPr>
              <a:t>曲线运动</a:t>
            </a:r>
          </a:p>
        </p:txBody>
      </p:sp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3161496" y="2951052"/>
            <a:ext cx="16273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rgbClr val="0070C0"/>
                </a:solidFill>
              </a:rPr>
              <a:t>直线运动</a:t>
            </a:r>
          </a:p>
        </p:txBody>
      </p:sp>
      <p:sp>
        <p:nvSpPr>
          <p:cNvPr id="6" name="文本框 5"/>
          <p:cNvSpPr txBox="1"/>
          <p:nvPr>
            <p:custDataLst>
              <p:tags r:id="rId4"/>
            </p:custDataLst>
          </p:nvPr>
        </p:nvSpPr>
        <p:spPr>
          <a:xfrm>
            <a:off x="4990825" y="2665059"/>
            <a:ext cx="20980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</a:rPr>
              <a:t>匀速直线运动</a:t>
            </a:r>
          </a:p>
        </p:txBody>
      </p:sp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4990617" y="3284231"/>
            <a:ext cx="2040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</a:rPr>
              <a:t>变速直线运动</a:t>
            </a:r>
          </a:p>
        </p:txBody>
      </p:sp>
      <p:sp>
        <p:nvSpPr>
          <p:cNvPr id="8" name="左大括号 7"/>
          <p:cNvSpPr/>
          <p:nvPr>
            <p:custDataLst>
              <p:tags r:id="rId6"/>
            </p:custDataLst>
          </p:nvPr>
        </p:nvSpPr>
        <p:spPr>
          <a:xfrm>
            <a:off x="2844714" y="1652468"/>
            <a:ext cx="228302" cy="1677064"/>
          </a:xfrm>
          <a:prstGeom prst="leftBrace">
            <a:avLst>
              <a:gd name="adj1" fmla="val 71101"/>
              <a:gd name="adj2" fmla="val 50000"/>
            </a:avLst>
          </a:prstGeom>
          <a:ln>
            <a:solidFill>
              <a:srgbClr val="0070C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左大括号 8"/>
          <p:cNvSpPr/>
          <p:nvPr>
            <p:custDataLst>
              <p:tags r:id="rId7"/>
            </p:custDataLst>
          </p:nvPr>
        </p:nvSpPr>
        <p:spPr>
          <a:xfrm>
            <a:off x="4766651" y="2853659"/>
            <a:ext cx="165390" cy="716105"/>
          </a:xfrm>
          <a:prstGeom prst="leftBrace">
            <a:avLst>
              <a:gd name="adj1" fmla="val 29661"/>
              <a:gd name="adj2" fmla="val 50000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7" name="TextBox 2"/>
          <p:cNvSpPr txBox="1"/>
          <p:nvPr/>
        </p:nvSpPr>
        <p:spPr>
          <a:xfrm>
            <a:off x="899592" y="1275606"/>
            <a:ext cx="7883525" cy="2677656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>
              <a:lnSpc>
                <a:spcPct val="150000"/>
              </a:lnSpc>
            </a:pPr>
            <a:r>
              <a:rPr lang="en-US" altLang="zh-CN" sz="2800" dirty="0" smtClean="0">
                <a:latin typeface="+mn-ea"/>
                <a:ea typeface="+mn-ea"/>
              </a:rPr>
              <a:t>1</a:t>
            </a:r>
            <a:r>
              <a:rPr lang="en-US" altLang="zh-CN" sz="2800" dirty="0">
                <a:latin typeface="+mn-ea"/>
                <a:ea typeface="+mn-ea"/>
              </a:rPr>
              <a:t>.</a:t>
            </a:r>
            <a:r>
              <a:rPr sz="2800" dirty="0">
                <a:latin typeface="+mn-ea"/>
                <a:ea typeface="+mn-ea"/>
              </a:rPr>
              <a:t>定义：</a:t>
            </a:r>
            <a:r>
              <a:rPr lang="zh-CN" altLang="en-US" sz="2800" dirty="0">
                <a:latin typeface="+mn-ea"/>
                <a:ea typeface="+mn-ea"/>
              </a:rPr>
              <a:t>我们把物体沿着直线且速度不变的运动，叫作</a:t>
            </a:r>
            <a:r>
              <a:rPr lang="zh-CN" altLang="en-US" sz="2800" dirty="0">
                <a:solidFill>
                  <a:srgbClr val="FF0000"/>
                </a:solidFill>
                <a:latin typeface="+mn-ea"/>
                <a:ea typeface="+mn-ea"/>
              </a:rPr>
              <a:t>匀速直线运动</a:t>
            </a:r>
            <a:r>
              <a:rPr lang="zh-CN" altLang="en-US" sz="2800" dirty="0">
                <a:latin typeface="+mn-ea"/>
                <a:ea typeface="+mn-ea"/>
              </a:rPr>
              <a:t>。</a:t>
            </a:r>
          </a:p>
          <a:p>
            <a:pPr lvl="0">
              <a:lnSpc>
                <a:spcPct val="150000"/>
              </a:lnSpc>
            </a:pPr>
            <a:r>
              <a:rPr sz="2800" b="1" dirty="0">
                <a:latin typeface="+mn-ea"/>
                <a:ea typeface="+mn-ea"/>
                <a:sym typeface="+mn-ea"/>
              </a:rPr>
              <a:t>    </a:t>
            </a:r>
            <a:r>
              <a:rPr sz="2800" b="1" dirty="0">
                <a:solidFill>
                  <a:srgbClr val="0070C0"/>
                </a:solidFill>
                <a:latin typeface="+mn-ea"/>
                <a:ea typeface="+mn-ea"/>
                <a:sym typeface="+mn-ea"/>
              </a:rPr>
              <a:t>匀速直线运动是最简单的机械运动，是研究其他复杂运动的基础。</a:t>
            </a:r>
            <a:endParaRPr lang="zh-CN" altLang="en-US" sz="2800" dirty="0">
              <a:solidFill>
                <a:srgbClr val="0070C0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2"/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4"/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5"/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1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49188e92-a769-44db-abf4-f891fe41ddc2}"/>
  <p:tag name="TABLE_ENDDRAG_ORIGIN_RECT" val="459*44"/>
  <p:tag name="TABLE_ENDDRAG_RECT" val="65*123*459*4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6"/>
  <p:tag name="KSO_WM_BEAUTIFY_FLAG" val="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7"/>
  <p:tag name="KSO_WM_BEAUTIFY_FLAG" val="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a46e767a-60d9-4781-bcc8-3998d3b5bb92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8"/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1"/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2"/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8"/>
  <p:tag name="KSO_WM_BEAUTIFY_FLAG" val=""/>
</p:tagLst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2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993</Words>
  <PresentationFormat>全屏显示(16:9)</PresentationFormat>
  <Paragraphs>143</Paragraphs>
  <Slides>28</Slides>
  <Notes>2</Notes>
  <HiddenSlides>0</HiddenSlides>
  <MMClips>1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28</vt:i4>
      </vt:variant>
    </vt:vector>
  </HeadingPairs>
  <TitlesOfParts>
    <vt:vector size="41" baseType="lpstr">
      <vt:lpstr>Arial</vt:lpstr>
      <vt:lpstr>宋体</vt:lpstr>
      <vt:lpstr>黑体</vt:lpstr>
      <vt:lpstr>楷体</vt:lpstr>
      <vt:lpstr>微软雅黑</vt:lpstr>
      <vt:lpstr>Times New Roman</vt:lpstr>
      <vt:lpstr>仿宋</vt:lpstr>
      <vt:lpstr>隶书</vt:lpstr>
      <vt:lpstr>Calibri</vt:lpstr>
      <vt:lpstr>自定义设计方案</vt:lpstr>
      <vt:lpstr>WPS 公式 3.0</vt:lpstr>
      <vt:lpstr>Equation</vt:lpstr>
      <vt:lpstr>MathType 6.0 Equation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2018-11-06T06:39:00Z</dcterms:created>
  <dcterms:modified xsi:type="dcterms:W3CDTF">2024-07-18T06:06:38Z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2052-10.8.2.6543</vt:lpwstr>
  </property>
  <property fmtid="{D5CDD505-2E9C-101B-9397-08002B2CF9AE}" pid="3" name="ICV">
    <vt:lpwstr>A5E7D2351217458A87F289838807971C</vt:lpwstr>
  </property>
</Properties>
</file>