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2" r:id="rId2"/>
    <p:sldMasterId id="2147483655" r:id="rId3"/>
  </p:sldMasterIdLst>
  <p:sldIdLst>
    <p:sldId id="256" r:id="rId4"/>
    <p:sldId id="257" r:id="rId5"/>
    <p:sldId id="258" r:id="rId6"/>
    <p:sldId id="259" r:id="rId7"/>
    <p:sldId id="260" r:id="rId8"/>
    <p:sldId id="262" r:id="rId9"/>
    <p:sldId id="261" r:id="rId10"/>
    <p:sldId id="263" r:id="rId11"/>
    <p:sldId id="264" r:id="rId12"/>
    <p:sldId id="268" r:id="rId13"/>
    <p:sldId id="265" r:id="rId14"/>
    <p:sldId id="266" r:id="rId15"/>
    <p:sldId id="267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</p:sldIdLst>
  <p:sldSz cx="12192000" cy="6858000"/>
  <p:notesSz cx="6858000" cy="9144000"/>
  <p:custDataLst>
    <p:tags r:id="rId25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07" userDrawn="1">
          <p15:clr>
            <a:srgbClr val="A4A3A4"/>
          </p15:clr>
        </p15:guide>
        <p15:guide id="2" pos="383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inistrator" initials="A" lastIdx="1" clrIdx="0"/>
  <p:cmAuthor id="5" name="作者" initials="A" lastIdx="0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86" d="100"/>
          <a:sy n="86" d="100"/>
        </p:scale>
        <p:origin x="418" y="72"/>
      </p:cViewPr>
      <p:guideLst>
        <p:guide orient="horz" pos="2107"/>
        <p:guide pos="383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commentAuthors" Target="commentAuthor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ags" Target="tags/tag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木牍原创课件-封面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木牍原创课件-课堂小结">
    <p:bg>
      <p:bgPr>
        <a:blipFill rotWithShape="1">
          <a:blip r:embed="rId2">
            <a:alphaModFix amt="14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 userDrawn="1"/>
        </p:nvSpPr>
        <p:spPr>
          <a:xfrm>
            <a:off x="-9907" y="28888"/>
            <a:ext cx="2343988" cy="542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sz="2935" b="1">
                <a:solidFill>
                  <a:schemeClr val="bg1"/>
                </a:solidFill>
              </a:rPr>
              <a:t>课堂小结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木牍原创课件-课后作业">
    <p:bg>
      <p:bgPr>
        <a:blipFill rotWithShape="1">
          <a:blip r:embed="rId2">
            <a:alphaModFix amt="14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 userDrawn="1"/>
        </p:nvSpPr>
        <p:spPr>
          <a:xfrm>
            <a:off x="-9907" y="28888"/>
            <a:ext cx="2343988" cy="542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935" b="1">
                <a:solidFill>
                  <a:schemeClr val="bg1"/>
                </a:solidFill>
              </a:rPr>
              <a:t>课后作业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  <a:t>2025/5/7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DB197-84B0-484E-9C0F-88358ECCB797}" type="datetimeFigureOut">
              <a:rPr lang="zh-CN" altLang="en-US" smtClean="0"/>
              <a:t>2025/5/7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7DA78-E013-4A8C-AD75-63A150561B1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  <a:t>2025/5/7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木牍原创课件-目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  <a:t>2025/5/7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木牍原创课件-前言">
    <p:bg>
      <p:bgPr>
        <a:blipFill rotWithShape="1">
          <a:blip r:embed="rId2">
            <a:alphaModFix amt="14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 userDrawn="1"/>
        </p:nvSpPr>
        <p:spPr>
          <a:xfrm>
            <a:off x="467982" y="28888"/>
            <a:ext cx="1398117" cy="542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935" b="1">
                <a:solidFill>
                  <a:schemeClr val="bg1"/>
                </a:solidFill>
              </a:rPr>
              <a:t>前</a:t>
            </a:r>
            <a:r>
              <a:rPr lang="en-US" altLang="zh-CN" sz="2935" b="1">
                <a:solidFill>
                  <a:schemeClr val="bg1"/>
                </a:solidFill>
              </a:rPr>
              <a:t>  </a:t>
            </a:r>
            <a:r>
              <a:rPr lang="zh-CN" altLang="en-US" sz="2935" b="1">
                <a:solidFill>
                  <a:schemeClr val="bg1"/>
                </a:solidFill>
              </a:rPr>
              <a:t>言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木牍原创课件-导入新课">
    <p:bg>
      <p:bgPr>
        <a:blipFill rotWithShape="1">
          <a:blip r:embed="rId2">
            <a:alphaModFix amt="14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 userDrawn="1"/>
        </p:nvSpPr>
        <p:spPr>
          <a:xfrm>
            <a:off x="-9907" y="28888"/>
            <a:ext cx="2343988" cy="542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sz="2935" b="1">
                <a:solidFill>
                  <a:schemeClr val="bg1"/>
                </a:solidFill>
              </a:rPr>
              <a:t>导入新课</a:t>
            </a:r>
            <a:endParaRPr lang="en-US" altLang="zh-CN" sz="2935" b="1">
              <a:solidFill>
                <a:schemeClr val="bg1"/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木牍原创课件-讲授新课">
    <p:bg>
      <p:bgPr>
        <a:blipFill rotWithShape="1">
          <a:blip r:embed="rId2">
            <a:alphaModFix amt="14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 userDrawn="1"/>
        </p:nvSpPr>
        <p:spPr>
          <a:xfrm>
            <a:off x="-9907" y="28888"/>
            <a:ext cx="2343988" cy="542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sz="2935" b="1">
                <a:solidFill>
                  <a:schemeClr val="bg1"/>
                </a:solidFill>
              </a:rPr>
              <a:t>讲授新课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木牍原创课件-习题解析">
    <p:bg>
      <p:bgPr>
        <a:blipFill rotWithShape="1">
          <a:blip r:embed="rId2">
            <a:alphaModFix amt="14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 userDrawn="1"/>
        </p:nvSpPr>
        <p:spPr>
          <a:xfrm>
            <a:off x="-9907" y="28888"/>
            <a:ext cx="2343988" cy="542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sz="2935" b="1">
                <a:solidFill>
                  <a:schemeClr val="bg1"/>
                </a:solidFill>
              </a:rPr>
              <a:t>习题解析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7" Type="http://schemas.openxmlformats.org/officeDocument/2006/relationships/image" Target="../media/image4.svg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.png"/><Relationship Id="rId5" Type="http://schemas.openxmlformats.org/officeDocument/2006/relationships/image" Target="../media/image1.png"/><Relationship Id="rId4" Type="http://schemas.openxmlformats.org/officeDocument/2006/relationships/image" Target="../media/image2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theme" Target="../theme/theme3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5" Type="http://schemas.openxmlformats.org/officeDocument/2006/relationships/slideLayout" Target="../slideLayouts/slideLayout10.xml"/><Relationship Id="rId4" Type="http://schemas.openxmlformats.org/officeDocument/2006/relationships/slideLayout" Target="../slideLayouts/slideLayout9.xml"/><Relationship Id="rId9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矩形 169"/>
          <p:cNvSpPr/>
          <p:nvPr userDrawn="1"/>
        </p:nvSpPr>
        <p:spPr>
          <a:xfrm>
            <a:off x="0" y="1303655"/>
            <a:ext cx="12192000" cy="4018280"/>
          </a:xfrm>
          <a:prstGeom prst="rect">
            <a:avLst/>
          </a:prstGeom>
          <a:solidFill>
            <a:srgbClr val="008DF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50">
              <a:cs typeface="+mn-ea"/>
              <a:sym typeface="+mn-lt"/>
            </a:endParaRPr>
          </a:p>
        </p:txBody>
      </p:sp>
      <p:pic>
        <p:nvPicPr>
          <p:cNvPr id="227" name="图片 226" descr="C:/Users/Administrator/Desktop/依据新课标编写-02.png依据新课标编写-02"/>
          <p:cNvPicPr>
            <a:picLocks noChangeAspect="1"/>
          </p:cNvPicPr>
          <p:nvPr userDrawn="1"/>
        </p:nvPicPr>
        <p:blipFill>
          <a:blip r:embed="rId5"/>
          <a:srcRect/>
          <a:stretch>
            <a:fillRect/>
          </a:stretch>
        </p:blipFill>
        <p:spPr>
          <a:xfrm>
            <a:off x="8703310" y="196850"/>
            <a:ext cx="2861310" cy="687705"/>
          </a:xfrm>
          <a:prstGeom prst="rect">
            <a:avLst/>
          </a:prstGeom>
        </p:spPr>
      </p:pic>
      <p:sp>
        <p:nvSpPr>
          <p:cNvPr id="242" name="文本框 241"/>
          <p:cNvSpPr txBox="1"/>
          <p:nvPr userDrawn="1"/>
        </p:nvSpPr>
        <p:spPr>
          <a:xfrm>
            <a:off x="7773670" y="5741035"/>
            <a:ext cx="1131570" cy="542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935" b="1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物理</a:t>
            </a:r>
          </a:p>
        </p:txBody>
      </p:sp>
      <p:grpSp>
        <p:nvGrpSpPr>
          <p:cNvPr id="247" name="组合 246"/>
          <p:cNvGrpSpPr/>
          <p:nvPr userDrawn="1"/>
        </p:nvGrpSpPr>
        <p:grpSpPr>
          <a:xfrm>
            <a:off x="8905114" y="5773420"/>
            <a:ext cx="636061" cy="514985"/>
            <a:chOff x="3590" y="9087"/>
            <a:chExt cx="1042" cy="815"/>
          </a:xfrm>
        </p:grpSpPr>
        <p:sp>
          <p:nvSpPr>
            <p:cNvPr id="245" name="椭圆 244"/>
            <p:cNvSpPr/>
            <p:nvPr userDrawn="1"/>
          </p:nvSpPr>
          <p:spPr>
            <a:xfrm>
              <a:off x="3590" y="9087"/>
              <a:ext cx="815" cy="815"/>
            </a:xfrm>
            <a:prstGeom prst="ellipse">
              <a:avLst/>
            </a:prstGeom>
            <a:solidFill>
              <a:srgbClr val="008D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85"/>
            </a:p>
          </p:txBody>
        </p:sp>
        <p:sp>
          <p:nvSpPr>
            <p:cNvPr id="246" name="文本框 245"/>
            <p:cNvSpPr txBox="1"/>
            <p:nvPr userDrawn="1"/>
          </p:nvSpPr>
          <p:spPr>
            <a:xfrm>
              <a:off x="3590" y="9130"/>
              <a:ext cx="1042" cy="6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205" b="1" dirty="0">
                  <a:solidFill>
                    <a:srgbClr val="FFFF00"/>
                  </a:solidFill>
                  <a:latin typeface="微软雅黑" panose="020B0503020204020204" charset="-122"/>
                  <a:ea typeface="微软雅黑" panose="020B0503020204020204" charset="-122"/>
                  <a:cs typeface="Times New Roman" panose="02020603050405020304" pitchFamily="18" charset="0"/>
                </a:rPr>
                <a:t>RJ</a:t>
              </a:r>
            </a:p>
          </p:txBody>
        </p:sp>
      </p:grpSp>
      <p:sp>
        <p:nvSpPr>
          <p:cNvPr id="243" name="文本框 242"/>
          <p:cNvSpPr txBox="1"/>
          <p:nvPr userDrawn="1"/>
        </p:nvSpPr>
        <p:spPr>
          <a:xfrm>
            <a:off x="9469755" y="5741035"/>
            <a:ext cx="2279650" cy="542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935" b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八年级下册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>
            <a:alphaModFix amt="14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矩形 16"/>
          <p:cNvSpPr/>
          <p:nvPr userDrawn="1"/>
        </p:nvSpPr>
        <p:spPr>
          <a:xfrm>
            <a:off x="635" y="0"/>
            <a:ext cx="1428115" cy="6858000"/>
          </a:xfrm>
          <a:prstGeom prst="rect">
            <a:avLst/>
          </a:prstGeom>
          <a:solidFill>
            <a:srgbClr val="008DFF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50"/>
          </a:p>
        </p:txBody>
      </p:sp>
      <p:sp>
        <p:nvSpPr>
          <p:cNvPr id="75" name="文本框 74"/>
          <p:cNvSpPr txBox="1"/>
          <p:nvPr userDrawn="1"/>
        </p:nvSpPr>
        <p:spPr>
          <a:xfrm>
            <a:off x="156210" y="1054735"/>
            <a:ext cx="1116965" cy="11080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661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目</a:t>
            </a:r>
          </a:p>
        </p:txBody>
      </p:sp>
      <p:sp>
        <p:nvSpPr>
          <p:cNvPr id="76" name="文本框 75"/>
          <p:cNvSpPr txBox="1"/>
          <p:nvPr userDrawn="1"/>
        </p:nvSpPr>
        <p:spPr>
          <a:xfrm>
            <a:off x="185420" y="2625090"/>
            <a:ext cx="1058545" cy="11080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661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录</a:t>
            </a:r>
          </a:p>
        </p:txBody>
      </p:sp>
      <p:pic>
        <p:nvPicPr>
          <p:cNvPr id="227" name="图片 226" descr="C:/Users/Administrator/Desktop/依据新课标编写-02.png依据新课标编写-02"/>
          <p:cNvPicPr>
            <a:picLocks noChangeAspect="1"/>
          </p:cNvPicPr>
          <p:nvPr userDrawn="1"/>
        </p:nvPicPr>
        <p:blipFill>
          <a:blip r:embed="rId5"/>
          <a:srcRect/>
          <a:stretch>
            <a:fillRect/>
          </a:stretch>
        </p:blipFill>
        <p:spPr>
          <a:xfrm>
            <a:off x="8703310" y="196850"/>
            <a:ext cx="2861310" cy="687705"/>
          </a:xfrm>
          <a:prstGeom prst="rect">
            <a:avLst/>
          </a:prstGeom>
        </p:spPr>
      </p:pic>
      <p:grpSp>
        <p:nvGrpSpPr>
          <p:cNvPr id="3" name="组合 2"/>
          <p:cNvGrpSpPr/>
          <p:nvPr userDrawn="1"/>
        </p:nvGrpSpPr>
        <p:grpSpPr>
          <a:xfrm>
            <a:off x="2756021" y="2327928"/>
            <a:ext cx="2936104" cy="607259"/>
            <a:chOff x="4408" y="1365"/>
            <a:chExt cx="5038" cy="1009"/>
          </a:xfrm>
        </p:grpSpPr>
        <p:sp>
          <p:nvSpPr>
            <p:cNvPr id="5" name="文本框 4"/>
            <p:cNvSpPr txBox="1"/>
            <p:nvPr userDrawn="1"/>
          </p:nvSpPr>
          <p:spPr>
            <a:xfrm>
              <a:off x="5966" y="1365"/>
              <a:ext cx="3480" cy="9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120" b="1" u="none" baseline="0" dirty="0">
                  <a:solidFill>
                    <a:srgbClr val="008DFF"/>
                  </a:solidFill>
                  <a:uFill>
                    <a:solidFill>
                      <a:srgbClr val="FE970E"/>
                    </a:solidFill>
                  </a:uFill>
                </a:rPr>
                <a:t>导入新课</a:t>
              </a:r>
              <a:endParaRPr lang="en-US" altLang="zh-CN" sz="3120" b="1" u="none" baseline="0" dirty="0">
                <a:solidFill>
                  <a:srgbClr val="008DFF"/>
                </a:solidFill>
                <a:uFill>
                  <a:solidFill>
                    <a:srgbClr val="FE970E"/>
                  </a:solidFill>
                </a:uFill>
              </a:endParaRPr>
            </a:p>
          </p:txBody>
        </p:sp>
        <p:sp>
          <p:nvSpPr>
            <p:cNvPr id="4" name="文本框 3"/>
            <p:cNvSpPr txBox="1"/>
            <p:nvPr userDrawn="1"/>
          </p:nvSpPr>
          <p:spPr>
            <a:xfrm>
              <a:off x="4408" y="1425"/>
              <a:ext cx="1221" cy="9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120" b="1">
                  <a:solidFill>
                    <a:srgbClr val="008DFF"/>
                  </a:solidFill>
                  <a:latin typeface="微软雅黑" panose="020B0503020204020204" charset="-122"/>
                  <a:ea typeface="微软雅黑" panose="020B0503020204020204" charset="-122"/>
                </a:rPr>
                <a:t>01</a:t>
              </a:r>
            </a:p>
          </p:txBody>
        </p:sp>
        <p:sp>
          <p:nvSpPr>
            <p:cNvPr id="6" name="矩形 5"/>
            <p:cNvSpPr/>
            <p:nvPr userDrawn="1"/>
          </p:nvSpPr>
          <p:spPr>
            <a:xfrm>
              <a:off x="5600" y="1564"/>
              <a:ext cx="85" cy="683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50" b="1"/>
            </a:p>
          </p:txBody>
        </p:sp>
      </p:grpSp>
      <p:grpSp>
        <p:nvGrpSpPr>
          <p:cNvPr id="8" name="组合 7"/>
          <p:cNvGrpSpPr/>
          <p:nvPr userDrawn="1"/>
        </p:nvGrpSpPr>
        <p:grpSpPr>
          <a:xfrm>
            <a:off x="6464907" y="2345984"/>
            <a:ext cx="2936104" cy="571149"/>
            <a:chOff x="4408" y="2978"/>
            <a:chExt cx="5038" cy="949"/>
          </a:xfrm>
        </p:grpSpPr>
        <p:sp>
          <p:nvSpPr>
            <p:cNvPr id="10" name="文本框 9"/>
            <p:cNvSpPr txBox="1"/>
            <p:nvPr/>
          </p:nvSpPr>
          <p:spPr>
            <a:xfrm>
              <a:off x="5966" y="2978"/>
              <a:ext cx="3480" cy="9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sz="3120" b="1" u="none" baseline="0" dirty="0">
                  <a:solidFill>
                    <a:srgbClr val="008DFF"/>
                  </a:solidFill>
                  <a:uFill>
                    <a:solidFill>
                      <a:srgbClr val="FE970E"/>
                    </a:solidFill>
                  </a:uFill>
                </a:rPr>
                <a:t>讲授新课</a:t>
              </a:r>
            </a:p>
          </p:txBody>
        </p:sp>
        <p:sp>
          <p:nvSpPr>
            <p:cNvPr id="13" name="文本框 12"/>
            <p:cNvSpPr txBox="1"/>
            <p:nvPr userDrawn="1"/>
          </p:nvSpPr>
          <p:spPr>
            <a:xfrm>
              <a:off x="4408" y="2978"/>
              <a:ext cx="1221" cy="9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120" b="1">
                  <a:solidFill>
                    <a:srgbClr val="008DFF"/>
                  </a:solidFill>
                  <a:latin typeface="微软雅黑" panose="020B0503020204020204" charset="-122"/>
                  <a:ea typeface="微软雅黑" panose="020B0503020204020204" charset="-122"/>
                </a:rPr>
                <a:t>02</a:t>
              </a:r>
            </a:p>
          </p:txBody>
        </p:sp>
        <p:sp>
          <p:nvSpPr>
            <p:cNvPr id="46" name="矩形 45"/>
            <p:cNvSpPr/>
            <p:nvPr userDrawn="1"/>
          </p:nvSpPr>
          <p:spPr>
            <a:xfrm>
              <a:off x="5600" y="3120"/>
              <a:ext cx="85" cy="683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50" b="1"/>
            </a:p>
          </p:txBody>
        </p:sp>
      </p:grpSp>
      <p:grpSp>
        <p:nvGrpSpPr>
          <p:cNvPr id="14" name="组合 13"/>
          <p:cNvGrpSpPr/>
          <p:nvPr userDrawn="1"/>
        </p:nvGrpSpPr>
        <p:grpSpPr>
          <a:xfrm>
            <a:off x="2756021" y="3678464"/>
            <a:ext cx="2936104" cy="571149"/>
            <a:chOff x="4408" y="5262"/>
            <a:chExt cx="5038" cy="949"/>
          </a:xfrm>
        </p:grpSpPr>
        <p:sp>
          <p:nvSpPr>
            <p:cNvPr id="15" name="文本框 14"/>
            <p:cNvSpPr txBox="1"/>
            <p:nvPr/>
          </p:nvSpPr>
          <p:spPr>
            <a:xfrm>
              <a:off x="5966" y="5262"/>
              <a:ext cx="3480" cy="9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120" b="1" u="none" baseline="0" dirty="0">
                  <a:solidFill>
                    <a:srgbClr val="008DFF"/>
                  </a:solidFill>
                  <a:uFill>
                    <a:solidFill>
                      <a:srgbClr val="FE970E"/>
                    </a:solidFill>
                  </a:uFill>
                </a:rPr>
                <a:t>习题解析</a:t>
              </a:r>
            </a:p>
          </p:txBody>
        </p:sp>
        <p:sp>
          <p:nvSpPr>
            <p:cNvPr id="44" name="文本框 43"/>
            <p:cNvSpPr txBox="1"/>
            <p:nvPr userDrawn="1"/>
          </p:nvSpPr>
          <p:spPr>
            <a:xfrm>
              <a:off x="4408" y="5262"/>
              <a:ext cx="1221" cy="9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120" b="1">
                  <a:solidFill>
                    <a:srgbClr val="008DFF"/>
                  </a:solidFill>
                  <a:latin typeface="微软雅黑" panose="020B0503020204020204" charset="-122"/>
                  <a:ea typeface="微软雅黑" panose="020B0503020204020204" charset="-122"/>
                </a:rPr>
                <a:t>03</a:t>
              </a:r>
            </a:p>
          </p:txBody>
        </p:sp>
        <p:sp>
          <p:nvSpPr>
            <p:cNvPr id="51" name="矩形 50"/>
            <p:cNvSpPr/>
            <p:nvPr userDrawn="1"/>
          </p:nvSpPr>
          <p:spPr>
            <a:xfrm>
              <a:off x="5600" y="5429"/>
              <a:ext cx="85" cy="683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50" b="1"/>
            </a:p>
          </p:txBody>
        </p:sp>
      </p:grpSp>
      <p:grpSp>
        <p:nvGrpSpPr>
          <p:cNvPr id="16" name="组合 15"/>
          <p:cNvGrpSpPr/>
          <p:nvPr userDrawn="1"/>
        </p:nvGrpSpPr>
        <p:grpSpPr>
          <a:xfrm>
            <a:off x="6464907" y="3678464"/>
            <a:ext cx="2936104" cy="571149"/>
            <a:chOff x="4408" y="8000"/>
            <a:chExt cx="5038" cy="949"/>
          </a:xfrm>
        </p:grpSpPr>
        <p:sp>
          <p:nvSpPr>
            <p:cNvPr id="7" name="文本框 6"/>
            <p:cNvSpPr txBox="1"/>
            <p:nvPr userDrawn="1"/>
          </p:nvSpPr>
          <p:spPr>
            <a:xfrm>
              <a:off x="5966" y="8000"/>
              <a:ext cx="3480" cy="9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120" b="1" u="none" baseline="0" dirty="0">
                  <a:solidFill>
                    <a:srgbClr val="008DFF"/>
                  </a:solidFill>
                  <a:uFill>
                    <a:solidFill>
                      <a:srgbClr val="FE970E"/>
                    </a:solidFill>
                  </a:uFill>
                </a:rPr>
                <a:t>课堂小结</a:t>
              </a:r>
            </a:p>
          </p:txBody>
        </p:sp>
        <p:sp>
          <p:nvSpPr>
            <p:cNvPr id="45" name="文本框 44"/>
            <p:cNvSpPr txBox="1"/>
            <p:nvPr userDrawn="1"/>
          </p:nvSpPr>
          <p:spPr>
            <a:xfrm>
              <a:off x="4408" y="8000"/>
              <a:ext cx="1221" cy="9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120" b="1">
                  <a:solidFill>
                    <a:srgbClr val="008DFF"/>
                  </a:solidFill>
                  <a:latin typeface="微软雅黑" panose="020B0503020204020204" charset="-122"/>
                  <a:ea typeface="微软雅黑" panose="020B0503020204020204" charset="-122"/>
                </a:rPr>
                <a:t>04</a:t>
              </a:r>
            </a:p>
          </p:txBody>
        </p:sp>
        <p:sp>
          <p:nvSpPr>
            <p:cNvPr id="53" name="矩形 52"/>
            <p:cNvSpPr/>
            <p:nvPr userDrawn="1"/>
          </p:nvSpPr>
          <p:spPr>
            <a:xfrm>
              <a:off x="5600" y="8142"/>
              <a:ext cx="85" cy="683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50" b="1"/>
            </a:p>
          </p:txBody>
        </p:sp>
      </p:grpSp>
      <p:pic>
        <p:nvPicPr>
          <p:cNvPr id="9" name="图片 8" descr="数学书"/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8084" y="4436786"/>
            <a:ext cx="839220" cy="866654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4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1">
          <a:blip r:embed="rId9">
            <a:alphaModFix amt="14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矩形 19"/>
          <p:cNvSpPr/>
          <p:nvPr userDrawn="1"/>
        </p:nvSpPr>
        <p:spPr>
          <a:xfrm>
            <a:off x="0" y="0"/>
            <a:ext cx="12192000" cy="610870"/>
          </a:xfrm>
          <a:prstGeom prst="rect">
            <a:avLst/>
          </a:prstGeom>
          <a:solidFill>
            <a:srgbClr val="008DFF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50"/>
          </a:p>
        </p:txBody>
      </p:sp>
      <p:sp>
        <p:nvSpPr>
          <p:cNvPr id="29" name="同侧圆角矩形 28"/>
          <p:cNvSpPr/>
          <p:nvPr userDrawn="1"/>
        </p:nvSpPr>
        <p:spPr>
          <a:xfrm rot="16200000">
            <a:off x="891272" y="-944880"/>
            <a:ext cx="619125" cy="2493645"/>
          </a:xfrm>
          <a:prstGeom prst="round2SameRect">
            <a:avLst>
              <a:gd name="adj1" fmla="val 0"/>
              <a:gd name="adj2" fmla="val 50000"/>
            </a:avLst>
          </a:prstGeom>
          <a:solidFill>
            <a:srgbClr val="FE970E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5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58" r:id="rId3"/>
    <p:sldLayoutId id="2147483659" r:id="rId4"/>
    <p:sldLayoutId id="2147483660" r:id="rId5"/>
    <p:sldLayoutId id="2147483661" r:id="rId6"/>
    <p:sldLayoutId id="2147483662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13.xml"/><Relationship Id="rId4" Type="http://schemas.openxmlformats.org/officeDocument/2006/relationships/image" Target="../media/image1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14.xml"/><Relationship Id="rId4" Type="http://schemas.openxmlformats.org/officeDocument/2006/relationships/image" Target="../media/image1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1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1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17.xml"/><Relationship Id="rId4" Type="http://schemas.openxmlformats.org/officeDocument/2006/relationships/image" Target="../media/image3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1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1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20.xml"/><Relationship Id="rId4" Type="http://schemas.openxmlformats.org/officeDocument/2006/relationships/image" Target="../media/image2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21.xml"/><Relationship Id="rId4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ags" Target="../tags/tag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22.xml"/><Relationship Id="rId4" Type="http://schemas.openxmlformats.org/officeDocument/2006/relationships/image" Target="../media/image39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0.xml"/><Relationship Id="rId1" Type="http://schemas.openxmlformats.org/officeDocument/2006/relationships/tags" Target="../tags/tag2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6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7.xml"/><Relationship Id="rId5" Type="http://schemas.openxmlformats.org/officeDocument/2006/relationships/image" Target="../media/image9.png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8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9.xml"/><Relationship Id="rId6" Type="http://schemas.openxmlformats.org/officeDocument/2006/relationships/image" Target="../media/image13.GIF"/><Relationship Id="rId5" Type="http://schemas.openxmlformats.org/officeDocument/2006/relationships/image" Target="../media/image12.GIF"/><Relationship Id="rId4" Type="http://schemas.openxmlformats.org/officeDocument/2006/relationships/image" Target="../media/image11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1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11.xml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文本框 173"/>
          <p:cNvSpPr txBox="1"/>
          <p:nvPr userDrawn="1"/>
        </p:nvSpPr>
        <p:spPr>
          <a:xfrm>
            <a:off x="0" y="2767965"/>
            <a:ext cx="12192000" cy="1322070"/>
          </a:xfrm>
          <a:prstGeom prst="rect">
            <a:avLst/>
          </a:prstGeom>
          <a:noFill/>
          <a:effectLst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en-US" sz="80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11.2  </a:t>
            </a:r>
            <a:r>
              <a:rPr lang="zh-CN" altLang="en-US" sz="80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功率</a:t>
            </a:r>
          </a:p>
        </p:txBody>
      </p:sp>
    </p:spTree>
    <p:custDataLst>
      <p:tags r:id="rId1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2" name="组合 11"/>
          <p:cNvGrpSpPr/>
          <p:nvPr/>
        </p:nvGrpSpPr>
        <p:grpSpPr>
          <a:xfrm>
            <a:off x="334900" y="1902172"/>
            <a:ext cx="295322" cy="210471"/>
            <a:chOff x="435463" y="1226414"/>
            <a:chExt cx="295380" cy="210512"/>
          </a:xfrm>
        </p:grpSpPr>
        <p:sp>
          <p:nvSpPr>
            <p:cNvPr id="13" name="矩形 12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矩形 13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5" name="文本框 14"/>
          <p:cNvSpPr txBox="1"/>
          <p:nvPr/>
        </p:nvSpPr>
        <p:spPr>
          <a:xfrm>
            <a:off x="899795" y="1746250"/>
            <a:ext cx="190373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功率</a:t>
            </a:r>
          </a:p>
        </p:txBody>
      </p:sp>
      <p:sp>
        <p:nvSpPr>
          <p:cNvPr id="4" name="矩形 3"/>
          <p:cNvSpPr/>
          <p:nvPr/>
        </p:nvSpPr>
        <p:spPr>
          <a:xfrm>
            <a:off x="899795" y="1025525"/>
            <a:ext cx="1398905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功率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899795" y="2405380"/>
            <a:ext cx="5312410" cy="39693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7112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xmlns="" val="200" checksum="3773799597"/>
                </a:ext>
              </a:extLst>
            </a:pPr>
            <a:r>
              <a:rPr lang="zh-CN" altLang="en-US" sz="2800">
                <a:latin typeface="方正教材规范楷体_GBK" panose="02000000000000000000" charset="-122"/>
                <a:ea typeface="方正教材规范楷体_GBK" panose="02000000000000000000" charset="-122"/>
                <a:cs typeface="方正教材规范楷体_GBK" panose="02000000000000000000" charset="-122"/>
              </a:rPr>
              <a:t>瓦特是英国发明家。瓦特的主要成就是制造出第一天有实用价值的蒸汽机，使人类进入</a:t>
            </a:r>
            <a:r>
              <a:rPr lang="en-US" altLang="zh-CN" sz="2800">
                <a:latin typeface="方正教材规范楷体_GBK" panose="02000000000000000000" charset="-122"/>
                <a:ea typeface="方正教材规范楷体_GBK" panose="02000000000000000000" charset="-122"/>
                <a:cs typeface="方正教材规范楷体_GBK" panose="02000000000000000000" charset="-122"/>
              </a:rPr>
              <a:t>“</a:t>
            </a:r>
            <a:r>
              <a:rPr lang="zh-CN" altLang="en-US" sz="2800">
                <a:latin typeface="方正教材规范楷体_GBK" panose="02000000000000000000" charset="-122"/>
                <a:ea typeface="方正教材规范楷体_GBK" panose="02000000000000000000" charset="-122"/>
                <a:cs typeface="方正教材规范楷体_GBK" panose="02000000000000000000" charset="-122"/>
              </a:rPr>
              <a:t>蒸汽时代</a:t>
            </a:r>
            <a:r>
              <a:rPr lang="en-US" altLang="zh-CN" sz="2800">
                <a:latin typeface="方正教材规范楷体_GBK" panose="02000000000000000000" charset="-122"/>
                <a:ea typeface="方正教材规范楷体_GBK" panose="02000000000000000000" charset="-122"/>
                <a:cs typeface="方正教材规范楷体_GBK" panose="02000000000000000000" charset="-122"/>
              </a:rPr>
              <a:t>”</a:t>
            </a:r>
            <a:r>
              <a:rPr lang="zh-CN" altLang="en-US" sz="2800">
                <a:latin typeface="方正教材规范楷体_GBK" panose="02000000000000000000" charset="-122"/>
                <a:ea typeface="方正教材规范楷体_GBK" panose="02000000000000000000" charset="-122"/>
                <a:cs typeface="方正教材规范楷体_GBK" panose="02000000000000000000" charset="-122"/>
              </a:rPr>
              <a:t>。人们为了纪念这位伟大的发明家，以他的名字</a:t>
            </a:r>
            <a:r>
              <a:rPr lang="en-US" altLang="zh-CN" sz="2800">
                <a:latin typeface="方正教材规范楷体_GBK" panose="02000000000000000000" charset="-122"/>
                <a:ea typeface="方正教材规范楷体_GBK" panose="02000000000000000000" charset="-122"/>
                <a:cs typeface="方正教材规范楷体_GBK" panose="02000000000000000000" charset="-122"/>
              </a:rPr>
              <a:t>“</a:t>
            </a:r>
            <a:r>
              <a:rPr lang="zh-CN" altLang="en-US" sz="2800">
                <a:latin typeface="方正教材规范楷体_GBK" panose="02000000000000000000" charset="-122"/>
                <a:ea typeface="方正教材规范楷体_GBK" panose="02000000000000000000" charset="-122"/>
                <a:cs typeface="方正教材规范楷体_GBK" panose="02000000000000000000" charset="-122"/>
              </a:rPr>
              <a:t>瓦特</a:t>
            </a:r>
            <a:r>
              <a:rPr lang="en-US" altLang="zh-CN" sz="2800">
                <a:latin typeface="方正教材规范楷体_GBK" panose="02000000000000000000" charset="-122"/>
                <a:ea typeface="方正教材规范楷体_GBK" panose="02000000000000000000" charset="-122"/>
                <a:cs typeface="方正教材规范楷体_GBK" panose="02000000000000000000" charset="-122"/>
              </a:rPr>
              <a:t>”</a:t>
            </a:r>
            <a:r>
              <a:rPr lang="zh-CN" altLang="en-US" sz="2800">
                <a:latin typeface="方正教材规范楷体_GBK" panose="02000000000000000000" charset="-122"/>
                <a:ea typeface="方正教材规范楷体_GBK" panose="02000000000000000000" charset="-122"/>
                <a:cs typeface="方正教材规范楷体_GBK" panose="02000000000000000000" charset="-122"/>
              </a:rPr>
              <a:t>来命名功率的单位。</a:t>
            </a: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79845" y="1858645"/>
            <a:ext cx="4578985" cy="437832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34900" y="96364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2" name="组合 11"/>
          <p:cNvGrpSpPr/>
          <p:nvPr/>
        </p:nvGrpSpPr>
        <p:grpSpPr>
          <a:xfrm>
            <a:off x="334900" y="1558002"/>
            <a:ext cx="295322" cy="210471"/>
            <a:chOff x="435463" y="1226414"/>
            <a:chExt cx="295380" cy="210512"/>
          </a:xfrm>
        </p:grpSpPr>
        <p:sp>
          <p:nvSpPr>
            <p:cNvPr id="13" name="矩形 12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矩形 13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5" name="文本框 14"/>
          <p:cNvSpPr txBox="1"/>
          <p:nvPr/>
        </p:nvSpPr>
        <p:spPr>
          <a:xfrm>
            <a:off x="899795" y="1402080"/>
            <a:ext cx="12065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功率</a:t>
            </a:r>
          </a:p>
        </p:txBody>
      </p:sp>
      <p:sp>
        <p:nvSpPr>
          <p:cNvPr id="4" name="矩形 3"/>
          <p:cNvSpPr/>
          <p:nvPr/>
        </p:nvSpPr>
        <p:spPr>
          <a:xfrm>
            <a:off x="899795" y="776605"/>
            <a:ext cx="1398905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功率</a:t>
            </a:r>
          </a:p>
        </p:txBody>
      </p:sp>
      <p:grpSp>
        <p:nvGrpSpPr>
          <p:cNvPr id="3" name="组合 2"/>
          <p:cNvGrpSpPr/>
          <p:nvPr/>
        </p:nvGrpSpPr>
        <p:grpSpPr>
          <a:xfrm>
            <a:off x="334900" y="2208877"/>
            <a:ext cx="295322" cy="210471"/>
            <a:chOff x="435463" y="1226414"/>
            <a:chExt cx="295380" cy="210512"/>
          </a:xfrm>
        </p:grpSpPr>
        <p:sp>
          <p:nvSpPr>
            <p:cNvPr id="5" name="矩形 4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0" name="文本框 9"/>
          <p:cNvSpPr txBox="1"/>
          <p:nvPr/>
        </p:nvSpPr>
        <p:spPr>
          <a:xfrm>
            <a:off x="899795" y="2061210"/>
            <a:ext cx="453453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生产生活中常见物体的功率</a:t>
            </a: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0775" y="2590165"/>
            <a:ext cx="4245610" cy="2738120"/>
          </a:xfrm>
          <a:prstGeom prst="rect">
            <a:avLst/>
          </a:prstGeom>
        </p:spPr>
      </p:pic>
      <p:sp>
        <p:nvSpPr>
          <p:cNvPr id="16" name="文本框 15"/>
          <p:cNvSpPr txBox="1"/>
          <p:nvPr/>
        </p:nvSpPr>
        <p:spPr>
          <a:xfrm>
            <a:off x="1120775" y="5387340"/>
            <a:ext cx="4245610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>
                <a:latin typeface="方正教材规范楷体_GBK" panose="02000000000000000000" charset="-122"/>
                <a:ea typeface="方正教材规范楷体_GBK" panose="02000000000000000000" charset="-122"/>
              </a:rPr>
              <a:t>优秀运动员短时间运动的功率约为一千瓦</a:t>
            </a:r>
          </a:p>
        </p:txBody>
      </p:sp>
      <p:pic>
        <p:nvPicPr>
          <p:cNvPr id="17" name="图片 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42355" y="2583180"/>
            <a:ext cx="4391660" cy="2745105"/>
          </a:xfrm>
          <a:prstGeom prst="rect">
            <a:avLst/>
          </a:prstGeom>
        </p:spPr>
      </p:pic>
      <p:sp>
        <p:nvSpPr>
          <p:cNvPr id="18" name="文本框 17"/>
          <p:cNvSpPr txBox="1"/>
          <p:nvPr/>
        </p:nvSpPr>
        <p:spPr>
          <a:xfrm>
            <a:off x="6142355" y="5387340"/>
            <a:ext cx="4391660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>
                <a:latin typeface="方正教材规范楷体_GBK" panose="02000000000000000000" charset="-122"/>
                <a:ea typeface="方正教材规范楷体_GBK" panose="02000000000000000000" charset="-122"/>
              </a:rPr>
              <a:t>小型客车发动机的功率为数十千瓦至数百千瓦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https://docer-ks3.wpscdn.cn/picture/76367186/b1452821d7daa59dde4bac070cf11925_612.jpg" descr="船用发动机和机器。驱动船舶的机舱。这是柴油机。"/>
          <p:cNvPicPr>
            <a:picLocks noChangeAspect="1"/>
          </p:cNvPicPr>
          <p:nvPr/>
        </p:nvPicPr>
        <p:blipFill>
          <a:blip r:embed="rId3"/>
          <a:srcRect l="-38" t="7198" r="38" b="857"/>
          <a:stretch>
            <a:fillRect/>
          </a:stretch>
        </p:blipFill>
        <p:spPr>
          <a:xfrm>
            <a:off x="1132205" y="2662555"/>
            <a:ext cx="4996180" cy="3061970"/>
          </a:xfrm>
          <a:prstGeom prst="rect">
            <a:avLst/>
          </a:prstGeom>
        </p:spPr>
      </p:pic>
      <p:sp>
        <p:nvSpPr>
          <p:cNvPr id="21" name="文本框 20"/>
          <p:cNvSpPr txBox="1"/>
          <p:nvPr/>
        </p:nvSpPr>
        <p:spPr>
          <a:xfrm>
            <a:off x="1132205" y="5803900"/>
            <a:ext cx="4996180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>
                <a:latin typeface="方正教材规范楷体_GBK" panose="02000000000000000000" charset="-122"/>
                <a:ea typeface="方正教材规范楷体_GBK" panose="02000000000000000000" charset="-122"/>
              </a:rPr>
              <a:t>电力机车、万吨级远洋货轮发动机的功率可超过一万千瓦</a:t>
            </a:r>
          </a:p>
        </p:txBody>
      </p:sp>
      <p:grpSp>
        <p:nvGrpSpPr>
          <p:cNvPr id="6" name="组合 5"/>
          <p:cNvGrpSpPr/>
          <p:nvPr/>
        </p:nvGrpSpPr>
        <p:grpSpPr>
          <a:xfrm>
            <a:off x="334900" y="96364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2" name="组合 11"/>
          <p:cNvGrpSpPr/>
          <p:nvPr/>
        </p:nvGrpSpPr>
        <p:grpSpPr>
          <a:xfrm>
            <a:off x="334900" y="1558002"/>
            <a:ext cx="295322" cy="210471"/>
            <a:chOff x="435463" y="1226414"/>
            <a:chExt cx="295380" cy="210512"/>
          </a:xfrm>
        </p:grpSpPr>
        <p:sp>
          <p:nvSpPr>
            <p:cNvPr id="13" name="矩形 12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矩形 13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5" name="文本框 14"/>
          <p:cNvSpPr txBox="1"/>
          <p:nvPr/>
        </p:nvSpPr>
        <p:spPr>
          <a:xfrm>
            <a:off x="899795" y="1402080"/>
            <a:ext cx="12065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功率</a:t>
            </a:r>
          </a:p>
        </p:txBody>
      </p:sp>
      <p:sp>
        <p:nvSpPr>
          <p:cNvPr id="4" name="矩形 3"/>
          <p:cNvSpPr/>
          <p:nvPr/>
        </p:nvSpPr>
        <p:spPr>
          <a:xfrm>
            <a:off x="899795" y="776605"/>
            <a:ext cx="1398905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功率</a:t>
            </a:r>
          </a:p>
        </p:txBody>
      </p:sp>
      <p:grpSp>
        <p:nvGrpSpPr>
          <p:cNvPr id="3" name="组合 2"/>
          <p:cNvGrpSpPr/>
          <p:nvPr/>
        </p:nvGrpSpPr>
        <p:grpSpPr>
          <a:xfrm>
            <a:off x="334900" y="2208877"/>
            <a:ext cx="295322" cy="210471"/>
            <a:chOff x="435463" y="1226414"/>
            <a:chExt cx="295380" cy="210512"/>
          </a:xfrm>
        </p:grpSpPr>
        <p:sp>
          <p:nvSpPr>
            <p:cNvPr id="5" name="矩形 4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0" name="文本框 9"/>
          <p:cNvSpPr txBox="1"/>
          <p:nvPr/>
        </p:nvSpPr>
        <p:spPr>
          <a:xfrm>
            <a:off x="899795" y="2061210"/>
            <a:ext cx="453453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生产生活中常见物体的功率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2540" y="1217930"/>
            <a:ext cx="3004185" cy="4506595"/>
          </a:xfrm>
          <a:prstGeom prst="rect">
            <a:avLst/>
          </a:prstGeom>
        </p:spPr>
      </p:pic>
      <p:sp>
        <p:nvSpPr>
          <p:cNvPr id="11" name="文本框 10"/>
          <p:cNvSpPr txBox="1"/>
          <p:nvPr/>
        </p:nvSpPr>
        <p:spPr>
          <a:xfrm>
            <a:off x="6859905" y="5803900"/>
            <a:ext cx="4528820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>
                <a:latin typeface="方正教材规范楷体_GBK" panose="02000000000000000000" charset="-122"/>
                <a:ea typeface="方正教材规范楷体_GBK" panose="02000000000000000000" charset="-122"/>
              </a:rPr>
              <a:t>我国的长征五号运载火箭发动机的功率超过一百万千瓦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1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组合 9"/>
          <p:cNvGrpSpPr/>
          <p:nvPr/>
        </p:nvGrpSpPr>
        <p:grpSpPr>
          <a:xfrm>
            <a:off x="355600" y="2743835"/>
            <a:ext cx="848995" cy="558165"/>
            <a:chOff x="329792" y="1226414"/>
            <a:chExt cx="316182" cy="210512"/>
          </a:xfrm>
        </p:grpSpPr>
        <p:sp>
          <p:nvSpPr>
            <p:cNvPr id="11" name="矩形 10"/>
            <p:cNvSpPr/>
            <p:nvPr/>
          </p:nvSpPr>
          <p:spPr>
            <a:xfrm rot="18900000">
              <a:off x="32979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3" name="文本框 12"/>
          <p:cNvSpPr txBox="1"/>
          <p:nvPr/>
        </p:nvSpPr>
        <p:spPr>
          <a:xfrm>
            <a:off x="839470" y="2625725"/>
            <a:ext cx="5256530" cy="26765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>
                <a:latin typeface="Times New Roman" panose="02020603050405020304" pitchFamily="18" charset="0"/>
                <a:ea typeface="方正教材规范楷体_GBK" panose="02000000000000000000" charset="-122"/>
                <a:cs typeface="Times New Roman" panose="02020603050405020304" pitchFamily="18" charset="0"/>
              </a:rPr>
              <a:t>例</a:t>
            </a:r>
            <a:r>
              <a:rPr lang="en-US" altLang="zh-CN" sz="2800">
                <a:latin typeface="Times New Roman" panose="02020603050405020304" pitchFamily="18" charset="0"/>
                <a:ea typeface="方正教材规范楷体_GBK" panose="02000000000000000000" charset="-122"/>
                <a:cs typeface="Times New Roman" panose="02020603050405020304" pitchFamily="18" charset="0"/>
              </a:rPr>
              <a:t>  </a:t>
            </a:r>
            <a:r>
              <a:rPr lang="zh-CN" sz="2800">
                <a:latin typeface="Times New Roman" panose="02020603050405020304" pitchFamily="18" charset="0"/>
                <a:ea typeface="方正教材规范楷体_GBK" panose="02000000000000000000" charset="-122"/>
                <a:cs typeface="Times New Roman" panose="02020603050405020304" pitchFamily="18" charset="0"/>
              </a:rPr>
              <a:t>大石头的质量为</a:t>
            </a:r>
            <a:r>
              <a:rPr lang="en-US" altLang="zh-CN" sz="2800">
                <a:latin typeface="Times New Roman" panose="02020603050405020304" pitchFamily="18" charset="0"/>
                <a:ea typeface="方正教材规范楷体_GBK" panose="02000000000000000000" charset="-122"/>
                <a:cs typeface="Times New Roman" panose="02020603050405020304" pitchFamily="18" charset="0"/>
              </a:rPr>
              <a:t>6t</a:t>
            </a:r>
            <a:r>
              <a:rPr lang="zh-CN" altLang="en-US" sz="2800">
                <a:latin typeface="Times New Roman" panose="02020603050405020304" pitchFamily="18" charset="0"/>
                <a:ea typeface="方正教材规范楷体_GBK" panose="02000000000000000000" charset="-122"/>
                <a:cs typeface="Times New Roman" panose="02020603050405020304" pitchFamily="18" charset="0"/>
              </a:rPr>
              <a:t>，起重机在</a:t>
            </a:r>
            <a:r>
              <a:rPr lang="en-US" altLang="zh-CN" sz="2800">
                <a:latin typeface="Times New Roman" panose="02020603050405020304" pitchFamily="18" charset="0"/>
                <a:ea typeface="方正教材规范楷体_GBK" panose="02000000000000000000" charset="-122"/>
                <a:cs typeface="Times New Roman" panose="02020603050405020304" pitchFamily="18" charset="0"/>
              </a:rPr>
              <a:t>15s</a:t>
            </a:r>
            <a:r>
              <a:rPr lang="zh-CN" altLang="en-US" sz="2800">
                <a:latin typeface="Times New Roman" panose="02020603050405020304" pitchFamily="18" charset="0"/>
                <a:ea typeface="方正教材规范楷体_GBK" panose="02000000000000000000" charset="-122"/>
                <a:cs typeface="Times New Roman" panose="02020603050405020304" pitchFamily="18" charset="0"/>
              </a:rPr>
              <a:t>内将大石头沿竖直方向匀速提升</a:t>
            </a:r>
            <a:r>
              <a:rPr lang="en-US" altLang="zh-CN" sz="2800">
                <a:latin typeface="Times New Roman" panose="02020603050405020304" pitchFamily="18" charset="0"/>
                <a:ea typeface="方正教材规范楷体_GBK" panose="02000000000000000000" charset="-122"/>
                <a:cs typeface="Times New Roman" panose="02020603050405020304" pitchFamily="18" charset="0"/>
              </a:rPr>
              <a:t>1m</a:t>
            </a:r>
            <a:r>
              <a:rPr lang="zh-CN" altLang="en-US" sz="2800">
                <a:latin typeface="Times New Roman" panose="02020603050405020304" pitchFamily="18" charset="0"/>
                <a:ea typeface="方正教材规范楷体_GBK" panose="02000000000000000000" charset="-122"/>
                <a:cs typeface="Times New Roman" panose="02020603050405020304" pitchFamily="18" charset="0"/>
              </a:rPr>
              <a:t>，起重机提升大石头的功率是多少？</a:t>
            </a:r>
            <a:r>
              <a:rPr lang="en-US" altLang="zh-CN" sz="2800">
                <a:latin typeface="Times New Roman" panose="02020603050405020304" pitchFamily="18" charset="0"/>
                <a:ea typeface="方正教材规范楷体_GBK" panose="02000000000000000000" charset="-122"/>
                <a:cs typeface="Times New Roman" panose="02020603050405020304" pitchFamily="18" charset="0"/>
              </a:rPr>
              <a:t>g</a:t>
            </a:r>
            <a:r>
              <a:rPr lang="zh-CN" altLang="en-US" sz="2800">
                <a:latin typeface="Times New Roman" panose="02020603050405020304" pitchFamily="18" charset="0"/>
                <a:ea typeface="方正教材规范楷体_GBK" panose="02000000000000000000" charset="-122"/>
                <a:cs typeface="Times New Roman" panose="02020603050405020304" pitchFamily="18" charset="0"/>
              </a:rPr>
              <a:t>取</a:t>
            </a:r>
            <a:r>
              <a:rPr lang="en-US" altLang="zh-CN" sz="2800">
                <a:latin typeface="Times New Roman" panose="02020603050405020304" pitchFamily="18" charset="0"/>
                <a:ea typeface="方正教材规范楷体_GBK" panose="02000000000000000000" charset="-122"/>
                <a:cs typeface="Times New Roman" panose="02020603050405020304" pitchFamily="18" charset="0"/>
              </a:rPr>
              <a:t>10N/kg</a:t>
            </a:r>
            <a:r>
              <a:rPr lang="zh-CN" altLang="en-US" sz="2800">
                <a:latin typeface="Times New Roman" panose="02020603050405020304" pitchFamily="18" charset="0"/>
                <a:ea typeface="方正教材规范楷体_GBK" panose="02000000000000000000" charset="-122"/>
                <a:cs typeface="Times New Roman" panose="02020603050405020304" pitchFamily="18" charset="0"/>
              </a:rPr>
              <a:t>。</a:t>
            </a:r>
          </a:p>
        </p:txBody>
      </p:sp>
      <p:grpSp>
        <p:nvGrpSpPr>
          <p:cNvPr id="6" name="组合 5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/>
          <p:cNvSpPr/>
          <p:nvPr/>
        </p:nvSpPr>
        <p:spPr>
          <a:xfrm>
            <a:off x="899795" y="1025525"/>
            <a:ext cx="2722880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功率的计算</a:t>
            </a:r>
          </a:p>
        </p:txBody>
      </p:sp>
      <p:pic>
        <p:nvPicPr>
          <p:cNvPr id="14" name="图片 13"/>
          <p:cNvPicPr>
            <a:picLocks noChangeAspect="1"/>
          </p:cNvPicPr>
          <p:nvPr/>
        </p:nvPicPr>
        <p:blipFill>
          <a:blip r:embed="rId3"/>
          <a:srcRect l="2213" t="1470" r="1860"/>
          <a:stretch>
            <a:fillRect/>
          </a:stretch>
        </p:blipFill>
        <p:spPr>
          <a:xfrm>
            <a:off x="6515735" y="1891665"/>
            <a:ext cx="4580890" cy="4554855"/>
          </a:xfrm>
          <a:prstGeom prst="round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/>
          <p:cNvSpPr/>
          <p:nvPr/>
        </p:nvSpPr>
        <p:spPr>
          <a:xfrm>
            <a:off x="899795" y="1025525"/>
            <a:ext cx="2722880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功率的计算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文本框 1"/>
              <p:cNvSpPr txBox="1"/>
              <p:nvPr/>
            </p:nvSpPr>
            <p:spPr>
              <a:xfrm>
                <a:off x="977265" y="1548765"/>
                <a:ext cx="10208260" cy="51549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sz="2800">
                    <a:solidFill>
                      <a:srgbClr val="FF0000"/>
                    </a:solidFill>
                  </a:rPr>
                  <a:t>解：</a:t>
                </a:r>
              </a:p>
              <a:p>
                <a:r>
                  <a:rPr lang="zh-CN" altLang="en-US" sz="2800">
                    <a:solidFill>
                      <a:srgbClr val="FF0000"/>
                    </a:solidFill>
                  </a:rPr>
                  <a:t>因为匀速提升，起重机提升大石头的拉力与大石头所受的重力相等，即</a:t>
                </a:r>
              </a:p>
              <a:p>
                <a:pPr algn="ctr"/>
                <a:r>
                  <a:rPr lang="en-US" altLang="zh-CN" sz="2800" i="1">
                    <a:solidFill>
                      <a:srgbClr val="FF0000"/>
                    </a:solidFill>
                  </a:rPr>
                  <a:t>F=G=mg</a:t>
                </a:r>
                <a:r>
                  <a:rPr lang="en-US" altLang="zh-CN" sz="2800">
                    <a:solidFill>
                      <a:srgbClr val="FF0000"/>
                    </a:solidFill>
                  </a:rPr>
                  <a:t>=6</a:t>
                </a:r>
                <a:r>
                  <a:rPr lang="zh-CN" altLang="en-US" sz="2800">
                    <a:solidFill>
                      <a:srgbClr val="FF0000"/>
                    </a:solidFill>
                  </a:rPr>
                  <a:t>×</a:t>
                </a:r>
                <a:r>
                  <a:rPr lang="en-US" altLang="zh-CN" sz="2800">
                    <a:solidFill>
                      <a:srgbClr val="FF0000"/>
                    </a:solidFill>
                  </a:rPr>
                  <a:t>10</a:t>
                </a:r>
                <a:r>
                  <a:rPr lang="en-US" altLang="zh-CN" sz="3200" baseline="30000">
                    <a:solidFill>
                      <a:srgbClr val="FF0000"/>
                    </a:solidFill>
                  </a:rPr>
                  <a:t>3</a:t>
                </a:r>
                <a:r>
                  <a:rPr lang="en-US" altLang="zh-CN" sz="2800">
                    <a:solidFill>
                      <a:srgbClr val="FF0000"/>
                    </a:solidFill>
                  </a:rPr>
                  <a:t>kg</a:t>
                </a:r>
                <a:r>
                  <a:rPr lang="zh-CN" altLang="en-US" sz="2800">
                    <a:solidFill>
                      <a:srgbClr val="FF0000"/>
                    </a:solidFill>
                  </a:rPr>
                  <a:t>×</a:t>
                </a:r>
                <a:r>
                  <a:rPr lang="en-US" altLang="zh-CN" sz="2800">
                    <a:solidFill>
                      <a:srgbClr val="FF0000"/>
                    </a:solidFill>
                  </a:rPr>
                  <a:t>10N/kg=6</a:t>
                </a:r>
                <a:r>
                  <a:rPr lang="zh-CN" altLang="en-US" sz="2800">
                    <a:solidFill>
                      <a:srgbClr val="FF0000"/>
                    </a:solidFill>
                  </a:rPr>
                  <a:t>×</a:t>
                </a:r>
                <a:r>
                  <a:rPr lang="en-US" altLang="zh-CN" sz="2800">
                    <a:solidFill>
                      <a:srgbClr val="FF0000"/>
                    </a:solidFill>
                  </a:rPr>
                  <a:t>10</a:t>
                </a:r>
                <a:r>
                  <a:rPr lang="en-US" altLang="zh-CN" sz="3200" baseline="30000">
                    <a:solidFill>
                      <a:srgbClr val="FF0000"/>
                    </a:solidFill>
                  </a:rPr>
                  <a:t>4</a:t>
                </a:r>
                <a:r>
                  <a:rPr lang="en-US" altLang="zh-CN" sz="2800">
                    <a:solidFill>
                      <a:srgbClr val="FF0000"/>
                    </a:solidFill>
                  </a:rPr>
                  <a:t>N</a:t>
                </a:r>
              </a:p>
              <a:p>
                <a:r>
                  <a:rPr lang="zh-CN" altLang="en-US" sz="2800">
                    <a:solidFill>
                      <a:srgbClr val="FF0000"/>
                    </a:solidFill>
                  </a:rPr>
                  <a:t>大石头在拉力的方向上移动的距离</a:t>
                </a:r>
              </a:p>
              <a:p>
                <a:pPr algn="ctr"/>
                <a:r>
                  <a:rPr lang="en-US" altLang="zh-CN" sz="2800" i="1">
                    <a:solidFill>
                      <a:srgbClr val="FF0000"/>
                    </a:solidFill>
                  </a:rPr>
                  <a:t>s</a:t>
                </a:r>
                <a:r>
                  <a:rPr lang="en-US" altLang="zh-CN" sz="2800">
                    <a:solidFill>
                      <a:srgbClr val="FF0000"/>
                    </a:solidFill>
                  </a:rPr>
                  <a:t>=1m</a:t>
                </a:r>
                <a:endParaRPr lang="zh-CN" altLang="en-US" sz="2800">
                  <a:solidFill>
                    <a:srgbClr val="FF0000"/>
                  </a:solidFill>
                </a:endParaRPr>
              </a:p>
              <a:p>
                <a:r>
                  <a:rPr lang="zh-CN" altLang="en-US" sz="2800">
                    <a:solidFill>
                      <a:srgbClr val="FF0000"/>
                    </a:solidFill>
                  </a:rPr>
                  <a:t>所以拉力做的功</a:t>
                </a:r>
              </a:p>
              <a:p>
                <a:pPr algn="ctr"/>
                <a:r>
                  <a:rPr lang="en-US" altLang="zh-CN" sz="2800" i="1">
                    <a:solidFill>
                      <a:srgbClr val="FF0000"/>
                    </a:solidFill>
                  </a:rPr>
                  <a:t>W=Fs</a:t>
                </a:r>
                <a:r>
                  <a:rPr lang="en-US" altLang="zh-CN" sz="2800">
                    <a:solidFill>
                      <a:srgbClr val="FF0000"/>
                    </a:solidFill>
                  </a:rPr>
                  <a:t>=6</a:t>
                </a:r>
                <a:r>
                  <a:rPr lang="zh-CN" altLang="en-US" sz="2800">
                    <a:solidFill>
                      <a:srgbClr val="FF0000"/>
                    </a:solidFill>
                  </a:rPr>
                  <a:t>×</a:t>
                </a:r>
                <a:r>
                  <a:rPr lang="en-US" altLang="zh-CN" sz="2800">
                    <a:solidFill>
                      <a:srgbClr val="FF0000"/>
                    </a:solidFill>
                  </a:rPr>
                  <a:t>10</a:t>
                </a:r>
                <a:r>
                  <a:rPr lang="en-US" altLang="zh-CN" sz="3200" baseline="30000">
                    <a:solidFill>
                      <a:srgbClr val="FF0000"/>
                    </a:solidFill>
                  </a:rPr>
                  <a:t>4</a:t>
                </a:r>
                <a:r>
                  <a:rPr lang="en-US" altLang="zh-CN" sz="2800">
                    <a:solidFill>
                      <a:srgbClr val="FF0000"/>
                    </a:solidFill>
                  </a:rPr>
                  <a:t>N</a:t>
                </a:r>
                <a:r>
                  <a:rPr lang="zh-CN" altLang="en-US" sz="2800">
                    <a:solidFill>
                      <a:srgbClr val="FF0000"/>
                    </a:solidFill>
                  </a:rPr>
                  <a:t>×</a:t>
                </a:r>
                <a:r>
                  <a:rPr lang="en-US" altLang="zh-CN" sz="2800">
                    <a:solidFill>
                      <a:srgbClr val="FF0000"/>
                    </a:solidFill>
                  </a:rPr>
                  <a:t>1m=6</a:t>
                </a:r>
                <a:r>
                  <a:rPr lang="zh-CN" altLang="en-US" sz="2800">
                    <a:solidFill>
                      <a:srgbClr val="FF0000"/>
                    </a:solidFill>
                  </a:rPr>
                  <a:t>×</a:t>
                </a:r>
                <a:r>
                  <a:rPr lang="en-US" altLang="zh-CN" sz="2800">
                    <a:solidFill>
                      <a:srgbClr val="FF0000"/>
                    </a:solidFill>
                  </a:rPr>
                  <a:t>10</a:t>
                </a:r>
                <a:r>
                  <a:rPr lang="en-US" altLang="zh-CN" sz="3200" baseline="30000">
                    <a:solidFill>
                      <a:srgbClr val="FF0000"/>
                    </a:solidFill>
                  </a:rPr>
                  <a:t>4</a:t>
                </a:r>
                <a:r>
                  <a:rPr lang="en-US" altLang="zh-CN" sz="2800">
                    <a:solidFill>
                      <a:srgbClr val="FF0000"/>
                    </a:solidFill>
                  </a:rPr>
                  <a:t>J</a:t>
                </a:r>
                <a:endParaRPr lang="zh-CN" altLang="en-US" sz="2800">
                  <a:solidFill>
                    <a:srgbClr val="FF0000"/>
                  </a:solidFill>
                </a:endParaRPr>
              </a:p>
              <a:p>
                <a:r>
                  <a:rPr lang="zh-CN" altLang="en-US" sz="2800">
                    <a:solidFill>
                      <a:srgbClr val="FF0000"/>
                    </a:solidFill>
                  </a:rPr>
                  <a:t>功率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en-US" altLang="zh-CN" sz="3200" i="1">
                        <a:solidFill>
                          <a:srgbClr val="FF0000"/>
                        </a:solidFill>
                        <a:latin typeface="Cambria Math" panose="02040503050406030204" charset="0"/>
                        <a:cs typeface="Cambria Math" panose="02040503050406030204" charset="0"/>
                      </a:rPr>
                      <m:t>𝑃</m:t>
                    </m:r>
                    <m:r>
                      <a:rPr lang="en-US" altLang="zh-CN" sz="3200" i="1">
                        <a:solidFill>
                          <a:srgbClr val="FF0000"/>
                        </a:solidFill>
                        <a:latin typeface="Cambria Math" panose="02040503050406030204" charset="0"/>
                        <a:cs typeface="Cambria Math" panose="02040503050406030204" charset="0"/>
                      </a:rPr>
                      <m:t>=</m:t>
                    </m:r>
                    <m:f>
                      <m:fPr>
                        <m:ctrlPr>
                          <a:rPr lang="en-US" altLang="zh-CN" sz="3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Cambria Math" panose="02040503050406030204" charset="0"/>
                          </a:rPr>
                        </m:ctrlPr>
                      </m:fPr>
                      <m:num>
                        <m:r>
                          <a:rPr lang="en-US" altLang="zh-CN" sz="3200" i="1">
                            <a:solidFill>
                              <a:srgbClr val="FF0000"/>
                            </a:solidFill>
                            <a:latin typeface="Cambria Math" panose="02040503050406030204" charset="0"/>
                            <a:cs typeface="Cambria Math" panose="02040503050406030204" charset="0"/>
                          </a:rPr>
                          <m:t>𝑊</m:t>
                        </m:r>
                      </m:num>
                      <m:den>
                        <m:r>
                          <a:rPr lang="en-US" altLang="zh-CN" sz="3200" i="1">
                            <a:solidFill>
                              <a:srgbClr val="FF0000"/>
                            </a:solidFill>
                            <a:latin typeface="Cambria Math" panose="02040503050406030204" charset="0"/>
                            <a:cs typeface="Cambria Math" panose="02040503050406030204" charset="0"/>
                          </a:rPr>
                          <m:t>𝑡</m:t>
                        </m:r>
                      </m:den>
                    </m:f>
                    <m:r>
                      <a:rPr lang="en-US" altLang="zh-CN" sz="3200" i="1">
                        <a:solidFill>
                          <a:srgbClr val="FF0000"/>
                        </a:solidFill>
                        <a:latin typeface="Cambria Math" panose="02040503050406030204" charset="0"/>
                        <a:cs typeface="Cambria Math" panose="02040503050406030204" charset="0"/>
                      </a:rPr>
                      <m:t>=</m:t>
                    </m:r>
                    <m:f>
                      <m:fPr>
                        <m:ctrlPr>
                          <a:rPr lang="en-US" altLang="zh-CN" sz="3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Cambria Math" panose="02040503050406030204" charset="0"/>
                          </a:rPr>
                        </m:ctrlPr>
                      </m:fPr>
                      <m:num>
                        <m:r>
                          <a:rPr lang="en-US" altLang="zh-CN" sz="3200" i="1">
                            <a:solidFill>
                              <a:srgbClr val="FF0000"/>
                            </a:solidFill>
                            <a:latin typeface="Cambria Math" panose="02040503050406030204" charset="0"/>
                            <a:cs typeface="Cambria Math" panose="02040503050406030204" charset="0"/>
                          </a:rPr>
                          <m:t>6×</m:t>
                        </m:r>
                        <m:sSup>
                          <m:sSupPr>
                            <m:ctrlPr>
                              <a:rPr lang="en-US" altLang="zh-CN" sz="32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cs typeface="Cambria Math" panose="02040503050406030204" charset="0"/>
                              </a:rPr>
                            </m:ctrlPr>
                          </m:sSupPr>
                          <m:e>
                            <m:r>
                              <a:rPr lang="en-US" altLang="zh-CN" sz="3200" i="1">
                                <a:solidFill>
                                  <a:srgbClr val="FF0000"/>
                                </a:solidFill>
                                <a:latin typeface="Cambria Math" panose="02040503050406030204" charset="0"/>
                                <a:cs typeface="Cambria Math" panose="02040503050406030204" charset="0"/>
                              </a:rPr>
                              <m:t>10</m:t>
                            </m:r>
                          </m:e>
                          <m:sup>
                            <m:r>
                              <a:rPr lang="en-US" altLang="zh-CN" sz="3200" i="1">
                                <a:solidFill>
                                  <a:srgbClr val="FF0000"/>
                                </a:solidFill>
                                <a:latin typeface="Cambria Math" panose="02040503050406030204" charset="0"/>
                                <a:cs typeface="Cambria Math" panose="02040503050406030204" charset="0"/>
                              </a:rPr>
                              <m:t>4</m:t>
                            </m:r>
                          </m:sup>
                        </m:sSup>
                        <m:r>
                          <a:rPr lang="en-US" altLang="zh-CN" sz="3200" i="1">
                            <a:solidFill>
                              <a:srgbClr val="FF0000"/>
                            </a:solidFill>
                            <a:latin typeface="Cambria Math" panose="02040503050406030204" charset="0"/>
                            <a:cs typeface="Cambria Math" panose="02040503050406030204" charset="0"/>
                          </a:rPr>
                          <m:t>𝐽</m:t>
                        </m:r>
                      </m:num>
                      <m:den>
                        <m:r>
                          <a:rPr lang="en-US" altLang="zh-CN" sz="3200" i="1">
                            <a:solidFill>
                              <a:srgbClr val="FF0000"/>
                            </a:solidFill>
                            <a:latin typeface="Cambria Math" panose="02040503050406030204" charset="0"/>
                            <a:cs typeface="Cambria Math" panose="02040503050406030204" charset="0"/>
                          </a:rPr>
                          <m:t>15</m:t>
                        </m:r>
                        <m:r>
                          <a:rPr lang="en-US" altLang="zh-CN" sz="3200" i="1">
                            <a:solidFill>
                              <a:srgbClr val="FF0000"/>
                            </a:solidFill>
                            <a:latin typeface="Cambria Math" panose="02040503050406030204" charset="0"/>
                            <a:cs typeface="Cambria Math" panose="02040503050406030204" charset="0"/>
                          </a:rPr>
                          <m:t>𝑠</m:t>
                        </m:r>
                      </m:den>
                    </m:f>
                    <m:r>
                      <a:rPr lang="en-US" altLang="zh-CN" sz="3200" i="1">
                        <a:solidFill>
                          <a:srgbClr val="FF0000"/>
                        </a:solidFill>
                        <a:latin typeface="Cambria Math" panose="02040503050406030204" charset="0"/>
                        <a:cs typeface="Cambria Math" panose="02040503050406030204" charset="0"/>
                      </a:rPr>
                      <m:t>=</m:t>
                    </m:r>
                  </m:oMath>
                </a14:m>
                <a:r>
                  <a:rPr lang="en-US" altLang="zh-CN" sz="2800">
                    <a:solidFill>
                      <a:srgbClr val="FF0000"/>
                    </a:solidFill>
                  </a:rPr>
                  <a:t>4</a:t>
                </a:r>
                <a:r>
                  <a:rPr lang="zh-CN" altLang="en-US" sz="2800">
                    <a:solidFill>
                      <a:srgbClr val="FF0000"/>
                    </a:solidFill>
                  </a:rPr>
                  <a:t>×</a:t>
                </a:r>
                <a:r>
                  <a:rPr lang="en-US" altLang="zh-CN" sz="2800">
                    <a:solidFill>
                      <a:srgbClr val="FF0000"/>
                    </a:solidFill>
                  </a:rPr>
                  <a:t>10</a:t>
                </a:r>
                <a:r>
                  <a:rPr lang="en-US" altLang="zh-CN" sz="2800" baseline="30000">
                    <a:solidFill>
                      <a:srgbClr val="FF0000"/>
                    </a:solidFill>
                  </a:rPr>
                  <a:t>3</a:t>
                </a:r>
                <a:r>
                  <a:rPr lang="en-US" altLang="zh-CN" sz="2800">
                    <a:solidFill>
                      <a:srgbClr val="FF0000"/>
                    </a:solidFill>
                  </a:rPr>
                  <a:t>W</a:t>
                </a:r>
                <a:endParaRPr lang="zh-CN" altLang="en-US" sz="2800">
                  <a:solidFill>
                    <a:srgbClr val="FF0000"/>
                  </a:solidFill>
                </a:endParaRPr>
              </a:p>
              <a:p>
                <a:r>
                  <a:rPr lang="zh-CN" altLang="en-US" sz="2800">
                    <a:solidFill>
                      <a:srgbClr val="FF0000"/>
                    </a:solidFill>
                  </a:rPr>
                  <a:t>起重机提升大石头的功率是</a:t>
                </a:r>
                <a:r>
                  <a:rPr lang="en-US" altLang="zh-CN" sz="2800">
                    <a:solidFill>
                      <a:srgbClr val="FF0000"/>
                    </a:solidFill>
                  </a:rPr>
                  <a:t>4</a:t>
                </a:r>
                <a:r>
                  <a:rPr lang="zh-CN" altLang="en-US" sz="2800">
                    <a:solidFill>
                      <a:srgbClr val="FF0000"/>
                    </a:solidFill>
                  </a:rPr>
                  <a:t>×</a:t>
                </a:r>
                <a:r>
                  <a:rPr lang="en-US" altLang="zh-CN" sz="2800">
                    <a:solidFill>
                      <a:srgbClr val="FF0000"/>
                    </a:solidFill>
                  </a:rPr>
                  <a:t>10</a:t>
                </a:r>
                <a:r>
                  <a:rPr lang="en-US" altLang="zh-CN" sz="2800" baseline="30000">
                    <a:solidFill>
                      <a:srgbClr val="FF0000"/>
                    </a:solidFill>
                  </a:rPr>
                  <a:t>3</a:t>
                </a:r>
                <a:r>
                  <a:rPr lang="en-US" altLang="zh-CN" sz="2800">
                    <a:solidFill>
                      <a:srgbClr val="FF0000"/>
                    </a:solidFill>
                  </a:rPr>
                  <a:t>W</a:t>
                </a:r>
                <a:r>
                  <a:rPr lang="zh-CN" altLang="en-US" sz="2800">
                    <a:solidFill>
                      <a:srgbClr val="FF0000"/>
                    </a:solidFill>
                  </a:rPr>
                  <a:t>。</a:t>
                </a:r>
              </a:p>
            </p:txBody>
          </p:sp>
        </mc:Choice>
        <mc:Fallback xmlns="">
          <p:sp>
            <p:nvSpPr>
              <p:cNvPr id="2" name="文本框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7265" y="1548765"/>
                <a:ext cx="10208260" cy="515493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1" name="组合 10" descr="7b0a202020202274657874626f78223a2022220a7d0a"/>
          <p:cNvGrpSpPr/>
          <p:nvPr/>
        </p:nvGrpSpPr>
        <p:grpSpPr>
          <a:xfrm>
            <a:off x="3525520" y="2712085"/>
            <a:ext cx="7816850" cy="2637368"/>
            <a:chOff x="3068637" y="1914525"/>
            <a:chExt cx="6056313" cy="3036886"/>
          </a:xfrm>
        </p:grpSpPr>
        <p:grpSp>
          <p:nvGrpSpPr>
            <p:cNvPr id="12" name="组合 11"/>
            <p:cNvGrpSpPr/>
            <p:nvPr/>
          </p:nvGrpSpPr>
          <p:grpSpPr>
            <a:xfrm>
              <a:off x="3068637" y="1914525"/>
              <a:ext cx="6056313" cy="3036886"/>
              <a:chOff x="3068637" y="1914525"/>
              <a:chExt cx="6056313" cy="3036886"/>
            </a:xfrm>
          </p:grpSpPr>
          <p:grpSp>
            <p:nvGrpSpPr>
              <p:cNvPr id="13" name="组合 12"/>
              <p:cNvGrpSpPr/>
              <p:nvPr/>
            </p:nvGrpSpPr>
            <p:grpSpPr>
              <a:xfrm>
                <a:off x="3068637" y="1914525"/>
                <a:ext cx="6056313" cy="3036886"/>
                <a:chOff x="3068637" y="1914525"/>
                <a:chExt cx="6056313" cy="3036886"/>
              </a:xfrm>
            </p:grpSpPr>
            <p:sp>
              <p:nvSpPr>
                <p:cNvPr id="14" name="任意多边形: 形状 10"/>
                <p:cNvSpPr/>
                <p:nvPr/>
              </p:nvSpPr>
              <p:spPr>
                <a:xfrm>
                  <a:off x="3068637" y="2015485"/>
                  <a:ext cx="5945981" cy="2935926"/>
                </a:xfrm>
                <a:custGeom>
                  <a:avLst/>
                  <a:gdLst>
                    <a:gd name="connsiteX0" fmla="*/ 0 w 5274310"/>
                    <a:gd name="connsiteY0" fmla="*/ 0 h 2595245"/>
                    <a:gd name="connsiteX1" fmla="*/ 5274310 w 5274310"/>
                    <a:gd name="connsiteY1" fmla="*/ 0 h 2595245"/>
                    <a:gd name="connsiteX2" fmla="*/ 5274310 w 5274310"/>
                    <a:gd name="connsiteY2" fmla="*/ 2595245 h 2595245"/>
                    <a:gd name="connsiteX3" fmla="*/ 0 w 5274310"/>
                    <a:gd name="connsiteY3" fmla="*/ 2595245 h 2595245"/>
                    <a:gd name="connsiteX4" fmla="*/ 0 w 5274310"/>
                    <a:gd name="connsiteY4" fmla="*/ 0 h 25952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274310" h="2595245">
                      <a:moveTo>
                        <a:pt x="0" y="0"/>
                      </a:moveTo>
                      <a:lnTo>
                        <a:pt x="5274310" y="0"/>
                      </a:lnTo>
                      <a:lnTo>
                        <a:pt x="5274310" y="2595245"/>
                      </a:lnTo>
                      <a:lnTo>
                        <a:pt x="0" y="2595245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E4F4E1"/>
                </a:solidFill>
                <a:ln w="8414" cap="flat">
                  <a:noFill/>
                  <a:prstDash val="solid"/>
                  <a:miter/>
                </a:ln>
              </p:spPr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noAutofit/>
                </a:bodyPr>
                <a:lstStyle/>
                <a:p>
                  <a:endParaRPr lang="zh-CN" altLang="en-US"/>
                </a:p>
              </p:txBody>
            </p:sp>
            <p:grpSp>
              <p:nvGrpSpPr>
                <p:cNvPr id="15" name="图形 73"/>
                <p:cNvGrpSpPr/>
                <p:nvPr/>
              </p:nvGrpSpPr>
              <p:grpSpPr>
                <a:xfrm>
                  <a:off x="3162301" y="1914525"/>
                  <a:ext cx="5962649" cy="2935926"/>
                  <a:chOff x="0" y="0"/>
                  <a:chExt cx="5274310" cy="2595245"/>
                </a:xfrm>
              </p:grpSpPr>
              <p:sp>
                <p:nvSpPr>
                  <p:cNvPr id="16" name="任意多边形: 形状 12"/>
                  <p:cNvSpPr/>
                  <p:nvPr/>
                </p:nvSpPr>
                <p:spPr>
                  <a:xfrm>
                    <a:off x="0" y="0"/>
                    <a:ext cx="5274310" cy="2595245"/>
                  </a:xfrm>
                  <a:custGeom>
                    <a:avLst/>
                    <a:gdLst>
                      <a:gd name="connsiteX0" fmla="*/ 0 w 5274310"/>
                      <a:gd name="connsiteY0" fmla="*/ 0 h 2595245"/>
                      <a:gd name="connsiteX1" fmla="*/ 5274310 w 5274310"/>
                      <a:gd name="connsiteY1" fmla="*/ 0 h 2595245"/>
                      <a:gd name="connsiteX2" fmla="*/ 5274310 w 5274310"/>
                      <a:gd name="connsiteY2" fmla="*/ 2595245 h 2595245"/>
                      <a:gd name="connsiteX3" fmla="*/ 0 w 5274310"/>
                      <a:gd name="connsiteY3" fmla="*/ 2595245 h 2595245"/>
                      <a:gd name="connsiteX4" fmla="*/ 0 w 5274310"/>
                      <a:gd name="connsiteY4" fmla="*/ 0 h 259524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5274310" h="2595245">
                        <a:moveTo>
                          <a:pt x="0" y="0"/>
                        </a:moveTo>
                        <a:lnTo>
                          <a:pt x="5274310" y="0"/>
                        </a:lnTo>
                        <a:lnTo>
                          <a:pt x="5274310" y="2595245"/>
                        </a:lnTo>
                        <a:lnTo>
                          <a:pt x="0" y="2595245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8414" cap="flat">
                    <a:noFill/>
                    <a:prstDash val="solid"/>
                    <a:miter/>
                  </a:ln>
                </p:spPr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noAutofit/>
                  </a:bodyPr>
                  <a:lstStyle/>
                  <a:p>
                    <a:endParaRPr lang="zh-CN" altLang="en-US"/>
                  </a:p>
                </p:txBody>
              </p:sp>
              <p:sp>
                <p:nvSpPr>
                  <p:cNvPr id="17" name="任意多边形: 形状 13"/>
                  <p:cNvSpPr/>
                  <p:nvPr/>
                </p:nvSpPr>
                <p:spPr>
                  <a:xfrm>
                    <a:off x="0" y="0"/>
                    <a:ext cx="5274310" cy="2595245"/>
                  </a:xfrm>
                  <a:custGeom>
                    <a:avLst/>
                    <a:gdLst>
                      <a:gd name="connsiteX0" fmla="*/ 0 w 5274310"/>
                      <a:gd name="connsiteY0" fmla="*/ 0 h 2595245"/>
                      <a:gd name="connsiteX1" fmla="*/ 5274310 w 5274310"/>
                      <a:gd name="connsiteY1" fmla="*/ 0 h 2595245"/>
                      <a:gd name="connsiteX2" fmla="*/ 5274310 w 5274310"/>
                      <a:gd name="connsiteY2" fmla="*/ 2595245 h 2595245"/>
                      <a:gd name="connsiteX3" fmla="*/ 0 w 5274310"/>
                      <a:gd name="connsiteY3" fmla="*/ 2595245 h 2595245"/>
                      <a:gd name="connsiteX4" fmla="*/ 0 w 5274310"/>
                      <a:gd name="connsiteY4" fmla="*/ 0 h 2595245"/>
                      <a:gd name="connsiteX5" fmla="*/ 16851 w 5274310"/>
                      <a:gd name="connsiteY5" fmla="*/ 16852 h 2595245"/>
                      <a:gd name="connsiteX6" fmla="*/ 16851 w 5274310"/>
                      <a:gd name="connsiteY6" fmla="*/ 2578393 h 2595245"/>
                      <a:gd name="connsiteX7" fmla="*/ 5257459 w 5274310"/>
                      <a:gd name="connsiteY7" fmla="*/ 2578393 h 2595245"/>
                      <a:gd name="connsiteX8" fmla="*/ 5257459 w 5274310"/>
                      <a:gd name="connsiteY8" fmla="*/ 16852 h 2595245"/>
                      <a:gd name="connsiteX9" fmla="*/ 16851 w 5274310"/>
                      <a:gd name="connsiteY9" fmla="*/ 16852 h 259524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5274310" h="2595245">
                        <a:moveTo>
                          <a:pt x="0" y="0"/>
                        </a:moveTo>
                        <a:lnTo>
                          <a:pt x="5274310" y="0"/>
                        </a:lnTo>
                        <a:lnTo>
                          <a:pt x="5274310" y="2595245"/>
                        </a:lnTo>
                        <a:lnTo>
                          <a:pt x="0" y="2595245"/>
                        </a:lnTo>
                        <a:lnTo>
                          <a:pt x="0" y="0"/>
                        </a:lnTo>
                        <a:close/>
                        <a:moveTo>
                          <a:pt x="16851" y="16852"/>
                        </a:moveTo>
                        <a:lnTo>
                          <a:pt x="16851" y="2578393"/>
                        </a:lnTo>
                        <a:lnTo>
                          <a:pt x="5257459" y="2578393"/>
                        </a:lnTo>
                        <a:lnTo>
                          <a:pt x="5257459" y="16852"/>
                        </a:lnTo>
                        <a:lnTo>
                          <a:pt x="16851" y="16852"/>
                        </a:lnTo>
                        <a:close/>
                      </a:path>
                    </a:pathLst>
                  </a:custGeom>
                  <a:solidFill>
                    <a:srgbClr val="87C17E"/>
                  </a:solidFill>
                  <a:ln w="8414" cap="flat">
                    <a:noFill/>
                    <a:prstDash val="solid"/>
                    <a:miter/>
                  </a:ln>
                </p:spPr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noAutofit/>
                  </a:bodyPr>
                  <a:lstStyle/>
                  <a:p>
                    <a:endParaRPr lang="zh-CN" altLang="en-US"/>
                  </a:p>
                </p:txBody>
              </p:sp>
            </p:grpSp>
          </p:grpSp>
          <p:grpSp>
            <p:nvGrpSpPr>
              <p:cNvPr id="18" name="组合 17"/>
              <p:cNvGrpSpPr/>
              <p:nvPr/>
            </p:nvGrpSpPr>
            <p:grpSpPr>
              <a:xfrm>
                <a:off x="3313906" y="2066925"/>
                <a:ext cx="5659834" cy="2628901"/>
                <a:chOff x="3313906" y="2066925"/>
                <a:chExt cx="5659834" cy="2628901"/>
              </a:xfrm>
            </p:grpSpPr>
            <p:sp>
              <p:nvSpPr>
                <p:cNvPr id="19" name="任意多边形: 形状 6"/>
                <p:cNvSpPr/>
                <p:nvPr/>
              </p:nvSpPr>
              <p:spPr>
                <a:xfrm>
                  <a:off x="3313906" y="2066925"/>
                  <a:ext cx="190500" cy="190500"/>
                </a:xfrm>
                <a:custGeom>
                  <a:avLst/>
                  <a:gdLst>
                    <a:gd name="connsiteX0" fmla="*/ 85725 w 190500"/>
                    <a:gd name="connsiteY0" fmla="*/ 95250 h 190500"/>
                    <a:gd name="connsiteX1" fmla="*/ 85725 w 190500"/>
                    <a:gd name="connsiteY1" fmla="*/ 190500 h 190500"/>
                    <a:gd name="connsiteX2" fmla="*/ 95250 w 190500"/>
                    <a:gd name="connsiteY2" fmla="*/ 190500 h 190500"/>
                    <a:gd name="connsiteX3" fmla="*/ 95250 w 190500"/>
                    <a:gd name="connsiteY3" fmla="*/ 95250 h 190500"/>
                    <a:gd name="connsiteX4" fmla="*/ 190500 w 190500"/>
                    <a:gd name="connsiteY4" fmla="*/ 95250 h 190500"/>
                    <a:gd name="connsiteX5" fmla="*/ 190500 w 190500"/>
                    <a:gd name="connsiteY5" fmla="*/ 85725 h 190500"/>
                    <a:gd name="connsiteX6" fmla="*/ 95250 w 190500"/>
                    <a:gd name="connsiteY6" fmla="*/ 85725 h 190500"/>
                    <a:gd name="connsiteX7" fmla="*/ 95250 w 190500"/>
                    <a:gd name="connsiteY7" fmla="*/ 0 h 190500"/>
                    <a:gd name="connsiteX8" fmla="*/ 85725 w 190500"/>
                    <a:gd name="connsiteY8" fmla="*/ 0 h 190500"/>
                    <a:gd name="connsiteX9" fmla="*/ 85725 w 190500"/>
                    <a:gd name="connsiteY9" fmla="*/ 85725 h 190500"/>
                    <a:gd name="connsiteX10" fmla="*/ 0 w 190500"/>
                    <a:gd name="connsiteY10" fmla="*/ 85725 h 190500"/>
                    <a:gd name="connsiteX11" fmla="*/ 0 w 190500"/>
                    <a:gd name="connsiteY11" fmla="*/ 95250 h 190500"/>
                    <a:gd name="connsiteX12" fmla="*/ 85725 w 190500"/>
                    <a:gd name="connsiteY12" fmla="*/ 95250 h 1905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90500" h="190500">
                      <a:moveTo>
                        <a:pt x="85725" y="95250"/>
                      </a:moveTo>
                      <a:lnTo>
                        <a:pt x="85725" y="190500"/>
                      </a:lnTo>
                      <a:lnTo>
                        <a:pt x="95250" y="190500"/>
                      </a:lnTo>
                      <a:lnTo>
                        <a:pt x="95250" y="95250"/>
                      </a:lnTo>
                      <a:lnTo>
                        <a:pt x="190500" y="95250"/>
                      </a:lnTo>
                      <a:lnTo>
                        <a:pt x="190500" y="85725"/>
                      </a:lnTo>
                      <a:lnTo>
                        <a:pt x="95250" y="85725"/>
                      </a:lnTo>
                      <a:lnTo>
                        <a:pt x="95250" y="0"/>
                      </a:lnTo>
                      <a:lnTo>
                        <a:pt x="85725" y="0"/>
                      </a:lnTo>
                      <a:lnTo>
                        <a:pt x="85725" y="85725"/>
                      </a:lnTo>
                      <a:lnTo>
                        <a:pt x="0" y="85725"/>
                      </a:lnTo>
                      <a:lnTo>
                        <a:pt x="0" y="95250"/>
                      </a:lnTo>
                      <a:lnTo>
                        <a:pt x="85725" y="95250"/>
                      </a:lnTo>
                      <a:close/>
                    </a:path>
                  </a:pathLst>
                </a:custGeom>
                <a:solidFill>
                  <a:srgbClr val="87C17E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noAutofit/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20" name="任意多边形: 形状 7"/>
                <p:cNvSpPr/>
                <p:nvPr/>
              </p:nvSpPr>
              <p:spPr>
                <a:xfrm>
                  <a:off x="3313906" y="4505326"/>
                  <a:ext cx="190500" cy="190500"/>
                </a:xfrm>
                <a:custGeom>
                  <a:avLst/>
                  <a:gdLst>
                    <a:gd name="connsiteX0" fmla="*/ 85725 w 190500"/>
                    <a:gd name="connsiteY0" fmla="*/ 95250 h 190500"/>
                    <a:gd name="connsiteX1" fmla="*/ 85725 w 190500"/>
                    <a:gd name="connsiteY1" fmla="*/ 190500 h 190500"/>
                    <a:gd name="connsiteX2" fmla="*/ 95250 w 190500"/>
                    <a:gd name="connsiteY2" fmla="*/ 190500 h 190500"/>
                    <a:gd name="connsiteX3" fmla="*/ 95250 w 190500"/>
                    <a:gd name="connsiteY3" fmla="*/ 95250 h 190500"/>
                    <a:gd name="connsiteX4" fmla="*/ 190500 w 190500"/>
                    <a:gd name="connsiteY4" fmla="*/ 95250 h 190500"/>
                    <a:gd name="connsiteX5" fmla="*/ 190500 w 190500"/>
                    <a:gd name="connsiteY5" fmla="*/ 85725 h 190500"/>
                    <a:gd name="connsiteX6" fmla="*/ 95250 w 190500"/>
                    <a:gd name="connsiteY6" fmla="*/ 85725 h 190500"/>
                    <a:gd name="connsiteX7" fmla="*/ 95250 w 190500"/>
                    <a:gd name="connsiteY7" fmla="*/ 0 h 190500"/>
                    <a:gd name="connsiteX8" fmla="*/ 85725 w 190500"/>
                    <a:gd name="connsiteY8" fmla="*/ 0 h 190500"/>
                    <a:gd name="connsiteX9" fmla="*/ 85725 w 190500"/>
                    <a:gd name="connsiteY9" fmla="*/ 85725 h 190500"/>
                    <a:gd name="connsiteX10" fmla="*/ 0 w 190500"/>
                    <a:gd name="connsiteY10" fmla="*/ 85725 h 190500"/>
                    <a:gd name="connsiteX11" fmla="*/ 0 w 190500"/>
                    <a:gd name="connsiteY11" fmla="*/ 95250 h 190500"/>
                    <a:gd name="connsiteX12" fmla="*/ 85725 w 190500"/>
                    <a:gd name="connsiteY12" fmla="*/ 95250 h 1905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90500" h="190500">
                      <a:moveTo>
                        <a:pt x="85725" y="95250"/>
                      </a:moveTo>
                      <a:lnTo>
                        <a:pt x="85725" y="190500"/>
                      </a:lnTo>
                      <a:lnTo>
                        <a:pt x="95250" y="190500"/>
                      </a:lnTo>
                      <a:lnTo>
                        <a:pt x="95250" y="95250"/>
                      </a:lnTo>
                      <a:lnTo>
                        <a:pt x="190500" y="95250"/>
                      </a:lnTo>
                      <a:lnTo>
                        <a:pt x="190500" y="85725"/>
                      </a:lnTo>
                      <a:lnTo>
                        <a:pt x="95250" y="85725"/>
                      </a:lnTo>
                      <a:lnTo>
                        <a:pt x="95250" y="0"/>
                      </a:lnTo>
                      <a:lnTo>
                        <a:pt x="85725" y="0"/>
                      </a:lnTo>
                      <a:lnTo>
                        <a:pt x="85725" y="85725"/>
                      </a:lnTo>
                      <a:lnTo>
                        <a:pt x="0" y="85725"/>
                      </a:lnTo>
                      <a:lnTo>
                        <a:pt x="0" y="95250"/>
                      </a:lnTo>
                      <a:lnTo>
                        <a:pt x="85725" y="95250"/>
                      </a:lnTo>
                      <a:close/>
                    </a:path>
                  </a:pathLst>
                </a:custGeom>
                <a:solidFill>
                  <a:srgbClr val="87C17E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noAutofit/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21" name="任意多边形: 形状 8"/>
                <p:cNvSpPr/>
                <p:nvPr/>
              </p:nvSpPr>
              <p:spPr>
                <a:xfrm>
                  <a:off x="8783240" y="4505326"/>
                  <a:ext cx="190500" cy="190500"/>
                </a:xfrm>
                <a:custGeom>
                  <a:avLst/>
                  <a:gdLst>
                    <a:gd name="connsiteX0" fmla="*/ 85725 w 190500"/>
                    <a:gd name="connsiteY0" fmla="*/ 95250 h 190500"/>
                    <a:gd name="connsiteX1" fmla="*/ 85725 w 190500"/>
                    <a:gd name="connsiteY1" fmla="*/ 190500 h 190500"/>
                    <a:gd name="connsiteX2" fmla="*/ 95250 w 190500"/>
                    <a:gd name="connsiteY2" fmla="*/ 190500 h 190500"/>
                    <a:gd name="connsiteX3" fmla="*/ 95250 w 190500"/>
                    <a:gd name="connsiteY3" fmla="*/ 95250 h 190500"/>
                    <a:gd name="connsiteX4" fmla="*/ 190500 w 190500"/>
                    <a:gd name="connsiteY4" fmla="*/ 95250 h 190500"/>
                    <a:gd name="connsiteX5" fmla="*/ 190500 w 190500"/>
                    <a:gd name="connsiteY5" fmla="*/ 85725 h 190500"/>
                    <a:gd name="connsiteX6" fmla="*/ 95250 w 190500"/>
                    <a:gd name="connsiteY6" fmla="*/ 85725 h 190500"/>
                    <a:gd name="connsiteX7" fmla="*/ 95250 w 190500"/>
                    <a:gd name="connsiteY7" fmla="*/ 0 h 190500"/>
                    <a:gd name="connsiteX8" fmla="*/ 85725 w 190500"/>
                    <a:gd name="connsiteY8" fmla="*/ 0 h 190500"/>
                    <a:gd name="connsiteX9" fmla="*/ 85725 w 190500"/>
                    <a:gd name="connsiteY9" fmla="*/ 85725 h 190500"/>
                    <a:gd name="connsiteX10" fmla="*/ 0 w 190500"/>
                    <a:gd name="connsiteY10" fmla="*/ 85725 h 190500"/>
                    <a:gd name="connsiteX11" fmla="*/ 0 w 190500"/>
                    <a:gd name="connsiteY11" fmla="*/ 95250 h 190500"/>
                    <a:gd name="connsiteX12" fmla="*/ 85725 w 190500"/>
                    <a:gd name="connsiteY12" fmla="*/ 95250 h 1905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90500" h="190500">
                      <a:moveTo>
                        <a:pt x="85725" y="95250"/>
                      </a:moveTo>
                      <a:lnTo>
                        <a:pt x="85725" y="190500"/>
                      </a:lnTo>
                      <a:lnTo>
                        <a:pt x="95250" y="190500"/>
                      </a:lnTo>
                      <a:lnTo>
                        <a:pt x="95250" y="95250"/>
                      </a:lnTo>
                      <a:lnTo>
                        <a:pt x="190500" y="95250"/>
                      </a:lnTo>
                      <a:lnTo>
                        <a:pt x="190500" y="85725"/>
                      </a:lnTo>
                      <a:lnTo>
                        <a:pt x="95250" y="85725"/>
                      </a:lnTo>
                      <a:lnTo>
                        <a:pt x="95250" y="0"/>
                      </a:lnTo>
                      <a:lnTo>
                        <a:pt x="85725" y="0"/>
                      </a:lnTo>
                      <a:lnTo>
                        <a:pt x="85725" y="85725"/>
                      </a:lnTo>
                      <a:lnTo>
                        <a:pt x="0" y="85725"/>
                      </a:lnTo>
                      <a:lnTo>
                        <a:pt x="0" y="95250"/>
                      </a:lnTo>
                      <a:lnTo>
                        <a:pt x="85725" y="95250"/>
                      </a:lnTo>
                      <a:close/>
                    </a:path>
                  </a:pathLst>
                </a:custGeom>
                <a:solidFill>
                  <a:srgbClr val="87C17E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noAutofit/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22" name="任意多边形: 形状 9"/>
                <p:cNvSpPr/>
                <p:nvPr/>
              </p:nvSpPr>
              <p:spPr>
                <a:xfrm>
                  <a:off x="8783240" y="2066925"/>
                  <a:ext cx="190500" cy="190500"/>
                </a:xfrm>
                <a:custGeom>
                  <a:avLst/>
                  <a:gdLst>
                    <a:gd name="connsiteX0" fmla="*/ 85725 w 190500"/>
                    <a:gd name="connsiteY0" fmla="*/ 95250 h 190500"/>
                    <a:gd name="connsiteX1" fmla="*/ 85725 w 190500"/>
                    <a:gd name="connsiteY1" fmla="*/ 190500 h 190500"/>
                    <a:gd name="connsiteX2" fmla="*/ 95250 w 190500"/>
                    <a:gd name="connsiteY2" fmla="*/ 190500 h 190500"/>
                    <a:gd name="connsiteX3" fmla="*/ 95250 w 190500"/>
                    <a:gd name="connsiteY3" fmla="*/ 95250 h 190500"/>
                    <a:gd name="connsiteX4" fmla="*/ 190500 w 190500"/>
                    <a:gd name="connsiteY4" fmla="*/ 95250 h 190500"/>
                    <a:gd name="connsiteX5" fmla="*/ 190500 w 190500"/>
                    <a:gd name="connsiteY5" fmla="*/ 85725 h 190500"/>
                    <a:gd name="connsiteX6" fmla="*/ 95250 w 190500"/>
                    <a:gd name="connsiteY6" fmla="*/ 85725 h 190500"/>
                    <a:gd name="connsiteX7" fmla="*/ 95250 w 190500"/>
                    <a:gd name="connsiteY7" fmla="*/ 0 h 190500"/>
                    <a:gd name="connsiteX8" fmla="*/ 85725 w 190500"/>
                    <a:gd name="connsiteY8" fmla="*/ 0 h 190500"/>
                    <a:gd name="connsiteX9" fmla="*/ 85725 w 190500"/>
                    <a:gd name="connsiteY9" fmla="*/ 85725 h 190500"/>
                    <a:gd name="connsiteX10" fmla="*/ 0 w 190500"/>
                    <a:gd name="connsiteY10" fmla="*/ 85725 h 190500"/>
                    <a:gd name="connsiteX11" fmla="*/ 0 w 190500"/>
                    <a:gd name="connsiteY11" fmla="*/ 95250 h 190500"/>
                    <a:gd name="connsiteX12" fmla="*/ 85725 w 190500"/>
                    <a:gd name="connsiteY12" fmla="*/ 95250 h 1905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90500" h="190500">
                      <a:moveTo>
                        <a:pt x="85725" y="95250"/>
                      </a:moveTo>
                      <a:lnTo>
                        <a:pt x="85725" y="190500"/>
                      </a:lnTo>
                      <a:lnTo>
                        <a:pt x="95250" y="190500"/>
                      </a:lnTo>
                      <a:lnTo>
                        <a:pt x="95250" y="95250"/>
                      </a:lnTo>
                      <a:lnTo>
                        <a:pt x="190500" y="95250"/>
                      </a:lnTo>
                      <a:lnTo>
                        <a:pt x="190500" y="85725"/>
                      </a:lnTo>
                      <a:lnTo>
                        <a:pt x="95250" y="85725"/>
                      </a:lnTo>
                      <a:lnTo>
                        <a:pt x="95250" y="0"/>
                      </a:lnTo>
                      <a:lnTo>
                        <a:pt x="85725" y="0"/>
                      </a:lnTo>
                      <a:lnTo>
                        <a:pt x="85725" y="85725"/>
                      </a:lnTo>
                      <a:lnTo>
                        <a:pt x="0" y="85725"/>
                      </a:lnTo>
                      <a:lnTo>
                        <a:pt x="0" y="95250"/>
                      </a:lnTo>
                      <a:lnTo>
                        <a:pt x="85725" y="95250"/>
                      </a:lnTo>
                      <a:close/>
                    </a:path>
                  </a:pathLst>
                </a:custGeom>
                <a:solidFill>
                  <a:srgbClr val="87C17E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noAutofit/>
                </a:bodyPr>
                <a:lstStyle/>
                <a:p>
                  <a:endParaRPr lang="zh-CN" altLang="en-US"/>
                </a:p>
              </p:txBody>
            </p:sp>
          </p:grpSp>
        </p:grpSp>
        <p:sp>
          <p:nvSpPr>
            <p:cNvPr id="23" name="文本框 22"/>
            <p:cNvSpPr txBox="1"/>
            <p:nvPr/>
          </p:nvSpPr>
          <p:spPr>
            <a:xfrm>
              <a:off x="3586203" y="2066613"/>
              <a:ext cx="5114165" cy="2593538"/>
            </a:xfrm>
            <a:prstGeom prst="rect">
              <a:avLst/>
            </a:prstGeom>
            <a:noFill/>
          </p:spPr>
          <p:txBody>
            <a:bodyPr wrap="square" rtlCol="0" anchor="t" anchorCtr="0">
              <a:noAutofit/>
            </a:bodyPr>
            <a:lstStyle/>
            <a:p>
              <a:pPr algn="just">
                <a:lnSpc>
                  <a:spcPct val="170000"/>
                </a:lnSpc>
              </a:pPr>
              <a:r>
                <a:rPr lang="zh-CN" altLang="en-US" sz="2800" dirty="0">
                  <a:effectLst/>
                  <a:latin typeface="微软雅黑" panose="020B0503020204020204" charset="-122"/>
                  <a:ea typeface="微软雅黑" panose="020B0503020204020204" charset="-122"/>
                </a:rPr>
                <a:t>在解决功率问题时，首先需要</a:t>
              </a:r>
              <a:r>
                <a:rPr lang="zh-CN" altLang="en-US" sz="2800" b="1" dirty="0">
                  <a:solidFill>
                    <a:schemeClr val="accent5"/>
                  </a:solidFill>
                  <a:effectLst/>
                  <a:latin typeface="微软雅黑" panose="020B0503020204020204" charset="-122"/>
                  <a:ea typeface="微软雅黑" panose="020B0503020204020204" charset="-122"/>
                </a:rPr>
                <a:t>明确是哪个力的功率</a:t>
              </a:r>
              <a:r>
                <a:rPr lang="zh-CN" altLang="en-US" sz="2800" dirty="0">
                  <a:effectLst/>
                  <a:latin typeface="微软雅黑" panose="020B0503020204020204" charset="-122"/>
                  <a:ea typeface="微软雅黑" panose="020B0503020204020204" charset="-122"/>
                </a:rPr>
                <a:t>，然后确定</a:t>
              </a:r>
              <a:r>
                <a:rPr lang="zh-CN" altLang="en-US" sz="2800" b="1" dirty="0">
                  <a:solidFill>
                    <a:schemeClr val="accent5"/>
                  </a:solidFill>
                  <a:effectLst/>
                  <a:latin typeface="微软雅黑" panose="020B0503020204020204" charset="-122"/>
                  <a:ea typeface="微软雅黑" panose="020B0503020204020204" charset="-122"/>
                </a:rPr>
                <a:t>该力的功和做功的时间</a:t>
              </a:r>
              <a:r>
                <a:rPr lang="zh-CN" altLang="en-US" sz="2800" dirty="0">
                  <a:effectLst/>
                  <a:latin typeface="微软雅黑" panose="020B0503020204020204" charset="-122"/>
                  <a:ea typeface="微软雅黑" panose="020B0503020204020204" charset="-122"/>
                </a:rPr>
                <a:t>，再根据</a:t>
              </a:r>
              <a:r>
                <a:rPr lang="zh-CN" altLang="en-US" sz="2800" b="1" dirty="0">
                  <a:solidFill>
                    <a:schemeClr val="accent5"/>
                  </a:solidFill>
                  <a:effectLst/>
                  <a:latin typeface="微软雅黑" panose="020B0503020204020204" charset="-122"/>
                  <a:ea typeface="微软雅黑" panose="020B0503020204020204" charset="-122"/>
                </a:rPr>
                <a:t>功和功率的公式进行求解</a:t>
              </a:r>
              <a:r>
                <a:rPr lang="zh-CN" altLang="en-US" sz="2800" dirty="0">
                  <a:effectLst/>
                  <a:latin typeface="微软雅黑" panose="020B0503020204020204" charset="-122"/>
                  <a:ea typeface="微软雅黑" panose="020B0503020204020204" charset="-122"/>
                </a:rPr>
                <a:t>。</a:t>
              </a:r>
            </a:p>
          </p:txBody>
        </p:sp>
      </p:grp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本框 9"/>
          <p:cNvSpPr txBox="1"/>
          <p:nvPr/>
        </p:nvSpPr>
        <p:spPr>
          <a:xfrm>
            <a:off x="899795" y="1609090"/>
            <a:ext cx="1069975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latin typeface="方正教材规范楷体_GBK" panose="02000000000000000000" charset="-122"/>
                <a:ea typeface="方正教材规范楷体_GBK" panose="02000000000000000000" charset="-122"/>
              </a:rPr>
              <a:t>讨论：拉力做功的快慢与石头提升的快慢有什么关系呢？</a:t>
            </a:r>
          </a:p>
        </p:txBody>
      </p:sp>
      <p:grpSp>
        <p:nvGrpSpPr>
          <p:cNvPr id="6" name="组合 5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/>
          <p:cNvSpPr/>
          <p:nvPr/>
        </p:nvSpPr>
        <p:spPr>
          <a:xfrm>
            <a:off x="899795" y="1025525"/>
            <a:ext cx="2722880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功率的计算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899795" y="2039620"/>
            <a:ext cx="10699750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答：拉力做功的快慢即拉力的功率，石头提升的快慢即石头运动的速度。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文本框 17"/>
              <p:cNvSpPr txBox="1"/>
              <p:nvPr/>
            </p:nvSpPr>
            <p:spPr>
              <a:xfrm>
                <a:off x="1962785" y="2748280"/>
                <a:ext cx="5411470" cy="40316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sz="2800"/>
                  <a:t>拉力做的功：</a:t>
                </a:r>
                <a:r>
                  <a:rPr lang="en-US" altLang="zh-CN" sz="2800" i="1"/>
                  <a:t>W=Fs</a:t>
                </a:r>
                <a:endParaRPr lang="zh-CN" altLang="en-US" sz="2800"/>
              </a:p>
              <a:p>
                <a:r>
                  <a:rPr lang="zh-CN" altLang="en-US" sz="2800"/>
                  <a:t>拉力做功的功率：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800" i="1">
                          <a:latin typeface="Cambria Math" panose="02040503050406030204" charset="0"/>
                          <a:cs typeface="Cambria Math" panose="02040503050406030204" charset="0"/>
                        </a:rPr>
                        <m:t>𝑃</m:t>
                      </m:r>
                      <m:r>
                        <a:rPr lang="en-US" altLang="zh-CN" sz="2800" i="1">
                          <a:latin typeface="Cambria Math" panose="02040503050406030204" charset="0"/>
                          <a:cs typeface="Cambria Math" panose="02040503050406030204" charset="0"/>
                        </a:rPr>
                        <m:t>=</m:t>
                      </m:r>
                      <m:f>
                        <m:fPr>
                          <m:ctrlPr>
                            <a:rPr lang="en-US" altLang="zh-CN" sz="2800" i="1">
                              <a:latin typeface="Cambria Math" panose="02040503050406030204" pitchFamily="18" charset="0"/>
                              <a:cs typeface="Cambria Math" panose="02040503050406030204" charset="0"/>
                            </a:rPr>
                          </m:ctrlPr>
                        </m:fPr>
                        <m:num>
                          <m:r>
                            <a:rPr lang="en-US" altLang="zh-CN" sz="2800" i="1"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𝑊</m:t>
                          </m:r>
                        </m:num>
                        <m:den>
                          <m:r>
                            <a:rPr lang="en-US" altLang="zh-CN" sz="2800" i="1"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𝑡</m:t>
                          </m:r>
                        </m:den>
                      </m:f>
                    </m:oMath>
                  </m:oMathPara>
                </a14:m>
                <a:endParaRPr lang="en-US" altLang="zh-CN" sz="2800" i="1">
                  <a:latin typeface="Cambria Math" panose="02040503050406030204" charset="0"/>
                  <a:cs typeface="Cambria Math" panose="02040503050406030204" charset="0"/>
                </a:endParaRPr>
              </a:p>
              <a:p>
                <a:r>
                  <a:rPr lang="zh-CN" altLang="en-US" sz="2800"/>
                  <a:t>将</a:t>
                </a:r>
                <a:r>
                  <a:rPr lang="en-US" altLang="zh-CN" sz="2800" i="1">
                    <a:sym typeface="+mn-ea"/>
                  </a:rPr>
                  <a:t>W=Fs</a:t>
                </a:r>
                <a:r>
                  <a:rPr lang="zh-CN" altLang="en-US" sz="2800"/>
                  <a:t>代入功率的计算公式：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800" i="1">
                          <a:latin typeface="Cambria Math" panose="02040503050406030204" charset="0"/>
                          <a:cs typeface="Cambria Math" panose="02040503050406030204" charset="0"/>
                        </a:rPr>
                        <m:t>𝑃</m:t>
                      </m:r>
                      <m:r>
                        <a:rPr lang="en-US" altLang="zh-CN" sz="2800" i="1">
                          <a:latin typeface="Cambria Math" panose="02040503050406030204" charset="0"/>
                          <a:cs typeface="Cambria Math" panose="02040503050406030204" charset="0"/>
                        </a:rPr>
                        <m:t>=</m:t>
                      </m:r>
                      <m:f>
                        <m:fPr>
                          <m:ctrlPr>
                            <a:rPr lang="en-US" altLang="zh-CN" sz="2800" i="1">
                              <a:latin typeface="Cambria Math" panose="02040503050406030204" pitchFamily="18" charset="0"/>
                              <a:cs typeface="Cambria Math" panose="02040503050406030204" charset="0"/>
                            </a:rPr>
                          </m:ctrlPr>
                        </m:fPr>
                        <m:num>
                          <m:r>
                            <a:rPr lang="en-US" altLang="zh-CN" sz="2800" i="1"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𝐹𝑠</m:t>
                          </m:r>
                        </m:num>
                        <m:den>
                          <m:r>
                            <a:rPr lang="en-US" altLang="zh-CN" sz="2800" i="1"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𝑡</m:t>
                          </m:r>
                        </m:den>
                      </m:f>
                    </m:oMath>
                  </m:oMathPara>
                </a14:m>
                <a:endParaRPr lang="en-US" altLang="zh-CN" sz="2800" i="1">
                  <a:latin typeface="Cambria Math" panose="02040503050406030204" charset="0"/>
                  <a:cs typeface="Cambria Math" panose="02040503050406030204" charset="0"/>
                </a:endParaRPr>
              </a:p>
              <a:p>
                <a:r>
                  <a:rPr lang="zh-CN" altLang="en-US" sz="2800"/>
                  <a:t>又因为</a:t>
                </a:r>
                <a14:m>
                  <m:oMath xmlns:m="http://schemas.openxmlformats.org/officeDocument/2006/math">
                    <m:r>
                      <a:rPr lang="en-US" altLang="zh-CN" sz="2800" i="1">
                        <a:latin typeface="Cambria Math" panose="02040503050406030204" charset="0"/>
                        <a:cs typeface="Cambria Math" panose="02040503050406030204" charset="0"/>
                      </a:rPr>
                      <m:t>𝑣</m:t>
                    </m:r>
                    <m:r>
                      <a:rPr lang="en-US" altLang="zh-CN" sz="2800" i="1">
                        <a:latin typeface="Cambria Math" panose="02040503050406030204" charset="0"/>
                        <a:cs typeface="Cambria Math" panose="02040503050406030204" charset="0"/>
                      </a:rPr>
                      <m:t>=</m:t>
                    </m:r>
                    <m:f>
                      <m:fPr>
                        <m:ctrlPr>
                          <a:rPr lang="en-US" altLang="zh-CN" sz="2800" i="1">
                            <a:latin typeface="Cambria Math" panose="02040503050406030204" pitchFamily="18" charset="0"/>
                            <a:cs typeface="Cambria Math" panose="02040503050406030204" charset="0"/>
                          </a:rPr>
                        </m:ctrlPr>
                      </m:fPr>
                      <m:num>
                        <m:r>
                          <a:rPr lang="en-US" altLang="zh-CN" sz="2800" i="1">
                            <a:latin typeface="Cambria Math" panose="02040503050406030204" charset="0"/>
                            <a:cs typeface="Cambria Math" panose="02040503050406030204" charset="0"/>
                          </a:rPr>
                          <m:t>𝑠</m:t>
                        </m:r>
                      </m:num>
                      <m:den>
                        <m:r>
                          <a:rPr lang="en-US" altLang="zh-CN" sz="2800" i="1">
                            <a:latin typeface="Cambria Math" panose="02040503050406030204" charset="0"/>
                            <a:cs typeface="Cambria Math" panose="02040503050406030204" charset="0"/>
                          </a:rPr>
                          <m:t>𝑡</m:t>
                        </m:r>
                      </m:den>
                    </m:f>
                  </m:oMath>
                </a14:m>
                <a:endParaRPr lang="en-US" altLang="zh-CN" sz="2800" i="1">
                  <a:latin typeface="Cambria Math" panose="02040503050406030204" charset="0"/>
                  <a:cs typeface="Cambria Math" panose="02040503050406030204" charset="0"/>
                </a:endParaRPr>
              </a:p>
              <a:p>
                <a:r>
                  <a:rPr lang="zh-CN" altLang="en-US" sz="2800"/>
                  <a:t>化简可得：</a:t>
                </a:r>
                <a:r>
                  <a:rPr lang="en-US" altLang="zh-CN" sz="2800" i="1"/>
                  <a:t>P=Fv</a:t>
                </a:r>
              </a:p>
            </p:txBody>
          </p:sp>
        </mc:Choice>
        <mc:Fallback xmlns="">
          <p:sp>
            <p:nvSpPr>
              <p:cNvPr id="18" name="文本框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62785" y="2748280"/>
                <a:ext cx="5411470" cy="4031615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文本框 20"/>
              <p:cNvSpPr txBox="1"/>
              <p:nvPr/>
            </p:nvSpPr>
            <p:spPr>
              <a:xfrm>
                <a:off x="7134860" y="3937000"/>
                <a:ext cx="4402455" cy="1654175"/>
              </a:xfrm>
              <a:prstGeom prst="roundRect">
                <a:avLst/>
              </a:prstGeom>
              <a:noFill/>
              <a:ln w="28575" cmpd="dbl">
                <a:solidFill>
                  <a:srgbClr val="FF0000"/>
                </a:solidFill>
                <a:prstDash val="solid"/>
              </a:ln>
            </p:spPr>
            <p:txBody>
              <a:bodyPr wrap="square" rtlCol="0" anchor="ctr" anchorCtr="0">
                <a:noAutofit/>
              </a:bodyPr>
              <a:lstStyle/>
              <a:p>
                <a:pPr algn="ctr"/>
                <a:r>
                  <a:rPr lang="zh-CN" altLang="en-US" sz="3200">
                    <a:solidFill>
                      <a:srgbClr val="FF0000"/>
                    </a:solidFill>
                  </a:rPr>
                  <a:t>匀速直线运动情况下功率的推导式：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3200" i="1">
                          <a:solidFill>
                            <a:srgbClr val="FF0000"/>
                          </a:solidFill>
                          <a:latin typeface="Cambria Math" panose="02040503050406030204" charset="0"/>
                          <a:cs typeface="Cambria Math" panose="02040503050406030204" charset="0"/>
                        </a:rPr>
                        <m:t>𝑃</m:t>
                      </m:r>
                      <m:r>
                        <a:rPr lang="en-US" altLang="zh-CN" sz="3200" i="1">
                          <a:solidFill>
                            <a:srgbClr val="FF0000"/>
                          </a:solidFill>
                          <a:latin typeface="Cambria Math" panose="02040503050406030204" charset="0"/>
                          <a:cs typeface="Cambria Math" panose="02040503050406030204" charset="0"/>
                        </a:rPr>
                        <m:t>=</m:t>
                      </m:r>
                      <m:r>
                        <a:rPr lang="en-US" altLang="zh-CN" sz="3200" i="1">
                          <a:solidFill>
                            <a:srgbClr val="FF0000"/>
                          </a:solidFill>
                          <a:latin typeface="Cambria Math" panose="02040503050406030204" charset="0"/>
                          <a:cs typeface="Cambria Math" panose="02040503050406030204" charset="0"/>
                        </a:rPr>
                        <m:t>𝐹𝑣</m:t>
                      </m:r>
                    </m:oMath>
                  </m:oMathPara>
                </a14:m>
                <a:endParaRPr lang="en-US" altLang="zh-CN" sz="3200" i="1">
                  <a:solidFill>
                    <a:srgbClr val="FF0000"/>
                  </a:solidFill>
                  <a:latin typeface="Cambria Math" panose="02040503050406030204" charset="0"/>
                  <a:cs typeface="Cambria Math" panose="02040503050406030204" charset="0"/>
                </a:endParaRPr>
              </a:p>
            </p:txBody>
          </p:sp>
        </mc:Choice>
        <mc:Fallback xmlns="">
          <p:sp>
            <p:nvSpPr>
              <p:cNvPr id="21" name="文本框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34860" y="3937000"/>
                <a:ext cx="4402455" cy="1654175"/>
              </a:xfrm>
              <a:prstGeom prst="roundRect">
                <a:avLst/>
              </a:prstGeom>
              <a:blipFill rotWithShape="1">
                <a:blip r:embed="rId4"/>
                <a:stretch>
                  <a:fillRect l="-332" t="-883" r="-317" b="-845"/>
                </a:stretch>
              </a:blipFill>
              <a:ln w="28575" cmpd="dbl">
                <a:solidFill>
                  <a:srgbClr val="FF0000"/>
                </a:solidFill>
                <a:prstDash val="solid"/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8" grpId="0"/>
      <p:bldP spid="21" grpId="0" bldLvl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929005" y="889635"/>
            <a:ext cx="10333990" cy="52622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/>
              <a:t>1. </a:t>
            </a:r>
            <a:r>
              <a:rPr lang="zh-CN" altLang="en-US" sz="2800"/>
              <a:t>如图所示，一个人先后两次用同样的时间、同样大小的力，将不同质量的物体在不同的表面上分别移动相同的距离。该力在此过程中所做功的大小分别为</a:t>
            </a:r>
            <a:r>
              <a:rPr lang="en-US" altLang="zh-CN" sz="2800" i="1"/>
              <a:t>W</a:t>
            </a:r>
            <a:r>
              <a:rPr lang="en-US" altLang="zh-CN" sz="2800" i="1" baseline="-25000"/>
              <a:t>1</a:t>
            </a:r>
            <a:r>
              <a:rPr lang="zh-CN" altLang="en-US" sz="2800"/>
              <a:t>、</a:t>
            </a:r>
            <a:r>
              <a:rPr lang="en-US" altLang="zh-CN" sz="2800" i="1"/>
              <a:t>W</a:t>
            </a:r>
            <a:r>
              <a:rPr lang="en-US" altLang="zh-CN" sz="2800" i="1" baseline="-25000"/>
              <a:t>2</a:t>
            </a:r>
            <a:r>
              <a:rPr lang="zh-CN" altLang="en-US" sz="2800"/>
              <a:t>，功率的大小分别为</a:t>
            </a:r>
            <a:r>
              <a:rPr lang="en-US" altLang="zh-CN" sz="2800" i="1">
                <a:sym typeface="+mn-ea"/>
              </a:rPr>
              <a:t>P</a:t>
            </a:r>
            <a:r>
              <a:rPr lang="en-US" altLang="zh-CN" sz="2800" i="1" baseline="-25000">
                <a:sym typeface="+mn-ea"/>
              </a:rPr>
              <a:t>1</a:t>
            </a:r>
            <a:r>
              <a:rPr lang="zh-CN" altLang="en-US" sz="2800">
                <a:sym typeface="+mn-ea"/>
              </a:rPr>
              <a:t>、</a:t>
            </a:r>
            <a:r>
              <a:rPr lang="en-US" altLang="zh-CN" sz="2800" i="1">
                <a:sym typeface="+mn-ea"/>
              </a:rPr>
              <a:t>P</a:t>
            </a:r>
            <a:r>
              <a:rPr lang="en-US" altLang="zh-CN" sz="2800" i="1" baseline="-25000">
                <a:sym typeface="+mn-ea"/>
              </a:rPr>
              <a:t>2</a:t>
            </a:r>
            <a:r>
              <a:rPr lang="zh-CN" altLang="en-US" sz="2800"/>
              <a:t>，关于它们之间的大小关系说法正确的是（　　）</a:t>
            </a:r>
          </a:p>
          <a:p>
            <a:pPr>
              <a:lnSpc>
                <a:spcPct val="150000"/>
              </a:lnSpc>
            </a:pPr>
            <a:endParaRPr lang="en-US" altLang="zh-CN" sz="2800"/>
          </a:p>
          <a:p>
            <a:pPr>
              <a:lnSpc>
                <a:spcPct val="150000"/>
              </a:lnSpc>
            </a:pPr>
            <a:endParaRPr lang="en-US" altLang="zh-CN" sz="2800"/>
          </a:p>
          <a:p>
            <a:pPr indent="457200">
              <a:lnSpc>
                <a:spcPct val="150000"/>
              </a:lnSpc>
            </a:pPr>
            <a:r>
              <a:rPr lang="en-US" altLang="zh-CN" sz="2800"/>
              <a:t>A</a:t>
            </a:r>
            <a:r>
              <a:rPr lang="zh-CN" altLang="en-US" sz="2800"/>
              <a:t>．</a:t>
            </a:r>
            <a:r>
              <a:rPr lang="en-US" altLang="zh-CN" sz="2800" i="1">
                <a:sym typeface="+mn-ea"/>
              </a:rPr>
              <a:t>W</a:t>
            </a:r>
            <a:r>
              <a:rPr lang="en-US" altLang="zh-CN" sz="2800" i="1" baseline="-25000">
                <a:sym typeface="+mn-ea"/>
              </a:rPr>
              <a:t>1</a:t>
            </a:r>
            <a:r>
              <a:rPr lang="zh-CN" altLang="en-US" sz="2800">
                <a:sym typeface="+mn-ea"/>
              </a:rPr>
              <a:t>＜</a:t>
            </a:r>
            <a:r>
              <a:rPr lang="en-US" altLang="zh-CN" sz="2800" i="1">
                <a:sym typeface="+mn-ea"/>
              </a:rPr>
              <a:t>W</a:t>
            </a:r>
            <a:r>
              <a:rPr lang="en-US" altLang="zh-CN" sz="2800" i="1" baseline="-25000">
                <a:sym typeface="+mn-ea"/>
              </a:rPr>
              <a:t>2</a:t>
            </a:r>
            <a:r>
              <a:rPr lang="zh-CN" altLang="en-US" sz="2800" i="1">
                <a:sym typeface="+mn-ea"/>
              </a:rPr>
              <a:t>、</a:t>
            </a:r>
            <a:r>
              <a:rPr lang="en-US" altLang="zh-CN" sz="2800"/>
              <a:t>	</a:t>
            </a:r>
            <a:r>
              <a:rPr lang="en-US" altLang="zh-CN" sz="2800" i="1">
                <a:sym typeface="+mn-ea"/>
              </a:rPr>
              <a:t>P</a:t>
            </a:r>
            <a:r>
              <a:rPr lang="en-US" altLang="zh-CN" sz="2800" i="1" baseline="-25000">
                <a:sym typeface="+mn-ea"/>
              </a:rPr>
              <a:t>1</a:t>
            </a:r>
            <a:r>
              <a:rPr lang="zh-CN" altLang="en-US" sz="2800">
                <a:sym typeface="+mn-ea"/>
              </a:rPr>
              <a:t>＜</a:t>
            </a:r>
            <a:r>
              <a:rPr lang="en-US" altLang="zh-CN" sz="2800" i="1">
                <a:sym typeface="+mn-ea"/>
              </a:rPr>
              <a:t>P</a:t>
            </a:r>
            <a:r>
              <a:rPr lang="en-US" altLang="zh-CN" sz="2800" i="1" baseline="-25000">
                <a:sym typeface="+mn-ea"/>
              </a:rPr>
              <a:t>2</a:t>
            </a:r>
            <a:r>
              <a:rPr lang="en-US" altLang="zh-CN" sz="2800"/>
              <a:t>		B</a:t>
            </a:r>
            <a:r>
              <a:rPr lang="zh-CN" altLang="en-US" sz="2800"/>
              <a:t>．</a:t>
            </a:r>
            <a:r>
              <a:rPr lang="en-US" altLang="zh-CN" sz="2800" i="1">
                <a:sym typeface="+mn-ea"/>
              </a:rPr>
              <a:t>W</a:t>
            </a:r>
            <a:r>
              <a:rPr lang="en-US" altLang="zh-CN" sz="2800" i="1" baseline="-25000">
                <a:sym typeface="+mn-ea"/>
              </a:rPr>
              <a:t>1</a:t>
            </a:r>
            <a:r>
              <a:rPr lang="zh-CN" altLang="en-US" sz="2800">
                <a:sym typeface="+mn-ea"/>
              </a:rPr>
              <a:t>＞</a:t>
            </a:r>
            <a:r>
              <a:rPr lang="en-US" altLang="zh-CN" sz="2800" i="1">
                <a:sym typeface="+mn-ea"/>
              </a:rPr>
              <a:t>W</a:t>
            </a:r>
            <a:r>
              <a:rPr lang="en-US" altLang="zh-CN" sz="2800" i="1" baseline="-25000">
                <a:sym typeface="+mn-ea"/>
              </a:rPr>
              <a:t>2</a:t>
            </a:r>
            <a:r>
              <a:rPr lang="zh-CN" altLang="en-US" sz="2800" i="1">
                <a:sym typeface="+mn-ea"/>
              </a:rPr>
              <a:t>、</a:t>
            </a:r>
            <a:r>
              <a:rPr lang="en-US" altLang="zh-CN" sz="2800" i="1">
                <a:sym typeface="+mn-ea"/>
              </a:rPr>
              <a:t>P</a:t>
            </a:r>
            <a:r>
              <a:rPr lang="en-US" altLang="zh-CN" sz="2800" i="1" baseline="-25000">
                <a:sym typeface="+mn-ea"/>
              </a:rPr>
              <a:t>1</a:t>
            </a:r>
            <a:r>
              <a:rPr lang="zh-CN" altLang="en-US" sz="2800">
                <a:sym typeface="+mn-ea"/>
              </a:rPr>
              <a:t>＞</a:t>
            </a:r>
            <a:r>
              <a:rPr lang="en-US" altLang="zh-CN" sz="2800" i="1">
                <a:sym typeface="+mn-ea"/>
              </a:rPr>
              <a:t>P</a:t>
            </a:r>
            <a:r>
              <a:rPr lang="en-US" altLang="zh-CN" sz="2800" i="1" baseline="-25000">
                <a:sym typeface="+mn-ea"/>
              </a:rPr>
              <a:t>2</a:t>
            </a:r>
            <a:endParaRPr lang="en-US" altLang="zh-CN" sz="2800"/>
          </a:p>
          <a:p>
            <a:pPr indent="457200">
              <a:lnSpc>
                <a:spcPct val="150000"/>
              </a:lnSpc>
            </a:pPr>
            <a:r>
              <a:rPr lang="en-US" altLang="zh-CN" sz="2800"/>
              <a:t>C</a:t>
            </a:r>
            <a:r>
              <a:rPr lang="zh-CN" altLang="en-US" sz="2800"/>
              <a:t>．</a:t>
            </a:r>
            <a:r>
              <a:rPr lang="en-US" altLang="zh-CN" sz="2800" i="1">
                <a:sym typeface="+mn-ea"/>
              </a:rPr>
              <a:t>W</a:t>
            </a:r>
            <a:r>
              <a:rPr lang="en-US" altLang="zh-CN" sz="2800" i="1" baseline="-25000">
                <a:sym typeface="+mn-ea"/>
              </a:rPr>
              <a:t>1</a:t>
            </a:r>
            <a:r>
              <a:rPr lang="en-US" altLang="zh-CN" sz="2800">
                <a:sym typeface="+mn-ea"/>
              </a:rPr>
              <a:t>=</a:t>
            </a:r>
            <a:r>
              <a:rPr lang="en-US" altLang="zh-CN" sz="2800" i="1">
                <a:sym typeface="+mn-ea"/>
              </a:rPr>
              <a:t>W</a:t>
            </a:r>
            <a:r>
              <a:rPr lang="en-US" altLang="zh-CN" sz="2800" i="1" baseline="-25000">
                <a:sym typeface="+mn-ea"/>
              </a:rPr>
              <a:t>2</a:t>
            </a:r>
            <a:r>
              <a:rPr lang="zh-CN" altLang="en-US" sz="2800" i="1">
                <a:sym typeface="+mn-ea"/>
              </a:rPr>
              <a:t>、</a:t>
            </a:r>
            <a:r>
              <a:rPr lang="en-US" altLang="zh-CN" sz="2800" i="1">
                <a:sym typeface="+mn-ea"/>
              </a:rPr>
              <a:t>P</a:t>
            </a:r>
            <a:r>
              <a:rPr lang="en-US" altLang="zh-CN" sz="2800" i="1" baseline="-25000">
                <a:sym typeface="+mn-ea"/>
              </a:rPr>
              <a:t>1</a:t>
            </a:r>
            <a:r>
              <a:rPr lang="en-US" altLang="zh-CN" sz="2800">
                <a:sym typeface="+mn-ea"/>
              </a:rPr>
              <a:t>=</a:t>
            </a:r>
            <a:r>
              <a:rPr lang="en-US" altLang="zh-CN" sz="2800" i="1">
                <a:sym typeface="+mn-ea"/>
              </a:rPr>
              <a:t>P</a:t>
            </a:r>
            <a:r>
              <a:rPr lang="en-US" altLang="zh-CN" sz="2800" i="1" baseline="-25000">
                <a:sym typeface="+mn-ea"/>
              </a:rPr>
              <a:t>2</a:t>
            </a:r>
            <a:r>
              <a:rPr lang="en-US" altLang="zh-CN" sz="2800"/>
              <a:t>			D</a:t>
            </a:r>
            <a:r>
              <a:rPr lang="zh-CN" altLang="en-US" sz="2800"/>
              <a:t>．</a:t>
            </a:r>
            <a:r>
              <a:rPr lang="en-US" altLang="zh-CN" sz="2800" i="1">
                <a:sym typeface="+mn-ea"/>
              </a:rPr>
              <a:t>W</a:t>
            </a:r>
            <a:r>
              <a:rPr lang="en-US" altLang="zh-CN" sz="2800" i="1" baseline="-25000">
                <a:sym typeface="+mn-ea"/>
              </a:rPr>
              <a:t>1</a:t>
            </a:r>
            <a:r>
              <a:rPr lang="zh-CN" altLang="en-US" sz="2800">
                <a:sym typeface="+mn-ea"/>
              </a:rPr>
              <a:t>＜</a:t>
            </a:r>
            <a:r>
              <a:rPr lang="en-US" altLang="zh-CN" sz="2800" i="1">
                <a:sym typeface="+mn-ea"/>
              </a:rPr>
              <a:t>W</a:t>
            </a:r>
            <a:r>
              <a:rPr lang="en-US" altLang="zh-CN" sz="2800" i="1" baseline="-25000">
                <a:sym typeface="+mn-ea"/>
              </a:rPr>
              <a:t>2</a:t>
            </a:r>
            <a:r>
              <a:rPr lang="zh-CN" altLang="en-US" sz="2800" i="1">
                <a:sym typeface="+mn-ea"/>
              </a:rPr>
              <a:t>、</a:t>
            </a:r>
            <a:r>
              <a:rPr lang="en-US" altLang="zh-CN" sz="2800" i="1">
                <a:sym typeface="+mn-ea"/>
              </a:rPr>
              <a:t>P</a:t>
            </a:r>
            <a:r>
              <a:rPr lang="en-US" altLang="zh-CN" sz="2800" i="1" baseline="-25000">
                <a:sym typeface="+mn-ea"/>
              </a:rPr>
              <a:t>1</a:t>
            </a:r>
            <a:r>
              <a:rPr lang="zh-CN" altLang="en-US" sz="2800">
                <a:sym typeface="+mn-ea"/>
              </a:rPr>
              <a:t>＞</a:t>
            </a:r>
            <a:r>
              <a:rPr lang="en-US" altLang="zh-CN" sz="2800" i="1">
                <a:sym typeface="+mn-ea"/>
              </a:rPr>
              <a:t>P</a:t>
            </a:r>
            <a:r>
              <a:rPr lang="en-US" altLang="zh-CN" sz="2800" i="1" baseline="-25000">
                <a:sym typeface="+mn-ea"/>
              </a:rPr>
              <a:t>2</a:t>
            </a:r>
            <a:endParaRPr lang="zh-CN" altLang="en-US" sz="2800"/>
          </a:p>
        </p:txBody>
      </p:sp>
      <p:pic>
        <p:nvPicPr>
          <p:cNvPr id="100005" name="图片 100005" descr="@@@539d809c-4501-479e-9031-ac4b7d084c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5575" y="3618865"/>
            <a:ext cx="5628640" cy="118110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7319010" y="2944495"/>
            <a:ext cx="91503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b="1">
                <a:solidFill>
                  <a:srgbClr val="FF0000"/>
                </a:solidFill>
              </a:rPr>
              <a:t>C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929005" y="556895"/>
            <a:ext cx="10333990" cy="61239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/>
              <a:t>2. </a:t>
            </a:r>
            <a:r>
              <a:rPr lang="zh-CN" altLang="en-US" sz="2800"/>
              <a:t>如图甲，粗糙程度不变的水平地而上，物体受到水平向右拉力。拉力大小随时间变化的关系如图乙所示，物体运动速度随时间变化的关系如图丙所示。下列说法正确的是（</a:t>
            </a:r>
            <a:r>
              <a:rPr lang="en-US" altLang="en-US" sz="2800"/>
              <a:t>    </a:t>
            </a:r>
            <a:r>
              <a:rPr lang="zh-CN" altLang="en-US" sz="2800"/>
              <a:t>）</a:t>
            </a:r>
          </a:p>
          <a:p>
            <a:pPr>
              <a:lnSpc>
                <a:spcPct val="150000"/>
              </a:lnSpc>
            </a:pPr>
            <a:endParaRPr lang="zh-CN" altLang="en-US" sz="2800"/>
          </a:p>
          <a:p>
            <a:pPr>
              <a:lnSpc>
                <a:spcPct val="150000"/>
              </a:lnSpc>
            </a:pPr>
            <a:endParaRPr lang="zh-CN" altLang="en-US" sz="2800"/>
          </a:p>
          <a:p>
            <a:pPr>
              <a:lnSpc>
                <a:spcPct val="150000"/>
              </a:lnSpc>
            </a:pPr>
            <a:endParaRPr lang="en-US" altLang="zh-CN" sz="2800"/>
          </a:p>
          <a:p>
            <a:pPr indent="45720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2800"/>
              <a:t>A</a:t>
            </a:r>
            <a:r>
              <a:rPr lang="zh-CN" altLang="en-US" sz="2800"/>
              <a:t>．</a:t>
            </a:r>
            <a:r>
              <a:rPr lang="en-US" altLang="zh-CN" sz="2800"/>
              <a:t>4~6s</a:t>
            </a:r>
            <a:r>
              <a:rPr lang="zh-CN" altLang="en-US" sz="2800"/>
              <a:t>，物体运动路程为</a:t>
            </a:r>
            <a:r>
              <a:rPr lang="en-US" altLang="zh-CN" sz="2800"/>
              <a:t>18m	</a:t>
            </a:r>
          </a:p>
          <a:p>
            <a:pPr indent="45720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2800"/>
              <a:t>B</a:t>
            </a:r>
            <a:r>
              <a:rPr lang="zh-CN" altLang="en-US" sz="2800"/>
              <a:t>．</a:t>
            </a:r>
            <a:r>
              <a:rPr lang="en-US" altLang="zh-CN" sz="2800"/>
              <a:t>4~6s</a:t>
            </a:r>
            <a:r>
              <a:rPr lang="zh-CN" altLang="en-US" sz="2800"/>
              <a:t>，拉力</a:t>
            </a:r>
            <a:r>
              <a:rPr lang="en-US" altLang="zh-CN" sz="2800"/>
              <a:t>F</a:t>
            </a:r>
            <a:r>
              <a:rPr lang="zh-CN" altLang="en-US" sz="2800"/>
              <a:t>的功率为</a:t>
            </a:r>
            <a:r>
              <a:rPr lang="en-US" altLang="zh-CN" sz="2800"/>
              <a:t>12W</a:t>
            </a:r>
          </a:p>
          <a:p>
            <a:pPr indent="45720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2800"/>
              <a:t>C</a:t>
            </a:r>
            <a:r>
              <a:rPr lang="zh-CN" altLang="en-US" sz="2800"/>
              <a:t>．</a:t>
            </a:r>
            <a:r>
              <a:rPr lang="en-US" altLang="zh-CN" sz="2800"/>
              <a:t>t=1s</a:t>
            </a:r>
            <a:r>
              <a:rPr lang="zh-CN" altLang="en-US" sz="2800"/>
              <a:t>时，物体受到摩擦力大于</a:t>
            </a:r>
            <a:r>
              <a:rPr lang="en-US" altLang="zh-CN" sz="2800"/>
              <a:t>2N	</a:t>
            </a:r>
          </a:p>
          <a:p>
            <a:pPr indent="45720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2800"/>
              <a:t>D</a:t>
            </a:r>
            <a:r>
              <a:rPr lang="zh-CN" altLang="en-US" sz="2800"/>
              <a:t>．拉力为</a:t>
            </a:r>
            <a:r>
              <a:rPr lang="en-US" altLang="zh-CN" sz="2800"/>
              <a:t>6N</a:t>
            </a:r>
            <a:r>
              <a:rPr lang="zh-CN" altLang="en-US" sz="2800"/>
              <a:t>时，物体做匀速直线运动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7484110" y="2005330"/>
            <a:ext cx="91503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b="1">
                <a:solidFill>
                  <a:srgbClr val="FF0000"/>
                </a:solidFill>
              </a:rPr>
              <a:t>B</a:t>
            </a:r>
          </a:p>
        </p:txBody>
      </p:sp>
      <p:pic>
        <p:nvPicPr>
          <p:cNvPr id="100007" name="图片 100007" descr="@@@0ad6b298-627f-4d7e-b3eb-ddeceb3892d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67460" y="2588895"/>
            <a:ext cx="6438900" cy="186182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021715" y="722630"/>
            <a:ext cx="8250555" cy="245300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800"/>
              <a:t>3. </a:t>
            </a:r>
            <a:r>
              <a:rPr lang="zh-CN" altLang="en-US" sz="2800"/>
              <a:t>如图甲所示，我国自主研制的</a:t>
            </a:r>
            <a:r>
              <a:rPr lang="en-US" altLang="zh-CN" sz="2800"/>
              <a:t>R20000-720</a:t>
            </a:r>
            <a:r>
              <a:rPr lang="zh-CN" altLang="en-US" sz="2800"/>
              <a:t>型全球最大塔式起重机，拥有性能超强、技术先进、专利众多等特点，是塔机制造史上一次重要的突破。该塔机最大起重量为</a:t>
            </a:r>
            <a:r>
              <a:rPr lang="en-US" altLang="zh-CN" sz="2800"/>
              <a:t>720t</a:t>
            </a:r>
            <a:r>
              <a:rPr lang="zh-CN" altLang="en-US" sz="2800"/>
              <a:t>，最大起升高度为</a:t>
            </a:r>
            <a:r>
              <a:rPr lang="en-US" altLang="zh-CN" sz="2800"/>
              <a:t>400m</a:t>
            </a:r>
            <a:r>
              <a:rPr lang="zh-CN" altLang="en-US" sz="2800"/>
              <a:t>。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2800"/>
              <a:t>（</a:t>
            </a:r>
            <a:r>
              <a:rPr lang="en-US" altLang="zh-CN" sz="2800"/>
              <a:t>1</a:t>
            </a:r>
            <a:r>
              <a:rPr lang="zh-CN" altLang="en-US" sz="2800"/>
              <a:t>）请在图乙中画出物体沿竖直方向匀速上升过程中受力的示意图。</a:t>
            </a:r>
          </a:p>
        </p:txBody>
      </p:sp>
      <p:pic>
        <p:nvPicPr>
          <p:cNvPr id="100037" name="图片 100037" descr="@@@0bb8d6e5-bc86-4470-843a-ca6d3cb87cd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04960" y="1473835"/>
            <a:ext cx="2730500" cy="1529080"/>
          </a:xfrm>
          <a:prstGeom prst="rect">
            <a:avLst/>
          </a:prstGeom>
        </p:spPr>
      </p:pic>
      <p:grpSp>
        <p:nvGrpSpPr>
          <p:cNvPr id="4" name="组合 3"/>
          <p:cNvGrpSpPr/>
          <p:nvPr/>
        </p:nvGrpSpPr>
        <p:grpSpPr>
          <a:xfrm>
            <a:off x="1021715" y="3991610"/>
            <a:ext cx="2038985" cy="2402840"/>
            <a:chOff x="1609" y="6286"/>
            <a:chExt cx="3211" cy="3784"/>
          </a:xfrm>
        </p:grpSpPr>
        <p:sp>
          <p:nvSpPr>
            <p:cNvPr id="3" name="文本框 2"/>
            <p:cNvSpPr txBox="1"/>
            <p:nvPr/>
          </p:nvSpPr>
          <p:spPr>
            <a:xfrm>
              <a:off x="1609" y="6286"/>
              <a:ext cx="1441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800">
                  <a:solidFill>
                    <a:srgbClr val="FF0000"/>
                  </a:solidFill>
                </a:rPr>
                <a:t>解：</a:t>
              </a:r>
            </a:p>
          </p:txBody>
        </p:sp>
        <p:pic>
          <p:nvPicPr>
            <p:cNvPr id="100039" name="图片 100039" descr="@@@114bd498-fba3-4e06-b361-6896cad31b78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050" y="6286"/>
              <a:ext cx="1770" cy="3784"/>
            </a:xfrm>
            <a:prstGeom prst="rect">
              <a:avLst/>
            </a:prstGeom>
          </p:spPr>
        </p:pic>
      </p:grp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915035" y="664210"/>
            <a:ext cx="8114030" cy="292163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/>
              <a:t>3. </a:t>
            </a:r>
            <a:r>
              <a:rPr lang="zh-CN" altLang="en-US" sz="2400"/>
              <a:t>如图甲所示，我国自主研制的</a:t>
            </a:r>
            <a:r>
              <a:rPr lang="en-US" altLang="zh-CN" sz="2400"/>
              <a:t>R20000-720</a:t>
            </a:r>
            <a:r>
              <a:rPr lang="zh-CN" altLang="en-US" sz="2400"/>
              <a:t>型全球最大塔式起重机，拥有性能超强、技术先进、专利众多等特点，是塔机制造史上一次重要的突破。该塔机最大起重量为</a:t>
            </a:r>
            <a:r>
              <a:rPr lang="en-US" altLang="zh-CN" sz="2400"/>
              <a:t>720t</a:t>
            </a:r>
            <a:r>
              <a:rPr lang="zh-CN" altLang="en-US" sz="2400"/>
              <a:t>，最大起升高度为</a:t>
            </a:r>
            <a:r>
              <a:rPr lang="en-US" altLang="zh-CN" sz="2400"/>
              <a:t>400m</a:t>
            </a:r>
            <a:r>
              <a:rPr lang="zh-CN" altLang="en-US" sz="2400"/>
              <a:t>。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2400"/>
              <a:t>（</a:t>
            </a:r>
            <a:r>
              <a:rPr lang="en-US" altLang="zh-CN" sz="2400"/>
              <a:t>2</a:t>
            </a:r>
            <a:r>
              <a:rPr lang="zh-CN" altLang="en-US" sz="2400"/>
              <a:t>）若塔机一次将</a:t>
            </a:r>
            <a:r>
              <a:rPr lang="en-US" altLang="zh-CN" sz="2400"/>
              <a:t>100t</a:t>
            </a:r>
            <a:r>
              <a:rPr lang="zh-CN" altLang="en-US" sz="2400"/>
              <a:t>的物体沿竖直方向匀速提升</a:t>
            </a:r>
            <a:r>
              <a:rPr lang="en-US" altLang="zh-CN" sz="2400"/>
              <a:t>100m</a:t>
            </a:r>
            <a:r>
              <a:rPr lang="zh-CN" altLang="en-US" sz="2400"/>
              <a:t>，拉力做的功是多少？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文本框 2"/>
              <p:cNvSpPr txBox="1"/>
              <p:nvPr/>
            </p:nvSpPr>
            <p:spPr>
              <a:xfrm>
                <a:off x="959485" y="3429000"/>
                <a:ext cx="8959215" cy="302323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:r>
                  <a:rPr lang="zh-CN" altLang="en-US" sz="2400">
                    <a:solidFill>
                      <a:srgbClr val="FF0000"/>
                    </a:solidFill>
                  </a:rPr>
                  <a:t>解：</a:t>
                </a:r>
                <a:r>
                  <a:rPr lang="en-US" altLang="zh-CN" sz="2400">
                    <a:solidFill>
                      <a:srgbClr val="FF0000"/>
                    </a:solidFill>
                  </a:rPr>
                  <a:t>100t</a:t>
                </a:r>
                <a:r>
                  <a:rPr lang="zh-CN" altLang="en-US" sz="2400">
                    <a:solidFill>
                      <a:srgbClr val="FF0000"/>
                    </a:solidFill>
                  </a:rPr>
                  <a:t>的物体的重力</a:t>
                </a:r>
              </a:p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400" i="1">
                          <a:solidFill>
                            <a:srgbClr val="FF0000"/>
                          </a:solidFill>
                          <a:latin typeface="Cambria Math" panose="02040503050406030204" charset="0"/>
                          <a:cs typeface="Cambria Math" panose="02040503050406030204" charset="0"/>
                        </a:rPr>
                        <m:t>𝐺</m:t>
                      </m:r>
                      <m:r>
                        <a:rPr lang="en-US" altLang="zh-CN" sz="2400" i="1">
                          <a:solidFill>
                            <a:srgbClr val="FF0000"/>
                          </a:solidFill>
                          <a:latin typeface="Cambria Math" panose="02040503050406030204" charset="0"/>
                          <a:cs typeface="Cambria Math" panose="02040503050406030204" charset="0"/>
                        </a:rPr>
                        <m:t>=</m:t>
                      </m:r>
                      <m:r>
                        <a:rPr lang="en-US" altLang="zh-CN" sz="2400" i="1">
                          <a:solidFill>
                            <a:srgbClr val="FF0000"/>
                          </a:solidFill>
                          <a:latin typeface="Cambria Math" panose="02040503050406030204" charset="0"/>
                          <a:cs typeface="Cambria Math" panose="02040503050406030204" charset="0"/>
                        </a:rPr>
                        <m:t>𝑚𝑔</m:t>
                      </m:r>
                      <m:r>
                        <a:rPr lang="en-US" altLang="zh-CN" sz="2400" i="1">
                          <a:solidFill>
                            <a:srgbClr val="FF0000"/>
                          </a:solidFill>
                          <a:latin typeface="Cambria Math" panose="02040503050406030204" charset="0"/>
                          <a:cs typeface="Cambria Math" panose="02040503050406030204" charset="0"/>
                        </a:rPr>
                        <m:t>=1×</m:t>
                      </m:r>
                      <m:sSup>
                        <m:sSupPr>
                          <m:ctrlPr>
                            <a:rPr lang="en-US" altLang="zh-CN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mbria Math" panose="02040503050406030204" charset="0"/>
                            </a:rPr>
                          </m:ctrlPr>
                        </m:sSupPr>
                        <m:e>
                          <m:r>
                            <a:rPr lang="en-US" altLang="zh-CN" sz="2400" i="1">
                              <a:solidFill>
                                <a:srgbClr val="FF0000"/>
                              </a:solidFill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10</m:t>
                          </m:r>
                        </m:e>
                        <m:sup>
                          <m:r>
                            <a:rPr lang="en-US" altLang="zh-CN" sz="2400" i="1">
                              <a:solidFill>
                                <a:srgbClr val="FF0000"/>
                              </a:solidFill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5</m:t>
                          </m:r>
                        </m:sup>
                      </m:sSup>
                      <m:r>
                        <a:rPr lang="en-US" altLang="zh-CN" sz="2400" i="1">
                          <a:solidFill>
                            <a:srgbClr val="FF0000"/>
                          </a:solidFill>
                          <a:latin typeface="Cambria Math" panose="02040503050406030204" charset="0"/>
                          <a:cs typeface="Cambria Math" panose="02040503050406030204" charset="0"/>
                        </a:rPr>
                        <m:t>𝑘𝑔</m:t>
                      </m:r>
                      <m:r>
                        <a:rPr lang="en-US" altLang="zh-CN" sz="2400" i="1">
                          <a:solidFill>
                            <a:srgbClr val="FF0000"/>
                          </a:solidFill>
                          <a:latin typeface="Cambria Math" panose="02040503050406030204" charset="0"/>
                          <a:cs typeface="Cambria Math" panose="02040503050406030204" charset="0"/>
                        </a:rPr>
                        <m:t>×10</m:t>
                      </m:r>
                      <m:r>
                        <a:rPr lang="en-US" altLang="zh-CN" sz="2400" i="1">
                          <a:solidFill>
                            <a:srgbClr val="FF0000"/>
                          </a:solidFill>
                          <a:latin typeface="Cambria Math" panose="02040503050406030204" charset="0"/>
                          <a:cs typeface="Cambria Math" panose="02040503050406030204" charset="0"/>
                        </a:rPr>
                        <m:t>𝑁</m:t>
                      </m:r>
                      <m:r>
                        <a:rPr lang="en-US" altLang="zh-CN" sz="2400" i="1">
                          <a:solidFill>
                            <a:srgbClr val="FF0000"/>
                          </a:solidFill>
                          <a:latin typeface="Cambria Math" panose="02040503050406030204" charset="0"/>
                          <a:cs typeface="Cambria Math" panose="02040503050406030204" charset="0"/>
                        </a:rPr>
                        <m:t>/</m:t>
                      </m:r>
                      <m:r>
                        <a:rPr lang="en-US" altLang="zh-CN" sz="2400" i="1">
                          <a:solidFill>
                            <a:srgbClr val="FF0000"/>
                          </a:solidFill>
                          <a:latin typeface="Cambria Math" panose="02040503050406030204" charset="0"/>
                          <a:cs typeface="Cambria Math" panose="02040503050406030204" charset="0"/>
                        </a:rPr>
                        <m:t>𝑘𝑔</m:t>
                      </m:r>
                      <m:r>
                        <a:rPr lang="en-US" altLang="zh-CN" sz="2400" i="1">
                          <a:solidFill>
                            <a:srgbClr val="FF0000"/>
                          </a:solidFill>
                          <a:latin typeface="Cambria Math" panose="02040503050406030204" charset="0"/>
                          <a:cs typeface="Cambria Math" panose="02040503050406030204" charset="0"/>
                        </a:rPr>
                        <m:t>=1×</m:t>
                      </m:r>
                      <m:sSup>
                        <m:sSupPr>
                          <m:ctrlPr>
                            <a:rPr lang="en-US" altLang="zh-CN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mbria Math" panose="02040503050406030204" charset="0"/>
                            </a:rPr>
                          </m:ctrlPr>
                        </m:sSupPr>
                        <m:e>
                          <m:r>
                            <a:rPr lang="en-US" altLang="zh-CN" sz="2400" i="1">
                              <a:solidFill>
                                <a:srgbClr val="FF0000"/>
                              </a:solidFill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10</m:t>
                          </m:r>
                        </m:e>
                        <m:sup>
                          <m:r>
                            <a:rPr lang="en-US" altLang="zh-CN" sz="2400" i="1">
                              <a:solidFill>
                                <a:srgbClr val="FF0000"/>
                              </a:solidFill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6</m:t>
                          </m:r>
                        </m:sup>
                      </m:sSup>
                      <m:r>
                        <a:rPr lang="en-US" altLang="zh-CN" sz="2400" i="1">
                          <a:solidFill>
                            <a:srgbClr val="FF0000"/>
                          </a:solidFill>
                          <a:latin typeface="Cambria Math" panose="02040503050406030204" charset="0"/>
                          <a:cs typeface="Cambria Math" panose="02040503050406030204" charset="0"/>
                        </a:rPr>
                        <m:t>𝑁</m:t>
                      </m:r>
                    </m:oMath>
                  </m:oMathPara>
                </a14:m>
                <a:endParaRPr lang="zh-CN" altLang="en-US" sz="2400">
                  <a:solidFill>
                    <a:srgbClr val="FF0000"/>
                  </a:solidFill>
                </a:endParaRPr>
              </a:p>
              <a:p>
                <a:pPr algn="l"/>
                <a:r>
                  <a:rPr lang="zh-CN" altLang="en-US" sz="2400">
                    <a:solidFill>
                      <a:srgbClr val="FF0000"/>
                    </a:solidFill>
                  </a:rPr>
                  <a:t>塔机匀速提起货物，拉力与物体重力大小相等，即</a:t>
                </a:r>
              </a:p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400" i="1">
                          <a:solidFill>
                            <a:srgbClr val="FF0000"/>
                          </a:solidFill>
                          <a:latin typeface="Cambria Math" panose="02040503050406030204" charset="0"/>
                          <a:cs typeface="Cambria Math" panose="02040503050406030204" charset="0"/>
                        </a:rPr>
                        <m:t>𝐹</m:t>
                      </m:r>
                      <m:r>
                        <a:rPr lang="en-US" altLang="zh-CN" sz="2400" i="1">
                          <a:solidFill>
                            <a:srgbClr val="FF0000"/>
                          </a:solidFill>
                          <a:latin typeface="Cambria Math" panose="02040503050406030204" charset="0"/>
                          <a:cs typeface="Cambria Math" panose="02040503050406030204" charset="0"/>
                        </a:rPr>
                        <m:t>=</m:t>
                      </m:r>
                      <m:r>
                        <a:rPr lang="en-US" altLang="zh-CN" sz="2400" i="1">
                          <a:solidFill>
                            <a:srgbClr val="FF0000"/>
                          </a:solidFill>
                          <a:latin typeface="Cambria Math" panose="02040503050406030204" charset="0"/>
                          <a:cs typeface="Cambria Math" panose="02040503050406030204" charset="0"/>
                        </a:rPr>
                        <m:t>𝐺</m:t>
                      </m:r>
                      <m:r>
                        <a:rPr lang="en-US" altLang="zh-CN" sz="2400" i="1">
                          <a:solidFill>
                            <a:srgbClr val="FF0000"/>
                          </a:solidFill>
                          <a:latin typeface="Cambria Math" panose="02040503050406030204" charset="0"/>
                          <a:cs typeface="Cambria Math" panose="02040503050406030204" charset="0"/>
                        </a:rPr>
                        <m:t>=1×</m:t>
                      </m:r>
                      <m:sSup>
                        <m:sSupPr>
                          <m:ctrlPr>
                            <a:rPr lang="en-US" altLang="zh-CN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mbria Math" panose="02040503050406030204" charset="0"/>
                            </a:rPr>
                          </m:ctrlPr>
                        </m:sSupPr>
                        <m:e>
                          <m:r>
                            <a:rPr lang="en-US" altLang="zh-CN" sz="2400" i="1">
                              <a:solidFill>
                                <a:srgbClr val="FF0000"/>
                              </a:solidFill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10</m:t>
                          </m:r>
                        </m:e>
                        <m:sup>
                          <m:r>
                            <a:rPr lang="en-US" altLang="zh-CN" sz="2400" i="1">
                              <a:solidFill>
                                <a:srgbClr val="FF0000"/>
                              </a:solidFill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6</m:t>
                          </m:r>
                        </m:sup>
                      </m:sSup>
                      <m:r>
                        <a:rPr lang="en-US" altLang="zh-CN" sz="2400" i="1">
                          <a:solidFill>
                            <a:srgbClr val="FF0000"/>
                          </a:solidFill>
                          <a:latin typeface="Cambria Math" panose="02040503050406030204" charset="0"/>
                          <a:cs typeface="Cambria Math" panose="02040503050406030204" charset="0"/>
                        </a:rPr>
                        <m:t>𝑁</m:t>
                      </m:r>
                    </m:oMath>
                  </m:oMathPara>
                </a14:m>
                <a:endParaRPr lang="zh-CN" altLang="en-US" sz="2400">
                  <a:solidFill>
                    <a:srgbClr val="FF0000"/>
                  </a:solidFill>
                </a:endParaRPr>
              </a:p>
              <a:p>
                <a:pPr algn="l"/>
                <a:r>
                  <a:rPr lang="zh-CN" altLang="en-US" sz="2400">
                    <a:solidFill>
                      <a:srgbClr val="FF0000"/>
                    </a:solidFill>
                  </a:rPr>
                  <a:t>塔机一次将</a:t>
                </a:r>
                <a:r>
                  <a:rPr lang="en-US" altLang="zh-CN" sz="2400">
                    <a:solidFill>
                      <a:srgbClr val="FF0000"/>
                    </a:solidFill>
                  </a:rPr>
                  <a:t>100t</a:t>
                </a:r>
                <a:r>
                  <a:rPr lang="zh-CN" altLang="en-US" sz="2400">
                    <a:solidFill>
                      <a:srgbClr val="FF0000"/>
                    </a:solidFill>
                  </a:rPr>
                  <a:t>的货物沿竖直方向匀速提升</a:t>
                </a:r>
                <a:r>
                  <a:rPr lang="en-US" altLang="zh-CN" sz="2400">
                    <a:solidFill>
                      <a:srgbClr val="FF0000"/>
                    </a:solidFill>
                  </a:rPr>
                  <a:t>100m</a:t>
                </a:r>
                <a:r>
                  <a:rPr lang="zh-CN" altLang="en-US" sz="2400">
                    <a:solidFill>
                      <a:srgbClr val="FF0000"/>
                    </a:solidFill>
                  </a:rPr>
                  <a:t>，拉力做的功为</a:t>
                </a:r>
              </a:p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400" i="1">
                          <a:solidFill>
                            <a:srgbClr val="FF0000"/>
                          </a:solidFill>
                          <a:latin typeface="Cambria Math" panose="02040503050406030204" charset="0"/>
                          <a:cs typeface="Cambria Math" panose="02040503050406030204" charset="0"/>
                        </a:rPr>
                        <m:t>𝑊</m:t>
                      </m:r>
                      <m:r>
                        <a:rPr lang="en-US" altLang="zh-CN" sz="2400" i="1">
                          <a:solidFill>
                            <a:srgbClr val="FF0000"/>
                          </a:solidFill>
                          <a:latin typeface="Cambria Math" panose="02040503050406030204" charset="0"/>
                          <a:cs typeface="Cambria Math" panose="02040503050406030204" charset="0"/>
                        </a:rPr>
                        <m:t>=</m:t>
                      </m:r>
                      <m:r>
                        <a:rPr lang="en-US" altLang="zh-CN" sz="2400" i="1">
                          <a:solidFill>
                            <a:srgbClr val="FF0000"/>
                          </a:solidFill>
                          <a:latin typeface="Cambria Math" panose="02040503050406030204" charset="0"/>
                          <a:cs typeface="Cambria Math" panose="02040503050406030204" charset="0"/>
                        </a:rPr>
                        <m:t>𝐹𝑠</m:t>
                      </m:r>
                      <m:r>
                        <a:rPr lang="en-US" altLang="zh-CN" sz="2400" i="1">
                          <a:solidFill>
                            <a:srgbClr val="FF0000"/>
                          </a:solidFill>
                          <a:latin typeface="Cambria Math" panose="02040503050406030204" charset="0"/>
                          <a:cs typeface="Cambria Math" panose="02040503050406030204" charset="0"/>
                        </a:rPr>
                        <m:t>=1×</m:t>
                      </m:r>
                      <m:sSup>
                        <m:sSupPr>
                          <m:ctrlPr>
                            <a:rPr lang="en-US" altLang="zh-CN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mbria Math" panose="02040503050406030204" charset="0"/>
                            </a:rPr>
                          </m:ctrlPr>
                        </m:sSupPr>
                        <m:e>
                          <m:r>
                            <a:rPr lang="en-US" altLang="zh-CN" sz="2400" i="1">
                              <a:solidFill>
                                <a:srgbClr val="FF0000"/>
                              </a:solidFill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10</m:t>
                          </m:r>
                        </m:e>
                        <m:sup>
                          <m:r>
                            <a:rPr lang="en-US" altLang="zh-CN" sz="2400" i="1">
                              <a:solidFill>
                                <a:srgbClr val="FF0000"/>
                              </a:solidFill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6</m:t>
                          </m:r>
                        </m:sup>
                      </m:sSup>
                      <m:r>
                        <a:rPr lang="en-US" altLang="zh-CN" sz="2400" i="1">
                          <a:solidFill>
                            <a:srgbClr val="FF0000"/>
                          </a:solidFill>
                          <a:latin typeface="Cambria Math" panose="02040503050406030204" charset="0"/>
                          <a:cs typeface="Cambria Math" panose="02040503050406030204" charset="0"/>
                        </a:rPr>
                        <m:t>𝑁</m:t>
                      </m:r>
                      <m:r>
                        <a:rPr lang="en-US" altLang="zh-CN" sz="2400" i="1">
                          <a:solidFill>
                            <a:srgbClr val="FF0000"/>
                          </a:solidFill>
                          <a:latin typeface="Cambria Math" panose="02040503050406030204" charset="0"/>
                          <a:cs typeface="Cambria Math" panose="02040503050406030204" charset="0"/>
                        </a:rPr>
                        <m:t>×100</m:t>
                      </m:r>
                      <m:r>
                        <a:rPr lang="en-US" altLang="zh-CN" sz="2400" i="1">
                          <a:solidFill>
                            <a:srgbClr val="FF0000"/>
                          </a:solidFill>
                          <a:latin typeface="Cambria Math" panose="02040503050406030204" charset="0"/>
                          <a:cs typeface="Cambria Math" panose="02040503050406030204" charset="0"/>
                        </a:rPr>
                        <m:t>𝑚</m:t>
                      </m:r>
                      <m:r>
                        <a:rPr lang="en-US" altLang="zh-CN" sz="2400" i="1">
                          <a:solidFill>
                            <a:srgbClr val="FF0000"/>
                          </a:solidFill>
                          <a:latin typeface="Cambria Math" panose="02040503050406030204" charset="0"/>
                          <a:cs typeface="Cambria Math" panose="02040503050406030204" charset="0"/>
                        </a:rPr>
                        <m:t>=1×</m:t>
                      </m:r>
                      <m:sSup>
                        <m:sSupPr>
                          <m:ctrlPr>
                            <a:rPr lang="en-US" altLang="zh-CN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mbria Math" panose="02040503050406030204" charset="0"/>
                            </a:rPr>
                          </m:ctrlPr>
                        </m:sSupPr>
                        <m:e>
                          <m:r>
                            <a:rPr lang="en-US" altLang="zh-CN" sz="2400" i="1">
                              <a:solidFill>
                                <a:srgbClr val="FF0000"/>
                              </a:solidFill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10</m:t>
                          </m:r>
                        </m:e>
                        <m:sup>
                          <m:r>
                            <a:rPr lang="en-US" altLang="zh-CN" sz="2400" i="1">
                              <a:solidFill>
                                <a:srgbClr val="FF0000"/>
                              </a:solidFill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8</m:t>
                          </m:r>
                        </m:sup>
                      </m:sSup>
                      <m:r>
                        <a:rPr lang="en-US" altLang="zh-CN" sz="2400" i="1">
                          <a:solidFill>
                            <a:srgbClr val="FF0000"/>
                          </a:solidFill>
                          <a:latin typeface="Cambria Math" panose="02040503050406030204" charset="0"/>
                          <a:cs typeface="Cambria Math" panose="02040503050406030204" charset="0"/>
                        </a:rPr>
                        <m:t>𝐽</m:t>
                      </m:r>
                    </m:oMath>
                  </m:oMathPara>
                </a14:m>
                <a:endParaRPr lang="zh-CN" altLang="en-US" sz="2400">
                  <a:solidFill>
                    <a:srgbClr val="FF0000"/>
                  </a:solidFill>
                </a:endParaRPr>
              </a:p>
              <a:p>
                <a:pPr algn="l"/>
                <a:r>
                  <a:rPr lang="zh-CN" sz="2400">
                    <a:solidFill>
                      <a:srgbClr val="FF0000"/>
                    </a:solidFill>
                  </a:rPr>
                  <a:t>答：</a:t>
                </a:r>
                <a:r>
                  <a:rPr lang="zh-CN" altLang="en-US" sz="2400">
                    <a:solidFill>
                      <a:srgbClr val="FF0000"/>
                    </a:solidFill>
                  </a:rPr>
                  <a:t>塔机一次将</a:t>
                </a:r>
                <a:r>
                  <a:rPr lang="en-US" altLang="zh-CN" sz="2400">
                    <a:solidFill>
                      <a:srgbClr val="FF0000"/>
                    </a:solidFill>
                  </a:rPr>
                  <a:t>100t</a:t>
                </a:r>
                <a:r>
                  <a:rPr lang="zh-CN" altLang="en-US" sz="2400">
                    <a:solidFill>
                      <a:srgbClr val="FF0000"/>
                    </a:solidFill>
                  </a:rPr>
                  <a:t>的物体沿竖直方向匀速提升</a:t>
                </a:r>
                <a:r>
                  <a:rPr lang="en-US" altLang="zh-CN" sz="2400">
                    <a:solidFill>
                      <a:srgbClr val="FF0000"/>
                    </a:solidFill>
                  </a:rPr>
                  <a:t>100m</a:t>
                </a:r>
                <a:r>
                  <a:rPr lang="zh-CN" altLang="en-US" sz="2400">
                    <a:solidFill>
                      <a:srgbClr val="FF0000"/>
                    </a:solidFill>
                  </a:rPr>
                  <a:t>，拉力做的功为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rgbClr val="FF0000"/>
                        </a:solidFill>
                        <a:latin typeface="Cambria Math" panose="02040503050406030204" charset="0"/>
                        <a:cs typeface="Cambria Math" panose="02040503050406030204" charset="0"/>
                      </a:rPr>
                      <m:t>1×</m:t>
                    </m:r>
                    <m:sSup>
                      <m:sSupPr>
                        <m:ctrlPr>
                          <a:rPr lang="en-US" altLang="zh-CN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Cambria Math" panose="02040503050406030204" charset="0"/>
                          </a:rPr>
                        </m:ctrlPr>
                      </m:sSupPr>
                      <m:e>
                        <m:r>
                          <a:rPr lang="en-US" altLang="zh-CN" sz="2400" i="1">
                            <a:solidFill>
                              <a:srgbClr val="FF0000"/>
                            </a:solidFill>
                            <a:latin typeface="Cambria Math" panose="02040503050406030204" charset="0"/>
                            <a:cs typeface="Cambria Math" panose="02040503050406030204" charset="0"/>
                          </a:rPr>
                          <m:t>10</m:t>
                        </m:r>
                      </m:e>
                      <m:sup>
                        <m:r>
                          <a:rPr lang="en-US" altLang="zh-CN" sz="2400" i="1">
                            <a:solidFill>
                              <a:srgbClr val="FF0000"/>
                            </a:solidFill>
                            <a:latin typeface="Cambria Math" panose="02040503050406030204" charset="0"/>
                            <a:cs typeface="Cambria Math" panose="02040503050406030204" charset="0"/>
                          </a:rPr>
                          <m:t>8</m:t>
                        </m:r>
                      </m:sup>
                    </m:sSup>
                    <m:r>
                      <a:rPr lang="en-US" altLang="zh-CN" sz="2400" i="1">
                        <a:solidFill>
                          <a:srgbClr val="FF0000"/>
                        </a:solidFill>
                        <a:latin typeface="Cambria Math" panose="02040503050406030204" charset="0"/>
                        <a:cs typeface="Cambria Math" panose="02040503050406030204" charset="0"/>
                      </a:rPr>
                      <m:t>𝐽</m:t>
                    </m:r>
                    <m:r>
                      <a:rPr lang="en-US" altLang="zh-CN" sz="2400" i="1">
                        <a:solidFill>
                          <a:srgbClr val="FF0000"/>
                        </a:solidFill>
                        <a:latin typeface="Cambria Math" panose="02040503050406030204" charset="0"/>
                        <a:cs typeface="Cambria Math" panose="02040503050406030204" charset="0"/>
                      </a:rPr>
                      <m:t>。</m:t>
                    </m:r>
                  </m:oMath>
                </a14:m>
                <a:endParaRPr lang="zh-CN" altLang="en-US" sz="240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" name="文本框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9485" y="3429000"/>
                <a:ext cx="8959215" cy="3023235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0037" name="图片 100037" descr="@@@0bb8d6e5-bc86-4470-843a-ca6d3cb87cde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22385" y="1239520"/>
            <a:ext cx="2955925" cy="165544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1"/>
    </p:custData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915035" y="664210"/>
            <a:ext cx="8538845" cy="233934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800"/>
              <a:t>3. </a:t>
            </a:r>
            <a:r>
              <a:rPr lang="zh-CN" altLang="en-US" sz="2800"/>
              <a:t>如图甲所示，我国自主研制的</a:t>
            </a:r>
            <a:r>
              <a:rPr lang="en-US" altLang="zh-CN" sz="2800"/>
              <a:t>R20000-720</a:t>
            </a:r>
            <a:r>
              <a:rPr lang="zh-CN" altLang="en-US" sz="2800"/>
              <a:t>型全球最大塔式起重机，拥有性能超强、技术先进、专利众多等特点，是塔机制造史上一次重要的突破。该塔机最大起重量为</a:t>
            </a:r>
            <a:r>
              <a:rPr lang="en-US" altLang="zh-CN" sz="2800"/>
              <a:t>720t</a:t>
            </a:r>
            <a:r>
              <a:rPr lang="zh-CN" altLang="en-US" sz="2800"/>
              <a:t>，最大起升高度为</a:t>
            </a:r>
            <a:r>
              <a:rPr lang="en-US" altLang="zh-CN" sz="2800"/>
              <a:t>400m</a:t>
            </a:r>
            <a:r>
              <a:rPr lang="zh-CN" altLang="en-US" sz="2800"/>
              <a:t>。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2800"/>
              <a:t>（</a:t>
            </a:r>
            <a:r>
              <a:rPr lang="en-US" altLang="zh-CN" sz="2800"/>
              <a:t>3</a:t>
            </a:r>
            <a:r>
              <a:rPr lang="zh-CN" altLang="en-US" sz="2800"/>
              <a:t>）若塔机在（</a:t>
            </a:r>
            <a:r>
              <a:rPr lang="en-US" altLang="zh-CN" sz="2800"/>
              <a:t>2</a:t>
            </a:r>
            <a:r>
              <a:rPr lang="zh-CN" altLang="en-US" sz="2800"/>
              <a:t>）过程中所用时间为</a:t>
            </a:r>
            <a:r>
              <a:rPr lang="en-US" altLang="zh-CN" sz="2800"/>
              <a:t>200s</a:t>
            </a:r>
            <a:r>
              <a:rPr lang="zh-CN" altLang="en-US" sz="2800"/>
              <a:t>，拉力做功的功率是多少？</a:t>
            </a:r>
          </a:p>
        </p:txBody>
      </p:sp>
      <p:pic>
        <p:nvPicPr>
          <p:cNvPr id="100037" name="图片 100037" descr="@@@0bb8d6e5-bc86-4470-843a-ca6d3cb87cd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54515" y="1560195"/>
            <a:ext cx="2578100" cy="144335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文本框 3"/>
              <p:cNvSpPr txBox="1"/>
              <p:nvPr/>
            </p:nvSpPr>
            <p:spPr>
              <a:xfrm>
                <a:off x="959485" y="3758565"/>
                <a:ext cx="10073640" cy="26987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>
                  <a:lnSpc>
                    <a:spcPct val="150000"/>
                  </a:lnSpc>
                </a:pPr>
                <a:r>
                  <a:rPr lang="zh-CN" altLang="en-US" sz="2800">
                    <a:solidFill>
                      <a:srgbClr val="FF0000"/>
                    </a:solidFill>
                  </a:rPr>
                  <a:t>解：塔机在（</a:t>
                </a:r>
                <a:r>
                  <a:rPr lang="en-US" altLang="zh-CN" sz="2800">
                    <a:solidFill>
                      <a:srgbClr val="FF0000"/>
                    </a:solidFill>
                  </a:rPr>
                  <a:t>2</a:t>
                </a:r>
                <a:r>
                  <a:rPr lang="zh-CN" altLang="en-US" sz="2800">
                    <a:solidFill>
                      <a:srgbClr val="FF0000"/>
                    </a:solidFill>
                  </a:rPr>
                  <a:t>）过程中所用时间为</a:t>
                </a:r>
                <a:r>
                  <a:rPr lang="en-US" altLang="zh-CN" sz="2800">
                    <a:solidFill>
                      <a:srgbClr val="FF0000"/>
                    </a:solidFill>
                  </a:rPr>
                  <a:t>200s</a:t>
                </a:r>
                <a:r>
                  <a:rPr lang="zh-CN" altLang="en-US" sz="2800">
                    <a:solidFill>
                      <a:srgbClr val="FF0000"/>
                    </a:solidFill>
                  </a:rPr>
                  <a:t>，则拉力做功的功率为</a:t>
                </a:r>
              </a:p>
              <a:p>
                <a:pPr algn="l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800" i="1">
                          <a:solidFill>
                            <a:srgbClr val="FF0000"/>
                          </a:solidFill>
                          <a:latin typeface="Cambria Math" panose="02040503050406030204" charset="0"/>
                          <a:cs typeface="Cambria Math" panose="02040503050406030204" charset="0"/>
                        </a:rPr>
                        <m:t>𝑃</m:t>
                      </m:r>
                      <m:r>
                        <a:rPr lang="en-US" altLang="zh-CN" sz="2800" i="1">
                          <a:solidFill>
                            <a:srgbClr val="FF0000"/>
                          </a:solidFill>
                          <a:latin typeface="Cambria Math" panose="02040503050406030204" charset="0"/>
                          <a:cs typeface="Cambria Math" panose="02040503050406030204" charset="0"/>
                        </a:rPr>
                        <m:t>=</m:t>
                      </m:r>
                      <m:f>
                        <m:fPr>
                          <m:ctrlPr>
                            <a:rPr lang="en-US" altLang="zh-CN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mbria Math" panose="02040503050406030204" charset="0"/>
                            </a:rPr>
                          </m:ctrlPr>
                        </m:fPr>
                        <m:num>
                          <m:r>
                            <a:rPr lang="en-US" altLang="zh-CN" sz="2800" i="1">
                              <a:solidFill>
                                <a:srgbClr val="FF0000"/>
                              </a:solidFill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𝑊</m:t>
                          </m:r>
                        </m:num>
                        <m:den>
                          <m:r>
                            <a:rPr lang="en-US" altLang="zh-CN" sz="2800" i="1">
                              <a:solidFill>
                                <a:srgbClr val="FF0000"/>
                              </a:solidFill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𝑡</m:t>
                          </m:r>
                        </m:den>
                      </m:f>
                      <m:r>
                        <a:rPr lang="en-US" altLang="zh-CN" sz="2800" i="1">
                          <a:solidFill>
                            <a:srgbClr val="FF0000"/>
                          </a:solidFill>
                          <a:latin typeface="Cambria Math" panose="02040503050406030204" charset="0"/>
                          <a:cs typeface="Cambria Math" panose="02040503050406030204" charset="0"/>
                        </a:rPr>
                        <m:t>=</m:t>
                      </m:r>
                      <m:f>
                        <m:fPr>
                          <m:ctrlPr>
                            <a:rPr lang="en-US" altLang="zh-CN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mbria Math" panose="02040503050406030204" charset="0"/>
                            </a:rPr>
                          </m:ctrlPr>
                        </m:fPr>
                        <m:num>
                          <m:r>
                            <a:rPr lang="en-US" altLang="zh-CN" sz="2800" i="1">
                              <a:solidFill>
                                <a:srgbClr val="FF0000"/>
                              </a:solidFill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1×</m:t>
                          </m:r>
                          <m:sSup>
                            <m:sSupPr>
                              <m:ctrlPr>
                                <a:rPr lang="en-US" altLang="zh-CN" sz="28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cs typeface="Cambria Math" panose="02040503050406030204" charset="0"/>
                                </a:rPr>
                              </m:ctrlPr>
                            </m:sSupPr>
                            <m:e>
                              <m:r>
                                <a:rPr lang="en-US" altLang="zh-CN" sz="2800" i="1">
                                  <a:solidFill>
                                    <a:srgbClr val="FF0000"/>
                                  </a:solidFill>
                                  <a:latin typeface="Cambria Math" panose="02040503050406030204" charset="0"/>
                                  <a:cs typeface="Cambria Math" panose="02040503050406030204" charset="0"/>
                                </a:rPr>
                                <m:t>10</m:t>
                              </m:r>
                            </m:e>
                            <m:sup>
                              <m:r>
                                <a:rPr lang="en-US" altLang="zh-CN" sz="2800" i="1">
                                  <a:solidFill>
                                    <a:srgbClr val="FF0000"/>
                                  </a:solidFill>
                                  <a:latin typeface="Cambria Math" panose="02040503050406030204" charset="0"/>
                                  <a:cs typeface="Cambria Math" panose="02040503050406030204" charset="0"/>
                                </a:rPr>
                                <m:t>8</m:t>
                              </m:r>
                            </m:sup>
                          </m:sSup>
                          <m:r>
                            <a:rPr lang="en-US" altLang="zh-CN" sz="2800" i="1">
                              <a:solidFill>
                                <a:srgbClr val="FF0000"/>
                              </a:solidFill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𝐽</m:t>
                          </m:r>
                        </m:num>
                        <m:den>
                          <m:r>
                            <a:rPr lang="en-US" altLang="zh-CN" sz="2800" i="1">
                              <a:solidFill>
                                <a:srgbClr val="FF0000"/>
                              </a:solidFill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200</m:t>
                          </m:r>
                          <m:r>
                            <a:rPr lang="en-US" altLang="zh-CN" sz="2800" i="1">
                              <a:solidFill>
                                <a:srgbClr val="FF0000"/>
                              </a:solidFill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𝑠</m:t>
                          </m:r>
                        </m:den>
                      </m:f>
                      <m:r>
                        <a:rPr lang="en-US" altLang="zh-CN" sz="2800" i="1">
                          <a:solidFill>
                            <a:srgbClr val="FF0000"/>
                          </a:solidFill>
                          <a:latin typeface="Cambria Math" panose="02040503050406030204" charset="0"/>
                          <a:cs typeface="Cambria Math" panose="02040503050406030204" charset="0"/>
                        </a:rPr>
                        <m:t>=5×</m:t>
                      </m:r>
                      <m:sSup>
                        <m:sSupPr>
                          <m:ctrlPr>
                            <a:rPr lang="en-US" altLang="zh-CN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mbria Math" panose="02040503050406030204" charset="0"/>
                            </a:rPr>
                          </m:ctrlPr>
                        </m:sSupPr>
                        <m:e>
                          <m:r>
                            <a:rPr lang="en-US" altLang="zh-CN" sz="2800" i="1">
                              <a:solidFill>
                                <a:srgbClr val="FF0000"/>
                              </a:solidFill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10</m:t>
                          </m:r>
                        </m:e>
                        <m:sup>
                          <m:r>
                            <a:rPr lang="en-US" altLang="zh-CN" sz="2800" i="1">
                              <a:solidFill>
                                <a:srgbClr val="FF0000"/>
                              </a:solidFill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5</m:t>
                          </m:r>
                        </m:sup>
                      </m:sSup>
                      <m:r>
                        <a:rPr lang="en-US" altLang="zh-CN" sz="2800" i="1">
                          <a:solidFill>
                            <a:srgbClr val="FF0000"/>
                          </a:solidFill>
                          <a:latin typeface="Cambria Math" panose="02040503050406030204" charset="0"/>
                          <a:cs typeface="Cambria Math" panose="02040503050406030204" charset="0"/>
                        </a:rPr>
                        <m:t>𝑊</m:t>
                      </m:r>
                    </m:oMath>
                  </m:oMathPara>
                </a14:m>
                <a:endParaRPr lang="zh-CN" altLang="en-US" sz="2800">
                  <a:solidFill>
                    <a:srgbClr val="FF0000"/>
                  </a:solidFill>
                </a:endParaRPr>
              </a:p>
              <a:p>
                <a:pPr algn="l">
                  <a:lnSpc>
                    <a:spcPct val="150000"/>
                  </a:lnSpc>
                </a:pPr>
                <a:r>
                  <a:rPr lang="zh-CN" sz="2800">
                    <a:solidFill>
                      <a:srgbClr val="FF0000"/>
                    </a:solidFill>
                  </a:rPr>
                  <a:t>答：拉力做功的功率</a:t>
                </a:r>
                <a14:m>
                  <m:oMath xmlns:m="http://schemas.openxmlformats.org/officeDocument/2006/math">
                    <m:r>
                      <a:rPr lang="en-US" altLang="zh-CN" sz="2800" i="1">
                        <a:solidFill>
                          <a:srgbClr val="FF0000"/>
                        </a:solidFill>
                        <a:latin typeface="Cambria Math" panose="02040503050406030204" charset="0"/>
                        <a:cs typeface="Cambria Math" panose="02040503050406030204" charset="0"/>
                      </a:rPr>
                      <m:t>5×</m:t>
                    </m:r>
                    <m:sSup>
                      <m:sSupPr>
                        <m:ctrlPr>
                          <a:rPr lang="en-US" altLang="zh-CN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Cambria Math" panose="02040503050406030204" charset="0"/>
                          </a:rPr>
                        </m:ctrlPr>
                      </m:sSupPr>
                      <m:e>
                        <m:r>
                          <a:rPr lang="en-US" altLang="zh-CN" sz="2800" i="1">
                            <a:solidFill>
                              <a:srgbClr val="FF0000"/>
                            </a:solidFill>
                            <a:latin typeface="Cambria Math" panose="02040503050406030204" charset="0"/>
                            <a:cs typeface="Cambria Math" panose="02040503050406030204" charset="0"/>
                          </a:rPr>
                          <m:t>10</m:t>
                        </m:r>
                      </m:e>
                      <m:sup>
                        <m:r>
                          <a:rPr lang="en-US" altLang="zh-CN" sz="2800" i="1">
                            <a:solidFill>
                              <a:srgbClr val="FF0000"/>
                            </a:solidFill>
                            <a:latin typeface="Cambria Math" panose="02040503050406030204" charset="0"/>
                            <a:cs typeface="Cambria Math" panose="02040503050406030204" charset="0"/>
                          </a:rPr>
                          <m:t>5</m:t>
                        </m:r>
                      </m:sup>
                    </m:sSup>
                    <m:r>
                      <a:rPr lang="en-US" altLang="zh-CN" sz="2800" i="1">
                        <a:solidFill>
                          <a:srgbClr val="FF0000"/>
                        </a:solidFill>
                        <a:latin typeface="Cambria Math" panose="02040503050406030204" charset="0"/>
                        <a:cs typeface="Cambria Math" panose="02040503050406030204" charset="0"/>
                      </a:rPr>
                      <m:t>𝑊</m:t>
                    </m:r>
                    <m:r>
                      <a:rPr lang="en-US" altLang="zh-CN" sz="2800" i="1">
                        <a:solidFill>
                          <a:srgbClr val="FF0000"/>
                        </a:solidFill>
                        <a:latin typeface="Cambria Math" panose="02040503050406030204" charset="0"/>
                        <a:ea typeface="MS Mincho" panose="02020609040205080304" charset="-128"/>
                        <a:cs typeface="Cambria Math" panose="02040503050406030204" charset="0"/>
                      </a:rPr>
                      <m:t>。</m:t>
                    </m:r>
                  </m:oMath>
                </a14:m>
                <a:endParaRPr lang="en-US" altLang="zh-CN" sz="2800" i="1">
                  <a:solidFill>
                    <a:srgbClr val="FF0000"/>
                  </a:solidFill>
                  <a:latin typeface="Cambria Math" panose="02040503050406030204" charset="0"/>
                  <a:cs typeface="Cambria Math" panose="02040503050406030204" charset="0"/>
                </a:endParaRPr>
              </a:p>
            </p:txBody>
          </p:sp>
        </mc:Choice>
        <mc:Fallback xmlns="">
          <p:sp>
            <p:nvSpPr>
              <p:cNvPr id="4" name="文本框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9485" y="3758565"/>
                <a:ext cx="10073640" cy="269875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2891790" y="1855470"/>
            <a:ext cx="1723390" cy="578444"/>
          </a:xfrm>
          <a:prstGeom prst="round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功率</a:t>
            </a:r>
          </a:p>
        </p:txBody>
      </p:sp>
      <p:sp>
        <p:nvSpPr>
          <p:cNvPr id="2" name="圆角矩形 1"/>
          <p:cNvSpPr/>
          <p:nvPr/>
        </p:nvSpPr>
        <p:spPr>
          <a:xfrm>
            <a:off x="926465" y="2447925"/>
            <a:ext cx="716280" cy="2560955"/>
          </a:xfrm>
          <a:prstGeom prst="roundRect">
            <a:avLst/>
          </a:prstGeom>
          <a:solidFill>
            <a:srgbClr val="036EB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600" dirty="0"/>
              <a:t>功率</a:t>
            </a:r>
          </a:p>
        </p:txBody>
      </p:sp>
      <p:sp>
        <p:nvSpPr>
          <p:cNvPr id="14" name="左大括号 13"/>
          <p:cNvSpPr/>
          <p:nvPr/>
        </p:nvSpPr>
        <p:spPr>
          <a:xfrm>
            <a:off x="1882140" y="2176780"/>
            <a:ext cx="906145" cy="2832100"/>
          </a:xfrm>
          <a:prstGeom prst="leftBrace">
            <a:avLst/>
          </a:prstGeom>
          <a:ln w="28575">
            <a:solidFill>
              <a:srgbClr val="036EB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文本框 9"/>
          <p:cNvSpPr txBox="1"/>
          <p:nvPr/>
        </p:nvSpPr>
        <p:spPr>
          <a:xfrm>
            <a:off x="5598160" y="1333500"/>
            <a:ext cx="3494405" cy="521970"/>
          </a:xfrm>
          <a:prstGeom prst="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8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做功快慢的比较方式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2891790" y="4768850"/>
            <a:ext cx="2087880" cy="578444"/>
          </a:xfrm>
          <a:prstGeom prst="round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功率的计算</a:t>
            </a:r>
          </a:p>
        </p:txBody>
      </p:sp>
      <p:sp>
        <p:nvSpPr>
          <p:cNvPr id="13" name="左大括号 12"/>
          <p:cNvSpPr/>
          <p:nvPr/>
        </p:nvSpPr>
        <p:spPr>
          <a:xfrm>
            <a:off x="5189855" y="4907280"/>
            <a:ext cx="806450" cy="1243965"/>
          </a:xfrm>
          <a:prstGeom prst="leftBrace">
            <a:avLst>
              <a:gd name="adj1" fmla="val 8333"/>
              <a:gd name="adj2" fmla="val 21235"/>
            </a:avLst>
          </a:prstGeom>
          <a:noFill/>
          <a:ln w="28575">
            <a:solidFill>
              <a:srgbClr val="036EB8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BDD7EE"/>
                </a:solidFill>
              </a14:hiddenFill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文本框 14"/>
          <p:cNvSpPr txBox="1"/>
          <p:nvPr/>
        </p:nvSpPr>
        <p:spPr>
          <a:xfrm>
            <a:off x="5598160" y="2366010"/>
            <a:ext cx="929005" cy="521970"/>
          </a:xfrm>
          <a:prstGeom prst="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sz="28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功率</a:t>
            </a:r>
            <a:endParaRPr lang="zh-CN" altLang="en-US" sz="2800" dirty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7698105" y="2045970"/>
            <a:ext cx="1097915" cy="521970"/>
          </a:xfrm>
          <a:prstGeom prst="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sz="2800" dirty="0">
                <a:sym typeface="宋体" panose="02010600030101010101" pitchFamily="2" charset="-122"/>
              </a:rPr>
              <a:t>概念</a:t>
            </a:r>
            <a:endParaRPr lang="zh-CN" sz="2800" dirty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7698105" y="3471545"/>
            <a:ext cx="1973580" cy="521970"/>
          </a:xfrm>
          <a:prstGeom prst="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800" dirty="0">
                <a:sym typeface="宋体" panose="02010600030101010101" pitchFamily="2" charset="-122"/>
              </a:rPr>
              <a:t>单位、符号</a:t>
            </a:r>
            <a:endParaRPr lang="zh-CN" altLang="en-US" sz="2800" dirty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6064250" y="5930265"/>
            <a:ext cx="2566035" cy="521970"/>
          </a:xfrm>
          <a:prstGeom prst="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800" dirty="0">
                <a:sym typeface="宋体" panose="02010600030101010101" pitchFamily="2" charset="-122"/>
              </a:rPr>
              <a:t>功率的推导式</a:t>
            </a:r>
            <a:endParaRPr lang="zh-CN" altLang="en-US" sz="2800" dirty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7698105" y="2748915"/>
            <a:ext cx="1654810" cy="521970"/>
          </a:xfrm>
          <a:prstGeom prst="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800" dirty="0">
                <a:sym typeface="宋体" panose="02010600030101010101" pitchFamily="2" charset="-122"/>
              </a:rPr>
              <a:t>计算公式</a:t>
            </a:r>
            <a:endParaRPr lang="zh-CN" altLang="en-US" sz="2800" dirty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6064250" y="4825365"/>
            <a:ext cx="3771900" cy="521970"/>
          </a:xfrm>
          <a:prstGeom prst="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800" dirty="0">
                <a:sym typeface="宋体" panose="02010600030101010101" pitchFamily="2" charset="-122"/>
              </a:rPr>
              <a:t>利用功率公式进行计算</a:t>
            </a:r>
            <a:endParaRPr lang="zh-CN" altLang="en-US" sz="2800" dirty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21" name="左大括号 20"/>
          <p:cNvSpPr/>
          <p:nvPr/>
        </p:nvSpPr>
        <p:spPr>
          <a:xfrm>
            <a:off x="6709410" y="2295525"/>
            <a:ext cx="806450" cy="2012950"/>
          </a:xfrm>
          <a:prstGeom prst="leftBrace">
            <a:avLst>
              <a:gd name="adj1" fmla="val 8333"/>
              <a:gd name="adj2" fmla="val 18391"/>
            </a:avLst>
          </a:prstGeom>
          <a:noFill/>
          <a:ln w="28575">
            <a:solidFill>
              <a:srgbClr val="036EB8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BDD7EE"/>
                </a:solidFill>
              </a14:hiddenFill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左大括号 21"/>
          <p:cNvSpPr/>
          <p:nvPr/>
        </p:nvSpPr>
        <p:spPr>
          <a:xfrm>
            <a:off x="4834255" y="1590675"/>
            <a:ext cx="675005" cy="1070610"/>
          </a:xfrm>
          <a:prstGeom prst="leftBrace">
            <a:avLst/>
          </a:prstGeom>
          <a:noFill/>
          <a:ln w="28575">
            <a:solidFill>
              <a:srgbClr val="036EB8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BDD7EE"/>
                </a:solidFill>
              </a14:hiddenFill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altLang="zh-CN"/>
              <a:t>                                         </a:t>
            </a:r>
          </a:p>
        </p:txBody>
      </p:sp>
      <p:sp>
        <p:nvSpPr>
          <p:cNvPr id="23" name="文本框 22"/>
          <p:cNvSpPr txBox="1"/>
          <p:nvPr/>
        </p:nvSpPr>
        <p:spPr>
          <a:xfrm>
            <a:off x="7698105" y="4177665"/>
            <a:ext cx="3098165" cy="521970"/>
          </a:xfrm>
          <a:prstGeom prst="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800" dirty="0">
                <a:sym typeface="宋体" panose="02010600030101010101" pitchFamily="2" charset="-122"/>
              </a:rPr>
              <a:t>生活中物体的功率</a:t>
            </a:r>
            <a:endParaRPr lang="zh-CN" altLang="en-US" sz="2800" dirty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5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00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50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10" grpId="0" bldLvl="0" animBg="1"/>
      <p:bldP spid="12" grpId="0" bldLvl="0" animBg="1"/>
      <p:bldP spid="13" grpId="0" bldLvl="0" animBg="1"/>
      <p:bldP spid="15" grpId="0" bldLvl="0" animBg="1"/>
      <p:bldP spid="16" grpId="0" bldLvl="0" animBg="1"/>
      <p:bldP spid="17" grpId="0" bldLvl="0" animBg="1"/>
      <p:bldP spid="18" grpId="0" bldLvl="0" animBg="1"/>
      <p:bldP spid="19" grpId="0" bldLvl="0" animBg="1"/>
      <p:bldP spid="20" grpId="0" bldLvl="0" animBg="1"/>
      <p:bldP spid="21" grpId="0" bldLvl="0" animBg="1"/>
      <p:bldP spid="22" grpId="0" bldLvl="0" animBg="1"/>
      <p:bldP spid="23" grpId="0" bldLvl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D:\下载\课件用图\11-10.jpg11-10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4"/>
          <a:srcRect t="16142"/>
          <a:stretch>
            <a:fillRect/>
          </a:stretch>
        </p:blipFill>
        <p:spPr>
          <a:xfrm>
            <a:off x="6021070" y="1814830"/>
            <a:ext cx="5137150" cy="4034790"/>
          </a:xfrm>
          <a:prstGeom prst="rect">
            <a:avLst/>
          </a:prstGeom>
          <a:ln>
            <a:noFill/>
          </a:ln>
        </p:spPr>
      </p:pic>
      <p:sp>
        <p:nvSpPr>
          <p:cNvPr id="2" name="文本框 1"/>
          <p:cNvSpPr txBox="1"/>
          <p:nvPr/>
        </p:nvSpPr>
        <p:spPr>
          <a:xfrm>
            <a:off x="1100455" y="2494280"/>
            <a:ext cx="4667885" cy="2676525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>
                <a:latin typeface="方正教材规范楷体_GBK" panose="02000000000000000000" charset="-122"/>
                <a:ea typeface="方正教材规范楷体_GBK" panose="02000000000000000000" charset="-122"/>
              </a:rPr>
              <a:t>要把几百块砖从地面送到房顶，工人搬运可能需要几个小时，如果用起重机搬运，几分钟就可以完成。</a:t>
            </a:r>
          </a:p>
        </p:txBody>
      </p:sp>
      <p:grpSp>
        <p:nvGrpSpPr>
          <p:cNvPr id="3" name="组合 2" descr="7b0a202020202274657874626f78223a2022220a7d0a"/>
          <p:cNvGrpSpPr/>
          <p:nvPr/>
        </p:nvGrpSpPr>
        <p:grpSpPr>
          <a:xfrm>
            <a:off x="2527300" y="2376805"/>
            <a:ext cx="6132195" cy="2076450"/>
            <a:chOff x="5559" y="3789"/>
            <a:chExt cx="8073" cy="3226"/>
          </a:xfrm>
        </p:grpSpPr>
        <p:grpSp>
          <p:nvGrpSpPr>
            <p:cNvPr id="46" name="图形 44"/>
            <p:cNvGrpSpPr/>
            <p:nvPr/>
          </p:nvGrpSpPr>
          <p:grpSpPr>
            <a:xfrm>
              <a:off x="5559" y="3789"/>
              <a:ext cx="8073" cy="3226"/>
              <a:chOff x="3529665" y="2406050"/>
              <a:chExt cx="5126116" cy="2048206"/>
            </a:xfrm>
          </p:grpSpPr>
          <p:sp>
            <p:nvSpPr>
              <p:cNvPr id="47" name="任意多边形: 形状 46"/>
              <p:cNvSpPr/>
              <p:nvPr/>
            </p:nvSpPr>
            <p:spPr>
              <a:xfrm>
                <a:off x="8306027" y="2690608"/>
                <a:ext cx="293674" cy="1618286"/>
              </a:xfrm>
              <a:custGeom>
                <a:avLst/>
                <a:gdLst>
                  <a:gd name="connsiteX0" fmla="*/ 174950 w 293674"/>
                  <a:gd name="connsiteY0" fmla="*/ 34733 h 1618286"/>
                  <a:gd name="connsiteX1" fmla="*/ 21869 w 293674"/>
                  <a:gd name="connsiteY1" fmla="*/ 1426613 h 1618286"/>
                  <a:gd name="connsiteX2" fmla="*/ 0 w 293674"/>
                  <a:gd name="connsiteY2" fmla="*/ 1502511 h 1618286"/>
                  <a:gd name="connsiteX3" fmla="*/ 214828 w 293674"/>
                  <a:gd name="connsiteY3" fmla="*/ 1618286 h 1618286"/>
                  <a:gd name="connsiteX4" fmla="*/ 106771 w 293674"/>
                  <a:gd name="connsiteY4" fmla="*/ 1218217 h 1618286"/>
                  <a:gd name="connsiteX5" fmla="*/ 101626 w 293674"/>
                  <a:gd name="connsiteY5" fmla="*/ 1209212 h 1618286"/>
                  <a:gd name="connsiteX6" fmla="*/ 102912 w 293674"/>
                  <a:gd name="connsiteY6" fmla="*/ 1198921 h 1618286"/>
                  <a:gd name="connsiteX7" fmla="*/ 289439 w 293674"/>
                  <a:gd name="connsiteY7" fmla="*/ 250847 h 1618286"/>
                  <a:gd name="connsiteX8" fmla="*/ 243129 w 293674"/>
                  <a:gd name="connsiteY8" fmla="*/ 59174 h 1618286"/>
                  <a:gd name="connsiteX9" fmla="*/ 174950 w 293674"/>
                  <a:gd name="connsiteY9" fmla="*/ 0 h 1618286"/>
                  <a:gd name="connsiteX10" fmla="*/ 174950 w 293674"/>
                  <a:gd name="connsiteY10" fmla="*/ 34733 h 16182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93674" h="1618286">
                    <a:moveTo>
                      <a:pt x="174950" y="34733"/>
                    </a:moveTo>
                    <a:lnTo>
                      <a:pt x="21869" y="1426613"/>
                    </a:lnTo>
                    <a:cubicBezTo>
                      <a:pt x="19296" y="1453628"/>
                      <a:pt x="11578" y="1479356"/>
                      <a:pt x="0" y="1502511"/>
                    </a:cubicBezTo>
                    <a:cubicBezTo>
                      <a:pt x="78470" y="1533384"/>
                      <a:pt x="153081" y="1566831"/>
                      <a:pt x="214828" y="1618286"/>
                    </a:cubicBezTo>
                    <a:cubicBezTo>
                      <a:pt x="204537" y="1523093"/>
                      <a:pt x="177523" y="1349430"/>
                      <a:pt x="106771" y="1218217"/>
                    </a:cubicBezTo>
                    <a:lnTo>
                      <a:pt x="101626" y="1209212"/>
                    </a:lnTo>
                    <a:lnTo>
                      <a:pt x="102912" y="1198921"/>
                    </a:lnTo>
                    <a:lnTo>
                      <a:pt x="289439" y="250847"/>
                    </a:lnTo>
                    <a:cubicBezTo>
                      <a:pt x="302303" y="182668"/>
                      <a:pt x="285580" y="113203"/>
                      <a:pt x="243129" y="59174"/>
                    </a:cubicBezTo>
                    <a:cubicBezTo>
                      <a:pt x="223833" y="34733"/>
                      <a:pt x="200678" y="15437"/>
                      <a:pt x="174950" y="0"/>
                    </a:cubicBezTo>
                    <a:cubicBezTo>
                      <a:pt x="176236" y="11578"/>
                      <a:pt x="176236" y="23155"/>
                      <a:pt x="174950" y="34733"/>
                    </a:cubicBezTo>
                    <a:close/>
                  </a:path>
                </a:pathLst>
              </a:custGeom>
              <a:noFill/>
              <a:ln w="12843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48" name="任意多边形: 形状 47"/>
              <p:cNvSpPr/>
              <p:nvPr/>
            </p:nvSpPr>
            <p:spPr>
              <a:xfrm>
                <a:off x="4055776" y="4209842"/>
                <a:ext cx="1699328" cy="109586"/>
              </a:xfrm>
              <a:custGeom>
                <a:avLst/>
                <a:gdLst>
                  <a:gd name="connsiteX0" fmla="*/ 264997 w 1699328"/>
                  <a:gd name="connsiteY0" fmla="*/ 109344 h 109586"/>
                  <a:gd name="connsiteX1" fmla="*/ 1699328 w 1699328"/>
                  <a:gd name="connsiteY1" fmla="*/ 59174 h 109586"/>
                  <a:gd name="connsiteX2" fmla="*/ 0 w 1699328"/>
                  <a:gd name="connsiteY2" fmla="*/ 0 h 109586"/>
                  <a:gd name="connsiteX3" fmla="*/ 264997 w 1699328"/>
                  <a:gd name="connsiteY3" fmla="*/ 109344 h 1095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699328" h="109586">
                    <a:moveTo>
                      <a:pt x="264997" y="109344"/>
                    </a:moveTo>
                    <a:cubicBezTo>
                      <a:pt x="280434" y="109344"/>
                      <a:pt x="931350" y="86189"/>
                      <a:pt x="1699328" y="59174"/>
                    </a:cubicBezTo>
                    <a:lnTo>
                      <a:pt x="0" y="0"/>
                    </a:lnTo>
                    <a:cubicBezTo>
                      <a:pt x="65606" y="70752"/>
                      <a:pt x="160799" y="113203"/>
                      <a:pt x="264997" y="109344"/>
                    </a:cubicBezTo>
                    <a:close/>
                  </a:path>
                </a:pathLst>
              </a:custGeom>
              <a:noFill/>
              <a:ln w="12843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49" name="任意多边形: 形状 48"/>
              <p:cNvSpPr/>
              <p:nvPr/>
            </p:nvSpPr>
            <p:spPr>
              <a:xfrm>
                <a:off x="3715284" y="2461630"/>
                <a:ext cx="2510641" cy="267570"/>
              </a:xfrm>
              <a:custGeom>
                <a:avLst/>
                <a:gdLst>
                  <a:gd name="connsiteX0" fmla="*/ 2510641 w 2510641"/>
                  <a:gd name="connsiteY0" fmla="*/ 101625 h 267570"/>
                  <a:gd name="connsiteX1" fmla="*/ 247872 w 2510641"/>
                  <a:gd name="connsiteY1" fmla="*/ 0 h 267570"/>
                  <a:gd name="connsiteX2" fmla="*/ 236294 w 2510641"/>
                  <a:gd name="connsiteY2" fmla="*/ 0 h 267570"/>
                  <a:gd name="connsiteX3" fmla="*/ 54912 w 2510641"/>
                  <a:gd name="connsiteY3" fmla="*/ 86189 h 267570"/>
                  <a:gd name="connsiteX4" fmla="*/ 2170 w 2510641"/>
                  <a:gd name="connsiteY4" fmla="*/ 267570 h 267570"/>
                  <a:gd name="connsiteX5" fmla="*/ 74208 w 2510641"/>
                  <a:gd name="connsiteY5" fmla="*/ 254706 h 267570"/>
                  <a:gd name="connsiteX6" fmla="*/ 2510641 w 2510641"/>
                  <a:gd name="connsiteY6" fmla="*/ 101625 h 2675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510641" h="267570">
                    <a:moveTo>
                      <a:pt x="2510641" y="101625"/>
                    </a:moveTo>
                    <a:lnTo>
                      <a:pt x="247872" y="0"/>
                    </a:lnTo>
                    <a:cubicBezTo>
                      <a:pt x="244012" y="0"/>
                      <a:pt x="240153" y="0"/>
                      <a:pt x="236294" y="0"/>
                    </a:cubicBezTo>
                    <a:cubicBezTo>
                      <a:pt x="165542" y="0"/>
                      <a:pt x="99936" y="30874"/>
                      <a:pt x="54912" y="86189"/>
                    </a:cubicBezTo>
                    <a:cubicBezTo>
                      <a:pt x="12461" y="137644"/>
                      <a:pt x="-6835" y="201964"/>
                      <a:pt x="2170" y="267570"/>
                    </a:cubicBezTo>
                    <a:cubicBezTo>
                      <a:pt x="25325" y="259852"/>
                      <a:pt x="48480" y="255993"/>
                      <a:pt x="74208" y="254706"/>
                    </a:cubicBezTo>
                    <a:lnTo>
                      <a:pt x="2510641" y="101625"/>
                    </a:lnTo>
                    <a:close/>
                  </a:path>
                </a:pathLst>
              </a:custGeom>
              <a:noFill/>
              <a:ln w="12843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50" name="任意多边形: 形状 49"/>
              <p:cNvSpPr/>
              <p:nvPr/>
            </p:nvSpPr>
            <p:spPr>
              <a:xfrm>
                <a:off x="3659898" y="2406050"/>
                <a:ext cx="3075439" cy="343731"/>
              </a:xfrm>
              <a:custGeom>
                <a:avLst/>
                <a:gdLst>
                  <a:gd name="connsiteX0" fmla="*/ 110298 w 3075439"/>
                  <a:gd name="connsiteY0" fmla="*/ 140481 h 343731"/>
                  <a:gd name="connsiteX1" fmla="*/ 291680 w 3075439"/>
                  <a:gd name="connsiteY1" fmla="*/ 54293 h 343731"/>
                  <a:gd name="connsiteX2" fmla="*/ 303258 w 3075439"/>
                  <a:gd name="connsiteY2" fmla="*/ 54293 h 343731"/>
                  <a:gd name="connsiteX3" fmla="*/ 2566027 w 3075439"/>
                  <a:gd name="connsiteY3" fmla="*/ 155918 h 343731"/>
                  <a:gd name="connsiteX4" fmla="*/ 3075440 w 3075439"/>
                  <a:gd name="connsiteY4" fmla="*/ 123758 h 343731"/>
                  <a:gd name="connsiteX5" fmla="*/ 304544 w 3075439"/>
                  <a:gd name="connsiteY5" fmla="*/ 264 h 343731"/>
                  <a:gd name="connsiteX6" fmla="*/ 67847 w 3075439"/>
                  <a:gd name="connsiteY6" fmla="*/ 105749 h 343731"/>
                  <a:gd name="connsiteX7" fmla="*/ 4814 w 3075439"/>
                  <a:gd name="connsiteY7" fmla="*/ 343732 h 343731"/>
                  <a:gd name="connsiteX8" fmla="*/ 56270 w 3075439"/>
                  <a:gd name="connsiteY8" fmla="*/ 321863 h 343731"/>
                  <a:gd name="connsiteX9" fmla="*/ 110298 w 3075439"/>
                  <a:gd name="connsiteY9" fmla="*/ 140481 h 3437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075439" h="343731">
                    <a:moveTo>
                      <a:pt x="110298" y="140481"/>
                    </a:moveTo>
                    <a:cubicBezTo>
                      <a:pt x="155322" y="85166"/>
                      <a:pt x="222215" y="54293"/>
                      <a:pt x="291680" y="54293"/>
                    </a:cubicBezTo>
                    <a:cubicBezTo>
                      <a:pt x="295539" y="54293"/>
                      <a:pt x="299398" y="54293"/>
                      <a:pt x="303258" y="54293"/>
                    </a:cubicBezTo>
                    <a:lnTo>
                      <a:pt x="2566027" y="155918"/>
                    </a:lnTo>
                    <a:lnTo>
                      <a:pt x="3075440" y="123758"/>
                    </a:lnTo>
                    <a:lnTo>
                      <a:pt x="304544" y="264"/>
                    </a:lnTo>
                    <a:cubicBezTo>
                      <a:pt x="213210" y="-3595"/>
                      <a:pt x="127021" y="34997"/>
                      <a:pt x="67847" y="105749"/>
                    </a:cubicBezTo>
                    <a:cubicBezTo>
                      <a:pt x="11246" y="172641"/>
                      <a:pt x="-10623" y="260116"/>
                      <a:pt x="4814" y="343732"/>
                    </a:cubicBezTo>
                    <a:cubicBezTo>
                      <a:pt x="21537" y="334727"/>
                      <a:pt x="38260" y="327009"/>
                      <a:pt x="56270" y="321863"/>
                    </a:cubicBezTo>
                    <a:cubicBezTo>
                      <a:pt x="48551" y="256257"/>
                      <a:pt x="66561" y="191937"/>
                      <a:pt x="110298" y="140481"/>
                    </a:cubicBezTo>
                    <a:close/>
                  </a:path>
                </a:pathLst>
              </a:custGeom>
              <a:solidFill>
                <a:srgbClr val="0067C2"/>
              </a:solidFill>
              <a:ln w="12843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51" name="任意多边形: 形状 50"/>
              <p:cNvSpPr/>
              <p:nvPr/>
            </p:nvSpPr>
            <p:spPr>
              <a:xfrm>
                <a:off x="3983738" y="4207269"/>
                <a:ext cx="2547063" cy="167513"/>
              </a:xfrm>
              <a:custGeom>
                <a:avLst/>
                <a:gdLst>
                  <a:gd name="connsiteX0" fmla="*/ 337036 w 2547063"/>
                  <a:gd name="connsiteY0" fmla="*/ 111916 h 167513"/>
                  <a:gd name="connsiteX1" fmla="*/ 72038 w 2547063"/>
                  <a:gd name="connsiteY1" fmla="*/ 2573 h 167513"/>
                  <a:gd name="connsiteX2" fmla="*/ 0 w 2547063"/>
                  <a:gd name="connsiteY2" fmla="*/ 0 h 167513"/>
                  <a:gd name="connsiteX3" fmla="*/ 339608 w 2547063"/>
                  <a:gd name="connsiteY3" fmla="*/ 167232 h 167513"/>
                  <a:gd name="connsiteX4" fmla="*/ 2547063 w 2547063"/>
                  <a:gd name="connsiteY4" fmla="*/ 90048 h 167513"/>
                  <a:gd name="connsiteX5" fmla="*/ 1771367 w 2547063"/>
                  <a:gd name="connsiteY5" fmla="*/ 63033 h 167513"/>
                  <a:gd name="connsiteX6" fmla="*/ 337036 w 2547063"/>
                  <a:gd name="connsiteY6" fmla="*/ 111916 h 1675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547063" h="167513">
                    <a:moveTo>
                      <a:pt x="337036" y="111916"/>
                    </a:moveTo>
                    <a:cubicBezTo>
                      <a:pt x="232838" y="115776"/>
                      <a:pt x="137644" y="73325"/>
                      <a:pt x="72038" y="2573"/>
                    </a:cubicBezTo>
                    <a:lnTo>
                      <a:pt x="0" y="0"/>
                    </a:lnTo>
                    <a:cubicBezTo>
                      <a:pt x="75897" y="106771"/>
                      <a:pt x="200678" y="172377"/>
                      <a:pt x="339608" y="167232"/>
                    </a:cubicBezTo>
                    <a:cubicBezTo>
                      <a:pt x="424511" y="164659"/>
                      <a:pt x="1529524" y="126067"/>
                      <a:pt x="2547063" y="90048"/>
                    </a:cubicBezTo>
                    <a:lnTo>
                      <a:pt x="1771367" y="63033"/>
                    </a:lnTo>
                    <a:cubicBezTo>
                      <a:pt x="1003389" y="88761"/>
                      <a:pt x="352472" y="111916"/>
                      <a:pt x="337036" y="111916"/>
                    </a:cubicBezTo>
                    <a:close/>
                  </a:path>
                </a:pathLst>
              </a:custGeom>
              <a:solidFill>
                <a:srgbClr val="0067C2"/>
              </a:solidFill>
              <a:ln w="12843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52" name="任意多边形: 形状 51"/>
              <p:cNvSpPr/>
              <p:nvPr/>
            </p:nvSpPr>
            <p:spPr>
              <a:xfrm>
                <a:off x="8279013" y="2625002"/>
                <a:ext cx="376768" cy="1829255"/>
              </a:xfrm>
              <a:custGeom>
                <a:avLst/>
                <a:gdLst>
                  <a:gd name="connsiteX0" fmla="*/ 313880 w 376768"/>
                  <a:gd name="connsiteY0" fmla="*/ 91334 h 1829255"/>
                  <a:gd name="connsiteX1" fmla="*/ 191673 w 376768"/>
                  <a:gd name="connsiteY1" fmla="*/ 0 h 1829255"/>
                  <a:gd name="connsiteX2" fmla="*/ 203250 w 376768"/>
                  <a:gd name="connsiteY2" fmla="*/ 65606 h 1829255"/>
                  <a:gd name="connsiteX3" fmla="*/ 271429 w 376768"/>
                  <a:gd name="connsiteY3" fmla="*/ 124780 h 1829255"/>
                  <a:gd name="connsiteX4" fmla="*/ 317739 w 376768"/>
                  <a:gd name="connsiteY4" fmla="*/ 316453 h 1829255"/>
                  <a:gd name="connsiteX5" fmla="*/ 131212 w 376768"/>
                  <a:gd name="connsiteY5" fmla="*/ 1264528 h 1829255"/>
                  <a:gd name="connsiteX6" fmla="*/ 129926 w 376768"/>
                  <a:gd name="connsiteY6" fmla="*/ 1274819 h 1829255"/>
                  <a:gd name="connsiteX7" fmla="*/ 135072 w 376768"/>
                  <a:gd name="connsiteY7" fmla="*/ 1283824 h 1829255"/>
                  <a:gd name="connsiteX8" fmla="*/ 243129 w 376768"/>
                  <a:gd name="connsiteY8" fmla="*/ 1683893 h 1829255"/>
                  <a:gd name="connsiteX9" fmla="*/ 28300 w 376768"/>
                  <a:gd name="connsiteY9" fmla="*/ 1568117 h 1829255"/>
                  <a:gd name="connsiteX10" fmla="*/ 0 w 376768"/>
                  <a:gd name="connsiteY10" fmla="*/ 1615714 h 1829255"/>
                  <a:gd name="connsiteX11" fmla="*/ 255993 w 376768"/>
                  <a:gd name="connsiteY11" fmla="*/ 1771368 h 1829255"/>
                  <a:gd name="connsiteX12" fmla="*/ 306162 w 376768"/>
                  <a:gd name="connsiteY12" fmla="*/ 1829255 h 1829255"/>
                  <a:gd name="connsiteX13" fmla="*/ 303589 w 376768"/>
                  <a:gd name="connsiteY13" fmla="*/ 1752072 h 1829255"/>
                  <a:gd name="connsiteX14" fmla="*/ 187813 w 376768"/>
                  <a:gd name="connsiteY14" fmla="*/ 1265814 h 1829255"/>
                  <a:gd name="connsiteX15" fmla="*/ 371768 w 376768"/>
                  <a:gd name="connsiteY15" fmla="*/ 326745 h 1829255"/>
                  <a:gd name="connsiteX16" fmla="*/ 313880 w 376768"/>
                  <a:gd name="connsiteY16" fmla="*/ 91334 h 18292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376768" h="1829255">
                    <a:moveTo>
                      <a:pt x="313880" y="91334"/>
                    </a:moveTo>
                    <a:cubicBezTo>
                      <a:pt x="281721" y="50169"/>
                      <a:pt x="239269" y="19296"/>
                      <a:pt x="191673" y="0"/>
                    </a:cubicBezTo>
                    <a:cubicBezTo>
                      <a:pt x="198105" y="20582"/>
                      <a:pt x="201964" y="43737"/>
                      <a:pt x="203250" y="65606"/>
                    </a:cubicBezTo>
                    <a:cubicBezTo>
                      <a:pt x="228978" y="81043"/>
                      <a:pt x="252133" y="100339"/>
                      <a:pt x="271429" y="124780"/>
                    </a:cubicBezTo>
                    <a:cubicBezTo>
                      <a:pt x="313880" y="178809"/>
                      <a:pt x="330603" y="249561"/>
                      <a:pt x="317739" y="316453"/>
                    </a:cubicBezTo>
                    <a:lnTo>
                      <a:pt x="131212" y="1264528"/>
                    </a:lnTo>
                    <a:lnTo>
                      <a:pt x="129926" y="1274819"/>
                    </a:lnTo>
                    <a:lnTo>
                      <a:pt x="135072" y="1283824"/>
                    </a:lnTo>
                    <a:cubicBezTo>
                      <a:pt x="207109" y="1413750"/>
                      <a:pt x="234124" y="1588699"/>
                      <a:pt x="243129" y="1683893"/>
                    </a:cubicBezTo>
                    <a:cubicBezTo>
                      <a:pt x="180095" y="1632437"/>
                      <a:pt x="106771" y="1598991"/>
                      <a:pt x="28300" y="1568117"/>
                    </a:cubicBezTo>
                    <a:cubicBezTo>
                      <a:pt x="20582" y="1584840"/>
                      <a:pt x="10291" y="1600277"/>
                      <a:pt x="0" y="1615714"/>
                    </a:cubicBezTo>
                    <a:cubicBezTo>
                      <a:pt x="101625" y="1654306"/>
                      <a:pt x="190386" y="1695470"/>
                      <a:pt x="255993" y="1771368"/>
                    </a:cubicBezTo>
                    <a:lnTo>
                      <a:pt x="306162" y="1829255"/>
                    </a:lnTo>
                    <a:lnTo>
                      <a:pt x="303589" y="1752072"/>
                    </a:lnTo>
                    <a:cubicBezTo>
                      <a:pt x="303589" y="1740494"/>
                      <a:pt x="293298" y="1465205"/>
                      <a:pt x="187813" y="1265814"/>
                    </a:cubicBezTo>
                    <a:lnTo>
                      <a:pt x="371768" y="326745"/>
                    </a:lnTo>
                    <a:cubicBezTo>
                      <a:pt x="387205" y="244415"/>
                      <a:pt x="366623" y="158227"/>
                      <a:pt x="313880" y="91334"/>
                    </a:cubicBezTo>
                    <a:close/>
                  </a:path>
                </a:pathLst>
              </a:custGeom>
              <a:solidFill>
                <a:srgbClr val="0067C2"/>
              </a:solidFill>
              <a:ln w="12843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53" name="任意多边形: 形状 52"/>
              <p:cNvSpPr/>
              <p:nvPr/>
            </p:nvSpPr>
            <p:spPr>
              <a:xfrm>
                <a:off x="3665998" y="2727914"/>
                <a:ext cx="388491" cy="1480642"/>
              </a:xfrm>
              <a:custGeom>
                <a:avLst/>
                <a:gdLst>
                  <a:gd name="connsiteX0" fmla="*/ 302303 w 388491"/>
                  <a:gd name="connsiteY0" fmla="*/ 1310838 h 1480642"/>
                  <a:gd name="connsiteX1" fmla="*/ 55315 w 388491"/>
                  <a:gd name="connsiteY1" fmla="*/ 24442 h 1480642"/>
                  <a:gd name="connsiteX2" fmla="*/ 51456 w 388491"/>
                  <a:gd name="connsiteY2" fmla="*/ 0 h 1480642"/>
                  <a:gd name="connsiteX3" fmla="*/ 0 w 388491"/>
                  <a:gd name="connsiteY3" fmla="*/ 21869 h 1480642"/>
                  <a:gd name="connsiteX4" fmla="*/ 2573 w 388491"/>
                  <a:gd name="connsiteY4" fmla="*/ 34733 h 1480642"/>
                  <a:gd name="connsiteX5" fmla="*/ 249561 w 388491"/>
                  <a:gd name="connsiteY5" fmla="*/ 1321129 h 1480642"/>
                  <a:gd name="connsiteX6" fmla="*/ 316453 w 388491"/>
                  <a:gd name="connsiteY6" fmla="*/ 1478069 h 1480642"/>
                  <a:gd name="connsiteX7" fmla="*/ 388491 w 388491"/>
                  <a:gd name="connsiteY7" fmla="*/ 1480642 h 1480642"/>
                  <a:gd name="connsiteX8" fmla="*/ 302303 w 388491"/>
                  <a:gd name="connsiteY8" fmla="*/ 1310838 h 14806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88491" h="1480642">
                    <a:moveTo>
                      <a:pt x="302303" y="1310838"/>
                    </a:moveTo>
                    <a:lnTo>
                      <a:pt x="55315" y="24442"/>
                    </a:lnTo>
                    <a:cubicBezTo>
                      <a:pt x="54029" y="16723"/>
                      <a:pt x="51456" y="9005"/>
                      <a:pt x="51456" y="0"/>
                    </a:cubicBezTo>
                    <a:cubicBezTo>
                      <a:pt x="33446" y="6432"/>
                      <a:pt x="15437" y="12864"/>
                      <a:pt x="0" y="21869"/>
                    </a:cubicBezTo>
                    <a:cubicBezTo>
                      <a:pt x="1286" y="25728"/>
                      <a:pt x="1286" y="30874"/>
                      <a:pt x="2573" y="34733"/>
                    </a:cubicBezTo>
                    <a:lnTo>
                      <a:pt x="249561" y="1321129"/>
                    </a:lnTo>
                    <a:cubicBezTo>
                      <a:pt x="261138" y="1380303"/>
                      <a:pt x="284293" y="1433045"/>
                      <a:pt x="316453" y="1478069"/>
                    </a:cubicBezTo>
                    <a:lnTo>
                      <a:pt x="388491" y="1480642"/>
                    </a:lnTo>
                    <a:cubicBezTo>
                      <a:pt x="346040" y="1435618"/>
                      <a:pt x="315167" y="1377730"/>
                      <a:pt x="302303" y="1310838"/>
                    </a:cubicBezTo>
                    <a:close/>
                  </a:path>
                </a:pathLst>
              </a:custGeom>
              <a:solidFill>
                <a:srgbClr val="0067C2"/>
              </a:solidFill>
              <a:ln w="12843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54" name="任意多边形: 形状 53"/>
              <p:cNvSpPr/>
              <p:nvPr/>
            </p:nvSpPr>
            <p:spPr>
              <a:xfrm>
                <a:off x="6735338" y="2440364"/>
                <a:ext cx="1735347" cy="184637"/>
              </a:xfrm>
              <a:custGeom>
                <a:avLst/>
                <a:gdLst>
                  <a:gd name="connsiteX0" fmla="*/ 1735348 w 1735347"/>
                  <a:gd name="connsiteY0" fmla="*/ 184638 h 184637"/>
                  <a:gd name="connsiteX1" fmla="*/ 1451054 w 1735347"/>
                  <a:gd name="connsiteY1" fmla="*/ 683 h 184637"/>
                  <a:gd name="connsiteX2" fmla="*/ 0 w 1735347"/>
                  <a:gd name="connsiteY2" fmla="*/ 90731 h 184637"/>
                  <a:gd name="connsiteX3" fmla="*/ 1641441 w 1735347"/>
                  <a:gd name="connsiteY3" fmla="*/ 164055 h 184637"/>
                  <a:gd name="connsiteX4" fmla="*/ 1735348 w 1735347"/>
                  <a:gd name="connsiteY4" fmla="*/ 184638 h 1846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35347" h="184637">
                    <a:moveTo>
                      <a:pt x="1735348" y="184638"/>
                    </a:moveTo>
                    <a:cubicBezTo>
                      <a:pt x="1699328" y="72721"/>
                      <a:pt x="1584839" y="-8322"/>
                      <a:pt x="1451054" y="683"/>
                    </a:cubicBezTo>
                    <a:lnTo>
                      <a:pt x="0" y="90731"/>
                    </a:lnTo>
                    <a:lnTo>
                      <a:pt x="1641441" y="164055"/>
                    </a:lnTo>
                    <a:cubicBezTo>
                      <a:pt x="1674887" y="166628"/>
                      <a:pt x="1705760" y="173060"/>
                      <a:pt x="1735348" y="184638"/>
                    </a:cubicBezTo>
                    <a:close/>
                  </a:path>
                </a:pathLst>
              </a:custGeom>
              <a:solidFill>
                <a:srgbClr val="C7FAFF"/>
              </a:solidFill>
              <a:ln w="12843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55" name="任意多边形: 形状 54"/>
              <p:cNvSpPr/>
              <p:nvPr/>
            </p:nvSpPr>
            <p:spPr>
              <a:xfrm>
                <a:off x="6225926" y="2531095"/>
                <a:ext cx="2256337" cy="160799"/>
              </a:xfrm>
              <a:custGeom>
                <a:avLst/>
                <a:gdLst>
                  <a:gd name="connsiteX0" fmla="*/ 2148281 w 2256337"/>
                  <a:gd name="connsiteY0" fmla="*/ 128640 h 160799"/>
                  <a:gd name="connsiteX1" fmla="*/ 2256338 w 2256337"/>
                  <a:gd name="connsiteY1" fmla="*/ 160800 h 160799"/>
                  <a:gd name="connsiteX2" fmla="*/ 2244760 w 2256337"/>
                  <a:gd name="connsiteY2" fmla="*/ 95193 h 160799"/>
                  <a:gd name="connsiteX3" fmla="*/ 2150853 w 2256337"/>
                  <a:gd name="connsiteY3" fmla="*/ 74611 h 160799"/>
                  <a:gd name="connsiteX4" fmla="*/ 509413 w 2256337"/>
                  <a:gd name="connsiteY4" fmla="*/ 0 h 160799"/>
                  <a:gd name="connsiteX5" fmla="*/ 0 w 2256337"/>
                  <a:gd name="connsiteY5" fmla="*/ 32160 h 160799"/>
                  <a:gd name="connsiteX6" fmla="*/ 2148281 w 2256337"/>
                  <a:gd name="connsiteY6" fmla="*/ 128640 h 1607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256337" h="160799">
                    <a:moveTo>
                      <a:pt x="2148281" y="128640"/>
                    </a:moveTo>
                    <a:cubicBezTo>
                      <a:pt x="2186872" y="129926"/>
                      <a:pt x="2222891" y="141504"/>
                      <a:pt x="2256338" y="160800"/>
                    </a:cubicBezTo>
                    <a:cubicBezTo>
                      <a:pt x="2255051" y="137644"/>
                      <a:pt x="2251192" y="115776"/>
                      <a:pt x="2244760" y="95193"/>
                    </a:cubicBezTo>
                    <a:cubicBezTo>
                      <a:pt x="2215173" y="83616"/>
                      <a:pt x="2183013" y="77184"/>
                      <a:pt x="2150853" y="74611"/>
                    </a:cubicBezTo>
                    <a:lnTo>
                      <a:pt x="509413" y="0"/>
                    </a:lnTo>
                    <a:lnTo>
                      <a:pt x="0" y="32160"/>
                    </a:lnTo>
                    <a:lnTo>
                      <a:pt x="2148281" y="128640"/>
                    </a:lnTo>
                    <a:close/>
                  </a:path>
                </a:pathLst>
              </a:custGeom>
              <a:solidFill>
                <a:srgbClr val="0067C2"/>
              </a:solidFill>
              <a:ln w="12843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grpSp>
            <p:nvGrpSpPr>
              <p:cNvPr id="56" name="图形 44"/>
              <p:cNvGrpSpPr/>
              <p:nvPr/>
            </p:nvGrpSpPr>
            <p:grpSpPr>
              <a:xfrm>
                <a:off x="3529665" y="2749782"/>
                <a:ext cx="452786" cy="1456200"/>
                <a:chOff x="3529665" y="2749782"/>
                <a:chExt cx="452786" cy="1456200"/>
              </a:xfrm>
            </p:grpSpPr>
            <p:sp>
              <p:nvSpPr>
                <p:cNvPr id="57" name="任意多边形: 形状 56"/>
                <p:cNvSpPr/>
                <p:nvPr/>
              </p:nvSpPr>
              <p:spPr>
                <a:xfrm>
                  <a:off x="3665998" y="2755249"/>
                  <a:ext cx="12863" cy="964"/>
                </a:xfrm>
                <a:custGeom>
                  <a:avLst/>
                  <a:gdLst>
                    <a:gd name="connsiteX0" fmla="*/ 0 w 12863"/>
                    <a:gd name="connsiteY0" fmla="*/ 965 h 964"/>
                    <a:gd name="connsiteX1" fmla="*/ 0 w 12863"/>
                    <a:gd name="connsiteY1" fmla="*/ 965 h 964"/>
                    <a:gd name="connsiteX2" fmla="*/ 0 w 12863"/>
                    <a:gd name="connsiteY2" fmla="*/ 965 h 964"/>
                    <a:gd name="connsiteX3" fmla="*/ 0 w 12863"/>
                    <a:gd name="connsiteY3" fmla="*/ 965 h 9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2863" h="964">
                      <a:moveTo>
                        <a:pt x="0" y="965"/>
                      </a:moveTo>
                      <a:cubicBezTo>
                        <a:pt x="0" y="-322"/>
                        <a:pt x="0" y="-322"/>
                        <a:pt x="0" y="965"/>
                      </a:cubicBezTo>
                      <a:cubicBezTo>
                        <a:pt x="0" y="-322"/>
                        <a:pt x="0" y="-322"/>
                        <a:pt x="0" y="965"/>
                      </a:cubicBezTo>
                      <a:cubicBezTo>
                        <a:pt x="0" y="965"/>
                        <a:pt x="0" y="965"/>
                        <a:pt x="0" y="965"/>
                      </a:cubicBezTo>
                      <a:close/>
                    </a:path>
                  </a:pathLst>
                </a:custGeom>
                <a:solidFill>
                  <a:srgbClr val="C7FAFF"/>
                </a:solidFill>
                <a:ln w="12843" cap="flat">
                  <a:noFill/>
                  <a:prstDash val="solid"/>
                  <a:miter/>
                </a:ln>
              </p:spPr>
              <p:txBody>
                <a:bodyPr rtlCol="0" anchor="ctr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58" name="任意多边形: 形状 57"/>
                <p:cNvSpPr/>
                <p:nvPr/>
              </p:nvSpPr>
              <p:spPr>
                <a:xfrm>
                  <a:off x="3529665" y="2774224"/>
                  <a:ext cx="402617" cy="1431758"/>
                </a:xfrm>
                <a:custGeom>
                  <a:avLst/>
                  <a:gdLst>
                    <a:gd name="connsiteX0" fmla="*/ 101601 w 402617"/>
                    <a:gd name="connsiteY0" fmla="*/ 11578 h 1431758"/>
                    <a:gd name="connsiteX1" fmla="*/ 99028 w 402617"/>
                    <a:gd name="connsiteY1" fmla="*/ 0 h 1431758"/>
                    <a:gd name="connsiteX2" fmla="*/ 1262 w 402617"/>
                    <a:gd name="connsiteY2" fmla="*/ 223833 h 1431758"/>
                    <a:gd name="connsiteX3" fmla="*/ 108033 w 402617"/>
                    <a:gd name="connsiteY3" fmla="*/ 1197635 h 1431758"/>
                    <a:gd name="connsiteX4" fmla="*/ 374316 w 402617"/>
                    <a:gd name="connsiteY4" fmla="*/ 1430473 h 1431758"/>
                    <a:gd name="connsiteX5" fmla="*/ 402617 w 402617"/>
                    <a:gd name="connsiteY5" fmla="*/ 1431759 h 1431758"/>
                    <a:gd name="connsiteX6" fmla="*/ 351161 w 402617"/>
                    <a:gd name="connsiteY6" fmla="*/ 1297974 h 1431758"/>
                    <a:gd name="connsiteX7" fmla="*/ 101601 w 402617"/>
                    <a:gd name="connsiteY7" fmla="*/ 11578 h 143175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402617" h="1431758">
                      <a:moveTo>
                        <a:pt x="101601" y="11578"/>
                      </a:moveTo>
                      <a:cubicBezTo>
                        <a:pt x="100314" y="7718"/>
                        <a:pt x="100314" y="3859"/>
                        <a:pt x="99028" y="0"/>
                      </a:cubicBezTo>
                      <a:cubicBezTo>
                        <a:pt x="32135" y="52742"/>
                        <a:pt x="-7743" y="135072"/>
                        <a:pt x="1262" y="223833"/>
                      </a:cubicBezTo>
                      <a:lnTo>
                        <a:pt x="108033" y="1197635"/>
                      </a:lnTo>
                      <a:cubicBezTo>
                        <a:pt x="122183" y="1326275"/>
                        <a:pt x="235386" y="1425327"/>
                        <a:pt x="374316" y="1430473"/>
                      </a:cubicBezTo>
                      <a:lnTo>
                        <a:pt x="402617" y="1431759"/>
                      </a:lnTo>
                      <a:cubicBezTo>
                        <a:pt x="378176" y="1391881"/>
                        <a:pt x="360166" y="1346857"/>
                        <a:pt x="351161" y="1297974"/>
                      </a:cubicBezTo>
                      <a:lnTo>
                        <a:pt x="101601" y="11578"/>
                      </a:lnTo>
                      <a:close/>
                    </a:path>
                  </a:pathLst>
                </a:custGeom>
                <a:solidFill>
                  <a:srgbClr val="C7FAFF"/>
                </a:solidFill>
                <a:ln w="12843" cap="flat">
                  <a:noFill/>
                  <a:prstDash val="solid"/>
                  <a:miter/>
                </a:ln>
              </p:spPr>
              <p:txBody>
                <a:bodyPr rtlCol="0" anchor="ctr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59" name="任意多边形: 形状 58"/>
                <p:cNvSpPr/>
                <p:nvPr/>
              </p:nvSpPr>
              <p:spPr>
                <a:xfrm>
                  <a:off x="3629979" y="2749782"/>
                  <a:ext cx="352472" cy="1456200"/>
                </a:xfrm>
                <a:custGeom>
                  <a:avLst/>
                  <a:gdLst>
                    <a:gd name="connsiteX0" fmla="*/ 285580 w 352472"/>
                    <a:gd name="connsiteY0" fmla="*/ 1299260 h 1456200"/>
                    <a:gd name="connsiteX1" fmla="*/ 38592 w 352472"/>
                    <a:gd name="connsiteY1" fmla="*/ 12864 h 1456200"/>
                    <a:gd name="connsiteX2" fmla="*/ 37305 w 352472"/>
                    <a:gd name="connsiteY2" fmla="*/ 5146 h 1456200"/>
                    <a:gd name="connsiteX3" fmla="*/ 37305 w 352472"/>
                    <a:gd name="connsiteY3" fmla="*/ 5146 h 1456200"/>
                    <a:gd name="connsiteX4" fmla="*/ 36019 w 352472"/>
                    <a:gd name="connsiteY4" fmla="*/ 0 h 1456200"/>
                    <a:gd name="connsiteX5" fmla="*/ 5146 w 352472"/>
                    <a:gd name="connsiteY5" fmla="*/ 19296 h 1456200"/>
                    <a:gd name="connsiteX6" fmla="*/ 0 w 352472"/>
                    <a:gd name="connsiteY6" fmla="*/ 23155 h 1456200"/>
                    <a:gd name="connsiteX7" fmla="*/ 2573 w 352472"/>
                    <a:gd name="connsiteY7" fmla="*/ 34733 h 1456200"/>
                    <a:gd name="connsiteX8" fmla="*/ 249561 w 352472"/>
                    <a:gd name="connsiteY8" fmla="*/ 1321129 h 1456200"/>
                    <a:gd name="connsiteX9" fmla="*/ 301017 w 352472"/>
                    <a:gd name="connsiteY9" fmla="*/ 1454914 h 1456200"/>
                    <a:gd name="connsiteX10" fmla="*/ 352472 w 352472"/>
                    <a:gd name="connsiteY10" fmla="*/ 1456201 h 1456200"/>
                    <a:gd name="connsiteX11" fmla="*/ 285580 w 352472"/>
                    <a:gd name="connsiteY11" fmla="*/ 1299260 h 14562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352472" h="1456200">
                      <a:moveTo>
                        <a:pt x="285580" y="1299260"/>
                      </a:moveTo>
                      <a:lnTo>
                        <a:pt x="38592" y="12864"/>
                      </a:lnTo>
                      <a:cubicBezTo>
                        <a:pt x="38592" y="11578"/>
                        <a:pt x="37305" y="9005"/>
                        <a:pt x="37305" y="5146"/>
                      </a:cubicBezTo>
                      <a:cubicBezTo>
                        <a:pt x="37305" y="5146"/>
                        <a:pt x="37305" y="5146"/>
                        <a:pt x="37305" y="5146"/>
                      </a:cubicBezTo>
                      <a:cubicBezTo>
                        <a:pt x="37305" y="3859"/>
                        <a:pt x="36019" y="1286"/>
                        <a:pt x="36019" y="0"/>
                      </a:cubicBezTo>
                      <a:cubicBezTo>
                        <a:pt x="25728" y="6432"/>
                        <a:pt x="15437" y="12864"/>
                        <a:pt x="5146" y="19296"/>
                      </a:cubicBezTo>
                      <a:cubicBezTo>
                        <a:pt x="3859" y="20582"/>
                        <a:pt x="1286" y="21869"/>
                        <a:pt x="0" y="23155"/>
                      </a:cubicBezTo>
                      <a:cubicBezTo>
                        <a:pt x="1286" y="27014"/>
                        <a:pt x="1286" y="30874"/>
                        <a:pt x="2573" y="34733"/>
                      </a:cubicBezTo>
                      <a:lnTo>
                        <a:pt x="249561" y="1321129"/>
                      </a:lnTo>
                      <a:cubicBezTo>
                        <a:pt x="258565" y="1370012"/>
                        <a:pt x="276575" y="1415036"/>
                        <a:pt x="301017" y="1454914"/>
                      </a:cubicBezTo>
                      <a:lnTo>
                        <a:pt x="352472" y="1456201"/>
                      </a:lnTo>
                      <a:cubicBezTo>
                        <a:pt x="320312" y="1411177"/>
                        <a:pt x="297157" y="1358435"/>
                        <a:pt x="285580" y="1299260"/>
                      </a:cubicBezTo>
                      <a:close/>
                    </a:path>
                  </a:pathLst>
                </a:custGeom>
                <a:solidFill>
                  <a:srgbClr val="82D8E0"/>
                </a:solidFill>
                <a:ln w="12843" cap="flat">
                  <a:noFill/>
                  <a:prstDash val="solid"/>
                  <a:miter/>
                </a:ln>
              </p:spPr>
              <p:txBody>
                <a:bodyPr rtlCol="0" anchor="ctr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</p:grpSp>
          <p:grpSp>
            <p:nvGrpSpPr>
              <p:cNvPr id="60" name="图形 44"/>
              <p:cNvGrpSpPr/>
              <p:nvPr/>
            </p:nvGrpSpPr>
            <p:grpSpPr>
              <a:xfrm>
                <a:off x="3716168" y="2563255"/>
                <a:ext cx="4766095" cy="1784467"/>
                <a:chOff x="3716168" y="2563255"/>
                <a:chExt cx="4766095" cy="1784467"/>
              </a:xfrm>
            </p:grpSpPr>
            <p:sp>
              <p:nvSpPr>
                <p:cNvPr id="61" name="任意多边形: 形状 60"/>
                <p:cNvSpPr/>
                <p:nvPr/>
              </p:nvSpPr>
              <p:spPr>
                <a:xfrm>
                  <a:off x="3716168" y="2579978"/>
                  <a:ext cx="4766095" cy="1767744"/>
                </a:xfrm>
                <a:custGeom>
                  <a:avLst/>
                  <a:gdLst>
                    <a:gd name="connsiteX0" fmla="*/ 72038 w 4766095"/>
                    <a:gd name="connsiteY0" fmla="*/ 133785 h 1767744"/>
                    <a:gd name="connsiteX1" fmla="*/ 0 w 4766095"/>
                    <a:gd name="connsiteY1" fmla="*/ 146649 h 1767744"/>
                    <a:gd name="connsiteX2" fmla="*/ 3859 w 4766095"/>
                    <a:gd name="connsiteY2" fmla="*/ 171091 h 1767744"/>
                    <a:gd name="connsiteX3" fmla="*/ 252134 w 4766095"/>
                    <a:gd name="connsiteY3" fmla="*/ 1458773 h 1767744"/>
                    <a:gd name="connsiteX4" fmla="*/ 338322 w 4766095"/>
                    <a:gd name="connsiteY4" fmla="*/ 1628578 h 1767744"/>
                    <a:gd name="connsiteX5" fmla="*/ 2037650 w 4766095"/>
                    <a:gd name="connsiteY5" fmla="*/ 1687752 h 1767744"/>
                    <a:gd name="connsiteX6" fmla="*/ 2813347 w 4766095"/>
                    <a:gd name="connsiteY6" fmla="*/ 1714766 h 1767744"/>
                    <a:gd name="connsiteX7" fmla="*/ 4324862 w 4766095"/>
                    <a:gd name="connsiteY7" fmla="*/ 1767508 h 1767744"/>
                    <a:gd name="connsiteX8" fmla="*/ 4561559 w 4766095"/>
                    <a:gd name="connsiteY8" fmla="*/ 1659451 h 1767744"/>
                    <a:gd name="connsiteX9" fmla="*/ 4589859 w 4766095"/>
                    <a:gd name="connsiteY9" fmla="*/ 1611855 h 1767744"/>
                    <a:gd name="connsiteX10" fmla="*/ 4611728 w 4766095"/>
                    <a:gd name="connsiteY10" fmla="*/ 1535957 h 1767744"/>
                    <a:gd name="connsiteX11" fmla="*/ 4764809 w 4766095"/>
                    <a:gd name="connsiteY11" fmla="*/ 144076 h 1767744"/>
                    <a:gd name="connsiteX12" fmla="*/ 4766096 w 4766095"/>
                    <a:gd name="connsiteY12" fmla="*/ 126067 h 1767744"/>
                    <a:gd name="connsiteX13" fmla="*/ 2201023 w 4766095"/>
                    <a:gd name="connsiteY13" fmla="*/ 0 h 1767744"/>
                    <a:gd name="connsiteX14" fmla="*/ 72038 w 4766095"/>
                    <a:gd name="connsiteY14" fmla="*/ 133785 h 17677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4766095" h="1767744">
                      <a:moveTo>
                        <a:pt x="72038" y="133785"/>
                      </a:moveTo>
                      <a:cubicBezTo>
                        <a:pt x="46310" y="135072"/>
                        <a:pt x="23155" y="140217"/>
                        <a:pt x="0" y="146649"/>
                      </a:cubicBezTo>
                      <a:cubicBezTo>
                        <a:pt x="1286" y="154368"/>
                        <a:pt x="2573" y="162086"/>
                        <a:pt x="3859" y="171091"/>
                      </a:cubicBezTo>
                      <a:lnTo>
                        <a:pt x="252134" y="1458773"/>
                      </a:lnTo>
                      <a:cubicBezTo>
                        <a:pt x="264997" y="1524380"/>
                        <a:pt x="295871" y="1583554"/>
                        <a:pt x="338322" y="1628578"/>
                      </a:cubicBezTo>
                      <a:lnTo>
                        <a:pt x="2037650" y="1687752"/>
                      </a:lnTo>
                      <a:lnTo>
                        <a:pt x="2813347" y="1714766"/>
                      </a:lnTo>
                      <a:lnTo>
                        <a:pt x="4324862" y="1767508"/>
                      </a:lnTo>
                      <a:cubicBezTo>
                        <a:pt x="4421342" y="1771368"/>
                        <a:pt x="4508816" y="1727630"/>
                        <a:pt x="4561559" y="1659451"/>
                      </a:cubicBezTo>
                      <a:cubicBezTo>
                        <a:pt x="4573136" y="1645301"/>
                        <a:pt x="4582141" y="1628578"/>
                        <a:pt x="4589859" y="1611855"/>
                      </a:cubicBezTo>
                      <a:cubicBezTo>
                        <a:pt x="4601437" y="1588699"/>
                        <a:pt x="4607869" y="1562971"/>
                        <a:pt x="4611728" y="1535957"/>
                      </a:cubicBezTo>
                      <a:lnTo>
                        <a:pt x="4764809" y="144076"/>
                      </a:lnTo>
                      <a:cubicBezTo>
                        <a:pt x="4766096" y="137644"/>
                        <a:pt x="4766096" y="132499"/>
                        <a:pt x="4766096" y="126067"/>
                      </a:cubicBezTo>
                      <a:lnTo>
                        <a:pt x="2201023" y="0"/>
                      </a:lnTo>
                      <a:lnTo>
                        <a:pt x="72038" y="133785"/>
                      </a:lnTo>
                      <a:close/>
                    </a:path>
                  </a:pathLst>
                </a:custGeom>
                <a:solidFill>
                  <a:srgbClr val="C7FAFF"/>
                </a:solidFill>
                <a:ln w="12843" cap="flat">
                  <a:noFill/>
                  <a:prstDash val="solid"/>
                  <a:miter/>
                </a:ln>
              </p:spPr>
              <p:txBody>
                <a:bodyPr rtlCol="0" anchor="ctr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62" name="任意多边形: 形状 61"/>
                <p:cNvSpPr/>
                <p:nvPr/>
              </p:nvSpPr>
              <p:spPr>
                <a:xfrm>
                  <a:off x="5917191" y="2563255"/>
                  <a:ext cx="2565072" cy="162085"/>
                </a:xfrm>
                <a:custGeom>
                  <a:avLst/>
                  <a:gdLst>
                    <a:gd name="connsiteX0" fmla="*/ 2457016 w 2565072"/>
                    <a:gd name="connsiteY0" fmla="*/ 96480 h 162085"/>
                    <a:gd name="connsiteX1" fmla="*/ 307448 w 2565072"/>
                    <a:gd name="connsiteY1" fmla="*/ 0 h 162085"/>
                    <a:gd name="connsiteX2" fmla="*/ 0 w 2565072"/>
                    <a:gd name="connsiteY2" fmla="*/ 19296 h 162085"/>
                    <a:gd name="connsiteX3" fmla="*/ 2449297 w 2565072"/>
                    <a:gd name="connsiteY3" fmla="*/ 138931 h 162085"/>
                    <a:gd name="connsiteX4" fmla="*/ 2563786 w 2565072"/>
                    <a:gd name="connsiteY4" fmla="*/ 162086 h 162085"/>
                    <a:gd name="connsiteX5" fmla="*/ 2565073 w 2565072"/>
                    <a:gd name="connsiteY5" fmla="*/ 127353 h 162085"/>
                    <a:gd name="connsiteX6" fmla="*/ 2457016 w 2565072"/>
                    <a:gd name="connsiteY6" fmla="*/ 96480 h 1620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565072" h="162085">
                      <a:moveTo>
                        <a:pt x="2457016" y="96480"/>
                      </a:moveTo>
                      <a:lnTo>
                        <a:pt x="307448" y="0"/>
                      </a:lnTo>
                      <a:lnTo>
                        <a:pt x="0" y="19296"/>
                      </a:lnTo>
                      <a:lnTo>
                        <a:pt x="2449297" y="138931"/>
                      </a:lnTo>
                      <a:cubicBezTo>
                        <a:pt x="2518762" y="144076"/>
                        <a:pt x="2563786" y="162086"/>
                        <a:pt x="2563786" y="162086"/>
                      </a:cubicBezTo>
                      <a:cubicBezTo>
                        <a:pt x="2563786" y="156940"/>
                        <a:pt x="2565073" y="132499"/>
                        <a:pt x="2565073" y="127353"/>
                      </a:cubicBezTo>
                      <a:cubicBezTo>
                        <a:pt x="2532913" y="109344"/>
                        <a:pt x="2495607" y="97766"/>
                        <a:pt x="2457016" y="96480"/>
                      </a:cubicBezTo>
                      <a:close/>
                    </a:path>
                  </a:pathLst>
                </a:custGeom>
                <a:solidFill>
                  <a:srgbClr val="82D8E0"/>
                </a:solidFill>
                <a:ln w="12843" cap="flat">
                  <a:noFill/>
                  <a:prstDash val="solid"/>
                  <a:miter/>
                </a:ln>
              </p:spPr>
              <p:txBody>
                <a:bodyPr rtlCol="0" anchor="ctr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</p:grpSp>
        </p:grpSp>
        <p:sp>
          <p:nvSpPr>
            <p:cNvPr id="4" name="文本框 3"/>
            <p:cNvSpPr txBox="1"/>
            <p:nvPr/>
          </p:nvSpPr>
          <p:spPr>
            <a:xfrm>
              <a:off x="6549" y="4398"/>
              <a:ext cx="6532" cy="1747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zh-CN" sz="2800" spc="200">
                  <a:solidFill>
                    <a:srgbClr val="0067C2"/>
                  </a:solidFill>
                  <a:uFillTx/>
                  <a:latin typeface="微软雅黑" panose="020B0503020204020204" charset="-122"/>
                  <a:ea typeface="微软雅黑" panose="020B0503020204020204" charset="-122"/>
                </a:rPr>
                <a:t>做功有快慢之分，你觉得应该怎样表示做功的快慢呢？</a:t>
              </a:r>
            </a:p>
          </p:txBody>
        </p:sp>
      </p:grp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/>
          <p:cNvSpPr/>
          <p:nvPr/>
        </p:nvSpPr>
        <p:spPr>
          <a:xfrm>
            <a:off x="899795" y="1025525"/>
            <a:ext cx="1398905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功率</a:t>
            </a:r>
          </a:p>
        </p:txBody>
      </p:sp>
      <p:grpSp>
        <p:nvGrpSpPr>
          <p:cNvPr id="3" name="组合 2"/>
          <p:cNvGrpSpPr/>
          <p:nvPr/>
        </p:nvGrpSpPr>
        <p:grpSpPr>
          <a:xfrm>
            <a:off x="334900" y="1848197"/>
            <a:ext cx="295322" cy="210471"/>
            <a:chOff x="435463" y="1226414"/>
            <a:chExt cx="295380" cy="210512"/>
          </a:xfrm>
        </p:grpSpPr>
        <p:sp>
          <p:nvSpPr>
            <p:cNvPr id="5" name="矩形 4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0" name="文本框 9"/>
          <p:cNvSpPr txBox="1"/>
          <p:nvPr/>
        </p:nvSpPr>
        <p:spPr>
          <a:xfrm>
            <a:off x="899795" y="1692910"/>
            <a:ext cx="354711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如何比较做功的快慢</a:t>
            </a:r>
          </a:p>
        </p:txBody>
      </p:sp>
      <p:grpSp>
        <p:nvGrpSpPr>
          <p:cNvPr id="44" name="组合 43"/>
          <p:cNvGrpSpPr/>
          <p:nvPr/>
        </p:nvGrpSpPr>
        <p:grpSpPr>
          <a:xfrm>
            <a:off x="5579745" y="1466850"/>
            <a:ext cx="3052445" cy="2746375"/>
            <a:chOff x="10504" y="1639"/>
            <a:chExt cx="5115" cy="5250"/>
          </a:xfrm>
        </p:grpSpPr>
        <p:pic>
          <p:nvPicPr>
            <p:cNvPr id="13" name="图片 12" descr="11-3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>
                    <a:alpha val="100000"/>
                  </a:srgbClr>
                </a:clrFrom>
                <a:clrTo>
                  <a:srgbClr val="FFFFFF">
                    <a:alpha val="100000"/>
                    <a:alpha val="0"/>
                  </a:srgbClr>
                </a:clrTo>
              </a:clrChange>
            </a:blip>
            <a:srcRect l="8279" t="781" r="26768" b="-781"/>
            <a:stretch>
              <a:fillRect/>
            </a:stretch>
          </p:blipFill>
          <p:spPr>
            <a:xfrm>
              <a:off x="10504" y="1639"/>
              <a:ext cx="5115" cy="5250"/>
            </a:xfrm>
            <a:prstGeom prst="rect">
              <a:avLst/>
            </a:prstGeom>
          </p:spPr>
        </p:pic>
        <p:grpSp>
          <p:nvGrpSpPr>
            <p:cNvPr id="36" name="组合 35"/>
            <p:cNvGrpSpPr/>
            <p:nvPr/>
          </p:nvGrpSpPr>
          <p:grpSpPr>
            <a:xfrm>
              <a:off x="11511" y="3299"/>
              <a:ext cx="871" cy="1556"/>
              <a:chOff x="6625" y="4525"/>
              <a:chExt cx="871" cy="1599"/>
            </a:xfrm>
            <a:solidFill>
              <a:srgbClr val="036EB8"/>
            </a:solidFill>
          </p:grpSpPr>
          <p:sp>
            <p:nvSpPr>
              <p:cNvPr id="14" name="矩形 13"/>
              <p:cNvSpPr/>
              <p:nvPr/>
            </p:nvSpPr>
            <p:spPr>
              <a:xfrm>
                <a:off x="6625" y="5511"/>
                <a:ext cx="871" cy="613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cxnSp>
            <p:nvCxnSpPr>
              <p:cNvPr id="15" name="直接连接符 14"/>
              <p:cNvCxnSpPr/>
              <p:nvPr/>
            </p:nvCxnSpPr>
            <p:spPr>
              <a:xfrm flipH="1" flipV="1">
                <a:off x="7050" y="4525"/>
                <a:ext cx="11" cy="1010"/>
              </a:xfrm>
              <a:prstGeom prst="line">
                <a:avLst/>
              </a:prstGeom>
              <a:grpFill/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48" name="组合 47"/>
          <p:cNvGrpSpPr/>
          <p:nvPr/>
        </p:nvGrpSpPr>
        <p:grpSpPr>
          <a:xfrm>
            <a:off x="8949055" y="1991360"/>
            <a:ext cx="1569720" cy="2164080"/>
            <a:chOff x="9248" y="3529"/>
            <a:chExt cx="2472" cy="3408"/>
          </a:xfrm>
        </p:grpSpPr>
        <p:pic>
          <p:nvPicPr>
            <p:cNvPr id="100" name="图片 99"/>
            <p:cNvPicPr/>
            <p:nvPr/>
          </p:nvPicPr>
          <p:blipFill>
            <a:blip r:embed="rId4">
              <a:clrChange>
                <a:clrFrom>
                  <a:srgbClr val="F79B08">
                    <a:alpha val="100000"/>
                  </a:srgbClr>
                </a:clrFrom>
                <a:clrTo>
                  <a:srgbClr val="F79B08">
                    <a:alpha val="100000"/>
                    <a:alpha val="0"/>
                  </a:srgbClr>
                </a:clrTo>
              </a:clrChange>
            </a:blip>
            <a:srcRect l="31890" t="14157" r="33456" b="16877"/>
            <a:stretch>
              <a:fillRect/>
            </a:stretch>
          </p:blipFill>
          <p:spPr>
            <a:xfrm>
              <a:off x="9248" y="3529"/>
              <a:ext cx="2472" cy="3408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47" name="矩形 46"/>
            <p:cNvSpPr/>
            <p:nvPr/>
          </p:nvSpPr>
          <p:spPr>
            <a:xfrm>
              <a:off x="9854" y="4855"/>
              <a:ext cx="759" cy="897"/>
            </a:xfrm>
            <a:prstGeom prst="rect">
              <a:avLst/>
            </a:prstGeom>
            <a:solidFill>
              <a:srgbClr val="E7F7F7"/>
            </a:solidFill>
            <a:ln>
              <a:solidFill>
                <a:srgbClr val="000000">
                  <a:alpha val="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矩形 16"/>
            <p:cNvSpPr/>
            <p:nvPr/>
          </p:nvSpPr>
          <p:spPr>
            <a:xfrm>
              <a:off x="9854" y="4850"/>
              <a:ext cx="819" cy="491"/>
            </a:xfrm>
            <a:prstGeom prst="rect">
              <a:avLst/>
            </a:prstGeom>
            <a:solidFill>
              <a:srgbClr val="036EB8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0249" name="Group 18"/>
          <p:cNvGrpSpPr/>
          <p:nvPr/>
        </p:nvGrpSpPr>
        <p:grpSpPr>
          <a:xfrm>
            <a:off x="8910320" y="4404995"/>
            <a:ext cx="1608455" cy="481965"/>
            <a:chOff x="2925" y="3249"/>
            <a:chExt cx="2359" cy="635"/>
          </a:xfrm>
        </p:grpSpPr>
        <p:pic>
          <p:nvPicPr>
            <p:cNvPr id="10253" name="Picture 19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971" y="3294"/>
              <a:ext cx="2268" cy="558"/>
            </a:xfrm>
            <a:prstGeom prst="rect">
              <a:avLst/>
            </a:prstGeom>
            <a:noFill/>
            <a:ln w="9525">
              <a:solidFill>
                <a:srgbClr val="FB9E13"/>
              </a:solidFill>
            </a:ln>
          </p:spPr>
        </p:pic>
        <p:sp>
          <p:nvSpPr>
            <p:cNvPr id="11" name="Rectangle 20"/>
            <p:cNvSpPr/>
            <p:nvPr/>
          </p:nvSpPr>
          <p:spPr>
            <a:xfrm>
              <a:off x="2925" y="3249"/>
              <a:ext cx="2359" cy="635"/>
            </a:xfrm>
            <a:prstGeom prst="rect">
              <a:avLst/>
            </a:prstGeom>
            <a:noFill/>
            <a:ln w="28575" cap="flat" cmpd="sng">
              <a:solidFill>
                <a:srgbClr val="FB9E13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pPr eaLnBrk="1" hangingPunct="1">
                <a:buFont typeface="Arial" panose="020B0604020202020204" pitchFamily="34" charset="0"/>
              </a:pPr>
              <a:endParaRPr lang="zh-CN" altLang="en-US" sz="2800" dirty="0"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</p:grpSp>
      <p:grpSp>
        <p:nvGrpSpPr>
          <p:cNvPr id="10248" name="Group 17"/>
          <p:cNvGrpSpPr/>
          <p:nvPr/>
        </p:nvGrpSpPr>
        <p:grpSpPr>
          <a:xfrm>
            <a:off x="6700520" y="4397375"/>
            <a:ext cx="1637030" cy="481965"/>
            <a:chOff x="2880" y="2432"/>
            <a:chExt cx="2359" cy="635"/>
          </a:xfrm>
        </p:grpSpPr>
        <p:pic>
          <p:nvPicPr>
            <p:cNvPr id="10255" name="Picture 15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880" y="2489"/>
              <a:ext cx="2347" cy="541"/>
            </a:xfrm>
            <a:prstGeom prst="rect">
              <a:avLst/>
            </a:prstGeom>
            <a:noFill/>
            <a:ln w="9525">
              <a:solidFill>
                <a:srgbClr val="FB9E13"/>
              </a:solidFill>
            </a:ln>
          </p:spPr>
        </p:pic>
        <p:sp>
          <p:nvSpPr>
            <p:cNvPr id="10256" name="Rectangle 16"/>
            <p:cNvSpPr/>
            <p:nvPr/>
          </p:nvSpPr>
          <p:spPr>
            <a:xfrm>
              <a:off x="2880" y="2432"/>
              <a:ext cx="2359" cy="635"/>
            </a:xfrm>
            <a:prstGeom prst="rect">
              <a:avLst/>
            </a:prstGeom>
            <a:noFill/>
            <a:ln w="28575" cap="flat" cmpd="sng">
              <a:solidFill>
                <a:srgbClr val="FB9E13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pPr eaLnBrk="1" hangingPunct="1">
                <a:buFont typeface="Arial" panose="020B0604020202020204" pitchFamily="34" charset="0"/>
              </a:pPr>
              <a:endParaRPr lang="zh-CN" altLang="en-US" sz="2800" dirty="0"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</p:grpSp>
      <p:sp>
        <p:nvSpPr>
          <p:cNvPr id="12" name="文本框 11"/>
          <p:cNvSpPr txBox="1"/>
          <p:nvPr/>
        </p:nvSpPr>
        <p:spPr>
          <a:xfrm>
            <a:off x="902335" y="2531745"/>
            <a:ext cx="4360545" cy="20300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>
              <a:lnSpc>
                <a:spcPct val="150000"/>
              </a:lnSpc>
              <a:buClrTx/>
              <a:buSzTx/>
              <a:buFontTx/>
            </a:pPr>
            <a:r>
              <a:rPr lang="zh-CN" altLang="en-US" sz="2800" dirty="0">
                <a:solidFill>
                  <a:srgbClr val="000000"/>
                </a:solidFill>
                <a:latin typeface="方正教材规范楷体_GBK" panose="02000000000000000000" charset="-122"/>
                <a:ea typeface="方正教材规范楷体_GBK" panose="02000000000000000000" charset="-122"/>
                <a:sym typeface="+mn-ea"/>
              </a:rPr>
              <a:t>运送相同的货物到同样高的楼顶，起重机和人工谁做功更快？为什么？</a:t>
            </a:r>
          </a:p>
        </p:txBody>
      </p:sp>
      <p:sp>
        <p:nvSpPr>
          <p:cNvPr id="16" name="文本框 15"/>
          <p:cNvSpPr txBox="1"/>
          <p:nvPr/>
        </p:nvSpPr>
        <p:spPr>
          <a:xfrm>
            <a:off x="902335" y="4879340"/>
            <a:ext cx="8285480" cy="17703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800"/>
              <a:t>答：起重机更快。</a:t>
            </a:r>
          </a:p>
          <a:p>
            <a:pPr>
              <a:lnSpc>
                <a:spcPct val="130000"/>
              </a:lnSpc>
            </a:pPr>
            <a:r>
              <a:rPr lang="zh-CN" altLang="en-US" sz="2800">
                <a:solidFill>
                  <a:schemeClr val="accent5"/>
                </a:solidFill>
                <a:sym typeface="+mn-ea"/>
              </a:rPr>
              <a:t>不同的物体若做相同的功，则用时短的物体做功快</a:t>
            </a:r>
            <a:r>
              <a:rPr lang="zh-CN" altLang="en-US" sz="2800">
                <a:sym typeface="+mn-ea"/>
              </a:rPr>
              <a:t>，起重机用时短，做功更快</a:t>
            </a:r>
            <a:r>
              <a:rPr lang="zh-CN" altLang="en-US" sz="2800"/>
              <a:t>。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/>
          <p:cNvSpPr/>
          <p:nvPr/>
        </p:nvSpPr>
        <p:spPr>
          <a:xfrm>
            <a:off x="899795" y="1025525"/>
            <a:ext cx="1398905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功率</a:t>
            </a:r>
          </a:p>
        </p:txBody>
      </p:sp>
      <p:grpSp>
        <p:nvGrpSpPr>
          <p:cNvPr id="3" name="组合 2"/>
          <p:cNvGrpSpPr/>
          <p:nvPr/>
        </p:nvGrpSpPr>
        <p:grpSpPr>
          <a:xfrm>
            <a:off x="334900" y="1848197"/>
            <a:ext cx="295322" cy="210471"/>
            <a:chOff x="435463" y="1226414"/>
            <a:chExt cx="295380" cy="210512"/>
          </a:xfrm>
        </p:grpSpPr>
        <p:sp>
          <p:nvSpPr>
            <p:cNvPr id="5" name="矩形 4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0" name="文本框 9"/>
          <p:cNvSpPr txBox="1"/>
          <p:nvPr/>
        </p:nvSpPr>
        <p:spPr>
          <a:xfrm>
            <a:off x="899795" y="1692910"/>
            <a:ext cx="354711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如何比较做功的快慢</a:t>
            </a:r>
          </a:p>
        </p:txBody>
      </p:sp>
      <p:grpSp>
        <p:nvGrpSpPr>
          <p:cNvPr id="44" name="组合 43"/>
          <p:cNvGrpSpPr/>
          <p:nvPr/>
        </p:nvGrpSpPr>
        <p:grpSpPr>
          <a:xfrm>
            <a:off x="6154420" y="942340"/>
            <a:ext cx="3052445" cy="2746375"/>
            <a:chOff x="10504" y="1639"/>
            <a:chExt cx="5115" cy="5250"/>
          </a:xfrm>
        </p:grpSpPr>
        <p:pic>
          <p:nvPicPr>
            <p:cNvPr id="13" name="图片 12" descr="11-3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>
                    <a:alpha val="100000"/>
                  </a:srgbClr>
                </a:clrFrom>
                <a:clrTo>
                  <a:srgbClr val="FFFFFF">
                    <a:alpha val="100000"/>
                    <a:alpha val="0"/>
                  </a:srgbClr>
                </a:clrTo>
              </a:clrChange>
            </a:blip>
            <a:srcRect l="8279" t="781" r="26768" b="-781"/>
            <a:stretch>
              <a:fillRect/>
            </a:stretch>
          </p:blipFill>
          <p:spPr>
            <a:xfrm>
              <a:off x="10504" y="1639"/>
              <a:ext cx="5115" cy="5250"/>
            </a:xfrm>
            <a:prstGeom prst="rect">
              <a:avLst/>
            </a:prstGeom>
          </p:spPr>
        </p:pic>
        <p:grpSp>
          <p:nvGrpSpPr>
            <p:cNvPr id="36" name="组合 35"/>
            <p:cNvGrpSpPr/>
            <p:nvPr/>
          </p:nvGrpSpPr>
          <p:grpSpPr>
            <a:xfrm>
              <a:off x="11441" y="3299"/>
              <a:ext cx="1053" cy="1705"/>
              <a:chOff x="6555" y="4525"/>
              <a:chExt cx="1053" cy="1752"/>
            </a:xfrm>
            <a:solidFill>
              <a:srgbClr val="036EB8"/>
            </a:solidFill>
          </p:grpSpPr>
          <p:sp>
            <p:nvSpPr>
              <p:cNvPr id="14" name="矩形 13"/>
              <p:cNvSpPr/>
              <p:nvPr/>
            </p:nvSpPr>
            <p:spPr>
              <a:xfrm>
                <a:off x="6555" y="5510"/>
                <a:ext cx="1053" cy="767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cxnSp>
            <p:nvCxnSpPr>
              <p:cNvPr id="15" name="直接连接符 14"/>
              <p:cNvCxnSpPr/>
              <p:nvPr/>
            </p:nvCxnSpPr>
            <p:spPr>
              <a:xfrm flipH="1" flipV="1">
                <a:off x="7050" y="4525"/>
                <a:ext cx="11" cy="1010"/>
              </a:xfrm>
              <a:prstGeom prst="line">
                <a:avLst/>
              </a:prstGeom>
              <a:grpFill/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48" name="组合 47"/>
          <p:cNvGrpSpPr/>
          <p:nvPr/>
        </p:nvGrpSpPr>
        <p:grpSpPr>
          <a:xfrm>
            <a:off x="9523730" y="1466850"/>
            <a:ext cx="1569720" cy="2164080"/>
            <a:chOff x="9248" y="3529"/>
            <a:chExt cx="2472" cy="3408"/>
          </a:xfrm>
        </p:grpSpPr>
        <p:pic>
          <p:nvPicPr>
            <p:cNvPr id="100" name="图片 99"/>
            <p:cNvPicPr/>
            <p:nvPr/>
          </p:nvPicPr>
          <p:blipFill>
            <a:blip r:embed="rId4">
              <a:clrChange>
                <a:clrFrom>
                  <a:srgbClr val="F79B08">
                    <a:alpha val="100000"/>
                  </a:srgbClr>
                </a:clrFrom>
                <a:clrTo>
                  <a:srgbClr val="F79B08">
                    <a:alpha val="100000"/>
                    <a:alpha val="0"/>
                  </a:srgbClr>
                </a:clrTo>
              </a:clrChange>
            </a:blip>
            <a:srcRect l="31890" t="14157" r="33456" b="16877"/>
            <a:stretch>
              <a:fillRect/>
            </a:stretch>
          </p:blipFill>
          <p:spPr>
            <a:xfrm>
              <a:off x="9248" y="3529"/>
              <a:ext cx="2472" cy="3408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47" name="矩形 46"/>
            <p:cNvSpPr/>
            <p:nvPr/>
          </p:nvSpPr>
          <p:spPr>
            <a:xfrm>
              <a:off x="9854" y="4855"/>
              <a:ext cx="759" cy="897"/>
            </a:xfrm>
            <a:prstGeom prst="rect">
              <a:avLst/>
            </a:prstGeom>
            <a:solidFill>
              <a:srgbClr val="E7F7F7"/>
            </a:solidFill>
            <a:ln>
              <a:solidFill>
                <a:srgbClr val="000000">
                  <a:alpha val="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矩形 16"/>
            <p:cNvSpPr/>
            <p:nvPr/>
          </p:nvSpPr>
          <p:spPr>
            <a:xfrm>
              <a:off x="10041" y="4850"/>
              <a:ext cx="586" cy="335"/>
            </a:xfrm>
            <a:prstGeom prst="rect">
              <a:avLst/>
            </a:prstGeom>
            <a:solidFill>
              <a:srgbClr val="036EB8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0248" name="Group 17"/>
          <p:cNvGrpSpPr/>
          <p:nvPr/>
        </p:nvGrpSpPr>
        <p:grpSpPr>
          <a:xfrm>
            <a:off x="7275195" y="3872865"/>
            <a:ext cx="1637030" cy="481965"/>
            <a:chOff x="2880" y="2432"/>
            <a:chExt cx="2359" cy="635"/>
          </a:xfrm>
        </p:grpSpPr>
        <p:pic>
          <p:nvPicPr>
            <p:cNvPr id="10255" name="Picture 15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880" y="2489"/>
              <a:ext cx="2347" cy="541"/>
            </a:xfrm>
            <a:prstGeom prst="rect">
              <a:avLst/>
            </a:prstGeom>
            <a:noFill/>
            <a:ln w="9525">
              <a:solidFill>
                <a:srgbClr val="FB9E13"/>
              </a:solidFill>
            </a:ln>
          </p:spPr>
        </p:pic>
        <p:sp>
          <p:nvSpPr>
            <p:cNvPr id="10256" name="Rectangle 16"/>
            <p:cNvSpPr/>
            <p:nvPr/>
          </p:nvSpPr>
          <p:spPr>
            <a:xfrm>
              <a:off x="2880" y="2432"/>
              <a:ext cx="2359" cy="635"/>
            </a:xfrm>
            <a:prstGeom prst="rect">
              <a:avLst/>
            </a:prstGeom>
            <a:noFill/>
            <a:ln w="28575" cap="flat" cmpd="sng">
              <a:solidFill>
                <a:srgbClr val="FB9E13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pPr eaLnBrk="1" hangingPunct="1">
                <a:buFont typeface="Arial" panose="020B0604020202020204" pitchFamily="34" charset="0"/>
              </a:pPr>
              <a:endParaRPr lang="zh-CN" altLang="en-US" sz="2800" dirty="0"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</p:grpSp>
      <p:sp>
        <p:nvSpPr>
          <p:cNvPr id="2" name="文本框 1"/>
          <p:cNvSpPr txBox="1"/>
          <p:nvPr/>
        </p:nvSpPr>
        <p:spPr>
          <a:xfrm>
            <a:off x="902335" y="2367280"/>
            <a:ext cx="5082540" cy="20300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>
              <a:lnSpc>
                <a:spcPct val="150000"/>
              </a:lnSpc>
              <a:buClrTx/>
              <a:buSzTx/>
              <a:buFontTx/>
            </a:pPr>
            <a:r>
              <a:rPr lang="zh-CN" altLang="en-US" sz="2800" dirty="0">
                <a:solidFill>
                  <a:srgbClr val="000000"/>
                </a:solidFill>
                <a:latin typeface="方正教材规范楷体_GBK" panose="02000000000000000000" charset="-122"/>
                <a:ea typeface="方正教材规范楷体_GBK" panose="02000000000000000000" charset="-122"/>
                <a:sym typeface="+mn-ea"/>
              </a:rPr>
              <a:t>花费相同的时间运送不同的货物到同样高的楼顶，起重机和人工谁做功更快？为什么？</a:t>
            </a:r>
          </a:p>
        </p:txBody>
      </p:sp>
      <p:grpSp>
        <p:nvGrpSpPr>
          <p:cNvPr id="11" name="Group 17"/>
          <p:cNvGrpSpPr/>
          <p:nvPr/>
        </p:nvGrpSpPr>
        <p:grpSpPr>
          <a:xfrm>
            <a:off x="9456420" y="3872865"/>
            <a:ext cx="1637030" cy="481965"/>
            <a:chOff x="2880" y="2432"/>
            <a:chExt cx="2359" cy="635"/>
          </a:xfrm>
        </p:grpSpPr>
        <p:pic>
          <p:nvPicPr>
            <p:cNvPr id="12" name="Picture 15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880" y="2489"/>
              <a:ext cx="2347" cy="541"/>
            </a:xfrm>
            <a:prstGeom prst="rect">
              <a:avLst/>
            </a:prstGeom>
            <a:noFill/>
            <a:ln w="9525">
              <a:solidFill>
                <a:srgbClr val="FB9E13"/>
              </a:solidFill>
            </a:ln>
          </p:spPr>
        </p:pic>
        <p:sp>
          <p:nvSpPr>
            <p:cNvPr id="16" name="Rectangle 16"/>
            <p:cNvSpPr/>
            <p:nvPr/>
          </p:nvSpPr>
          <p:spPr>
            <a:xfrm>
              <a:off x="2880" y="2432"/>
              <a:ext cx="2359" cy="635"/>
            </a:xfrm>
            <a:prstGeom prst="rect">
              <a:avLst/>
            </a:prstGeom>
            <a:noFill/>
            <a:ln w="28575" cap="flat" cmpd="sng">
              <a:solidFill>
                <a:srgbClr val="FB9E13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pPr eaLnBrk="1" hangingPunct="1">
                <a:buFont typeface="Arial" panose="020B0604020202020204" pitchFamily="34" charset="0"/>
              </a:pPr>
              <a:endParaRPr lang="zh-CN" altLang="en-US" sz="2800" dirty="0"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</p:grpSp>
      <p:sp>
        <p:nvSpPr>
          <p:cNvPr id="18" name="文本框 17"/>
          <p:cNvSpPr txBox="1"/>
          <p:nvPr/>
        </p:nvSpPr>
        <p:spPr>
          <a:xfrm>
            <a:off x="902335" y="4326890"/>
            <a:ext cx="9559925" cy="2330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800"/>
              <a:t>答：起重机更快。</a:t>
            </a:r>
          </a:p>
          <a:p>
            <a:pPr>
              <a:lnSpc>
                <a:spcPct val="130000"/>
              </a:lnSpc>
            </a:pPr>
            <a:r>
              <a:rPr lang="zh-CN" altLang="en-US" sz="2800">
                <a:solidFill>
                  <a:schemeClr val="accent5"/>
                </a:solidFill>
              </a:rPr>
              <a:t>不同的物体若做功的时间相同，则做功多的物体做功快</a:t>
            </a:r>
            <a:r>
              <a:rPr lang="zh-CN" altLang="en-US" sz="2800"/>
              <a:t>，</a:t>
            </a:r>
          </a:p>
          <a:p>
            <a:pPr>
              <a:lnSpc>
                <a:spcPct val="130000"/>
              </a:lnSpc>
            </a:pPr>
            <a:r>
              <a:rPr lang="zh-CN" altLang="en-US" sz="2800"/>
              <a:t>此时起重机和人工虽然花费时间一样，但起重机吊起的货物更重，因此起重机做功更多。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/>
          <p:cNvSpPr/>
          <p:nvPr/>
        </p:nvSpPr>
        <p:spPr>
          <a:xfrm>
            <a:off x="899795" y="1025525"/>
            <a:ext cx="1398905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功率</a:t>
            </a:r>
          </a:p>
        </p:txBody>
      </p:sp>
      <p:grpSp>
        <p:nvGrpSpPr>
          <p:cNvPr id="3" name="组合 2"/>
          <p:cNvGrpSpPr/>
          <p:nvPr/>
        </p:nvGrpSpPr>
        <p:grpSpPr>
          <a:xfrm>
            <a:off x="334900" y="1848197"/>
            <a:ext cx="295322" cy="210471"/>
            <a:chOff x="435463" y="1226414"/>
            <a:chExt cx="295380" cy="210512"/>
          </a:xfrm>
        </p:grpSpPr>
        <p:sp>
          <p:nvSpPr>
            <p:cNvPr id="5" name="矩形 4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0" name="文本框 9"/>
          <p:cNvSpPr txBox="1"/>
          <p:nvPr/>
        </p:nvSpPr>
        <p:spPr>
          <a:xfrm>
            <a:off x="899795" y="1692910"/>
            <a:ext cx="354711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如何比较做功的快慢</a:t>
            </a:r>
          </a:p>
        </p:txBody>
      </p:sp>
      <p:grpSp>
        <p:nvGrpSpPr>
          <p:cNvPr id="2" name="组合 1"/>
          <p:cNvGrpSpPr/>
          <p:nvPr/>
        </p:nvGrpSpPr>
        <p:grpSpPr>
          <a:xfrm>
            <a:off x="334900" y="2583527"/>
            <a:ext cx="295322" cy="210471"/>
            <a:chOff x="435463" y="1226414"/>
            <a:chExt cx="295380" cy="210512"/>
          </a:xfrm>
        </p:grpSpPr>
        <p:sp>
          <p:nvSpPr>
            <p:cNvPr id="11" name="矩形 10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3" name="文本框 12"/>
          <p:cNvSpPr txBox="1"/>
          <p:nvPr/>
        </p:nvSpPr>
        <p:spPr>
          <a:xfrm>
            <a:off x="899795" y="2427605"/>
            <a:ext cx="10842625" cy="181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要比较物体做功的快慢，必须考虑两个因素：</a:t>
            </a:r>
          </a:p>
          <a:p>
            <a:pPr>
              <a:lnSpc>
                <a:spcPct val="150000"/>
              </a:lnSpc>
            </a:pPr>
            <a:r>
              <a:rPr lang="zh-CN" altLang="en-US" sz="2800"/>
              <a:t>其一是物体</a:t>
            </a:r>
            <a:r>
              <a:rPr lang="zh-CN" altLang="en-US" sz="2800" b="1"/>
              <a:t>做了多少功</a:t>
            </a:r>
            <a:r>
              <a:rPr lang="zh-CN" altLang="en-US" sz="2800"/>
              <a:t>；</a:t>
            </a:r>
          </a:p>
          <a:p>
            <a:pPr>
              <a:lnSpc>
                <a:spcPct val="150000"/>
              </a:lnSpc>
            </a:pPr>
            <a:r>
              <a:rPr lang="zh-CN" altLang="en-US" sz="2800"/>
              <a:t>其二是物体做功所用的</a:t>
            </a:r>
            <a:r>
              <a:rPr lang="zh-CN" altLang="en-US" sz="2800" b="1"/>
              <a:t>时间。</a:t>
            </a:r>
          </a:p>
        </p:txBody>
      </p:sp>
      <p:grpSp>
        <p:nvGrpSpPr>
          <p:cNvPr id="35" name="组合 34"/>
          <p:cNvGrpSpPr/>
          <p:nvPr/>
        </p:nvGrpSpPr>
        <p:grpSpPr>
          <a:xfrm>
            <a:off x="7247255" y="4224020"/>
            <a:ext cx="3755390" cy="2538730"/>
            <a:chOff x="11413" y="6652"/>
            <a:chExt cx="5914" cy="3998"/>
          </a:xfrm>
        </p:grpSpPr>
        <p:grpSp>
          <p:nvGrpSpPr>
            <p:cNvPr id="44" name="组合 43"/>
            <p:cNvGrpSpPr/>
            <p:nvPr/>
          </p:nvGrpSpPr>
          <p:grpSpPr>
            <a:xfrm>
              <a:off x="11413" y="6815"/>
              <a:ext cx="2624" cy="2895"/>
              <a:chOff x="10504" y="1639"/>
              <a:chExt cx="5115" cy="5250"/>
            </a:xfrm>
          </p:grpSpPr>
          <p:pic>
            <p:nvPicPr>
              <p:cNvPr id="14" name="图片 13" descr="11-3"/>
              <p:cNvPicPr>
                <a:picLocks noChangeAspect="1"/>
              </p:cNvPicPr>
              <p:nvPr/>
            </p:nvPicPr>
            <p:blipFill>
              <a:blip r:embed="rId3">
                <a:clrChange>
                  <a:clrFrom>
                    <a:srgbClr val="FFFFFF">
                      <a:alpha val="100000"/>
                    </a:srgbClr>
                  </a:clrFrom>
                  <a:clrTo>
                    <a:srgbClr val="FFFFFF">
                      <a:alpha val="100000"/>
                      <a:alpha val="0"/>
                    </a:srgbClr>
                  </a:clrTo>
                </a:clrChange>
              </a:blip>
              <a:srcRect l="8279" t="781" r="26768" b="-781"/>
              <a:stretch>
                <a:fillRect/>
              </a:stretch>
            </p:blipFill>
            <p:spPr>
              <a:xfrm>
                <a:off x="10504" y="1639"/>
                <a:ext cx="5115" cy="5250"/>
              </a:xfrm>
              <a:prstGeom prst="rect">
                <a:avLst/>
              </a:prstGeom>
            </p:spPr>
          </p:pic>
          <p:grpSp>
            <p:nvGrpSpPr>
              <p:cNvPr id="36" name="组合 35"/>
              <p:cNvGrpSpPr/>
              <p:nvPr/>
            </p:nvGrpSpPr>
            <p:grpSpPr>
              <a:xfrm>
                <a:off x="11511" y="3299"/>
                <a:ext cx="871" cy="1556"/>
                <a:chOff x="6625" y="4525"/>
                <a:chExt cx="871" cy="1599"/>
              </a:xfrm>
              <a:solidFill>
                <a:srgbClr val="036EB8"/>
              </a:solidFill>
            </p:grpSpPr>
            <p:sp>
              <p:nvSpPr>
                <p:cNvPr id="15" name="矩形 14"/>
                <p:cNvSpPr/>
                <p:nvPr/>
              </p:nvSpPr>
              <p:spPr>
                <a:xfrm>
                  <a:off x="6625" y="5511"/>
                  <a:ext cx="871" cy="613"/>
                </a:xfrm>
                <a:prstGeom prst="rect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cxnSp>
              <p:nvCxnSpPr>
                <p:cNvPr id="16" name="直接连接符 15"/>
                <p:cNvCxnSpPr/>
                <p:nvPr/>
              </p:nvCxnSpPr>
              <p:spPr>
                <a:xfrm flipH="1" flipV="1">
                  <a:off x="7050" y="4525"/>
                  <a:ext cx="11" cy="1010"/>
                </a:xfrm>
                <a:prstGeom prst="line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48" name="组合 47"/>
            <p:cNvGrpSpPr/>
            <p:nvPr/>
          </p:nvGrpSpPr>
          <p:grpSpPr>
            <a:xfrm>
              <a:off x="15253" y="6652"/>
              <a:ext cx="2075" cy="3058"/>
              <a:chOff x="9248" y="3529"/>
              <a:chExt cx="2472" cy="3408"/>
            </a:xfrm>
          </p:grpSpPr>
          <p:pic>
            <p:nvPicPr>
              <p:cNvPr id="100" name="图片 99"/>
              <p:cNvPicPr/>
              <p:nvPr/>
            </p:nvPicPr>
            <p:blipFill>
              <a:blip r:embed="rId4">
                <a:clrChange>
                  <a:clrFrom>
                    <a:srgbClr val="F79B08">
                      <a:alpha val="100000"/>
                    </a:srgbClr>
                  </a:clrFrom>
                  <a:clrTo>
                    <a:srgbClr val="F79B08">
                      <a:alpha val="100000"/>
                      <a:alpha val="0"/>
                    </a:srgbClr>
                  </a:clrTo>
                </a:clrChange>
              </a:blip>
              <a:srcRect l="31890" t="14157" r="33456" b="16877"/>
              <a:stretch>
                <a:fillRect/>
              </a:stretch>
            </p:blipFill>
            <p:spPr>
              <a:xfrm>
                <a:off x="9248" y="3529"/>
                <a:ext cx="2472" cy="3408"/>
              </a:xfrm>
              <a:prstGeom prst="rect">
                <a:avLst/>
              </a:prstGeom>
              <a:noFill/>
              <a:ln w="9525">
                <a:noFill/>
              </a:ln>
            </p:spPr>
          </p:pic>
          <p:sp>
            <p:nvSpPr>
              <p:cNvPr id="47" name="矩形 46"/>
              <p:cNvSpPr/>
              <p:nvPr/>
            </p:nvSpPr>
            <p:spPr>
              <a:xfrm>
                <a:off x="9854" y="4855"/>
                <a:ext cx="759" cy="897"/>
              </a:xfrm>
              <a:prstGeom prst="rect">
                <a:avLst/>
              </a:prstGeom>
              <a:solidFill>
                <a:srgbClr val="E7F7F7"/>
              </a:solidFill>
              <a:ln>
                <a:solidFill>
                  <a:srgbClr val="000000">
                    <a:alpha val="0"/>
                  </a:srgb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" name="矩形 16"/>
              <p:cNvSpPr/>
              <p:nvPr/>
            </p:nvSpPr>
            <p:spPr>
              <a:xfrm>
                <a:off x="9854" y="4850"/>
                <a:ext cx="819" cy="491"/>
              </a:xfrm>
              <a:prstGeom prst="rect">
                <a:avLst/>
              </a:prstGeom>
              <a:solidFill>
                <a:srgbClr val="036EB8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0249" name="Group 18"/>
            <p:cNvGrpSpPr/>
            <p:nvPr/>
          </p:nvGrpSpPr>
          <p:grpSpPr>
            <a:xfrm>
              <a:off x="15192" y="9990"/>
              <a:ext cx="2002" cy="661"/>
              <a:chOff x="2925" y="3249"/>
              <a:chExt cx="2359" cy="635"/>
            </a:xfrm>
          </p:grpSpPr>
          <p:pic>
            <p:nvPicPr>
              <p:cNvPr id="10253" name="Picture 19"/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971" y="3294"/>
                <a:ext cx="2268" cy="558"/>
              </a:xfrm>
              <a:prstGeom prst="rect">
                <a:avLst/>
              </a:prstGeom>
              <a:noFill/>
              <a:ln w="9525">
                <a:solidFill>
                  <a:srgbClr val="FB9E13"/>
                </a:solidFill>
              </a:ln>
            </p:spPr>
          </p:pic>
          <p:sp>
            <p:nvSpPr>
              <p:cNvPr id="18" name="Rectangle 20"/>
              <p:cNvSpPr/>
              <p:nvPr/>
            </p:nvSpPr>
            <p:spPr>
              <a:xfrm>
                <a:off x="2925" y="3249"/>
                <a:ext cx="2359" cy="635"/>
              </a:xfrm>
              <a:prstGeom prst="rect">
                <a:avLst/>
              </a:prstGeom>
              <a:noFill/>
              <a:ln w="28575" cap="flat" cmpd="sng">
                <a:solidFill>
                  <a:srgbClr val="FB9E13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pPr eaLnBrk="1" hangingPunct="1">
                  <a:buFont typeface="Arial" panose="020B0604020202020204" pitchFamily="34" charset="0"/>
                </a:pPr>
                <a:endParaRPr lang="zh-CN" altLang="en-US" sz="2800" dirty="0">
                  <a:latin typeface="楷体" panose="02010609060101010101" pitchFamily="49" charset="-122"/>
                  <a:ea typeface="楷体" panose="02010609060101010101" pitchFamily="49" charset="-122"/>
                </a:endParaRPr>
              </a:p>
            </p:txBody>
          </p:sp>
        </p:grpSp>
        <p:grpSp>
          <p:nvGrpSpPr>
            <p:cNvPr id="10248" name="Group 17"/>
            <p:cNvGrpSpPr/>
            <p:nvPr/>
          </p:nvGrpSpPr>
          <p:grpSpPr>
            <a:xfrm>
              <a:off x="11712" y="9978"/>
              <a:ext cx="2037" cy="661"/>
              <a:chOff x="2880" y="2432"/>
              <a:chExt cx="2359" cy="635"/>
            </a:xfrm>
          </p:grpSpPr>
          <p:pic>
            <p:nvPicPr>
              <p:cNvPr id="10255" name="Picture 15"/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880" y="2489"/>
                <a:ext cx="2347" cy="541"/>
              </a:xfrm>
              <a:prstGeom prst="rect">
                <a:avLst/>
              </a:prstGeom>
              <a:noFill/>
              <a:ln w="9525">
                <a:solidFill>
                  <a:srgbClr val="FB9E13"/>
                </a:solidFill>
              </a:ln>
            </p:spPr>
          </p:pic>
          <p:sp>
            <p:nvSpPr>
              <p:cNvPr id="10256" name="Rectangle 16"/>
              <p:cNvSpPr/>
              <p:nvPr/>
            </p:nvSpPr>
            <p:spPr>
              <a:xfrm>
                <a:off x="2880" y="2432"/>
                <a:ext cx="2359" cy="635"/>
              </a:xfrm>
              <a:prstGeom prst="rect">
                <a:avLst/>
              </a:prstGeom>
              <a:noFill/>
              <a:ln w="28575" cap="flat" cmpd="sng">
                <a:solidFill>
                  <a:srgbClr val="FB9E13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pPr eaLnBrk="1" hangingPunct="1">
                  <a:buFont typeface="Arial" panose="020B0604020202020204" pitchFamily="34" charset="0"/>
                </a:pPr>
                <a:endParaRPr lang="zh-CN" altLang="en-US" sz="2800" dirty="0">
                  <a:latin typeface="楷体" panose="02010609060101010101" pitchFamily="49" charset="-122"/>
                  <a:ea typeface="楷体" panose="02010609060101010101" pitchFamily="49" charset="-122"/>
                </a:endParaRPr>
              </a:p>
            </p:txBody>
          </p:sp>
        </p:grpSp>
      </p:grpSp>
      <p:grpSp>
        <p:nvGrpSpPr>
          <p:cNvPr id="34" name="组合 33"/>
          <p:cNvGrpSpPr/>
          <p:nvPr/>
        </p:nvGrpSpPr>
        <p:grpSpPr>
          <a:xfrm>
            <a:off x="1423670" y="4184015"/>
            <a:ext cx="4058285" cy="2510155"/>
            <a:chOff x="2242" y="6589"/>
            <a:chExt cx="6391" cy="3953"/>
          </a:xfrm>
        </p:grpSpPr>
        <p:grpSp>
          <p:nvGrpSpPr>
            <p:cNvPr id="19" name="组合 18"/>
            <p:cNvGrpSpPr/>
            <p:nvPr/>
          </p:nvGrpSpPr>
          <p:grpSpPr>
            <a:xfrm>
              <a:off x="2242" y="6589"/>
              <a:ext cx="3003" cy="2905"/>
              <a:chOff x="10504" y="1639"/>
              <a:chExt cx="5115" cy="5250"/>
            </a:xfrm>
          </p:grpSpPr>
          <p:pic>
            <p:nvPicPr>
              <p:cNvPr id="20" name="图片 19" descr="11-3"/>
              <p:cNvPicPr>
                <a:picLocks noChangeAspect="1"/>
              </p:cNvPicPr>
              <p:nvPr/>
            </p:nvPicPr>
            <p:blipFill>
              <a:blip r:embed="rId3">
                <a:clrChange>
                  <a:clrFrom>
                    <a:srgbClr val="FFFFFF">
                      <a:alpha val="100000"/>
                    </a:srgbClr>
                  </a:clrFrom>
                  <a:clrTo>
                    <a:srgbClr val="FFFFFF">
                      <a:alpha val="100000"/>
                      <a:alpha val="0"/>
                    </a:srgbClr>
                  </a:clrTo>
                </a:clrChange>
              </a:blip>
              <a:srcRect l="8279" t="781" r="26768" b="-781"/>
              <a:stretch>
                <a:fillRect/>
              </a:stretch>
            </p:blipFill>
            <p:spPr>
              <a:xfrm>
                <a:off x="10504" y="1639"/>
                <a:ext cx="5115" cy="5250"/>
              </a:xfrm>
              <a:prstGeom prst="rect">
                <a:avLst/>
              </a:prstGeom>
            </p:spPr>
          </p:pic>
          <p:grpSp>
            <p:nvGrpSpPr>
              <p:cNvPr id="21" name="组合 20"/>
              <p:cNvGrpSpPr/>
              <p:nvPr/>
            </p:nvGrpSpPr>
            <p:grpSpPr>
              <a:xfrm>
                <a:off x="11441" y="3299"/>
                <a:ext cx="1053" cy="1705"/>
                <a:chOff x="6555" y="4525"/>
                <a:chExt cx="1053" cy="1752"/>
              </a:xfrm>
              <a:solidFill>
                <a:srgbClr val="036EB8"/>
              </a:solidFill>
            </p:grpSpPr>
            <p:sp>
              <p:nvSpPr>
                <p:cNvPr id="22" name="矩形 21"/>
                <p:cNvSpPr/>
                <p:nvPr/>
              </p:nvSpPr>
              <p:spPr>
                <a:xfrm>
                  <a:off x="6555" y="5510"/>
                  <a:ext cx="1053" cy="767"/>
                </a:xfrm>
                <a:prstGeom prst="rect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cxnSp>
              <p:nvCxnSpPr>
                <p:cNvPr id="23" name="直接连接符 22"/>
                <p:cNvCxnSpPr/>
                <p:nvPr/>
              </p:nvCxnSpPr>
              <p:spPr>
                <a:xfrm flipH="1" flipV="1">
                  <a:off x="7050" y="4525"/>
                  <a:ext cx="11" cy="1010"/>
                </a:xfrm>
                <a:prstGeom prst="line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24" name="组合 23"/>
            <p:cNvGrpSpPr/>
            <p:nvPr/>
          </p:nvGrpSpPr>
          <p:grpSpPr>
            <a:xfrm>
              <a:off x="6603" y="6589"/>
              <a:ext cx="2030" cy="2814"/>
              <a:chOff x="9248" y="3529"/>
              <a:chExt cx="2472" cy="3408"/>
            </a:xfrm>
          </p:grpSpPr>
          <p:pic>
            <p:nvPicPr>
              <p:cNvPr id="25" name="图片 24"/>
              <p:cNvPicPr/>
              <p:nvPr/>
            </p:nvPicPr>
            <p:blipFill>
              <a:blip r:embed="rId4">
                <a:clrChange>
                  <a:clrFrom>
                    <a:srgbClr val="F79B08">
                      <a:alpha val="100000"/>
                    </a:srgbClr>
                  </a:clrFrom>
                  <a:clrTo>
                    <a:srgbClr val="F79B08">
                      <a:alpha val="100000"/>
                      <a:alpha val="0"/>
                    </a:srgbClr>
                  </a:clrTo>
                </a:clrChange>
              </a:blip>
              <a:srcRect l="31890" t="14157" r="33456" b="16877"/>
              <a:stretch>
                <a:fillRect/>
              </a:stretch>
            </p:blipFill>
            <p:spPr>
              <a:xfrm>
                <a:off x="9248" y="3529"/>
                <a:ext cx="2472" cy="3408"/>
              </a:xfrm>
              <a:prstGeom prst="rect">
                <a:avLst/>
              </a:prstGeom>
              <a:noFill/>
              <a:ln w="9525">
                <a:noFill/>
              </a:ln>
            </p:spPr>
          </p:pic>
          <p:sp>
            <p:nvSpPr>
              <p:cNvPr id="26" name="矩形 25"/>
              <p:cNvSpPr/>
              <p:nvPr/>
            </p:nvSpPr>
            <p:spPr>
              <a:xfrm>
                <a:off x="9854" y="4855"/>
                <a:ext cx="759" cy="897"/>
              </a:xfrm>
              <a:prstGeom prst="rect">
                <a:avLst/>
              </a:prstGeom>
              <a:solidFill>
                <a:srgbClr val="E7F7F7"/>
              </a:solidFill>
              <a:ln>
                <a:solidFill>
                  <a:srgbClr val="000000">
                    <a:alpha val="0"/>
                  </a:srgb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7" name="矩形 26"/>
              <p:cNvSpPr/>
              <p:nvPr/>
            </p:nvSpPr>
            <p:spPr>
              <a:xfrm>
                <a:off x="10041" y="4850"/>
                <a:ext cx="586" cy="335"/>
              </a:xfrm>
              <a:prstGeom prst="rect">
                <a:avLst/>
              </a:prstGeom>
              <a:solidFill>
                <a:srgbClr val="036EB8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8" name="Group 17"/>
            <p:cNvGrpSpPr/>
            <p:nvPr/>
          </p:nvGrpSpPr>
          <p:grpSpPr>
            <a:xfrm>
              <a:off x="3062" y="9916"/>
              <a:ext cx="2118" cy="627"/>
              <a:chOff x="2880" y="2432"/>
              <a:chExt cx="2359" cy="635"/>
            </a:xfrm>
          </p:grpSpPr>
          <p:pic>
            <p:nvPicPr>
              <p:cNvPr id="29" name="Picture 15"/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880" y="2489"/>
                <a:ext cx="2347" cy="541"/>
              </a:xfrm>
              <a:prstGeom prst="rect">
                <a:avLst/>
              </a:prstGeom>
              <a:noFill/>
              <a:ln w="9525">
                <a:solidFill>
                  <a:srgbClr val="FB9E13"/>
                </a:solidFill>
              </a:ln>
            </p:spPr>
          </p:pic>
          <p:sp>
            <p:nvSpPr>
              <p:cNvPr id="30" name="Rectangle 16"/>
              <p:cNvSpPr/>
              <p:nvPr/>
            </p:nvSpPr>
            <p:spPr>
              <a:xfrm>
                <a:off x="2880" y="2432"/>
                <a:ext cx="2359" cy="635"/>
              </a:xfrm>
              <a:prstGeom prst="rect">
                <a:avLst/>
              </a:prstGeom>
              <a:noFill/>
              <a:ln w="28575" cap="flat" cmpd="sng">
                <a:solidFill>
                  <a:srgbClr val="FB9E13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pPr eaLnBrk="1" hangingPunct="1">
                  <a:buFont typeface="Arial" panose="020B0604020202020204" pitchFamily="34" charset="0"/>
                </a:pPr>
                <a:endParaRPr lang="zh-CN" altLang="en-US" sz="2800" dirty="0">
                  <a:latin typeface="楷体" panose="02010609060101010101" pitchFamily="49" charset="-122"/>
                  <a:ea typeface="楷体" panose="02010609060101010101" pitchFamily="49" charset="-122"/>
                </a:endParaRPr>
              </a:p>
            </p:txBody>
          </p:sp>
        </p:grpSp>
        <p:grpSp>
          <p:nvGrpSpPr>
            <p:cNvPr id="31" name="Group 17"/>
            <p:cNvGrpSpPr/>
            <p:nvPr/>
          </p:nvGrpSpPr>
          <p:grpSpPr>
            <a:xfrm>
              <a:off x="6497" y="9916"/>
              <a:ext cx="2118" cy="627"/>
              <a:chOff x="2880" y="2432"/>
              <a:chExt cx="2359" cy="635"/>
            </a:xfrm>
          </p:grpSpPr>
          <p:pic>
            <p:nvPicPr>
              <p:cNvPr id="32" name="Picture 15"/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880" y="2489"/>
                <a:ext cx="2347" cy="541"/>
              </a:xfrm>
              <a:prstGeom prst="rect">
                <a:avLst/>
              </a:prstGeom>
              <a:noFill/>
              <a:ln w="9525">
                <a:solidFill>
                  <a:srgbClr val="FB9E13"/>
                </a:solidFill>
              </a:ln>
            </p:spPr>
          </p:pic>
          <p:sp>
            <p:nvSpPr>
              <p:cNvPr id="33" name="Rectangle 16"/>
              <p:cNvSpPr/>
              <p:nvPr/>
            </p:nvSpPr>
            <p:spPr>
              <a:xfrm>
                <a:off x="2880" y="2432"/>
                <a:ext cx="2359" cy="635"/>
              </a:xfrm>
              <a:prstGeom prst="rect">
                <a:avLst/>
              </a:prstGeom>
              <a:noFill/>
              <a:ln w="28575" cap="flat" cmpd="sng">
                <a:solidFill>
                  <a:srgbClr val="FB9E13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pPr eaLnBrk="1" hangingPunct="1">
                  <a:buFont typeface="Arial" panose="020B0604020202020204" pitchFamily="34" charset="0"/>
                </a:pPr>
                <a:endParaRPr lang="zh-CN" altLang="en-US" sz="2800" dirty="0">
                  <a:latin typeface="楷体" panose="02010609060101010101" pitchFamily="49" charset="-122"/>
                  <a:ea typeface="楷体" panose="02010609060101010101" pitchFamily="49" charset="-122"/>
                </a:endParaRPr>
              </a:p>
            </p:txBody>
          </p:sp>
        </p:grpSp>
      </p:grp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/>
          <p:cNvSpPr/>
          <p:nvPr/>
        </p:nvSpPr>
        <p:spPr>
          <a:xfrm>
            <a:off x="899795" y="1025525"/>
            <a:ext cx="1398905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功率</a:t>
            </a:r>
          </a:p>
        </p:txBody>
      </p:sp>
      <p:grpSp>
        <p:nvGrpSpPr>
          <p:cNvPr id="3" name="组合 2"/>
          <p:cNvGrpSpPr/>
          <p:nvPr/>
        </p:nvGrpSpPr>
        <p:grpSpPr>
          <a:xfrm>
            <a:off x="334900" y="1848197"/>
            <a:ext cx="295322" cy="210471"/>
            <a:chOff x="435463" y="1226414"/>
            <a:chExt cx="295380" cy="210512"/>
          </a:xfrm>
        </p:grpSpPr>
        <p:sp>
          <p:nvSpPr>
            <p:cNvPr id="5" name="矩形 4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0" name="文本框 9"/>
          <p:cNvSpPr txBox="1"/>
          <p:nvPr/>
        </p:nvSpPr>
        <p:spPr>
          <a:xfrm>
            <a:off x="899795" y="1692910"/>
            <a:ext cx="354711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如何比较做功的快慢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899795" y="2392045"/>
            <a:ext cx="194246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想想议议</a:t>
            </a:r>
          </a:p>
        </p:txBody>
      </p:sp>
      <p:pic>
        <p:nvPicPr>
          <p:cNvPr id="11" name="图片 10" descr="讨论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02590" y="2398395"/>
            <a:ext cx="497205" cy="497205"/>
          </a:xfrm>
          <a:prstGeom prst="rect">
            <a:avLst/>
          </a:prstGeom>
        </p:spPr>
      </p:pic>
      <p:sp>
        <p:nvSpPr>
          <p:cNvPr id="12" name="文本框 11"/>
          <p:cNvSpPr txBox="1"/>
          <p:nvPr/>
        </p:nvSpPr>
        <p:spPr>
          <a:xfrm>
            <a:off x="1038860" y="3091180"/>
            <a:ext cx="10509250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latin typeface="方正教材规范楷体_GBK" panose="02000000000000000000" charset="-122"/>
                <a:ea typeface="方正教材规范楷体_GBK" panose="02000000000000000000" charset="-122"/>
              </a:rPr>
              <a:t>在生产生活中我们遇到更多的情况是，做功的多少和做功的时间都不相同。</a:t>
            </a:r>
          </a:p>
        </p:txBody>
      </p:sp>
      <p:sp>
        <p:nvSpPr>
          <p:cNvPr id="13" name="文本框 12"/>
          <p:cNvSpPr txBox="1"/>
          <p:nvPr/>
        </p:nvSpPr>
        <p:spPr>
          <a:xfrm>
            <a:off x="5060950" y="758190"/>
            <a:ext cx="4064000" cy="1046191"/>
          </a:xfrm>
          <a:prstGeom prst="roundRect">
            <a:avLst/>
          </a:prstGeom>
          <a:ln w="31750" cap="flat" cmpd="sng" algn="ctr">
            <a:solidFill>
              <a:schemeClr val="accent2"/>
            </a:solidFill>
            <a:prstDash val="dash"/>
            <a:miter lim="800000"/>
          </a:ln>
        </p:spPr>
        <p:style>
          <a:lnRef idx="0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CN" altLang="en-US" sz="2800"/>
              <a:t>在这些情况下，又该怎样比较做功的快慢呢？</a:t>
            </a:r>
          </a:p>
        </p:txBody>
      </p:sp>
      <p:sp>
        <p:nvSpPr>
          <p:cNvPr id="16" name="文本框 15"/>
          <p:cNvSpPr txBox="1"/>
          <p:nvPr/>
        </p:nvSpPr>
        <p:spPr>
          <a:xfrm>
            <a:off x="281940" y="4297045"/>
            <a:ext cx="1641475" cy="1938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/>
              <a:t>职业公路车运动员</a:t>
            </a:r>
            <a:r>
              <a:rPr lang="en-US" altLang="zh-CN" sz="2400"/>
              <a:t>5</a:t>
            </a:r>
            <a:r>
              <a:rPr lang="zh-CN" altLang="en-US" sz="2400"/>
              <a:t>小时可以完成</a:t>
            </a:r>
            <a:r>
              <a:rPr lang="en-US" altLang="zh-CN" sz="2400"/>
              <a:t>185</a:t>
            </a:r>
            <a:r>
              <a:rPr lang="zh-CN" altLang="en-US" sz="2400"/>
              <a:t>公里的赛程</a:t>
            </a:r>
          </a:p>
        </p:txBody>
      </p:sp>
      <p:pic>
        <p:nvPicPr>
          <p:cNvPr id="17" name="图片 16"/>
          <p:cNvPicPr/>
          <p:nvPr/>
        </p:nvPicPr>
        <p:blipFill>
          <a:blip r:embed="rId5"/>
          <a:stretch>
            <a:fillRect/>
          </a:stretch>
        </p:blipFill>
        <p:spPr>
          <a:xfrm>
            <a:off x="1820545" y="4122420"/>
            <a:ext cx="4006850" cy="2414905"/>
          </a:xfrm>
          <a:prstGeom prst="rect">
            <a:avLst/>
          </a:prstGeom>
        </p:spPr>
      </p:pic>
      <p:sp>
        <p:nvSpPr>
          <p:cNvPr id="18" name="文本框 17"/>
          <p:cNvSpPr txBox="1"/>
          <p:nvPr/>
        </p:nvSpPr>
        <p:spPr>
          <a:xfrm>
            <a:off x="9749155" y="4481830"/>
            <a:ext cx="1798320" cy="1568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/>
              <a:t>普通人</a:t>
            </a:r>
            <a:r>
              <a:rPr lang="en-US" altLang="zh-CN" sz="2400"/>
              <a:t>3</a:t>
            </a:r>
            <a:r>
              <a:rPr lang="zh-CN" altLang="en-US" sz="2400"/>
              <a:t>小时左右可以骑到</a:t>
            </a:r>
            <a:r>
              <a:rPr lang="en-US" altLang="zh-CN" sz="2400"/>
              <a:t>40</a:t>
            </a:r>
            <a:r>
              <a:rPr lang="zh-CN" altLang="en-US" sz="2400"/>
              <a:t>公里远的地方。</a:t>
            </a:r>
          </a:p>
        </p:txBody>
      </p:sp>
      <p:pic>
        <p:nvPicPr>
          <p:cNvPr id="19" name="图片 18"/>
          <p:cNvPicPr/>
          <p:nvPr/>
        </p:nvPicPr>
        <p:blipFill>
          <a:blip r:embed="rId6"/>
          <a:stretch>
            <a:fillRect/>
          </a:stretch>
        </p:blipFill>
        <p:spPr>
          <a:xfrm>
            <a:off x="6002655" y="4122420"/>
            <a:ext cx="3745865" cy="241427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 animBg="1"/>
      <p:bldP spid="16" grpId="0"/>
      <p:bldP spid="1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https://docer-ks3.wpscdn.cn/picture/23877403/a125b825a026ba99a95edf601ec85819_612.jpg" descr="机场,商用机,天空,风,水平画幅,进出港显示牌,涡轮,机器,货物集装箱,机翼"/>
          <p:cNvPicPr>
            <a:picLocks noChangeAspect="1"/>
          </p:cNvPicPr>
          <p:nvPr/>
        </p:nvPicPr>
        <p:blipFill>
          <a:blip r:embed="rId3">
            <a:alphaModFix amt="40000"/>
          </a:blip>
          <a:srcRect t="13902" b="5997"/>
          <a:stretch>
            <a:fillRect/>
          </a:stretch>
        </p:blipFill>
        <p:spPr>
          <a:xfrm>
            <a:off x="0" y="615950"/>
            <a:ext cx="12191365" cy="6242050"/>
          </a:xfrm>
          <a:prstGeom prst="rect">
            <a:avLst/>
          </a:prstGeom>
        </p:spPr>
      </p:pic>
      <p:grpSp>
        <p:nvGrpSpPr>
          <p:cNvPr id="23" name="组合 22"/>
          <p:cNvGrpSpPr/>
          <p:nvPr/>
        </p:nvGrpSpPr>
        <p:grpSpPr>
          <a:xfrm>
            <a:off x="334900" y="3954778"/>
            <a:ext cx="295322" cy="210185"/>
            <a:chOff x="435463" y="1226414"/>
            <a:chExt cx="295380" cy="210512"/>
          </a:xfrm>
        </p:grpSpPr>
        <p:sp>
          <p:nvSpPr>
            <p:cNvPr id="24" name="矩形 23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5" name="矩形 24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6" name="文本框 25"/>
          <p:cNvSpPr txBox="1"/>
          <p:nvPr/>
        </p:nvSpPr>
        <p:spPr>
          <a:xfrm>
            <a:off x="899795" y="2927985"/>
            <a:ext cx="10464800" cy="6076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eaLnBrk="1" hangingPunct="1">
              <a:lnSpc>
                <a:spcPct val="120000"/>
              </a:lnSpc>
              <a:buFont typeface="Arial" panose="020B0604020202020204" pitchFamily="34" charset="0"/>
            </a:pPr>
            <a:r>
              <a:rPr lang="zh-CN" altLang="en-US" sz="2800" b="1" dirty="0">
                <a:solidFill>
                  <a:srgbClr val="0D0D0D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定义</a:t>
            </a:r>
            <a:r>
              <a:rPr lang="zh-CN" altLang="en-US" sz="2800" dirty="0">
                <a:solidFill>
                  <a:srgbClr val="0D0D0D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：功与做功所用的时间之比叫做</a:t>
            </a:r>
            <a:r>
              <a:rPr lang="zh-CN" altLang="en-US" sz="28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功率</a:t>
            </a:r>
            <a:r>
              <a:rPr lang="zh-CN" altLang="en-US" sz="2800" dirty="0">
                <a:solidFill>
                  <a:srgbClr val="0D0D0D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。</a:t>
            </a:r>
            <a:endParaRPr lang="zh-CN" altLang="en-US" sz="2400" dirty="0">
              <a:solidFill>
                <a:srgbClr val="0D0D0D"/>
              </a:solidFill>
              <a:latin typeface="宋体" panose="02010600030101010101" pitchFamily="2" charset="-122"/>
              <a:ea typeface="宋体" panose="02010600030101010101" pitchFamily="2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27" name="文本框 26"/>
          <p:cNvSpPr txBox="1"/>
          <p:nvPr/>
        </p:nvSpPr>
        <p:spPr>
          <a:xfrm>
            <a:off x="899795" y="3799840"/>
            <a:ext cx="5649595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800" b="1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物理意义</a:t>
            </a:r>
            <a:r>
              <a:rPr lang="zh-CN" altLang="en-US" sz="28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：表示</a:t>
            </a:r>
            <a:r>
              <a:rPr lang="zh-CN" altLang="en-US" sz="28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做功快慢的物理量</a:t>
            </a:r>
            <a:r>
              <a:rPr lang="zh-CN" altLang="en-US" sz="28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。</a:t>
            </a:r>
            <a:endParaRPr lang="zh-CN" altLang="en-US" sz="2800"/>
          </a:p>
        </p:txBody>
      </p:sp>
      <p:sp>
        <p:nvSpPr>
          <p:cNvPr id="28" name="文本框 27"/>
          <p:cNvSpPr txBox="1"/>
          <p:nvPr/>
        </p:nvSpPr>
        <p:spPr>
          <a:xfrm>
            <a:off x="937895" y="4546600"/>
            <a:ext cx="975042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功率在数值上等于力（或物体）在单位时间内所做的功。</a:t>
            </a:r>
          </a:p>
        </p:txBody>
      </p:sp>
      <p:sp>
        <p:nvSpPr>
          <p:cNvPr id="29" name="文本框 28"/>
          <p:cNvSpPr txBox="1"/>
          <p:nvPr/>
        </p:nvSpPr>
        <p:spPr>
          <a:xfrm>
            <a:off x="899795" y="5374640"/>
            <a:ext cx="1466850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2800" b="1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符号</a:t>
            </a:r>
            <a:r>
              <a:rPr lang="zh-CN" altLang="en-US" sz="28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：</a:t>
            </a:r>
            <a:r>
              <a:rPr lang="en-US" altLang="zh-CN" sz="2800" b="1" i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P</a:t>
            </a:r>
          </a:p>
        </p:txBody>
      </p:sp>
      <p:grpSp>
        <p:nvGrpSpPr>
          <p:cNvPr id="30" name="组合 29"/>
          <p:cNvGrpSpPr/>
          <p:nvPr/>
        </p:nvGrpSpPr>
        <p:grpSpPr>
          <a:xfrm>
            <a:off x="334900" y="5544818"/>
            <a:ext cx="295322" cy="210185"/>
            <a:chOff x="435463" y="1226414"/>
            <a:chExt cx="295380" cy="210512"/>
          </a:xfrm>
        </p:grpSpPr>
        <p:sp>
          <p:nvSpPr>
            <p:cNvPr id="31" name="矩形 30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2" name="矩形 31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6" name="组合 5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/>
          <p:cNvSpPr/>
          <p:nvPr/>
        </p:nvSpPr>
        <p:spPr>
          <a:xfrm>
            <a:off x="899795" y="1025525"/>
            <a:ext cx="1398905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功率</a:t>
            </a:r>
          </a:p>
        </p:txBody>
      </p:sp>
      <p:grpSp>
        <p:nvGrpSpPr>
          <p:cNvPr id="3" name="组合 2"/>
          <p:cNvGrpSpPr/>
          <p:nvPr/>
        </p:nvGrpSpPr>
        <p:grpSpPr>
          <a:xfrm>
            <a:off x="334900" y="3126452"/>
            <a:ext cx="295322" cy="210471"/>
            <a:chOff x="435463" y="1226414"/>
            <a:chExt cx="295380" cy="210512"/>
          </a:xfrm>
        </p:grpSpPr>
        <p:sp>
          <p:nvSpPr>
            <p:cNvPr id="5" name="矩形 4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3" name="文本框 12"/>
          <p:cNvSpPr txBox="1"/>
          <p:nvPr/>
        </p:nvSpPr>
        <p:spPr>
          <a:xfrm>
            <a:off x="899795" y="2406015"/>
            <a:ext cx="946213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我们可以用功与做功所用时间之比来比较做功的快慢。</a:t>
            </a:r>
          </a:p>
        </p:txBody>
      </p:sp>
      <p:grpSp>
        <p:nvGrpSpPr>
          <p:cNvPr id="15" name="组合 14"/>
          <p:cNvGrpSpPr/>
          <p:nvPr/>
        </p:nvGrpSpPr>
        <p:grpSpPr>
          <a:xfrm>
            <a:off x="334900" y="1848197"/>
            <a:ext cx="295322" cy="210471"/>
            <a:chOff x="435463" y="1226414"/>
            <a:chExt cx="295380" cy="210512"/>
          </a:xfrm>
        </p:grpSpPr>
        <p:sp>
          <p:nvSpPr>
            <p:cNvPr id="16" name="矩形 15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" name="矩形 19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1" name="文本框 20"/>
          <p:cNvSpPr txBox="1"/>
          <p:nvPr/>
        </p:nvSpPr>
        <p:spPr>
          <a:xfrm>
            <a:off x="899795" y="1692910"/>
            <a:ext cx="101790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功率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2" dur="80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3" dur="80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80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7" grpId="0"/>
      <p:bldP spid="28" grpId="0"/>
      <p:bldP spid="29" grpId="0"/>
      <p:bldP spid="1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https://docer-ks3.wpscdn.cn/picture/23877403/a125b825a026ba99a95edf601ec85819_612.jpg" descr="机场,商用机,天空,风,水平画幅,进出港显示牌,涡轮,机器,货物集装箱,机翼"/>
          <p:cNvPicPr>
            <a:picLocks noChangeAspect="1"/>
          </p:cNvPicPr>
          <p:nvPr/>
        </p:nvPicPr>
        <p:blipFill>
          <a:blip r:embed="rId3">
            <a:alphaModFix amt="40000"/>
          </a:blip>
          <a:srcRect t="13902" b="5997"/>
          <a:stretch>
            <a:fillRect/>
          </a:stretch>
        </p:blipFill>
        <p:spPr>
          <a:xfrm>
            <a:off x="0" y="615950"/>
            <a:ext cx="12191365" cy="6242050"/>
          </a:xfrm>
          <a:prstGeom prst="rect">
            <a:avLst/>
          </a:prstGeom>
        </p:spPr>
      </p:pic>
      <p:grpSp>
        <p:nvGrpSpPr>
          <p:cNvPr id="6" name="组合 5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3" name="组合 2"/>
          <p:cNvGrpSpPr/>
          <p:nvPr/>
        </p:nvGrpSpPr>
        <p:grpSpPr>
          <a:xfrm>
            <a:off x="334900" y="2768947"/>
            <a:ext cx="295322" cy="210471"/>
            <a:chOff x="435463" y="1226414"/>
            <a:chExt cx="295380" cy="210512"/>
          </a:xfrm>
        </p:grpSpPr>
        <p:sp>
          <p:nvSpPr>
            <p:cNvPr id="5" name="矩形 4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文本框 1"/>
              <p:cNvSpPr txBox="1"/>
              <p:nvPr/>
            </p:nvSpPr>
            <p:spPr>
              <a:xfrm>
                <a:off x="2903855" y="2266315"/>
                <a:ext cx="1613535" cy="1119505"/>
              </a:xfrm>
              <a:prstGeom prst="rect">
                <a:avLst/>
              </a:prstGeom>
              <a:noFill/>
              <a:ln w="25400">
                <a:solidFill>
                  <a:srgbClr val="FF000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3600" i="1">
                          <a:latin typeface="Cambria Math" panose="02040503050406030204" charset="0"/>
                          <a:cs typeface="Cambria Math" panose="02040503050406030204" charset="0"/>
                        </a:rPr>
                        <m:t>𝑃</m:t>
                      </m:r>
                      <m:r>
                        <a:rPr lang="en-US" altLang="zh-CN" sz="3600" i="1">
                          <a:latin typeface="Cambria Math" panose="02040503050406030204" charset="0"/>
                          <a:cs typeface="Cambria Math" panose="02040503050406030204" charset="0"/>
                        </a:rPr>
                        <m:t>=</m:t>
                      </m:r>
                      <m:f>
                        <m:fPr>
                          <m:ctrlPr>
                            <a:rPr lang="en-US" altLang="zh-CN" sz="3600" i="1">
                              <a:latin typeface="Cambria Math" panose="02040503050406030204" pitchFamily="18" charset="0"/>
                              <a:cs typeface="Cambria Math" panose="02040503050406030204" charset="0"/>
                            </a:rPr>
                          </m:ctrlPr>
                        </m:fPr>
                        <m:num>
                          <m:r>
                            <a:rPr lang="en-US" altLang="zh-CN" sz="3600" i="1"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𝑊</m:t>
                          </m:r>
                        </m:num>
                        <m:den>
                          <m:r>
                            <a:rPr lang="en-US" altLang="zh-CN" sz="3600" i="1"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𝑡</m:t>
                          </m:r>
                        </m:den>
                      </m:f>
                    </m:oMath>
                  </m:oMathPara>
                </a14:m>
                <a:endParaRPr lang="en-US" altLang="zh-CN" sz="3600" i="1"/>
              </a:p>
            </p:txBody>
          </p:sp>
        </mc:Choice>
        <mc:Fallback xmlns="">
          <p:sp>
            <p:nvSpPr>
              <p:cNvPr id="2" name="文本框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03855" y="2266315"/>
                <a:ext cx="1613535" cy="1119505"/>
              </a:xfrm>
              <a:prstGeom prst="rect">
                <a:avLst/>
              </a:prstGeom>
              <a:blipFill rotWithShape="1">
                <a:blip r:embed="rId4"/>
                <a:stretch>
                  <a:fillRect l="-787" t="-1134" r="-787" b="-1134"/>
                </a:stretch>
              </a:blipFill>
              <a:ln w="25400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矩形标注 9"/>
          <p:cNvSpPr/>
          <p:nvPr/>
        </p:nvSpPr>
        <p:spPr>
          <a:xfrm>
            <a:off x="5080000" y="2270760"/>
            <a:ext cx="2032000" cy="878840"/>
          </a:xfrm>
          <a:prstGeom prst="wedgeRectCallout">
            <a:avLst>
              <a:gd name="adj1" fmla="val -86187"/>
              <a:gd name="adj2" fmla="val -21026"/>
            </a:avLst>
          </a:prstGeom>
        </p:spPr>
        <p:style>
          <a:lnRef idx="2">
            <a:schemeClr val="accent5"/>
          </a:lnRef>
          <a:fillRef idx="2">
            <a:schemeClr val="accent5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200" i="1"/>
              <a:t>W</a:t>
            </a:r>
            <a:r>
              <a:rPr lang="zh-CN" altLang="en-US" sz="3200"/>
              <a:t>：功</a:t>
            </a:r>
          </a:p>
        </p:txBody>
      </p:sp>
      <p:sp>
        <p:nvSpPr>
          <p:cNvPr id="17" name="矩形标注 16"/>
          <p:cNvSpPr/>
          <p:nvPr/>
        </p:nvSpPr>
        <p:spPr>
          <a:xfrm>
            <a:off x="3529965" y="3717290"/>
            <a:ext cx="1899285" cy="897255"/>
          </a:xfrm>
          <a:prstGeom prst="wedgeRectCallout">
            <a:avLst>
              <a:gd name="adj1" fmla="val -12669"/>
              <a:gd name="adj2" fmla="val -91910"/>
            </a:avLst>
          </a:prstGeom>
        </p:spPr>
        <p:style>
          <a:lnRef idx="2">
            <a:schemeClr val="accent5"/>
          </a:lnRef>
          <a:fillRef idx="2">
            <a:schemeClr val="accent5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200" i="1"/>
              <a:t>t</a:t>
            </a:r>
            <a:r>
              <a:rPr lang="zh-CN" altLang="en-US" sz="3200"/>
              <a:t>：时间</a:t>
            </a:r>
          </a:p>
        </p:txBody>
      </p:sp>
      <p:sp>
        <p:nvSpPr>
          <p:cNvPr id="18" name="矩形标注 17"/>
          <p:cNvSpPr/>
          <p:nvPr/>
        </p:nvSpPr>
        <p:spPr>
          <a:xfrm>
            <a:off x="539115" y="3469640"/>
            <a:ext cx="2364740" cy="878840"/>
          </a:xfrm>
          <a:prstGeom prst="wedgeRectCallout">
            <a:avLst>
              <a:gd name="adj1" fmla="val 56713"/>
              <a:gd name="adj2" fmla="val -108164"/>
            </a:avLst>
          </a:prstGeom>
        </p:spPr>
        <p:style>
          <a:lnRef idx="2">
            <a:schemeClr val="accent5"/>
          </a:lnRef>
          <a:fillRef idx="2">
            <a:schemeClr val="accent5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800" i="1"/>
              <a:t>P</a:t>
            </a:r>
            <a:r>
              <a:rPr lang="zh-CN" altLang="en-US" sz="2800"/>
              <a:t>：功率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899795" y="2627630"/>
            <a:ext cx="19227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/>
              <a:t>计算公式：</a:t>
            </a:r>
          </a:p>
        </p:txBody>
      </p:sp>
      <p:grpSp>
        <p:nvGrpSpPr>
          <p:cNvPr id="12" name="组合 11"/>
          <p:cNvGrpSpPr/>
          <p:nvPr/>
        </p:nvGrpSpPr>
        <p:grpSpPr>
          <a:xfrm>
            <a:off x="334900" y="1902172"/>
            <a:ext cx="295322" cy="210471"/>
            <a:chOff x="435463" y="1226414"/>
            <a:chExt cx="295380" cy="210512"/>
          </a:xfrm>
        </p:grpSpPr>
        <p:sp>
          <p:nvSpPr>
            <p:cNvPr id="13" name="矩形 12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矩形 13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5" name="文本框 14"/>
          <p:cNvSpPr txBox="1"/>
          <p:nvPr/>
        </p:nvSpPr>
        <p:spPr>
          <a:xfrm>
            <a:off x="899795" y="1746250"/>
            <a:ext cx="190373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功率</a:t>
            </a:r>
          </a:p>
        </p:txBody>
      </p:sp>
      <p:sp>
        <p:nvSpPr>
          <p:cNvPr id="16" name="矩形 15"/>
          <p:cNvSpPr/>
          <p:nvPr/>
        </p:nvSpPr>
        <p:spPr>
          <a:xfrm>
            <a:off x="5241290" y="2358390"/>
            <a:ext cx="1687195" cy="697230"/>
          </a:xfrm>
          <a:prstGeom prst="rect">
            <a:avLst/>
          </a:prstGeom>
        </p:spPr>
        <p:style>
          <a:lnRef idx="0">
            <a:srgbClr val="FFFFFF"/>
          </a:lnRef>
          <a:fillRef idx="2">
            <a:schemeClr val="accent5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200"/>
              <a:t>单位：</a:t>
            </a:r>
            <a:r>
              <a:rPr lang="en-US" altLang="zh-CN" sz="3200"/>
              <a:t>J</a:t>
            </a:r>
          </a:p>
        </p:txBody>
      </p:sp>
      <p:sp>
        <p:nvSpPr>
          <p:cNvPr id="19" name="矩形 18"/>
          <p:cNvSpPr/>
          <p:nvPr/>
        </p:nvSpPr>
        <p:spPr>
          <a:xfrm>
            <a:off x="3636010" y="3816985"/>
            <a:ext cx="1687195" cy="697230"/>
          </a:xfrm>
          <a:prstGeom prst="rect">
            <a:avLst/>
          </a:prstGeom>
        </p:spPr>
        <p:style>
          <a:lnRef idx="0">
            <a:srgbClr val="FFFFFF"/>
          </a:lnRef>
          <a:fillRef idx="2">
            <a:schemeClr val="accent5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200"/>
              <a:t>单位：</a:t>
            </a:r>
            <a:r>
              <a:rPr lang="en-US" altLang="zh-CN" sz="3200"/>
              <a:t>s</a:t>
            </a:r>
          </a:p>
        </p:txBody>
      </p:sp>
      <p:grpSp>
        <p:nvGrpSpPr>
          <p:cNvPr id="38" name="组合 37"/>
          <p:cNvGrpSpPr/>
          <p:nvPr/>
        </p:nvGrpSpPr>
        <p:grpSpPr>
          <a:xfrm>
            <a:off x="334900" y="4965063"/>
            <a:ext cx="295322" cy="210185"/>
            <a:chOff x="435463" y="1226414"/>
            <a:chExt cx="295380" cy="210512"/>
          </a:xfrm>
        </p:grpSpPr>
        <p:sp>
          <p:nvSpPr>
            <p:cNvPr id="39" name="矩形 38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0" name="矩形 39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7" name="Rectangle 8"/>
          <p:cNvSpPr/>
          <p:nvPr/>
        </p:nvSpPr>
        <p:spPr>
          <a:xfrm>
            <a:off x="899795" y="4760595"/>
            <a:ext cx="1129030" cy="565150"/>
          </a:xfrm>
          <a:prstGeom prst="rect">
            <a:avLst/>
          </a:prstGeom>
          <a:noFill/>
          <a:ln w="9525">
            <a:noFill/>
          </a:ln>
        </p:spPr>
        <p:txBody>
          <a:bodyPr wrap="square" anchor="ctr" anchorCtr="0">
            <a:spAutoFit/>
          </a:bodyPr>
          <a:lstStyle/>
          <a:p>
            <a:pPr indent="0">
              <a:lnSpc>
                <a:spcPct val="110000"/>
              </a:lnSpc>
            </a:pPr>
            <a:r>
              <a:rPr lang="zh-CN" altLang="en-US" sz="2800" b="1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单位：</a:t>
            </a:r>
            <a:endParaRPr lang="zh-CN" altLang="en-US" sz="240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2465070" y="4665345"/>
            <a:ext cx="7747000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国际单位：</a:t>
            </a:r>
            <a:r>
              <a:rPr lang="zh-CN" altLang="en-US" sz="2800" b="1"/>
              <a:t>焦</a:t>
            </a:r>
            <a:r>
              <a:rPr lang="en-US" altLang="zh-CN" sz="2800" b="1"/>
              <a:t>/</a:t>
            </a:r>
            <a:r>
              <a:rPr lang="zh-CN" altLang="en-US" sz="2800" b="1"/>
              <a:t>秒（</a:t>
            </a:r>
            <a:r>
              <a:rPr lang="en-US" altLang="zh-CN" sz="2800" b="1"/>
              <a:t>J/s</a:t>
            </a:r>
            <a:r>
              <a:rPr lang="zh-CN" altLang="en-US" sz="2800" b="1"/>
              <a:t>）</a:t>
            </a:r>
            <a:r>
              <a:rPr lang="zh-CN" altLang="en-US" sz="2800"/>
              <a:t>，</a:t>
            </a:r>
          </a:p>
          <a:p>
            <a:pPr marL="1371600" lvl="3" indent="457200"/>
            <a:r>
              <a:rPr lang="zh-CN" altLang="en-US" sz="2800"/>
              <a:t>又称</a:t>
            </a:r>
            <a:r>
              <a:rPr lang="zh-CN" altLang="en-US" sz="2800" b="1">
                <a:solidFill>
                  <a:srgbClr val="FF0000"/>
                </a:solidFill>
              </a:rPr>
              <a:t>瓦特</a:t>
            </a:r>
            <a:r>
              <a:rPr lang="zh-CN" altLang="en-US" sz="2800"/>
              <a:t>，简称</a:t>
            </a:r>
            <a:r>
              <a:rPr lang="zh-CN" altLang="en-US" sz="2800" b="1">
                <a:solidFill>
                  <a:srgbClr val="FF0000"/>
                </a:solidFill>
              </a:rPr>
              <a:t>瓦</a:t>
            </a:r>
            <a:r>
              <a:rPr lang="zh-CN" altLang="en-US" sz="2800"/>
              <a:t>，用</a:t>
            </a:r>
            <a:r>
              <a:rPr lang="zh-CN" altLang="en-US" sz="2800" b="1">
                <a:solidFill>
                  <a:srgbClr val="FF0000"/>
                </a:solidFill>
              </a:rPr>
              <a:t>符号</a:t>
            </a:r>
            <a:r>
              <a:rPr lang="en-US" altLang="zh-CN" sz="2800" b="1">
                <a:solidFill>
                  <a:srgbClr val="FF0000"/>
                </a:solidFill>
              </a:rPr>
              <a:t>W</a:t>
            </a:r>
            <a:r>
              <a:rPr lang="zh-CN" altLang="en-US" sz="2800"/>
              <a:t>表示</a:t>
            </a:r>
          </a:p>
        </p:txBody>
      </p:sp>
      <p:sp>
        <p:nvSpPr>
          <p:cNvPr id="22" name="文本框 21"/>
          <p:cNvSpPr txBox="1"/>
          <p:nvPr/>
        </p:nvSpPr>
        <p:spPr>
          <a:xfrm>
            <a:off x="2465070" y="6083300"/>
            <a:ext cx="370395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常用单位：</a:t>
            </a:r>
            <a:r>
              <a:rPr lang="zh-CN" altLang="en-US" sz="2800" b="1"/>
              <a:t>千瓦（</a:t>
            </a:r>
            <a:r>
              <a:rPr lang="en-US" altLang="zh-CN" sz="2800" b="1"/>
              <a:t>kW</a:t>
            </a:r>
            <a:r>
              <a:rPr lang="zh-CN" altLang="en-US" sz="2800" b="1"/>
              <a:t>）</a:t>
            </a:r>
          </a:p>
        </p:txBody>
      </p:sp>
      <p:sp>
        <p:nvSpPr>
          <p:cNvPr id="23" name="文本框 22"/>
          <p:cNvSpPr txBox="1"/>
          <p:nvPr/>
        </p:nvSpPr>
        <p:spPr>
          <a:xfrm>
            <a:off x="6657340" y="5965190"/>
            <a:ext cx="2571750" cy="646645"/>
          </a:xfrm>
          <a:prstGeom prst="roundRect">
            <a:avLst/>
          </a:prstGeom>
          <a:solidFill>
            <a:schemeClr val="accent2">
              <a:lumMod val="20000"/>
              <a:lumOff val="80000"/>
              <a:alpha val="50000"/>
            </a:schemeClr>
          </a:solidFill>
          <a:ln w="28575" cmpd="dbl">
            <a:solidFill>
              <a:schemeClr val="accent2"/>
            </a:solidFill>
            <a:prstDash val="lgDashDot"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/>
              <a:t>1kW=10</a:t>
            </a:r>
            <a:r>
              <a:rPr lang="en-US" altLang="zh-CN" sz="3200" baseline="30000"/>
              <a:t>3</a:t>
            </a:r>
            <a:r>
              <a:rPr lang="en-US" altLang="zh-CN" sz="3200"/>
              <a:t>W</a:t>
            </a:r>
          </a:p>
        </p:txBody>
      </p:sp>
      <p:sp>
        <p:nvSpPr>
          <p:cNvPr id="20" name="左大括号 19"/>
          <p:cNvSpPr/>
          <p:nvPr/>
        </p:nvSpPr>
        <p:spPr>
          <a:xfrm>
            <a:off x="2021205" y="4902200"/>
            <a:ext cx="310515" cy="1483360"/>
          </a:xfrm>
          <a:prstGeom prst="leftBrace">
            <a:avLst>
              <a:gd name="adj1" fmla="val 8333"/>
              <a:gd name="adj2" fmla="val 9503"/>
            </a:avLst>
          </a:prstGeom>
          <a:ln w="22225">
            <a:solidFill>
              <a:srgbClr val="00A0E9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899795" y="1025525"/>
            <a:ext cx="1398905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功率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5" dur="80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6" dur="80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80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59"/>
                            </p:stCondLst>
                            <p:childTnLst>
                              <p:par>
                                <p:cTn id="4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6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1" dur="80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2" dur="80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80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ldLvl="0" animBg="1"/>
      <p:bldP spid="10" grpId="0" bldLvl="0" animBg="1"/>
      <p:bldP spid="17" grpId="0" bldLvl="0" animBg="1"/>
      <p:bldP spid="18" grpId="0" bldLvl="0" animBg="1"/>
      <p:bldP spid="11" grpId="0"/>
      <p:bldP spid="16" grpId="0" bldLvl="0" animBg="1"/>
      <p:bldP spid="19" grpId="0" bldLvl="0" animBg="1"/>
      <p:bldP spid="47" grpId="0"/>
      <p:bldP spid="22" grpId="0"/>
      <p:bldP spid="23" grpId="0" bldLvl="0" animBg="1"/>
      <p:bldP spid="20" grpId="0" bldLvl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OURCE_RECORD_KEY" val="{&quot;10&quot;:[4531822],&quot;19&quot;:[20342116],&quot;65&quot;:[20205081]}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  <p:tag name="RESOURCE_RECORD_KEY" val="{&quot;19&quot;:[20342116],&quot;65&quot;:[20205081]}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3600,&quot;width&quot;:4800}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  <p:tag name="RESOURCE_RECORD_KEY" val="{&quot;10&quot;:[4531822],&quot;65&quot;:[20205081]}"/>
</p:tagLst>
</file>

<file path=ppt/theme/theme1.xml><?xml version="1.0" encoding="utf-8"?>
<a:theme xmlns:a="http://schemas.openxmlformats.org/drawingml/2006/main" name="木牍原创课件-封面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木牍原创课件-目录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字体">
      <a:majorFont>
        <a:latin typeface="Arial"/>
        <a:ea typeface="微软雅黑"/>
        <a:cs typeface=""/>
      </a:majorFont>
      <a:minorFont>
        <a:latin typeface="Times New Roman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木牍原创课件-内文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字体">
      <a:majorFont>
        <a:latin typeface="Arial"/>
        <a:ea typeface="微软雅黑"/>
        <a:cs typeface=""/>
      </a:majorFont>
      <a:minorFont>
        <a:latin typeface="Times New Roman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1424</Words>
  <PresentationFormat>宽屏</PresentationFormat>
  <Paragraphs>130</Paragraphs>
  <Slides>21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3</vt:i4>
      </vt:variant>
      <vt:variant>
        <vt:lpstr>幻灯片标题</vt:lpstr>
      </vt:variant>
      <vt:variant>
        <vt:i4>21</vt:i4>
      </vt:variant>
    </vt:vector>
  </HeadingPairs>
  <TitlesOfParts>
    <vt:vector size="32" baseType="lpstr">
      <vt:lpstr>方正教材规范楷体_GBK</vt:lpstr>
      <vt:lpstr>楷体</vt:lpstr>
      <vt:lpstr>宋体</vt:lpstr>
      <vt:lpstr>微软雅黑</vt:lpstr>
      <vt:lpstr>Arial</vt:lpstr>
      <vt:lpstr>Calibri</vt:lpstr>
      <vt:lpstr>Cambria Math</vt:lpstr>
      <vt:lpstr>Times New Roman</vt:lpstr>
      <vt:lpstr>木牍原创课件-封面</vt:lpstr>
      <vt:lpstr>木牍原创课件-目录</vt:lpstr>
      <vt:lpstr>木牍原创课件-内文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dcterms:created xsi:type="dcterms:W3CDTF">2019-06-19T02:08:00Z</dcterms:created>
  <dcterms:modified xsi:type="dcterms:W3CDTF">2025-05-06T23:59:28Z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2052-12.1.0.20784</vt:lpwstr>
  </property>
  <property fmtid="{D5CDD505-2E9C-101B-9397-08002B2CF9AE}" pid="3" name="ICV">
    <vt:lpwstr>BDCA6CC7CC9A40ECAF8CDAC1377E0517_11</vt:lpwstr>
  </property>
</Properties>
</file>