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257" r:id="rId45"/>
    <p:sldId id="258" r:id="rId46"/>
    <p:sldId id="259" r:id="rId47"/>
    <p:sldId id="260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A05C-4DFB-407A-9890-366D7DDF854F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C793-7581-4D2D-981C-720E35290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9.3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大气压强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62068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你能解释这个现象吗？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6216" y="1340768"/>
            <a:ext cx="262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②移去酒精灯并用面团堵住易拉罐口，罐中的热蒸汽逐渐冷却，罐内的气体量减少。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9712" y="1340768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①加热至水沸腾，产生大量水蒸汽，并上升离开。同时挤走原本易拉罐的空气。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3968" y="4581128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③气体量减小后，罐内的气压小于外界大气压，被压瘪。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1619672" cy="2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7"/>
            <a:ext cx="1857042" cy="262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667125"/>
            <a:ext cx="21621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在“体验大气压强的存在”的实验中，下列做法合理的是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126876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2276872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在易拉罐中加满水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加热前，将罐口堵住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出现白雾后，立即将罐口堵住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易拉罐冷却后，再将罐口堵住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00808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﻿如图所示，在大试管里装满水，然后把小试管（小试管的直径略小于大试管）放到大试管中，一起倒过来，这时会观察到小试管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936" y="220486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2996952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掉下来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静止不动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往上升后再掉下来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因未做实验而无法回答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728" y="3236590"/>
            <a:ext cx="3058272" cy="36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1124744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格里克出生于马德堡贵族家庭，就读于莱布尼兹，耶拿大学和莱顿大学。他曾在军队中以工程师身份服役，曾于 </a:t>
            </a:r>
            <a:r>
              <a:rPr lang="en-US" altLang="zh-CN" sz="2800" dirty="0"/>
              <a:t>1646 </a:t>
            </a:r>
            <a:r>
              <a:rPr lang="zh-CN" altLang="en-US" sz="2800" dirty="0"/>
              <a:t>年 </a:t>
            </a:r>
            <a:r>
              <a:rPr lang="zh-CN" altLang="en-US" sz="2800" i="1" dirty="0"/>
              <a:t>﻿﻿﻿﻿﻿﻿﻿﻿﻿﻿﻿﻿﻿﻿</a:t>
            </a:r>
            <a:r>
              <a:rPr lang="zh-CN" altLang="en-US" sz="2800" dirty="0"/>
              <a:t> </a:t>
            </a:r>
            <a:r>
              <a:rPr lang="en-US" altLang="zh-CN" sz="2800" dirty="0"/>
              <a:t>1676 </a:t>
            </a:r>
            <a:r>
              <a:rPr lang="zh-CN" altLang="en-US" sz="2800" dirty="0"/>
              <a:t>年间任马德堡市市长。这时他一方面从政，一方面从事自然科学的研究。 </a:t>
            </a:r>
            <a:r>
              <a:rPr lang="en-US" altLang="zh-CN" sz="2800" dirty="0"/>
              <a:t>1654 </a:t>
            </a:r>
            <a:r>
              <a:rPr lang="zh-CN" altLang="en-US" sz="2800" dirty="0"/>
              <a:t>年 </a:t>
            </a:r>
            <a:r>
              <a:rPr lang="en-US" altLang="zh-CN" sz="2800" dirty="0"/>
              <a:t>5 </a:t>
            </a:r>
            <a:r>
              <a:rPr lang="zh-CN" altLang="en-US" sz="2800" dirty="0"/>
              <a:t>月 </a:t>
            </a:r>
            <a:r>
              <a:rPr lang="en-US" altLang="zh-CN" sz="2800" dirty="0"/>
              <a:t>8 </a:t>
            </a:r>
            <a:r>
              <a:rPr lang="zh-CN" altLang="en-US" sz="2800" dirty="0"/>
              <a:t>日，进行了马德堡半球实验，证明了大气压强的存在并展示了大气压强的巨大。当年的进行实验的两个半球仍保存在慕尼黑的德意志博物馆中。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小资料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1124744"/>
            <a:ext cx="31527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126876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1654 </a:t>
            </a:r>
            <a:r>
              <a:rPr lang="zh-CN" altLang="en-US" sz="2800" dirty="0"/>
              <a:t>年 </a:t>
            </a:r>
            <a:r>
              <a:rPr lang="en-US" altLang="zh-CN" sz="2800" dirty="0"/>
              <a:t>5 </a:t>
            </a:r>
            <a:r>
              <a:rPr lang="zh-CN" altLang="en-US" sz="2800" dirty="0"/>
              <a:t>月 </a:t>
            </a:r>
            <a:r>
              <a:rPr lang="en-US" altLang="zh-CN" sz="2800" dirty="0"/>
              <a:t>8 </a:t>
            </a:r>
            <a:r>
              <a:rPr lang="zh-CN" altLang="en-US" sz="2800" dirty="0"/>
              <a:t>日，德国马德堡市的市民们看到了一件令人既惊奇又困惑的事情：他们的市长奥托</a:t>
            </a:r>
            <a:r>
              <a:rPr lang="en-US" altLang="zh-CN" sz="2800" dirty="0"/>
              <a:t>·</a:t>
            </a:r>
            <a:r>
              <a:rPr lang="zh-CN" altLang="en-US" sz="2800" dirty="0"/>
              <a:t>格里克，把两个直径 </a:t>
            </a:r>
            <a:r>
              <a:rPr lang="en-US" altLang="zh-CN" sz="2800" dirty="0"/>
              <a:t>35.5 cm </a:t>
            </a:r>
            <a:r>
              <a:rPr lang="zh-CN" altLang="en-US" sz="2800" dirty="0"/>
              <a:t>的空心铜半球紧贴在一起，抽出球内的空气，然后用两队马（每队各八匹马）向相反的方向拉两个半球，如图所示。当这 </a:t>
            </a:r>
            <a:r>
              <a:rPr lang="en-US" altLang="zh-CN" sz="2800" dirty="0"/>
              <a:t>16 </a:t>
            </a:r>
            <a:r>
              <a:rPr lang="zh-CN" altLang="en-US" sz="2800" dirty="0"/>
              <a:t>匹马竭尽全力终于把两个半球拉开时，竟然像放炮一样发出了巨大的响声。这就是著名的马德堡半球实验。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小资料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3475"/>
            <a:ext cx="914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155679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马德堡半球实验证明了大气压强的存在。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马德堡半球实验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234888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大气压强是存在的，如何测量它的大小呢？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1581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3059832" y="335699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79912" y="3284984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测量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4716016" y="2996952"/>
            <a:ext cx="360040" cy="1224136"/>
          </a:xfrm>
          <a:prstGeom prst="leftBrace">
            <a:avLst>
              <a:gd name="adj1" fmla="val 5612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6056" y="378904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受力面积 </a:t>
            </a:r>
            <a:r>
              <a:rPr lang="en-US" altLang="zh-CN" sz="3200" dirty="0">
                <a:solidFill>
                  <a:srgbClr val="FF0000"/>
                </a:solidFill>
              </a:rPr>
              <a:t>S 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6056" y="292494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压力 </a:t>
            </a:r>
            <a:r>
              <a:rPr lang="en-US" altLang="zh-CN" sz="3200" dirty="0">
                <a:solidFill>
                  <a:srgbClr val="FF0000"/>
                </a:solidFill>
              </a:rPr>
              <a:t>F 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76256" y="2924944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转换法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8024" y="479715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测量压力的大小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300192" y="306896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88024" y="5733256"/>
            <a:ext cx="3923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测量直径计算受力面积</a:t>
            </a:r>
          </a:p>
          <a:p>
            <a:pPr fontAlgn="ctr"/>
            <a:r>
              <a:rPr lang="zh-CN" altLang="en-US" sz="2800" dirty="0"/>
              <a:t>要尽力排尽里面的空气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70177"/>
            <a:ext cx="3600400" cy="268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/>
          <p:nvPr/>
        </p:nvCxnSpPr>
        <p:spPr>
          <a:xfrm>
            <a:off x="3275856" y="5085184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347864" y="6381328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6" grpId="1"/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上述测量方法准确吗？哪里存在误差？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8264" y="4293096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偏小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378904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）吸</a:t>
            </a:r>
            <a:r>
              <a:rPr lang="zh-CN" altLang="en-US" sz="3200" dirty="0"/>
              <a:t>盘内的空气没有排尽，且做不到完全密封。</a:t>
            </a:r>
          </a:p>
        </p:txBody>
      </p:sp>
      <p:sp>
        <p:nvSpPr>
          <p:cNvPr id="9" name="矩形 8"/>
          <p:cNvSpPr/>
          <p:nvPr/>
        </p:nvSpPr>
        <p:spPr>
          <a:xfrm>
            <a:off x="827584" y="537321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）弹</a:t>
            </a:r>
            <a:r>
              <a:rPr lang="zh-CN" altLang="en-US" sz="3200" dirty="0"/>
              <a:t>簧测力计的读数不好确定。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2611388" cy="22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﻿小明利用注射器、弹簧测力计和刻度尺估测大气压的值，设计的方案如图所示，若活塞与注射器筒壁不完全密封，测量值与真实值相比将（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227687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508518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偏</a:t>
            </a:r>
            <a:r>
              <a:rPr lang="zh-CN" altLang="en-US" sz="3200" dirty="0" smtClean="0"/>
              <a:t>大          </a:t>
            </a:r>
            <a:r>
              <a:rPr lang="en-US" altLang="zh-CN" sz="3200" dirty="0"/>
              <a:t>B. </a:t>
            </a:r>
            <a:r>
              <a:rPr lang="zh-CN" altLang="en-US" sz="3200" dirty="0"/>
              <a:t>偏小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相等 </a:t>
            </a:r>
            <a:r>
              <a:rPr lang="zh-CN" altLang="en-US" sz="3200" dirty="0" smtClean="0"/>
              <a:t> 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zh-CN" altLang="en-US" sz="3200" dirty="0"/>
              <a:t>以上都有可能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在杯子中装满水后堵住杯口后移入水面之下，杯子里的水会流出来吗？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3216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5656" y="530120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如果逐渐换用更长的容器替换水杯，大气压强可以一直托住容器内的水吗？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65313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不会，可以被大气压托住。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56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27376" y="2420888"/>
            <a:ext cx="56166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托里拆利利用上述原理，用水银替换了水，准确的测量出了大气压强数值。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609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液体压强的特点：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7704" y="155679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液体内部朝各个方向都有压强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640" y="44371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为什么液体内部存在压强？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9632" y="494116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是因为液体受到重力的作用且具有流动性。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3080" y="1700808"/>
            <a:ext cx="788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  <a:r>
              <a:rPr lang="en-US" altLang="zh-CN" sz="2800" dirty="0"/>
              <a:t>_____________________________________ </a:t>
            </a:r>
            <a:r>
              <a:rPr lang="zh-CN" altLang="en-US" sz="2800" dirty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9632" y="56612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除了液体，还有受到重力作用且具有流动性的物体吗？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5892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584" y="2348880"/>
            <a:ext cx="788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altLang="zh-CN" sz="2800" dirty="0"/>
              <a:t>_____________________________________ </a:t>
            </a:r>
            <a:r>
              <a:rPr lang="zh-CN" altLang="en-US" sz="2800" dirty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7584" y="3068960"/>
            <a:ext cx="788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</a:t>
            </a:r>
            <a:r>
              <a:rPr lang="en-US" altLang="zh-CN" sz="2800" dirty="0"/>
              <a:t>_____________________________________ </a:t>
            </a:r>
            <a:r>
              <a:rPr lang="zh-CN" altLang="en-US" sz="2800" dirty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7584" y="3717032"/>
            <a:ext cx="788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</a:t>
            </a:r>
            <a:r>
              <a:rPr lang="en-US" altLang="zh-CN" sz="2800" dirty="0"/>
              <a:t>_____________________________________ </a:t>
            </a:r>
            <a:r>
              <a:rPr lang="zh-CN" altLang="en-US" sz="2800" dirty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07704" y="21328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液体内部同一位置的各个方向压强相等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35696" y="292494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同种液体，压强与液体的深度有关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3688" y="350100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同一深度，压强与液体的密度有关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5" grpId="0"/>
      <p:bldP spid="16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﻿做托里拆利实验时，下列几种情况对实验结果有无影响？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10800000" flipV="1">
            <a:off x="1043608" y="3027149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/>
              <a:t>向水银槽再注入水银，使液面上升 </a:t>
            </a:r>
            <a:r>
              <a:rPr lang="en-US" altLang="zh-CN" sz="3200" dirty="0"/>
              <a:t>2 cm 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888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1. </a:t>
            </a:r>
            <a:r>
              <a:rPr lang="zh-CN" altLang="en-US" sz="3200" dirty="0"/>
              <a:t>玻璃管选择粗一些或细一些。</a:t>
            </a:r>
          </a:p>
        </p:txBody>
      </p:sp>
      <p:sp>
        <p:nvSpPr>
          <p:cNvPr id="9" name="矩形 8"/>
          <p:cNvSpPr/>
          <p:nvPr/>
        </p:nvSpPr>
        <p:spPr>
          <a:xfrm rot="10800000" flipV="1">
            <a:off x="1043608" y="3861048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3. </a:t>
            </a:r>
            <a:r>
              <a:rPr lang="zh-CN" altLang="en-US" sz="3200" dirty="0"/>
              <a:t>玻璃管上提或下降 </a:t>
            </a:r>
            <a:r>
              <a:rPr lang="en-US" altLang="zh-CN" sz="3200" dirty="0"/>
              <a:t>1 cm 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1043608" y="4653136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4. </a:t>
            </a:r>
            <a:r>
              <a:rPr lang="zh-CN" altLang="en-US" sz="3200" dirty="0"/>
              <a:t>玻璃管内不小心进入少量空气。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10800000" flipV="1">
            <a:off x="1043608" y="544522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5. </a:t>
            </a:r>
            <a:r>
              <a:rPr lang="zh-CN" altLang="en-US" sz="3200" dirty="0"/>
              <a:t>玻璃管顶部突然破裂，出现小孔。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7584" y="47667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5"/>
            <a:ext cx="65882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23975"/>
            <a:ext cx="2514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66659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﻿为什么托里拆利要用有毒的水银做为实验的材料而不用水呢？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8884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由实验现象可知，大气压可以托起 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760 mm 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的水银柱。由于液体的压强与液体的密度有关，如果换用水作用实验材料，需要水柱的高度在 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 m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以上，实验操作不方便。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粗略计算标准大气压可取 </a:t>
            </a:r>
            <a:r>
              <a:rPr lang="zh-CN" altLang="en-US" sz="3200" i="1" dirty="0"/>
              <a:t>﻿﻿﻿﻿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5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Pa</a:t>
            </a:r>
            <a:r>
              <a:rPr lang="zh-CN" altLang="en-US" sz="3200" dirty="0"/>
              <a:t>，试计算 </a:t>
            </a:r>
            <a:r>
              <a:rPr lang="en-US" altLang="zh-CN" sz="3200" dirty="0" smtClean="0"/>
              <a:t>1cm</a:t>
            </a:r>
            <a:r>
              <a:rPr lang="en-US" altLang="zh-CN" sz="3200" baseline="30000" dirty="0" smtClean="0"/>
              <a:t>2</a:t>
            </a:r>
            <a:r>
              <a:rPr lang="en-US" altLang="zh-CN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的面积上，大气对平面的压力大小。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4149080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因为房子内也有大气，房子内外受到大气的压力相等，方向相反，所以房子不会被压塌。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100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342900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大气压很大，为什么没有把房子压塌？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734481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31318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大气压强，如图所示是托里拆利实验的规范操作过程，关于托里拆利实验，下面说法正确的是（ </a:t>
            </a:r>
            <a:r>
              <a:rPr lang="zh-CN" altLang="en-US" sz="2800" dirty="0" smtClean="0"/>
              <a:t>     ）。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808" y="155679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443711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/>
              <a:t>A. </a:t>
            </a:r>
            <a:r>
              <a:rPr lang="zh-CN" altLang="en-US" sz="2800" dirty="0"/>
              <a:t>玻璃管内水银面的上方有少量空气会使实验测量值偏大</a:t>
            </a:r>
          </a:p>
          <a:p>
            <a:pPr fontAlgn="ctr"/>
            <a:r>
              <a:rPr lang="en-US" altLang="zh-CN" sz="2800" dirty="0"/>
              <a:t>B. </a:t>
            </a:r>
            <a:r>
              <a:rPr lang="zh-CN" altLang="en-US" sz="2800" dirty="0"/>
              <a:t>向水银槽加入水银，高度不变</a:t>
            </a:r>
          </a:p>
          <a:p>
            <a:pPr fontAlgn="ctr"/>
            <a:r>
              <a:rPr lang="en-US" altLang="zh-CN" sz="2800" dirty="0"/>
              <a:t>C. </a:t>
            </a:r>
            <a:r>
              <a:rPr lang="zh-CN" altLang="en-US" sz="2800" dirty="0"/>
              <a:t>标准大气压大约可抬起 </a:t>
            </a:r>
            <a:r>
              <a:rPr lang="en-US" altLang="zh-CN" sz="2800" dirty="0"/>
              <a:t>760 cm </a:t>
            </a:r>
            <a:r>
              <a:rPr lang="zh-CN" altLang="en-US" sz="2800" dirty="0"/>
              <a:t>高的水银柱</a:t>
            </a:r>
          </a:p>
          <a:p>
            <a:pPr fontAlgn="ctr"/>
            <a:r>
              <a:rPr lang="en-US" altLang="zh-CN" sz="2800" dirty="0"/>
              <a:t>D. </a:t>
            </a:r>
            <a:r>
              <a:rPr lang="zh-CN" altLang="en-US" sz="2800" dirty="0"/>
              <a:t>玻璃管倾斜会使得水银柱变高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36754" cy="23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大气压为一个标准大气压时，如图中封闭的玻璃管内的水银柱高是 </a:t>
            </a:r>
            <a:r>
              <a:rPr lang="en-US" altLang="zh-CN" sz="3200" dirty="0"/>
              <a:t>46 cm </a:t>
            </a:r>
            <a:r>
              <a:rPr lang="zh-CN" altLang="en-US" sz="3200" dirty="0"/>
              <a:t>。若在管顶开了一个小孔，则（ </a:t>
            </a:r>
            <a:r>
              <a:rPr lang="zh-CN" altLang="en-US" sz="3200" dirty="0" smtClean="0"/>
              <a:t>  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8224" y="170080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2564904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管内水银会向上喷出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管内水银柱高度不变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管内水银柱稍有下降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管内水银下降到与管外水银面相平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00325"/>
            <a:ext cx="3352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1600" y="1340768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测量大气压的仪器叫做气压计。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气压计</a:t>
            </a:r>
          </a:p>
        </p:txBody>
      </p:sp>
      <p:sp>
        <p:nvSpPr>
          <p:cNvPr id="6" name="矩形 5"/>
          <p:cNvSpPr/>
          <p:nvPr/>
        </p:nvSpPr>
        <p:spPr>
          <a:xfrm>
            <a:off x="3563888" y="4365104"/>
            <a:ext cx="5149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水银气压计比较准确，但携带不便，常用于气象站和实验室。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2204864"/>
            <a:ext cx="52930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如果在玻璃管旁边立一个刻度尺，读出水银柱的高度就知道当时的大气压了。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37982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1600" y="1340768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测量大气压的仪器叫做气压计。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气压计</a:t>
            </a:r>
          </a:p>
        </p:txBody>
      </p:sp>
      <p:sp>
        <p:nvSpPr>
          <p:cNvPr id="8" name="矩形 7"/>
          <p:cNvSpPr/>
          <p:nvPr/>
        </p:nvSpPr>
        <p:spPr>
          <a:xfrm>
            <a:off x="3923928" y="2204864"/>
            <a:ext cx="4933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用得比较多的气压计是金属盒气压计，又叫做无液气压计，它的主要部分是一个波纹状真空金属盒。气压变化时，金属盒厚度会发生变化，传动装置将这种变化转变为指针的偏转，指示出气压的大小。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484281" cy="3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1600" y="1340768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取一个瓶子，装上适量带色的水。再取一根两端开口的细玻璃管，在它上面画上刻度，使玻璃管穿过橡皮塞插入水中，从管子上端吹入少量气体， 使瓶内气体压强大于大气压， 水沿玻璃管上升到瓶口以上。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观察大气压随高度的变化</a:t>
            </a:r>
          </a:p>
        </p:txBody>
      </p:sp>
      <p:sp>
        <p:nvSpPr>
          <p:cNvPr id="8" name="矩形 7"/>
          <p:cNvSpPr/>
          <p:nvPr/>
        </p:nvSpPr>
        <p:spPr>
          <a:xfrm>
            <a:off x="1043608" y="4077072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﻿请你拿着它从楼下到楼上（或从山下到山上），观察玻璃管内水柱高度的变化情况，并给出解释。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1009650"/>
            <a:ext cx="24669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</a:p>
        </p:txBody>
      </p:sp>
      <p:sp>
        <p:nvSpPr>
          <p:cNvPr id="11" name="矩形 10"/>
          <p:cNvSpPr/>
          <p:nvPr/>
        </p:nvSpPr>
        <p:spPr>
          <a:xfrm>
            <a:off x="1331640" y="551723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随着高度变低，气压计的液柱逐渐降低。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﻿为什么随着高度变低，气压计的液柱逐渐降低？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170080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封闭部分气体，若外界条件不变，这部分气体的气压保持气压计制做时的气压不变。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55172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当外界气压增大时，外界给液柱向下的压力大于封闭气体给液柱向上的压力，液柱下降。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350100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外界气体的压强发生变化时，液柱受到的内外压力不同，液柱上升或下降。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1866900" cy="35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1043608" y="3356992"/>
            <a:ext cx="129614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1600" y="2060848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将气球吹大后松手，比一比谁的气球飞的远。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229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770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393305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随着高度的</a:t>
            </a:r>
            <a:r>
              <a:rPr lang="zh-CN" altLang="en-US" sz="3200" b="1" dirty="0">
                <a:solidFill>
                  <a:srgbClr val="FF0000"/>
                </a:solidFill>
              </a:rPr>
              <a:t>下降</a:t>
            </a:r>
            <a:r>
              <a:rPr lang="zh-CN" altLang="en-US" sz="3200" dirty="0"/>
              <a:t>，玻璃管中水柱的高度会逐渐降低，大气压逐渐</a:t>
            </a:r>
            <a:r>
              <a:rPr lang="zh-CN" altLang="en-US" sz="3200" b="1" dirty="0">
                <a:solidFill>
                  <a:srgbClr val="FF0000"/>
                </a:solidFill>
              </a:rPr>
              <a:t>增大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404664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当外界气压</a:t>
            </a:r>
            <a:r>
              <a:rPr lang="zh-CN" altLang="en-US" sz="3200" dirty="0" smtClean="0"/>
              <a:t>增大时</a:t>
            </a:r>
            <a:r>
              <a:rPr lang="zh-CN" altLang="en-US" sz="3200" dirty="0"/>
              <a:t>，外界给液柱向下的压力大于封闭气体给液柱向上的压力，液柱下降。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530120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在海拔 </a:t>
            </a:r>
            <a:r>
              <a:rPr lang="en-US" altLang="zh-CN" sz="3200" dirty="0"/>
              <a:t>3000 m </a:t>
            </a:r>
            <a:r>
              <a:rPr lang="zh-CN" altLang="en-US" sz="3200" dirty="0"/>
              <a:t>以内，大约每升高 </a:t>
            </a:r>
            <a:r>
              <a:rPr lang="en-US" altLang="zh-CN" sz="3200" dirty="0"/>
              <a:t>10 m</a:t>
            </a:r>
            <a:r>
              <a:rPr lang="zh-CN" altLang="en-US" sz="3200" dirty="0"/>
              <a:t>，大气压减小</a:t>
            </a:r>
            <a:r>
              <a:rPr lang="en-US" altLang="zh-CN" sz="3200" dirty="0"/>
              <a:t>100 </a:t>
            </a:r>
            <a:r>
              <a:rPr lang="en-US" altLang="zh-CN" sz="3200" dirty="0" smtClean="0"/>
              <a:t>Pa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7824" y="198884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当外界气压减小时，外界给液柱向下的压力小于封闭气体给液柱向上的压力，液柱上升。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866900" cy="35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规律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7584" y="47667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大气压的影响因素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3645024"/>
            <a:ext cx="8029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气体压强与</a:t>
            </a:r>
            <a:r>
              <a:rPr lang="zh-CN" altLang="en-US" sz="3200" b="1" dirty="0">
                <a:solidFill>
                  <a:srgbClr val="FF0000"/>
                </a:solidFill>
              </a:rPr>
              <a:t>气体温度</a:t>
            </a:r>
            <a:r>
              <a:rPr lang="zh-CN" altLang="en-US" sz="3200" b="1" dirty="0"/>
              <a:t>的关系：</a:t>
            </a:r>
            <a:r>
              <a:rPr lang="zh-CN" altLang="en-US" sz="3200" dirty="0"/>
              <a:t>在体积不变的条件下，一定质量的气体，温度减小时它的压强减小；温度增大时它的压强增大。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268760"/>
            <a:ext cx="8245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气体压强与</a:t>
            </a:r>
            <a:r>
              <a:rPr lang="zh-CN" altLang="en-US" sz="3200" b="1" dirty="0">
                <a:solidFill>
                  <a:srgbClr val="FF0000"/>
                </a:solidFill>
              </a:rPr>
              <a:t>气体体积</a:t>
            </a:r>
            <a:r>
              <a:rPr lang="zh-CN" altLang="en-US" sz="3200" b="1" dirty="0"/>
              <a:t>的关系：</a:t>
            </a:r>
            <a:r>
              <a:rPr lang="zh-CN" altLang="en-US" sz="3200" dirty="0"/>
              <a:t>在温度不变的条件下，一定质量的气体，体积减小时它的压强增大；体积增大时它的压强减小。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如图所示为某同学设计的“天气预报瓶”，</a:t>
            </a:r>
            <a:r>
              <a:rPr lang="en-US" altLang="zh-CN" sz="2800" dirty="0"/>
              <a:t>A </a:t>
            </a:r>
            <a:r>
              <a:rPr lang="zh-CN" altLang="en-US" sz="2800" dirty="0"/>
              <a:t>为玻璃管，与大气相通，</a:t>
            </a:r>
            <a:r>
              <a:rPr lang="en-US" altLang="zh-CN" sz="2800" dirty="0"/>
              <a:t>B </a:t>
            </a:r>
            <a:r>
              <a:rPr lang="zh-CN" altLang="en-US" sz="2800" dirty="0"/>
              <a:t>为密闭的玻璃球，内装有红墨水，随着环境气压的变化，</a:t>
            </a:r>
            <a:r>
              <a:rPr lang="en-US" altLang="zh-CN" sz="2800" dirty="0"/>
              <a:t>A </a:t>
            </a:r>
            <a:r>
              <a:rPr lang="zh-CN" altLang="en-US" sz="2800" dirty="0"/>
              <a:t>管内的水位会上升或下降。关于该“天气预报瓶”的说法不正确的是（ </a:t>
            </a:r>
            <a:r>
              <a:rPr lang="zh-CN" altLang="en-US" sz="2800" dirty="0" smtClean="0"/>
              <a:t>      ）。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5896" y="371703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4797152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/>
              <a:t>A. </a:t>
            </a:r>
            <a:r>
              <a:rPr lang="zh-CN" altLang="en-US" sz="2800" dirty="0"/>
              <a:t>天气预报瓶利用了大气压的原理</a:t>
            </a:r>
          </a:p>
          <a:p>
            <a:pPr fontAlgn="ctr"/>
            <a:r>
              <a:rPr lang="en-US" altLang="zh-CN" sz="2800" dirty="0"/>
              <a:t>B. B </a:t>
            </a:r>
            <a:r>
              <a:rPr lang="zh-CN" altLang="en-US" sz="2800" dirty="0"/>
              <a:t>球和 </a:t>
            </a:r>
            <a:r>
              <a:rPr lang="en-US" altLang="zh-CN" sz="2800" dirty="0"/>
              <a:t>A </a:t>
            </a:r>
            <a:r>
              <a:rPr lang="zh-CN" altLang="en-US" sz="2800" dirty="0"/>
              <a:t>管液面相平时，显示内外气压一致</a:t>
            </a:r>
          </a:p>
          <a:p>
            <a:pPr fontAlgn="ctr"/>
            <a:r>
              <a:rPr lang="en-US" altLang="zh-CN" sz="2800" dirty="0"/>
              <a:t>C. A </a:t>
            </a:r>
            <a:r>
              <a:rPr lang="zh-CN" altLang="en-US" sz="2800" dirty="0"/>
              <a:t>管液面明显下降时，说明外界大气压减小</a:t>
            </a:r>
          </a:p>
          <a:p>
            <a:pPr fontAlgn="ctr"/>
            <a:r>
              <a:rPr lang="en-US" altLang="zh-CN" sz="2800" dirty="0"/>
              <a:t>D. </a:t>
            </a:r>
            <a:r>
              <a:rPr lang="zh-CN" altLang="en-US" sz="2800" dirty="0"/>
              <a:t>瓶中加注的红墨水有利于更方便的观察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1990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如图所示，是某同学自制的气压计，下列说法错误的是（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126876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844824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自制气压计时需注意瓶口密闭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瓶内的气压大于外界的大气压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把自制气压计从温州带到西藏，看到玻璃管内水柱的高度将减小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若将瓶内装满水，该装置可以验证“力可以使固体发生微小形变”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92896"/>
            <a:ext cx="1847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404664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2"/>
                </a:solidFill>
              </a:rPr>
              <a:t>上方空气下降，气压增大，体积减小，温度升高，空气中的凝结物就蒸发消散。所以高压地区不利于云雨的形成。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256490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空气在水平方向上从高压地区流向低压地区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8075"/>
            <a:ext cx="9144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611560" y="3573016"/>
            <a:ext cx="83529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95536" y="548680"/>
            <a:ext cx="0" cy="30963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404664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2"/>
                </a:solidFill>
              </a:rPr>
              <a:t>周围地区的空气上升，上升的空气因压强减小而膨胀，温度降低，空气中的水汽凝结，所以低气压中心常常是阴雨天。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256490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空气在水平方向上从高压地区流向低压地区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8075"/>
            <a:ext cx="9144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611560" y="3573016"/>
            <a:ext cx="83529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964488" y="548681"/>
            <a:ext cx="0" cy="288031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1600" y="134076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饮料是怎样进入口中的？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大气压强的应用</a:t>
            </a:r>
          </a:p>
        </p:txBody>
      </p:sp>
      <p:sp>
        <p:nvSpPr>
          <p:cNvPr id="8" name="矩形 7"/>
          <p:cNvSpPr/>
          <p:nvPr/>
        </p:nvSpPr>
        <p:spPr>
          <a:xfrm>
            <a:off x="3418856" y="2060848"/>
            <a:ext cx="5725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此时杯内气体的压强与外界空气的大气压相等。若吸吸管时饮料不上升，就相当于吸管内的气体减小，导致压强减小，外界气压就把饮料压入吸管内，直到吸管内外压强再次相等。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62298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1600" y="1340768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吸盘是怎样挂在墙上的？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大气压强的应用</a:t>
            </a:r>
          </a:p>
        </p:txBody>
      </p:sp>
      <p:sp>
        <p:nvSpPr>
          <p:cNvPr id="8" name="矩形 7"/>
          <p:cNvSpPr/>
          <p:nvPr/>
        </p:nvSpPr>
        <p:spPr>
          <a:xfrm>
            <a:off x="3418856" y="2636912"/>
            <a:ext cx="5725144" cy="296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使用吸盘时，需要用力将这按压在墙面上，这个过程中吸盘内的空气被挤出，内部压强减小，被大气压压在墙面上。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000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7584" y="47667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大气压强的应用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257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2638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196752"/>
            <a:ext cx="2171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327585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813282"/>
            <a:ext cx="2987824" cy="204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797152"/>
            <a:ext cx="288912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高度升高，大气压强是如何变化的？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170080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随着高度升高，大气压强逐渐减小。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9632" y="4437112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高海拔地区由于气压低，水的沸点也低，想要煮熟饭，就需要增大压强。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87624" y="2636912"/>
            <a:ext cx="554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水的沸点与气压有什么关系？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59632" y="3573016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气压减小，水的沸点降低。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3131840" cy="21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在吹气球的过程中，是越来越容易，还是越来越难，或者是全过程的难易程度相同呢？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371703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松手后气球飞了出去，为什么气球会飞出去？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15049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2019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如图所示，能说明大气压强存在的是</a:t>
            </a:r>
            <a:r>
              <a:rPr lang="zh-CN" altLang="en-US" sz="3200" dirty="0" smtClean="0"/>
              <a:t>（     </a:t>
            </a:r>
            <a:r>
              <a:rPr lang="zh-CN" altLang="en-US" sz="3200" dirty="0"/>
              <a:t>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6" y="119675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5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65104"/>
            <a:ext cx="2411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向下按杆，在大气压的作用下，</a:t>
            </a:r>
            <a:r>
              <a:rPr lang="en-US" altLang="zh-CN" sz="2800" dirty="0"/>
              <a:t>B </a:t>
            </a:r>
            <a:r>
              <a:rPr lang="zh-CN" altLang="en-US" sz="2800" dirty="0"/>
              <a:t>被顶开，水流入活塞式抽水机。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活塞式抽水机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3397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17600"/>
            <a:ext cx="2232248" cy="34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55776" y="119675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在活塞下降的过程中，在水压的作用下 </a:t>
            </a:r>
            <a:r>
              <a:rPr lang="en-US" altLang="zh-CN" sz="2800" dirty="0"/>
              <a:t>B </a:t>
            </a:r>
            <a:r>
              <a:rPr lang="zh-CN" altLang="en-US" sz="2800" dirty="0"/>
              <a:t>落下阻止水流出。同样由于水压作用 </a:t>
            </a:r>
            <a:r>
              <a:rPr lang="en-US" altLang="zh-CN" sz="2800" dirty="0"/>
              <a:t>A </a:t>
            </a:r>
            <a:r>
              <a:rPr lang="zh-CN" altLang="en-US" sz="2800" dirty="0"/>
              <a:t>抬起。反正按压杆使抽水机内的水上到出口附近。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3"/>
            <a:ext cx="20517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876256" y="4293096"/>
            <a:ext cx="2267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水位到达出口附近后再按压杆，水就会从出口流出。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如图所示，当将活塞式抽水机的杆向下压时， </a:t>
            </a:r>
            <a:r>
              <a:rPr lang="en-US" altLang="zh-CN" sz="3200" dirty="0"/>
              <a:t>A</a:t>
            </a:r>
            <a:r>
              <a:rPr lang="zh-CN" altLang="en-US" sz="3200" dirty="0"/>
              <a:t>、</a:t>
            </a:r>
            <a:r>
              <a:rPr lang="en-US" altLang="zh-CN" sz="3200" dirty="0"/>
              <a:t>B </a:t>
            </a:r>
            <a:r>
              <a:rPr lang="zh-CN" altLang="en-US" sz="3200" dirty="0"/>
              <a:t>阀门的状态应是</a:t>
            </a:r>
            <a:r>
              <a:rPr lang="zh-CN" altLang="en-US" sz="3200" dirty="0" smtClean="0"/>
              <a:t>（        </a:t>
            </a:r>
            <a:r>
              <a:rPr lang="zh-CN" altLang="en-US" sz="3200" dirty="0"/>
              <a:t>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6296" y="119675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636912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</a:t>
            </a:r>
            <a:r>
              <a:rPr lang="zh-CN" altLang="en-US" sz="3200" dirty="0"/>
              <a:t>．</a:t>
            </a:r>
            <a:r>
              <a:rPr lang="en-US" altLang="zh-CN" sz="3200" dirty="0"/>
              <a:t>A</a:t>
            </a:r>
            <a:r>
              <a:rPr lang="zh-CN" altLang="en-US" sz="3200" dirty="0"/>
              <a:t>、</a:t>
            </a:r>
            <a:r>
              <a:rPr lang="en-US" altLang="zh-CN" sz="3200" dirty="0"/>
              <a:t>B </a:t>
            </a:r>
            <a:r>
              <a:rPr lang="zh-CN" altLang="en-US" sz="3200" dirty="0"/>
              <a:t>阀门均打开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</a:t>
            </a:r>
            <a:r>
              <a:rPr lang="zh-CN" altLang="en-US" sz="3200" dirty="0"/>
              <a:t>．</a:t>
            </a:r>
            <a:r>
              <a:rPr lang="en-US" altLang="zh-CN" sz="3200" dirty="0"/>
              <a:t>A</a:t>
            </a:r>
            <a:r>
              <a:rPr lang="zh-CN" altLang="en-US" sz="3200" dirty="0"/>
              <a:t>、</a:t>
            </a:r>
            <a:r>
              <a:rPr lang="en-US" altLang="zh-CN" sz="3200" dirty="0"/>
              <a:t>B </a:t>
            </a:r>
            <a:r>
              <a:rPr lang="zh-CN" altLang="en-US" sz="3200" dirty="0"/>
              <a:t>阀门均闭合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</a:t>
            </a:r>
            <a:r>
              <a:rPr lang="zh-CN" altLang="en-US" sz="3200" dirty="0"/>
              <a:t>．</a:t>
            </a:r>
            <a:r>
              <a:rPr lang="en-US" altLang="zh-CN" sz="3200" dirty="0"/>
              <a:t>A </a:t>
            </a:r>
            <a:r>
              <a:rPr lang="zh-CN" altLang="en-US" sz="3200" dirty="0"/>
              <a:t>阀门打开，</a:t>
            </a:r>
            <a:r>
              <a:rPr lang="en-US" altLang="zh-CN" sz="3200" dirty="0"/>
              <a:t>B </a:t>
            </a:r>
            <a:r>
              <a:rPr lang="zh-CN" altLang="en-US" sz="3200" dirty="0"/>
              <a:t>阀门闭合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</a:t>
            </a:r>
            <a:r>
              <a:rPr lang="zh-CN" altLang="en-US" sz="3200" dirty="0"/>
              <a:t>．</a:t>
            </a:r>
            <a:r>
              <a:rPr lang="en-US" altLang="zh-CN" sz="3200" dirty="0"/>
              <a:t>A </a:t>
            </a:r>
            <a:r>
              <a:rPr lang="zh-CN" altLang="en-US" sz="3200" dirty="0"/>
              <a:t>阀门闭合，</a:t>
            </a:r>
            <a:r>
              <a:rPr lang="en-US" altLang="zh-CN" sz="3200" dirty="0"/>
              <a:t>B </a:t>
            </a:r>
            <a:r>
              <a:rPr lang="zh-CN" altLang="en-US" sz="3200" dirty="0"/>
              <a:t>阀门打开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592650" cy="427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55679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毫米汞柱来源于托里拆利实验。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7584" y="220486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其原理是以汞柱所产生的静压强来平衡大气压强 </a:t>
            </a:r>
            <a:r>
              <a:rPr lang="en-US" altLang="zh-CN" sz="3200" dirty="0"/>
              <a:t>p</a:t>
            </a:r>
            <a:r>
              <a:rPr lang="zh-CN" altLang="en-US" sz="3200" dirty="0"/>
              <a:t>，因而汞柱的高度就可以度量大气压强的大小。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386104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在实验室以及气象测定方面，通常用毫米汞柱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mmHg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）作为大气压强的单位。除了用于大气压测量，该单位还用于高度真空工程（特别是在压力低至黏性消失的环境中）、血压量度、眼压量度等。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9872" y="692696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毫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米汞柱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263"/>
            <a:ext cx="91440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下列四幅图中，不能说明大气压存在的是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67744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399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如图是一种“吸盘式”挂衣钩，将它紧压在平整、光洁的竖直玻璃上，可挂衣帽等物品，它主要部件是一个“橡皮碗”，下面有关的说法正确的是（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2320" y="23488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996952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被玻璃“吸”住后，皮碗内的气压大于外界大气压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能紧贴在粗糙的水泥墙壁上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挂上衣服后，皮碗与墙壁之间的摩擦力要比不挂衣服时大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皮碗内挤出的空气越少，吸盘贴在玻璃上就越紧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20288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我们生活在大气层的底部，那大气有没有向各个方向的压强呢？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3352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736" y="1916832"/>
            <a:ext cx="368926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1560" y="5013176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你能举出一些实例，证明你的观点吗？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在用水银做测定大气压强的实验时，下面几种情况中说法正确的是</a:t>
            </a:r>
            <a:r>
              <a:rPr lang="zh-CN" altLang="en-US" sz="3200" dirty="0" smtClean="0"/>
              <a:t>（ 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04248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213285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换用更粗的玻璃管，水银柱高度将不等于 </a:t>
            </a:r>
            <a:r>
              <a:rPr lang="en-US" altLang="zh-CN" sz="3200" dirty="0"/>
              <a:t>760 </a:t>
            </a:r>
            <a:r>
              <a:rPr lang="zh-CN" altLang="en-US" sz="3200" dirty="0"/>
              <a:t>毫米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若玻璃管内混入少量空气，测量值将小于真实值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无论怎样倾斜玻璃管，水银都不能充满整个玻璃管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往上提玻璃管，下端管口不离开水银面，水银柱的高度降低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大气压与生产、生活、科研紧密相连，下面几个选项中，分析正确的是</a:t>
            </a:r>
            <a:r>
              <a:rPr lang="zh-CN" altLang="en-US" sz="3200" dirty="0" smtClean="0"/>
              <a:t>（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6336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213285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人吸气时，肺的容积增大，肺内空气压强变小，大气压将外部空气压入肺内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用注射器注射药液到体内时，是利用了大气压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用高压锅煮食物容易煮熟，原因是压强越大，沸点越低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做托里拆利实验时，往水银槽里加水银，则试管内外水银面高度差将变大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如图所示是托里拆利实验装置示意图，能使玻璃管内外水银面高度差发生变化的是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784" y="184482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2636912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将玻璃管稍微倾斜一些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换用较粗的玻璃管来做实验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外界大气压发生变化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往水银槽内加些水银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597" y="2348880"/>
            <a:ext cx="261640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如图所示，真空采血管是一种一次性的、可实现定量采血的负压真空玻璃管，使用时将导管一端的针头插入被检查者的静脉，另一端的针头插入真空采血管，血液便自动流入采血管，此时的血液是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1960" y="328498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3933056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在重力作用下流入采血管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由血压压入采血管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由大气压压入采血管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被针头吸入采血管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573016"/>
            <a:ext cx="32289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下列实例中，属于利用大气压强的是（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67744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220486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啄木鸟用细长而坚硬的尖嘴插入树皮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护士用注射器从药瓶中汲取药液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深水潜水员需要穿特制的抗压潜水服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赛车的外型要做成平滑的流线型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下列生活中的现象与涉及到的物理知识，说法不正确的是（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21328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墙壁上的吸盘挂钩利用了大气压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菜刀刀刃磨得很薄是为了增大压力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壶中水不流动时，壶身与壶嘴水面相平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水平面上的苹果所受重力和支持力是平衡力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实验表明，中空双层玻璃窗的隔热性能与两层玻璃间空气压强有关，实验测得中空双层玻璃内外温差与中间空气压强关系如图所示，则中空双层玻璃中间空气压强（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5816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4795897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等于大气压强时，没有隔热效果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小于 ﻿﻿﻿﻿﻿﻿﻿﻿﻿﻿﻿﻿﻿﻿﻿﻿﻿﻿﻿﻿﻿﻿﻿﻿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-1</a:t>
            </a:r>
            <a:r>
              <a:rPr lang="zh-CN" altLang="en-US" sz="3200" baseline="30000" dirty="0" smtClean="0"/>
              <a:t> </a:t>
            </a:r>
            <a:r>
              <a:rPr lang="en-US" altLang="zh-CN" sz="3200" dirty="0"/>
              <a:t>Pa </a:t>
            </a:r>
            <a:r>
              <a:rPr lang="zh-CN" altLang="en-US" sz="3200" dirty="0"/>
              <a:t>时，隔热效果变差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在 ﻿﻿﻿﻿﻿﻿﻿﻿﻿﻿﻿﻿﻿﻿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-1</a:t>
            </a:r>
            <a:r>
              <a:rPr lang="en-US" altLang="zh-CN" sz="3200" dirty="0" smtClean="0"/>
              <a:t>~10</a:t>
            </a:r>
            <a:r>
              <a:rPr lang="en-US" altLang="zh-CN" sz="3200" baseline="30000" dirty="0" smtClean="0"/>
              <a:t>2</a:t>
            </a:r>
            <a:r>
              <a:rPr lang="en-US" altLang="zh-CN" sz="3200" dirty="0" smtClean="0"/>
              <a:t>Pa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时隔热效果最好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等于 ﻿﻿﻿﻿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-2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Pa </a:t>
            </a:r>
            <a:r>
              <a:rPr lang="zh-CN" altLang="en-US" sz="3200" dirty="0"/>
              <a:t>时的隔热效果比 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4</a:t>
            </a:r>
            <a:r>
              <a:rPr lang="zh-CN" altLang="en-US" sz="3200" i="1" dirty="0"/>
              <a:t>﻿﻿﻿﻿﻿﻿﻿﻿﻿﻿﻿﻿﻿﻿﻿﻿﻿﻿﻿﻿</a:t>
            </a:r>
            <a:r>
              <a:rPr lang="zh-CN" altLang="en-US" sz="3200" dirty="0"/>
              <a:t> </a:t>
            </a:r>
            <a:r>
              <a:rPr lang="en-US" altLang="zh-CN" sz="3200" dirty="0"/>
              <a:t>Pa </a:t>
            </a:r>
            <a:r>
              <a:rPr lang="zh-CN" altLang="en-US" sz="3200" dirty="0"/>
              <a:t>时好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3995936" cy="17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在用水银做测定大气压强的实验时，下面几种情况中能确定混入了空气的是（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12360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1988840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管内水银柱高度不等于 </a:t>
            </a:r>
            <a:r>
              <a:rPr lang="en-US" altLang="zh-CN" sz="3200" dirty="0"/>
              <a:t>760 </a:t>
            </a:r>
            <a:r>
              <a:rPr lang="zh-CN" altLang="en-US" sz="3200" dirty="0"/>
              <a:t>毫米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使玻璃管倾斜时，水银柱的长度增加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无论怎样倾斜玻璃管，水银都不能充满整个玻璃管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往上提玻璃管，只要下端管口不离开水银面，水银柱的高度就不变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大气内部存在压强吗？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准备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155679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水杯、一盆水、硬卡纸若干。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340768"/>
            <a:ext cx="41399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780928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1640" y="278092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将纸片平放在平口水杯口，用手按住，并倒置过来，放手后看到什么现象？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8518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9632" y="50131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如果大气有压强，则硬塑料片上下面受压强相等，纸片在重力作用下下落。如果大气没有压强，结果相同。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1640" y="436510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硬塑料片落下。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2852936"/>
            <a:ext cx="2843808" cy="20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7707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594928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大气的压强向各个方向。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400506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再慢慢把杯口向各个方向转一圈，又看到什么现象？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671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836712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将纸杯装满水，仍用纸片盖住杯口，用手按住，并倒置过来，放手后看到什么现象？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369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7624" y="270892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硬塑料片受重力作用，受水向下的压力作用，没有下落，必须受向上的力的作用。这个力的施力物体只能是大气，证明大气存在压强。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648" y="220486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硬塑料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片没有落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15719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硬塑料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片没有落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326" y="0"/>
            <a:ext cx="304067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09120"/>
            <a:ext cx="4572000" cy="14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>
          <a:xfrm>
            <a:off x="7308304" y="1988840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308304" y="1124744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308304" y="1988840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2240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0312" y="2348880"/>
            <a:ext cx="71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2800" baseline="-25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水</a:t>
            </a:r>
            <a:endParaRPr lang="zh-CN" altLang="en-US" sz="2800" baseline="-250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312" y="9087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2800" baseline="-25000" dirty="0" smtClean="0">
                <a:latin typeface="微软雅黑" pitchFamily="34" charset="-122"/>
                <a:ea typeface="微软雅黑" pitchFamily="34" charset="-122"/>
              </a:rPr>
              <a:t>气</a:t>
            </a:r>
            <a:endParaRPr lang="zh-CN" altLang="en-US" sz="2800" baseline="-25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/>
      <p:bldP spid="12" grpId="0" animBg="1"/>
      <p:bldP spid="13" grpId="0"/>
      <p:bldP spid="14" grpId="0"/>
      <p:bldP spid="1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20688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62068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用一个底部有孔的纸杯，重复上述实验，又会看到什么现象？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8518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9632" y="50131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排除是水将硬塑料片粘在杯口。杯子上下两侧大气压强相等，在重力作用下，塑料片和水落下。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1640" y="400506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硬塑料片始终掉下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28677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208675" cy="29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515719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实验证明，大气压强确实存在。大气压强简称为</a:t>
            </a:r>
            <a:r>
              <a:rPr lang="zh-CN" altLang="en-US" sz="3200" b="1" dirty="0">
                <a:solidFill>
                  <a:srgbClr val="FF0000"/>
                </a:solidFill>
              </a:rPr>
              <a:t>大气压</a:t>
            </a:r>
            <a:r>
              <a:rPr lang="zh-CN" altLang="en-US" sz="3200" dirty="0"/>
              <a:t>或气压。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大气压强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9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3085</Words>
  <Application>Microsoft Office PowerPoint</Application>
  <PresentationFormat>全屏显示(4:3)</PresentationFormat>
  <Paragraphs>277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2020-03-02T03:28:40Z</dcterms:created>
  <dcterms:modified xsi:type="dcterms:W3CDTF">2020-03-30T04:16:57Z</dcterms:modified>
</cp:coreProperties>
</file>