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1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2.xml" ContentType="application/vnd.openxmlformats-officedocument.presentationml.notesSlide+xml"/>
  <Override PartName="/ppt/tags/tag1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6"/>
  </p:notes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5" r:id="rId14"/>
    <p:sldId id="273" r:id="rId15"/>
    <p:sldId id="298" r:id="rId16"/>
    <p:sldId id="277" r:id="rId17"/>
    <p:sldId id="276" r:id="rId18"/>
    <p:sldId id="274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6" r:id="rId27"/>
    <p:sldId id="287" r:id="rId28"/>
    <p:sldId id="289" r:id="rId29"/>
    <p:sldId id="291" r:id="rId30"/>
    <p:sldId id="294" r:id="rId31"/>
    <p:sldId id="295" r:id="rId32"/>
    <p:sldId id="293" r:id="rId33"/>
    <p:sldId id="299" r:id="rId34"/>
    <p:sldId id="300" r:id="rId35"/>
  </p:sldIdLst>
  <p:sldSz cx="12192000" cy="6858000"/>
  <p:notesSz cx="6858000" cy="9144000"/>
  <p:defaultTextStyle>
    <a:defPPr>
      <a:defRPr lang="zh-CN"/>
    </a:defPPr>
    <a:lvl1pPr marL="0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D9D9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-582" y="-96"/>
      </p:cViewPr>
      <p:guideLst>
        <p:guide orient="horz" pos="214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2024/7/18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65230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95A52D7-8F67-41F0-A534-CB8A9A4DB925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09575" y="754063"/>
            <a:ext cx="5854700" cy="3294062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0723" name="备注占位符 2"/>
          <p:cNvSpPr>
            <a:spLocks noGrp="1"/>
          </p:cNvSpPr>
          <p:nvPr>
            <p:ph type="body"/>
          </p:nvPr>
        </p:nvSpPr>
        <p:spPr>
          <a:xfrm>
            <a:off x="538163" y="4387850"/>
            <a:ext cx="5780087" cy="3952875"/>
          </a:xfrm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9459" name="灯片编号占位符 3"/>
          <p:cNvSpPr txBox="1">
            <a:spLocks noGrp="1" noChangeArrowheads="1"/>
          </p:cNvSpPr>
          <p:nvPr>
            <p:ph type="sldNum" sz="quarter"/>
          </p:nvPr>
        </p:nvSpPr>
        <p:spPr bwMode="auto">
          <a:xfrm>
            <a:off x="3884613" y="8685213"/>
            <a:ext cx="2971800" cy="45720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="b" anchorCtr="0" compatLnSpc="1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25305C34-45A2-41E4-A585-41F34AF3DA58}" type="slidenum">
              <a:rPr kumimoji="0" lang="zh-CN" altLang="en-US" sz="1200" b="0" i="0" u="none" strike="noStrike" kern="1200" cap="none" spc="0" normalizeH="0" baseline="0" noProof="1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ea"/>
              </a:rPr>
              <a:t>21</a:t>
            </a:fld>
            <a:endParaRPr kumimoji="0" lang="zh-CN" altLang="en-US" sz="1200" b="0" i="0" u="none" strike="noStrike" kern="1200" cap="none" spc="0" normalizeH="0" baseline="0" noProof="1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ea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反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20"/>
          <p:cNvSpPr txBox="1"/>
          <p:nvPr userDrawn="1"/>
        </p:nvSpPr>
        <p:spPr>
          <a:xfrm>
            <a:off x="1001993" y="222673"/>
            <a:ext cx="2687691" cy="666115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zh-CN" altLang="en-US" sz="37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回顾反思</a:t>
            </a:r>
          </a:p>
        </p:txBody>
      </p:sp>
      <p:sp>
        <p:nvSpPr>
          <p:cNvPr id="13" name="菱形 12"/>
          <p:cNvSpPr/>
          <p:nvPr userDrawn="1"/>
        </p:nvSpPr>
        <p:spPr>
          <a:xfrm>
            <a:off x="521550" y="373383"/>
            <a:ext cx="468207" cy="468207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>
              <a:defRPr/>
            </a:pPr>
            <a:endParaRPr kumimoji="1" lang="zh-CN" altLang="en-US" sz="2400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518160" y="865293"/>
            <a:ext cx="264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>
            <a:spLocks noChangeArrowheads="1"/>
          </p:cNvSpPr>
          <p:nvPr userDrawn="1"/>
        </p:nvSpPr>
        <p:spPr bwMode="auto">
          <a:xfrm>
            <a:off x="1484764" y="356921"/>
            <a:ext cx="2082800" cy="666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6" tIns="45718" rIns="91436" bIns="4571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3700" b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</a:p>
        </p:txBody>
      </p:sp>
      <p:cxnSp>
        <p:nvCxnSpPr>
          <p:cNvPr id="8" name="直接连接符 7"/>
          <p:cNvCxnSpPr/>
          <p:nvPr userDrawn="1"/>
        </p:nvCxnSpPr>
        <p:spPr>
          <a:xfrm>
            <a:off x="863600" y="1049026"/>
            <a:ext cx="11328400" cy="847"/>
          </a:xfrm>
          <a:prstGeom prst="line">
            <a:avLst/>
          </a:prstGeom>
          <a:ln w="3810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图片 8" descr="笔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15348" y="260776"/>
            <a:ext cx="654473" cy="9262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rcRect t="17557" b="14742"/>
          <a:stretch>
            <a:fillRect/>
          </a:stretch>
        </p:blipFill>
        <p:spPr>
          <a:xfrm>
            <a:off x="633413" y="318308"/>
            <a:ext cx="10802939" cy="63341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" name="图片 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5">
            <a:lum contrast="-12001"/>
          </a:blip>
          <a:srcRect t="40147" b="36667"/>
          <a:stretch>
            <a:fillRect/>
          </a:stretch>
        </p:blipFill>
        <p:spPr>
          <a:xfrm>
            <a:off x="3119445" y="1334821"/>
            <a:ext cx="5830887" cy="99853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extBox 9"/>
          <p:cNvSpPr txBox="1"/>
          <p:nvPr userDrawn="1"/>
        </p:nvSpPr>
        <p:spPr>
          <a:xfrm>
            <a:off x="4450705" y="1412777"/>
            <a:ext cx="3168352" cy="697627"/>
          </a:xfrm>
          <a:prstGeom prst="rect">
            <a:avLst/>
          </a:prstGeom>
          <a:noFill/>
        </p:spPr>
        <p:txBody>
          <a:bodyPr wrap="square" lIns="121906" tIns="60953" rIns="121906" bIns="60953" rtlCol="0">
            <a:spAutoFit/>
          </a:bodyPr>
          <a:lstStyle/>
          <a:p>
            <a:pPr algn="ctr"/>
            <a:r>
              <a:rPr lang="zh-CN" altLang="en-US" sz="3700" b="0" dirty="0" smtClean="0">
                <a:latin typeface="黑体" pitchFamily="49" charset="-122"/>
                <a:ea typeface="黑体" pitchFamily="49" charset="-122"/>
              </a:rPr>
              <a:t>课后作业</a:t>
            </a:r>
            <a:endParaRPr lang="zh-CN" altLang="en-US" sz="3700" b="0" dirty="0"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20411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1001993" y="222673"/>
            <a:ext cx="2687691" cy="666115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zh-CN" altLang="en-US" sz="37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  <a:endParaRPr lang="zh-CN" altLang="en-US" sz="37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菱形 15"/>
          <p:cNvSpPr/>
          <p:nvPr userDrawn="1"/>
        </p:nvSpPr>
        <p:spPr>
          <a:xfrm>
            <a:off x="521550" y="373383"/>
            <a:ext cx="468207" cy="468207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>
              <a:defRPr/>
            </a:pPr>
            <a:endParaRPr kumimoji="1" lang="zh-CN" altLang="en-US" sz="2400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518160" y="865293"/>
            <a:ext cx="264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直接连接符 12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1001993" y="222673"/>
            <a:ext cx="2687691" cy="666115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zh-CN" altLang="en-US" sz="37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  <a:endParaRPr lang="zh-CN" altLang="en-US" sz="37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菱形 15"/>
          <p:cNvSpPr/>
          <p:nvPr userDrawn="1"/>
        </p:nvSpPr>
        <p:spPr>
          <a:xfrm>
            <a:off x="521550" y="373383"/>
            <a:ext cx="468207" cy="468207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>
              <a:defRPr/>
            </a:pPr>
            <a:endParaRPr kumimoji="1" lang="zh-CN" altLang="en-US" sz="2400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518160" y="865293"/>
            <a:ext cx="264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总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20"/>
          <p:cNvSpPr txBox="1"/>
          <p:nvPr userDrawn="1"/>
        </p:nvSpPr>
        <p:spPr>
          <a:xfrm>
            <a:off x="1001993" y="222673"/>
            <a:ext cx="2687691" cy="666115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zh-CN" altLang="en-US" sz="37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课堂总结</a:t>
            </a:r>
            <a:endParaRPr lang="zh-CN" altLang="en-US" sz="37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6" name="菱形 15"/>
          <p:cNvSpPr/>
          <p:nvPr userDrawn="1"/>
        </p:nvSpPr>
        <p:spPr>
          <a:xfrm>
            <a:off x="521550" y="373383"/>
            <a:ext cx="468207" cy="468207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>
              <a:defRPr/>
            </a:pPr>
            <a:endParaRPr kumimoji="1" lang="zh-CN" altLang="en-US" sz="2400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518160" y="865293"/>
            <a:ext cx="264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文本框 20"/>
          <p:cNvSpPr txBox="1"/>
          <p:nvPr userDrawn="1"/>
        </p:nvSpPr>
        <p:spPr>
          <a:xfrm>
            <a:off x="1001993" y="222673"/>
            <a:ext cx="2687691" cy="666115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zh-CN" altLang="en-US" sz="37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  <a:endParaRPr lang="zh-CN" altLang="en-US" sz="37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7" name="菱形 16"/>
          <p:cNvSpPr/>
          <p:nvPr userDrawn="1"/>
        </p:nvSpPr>
        <p:spPr>
          <a:xfrm>
            <a:off x="521550" y="373383"/>
            <a:ext cx="468207" cy="468207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>
              <a:defRPr/>
            </a:pPr>
            <a:endParaRPr kumimoji="1" lang="zh-CN" altLang="en-US" sz="2400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cxnSp>
        <p:nvCxnSpPr>
          <p:cNvPr id="18" name="直接连接符 17"/>
          <p:cNvCxnSpPr/>
          <p:nvPr userDrawn="1"/>
        </p:nvCxnSpPr>
        <p:spPr>
          <a:xfrm>
            <a:off x="518160" y="865293"/>
            <a:ext cx="2640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1001989" y="222673"/>
            <a:ext cx="3543635" cy="666115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zh-CN" altLang="en-US" sz="37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知识点一  色散</a:t>
            </a:r>
            <a:endParaRPr lang="zh-CN" altLang="en-US" sz="37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菱形 12"/>
          <p:cNvSpPr/>
          <p:nvPr userDrawn="1"/>
        </p:nvSpPr>
        <p:spPr>
          <a:xfrm>
            <a:off x="521550" y="373383"/>
            <a:ext cx="468207" cy="468207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>
              <a:defRPr/>
            </a:pPr>
            <a:endParaRPr kumimoji="1" lang="zh-CN" altLang="en-US" sz="2400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518160" y="865293"/>
            <a:ext cx="3996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1001990" y="222673"/>
            <a:ext cx="5337265" cy="667107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zh-CN" altLang="en-US" sz="37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知识点二  色光的混合</a:t>
            </a:r>
            <a:endParaRPr lang="zh-CN" altLang="en-US" sz="37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菱形 12"/>
          <p:cNvSpPr/>
          <p:nvPr userDrawn="1"/>
        </p:nvSpPr>
        <p:spPr>
          <a:xfrm>
            <a:off x="521550" y="373383"/>
            <a:ext cx="468207" cy="468207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>
              <a:defRPr/>
            </a:pPr>
            <a:endParaRPr kumimoji="1" lang="zh-CN" altLang="en-US" sz="2400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518160" y="865293"/>
            <a:ext cx="5364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1197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识点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文本框 20"/>
          <p:cNvSpPr txBox="1"/>
          <p:nvPr userDrawn="1"/>
        </p:nvSpPr>
        <p:spPr>
          <a:xfrm>
            <a:off x="1001990" y="222673"/>
            <a:ext cx="5337265" cy="667107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zh-CN" altLang="en-US" sz="3700" b="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知识点三  看不见的光</a:t>
            </a:r>
            <a:endParaRPr lang="zh-CN" altLang="en-US" sz="3700" b="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3" name="菱形 12"/>
          <p:cNvSpPr/>
          <p:nvPr userDrawn="1"/>
        </p:nvSpPr>
        <p:spPr>
          <a:xfrm>
            <a:off x="521550" y="373383"/>
            <a:ext cx="468207" cy="468207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anchor="ctr"/>
          <a:lstStyle/>
          <a:p>
            <a:pPr algn="ctr">
              <a:defRPr/>
            </a:pPr>
            <a:endParaRPr kumimoji="1" lang="zh-CN" altLang="en-US" sz="2400" dirty="0">
              <a:ln>
                <a:solidFill>
                  <a:srgbClr val="E6A774"/>
                </a:solidFill>
              </a:ln>
              <a:solidFill>
                <a:srgbClr val="E6A774"/>
              </a:solidFill>
              <a:ea typeface="微软雅黑" panose="020B0503020204020204" charset="-122"/>
            </a:endParaRPr>
          </a:p>
        </p:txBody>
      </p:sp>
      <p:cxnSp>
        <p:nvCxnSpPr>
          <p:cNvPr id="14" name="直接连接符 13"/>
          <p:cNvCxnSpPr/>
          <p:nvPr userDrawn="1"/>
        </p:nvCxnSpPr>
        <p:spPr>
          <a:xfrm>
            <a:off x="518160" y="865293"/>
            <a:ext cx="5436000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 userDrawn="1"/>
        </p:nvCxnSpPr>
        <p:spPr>
          <a:xfrm>
            <a:off x="0" y="1124373"/>
            <a:ext cx="12192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4781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195" y="260775"/>
            <a:ext cx="1711879" cy="69342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2" r:id="rId8"/>
    <p:sldLayoutId id="2147483663" r:id="rId9"/>
    <p:sldLayoutId id="2147483659" r:id="rId10"/>
    <p:sldLayoutId id="2147483661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121914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微软雅黑" panose="020B0503020204020204" charset="-122"/>
          <a:cs typeface="+mj-cs"/>
        </a:defRPr>
      </a:lvl1pPr>
    </p:titleStyle>
    <p:bodyStyle>
      <a:lvl1pPr marL="457178" indent="-457178" algn="l" defTabSz="1219140" rtl="0" eaLnBrk="1" latinLnBrk="0" hangingPunct="1">
        <a:spcBef>
          <a:spcPts val="131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微软雅黑" panose="020B0503020204020204" charset="-122"/>
          <a:cs typeface="+mn-cs"/>
        </a:defRPr>
      </a:lvl1pPr>
      <a:lvl2pPr marL="990550" indent="-380981" algn="l" defTabSz="1219140" rtl="0" eaLnBrk="1" latinLnBrk="0" hangingPunct="1">
        <a:spcBef>
          <a:spcPts val="131"/>
        </a:spcBef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微软雅黑" panose="020B0503020204020204" charset="-122"/>
          <a:cs typeface="+mn-cs"/>
        </a:defRPr>
      </a:lvl2pPr>
      <a:lvl3pPr marL="1523925" indent="-304784" algn="l" defTabSz="1219140" rtl="0" eaLnBrk="1" latinLnBrk="0" hangingPunct="1">
        <a:spcBef>
          <a:spcPts val="131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微软雅黑" panose="020B0503020204020204" charset="-122"/>
          <a:cs typeface="+mn-cs"/>
        </a:defRPr>
      </a:lvl3pPr>
      <a:lvl4pPr marL="2133493" indent="-304784" algn="l" defTabSz="1219140" rtl="0" eaLnBrk="1" latinLnBrk="0" hangingPunct="1">
        <a:spcBef>
          <a:spcPts val="131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微软雅黑" panose="020B0503020204020204" charset="-122"/>
          <a:cs typeface="+mn-cs"/>
        </a:defRPr>
      </a:lvl4pPr>
      <a:lvl5pPr marL="2743062" indent="-304784" algn="l" defTabSz="1219140" rtl="0" eaLnBrk="1" latinLnBrk="0" hangingPunct="1">
        <a:spcBef>
          <a:spcPts val="131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微软雅黑" panose="020B0503020204020204" charset="-122"/>
          <a:cs typeface="+mn-cs"/>
        </a:defRPr>
      </a:lvl5pPr>
      <a:lvl6pPr marL="3352632" indent="-304784" algn="l" defTabSz="1219140" rtl="0" eaLnBrk="1" latinLnBrk="0" hangingPunct="1">
        <a:spcBef>
          <a:spcPts val="131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40" rtl="0" eaLnBrk="1" latinLnBrk="0" hangingPunct="1">
        <a:spcBef>
          <a:spcPts val="131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1219140" rtl="0" eaLnBrk="1" latinLnBrk="0" hangingPunct="1">
        <a:spcBef>
          <a:spcPts val="131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40" rtl="0" eaLnBrk="1" latinLnBrk="0" hangingPunct="1">
        <a:spcBef>
          <a:spcPts val="131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4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3" Type="http://schemas.openxmlformats.org/officeDocument/2006/relationships/tags" Target="../tags/tag5.xml"/><Relationship Id="rId7" Type="http://schemas.openxmlformats.org/officeDocument/2006/relationships/tags" Target="../tags/tag9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11" Type="http://schemas.openxmlformats.org/officeDocument/2006/relationships/slideLayout" Target="../slideLayouts/slideLayout3.xml"/><Relationship Id="rId5" Type="http://schemas.openxmlformats.org/officeDocument/2006/relationships/tags" Target="../tags/tag7.xml"/><Relationship Id="rId10" Type="http://schemas.openxmlformats.org/officeDocument/2006/relationships/tags" Target="../tags/tag12.xml"/><Relationship Id="rId4" Type="http://schemas.openxmlformats.org/officeDocument/2006/relationships/tags" Target="../tags/tag6.xml"/><Relationship Id="rId9" Type="http://schemas.openxmlformats.org/officeDocument/2006/relationships/tags" Target="../tags/tag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image.baidu.com/i?ct=503316480&amp;z=0&amp;tn=baiduimagedetail&amp;word=%BC%D2%D3%C3%D7%CF%CD%E2%CF%DF%C9%B1%BE%FA%B5%C6&amp;in=5403&amp;cl=2&amp;cm=1&amp;sc=0&amp;lm=-1&amp;pn=540&amp;rn=1&amp;di=2255918952&amp;ln=2000&amp;fr=ala0" TargetMode="Externa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5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1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3361056" y="2980894"/>
            <a:ext cx="6099811" cy="769441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lvl="0" algn="ctr"/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rPr>
              <a:t>第5节   光的色散 </a:t>
            </a:r>
            <a:endParaRPr lang="en-US" altLang="zh-CN" sz="4400" b="1" dirty="0">
              <a:solidFill>
                <a:srgbClr val="0070C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1"/>
          <p:cNvSpPr txBox="1"/>
          <p:nvPr/>
        </p:nvSpPr>
        <p:spPr>
          <a:xfrm>
            <a:off x="3361057" y="1801743"/>
            <a:ext cx="5466715" cy="933589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r>
              <a:rPr lang="zh-CN" altLang="en-US" sz="5500" dirty="0">
                <a:latin typeface="隶书" panose="02010509060101010101" pitchFamily="49" charset="-122"/>
                <a:ea typeface="隶书" panose="02010509060101010101" pitchFamily="49" charset="-122"/>
              </a:rPr>
              <a:t>第四章 光现象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 t="3914"/>
          <a:stretch>
            <a:fillRect/>
          </a:stretch>
        </p:blipFill>
        <p:spPr>
          <a:xfrm>
            <a:off x="1940319" y="2217911"/>
            <a:ext cx="2314575" cy="28371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6933" y="1828167"/>
            <a:ext cx="4623435" cy="33134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1071" y="1787989"/>
            <a:ext cx="5003800" cy="3586480"/>
          </a:xfrm>
          <a:prstGeom prst="rect">
            <a:avLst/>
          </a:prstGeom>
        </p:spPr>
      </p:pic>
      <p:sp>
        <p:nvSpPr>
          <p:cNvPr id="99331" name="Text Box 3"/>
          <p:cNvSpPr txBox="1"/>
          <p:nvPr/>
        </p:nvSpPr>
        <p:spPr>
          <a:xfrm>
            <a:off x="1045209" y="1365962"/>
            <a:ext cx="5476923" cy="4431983"/>
          </a:xfrm>
          <a:prstGeom prst="rect">
            <a:avLst/>
          </a:prstGeom>
          <a:noFill/>
          <a:ln w="9525">
            <a:noFill/>
          </a:ln>
        </p:spPr>
        <p:txBody>
          <a:bodyPr wrap="square" lIns="91436" tIns="45718" rIns="91436" bIns="45718">
            <a:spAutoFit/>
          </a:bodyPr>
          <a:lstStyle/>
          <a:p>
            <a:pPr algn="just">
              <a:lnSpc>
                <a:spcPct val="150000"/>
              </a:lnSpc>
              <a:spcBef>
                <a:spcPts val="51"/>
              </a:spcBef>
            </a:pPr>
            <a:r>
              <a:rPr lang="zh-CN" altLang="en-US" sz="8000" dirty="0">
                <a:solidFill>
                  <a:srgbClr val="FF3300"/>
                </a:solidFill>
                <a:latin typeface="+mn-ea"/>
              </a:rPr>
              <a:t>红</a:t>
            </a:r>
            <a:r>
              <a:rPr lang="zh-CN" altLang="en-US" sz="8000" dirty="0">
                <a:latin typeface="+mn-ea"/>
              </a:rPr>
              <a:t>、</a:t>
            </a:r>
            <a:r>
              <a:rPr lang="zh-CN" altLang="en-US" sz="8000" dirty="0">
                <a:solidFill>
                  <a:srgbClr val="00B050"/>
                </a:solidFill>
                <a:latin typeface="+mn-ea"/>
              </a:rPr>
              <a:t>绿</a:t>
            </a:r>
            <a:r>
              <a:rPr lang="zh-CN" altLang="en-US" sz="8000" dirty="0">
                <a:latin typeface="+mn-ea"/>
              </a:rPr>
              <a:t>、</a:t>
            </a:r>
            <a:r>
              <a:rPr lang="zh-CN" altLang="en-US" sz="8000" dirty="0">
                <a:solidFill>
                  <a:srgbClr val="3333FF"/>
                </a:solidFill>
                <a:latin typeface="+mn-ea"/>
              </a:rPr>
              <a:t>蓝</a:t>
            </a:r>
            <a:r>
              <a:rPr lang="zh-CN" altLang="en-US" sz="3600" dirty="0">
                <a:latin typeface="+mn-ea"/>
              </a:rPr>
              <a:t>被称为光的“三基色”，利用这三种色光可以混合出不同的色彩来。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9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9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402" y="2338706"/>
            <a:ext cx="4599940" cy="3786505"/>
          </a:xfrm>
          <a:prstGeom prst="rect">
            <a:avLst/>
          </a:prstGeom>
        </p:spPr>
      </p:pic>
      <p:sp>
        <p:nvSpPr>
          <p:cNvPr id="18" name="矩形 17"/>
          <p:cNvSpPr/>
          <p:nvPr/>
        </p:nvSpPr>
        <p:spPr>
          <a:xfrm>
            <a:off x="1013809" y="1908910"/>
            <a:ext cx="6096000" cy="4524316"/>
          </a:xfrm>
          <a:prstGeom prst="rect">
            <a:avLst/>
          </a:prstGeom>
        </p:spPr>
        <p:txBody>
          <a:bodyPr lIns="91436" tIns="45718" rIns="91436" bIns="45718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dirty="0">
                <a:solidFill>
                  <a:prstClr val="black"/>
                </a:solidFill>
                <a:latin typeface="+mn-ea"/>
              </a:rPr>
              <a:t>人们通常看到</a:t>
            </a:r>
            <a:r>
              <a:rPr lang="zh-CN" altLang="en-US" sz="3200" dirty="0">
                <a:solidFill>
                  <a:prstClr val="black"/>
                </a:solidFill>
                <a:latin typeface="+mn-ea"/>
              </a:rPr>
              <a:t>物体的</a:t>
            </a:r>
            <a:r>
              <a:rPr lang="zh-CN" altLang="en-US" sz="3200" dirty="0">
                <a:solidFill>
                  <a:prstClr val="black"/>
                </a:solidFill>
                <a:latin typeface="+mn-ea"/>
              </a:rPr>
              <a:t>颜色，</a:t>
            </a:r>
            <a:endParaRPr lang="en-US" altLang="zh-CN" sz="3200" dirty="0">
              <a:solidFill>
                <a:prstClr val="black"/>
              </a:solidFill>
              <a:latin typeface="+mn-ea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dirty="0">
                <a:solidFill>
                  <a:prstClr val="black"/>
                </a:solidFill>
                <a:latin typeface="+mn-ea"/>
              </a:rPr>
              <a:t>是白色光照射到该物质表面以后，</a:t>
            </a:r>
            <a:endParaRPr lang="en-US" altLang="zh-CN" sz="3200" dirty="0">
              <a:solidFill>
                <a:prstClr val="black"/>
              </a:solidFill>
              <a:latin typeface="+mn-ea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dirty="0">
                <a:solidFill>
                  <a:prstClr val="black"/>
                </a:solidFill>
                <a:latin typeface="+mn-ea"/>
              </a:rPr>
              <a:t>一部分光被吸收，</a:t>
            </a:r>
            <a:endParaRPr lang="en-US" altLang="zh-CN" sz="3200" dirty="0">
              <a:solidFill>
                <a:prstClr val="black"/>
              </a:solidFill>
              <a:latin typeface="+mn-ea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dirty="0">
                <a:solidFill>
                  <a:prstClr val="black"/>
                </a:solidFill>
                <a:latin typeface="+mn-ea"/>
              </a:rPr>
              <a:t>一部分光反射回来，</a:t>
            </a:r>
            <a:endParaRPr lang="en-US" altLang="zh-CN" sz="3200" dirty="0">
              <a:solidFill>
                <a:prstClr val="black"/>
              </a:solidFill>
              <a:latin typeface="+mn-ea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dirty="0">
                <a:solidFill>
                  <a:prstClr val="black"/>
                </a:solidFill>
                <a:latin typeface="+mn-ea"/>
              </a:rPr>
              <a:t>人们看到的颜色</a:t>
            </a:r>
            <a:endParaRPr lang="en-US" altLang="zh-CN" sz="3200" dirty="0">
              <a:solidFill>
                <a:prstClr val="black"/>
              </a:solidFill>
              <a:latin typeface="+mn-ea"/>
            </a:endParaRPr>
          </a:p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dirty="0">
                <a:solidFill>
                  <a:prstClr val="black"/>
                </a:solidFill>
                <a:latin typeface="+mn-ea"/>
              </a:rPr>
              <a:t>就是反射光的颜色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3651065" y="1257301"/>
            <a:ext cx="6917495" cy="646331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+mn-ea"/>
              </a:rPr>
              <a:t>为什么不同物体有不同的颜色？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36652" y="2254252"/>
            <a:ext cx="4358005" cy="4358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文本框 1"/>
          <p:cNvSpPr txBox="1"/>
          <p:nvPr/>
        </p:nvSpPr>
        <p:spPr>
          <a:xfrm>
            <a:off x="6066645" y="2769969"/>
            <a:ext cx="5530411" cy="2585323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  <a:scene3d>
              <a:camera prst="orthographicFront"/>
              <a:lightRig rig="threePt" dir="t"/>
            </a:scene3d>
          </a:bodyPr>
          <a:lstStyle/>
          <a:p>
            <a:pPr algn="just">
              <a:lnSpc>
                <a:spcPct val="135000"/>
              </a:lnSpc>
            </a:pPr>
            <a:r>
              <a:rPr lang="zh-CN" altLang="en-US" sz="40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左边的</a:t>
            </a:r>
            <a:r>
              <a:rPr lang="en-US" altLang="zh-CN" sz="40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T</a:t>
            </a:r>
            <a:r>
              <a:rPr lang="zh-CN" altLang="en-US" sz="40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恤吸收了所有的光，右边的</a:t>
            </a:r>
            <a:r>
              <a:rPr lang="en-US" altLang="zh-CN" sz="40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T</a:t>
            </a:r>
            <a:r>
              <a:rPr lang="zh-CN" altLang="en-US" sz="40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恤</a:t>
            </a:r>
            <a:r>
              <a:rPr lang="zh-CN" altLang="en-US" sz="40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反射了所有的光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1478231" y="1235417"/>
            <a:ext cx="9950548" cy="646331"/>
          </a:xfrm>
          <a:prstGeom prst="rect">
            <a:avLst/>
          </a:prstGeom>
          <a:noFill/>
          <a:ln w="9525">
            <a:noFill/>
          </a:ln>
        </p:spPr>
        <p:txBody>
          <a:bodyPr wrap="square" lIns="91436" tIns="45718" rIns="91436" bIns="45718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3600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为什么左边的</a:t>
            </a:r>
            <a:r>
              <a:rPr lang="en-US" sz="3600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T</a:t>
            </a:r>
            <a:r>
              <a:rPr lang="zh-CN" altLang="en-US" sz="3600" dirty="0">
                <a:solidFill>
                  <a:srgbClr val="FF0000"/>
                </a:solidFill>
                <a:latin typeface="Calibri" panose="020F0502020204030204" charset="0"/>
                <a:ea typeface="宋体" panose="02010600030101010101" pitchFamily="2" charset="-122"/>
              </a:rPr>
              <a:t>恤看起来是黑色，右边的是白色？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532990" y="1685511"/>
            <a:ext cx="10318751" cy="4081780"/>
            <a:chOff x="2428" y="2488"/>
            <a:chExt cx="16250" cy="6428"/>
          </a:xfrm>
        </p:grpSpPr>
        <p:sp>
          <p:nvSpPr>
            <p:cNvPr id="2" name="矩形 1"/>
            <p:cNvSpPr/>
            <p:nvPr/>
          </p:nvSpPr>
          <p:spPr>
            <a:xfrm>
              <a:off x="8862" y="5020"/>
              <a:ext cx="9816" cy="135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3200" dirty="0">
                  <a:latin typeface="宋体" pitchFamily="2" charset="-122"/>
                  <a:ea typeface="宋体" pitchFamily="2" charset="-122"/>
                </a:rPr>
                <a:t>为什么照肉的灯，感觉是红红的？</a:t>
              </a:r>
              <a:endParaRPr lang="zh-CN" altLang="en-US" sz="3200" dirty="0">
                <a:latin typeface="宋体" pitchFamily="2" charset="-122"/>
                <a:ea typeface="宋体" pitchFamily="2" charset="-122"/>
              </a:endParaRPr>
            </a:p>
          </p:txBody>
        </p:sp>
        <p:pic>
          <p:nvPicPr>
            <p:cNvPr id="100" name="图片 99"/>
            <p:cNvPicPr/>
            <p:nvPr/>
          </p:nvPicPr>
          <p:blipFill>
            <a:blip r:embed="rId2"/>
            <a:srcRect b="16900"/>
            <a:stretch>
              <a:fillRect/>
            </a:stretch>
          </p:blipFill>
          <p:spPr>
            <a:xfrm>
              <a:off x="2428" y="2488"/>
              <a:ext cx="6323" cy="6428"/>
            </a:xfrm>
            <a:prstGeom prst="rect">
              <a:avLst/>
            </a:prstGeom>
            <a:noFill/>
            <a:ln w="9525">
              <a:noFill/>
            </a:ln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1331278" y="1651733"/>
            <a:ext cx="10614025" cy="3886835"/>
            <a:chOff x="9036" y="2665"/>
            <a:chExt cx="16715" cy="6121"/>
          </a:xfrm>
        </p:grpSpPr>
        <p:pic>
          <p:nvPicPr>
            <p:cNvPr id="101" name="图片 100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9036" y="2665"/>
              <a:ext cx="7937" cy="612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" name="矩形 2"/>
            <p:cNvSpPr/>
            <p:nvPr/>
          </p:nvSpPr>
          <p:spPr>
            <a:xfrm>
              <a:off x="17294" y="4169"/>
              <a:ext cx="8457" cy="22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800" dirty="0">
                  <a:latin typeface="宋体" pitchFamily="2" charset="-122"/>
                  <a:ea typeface="宋体" pitchFamily="2" charset="-122"/>
                </a:rPr>
                <a:t>为什么西瓜皮是绿色的，瓤是红色的？</a:t>
              </a:r>
              <a:endParaRPr lang="zh-CN" altLang="en-US" sz="2800" dirty="0">
                <a:latin typeface="宋体" pitchFamily="2" charset="-122"/>
                <a:ea typeface="宋体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2565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1465" y="2341564"/>
            <a:ext cx="3951288" cy="37544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59" name="Text Box 5"/>
          <p:cNvSpPr txBox="1"/>
          <p:nvPr/>
        </p:nvSpPr>
        <p:spPr>
          <a:xfrm>
            <a:off x="1428115" y="2362201"/>
            <a:ext cx="2808288" cy="706755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dirty="0">
                <a:solidFill>
                  <a:srgbClr val="FF3300"/>
                </a:solidFill>
                <a:latin typeface="宋体" pitchFamily="2" charset="-122"/>
                <a:ea typeface="宋体" pitchFamily="2" charset="-122"/>
              </a:rPr>
              <a:t>红</a:t>
            </a:r>
            <a:r>
              <a:rPr lang="en-US" altLang="zh-CN" sz="4000" b="1" dirty="0">
                <a:solidFill>
                  <a:srgbClr val="FF3300"/>
                </a:solidFill>
                <a:latin typeface="宋体" pitchFamily="2" charset="-122"/>
                <a:ea typeface="宋体" pitchFamily="2" charset="-122"/>
              </a:rPr>
              <a:t>+</a:t>
            </a:r>
            <a:r>
              <a:rPr lang="zh-CN" altLang="en-US" sz="4000" b="1" dirty="0">
                <a:solidFill>
                  <a:srgbClr val="00FF00"/>
                </a:solidFill>
                <a:latin typeface="宋体" pitchFamily="2" charset="-122"/>
                <a:ea typeface="宋体" pitchFamily="2" charset="-122"/>
              </a:rPr>
              <a:t>绿</a:t>
            </a:r>
            <a:r>
              <a:rPr lang="en-US" altLang="zh-CN" sz="4000" b="1" dirty="0">
                <a:latin typeface="宋体" pitchFamily="2" charset="-122"/>
                <a:ea typeface="宋体" pitchFamily="2" charset="-122"/>
              </a:rPr>
              <a:t>=</a:t>
            </a:r>
            <a:r>
              <a:rPr lang="zh-CN" altLang="en-US" sz="4000" b="1" dirty="0">
                <a:solidFill>
                  <a:srgbClr val="FFCC00"/>
                </a:solidFill>
                <a:latin typeface="宋体" pitchFamily="2" charset="-122"/>
                <a:ea typeface="宋体" pitchFamily="2" charset="-122"/>
              </a:rPr>
              <a:t>黄</a:t>
            </a:r>
          </a:p>
        </p:txBody>
      </p:sp>
      <p:sp>
        <p:nvSpPr>
          <p:cNvPr id="19460" name="Text Box 6"/>
          <p:cNvSpPr txBox="1"/>
          <p:nvPr/>
        </p:nvSpPr>
        <p:spPr>
          <a:xfrm>
            <a:off x="1327788" y="3446781"/>
            <a:ext cx="4075113" cy="706755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solidFill>
                  <a:srgbClr val="FF3300"/>
                </a:solidFill>
                <a:latin typeface="宋体" pitchFamily="2" charset="-122"/>
                <a:ea typeface="宋体" pitchFamily="2" charset="-122"/>
              </a:rPr>
              <a:t>红</a:t>
            </a:r>
            <a:r>
              <a:rPr lang="en-US" altLang="zh-CN" sz="4000" b="1">
                <a:solidFill>
                  <a:srgbClr val="FF3300"/>
                </a:solidFill>
                <a:latin typeface="宋体" pitchFamily="2" charset="-122"/>
                <a:ea typeface="宋体" pitchFamily="2" charset="-122"/>
              </a:rPr>
              <a:t>+</a:t>
            </a:r>
            <a:r>
              <a:rPr lang="zh-CN" altLang="en-US" sz="4000" b="1">
                <a:solidFill>
                  <a:srgbClr val="0000FF"/>
                </a:solidFill>
                <a:latin typeface="宋体" pitchFamily="2" charset="-122"/>
                <a:ea typeface="宋体" pitchFamily="2" charset="-122"/>
              </a:rPr>
              <a:t>蓝</a:t>
            </a:r>
            <a:r>
              <a:rPr lang="en-US" altLang="zh-CN" sz="4000" b="1">
                <a:latin typeface="宋体" pitchFamily="2" charset="-122"/>
                <a:ea typeface="宋体" pitchFamily="2" charset="-122"/>
              </a:rPr>
              <a:t>=</a:t>
            </a:r>
            <a:r>
              <a:rPr lang="zh-CN" altLang="en-US" sz="4000" b="1">
                <a:solidFill>
                  <a:srgbClr val="FF3399"/>
                </a:solidFill>
                <a:latin typeface="宋体" pitchFamily="2" charset="-122"/>
                <a:ea typeface="宋体" pitchFamily="2" charset="-122"/>
              </a:rPr>
              <a:t>品红</a:t>
            </a:r>
          </a:p>
        </p:txBody>
      </p:sp>
      <p:sp>
        <p:nvSpPr>
          <p:cNvPr id="19461" name="Text Box 7"/>
          <p:cNvSpPr txBox="1"/>
          <p:nvPr/>
        </p:nvSpPr>
        <p:spPr>
          <a:xfrm>
            <a:off x="1349377" y="4373245"/>
            <a:ext cx="5060951" cy="706755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solidFill>
                  <a:srgbClr val="00FF00"/>
                </a:solidFill>
                <a:latin typeface="宋体" pitchFamily="2" charset="-122"/>
                <a:ea typeface="宋体" pitchFamily="2" charset="-122"/>
              </a:rPr>
              <a:t>绿</a:t>
            </a:r>
            <a:r>
              <a:rPr lang="en-US" altLang="zh-CN" sz="4000" b="1">
                <a:solidFill>
                  <a:srgbClr val="FF3300"/>
                </a:solidFill>
                <a:latin typeface="宋体" pitchFamily="2" charset="-122"/>
                <a:ea typeface="宋体" pitchFamily="2" charset="-122"/>
              </a:rPr>
              <a:t>+</a:t>
            </a:r>
            <a:r>
              <a:rPr lang="zh-CN" altLang="en-US" sz="4000" b="1">
                <a:solidFill>
                  <a:srgbClr val="0000FF"/>
                </a:solidFill>
                <a:latin typeface="宋体" pitchFamily="2" charset="-122"/>
                <a:ea typeface="宋体" pitchFamily="2" charset="-122"/>
              </a:rPr>
              <a:t>蓝</a:t>
            </a:r>
            <a:r>
              <a:rPr lang="en-US" altLang="zh-CN" sz="4000" b="1">
                <a:latin typeface="宋体" pitchFamily="2" charset="-122"/>
                <a:ea typeface="宋体" pitchFamily="2" charset="-122"/>
              </a:rPr>
              <a:t>=</a:t>
            </a:r>
            <a:r>
              <a:rPr lang="zh-CN" altLang="en-US" sz="4000" b="1">
                <a:solidFill>
                  <a:srgbClr val="66CCFF"/>
                </a:solidFill>
                <a:latin typeface="宋体" pitchFamily="2" charset="-122"/>
                <a:ea typeface="宋体" pitchFamily="2" charset="-122"/>
              </a:rPr>
              <a:t>青（靛）</a:t>
            </a:r>
          </a:p>
        </p:txBody>
      </p:sp>
      <p:sp>
        <p:nvSpPr>
          <p:cNvPr id="19462" name="Text Box 8"/>
          <p:cNvSpPr txBox="1"/>
          <p:nvPr/>
        </p:nvSpPr>
        <p:spPr>
          <a:xfrm>
            <a:off x="1156019" y="5389245"/>
            <a:ext cx="4851400" cy="706755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latin typeface="宋体" pitchFamily="2" charset="-122"/>
                <a:ea typeface="宋体" pitchFamily="2" charset="-122"/>
              </a:rPr>
              <a:t>▲</a:t>
            </a:r>
            <a:r>
              <a:rPr lang="zh-CN" altLang="en-US" sz="4000" b="1">
                <a:solidFill>
                  <a:srgbClr val="FF3300"/>
                </a:solidFill>
                <a:latin typeface="宋体" pitchFamily="2" charset="-122"/>
                <a:ea typeface="宋体" pitchFamily="2" charset="-122"/>
              </a:rPr>
              <a:t>红</a:t>
            </a:r>
            <a:r>
              <a:rPr lang="en-US" altLang="zh-CN" sz="4000" b="1">
                <a:solidFill>
                  <a:srgbClr val="FF3300"/>
                </a:solidFill>
                <a:latin typeface="宋体" pitchFamily="2" charset="-122"/>
                <a:ea typeface="宋体" pitchFamily="2" charset="-122"/>
              </a:rPr>
              <a:t>+</a:t>
            </a:r>
            <a:r>
              <a:rPr lang="zh-CN" altLang="en-US" sz="4000" b="1">
                <a:solidFill>
                  <a:srgbClr val="00FF00"/>
                </a:solidFill>
                <a:latin typeface="宋体" pitchFamily="2" charset="-122"/>
                <a:ea typeface="宋体" pitchFamily="2" charset="-122"/>
              </a:rPr>
              <a:t>绿</a:t>
            </a:r>
            <a:r>
              <a:rPr lang="en-US" altLang="zh-CN" sz="4000" b="1">
                <a:solidFill>
                  <a:srgbClr val="FF3300"/>
                </a:solidFill>
                <a:latin typeface="宋体" pitchFamily="2" charset="-122"/>
                <a:ea typeface="宋体" pitchFamily="2" charset="-122"/>
              </a:rPr>
              <a:t>+</a:t>
            </a:r>
            <a:r>
              <a:rPr lang="zh-CN" altLang="en-US" sz="4000" b="1">
                <a:solidFill>
                  <a:srgbClr val="0000FF"/>
                </a:solidFill>
                <a:latin typeface="宋体" pitchFamily="2" charset="-122"/>
                <a:ea typeface="宋体" pitchFamily="2" charset="-122"/>
              </a:rPr>
              <a:t>蓝</a:t>
            </a:r>
            <a:r>
              <a:rPr lang="en-US" altLang="zh-CN" sz="4000" b="1">
                <a:solidFill>
                  <a:srgbClr val="0000FF"/>
                </a:solidFill>
                <a:latin typeface="宋体" pitchFamily="2" charset="-122"/>
                <a:ea typeface="宋体" pitchFamily="2" charset="-122"/>
              </a:rPr>
              <a:t>=</a:t>
            </a:r>
            <a:r>
              <a:rPr lang="zh-CN" altLang="en-US" sz="4000" b="1">
                <a:latin typeface="宋体" pitchFamily="2" charset="-122"/>
                <a:ea typeface="宋体" pitchFamily="2" charset="-122"/>
              </a:rPr>
              <a:t>白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156019" y="1342341"/>
            <a:ext cx="7354936" cy="646331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r>
              <a:rPr lang="zh-CN" altLang="en-US" sz="3600" b="1" dirty="0">
                <a:latin typeface="宋体" pitchFamily="2" charset="-122"/>
                <a:ea typeface="宋体" pitchFamily="2" charset="-122"/>
              </a:rPr>
              <a:t>不同的色光混合会有什么效果呢？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4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/>
      <p:bldP spid="19460" grpId="0"/>
      <p:bldP spid="19461" grpId="0"/>
      <p:bldP spid="1946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 txBox="1"/>
          <p:nvPr/>
        </p:nvSpPr>
        <p:spPr>
          <a:xfrm>
            <a:off x="6744102" y="1907932"/>
            <a:ext cx="4369377" cy="625987"/>
          </a:xfrm>
          <a:prstGeom prst="rect">
            <a:avLst/>
          </a:prstGeom>
        </p:spPr>
        <p:txBody>
          <a:bodyPr vert="horz" lIns="121914" tIns="60957" rIns="121914" bIns="60957" rtlCol="0" anchor="ctr">
            <a:noAutofit/>
          </a:bodyPr>
          <a:lstStyle/>
          <a:p>
            <a:pPr defTabSz="121914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4000" b="1" dirty="0">
                <a:solidFill>
                  <a:srgbClr val="00B0F0"/>
                </a:solidFill>
                <a:latin typeface="宋体" pitchFamily="2" charset="-122"/>
                <a:ea typeface="宋体" pitchFamily="2" charset="-122"/>
              </a:rPr>
              <a:t>透明物体的颜色</a:t>
            </a:r>
            <a:endParaRPr lang="zh-CN" altLang="en-US" sz="4000" b="1" dirty="0">
              <a:solidFill>
                <a:srgbClr val="00B0F0"/>
              </a:solidFill>
              <a:latin typeface="宋体" pitchFamily="2" charset="-122"/>
              <a:ea typeface="宋体" pitchFamily="2" charset="-122"/>
            </a:endParaRPr>
          </a:p>
        </p:txBody>
      </p:sp>
      <p:sp>
        <p:nvSpPr>
          <p:cNvPr id="102" name="文本框 101"/>
          <p:cNvSpPr txBox="1"/>
          <p:nvPr/>
        </p:nvSpPr>
        <p:spPr>
          <a:xfrm>
            <a:off x="6675120" y="3057527"/>
            <a:ext cx="4724400" cy="2169825"/>
          </a:xfrm>
          <a:prstGeom prst="rect">
            <a:avLst/>
          </a:prstGeom>
          <a:noFill/>
          <a:ln w="9525">
            <a:noFill/>
          </a:ln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6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透明物体的颜色是由其透过的光线的颜色决定的。</a:t>
            </a:r>
          </a:p>
        </p:txBody>
      </p:sp>
      <p:pic>
        <p:nvPicPr>
          <p:cNvPr id="4" name="图片 3"/>
          <p:cNvPicPr/>
          <p:nvPr/>
        </p:nvPicPr>
        <p:blipFill>
          <a:blip r:embed="rId2"/>
          <a:stretch>
            <a:fillRect/>
          </a:stretch>
        </p:blipFill>
        <p:spPr>
          <a:xfrm>
            <a:off x="1241427" y="1451612"/>
            <a:ext cx="4471671" cy="47593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106583" y="1677480"/>
            <a:ext cx="10604772" cy="2585323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3600" dirty="0">
                <a:solidFill>
                  <a:prstClr val="black"/>
                </a:solidFill>
                <a:latin typeface="+mj-ea"/>
                <a:ea typeface="+mj-ea"/>
              </a:rPr>
              <a:t>例</a:t>
            </a:r>
            <a:r>
              <a:rPr lang="en-US" altLang="zh-CN" sz="3600" dirty="0">
                <a:solidFill>
                  <a:prstClr val="black"/>
                </a:solidFill>
                <a:latin typeface="+mj-ea"/>
                <a:ea typeface="+mj-ea"/>
              </a:rPr>
              <a:t>3  </a:t>
            </a:r>
            <a:r>
              <a:rPr lang="zh-CN" altLang="en-US" sz="3600" dirty="0">
                <a:solidFill>
                  <a:prstClr val="black"/>
                </a:solidFill>
                <a:latin typeface="+mj-ea"/>
                <a:ea typeface="+mj-ea"/>
              </a:rPr>
              <a:t>下列各种单色光中，属于三原色光之一的是（　　）</a:t>
            </a:r>
          </a:p>
          <a:p>
            <a:pPr lvl="0">
              <a:lnSpc>
                <a:spcPct val="150000"/>
              </a:lnSpc>
            </a:pPr>
            <a:r>
              <a:rPr lang="en-US" altLang="zh-CN" sz="3600" dirty="0">
                <a:solidFill>
                  <a:prstClr val="black"/>
                </a:solidFill>
                <a:latin typeface="+mj-ea"/>
                <a:ea typeface="+mj-ea"/>
              </a:rPr>
              <a:t>A</a:t>
            </a:r>
            <a:r>
              <a:rPr lang="zh-CN" altLang="en-US" sz="3600" dirty="0">
                <a:solidFill>
                  <a:prstClr val="black"/>
                </a:solidFill>
                <a:latin typeface="+mj-ea"/>
                <a:ea typeface="+mj-ea"/>
              </a:rPr>
              <a:t>．紫光	</a:t>
            </a:r>
            <a:r>
              <a:rPr lang="zh-CN" altLang="en-US" sz="3600" dirty="0">
                <a:solidFill>
                  <a:prstClr val="black"/>
                </a:solidFill>
                <a:latin typeface="+mj-ea"/>
                <a:ea typeface="+mj-ea"/>
              </a:rPr>
              <a:t>  </a:t>
            </a:r>
            <a:r>
              <a:rPr lang="en-US" altLang="zh-CN" sz="3600" dirty="0">
                <a:solidFill>
                  <a:prstClr val="black"/>
                </a:solidFill>
                <a:latin typeface="+mj-ea"/>
                <a:ea typeface="+mj-ea"/>
              </a:rPr>
              <a:t>B</a:t>
            </a:r>
            <a:r>
              <a:rPr lang="zh-CN" altLang="en-US" sz="3600" dirty="0">
                <a:solidFill>
                  <a:prstClr val="black"/>
                </a:solidFill>
                <a:latin typeface="+mj-ea"/>
                <a:ea typeface="+mj-ea"/>
              </a:rPr>
              <a:t>．红光	</a:t>
            </a:r>
            <a:r>
              <a:rPr lang="en-US" altLang="zh-CN" sz="3600" dirty="0">
                <a:solidFill>
                  <a:prstClr val="black"/>
                </a:solidFill>
                <a:latin typeface="+mj-ea"/>
                <a:ea typeface="+mj-ea"/>
              </a:rPr>
              <a:t>C</a:t>
            </a:r>
            <a:r>
              <a:rPr lang="zh-CN" altLang="en-US" sz="3600" dirty="0">
                <a:solidFill>
                  <a:prstClr val="black"/>
                </a:solidFill>
                <a:latin typeface="+mj-ea"/>
                <a:ea typeface="+mj-ea"/>
              </a:rPr>
              <a:t>．橙光	</a:t>
            </a:r>
            <a:r>
              <a:rPr lang="zh-CN" altLang="en-US" sz="3600" dirty="0">
                <a:solidFill>
                  <a:prstClr val="black"/>
                </a:solidFill>
                <a:latin typeface="+mj-ea"/>
                <a:ea typeface="+mj-ea"/>
              </a:rPr>
              <a:t>  </a:t>
            </a:r>
            <a:r>
              <a:rPr lang="en-US" altLang="zh-CN" sz="3600" dirty="0">
                <a:solidFill>
                  <a:prstClr val="black"/>
                </a:solidFill>
                <a:latin typeface="+mj-ea"/>
                <a:ea typeface="+mj-ea"/>
              </a:rPr>
              <a:t>D</a:t>
            </a:r>
            <a:r>
              <a:rPr lang="zh-CN" altLang="en-US" sz="3600" dirty="0">
                <a:solidFill>
                  <a:prstClr val="black"/>
                </a:solidFill>
                <a:latin typeface="+mj-ea"/>
                <a:ea typeface="+mj-ea"/>
              </a:rPr>
              <a:t>．黄光</a:t>
            </a:r>
          </a:p>
        </p:txBody>
      </p:sp>
      <p:sp>
        <p:nvSpPr>
          <p:cNvPr id="3" name="矩形 2"/>
          <p:cNvSpPr/>
          <p:nvPr/>
        </p:nvSpPr>
        <p:spPr>
          <a:xfrm>
            <a:off x="1830649" y="2616198"/>
            <a:ext cx="526107" cy="707887"/>
          </a:xfrm>
          <a:prstGeom prst="rect">
            <a:avLst/>
          </a:prstGeom>
        </p:spPr>
        <p:txBody>
          <a:bodyPr wrap="none" lIns="91436" tIns="45718" rIns="91436" bIns="45718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4000" b="1" dirty="0">
                <a:solidFill>
                  <a:srgbClr val="FF0000"/>
                </a:solidFill>
                <a:latin typeface="+mj-lt"/>
                <a:ea typeface="微软雅黑" panose="020B0503020204020204" charset="-122"/>
              </a:rPr>
              <a:t>B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243967" y="2425700"/>
            <a:ext cx="10278111" cy="645160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   </a:t>
            </a:r>
            <a:endParaRPr lang="zh-CN" altLang="en-US" sz="2400">
              <a:solidFill>
                <a:prstClr val="black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93472" y="1696043"/>
            <a:ext cx="10428605" cy="3046988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lvl="0">
              <a:lnSpc>
                <a:spcPct val="150000"/>
              </a:lnSpc>
            </a:pPr>
            <a:r>
              <a:rPr lang="zh-CN" altLang="en-US" sz="3200" dirty="0">
                <a:solidFill>
                  <a:prstClr val="black"/>
                </a:solidFill>
                <a:latin typeface="+mn-ea"/>
              </a:rPr>
              <a:t>例</a:t>
            </a:r>
            <a:r>
              <a:rPr lang="en-US" altLang="zh-CN" sz="3200" dirty="0">
                <a:solidFill>
                  <a:prstClr val="black"/>
                </a:solidFill>
                <a:latin typeface="+mn-ea"/>
              </a:rPr>
              <a:t>4  </a:t>
            </a:r>
            <a:r>
              <a:rPr lang="zh-CN" altLang="en-US" sz="3200" dirty="0">
                <a:solidFill>
                  <a:prstClr val="black"/>
                </a:solidFill>
                <a:latin typeface="+mn-ea"/>
              </a:rPr>
              <a:t>在“人面桃花相映红”这句诗中</a:t>
            </a:r>
            <a:r>
              <a:rPr lang="zh-CN" altLang="en-US" sz="3200" dirty="0">
                <a:solidFill>
                  <a:prstClr val="black"/>
                </a:solidFill>
                <a:latin typeface="+mn-ea"/>
              </a:rPr>
              <a:t>，用</a:t>
            </a:r>
            <a:r>
              <a:rPr lang="zh-CN" altLang="en-US" sz="3200" dirty="0">
                <a:solidFill>
                  <a:prstClr val="black"/>
                </a:solidFill>
                <a:latin typeface="+mn-ea"/>
              </a:rPr>
              <a:t>光学知识解释桃花红的原因是（　　）</a:t>
            </a:r>
          </a:p>
          <a:p>
            <a:pPr lvl="0">
              <a:lnSpc>
                <a:spcPct val="150000"/>
              </a:lnSpc>
            </a:pPr>
            <a:r>
              <a:rPr lang="en-US" altLang="zh-CN" sz="3200" dirty="0">
                <a:solidFill>
                  <a:prstClr val="black"/>
                </a:solidFill>
                <a:latin typeface="+mn-ea"/>
              </a:rPr>
              <a:t>A.</a:t>
            </a:r>
            <a:r>
              <a:rPr lang="zh-CN" altLang="en-US" sz="3200" dirty="0">
                <a:solidFill>
                  <a:prstClr val="black"/>
                </a:solidFill>
                <a:latin typeface="+mn-ea"/>
              </a:rPr>
              <a:t>桃花能发出红光          </a:t>
            </a:r>
            <a:r>
              <a:rPr lang="en-US" altLang="zh-CN" sz="3200" dirty="0">
                <a:solidFill>
                  <a:prstClr val="black"/>
                </a:solidFill>
                <a:latin typeface="+mn-ea"/>
              </a:rPr>
              <a:t>B</a:t>
            </a:r>
            <a:r>
              <a:rPr lang="en-US" altLang="zh-CN" sz="3200" dirty="0">
                <a:solidFill>
                  <a:prstClr val="black"/>
                </a:solidFill>
                <a:latin typeface="+mn-ea"/>
              </a:rPr>
              <a:t>.</a:t>
            </a:r>
            <a:r>
              <a:rPr lang="zh-CN" altLang="en-US" sz="3200" dirty="0">
                <a:solidFill>
                  <a:prstClr val="black"/>
                </a:solidFill>
                <a:latin typeface="+mn-ea"/>
              </a:rPr>
              <a:t>桃花吸收红光</a:t>
            </a:r>
          </a:p>
          <a:p>
            <a:pPr lvl="0">
              <a:lnSpc>
                <a:spcPct val="150000"/>
              </a:lnSpc>
            </a:pPr>
            <a:r>
              <a:rPr lang="en-US" altLang="zh-CN" sz="3200" dirty="0">
                <a:solidFill>
                  <a:prstClr val="black"/>
                </a:solidFill>
                <a:latin typeface="+mn-ea"/>
              </a:rPr>
              <a:t>C.</a:t>
            </a:r>
            <a:r>
              <a:rPr lang="zh-CN" altLang="en-US" sz="3200" dirty="0">
                <a:solidFill>
                  <a:prstClr val="black"/>
                </a:solidFill>
                <a:latin typeface="+mn-ea"/>
              </a:rPr>
              <a:t>桃花反射红光	        </a:t>
            </a:r>
            <a:r>
              <a:rPr lang="en-US" altLang="zh-CN" sz="3200" dirty="0">
                <a:solidFill>
                  <a:prstClr val="black"/>
                </a:solidFill>
                <a:latin typeface="+mn-ea"/>
              </a:rPr>
              <a:t>D</a:t>
            </a:r>
            <a:r>
              <a:rPr lang="en-US" altLang="zh-CN" sz="3200" dirty="0">
                <a:solidFill>
                  <a:prstClr val="black"/>
                </a:solidFill>
                <a:latin typeface="+mn-ea"/>
              </a:rPr>
              <a:t>.</a:t>
            </a:r>
            <a:r>
              <a:rPr lang="zh-CN" altLang="en-US" sz="3200" dirty="0">
                <a:solidFill>
                  <a:prstClr val="black"/>
                </a:solidFill>
                <a:latin typeface="+mn-ea"/>
              </a:rPr>
              <a:t>桃花反射所有色光</a:t>
            </a:r>
          </a:p>
        </p:txBody>
      </p:sp>
      <p:sp>
        <p:nvSpPr>
          <p:cNvPr id="5" name="矩形 4"/>
          <p:cNvSpPr/>
          <p:nvPr/>
        </p:nvSpPr>
        <p:spPr>
          <a:xfrm>
            <a:off x="4694648" y="2569568"/>
            <a:ext cx="353161" cy="645160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3600" b="1" dirty="0">
                <a:solidFill>
                  <a:srgbClr val="FF0000"/>
                </a:solidFill>
                <a:ea typeface="微软雅黑" panose="020B0503020204020204" charset="-122"/>
              </a:rPr>
              <a:t>C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" name="组合 92"/>
          <p:cNvGrpSpPr/>
          <p:nvPr>
            <p:custDataLst>
              <p:tags r:id="rId1"/>
            </p:custDataLst>
          </p:nvPr>
        </p:nvGrpSpPr>
        <p:grpSpPr>
          <a:xfrm>
            <a:off x="3349829" y="1349237"/>
            <a:ext cx="6042703" cy="766611"/>
            <a:chOff x="452537" y="150938"/>
            <a:chExt cx="6042702" cy="766610"/>
          </a:xfrm>
        </p:grpSpPr>
        <p:sp>
          <p:nvSpPr>
            <p:cNvPr id="52" name="Title 1"/>
            <p:cNvSpPr txBox="1"/>
            <p:nvPr>
              <p:custDataLst>
                <p:tags r:id="rId9"/>
              </p:custDataLst>
            </p:nvPr>
          </p:nvSpPr>
          <p:spPr>
            <a:xfrm>
              <a:off x="515364" y="150938"/>
              <a:ext cx="5979875" cy="751205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l" defTabSz="68389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740" b="1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defTabSz="683862">
                <a:spcAft>
                  <a:spcPct val="0"/>
                </a:spcAft>
                <a:defRPr/>
              </a:pPr>
              <a:r>
                <a:rPr sz="320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第5节 光的色散</a:t>
              </a:r>
              <a:r>
                <a:rPr lang="en-US" altLang="zh-CN" sz="3200" dirty="0">
                  <a:solidFill>
                    <a:srgbClr val="FF0000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  </a:t>
              </a:r>
              <a:r>
                <a:rPr lang="zh-CN" altLang="en-US" sz="3200" dirty="0">
                  <a:solidFill>
                    <a:srgbClr val="0070C0"/>
                  </a:solidFill>
                  <a:latin typeface="微软雅黑" panose="020B0503020204020204" charset="-122"/>
                  <a:ea typeface="微软雅黑" panose="020B0503020204020204" charset="-122"/>
                </a:rPr>
                <a:t>学习内容导览</a:t>
              </a:r>
              <a:endParaRPr lang="ru-RU" sz="3200" dirty="0">
                <a:solidFill>
                  <a:srgbClr val="0070C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cxnSp>
          <p:nvCxnSpPr>
            <p:cNvPr id="56" name="Straight Connector 9"/>
            <p:cNvCxnSpPr/>
            <p:nvPr>
              <p:custDataLst>
                <p:tags r:id="rId10"/>
              </p:custDataLst>
            </p:nvPr>
          </p:nvCxnSpPr>
          <p:spPr>
            <a:xfrm>
              <a:off x="452537" y="917548"/>
              <a:ext cx="5796000" cy="0"/>
            </a:xfrm>
            <a:prstGeom prst="line">
              <a:avLst/>
            </a:prstGeom>
            <a:noFill/>
            <a:ln w="72390" cap="flat" cmpd="sng" algn="ctr">
              <a:solidFill>
                <a:schemeClr val="accent5">
                  <a:lumMod val="40000"/>
                  <a:lumOff val="60000"/>
                </a:schemeClr>
              </a:solidFill>
              <a:prstDash val="solid"/>
              <a:miter lim="800000"/>
            </a:ln>
            <a:effectLst/>
          </p:spPr>
        </p:cxnSp>
      </p:grpSp>
      <p:cxnSp>
        <p:nvCxnSpPr>
          <p:cNvPr id="57" name="Straight Connector 117"/>
          <p:cNvCxnSpPr/>
          <p:nvPr>
            <p:custDataLst>
              <p:tags r:id="rId2"/>
            </p:custDataLst>
          </p:nvPr>
        </p:nvCxnSpPr>
        <p:spPr>
          <a:xfrm>
            <a:off x="3412655" y="3801119"/>
            <a:ext cx="4572000" cy="0"/>
          </a:xfrm>
          <a:prstGeom prst="line">
            <a:avLst/>
          </a:prstGeom>
          <a:noFill/>
          <a:ln w="7239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58" name="Oval 118"/>
          <p:cNvSpPr/>
          <p:nvPr>
            <p:custDataLst>
              <p:tags r:id="rId3"/>
            </p:custDataLst>
          </p:nvPr>
        </p:nvSpPr>
        <p:spPr>
          <a:xfrm>
            <a:off x="2269827" y="2722052"/>
            <a:ext cx="2160000" cy="2160000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lIns="91436" tIns="45718" rIns="91436" bIns="45718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endParaRPr lang="ru-RU" sz="1100" kern="0">
              <a:solidFill>
                <a:srgbClr val="29ABE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0" name="Oval 120"/>
          <p:cNvSpPr/>
          <p:nvPr>
            <p:custDataLst>
              <p:tags r:id="rId4"/>
            </p:custDataLst>
          </p:nvPr>
        </p:nvSpPr>
        <p:spPr>
          <a:xfrm>
            <a:off x="5076777" y="2722052"/>
            <a:ext cx="2160000" cy="2160000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lIns="91436" tIns="45718" rIns="91436" bIns="45718" rtlCol="0" anchor="ctr"/>
          <a:lstStyle/>
          <a:p>
            <a:pPr algn="ctr">
              <a:lnSpc>
                <a:spcPts val="1700"/>
              </a:lnSpc>
              <a:spcBef>
                <a:spcPct val="0"/>
              </a:spcBef>
              <a:spcAft>
                <a:spcPct val="0"/>
              </a:spcAft>
              <a:defRPr/>
            </a:pPr>
            <a:endParaRPr lang="ru-RU" sz="1100" kern="0">
              <a:solidFill>
                <a:srgbClr val="29ABE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1" name="Oval 121"/>
          <p:cNvSpPr/>
          <p:nvPr>
            <p:custDataLst>
              <p:tags r:id="rId5"/>
            </p:custDataLst>
          </p:nvPr>
        </p:nvSpPr>
        <p:spPr>
          <a:xfrm>
            <a:off x="7717375" y="2713479"/>
            <a:ext cx="2160000" cy="2160000"/>
          </a:xfrm>
          <a:prstGeom prst="ellipse">
            <a:avLst/>
          </a:prstGeom>
          <a:solidFill>
            <a:srgbClr val="2EA2CF"/>
          </a:solidFill>
          <a:ln w="72390" cap="flat" cmpd="sng" algn="ctr">
            <a:solidFill>
              <a:srgbClr val="B4E6FB"/>
            </a:solidFill>
            <a:prstDash val="solid"/>
            <a:miter lim="800000"/>
          </a:ln>
          <a:effectLst/>
        </p:spPr>
        <p:txBody>
          <a:bodyPr lIns="91436" tIns="45718" rIns="91436" bIns="45718"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endParaRPr lang="ru-RU" sz="1100" kern="0">
              <a:solidFill>
                <a:srgbClr val="29ABE2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3" name="Text Placeholder 45"/>
          <p:cNvSpPr txBox="1"/>
          <p:nvPr>
            <p:custDataLst>
              <p:tags r:id="rId6"/>
            </p:custDataLst>
          </p:nvPr>
        </p:nvSpPr>
        <p:spPr>
          <a:xfrm>
            <a:off x="2756635" y="3660277"/>
            <a:ext cx="1186388" cy="444195"/>
          </a:xfrm>
          <a:prstGeom prst="rect">
            <a:avLst/>
          </a:prstGeom>
        </p:spPr>
        <p:txBody>
          <a:bodyPr vert="horz" lIns="91436" tIns="45718" rIns="91436" bIns="45718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3862">
              <a:lnSpc>
                <a:spcPct val="145000"/>
              </a:lnSpc>
              <a:spcBef>
                <a:spcPts val="751"/>
              </a:spcBef>
              <a:spcAft>
                <a:spcPct val="0"/>
              </a:spcAft>
              <a:defRPr/>
            </a:pPr>
            <a:r>
              <a:rPr lang="zh-CN" altLang="en-US" sz="3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色散</a:t>
            </a:r>
          </a:p>
        </p:txBody>
      </p:sp>
      <p:sp>
        <p:nvSpPr>
          <p:cNvPr id="67" name="Text Placeholder 45"/>
          <p:cNvSpPr txBox="1"/>
          <p:nvPr>
            <p:custDataLst>
              <p:tags r:id="rId7"/>
            </p:custDataLst>
          </p:nvPr>
        </p:nvSpPr>
        <p:spPr>
          <a:xfrm>
            <a:off x="4952185" y="3675378"/>
            <a:ext cx="2284592" cy="713105"/>
          </a:xfrm>
          <a:prstGeom prst="rect">
            <a:avLst/>
          </a:prstGeom>
        </p:spPr>
        <p:txBody>
          <a:bodyPr vert="horz" lIns="91436" tIns="45718" rIns="91436" bIns="45718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3862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色光的</a:t>
            </a:r>
          </a:p>
          <a:p>
            <a:pPr defTabSz="683862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混合</a:t>
            </a:r>
            <a:endParaRPr lang="en-US" sz="32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9" name="Text Placeholder 45"/>
          <p:cNvSpPr txBox="1"/>
          <p:nvPr>
            <p:custDataLst>
              <p:tags r:id="rId8"/>
            </p:custDataLst>
          </p:nvPr>
        </p:nvSpPr>
        <p:spPr>
          <a:xfrm>
            <a:off x="7795082" y="3411311"/>
            <a:ext cx="2004588" cy="942124"/>
          </a:xfrm>
          <a:prstGeom prst="rect">
            <a:avLst/>
          </a:prstGeom>
        </p:spPr>
        <p:txBody>
          <a:bodyPr vert="horz" lIns="91436" tIns="45718" rIns="91436" bIns="45718" rtlCol="0" anchor="b" anchorCtr="0">
            <a:noAutofit/>
          </a:bodyPr>
          <a:lstStyle>
            <a:lvl1pPr marL="0" indent="0" algn="ctr" defTabSz="683895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ru-RU" sz="2245" b="1" i="0" kern="1200">
                <a:solidFill>
                  <a:schemeClr val="accent4"/>
                </a:solidFill>
                <a:latin typeface="+mj-lt"/>
                <a:ea typeface="+mn-ea"/>
                <a:cs typeface="+mn-cs"/>
              </a:defRPr>
            </a:lvl1pPr>
            <a:lvl2pPr marL="51308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2pPr>
            <a:lvl3pPr marL="85534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3pPr>
            <a:lvl4pPr marL="119697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4pPr>
            <a:lvl5pPr marL="153924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045" i="1" kern="1200">
                <a:solidFill>
                  <a:srgbClr val="4C1959"/>
                </a:solidFill>
                <a:latin typeface="+mn-lt"/>
                <a:ea typeface="+mn-ea"/>
                <a:cs typeface="+mn-cs"/>
              </a:defRPr>
            </a:lvl5pPr>
            <a:lvl6pPr marL="188087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3135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6540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07030" indent="-170815" algn="l" defTabSz="68389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4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3862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看不见</a:t>
            </a:r>
            <a:endParaRPr lang="en-US" altLang="zh-CN" sz="32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defTabSz="683862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的</a:t>
            </a:r>
            <a:r>
              <a:rPr lang="zh-CN" altLang="en-US" sz="3200" dirty="0">
                <a:solidFill>
                  <a:srgbClr val="FFFFFF"/>
                </a:solidFill>
                <a:latin typeface="微软雅黑" panose="020B0503020204020204" charset="-122"/>
                <a:ea typeface="微软雅黑" panose="020B0503020204020204" charset="-122"/>
              </a:rPr>
              <a:t>光</a:t>
            </a:r>
            <a:endParaRPr lang="en-US" sz="3200" dirty="0">
              <a:solidFill>
                <a:srgbClr val="FFFFFF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组合 30"/>
          <p:cNvGrpSpPr/>
          <p:nvPr/>
        </p:nvGrpSpPr>
        <p:grpSpPr>
          <a:xfrm>
            <a:off x="2615884" y="5618295"/>
            <a:ext cx="7688899" cy="707799"/>
            <a:chOff x="1754" y="3558"/>
            <a:chExt cx="547" cy="927"/>
          </a:xfrm>
        </p:grpSpPr>
        <p:sp>
          <p:nvSpPr>
            <p:cNvPr id="18" name="圆角矩形 17"/>
            <p:cNvSpPr/>
            <p:nvPr/>
          </p:nvSpPr>
          <p:spPr>
            <a:xfrm>
              <a:off x="1754" y="3558"/>
              <a:ext cx="499" cy="777"/>
            </a:xfrm>
            <a:prstGeom prst="roundRect">
              <a:avLst/>
            </a:prstGeom>
            <a:solidFill>
              <a:srgbClr val="FEC33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4000"/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1758" y="3558"/>
              <a:ext cx="543" cy="9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4000" b="1" dirty="0"/>
                <a:t>红外线、紫外线人眼都</a:t>
              </a:r>
              <a:r>
                <a:rPr lang="zh-CN" altLang="en-US" sz="4000" b="1" dirty="0"/>
                <a:t>看不见</a:t>
              </a:r>
              <a:endParaRPr lang="en-US" altLang="zh-CN" sz="4000" b="1" dirty="0"/>
            </a:p>
          </p:txBody>
        </p:sp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rcRect t="2719"/>
          <a:stretch>
            <a:fillRect/>
          </a:stretch>
        </p:blipFill>
        <p:spPr>
          <a:xfrm>
            <a:off x="1407163" y="2772413"/>
            <a:ext cx="9324975" cy="704215"/>
          </a:xfrm>
          <a:prstGeom prst="rect">
            <a:avLst/>
          </a:prstGeom>
        </p:spPr>
      </p:pic>
      <p:cxnSp>
        <p:nvCxnSpPr>
          <p:cNvPr id="5" name="直接连接符 4"/>
          <p:cNvCxnSpPr/>
          <p:nvPr/>
        </p:nvCxnSpPr>
        <p:spPr>
          <a:xfrm>
            <a:off x="3695702" y="1172847"/>
            <a:ext cx="1271" cy="4631055"/>
          </a:xfrm>
          <a:prstGeom prst="line">
            <a:avLst/>
          </a:prstGeom>
          <a:ln w="15875"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>
            <a:off x="8424547" y="1172847"/>
            <a:ext cx="1271" cy="4631055"/>
          </a:xfrm>
          <a:prstGeom prst="line">
            <a:avLst/>
          </a:prstGeom>
          <a:ln w="15875">
            <a:prstDash val="dash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等腰三角形 6"/>
          <p:cNvSpPr/>
          <p:nvPr/>
        </p:nvSpPr>
        <p:spPr>
          <a:xfrm rot="10800000">
            <a:off x="5912487" y="3505201"/>
            <a:ext cx="314325" cy="196851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4412968" y="3898364"/>
            <a:ext cx="3447797" cy="646331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l"/>
            <a:r>
              <a:rPr lang="zh-CN" altLang="en-US" sz="3600" b="1" dirty="0"/>
              <a:t>太阳的可见光谱</a:t>
            </a:r>
          </a:p>
        </p:txBody>
      </p:sp>
      <p:sp>
        <p:nvSpPr>
          <p:cNvPr id="10" name="等腰三角形 9"/>
          <p:cNvSpPr/>
          <p:nvPr/>
        </p:nvSpPr>
        <p:spPr>
          <a:xfrm rot="10800000">
            <a:off x="9430387" y="3505201"/>
            <a:ext cx="314325" cy="196851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8629407" y="3792857"/>
            <a:ext cx="1675375" cy="646331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l"/>
            <a:r>
              <a:rPr lang="zh-CN" altLang="en-US" sz="3600" b="1"/>
              <a:t>紫外</a:t>
            </a:r>
            <a:r>
              <a:rPr lang="zh-CN" altLang="en-US" sz="3600" b="1">
                <a:sym typeface="+mn-ea"/>
              </a:rPr>
              <a:t>线</a:t>
            </a:r>
            <a:endParaRPr lang="zh-CN" altLang="en-US" sz="3600" b="1"/>
          </a:p>
        </p:txBody>
      </p:sp>
      <p:sp>
        <p:nvSpPr>
          <p:cNvPr id="12" name="等腰三角形 11"/>
          <p:cNvSpPr/>
          <p:nvPr/>
        </p:nvSpPr>
        <p:spPr>
          <a:xfrm rot="10800000">
            <a:off x="2458720" y="3505201"/>
            <a:ext cx="314325" cy="196851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8" rIns="91436" bIns="45718"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1657743" y="3792857"/>
            <a:ext cx="1675375" cy="646331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l"/>
            <a:r>
              <a:rPr lang="zh-CN" altLang="en-US" sz="3600" b="1"/>
              <a:t>红外线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565033" y="1668145"/>
            <a:ext cx="1675375" cy="646331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l"/>
            <a:r>
              <a:rPr lang="zh-CN" altLang="en-US" sz="3600" b="1" dirty="0">
                <a:solidFill>
                  <a:srgbClr val="A8AEB7"/>
                </a:solidFill>
              </a:rPr>
              <a:t>看不见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8629407" y="1668145"/>
            <a:ext cx="1675375" cy="646331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l"/>
            <a:r>
              <a:rPr lang="zh-CN" altLang="en-US" sz="3600" b="1">
                <a:solidFill>
                  <a:srgbClr val="A8AEB7"/>
                </a:solidFill>
              </a:rPr>
              <a:t>看不见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8" grpId="0"/>
      <p:bldP spid="10" grpId="0" bldLvl="0" animBg="1"/>
      <p:bldP spid="11" grpId="0"/>
      <p:bldP spid="12" grpId="0" bldLvl="0" animBg="1"/>
      <p:bldP spid="13" grpId="0"/>
      <p:bldP spid="16" grpId="0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/>
          <p:nvPr/>
        </p:nvSpPr>
        <p:spPr>
          <a:xfrm>
            <a:off x="1618617" y="2108249"/>
            <a:ext cx="9257323" cy="923331"/>
          </a:xfrm>
          <a:prstGeom prst="rect">
            <a:avLst/>
          </a:prstGeom>
          <a:noFill/>
          <a:ln w="9525">
            <a:noFill/>
          </a:ln>
        </p:spPr>
        <p:txBody>
          <a:bodyPr wrap="square" lIns="91436" tIns="45718" rIns="91436" bIns="45718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3600" dirty="0">
                <a:latin typeface="宋体" panose="02010600030101010101" pitchFamily="2" charset="-122"/>
              </a:rPr>
              <a:t>可见光谱的红端之外的辐射叫作</a:t>
            </a:r>
            <a:r>
              <a:rPr lang="zh-CN" altLang="en-US" sz="3600" dirty="0">
                <a:solidFill>
                  <a:srgbClr val="FF0000"/>
                </a:solidFill>
                <a:latin typeface="宋体" panose="02010600030101010101" pitchFamily="2" charset="-122"/>
              </a:rPr>
              <a:t>红外线</a:t>
            </a:r>
            <a:r>
              <a:rPr lang="zh-CN" altLang="en-US" sz="3600" dirty="0">
                <a:latin typeface="宋体" panose="02010600030101010101" pitchFamily="2" charset="-122"/>
              </a:rPr>
              <a:t>。</a:t>
            </a:r>
            <a:r>
              <a:rPr lang="zh-CN" altLang="en-US" sz="3600" dirty="0">
                <a:solidFill>
                  <a:schemeClr val="bg1"/>
                </a:solidFill>
                <a:latin typeface="宋体" panose="02010600030101010101" pitchFamily="2" charset="-122"/>
              </a:rPr>
              <a:t>。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2146228" y="3755391"/>
            <a:ext cx="7564755" cy="1490980"/>
            <a:chOff x="2549" y="6439"/>
            <a:chExt cx="11913" cy="2348"/>
          </a:xfrm>
        </p:grpSpPr>
        <p:sp>
          <p:nvSpPr>
            <p:cNvPr id="2" name="矩形 1"/>
            <p:cNvSpPr/>
            <p:nvPr/>
          </p:nvSpPr>
          <p:spPr>
            <a:xfrm>
              <a:off x="5349" y="6439"/>
              <a:ext cx="9113" cy="1258"/>
            </a:xfrm>
            <a:prstGeom prst="rect">
              <a:avLst/>
            </a:prstGeom>
            <a:gradFill>
              <a:gsLst>
                <a:gs pos="38000">
                  <a:srgbClr val="FFFF00"/>
                </a:gs>
                <a:gs pos="20000">
                  <a:srgbClr val="FFC000"/>
                </a:gs>
                <a:gs pos="0">
                  <a:srgbClr val="FF0000"/>
                </a:gs>
                <a:gs pos="69000">
                  <a:srgbClr val="00B050"/>
                </a:gs>
                <a:gs pos="80000">
                  <a:srgbClr val="0070C0"/>
                </a:gs>
                <a:gs pos="88000">
                  <a:srgbClr val="065279"/>
                </a:gs>
                <a:gs pos="96000">
                  <a:srgbClr val="7030A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noProof="1"/>
            </a:p>
          </p:txBody>
        </p:sp>
        <p:cxnSp>
          <p:nvCxnSpPr>
            <p:cNvPr id="3" name="直接连接符 2"/>
            <p:cNvCxnSpPr/>
            <p:nvPr/>
          </p:nvCxnSpPr>
          <p:spPr>
            <a:xfrm>
              <a:off x="2549" y="7782"/>
              <a:ext cx="0" cy="800"/>
            </a:xfrm>
            <a:prstGeom prst="line">
              <a:avLst/>
            </a:prstGeom>
            <a:ln w="19050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" name="直接连接符 3"/>
            <p:cNvCxnSpPr/>
            <p:nvPr/>
          </p:nvCxnSpPr>
          <p:spPr>
            <a:xfrm>
              <a:off x="5349" y="7782"/>
              <a:ext cx="0" cy="800"/>
            </a:xfrm>
            <a:prstGeom prst="line">
              <a:avLst/>
            </a:prstGeom>
            <a:ln w="19050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5" name="直接连接符 4"/>
            <p:cNvCxnSpPr/>
            <p:nvPr/>
          </p:nvCxnSpPr>
          <p:spPr>
            <a:xfrm>
              <a:off x="14462" y="7782"/>
              <a:ext cx="0" cy="800"/>
            </a:xfrm>
            <a:prstGeom prst="line">
              <a:avLst/>
            </a:prstGeom>
            <a:ln w="19050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6" name="直接箭头连接符 5"/>
            <p:cNvCxnSpPr/>
            <p:nvPr/>
          </p:nvCxnSpPr>
          <p:spPr>
            <a:xfrm rot="10800000">
              <a:off x="5349" y="8302"/>
              <a:ext cx="3425" cy="0"/>
            </a:xfrm>
            <a:prstGeom prst="straightConnector1">
              <a:avLst/>
            </a:prstGeom>
            <a:ln w="19050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箭头连接符 6"/>
            <p:cNvCxnSpPr/>
            <p:nvPr/>
          </p:nvCxnSpPr>
          <p:spPr>
            <a:xfrm rot="10800000" flipH="1">
              <a:off x="11037" y="8287"/>
              <a:ext cx="3425" cy="0"/>
            </a:xfrm>
            <a:prstGeom prst="straightConnector1">
              <a:avLst/>
            </a:prstGeom>
            <a:ln w="19050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文本框 9"/>
            <p:cNvSpPr txBox="1"/>
            <p:nvPr/>
          </p:nvSpPr>
          <p:spPr>
            <a:xfrm>
              <a:off x="8561" y="7841"/>
              <a:ext cx="3070" cy="92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eaLnBrk="1" hangingPunct="1"/>
              <a:r>
                <a:rPr lang="zh-CN" altLang="en-US" sz="3200" b="1" dirty="0">
                  <a:latin typeface="+mn-ea"/>
                </a:rPr>
                <a:t>可视光线</a:t>
              </a: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2804" y="7866"/>
              <a:ext cx="2545" cy="92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zh-CN" altLang="en-US" sz="3200" b="1" dirty="0">
                  <a:latin typeface="+mj-ea"/>
                  <a:ea typeface="+mj-ea"/>
                </a:rPr>
                <a:t>红外线</a:t>
              </a:r>
            </a:p>
          </p:txBody>
        </p:sp>
        <p:cxnSp>
          <p:nvCxnSpPr>
            <p:cNvPr id="12" name="直接箭头连接符 11"/>
            <p:cNvCxnSpPr/>
            <p:nvPr/>
          </p:nvCxnSpPr>
          <p:spPr>
            <a:xfrm flipH="1" flipV="1">
              <a:off x="2549" y="8312"/>
              <a:ext cx="440" cy="15"/>
            </a:xfrm>
            <a:prstGeom prst="straightConnector1">
              <a:avLst/>
            </a:prstGeom>
            <a:ln w="19050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箭头连接符 12"/>
            <p:cNvCxnSpPr/>
            <p:nvPr/>
          </p:nvCxnSpPr>
          <p:spPr>
            <a:xfrm flipV="1">
              <a:off x="4747" y="8302"/>
              <a:ext cx="498" cy="10"/>
            </a:xfrm>
            <a:prstGeom prst="straightConnector1">
              <a:avLst/>
            </a:prstGeom>
            <a:ln w="19050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710" name="矩形 5"/>
          <p:cNvSpPr/>
          <p:nvPr/>
        </p:nvSpPr>
        <p:spPr>
          <a:xfrm>
            <a:off x="1084899" y="1338812"/>
            <a:ext cx="2536272" cy="769441"/>
          </a:xfrm>
          <a:prstGeom prst="rect">
            <a:avLst/>
          </a:prstGeom>
          <a:noFill/>
          <a:ln w="9525">
            <a:noFill/>
          </a:ln>
        </p:spPr>
        <p:txBody>
          <a:bodyPr wrap="none" lIns="91436" tIns="45718" rIns="91436" bIns="45718">
            <a:spAutoFit/>
          </a:bodyPr>
          <a:lstStyle/>
          <a:p>
            <a:pPr indent="228589"/>
            <a:r>
              <a:rPr lang="en-US" altLang="zh-CN" sz="4400" b="1" dirty="0">
                <a:solidFill>
                  <a:srgbClr val="0070C0"/>
                </a:solidFill>
                <a:latin typeface="Times New Roman" panose="02020603050405020304" pitchFamily="18" charset="0"/>
                <a:sym typeface="Times New Roman" panose="02020603050405020304" pitchFamily="18" charset="0"/>
              </a:rPr>
              <a:t>1.</a:t>
            </a:r>
            <a:r>
              <a:rPr lang="zh-CN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sym typeface="Times New Roman" panose="02020603050405020304" pitchFamily="18" charset="0"/>
              </a:rPr>
              <a:t>红外线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 txBox="1"/>
          <p:nvPr/>
        </p:nvSpPr>
        <p:spPr>
          <a:xfrm>
            <a:off x="2443043" y="2635251"/>
            <a:ext cx="9074151" cy="866775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/>
          <a:lstStyle/>
          <a:p>
            <a:pPr eaLnBrk="1" hangingPunct="1">
              <a:lnSpc>
                <a:spcPct val="150000"/>
              </a:lnSpc>
            </a:pPr>
            <a:r>
              <a:rPr lang="zh-CN" altLang="en-US" sz="4000" dirty="0">
                <a:latin typeface="宋体" panose="02010600030101010101" pitchFamily="2" charset="-122"/>
              </a:rPr>
              <a:t>①红外线具有</a:t>
            </a:r>
            <a:r>
              <a:rPr lang="zh-CN" altLang="en-US" sz="4000" dirty="0">
                <a:solidFill>
                  <a:srgbClr val="FF0000"/>
                </a:solidFill>
                <a:latin typeface="宋体" panose="02010600030101010101" pitchFamily="2" charset="-122"/>
              </a:rPr>
              <a:t>热效应。</a:t>
            </a:r>
            <a:endParaRPr lang="zh-CN" altLang="en-US" sz="4000" dirty="0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14340" name="Rectangle 5"/>
          <p:cNvSpPr/>
          <p:nvPr/>
        </p:nvSpPr>
        <p:spPr>
          <a:xfrm>
            <a:off x="2443041" y="3623309"/>
            <a:ext cx="9433560" cy="863600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/>
          <a:lstStyle/>
          <a:p>
            <a:pPr marL="379712" indent="-352409">
              <a:lnSpc>
                <a:spcPct val="150000"/>
              </a:lnSpc>
              <a:buClr>
                <a:schemeClr val="folHlink"/>
              </a:buClr>
              <a:buSzPct val="60000"/>
            </a:pPr>
            <a:r>
              <a:rPr lang="zh-CN" altLang="en-US" sz="4000" dirty="0">
                <a:latin typeface="宋体" panose="02010600030101010101" pitchFamily="2" charset="-122"/>
              </a:rPr>
              <a:t>②</a:t>
            </a:r>
            <a:r>
              <a:rPr lang="zh-CN" altLang="en-US" sz="4000" dirty="0">
                <a:solidFill>
                  <a:srgbClr val="FF0000"/>
                </a:solidFill>
                <a:latin typeface="宋体" panose="02010600030101010101" pitchFamily="2" charset="-122"/>
              </a:rPr>
              <a:t>红外线穿透能力</a:t>
            </a:r>
            <a:r>
              <a:rPr lang="zh-CN" altLang="en-US" sz="4000" dirty="0">
                <a:solidFill>
                  <a:srgbClr val="FF0000"/>
                </a:solidFill>
                <a:latin typeface="宋体" panose="02010600030101010101" pitchFamily="2" charset="-122"/>
              </a:rPr>
              <a:t>强。</a:t>
            </a:r>
            <a:endParaRPr lang="zh-CN" altLang="en-US" sz="4000" dirty="0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19460" name="矩形 14341"/>
          <p:cNvSpPr/>
          <p:nvPr/>
        </p:nvSpPr>
        <p:spPr>
          <a:xfrm>
            <a:off x="1414027" y="1598493"/>
            <a:ext cx="4716463" cy="1015663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>
            <a:spAutoFit/>
          </a:bodyPr>
          <a:lstStyle/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4000" b="1" noProof="1">
                <a:solidFill>
                  <a:srgbClr val="0070C0"/>
                </a:solidFill>
                <a:latin typeface="宋体" pitchFamily="2" charset="-122"/>
                <a:ea typeface="宋体" pitchFamily="2" charset="-122"/>
                <a:cs typeface="+mn-ea"/>
              </a:rPr>
              <a:t>（</a:t>
            </a:r>
            <a:r>
              <a:rPr lang="en-US" altLang="zh-CN" sz="4000" b="1" noProof="1">
                <a:solidFill>
                  <a:srgbClr val="0070C0"/>
                </a:solidFill>
                <a:latin typeface="宋体" pitchFamily="2" charset="-122"/>
                <a:ea typeface="宋体" pitchFamily="2" charset="-122"/>
                <a:cs typeface="+mn-ea"/>
              </a:rPr>
              <a:t>1</a:t>
            </a:r>
            <a:r>
              <a:rPr lang="zh-CN" altLang="en-US" sz="4000" b="1" noProof="1">
                <a:solidFill>
                  <a:srgbClr val="0070C0"/>
                </a:solidFill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）红外线的特点：</a:t>
            </a:r>
            <a:endParaRPr lang="zh-CN" altLang="en-US" sz="4000" b="1" noProof="1">
              <a:solidFill>
                <a:srgbClr val="0070C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/>
      <p:bldP spid="1434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3"/>
          <p:cNvSpPr txBox="1"/>
          <p:nvPr/>
        </p:nvSpPr>
        <p:spPr>
          <a:xfrm>
            <a:off x="1011117" y="2219965"/>
            <a:ext cx="4014275" cy="646331"/>
          </a:xfrm>
          <a:prstGeom prst="rect">
            <a:avLst/>
          </a:prstGeom>
          <a:noFill/>
          <a:ln w="9525">
            <a:noFill/>
          </a:ln>
        </p:spPr>
        <p:txBody>
          <a:bodyPr wrap="square" lIns="91436" tIns="45718" rIns="91436" bIns="45718">
            <a:spAutoFit/>
          </a:bodyPr>
          <a:lstStyle/>
          <a:p>
            <a:pPr eaLnBrk="1" hangingPunct="1">
              <a:buClr>
                <a:srgbClr val="9900CC"/>
              </a:buClr>
              <a:buFont typeface="Wingdings" panose="05000000000000000000" pitchFamily="2" charset="2"/>
            </a:pPr>
            <a:r>
              <a:rPr lang="zh-CN" altLang="en-US" sz="3600" b="1" dirty="0">
                <a:solidFill>
                  <a:srgbClr val="0070C0"/>
                </a:solidFill>
                <a:latin typeface="宋体" panose="02010600030101010101" pitchFamily="2" charset="-122"/>
              </a:rPr>
              <a:t>①红外线</a:t>
            </a:r>
            <a:r>
              <a:rPr lang="zh-CN" altLang="en-US" sz="3600" b="1" dirty="0">
                <a:solidFill>
                  <a:srgbClr val="0070C0"/>
                </a:solidFill>
                <a:latin typeface="宋体" panose="02010600030101010101" pitchFamily="2" charset="-122"/>
                <a:sym typeface="Arial" panose="020B0604020202020204" pitchFamily="34" charset="0"/>
              </a:rPr>
              <a:t>诊断病情</a:t>
            </a:r>
          </a:p>
        </p:txBody>
      </p:sp>
      <p:sp>
        <p:nvSpPr>
          <p:cNvPr id="16389" name="Rectangle 5"/>
          <p:cNvSpPr/>
          <p:nvPr/>
        </p:nvSpPr>
        <p:spPr>
          <a:xfrm>
            <a:off x="1011118" y="2973463"/>
            <a:ext cx="6664569" cy="2308324"/>
          </a:xfrm>
          <a:prstGeom prst="rect">
            <a:avLst/>
          </a:prstGeom>
          <a:noFill/>
          <a:ln w="9525">
            <a:noFill/>
          </a:ln>
        </p:spPr>
        <p:txBody>
          <a:bodyPr wrap="square" lIns="91436" tIns="45718" rIns="91436" bIns="45718" anchor="ctr" anchorCtr="0"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zh-CN" altLang="en-US" sz="3200" dirty="0">
                <a:latin typeface="宋体" panose="02010600030101010101" pitchFamily="2" charset="-122"/>
              </a:rPr>
              <a:t>用红外胶片拍出的“热谱图”图中的颜色是制作时加上的，不同的颜色表示不同的温度 。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490587" y="1840229"/>
            <a:ext cx="2283460" cy="4118611"/>
          </a:xfrm>
          <a:prstGeom prst="rect">
            <a:avLst/>
          </a:prstGeom>
          <a:noFill/>
          <a:ln w="9525">
            <a:noFill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  <a:softEdge rad="31750"/>
          </a:effectLst>
        </p:spPr>
      </p:pic>
      <p:sp>
        <p:nvSpPr>
          <p:cNvPr id="20485" name="矩形 14341"/>
          <p:cNvSpPr/>
          <p:nvPr/>
        </p:nvSpPr>
        <p:spPr>
          <a:xfrm>
            <a:off x="1011118" y="1411192"/>
            <a:ext cx="3390900" cy="646331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600" b="1" noProof="1">
                <a:solidFill>
                  <a:srgbClr val="7030A0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+mn-ea"/>
              </a:rPr>
              <a:t>红外线的应用</a:t>
            </a:r>
            <a:endParaRPr lang="zh-CN" altLang="en-US" sz="3600" b="1" noProof="1">
              <a:solidFill>
                <a:srgbClr val="7030A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6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ldLvl="0"/>
      <p:bldP spid="16389" grpId="0" bldLvl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/>
          <p:nvPr/>
        </p:nvSpPr>
        <p:spPr>
          <a:xfrm>
            <a:off x="1075544" y="2478307"/>
            <a:ext cx="5127477" cy="3046988"/>
          </a:xfrm>
          <a:prstGeom prst="rect">
            <a:avLst/>
          </a:prstGeom>
          <a:noFill/>
          <a:ln w="9525">
            <a:noFill/>
          </a:ln>
        </p:spPr>
        <p:txBody>
          <a:bodyPr wrap="square" lIns="91436" tIns="45718" rIns="91436" bIns="45718"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zh-CN" altLang="en-US" sz="3200" dirty="0">
                <a:latin typeface="宋体" panose="02010600030101010101" pitchFamily="2" charset="-122"/>
              </a:rPr>
              <a:t>夜间</a:t>
            </a:r>
            <a:r>
              <a:rPr lang="zh-CN" altLang="en-US" sz="3200" dirty="0">
                <a:latin typeface="宋体" panose="02010600030101010101" pitchFamily="2" charset="-122"/>
              </a:rPr>
              <a:t>人的体温比野外草木、岩石的温度高，人辐射的红外线比它们强，人们根据这个原理制成了</a:t>
            </a:r>
            <a:r>
              <a:rPr lang="zh-CN" altLang="en-US" sz="3200" dirty="0">
                <a:solidFill>
                  <a:srgbClr val="FF3300"/>
                </a:solidFill>
                <a:latin typeface="宋体" panose="02010600030101010101" pitchFamily="2" charset="-122"/>
              </a:rPr>
              <a:t>红外线夜视仪。</a:t>
            </a:r>
            <a:endParaRPr lang="zh-CN" altLang="en-US" sz="3200" dirty="0">
              <a:latin typeface="宋体" panose="02010600030101010101" pitchFamily="2" charset="-122"/>
            </a:endParaRPr>
          </a:p>
        </p:txBody>
      </p:sp>
      <p:sp>
        <p:nvSpPr>
          <p:cNvPr id="33795" name="Text Box 4"/>
          <p:cNvSpPr txBox="1"/>
          <p:nvPr/>
        </p:nvSpPr>
        <p:spPr>
          <a:xfrm>
            <a:off x="1075543" y="1761640"/>
            <a:ext cx="4270181" cy="646327"/>
          </a:xfrm>
          <a:prstGeom prst="rect">
            <a:avLst/>
          </a:prstGeom>
          <a:noFill/>
          <a:ln w="9525">
            <a:noFill/>
          </a:ln>
        </p:spPr>
        <p:txBody>
          <a:bodyPr wrap="square" lIns="91436" tIns="45718" rIns="91436" bIns="45718">
            <a:spAutoFit/>
          </a:bodyPr>
          <a:lstStyle>
            <a:defPPr>
              <a:defRPr lang="zh-CN"/>
            </a:defPPr>
            <a:lvl1pPr>
              <a:buClr>
                <a:srgbClr val="9900CC"/>
              </a:buClr>
              <a:buFont typeface="Wingdings" panose="05000000000000000000" pitchFamily="2" charset="2"/>
              <a:defRPr sz="3600" b="1">
                <a:solidFill>
                  <a:srgbClr val="0070C0"/>
                </a:solidFill>
                <a:latin typeface="宋体" panose="02010600030101010101" pitchFamily="2" charset="-122"/>
              </a:defRPr>
            </a:lvl1pPr>
          </a:lstStyle>
          <a:p>
            <a:r>
              <a:rPr lang="zh-CN" altLang="en-US" dirty="0"/>
              <a:t>②红外线夜视仪</a:t>
            </a:r>
          </a:p>
        </p:txBody>
      </p:sp>
      <p:pic>
        <p:nvPicPr>
          <p:cNvPr id="103" name="图片 102"/>
          <p:cNvPicPr/>
          <p:nvPr/>
        </p:nvPicPr>
        <p:blipFill>
          <a:blip r:embed="rId2"/>
          <a:stretch>
            <a:fillRect/>
          </a:stretch>
        </p:blipFill>
        <p:spPr>
          <a:xfrm>
            <a:off x="6640394" y="2478309"/>
            <a:ext cx="5285105" cy="289750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bldLvl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/>
          <p:nvPr/>
        </p:nvSpPr>
        <p:spPr>
          <a:xfrm>
            <a:off x="1002860" y="1396808"/>
            <a:ext cx="6172200" cy="646327"/>
          </a:xfrm>
          <a:prstGeom prst="rect">
            <a:avLst/>
          </a:prstGeom>
          <a:noFill/>
          <a:ln w="9525">
            <a:noFill/>
          </a:ln>
        </p:spPr>
        <p:txBody>
          <a:bodyPr wrap="square" lIns="91436" tIns="45718" rIns="91436" bIns="45718">
            <a:spAutoFit/>
          </a:bodyPr>
          <a:lstStyle>
            <a:defPPr>
              <a:defRPr lang="zh-CN"/>
            </a:defPPr>
            <a:lvl1pPr>
              <a:buClr>
                <a:srgbClr val="9900CC"/>
              </a:buClr>
              <a:buFont typeface="Wingdings" panose="05000000000000000000" pitchFamily="2" charset="2"/>
              <a:defRPr sz="3600" b="1">
                <a:solidFill>
                  <a:srgbClr val="0070C0"/>
                </a:solidFill>
                <a:latin typeface="宋体" panose="02010600030101010101" pitchFamily="2" charset="-122"/>
              </a:defRPr>
            </a:lvl1pPr>
          </a:lstStyle>
          <a:p>
            <a:r>
              <a:rPr lang="zh-CN" altLang="en-US" dirty="0"/>
              <a:t>③红外线可以用来进行遥控</a:t>
            </a:r>
          </a:p>
        </p:txBody>
      </p:sp>
      <p:sp>
        <p:nvSpPr>
          <p:cNvPr id="18435" name="Text Box 3"/>
          <p:cNvSpPr txBox="1"/>
          <p:nvPr/>
        </p:nvSpPr>
        <p:spPr>
          <a:xfrm>
            <a:off x="1002861" y="2026577"/>
            <a:ext cx="7579995" cy="2012859"/>
          </a:xfrm>
          <a:prstGeom prst="rect">
            <a:avLst/>
          </a:prstGeom>
          <a:noFill/>
          <a:ln w="9525">
            <a:noFill/>
          </a:ln>
        </p:spPr>
        <p:txBody>
          <a:bodyPr wrap="square" lIns="91436" tIns="45718" rIns="91436" bIns="45718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altLang="zh-CN" sz="3200" dirty="0">
                <a:latin typeface="宋体" panose="02010600030101010101" pitchFamily="2" charset="-122"/>
              </a:rPr>
              <a:t>  </a:t>
            </a:r>
            <a:r>
              <a:rPr lang="zh-CN" altLang="en-US" sz="3200" dirty="0">
                <a:latin typeface="宋体" panose="02010600030101010101" pitchFamily="2" charset="-122"/>
              </a:rPr>
              <a:t>电视机</a:t>
            </a:r>
            <a:r>
              <a:rPr lang="zh-CN" altLang="en-US" sz="3200" dirty="0">
                <a:latin typeface="宋体" panose="02010600030101010101" pitchFamily="2" charset="-122"/>
              </a:rPr>
              <a:t>遥控器的前端有一个发光二极管，按下不同的键时，可以发出不同的红外线，来实现电视机的遥控。</a:t>
            </a:r>
          </a:p>
        </p:txBody>
      </p:sp>
      <p:sp>
        <p:nvSpPr>
          <p:cNvPr id="19458" name="Text Box 2"/>
          <p:cNvSpPr txBox="1"/>
          <p:nvPr/>
        </p:nvSpPr>
        <p:spPr>
          <a:xfrm>
            <a:off x="1002860" y="4203410"/>
            <a:ext cx="6172200" cy="646327"/>
          </a:xfrm>
          <a:prstGeom prst="rect">
            <a:avLst/>
          </a:prstGeom>
          <a:noFill/>
          <a:ln w="9525">
            <a:noFill/>
          </a:ln>
        </p:spPr>
        <p:txBody>
          <a:bodyPr wrap="square" lIns="91436" tIns="45718" rIns="91436" bIns="45718">
            <a:spAutoFit/>
          </a:bodyPr>
          <a:lstStyle>
            <a:defPPr>
              <a:defRPr lang="zh-CN"/>
            </a:defPPr>
            <a:lvl1pPr>
              <a:buClr>
                <a:srgbClr val="9900CC"/>
              </a:buClr>
              <a:buFont typeface="Wingdings" panose="05000000000000000000" pitchFamily="2" charset="2"/>
              <a:defRPr sz="3600" b="1">
                <a:solidFill>
                  <a:srgbClr val="0070C0"/>
                </a:solidFill>
                <a:latin typeface="宋体" panose="02010600030101010101" pitchFamily="2" charset="-122"/>
              </a:defRPr>
            </a:lvl1pPr>
          </a:lstStyle>
          <a:p>
            <a:r>
              <a:rPr lang="zh-CN" altLang="en-US" dirty="0"/>
              <a:t>④红外线还可以用来加热物体</a:t>
            </a:r>
          </a:p>
        </p:txBody>
      </p:sp>
      <p:sp>
        <p:nvSpPr>
          <p:cNvPr id="19460" name="Text Box 4"/>
          <p:cNvSpPr txBox="1"/>
          <p:nvPr/>
        </p:nvSpPr>
        <p:spPr>
          <a:xfrm>
            <a:off x="1066532" y="5046542"/>
            <a:ext cx="6340197" cy="584775"/>
          </a:xfrm>
          <a:prstGeom prst="rect">
            <a:avLst/>
          </a:prstGeom>
          <a:noFill/>
          <a:ln w="9525">
            <a:noFill/>
          </a:ln>
        </p:spPr>
        <p:txBody>
          <a:bodyPr wrap="none" lIns="91436" tIns="45718" rIns="91436" bIns="45718">
            <a:spAutoFit/>
          </a:bodyPr>
          <a:lstStyle/>
          <a:p>
            <a:r>
              <a:rPr lang="zh-CN" altLang="en-US" sz="3200" dirty="0">
                <a:latin typeface="宋体" panose="02010600030101010101" pitchFamily="2" charset="-122"/>
              </a:rPr>
              <a:t>红外线烤箱烤食品、红外线烘干仪</a:t>
            </a:r>
          </a:p>
        </p:txBody>
      </p:sp>
      <p:pic>
        <p:nvPicPr>
          <p:cNvPr id="104" name="图片 103"/>
          <p:cNvPicPr/>
          <p:nvPr/>
        </p:nvPicPr>
        <p:blipFill>
          <a:blip r:embed="rId2"/>
          <a:stretch>
            <a:fillRect/>
          </a:stretch>
        </p:blipFill>
        <p:spPr>
          <a:xfrm>
            <a:off x="9107171" y="1396804"/>
            <a:ext cx="2678431" cy="245364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5" name="图片 104"/>
          <p:cNvPicPr/>
          <p:nvPr/>
        </p:nvPicPr>
        <p:blipFill>
          <a:blip r:embed="rId3"/>
          <a:stretch>
            <a:fillRect/>
          </a:stretch>
        </p:blipFill>
        <p:spPr>
          <a:xfrm>
            <a:off x="7406728" y="3633519"/>
            <a:ext cx="2143125" cy="28575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bldLvl="0" animBg="1"/>
      <p:bldP spid="18435" grpId="0" bldLvl="0" animBg="1"/>
      <p:bldP spid="19458" grpId="0" bldLvl="0" animBg="1"/>
      <p:bldP spid="19460" grpId="0" bldLvl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3"/>
          <p:cNvSpPr txBox="1"/>
          <p:nvPr/>
        </p:nvSpPr>
        <p:spPr>
          <a:xfrm>
            <a:off x="1219567" y="2173263"/>
            <a:ext cx="10369452" cy="830997"/>
          </a:xfrm>
          <a:prstGeom prst="rect">
            <a:avLst/>
          </a:prstGeom>
          <a:noFill/>
          <a:ln w="9525">
            <a:noFill/>
          </a:ln>
        </p:spPr>
        <p:txBody>
          <a:bodyPr wrap="square" lIns="91436" tIns="45718" rIns="91436" bIns="45718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3200" dirty="0">
                <a:latin typeface="宋体" panose="02010600030101010101" pitchFamily="2" charset="-122"/>
              </a:rPr>
              <a:t>在可见光谱的紫端以外，有一种看不见的光，叫作</a:t>
            </a:r>
            <a:r>
              <a:rPr lang="zh-CN" altLang="en-US" sz="3200" dirty="0">
                <a:solidFill>
                  <a:srgbClr val="FF0000"/>
                </a:solidFill>
                <a:latin typeface="宋体" panose="02010600030101010101" pitchFamily="2" charset="-122"/>
              </a:rPr>
              <a:t>紫外线</a:t>
            </a:r>
            <a:r>
              <a:rPr lang="zh-CN" altLang="en-US" sz="3200" dirty="0">
                <a:latin typeface="宋体" panose="02010600030101010101" pitchFamily="2" charset="-122"/>
              </a:rPr>
              <a:t>。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1769112" y="3373121"/>
            <a:ext cx="7656195" cy="1410971"/>
            <a:chOff x="2235" y="6470"/>
            <a:chExt cx="12057" cy="2222"/>
          </a:xfrm>
        </p:grpSpPr>
        <p:sp>
          <p:nvSpPr>
            <p:cNvPr id="2" name="矩形 1"/>
            <p:cNvSpPr/>
            <p:nvPr/>
          </p:nvSpPr>
          <p:spPr>
            <a:xfrm>
              <a:off x="2235" y="6470"/>
              <a:ext cx="9113" cy="1258"/>
            </a:xfrm>
            <a:prstGeom prst="rect">
              <a:avLst/>
            </a:prstGeom>
            <a:gradFill>
              <a:gsLst>
                <a:gs pos="38000">
                  <a:srgbClr val="FFFF00"/>
                </a:gs>
                <a:gs pos="20000">
                  <a:srgbClr val="FFC000"/>
                </a:gs>
                <a:gs pos="0">
                  <a:srgbClr val="FF0000"/>
                </a:gs>
                <a:gs pos="69000">
                  <a:srgbClr val="00B050"/>
                </a:gs>
                <a:gs pos="80000">
                  <a:srgbClr val="0070C0"/>
                </a:gs>
                <a:gs pos="88000">
                  <a:srgbClr val="065279"/>
                </a:gs>
                <a:gs pos="96000">
                  <a:srgbClr val="7030A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zh-CN" altLang="en-US" noProof="1"/>
            </a:p>
          </p:txBody>
        </p:sp>
        <p:cxnSp>
          <p:nvCxnSpPr>
            <p:cNvPr id="3" name="直接连接符 2"/>
            <p:cNvCxnSpPr/>
            <p:nvPr/>
          </p:nvCxnSpPr>
          <p:spPr>
            <a:xfrm>
              <a:off x="11322" y="7727"/>
              <a:ext cx="0" cy="798"/>
            </a:xfrm>
            <a:prstGeom prst="line">
              <a:avLst/>
            </a:prstGeom>
            <a:ln w="19050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4" name="直接连接符 3"/>
            <p:cNvCxnSpPr/>
            <p:nvPr/>
          </p:nvCxnSpPr>
          <p:spPr>
            <a:xfrm>
              <a:off x="14107" y="7727"/>
              <a:ext cx="0" cy="798"/>
            </a:xfrm>
            <a:prstGeom prst="line">
              <a:avLst/>
            </a:prstGeom>
            <a:ln w="19050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5" name="直接连接符 4"/>
            <p:cNvCxnSpPr/>
            <p:nvPr/>
          </p:nvCxnSpPr>
          <p:spPr>
            <a:xfrm>
              <a:off x="2235" y="7727"/>
              <a:ext cx="0" cy="798"/>
            </a:xfrm>
            <a:prstGeom prst="line">
              <a:avLst/>
            </a:prstGeom>
            <a:ln w="19050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6" name="直接箭头连接符 5"/>
            <p:cNvCxnSpPr/>
            <p:nvPr/>
          </p:nvCxnSpPr>
          <p:spPr>
            <a:xfrm rot="10800000">
              <a:off x="2235" y="8247"/>
              <a:ext cx="3425" cy="0"/>
            </a:xfrm>
            <a:prstGeom prst="straightConnector1">
              <a:avLst/>
            </a:prstGeom>
            <a:ln w="19050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箭头连接符 6"/>
            <p:cNvCxnSpPr/>
            <p:nvPr/>
          </p:nvCxnSpPr>
          <p:spPr>
            <a:xfrm rot="10800000" flipH="1">
              <a:off x="7822" y="8232"/>
              <a:ext cx="3425" cy="0"/>
            </a:xfrm>
            <a:prstGeom prst="straightConnector1">
              <a:avLst/>
            </a:prstGeom>
            <a:ln w="19050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文本框 9"/>
            <p:cNvSpPr txBox="1"/>
            <p:nvPr/>
          </p:nvSpPr>
          <p:spPr>
            <a:xfrm>
              <a:off x="5443" y="7727"/>
              <a:ext cx="3282" cy="92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eaLnBrk="1" hangingPunct="1"/>
              <a:r>
                <a:rPr lang="zh-CN" altLang="en-US" sz="3200" b="1" dirty="0">
                  <a:latin typeface="+mj-ea"/>
                  <a:ea typeface="+mj-ea"/>
                </a:rPr>
                <a:t>可视光线</a:t>
              </a: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11747" y="7771"/>
              <a:ext cx="2545" cy="921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zh-CN" altLang="en-US" sz="3200" b="1" dirty="0">
                  <a:latin typeface="+mj-ea"/>
                  <a:ea typeface="+mj-ea"/>
                </a:rPr>
                <a:t>紫外线</a:t>
              </a:r>
            </a:p>
          </p:txBody>
        </p:sp>
        <p:cxnSp>
          <p:nvCxnSpPr>
            <p:cNvPr id="12" name="直接箭头连接符 11"/>
            <p:cNvCxnSpPr/>
            <p:nvPr/>
          </p:nvCxnSpPr>
          <p:spPr>
            <a:xfrm flipH="1" flipV="1">
              <a:off x="11322" y="8257"/>
              <a:ext cx="440" cy="15"/>
            </a:xfrm>
            <a:prstGeom prst="straightConnector1">
              <a:avLst/>
            </a:prstGeom>
            <a:ln w="19050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箭头连接符 12"/>
            <p:cNvCxnSpPr/>
            <p:nvPr/>
          </p:nvCxnSpPr>
          <p:spPr>
            <a:xfrm flipV="1">
              <a:off x="13505" y="8247"/>
              <a:ext cx="498" cy="10"/>
            </a:xfrm>
            <a:prstGeom prst="straightConnector1">
              <a:avLst/>
            </a:prstGeom>
            <a:ln w="19050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878" name="矩形 5"/>
          <p:cNvSpPr/>
          <p:nvPr/>
        </p:nvSpPr>
        <p:spPr>
          <a:xfrm>
            <a:off x="937456" y="1253924"/>
            <a:ext cx="2536272" cy="769441"/>
          </a:xfrm>
          <a:prstGeom prst="rect">
            <a:avLst/>
          </a:prstGeom>
          <a:noFill/>
          <a:ln w="9525">
            <a:noFill/>
          </a:ln>
        </p:spPr>
        <p:txBody>
          <a:bodyPr wrap="none" lIns="91436" tIns="45718" rIns="91436" bIns="45718">
            <a:spAutoFit/>
          </a:bodyPr>
          <a:lstStyle/>
          <a:p>
            <a:pPr indent="228589"/>
            <a:r>
              <a:rPr lang="en-US" altLang="zh-CN" sz="4400" b="1" dirty="0">
                <a:solidFill>
                  <a:srgbClr val="0070C0"/>
                </a:solidFill>
                <a:latin typeface="Times New Roman" panose="02020603050405020304" pitchFamily="18" charset="0"/>
                <a:sym typeface="Times New Roman" panose="02020603050405020304" pitchFamily="18" charset="0"/>
              </a:rPr>
              <a:t>2.</a:t>
            </a:r>
            <a:r>
              <a:rPr lang="zh-CN" altLang="en-US" sz="4400" b="1" dirty="0">
                <a:solidFill>
                  <a:srgbClr val="0070C0"/>
                </a:solidFill>
                <a:latin typeface="Times New Roman" panose="02020603050405020304" pitchFamily="18" charset="0"/>
                <a:sym typeface="Times New Roman" panose="02020603050405020304" pitchFamily="18" charset="0"/>
              </a:rPr>
              <a:t>紫外线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/>
          <p:nvPr/>
        </p:nvSpPr>
        <p:spPr>
          <a:xfrm>
            <a:off x="1519241" y="1678164"/>
            <a:ext cx="7561263" cy="646331"/>
          </a:xfrm>
          <a:prstGeom prst="rect">
            <a:avLst/>
          </a:prstGeom>
          <a:noFill/>
          <a:ln w="9525">
            <a:noFill/>
          </a:ln>
        </p:spPr>
        <p:txBody>
          <a:bodyPr wrap="square" lIns="91436" tIns="45718" rIns="91436" bIns="45718">
            <a:spAutoFit/>
          </a:bodyPr>
          <a:lstStyle/>
          <a:p>
            <a:pPr>
              <a:buClr>
                <a:srgbClr val="9900CC"/>
              </a:buClr>
              <a:buFont typeface="Wingdings" panose="05000000000000000000" pitchFamily="2" charset="2"/>
            </a:pPr>
            <a:r>
              <a:rPr lang="en-US" altLang="en-US" sz="3600" b="1" dirty="0">
                <a:solidFill>
                  <a:srgbClr val="0070C0"/>
                </a:solidFill>
                <a:latin typeface="宋体" panose="02010600030101010101" pitchFamily="2" charset="-122"/>
              </a:rPr>
              <a:t>（</a:t>
            </a:r>
            <a:r>
              <a:rPr lang="en-US" altLang="zh-CN" sz="3600" b="1" dirty="0">
                <a:solidFill>
                  <a:srgbClr val="0070C0"/>
                </a:solidFill>
                <a:latin typeface="宋体" panose="02010600030101010101" pitchFamily="2" charset="-122"/>
              </a:rPr>
              <a:t>1</a:t>
            </a:r>
            <a:r>
              <a:rPr lang="en-US" altLang="en-US" sz="3600" b="1" dirty="0">
                <a:solidFill>
                  <a:srgbClr val="0070C0"/>
                </a:solidFill>
                <a:latin typeface="宋体" panose="02010600030101010101" pitchFamily="2" charset="-122"/>
              </a:rPr>
              <a:t>）紫外线的特</a:t>
            </a:r>
            <a:r>
              <a:rPr lang="zh-CN" altLang="en-US" sz="3600" b="1" dirty="0">
                <a:solidFill>
                  <a:srgbClr val="0070C0"/>
                </a:solidFill>
                <a:latin typeface="宋体" panose="02010600030101010101" pitchFamily="2" charset="-122"/>
              </a:rPr>
              <a:t>点</a:t>
            </a:r>
            <a:r>
              <a:rPr lang="en-US" altLang="en-US" sz="3600" b="1" dirty="0">
                <a:solidFill>
                  <a:srgbClr val="0070C0"/>
                </a:solidFill>
                <a:latin typeface="宋体" panose="02010600030101010101" pitchFamily="2" charset="-122"/>
              </a:rPr>
              <a:t>：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547940" y="2490230"/>
            <a:ext cx="3870325" cy="923329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3600" dirty="0">
                <a:latin typeface="Times New Roman" panose="02020603050405020304" pitchFamily="18" charset="0"/>
              </a:rPr>
              <a:t>①杀菌作用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547939" y="3601186"/>
            <a:ext cx="3870325" cy="923329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3600" dirty="0">
                <a:latin typeface="Times New Roman" panose="02020603050405020304" pitchFamily="18" charset="0"/>
                <a:sym typeface="宋体" panose="02010600030101010101" pitchFamily="2" charset="-122"/>
              </a:rPr>
              <a:t>②</a:t>
            </a:r>
            <a:r>
              <a:rPr lang="en-US" altLang="zh-CN" sz="3600" dirty="0">
                <a:latin typeface="Times New Roman" panose="02020603050405020304" pitchFamily="18" charset="0"/>
                <a:sym typeface="宋体" panose="02010600030101010101" pitchFamily="2" charset="-122"/>
              </a:rPr>
              <a:t> </a:t>
            </a:r>
            <a:r>
              <a:rPr lang="zh-CN" altLang="en-US" sz="3600" dirty="0">
                <a:latin typeface="Times New Roman" panose="02020603050405020304" pitchFamily="18" charset="0"/>
                <a:sym typeface="宋体" panose="02010600030101010101" pitchFamily="2" charset="-122"/>
              </a:rPr>
              <a:t>荧光效应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/>
      <p:bldP spid="2" grpId="0"/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 txBox="1"/>
          <p:nvPr/>
        </p:nvSpPr>
        <p:spPr>
          <a:xfrm>
            <a:off x="1449388" y="1376047"/>
            <a:ext cx="5689600" cy="646327"/>
          </a:xfrm>
          <a:prstGeom prst="rect">
            <a:avLst/>
          </a:prstGeom>
          <a:noFill/>
          <a:ln w="9525">
            <a:noFill/>
          </a:ln>
        </p:spPr>
        <p:txBody>
          <a:bodyPr wrap="square" lIns="91436" tIns="45718" rIns="91436" bIns="45718">
            <a:spAutoFit/>
          </a:bodyPr>
          <a:lstStyle>
            <a:defPPr>
              <a:defRPr lang="zh-CN"/>
            </a:defPPr>
            <a:lvl1pPr>
              <a:buClr>
                <a:srgbClr val="9900CC"/>
              </a:buClr>
              <a:buFont typeface="Wingdings" panose="05000000000000000000" pitchFamily="2" charset="2"/>
              <a:defRPr sz="3600" b="1">
                <a:solidFill>
                  <a:srgbClr val="0070C0"/>
                </a:solidFill>
                <a:latin typeface="宋体" panose="02010600030101010101" pitchFamily="2" charset="-122"/>
              </a:defRPr>
            </a:lvl1pPr>
          </a:lstStyle>
          <a:p>
            <a:r>
              <a:rPr lang="zh-CN" altLang="en-US" dirty="0"/>
              <a:t>①紫外线消毒灭菌</a:t>
            </a:r>
          </a:p>
        </p:txBody>
      </p:sp>
      <p:pic>
        <p:nvPicPr>
          <p:cNvPr id="39939" name="Picture 5" descr="u=2458110263,441668252&amp;fm=0&amp;gp=-44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3984" y="3036523"/>
            <a:ext cx="4262437" cy="226695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9940" name="Rectangle 2"/>
          <p:cNvSpPr txBox="1"/>
          <p:nvPr/>
        </p:nvSpPr>
        <p:spPr>
          <a:xfrm>
            <a:off x="1876745" y="5653163"/>
            <a:ext cx="2987675" cy="520700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/>
          <a:lstStyle/>
          <a:p>
            <a:pPr eaLnBrk="1" hangingPunct="1"/>
            <a:r>
              <a:rPr lang="zh-CN" altLang="en-US" sz="3600" dirty="0">
                <a:latin typeface="宋体" panose="02010600030101010101" pitchFamily="2" charset="-122"/>
              </a:rPr>
              <a:t>紫外线消毒柜</a:t>
            </a:r>
          </a:p>
        </p:txBody>
      </p:sp>
      <p:pic>
        <p:nvPicPr>
          <p:cNvPr id="39941" name="图片 25605" descr="消毒柜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76746" y="2484758"/>
            <a:ext cx="3781425" cy="3000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9942" name="Rectangle 2"/>
          <p:cNvSpPr txBox="1"/>
          <p:nvPr/>
        </p:nvSpPr>
        <p:spPr>
          <a:xfrm>
            <a:off x="7669945" y="5646519"/>
            <a:ext cx="2987675" cy="520700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/>
          <a:lstStyle>
            <a:defPPr>
              <a:defRPr lang="zh-CN"/>
            </a:defPPr>
            <a:lvl1pPr>
              <a:defRPr sz="3600">
                <a:latin typeface="宋体" panose="02010600030101010101" pitchFamily="2" charset="-122"/>
              </a:defRPr>
            </a:lvl1pPr>
          </a:lstStyle>
          <a:p>
            <a:r>
              <a:rPr lang="zh-CN" altLang="en-US" dirty="0"/>
              <a:t>紫外线灭菌灯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 descr="3-图片-34验钞机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057403" y="3110037"/>
            <a:ext cx="6207125" cy="32305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605" name="Text Box 5"/>
          <p:cNvSpPr txBox="1"/>
          <p:nvPr/>
        </p:nvSpPr>
        <p:spPr>
          <a:xfrm>
            <a:off x="1731523" y="2099045"/>
            <a:ext cx="9707269" cy="812531"/>
          </a:xfrm>
          <a:prstGeom prst="rect">
            <a:avLst/>
          </a:prstGeom>
          <a:noFill/>
          <a:ln w="9525">
            <a:noFill/>
          </a:ln>
        </p:spPr>
        <p:txBody>
          <a:bodyPr wrap="square" lIns="91436" tIns="45718" rIns="91436" bIns="45718"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3600" dirty="0">
                <a:latin typeface="Arial" panose="020B0604020202020204" pitchFamily="34" charset="0"/>
              </a:rPr>
              <a:t>验钞机原理：</a:t>
            </a:r>
            <a:r>
              <a:rPr lang="zh-CN" altLang="en-US" sz="3600" dirty="0">
                <a:solidFill>
                  <a:srgbClr val="FF0000"/>
                </a:solidFill>
                <a:latin typeface="Arial" panose="020B0604020202020204" pitchFamily="34" charset="0"/>
              </a:rPr>
              <a:t>荧光物质在紫外线照射下能发光</a:t>
            </a:r>
          </a:p>
        </p:txBody>
      </p:sp>
      <p:sp>
        <p:nvSpPr>
          <p:cNvPr id="5" name="文本框 2"/>
          <p:cNvSpPr txBox="1"/>
          <p:nvPr/>
        </p:nvSpPr>
        <p:spPr>
          <a:xfrm>
            <a:off x="1590847" y="1192094"/>
            <a:ext cx="3870325" cy="923329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sym typeface="宋体" panose="02010600030101010101" pitchFamily="2" charset="-122"/>
              </a:rPr>
              <a:t>②</a:t>
            </a:r>
            <a:r>
              <a:rPr lang="en-US" altLang="zh-CN" sz="3600" b="1" dirty="0">
                <a:solidFill>
                  <a:srgbClr val="0070C0"/>
                </a:solidFill>
                <a:latin typeface="Times New Roman" panose="02020603050405020304" pitchFamily="18" charset="0"/>
                <a:sym typeface="宋体" panose="02010600030101010101" pitchFamily="2" charset="-122"/>
              </a:rPr>
              <a:t> </a:t>
            </a:r>
            <a:r>
              <a:rPr lang="zh-CN" altLang="en-US" sz="3600" b="1" dirty="0">
                <a:solidFill>
                  <a:srgbClr val="0070C0"/>
                </a:solidFill>
                <a:latin typeface="Times New Roman" panose="02020603050405020304" pitchFamily="18" charset="0"/>
                <a:sym typeface="宋体" panose="02010600030101010101" pitchFamily="2" charset="-122"/>
              </a:rPr>
              <a:t>荧光效应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5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内容占位符 2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1056543" y="1799202"/>
            <a:ext cx="8953500" cy="3425825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 anchor="t"/>
          <a:lstStyle>
            <a:lvl1pPr marL="285750" lvl="0" indent="-28575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•"/>
              <a:defRPr sz="266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19125" lvl="1" indent="-238125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–"/>
              <a:defRPr sz="233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52500" lvl="2" indent="-19050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•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33500" lvl="3" indent="-19050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–"/>
              <a:defRPr sz="166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714500" lvl="4" indent="-19050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»"/>
              <a:defRPr sz="166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95500" lvl="5" indent="-19050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»"/>
              <a:defRPr sz="166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76500" lvl="6" indent="-19050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»"/>
              <a:defRPr sz="166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57500" lvl="7" indent="-19050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»"/>
              <a:defRPr sz="166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38500" lvl="8" indent="-190500" algn="l" defTabSz="762000" eaLnBrk="1" fontAlgn="base" latinLnBrk="0" hangingPunct="1">
              <a:lnSpc>
                <a:spcPct val="100000"/>
              </a:lnSpc>
              <a:spcBef>
                <a:spcPts val="80"/>
              </a:spcBef>
              <a:spcAft>
                <a:spcPct val="0"/>
              </a:spcAft>
              <a:buChar char="»"/>
              <a:defRPr sz="1665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354">
              <a:lnSpc>
                <a:spcPct val="150000"/>
              </a:lnSpc>
              <a:buNone/>
              <a:defRPr/>
            </a:pPr>
            <a:r>
              <a:rPr lang="en-US" altLang="zh-CN" sz="3200" dirty="0">
                <a:latin typeface="+mn-ea"/>
                <a:cs typeface="楷体" panose="02010609060101010101" pitchFamily="49" charset="-122"/>
                <a:sym typeface="+mn-ea"/>
              </a:rPr>
              <a:t>1</a:t>
            </a:r>
            <a:r>
              <a:rPr lang="en-US" altLang="zh-CN" sz="3200" dirty="0">
                <a:latin typeface="+mn-ea"/>
                <a:cs typeface="楷体" panose="02010609060101010101" pitchFamily="49" charset="-122"/>
                <a:sym typeface="+mn-ea"/>
              </a:rPr>
              <a:t>.</a:t>
            </a:r>
            <a:r>
              <a:rPr lang="zh-CN" altLang="en-US" sz="3200" dirty="0">
                <a:latin typeface="+mn-ea"/>
                <a:cs typeface="楷体" panose="02010609060101010101" pitchFamily="49" charset="-122"/>
                <a:sym typeface="+mn-ea"/>
              </a:rPr>
              <a:t>初步了解太阳光谱和看不见的光。</a:t>
            </a:r>
            <a:r>
              <a:rPr lang="zh-CN" altLang="en-US" sz="3200" dirty="0">
                <a:solidFill>
                  <a:srgbClr val="FF0000"/>
                </a:solidFill>
                <a:latin typeface="+mn-ea"/>
                <a:cs typeface="楷体" panose="02010609060101010101" pitchFamily="49" charset="-122"/>
                <a:sym typeface="+mn-ea"/>
              </a:rPr>
              <a:t>（重点）</a:t>
            </a:r>
            <a:endParaRPr lang="zh-CN" altLang="en-US" sz="3200" noProof="1">
              <a:solidFill>
                <a:srgbClr val="FF0000"/>
              </a:solidFill>
              <a:latin typeface="+mn-ea"/>
              <a:cs typeface="楷体" panose="02010609060101010101" pitchFamily="49" charset="-122"/>
            </a:endParaRPr>
          </a:p>
          <a:p>
            <a:pPr defTabSz="914354">
              <a:lnSpc>
                <a:spcPct val="150000"/>
              </a:lnSpc>
              <a:buNone/>
              <a:defRPr/>
            </a:pPr>
            <a:r>
              <a:rPr lang="en-US" altLang="zh-CN" sz="3200" dirty="0">
                <a:latin typeface="+mn-ea"/>
                <a:cs typeface="楷体" panose="02010609060101010101" pitchFamily="49" charset="-122"/>
                <a:sym typeface="+mn-ea"/>
              </a:rPr>
              <a:t>2.</a:t>
            </a:r>
            <a:r>
              <a:rPr lang="zh-CN" altLang="en-US" sz="3200" dirty="0">
                <a:latin typeface="+mn-ea"/>
                <a:cs typeface="楷体" panose="02010609060101010101" pitchFamily="49" charset="-122"/>
                <a:sym typeface="+mn-ea"/>
              </a:rPr>
              <a:t>初步认识红外线及其作用。</a:t>
            </a:r>
            <a:endParaRPr lang="zh-CN" altLang="en-US" sz="3200" noProof="1">
              <a:latin typeface="+mn-ea"/>
              <a:cs typeface="楷体" panose="02010609060101010101" pitchFamily="49" charset="-122"/>
            </a:endParaRPr>
          </a:p>
          <a:p>
            <a:pPr defTabSz="914354">
              <a:lnSpc>
                <a:spcPct val="150000"/>
              </a:lnSpc>
              <a:buNone/>
              <a:defRPr/>
            </a:pPr>
            <a:r>
              <a:rPr lang="en-US" altLang="zh-CN" sz="3200" dirty="0">
                <a:latin typeface="+mn-ea"/>
                <a:cs typeface="楷体" panose="02010609060101010101" pitchFamily="49" charset="-122"/>
                <a:sym typeface="+mn-ea"/>
              </a:rPr>
              <a:t>3.</a:t>
            </a:r>
            <a:r>
              <a:rPr lang="zh-CN" altLang="en-US" sz="3200" dirty="0">
                <a:latin typeface="+mn-ea"/>
                <a:cs typeface="楷体" panose="02010609060101010101" pitchFamily="49" charset="-122"/>
                <a:sym typeface="+mn-ea"/>
              </a:rPr>
              <a:t>初步认识紫外线及其作用。</a:t>
            </a:r>
          </a:p>
          <a:p>
            <a:pPr defTabSz="914354">
              <a:lnSpc>
                <a:spcPct val="150000"/>
              </a:lnSpc>
              <a:buNone/>
              <a:defRPr/>
            </a:pPr>
            <a:r>
              <a:rPr lang="en-US" altLang="zh-CN" sz="3200" dirty="0">
                <a:latin typeface="+mn-ea"/>
                <a:cs typeface="楷体" panose="02010609060101010101" pitchFamily="49" charset="-122"/>
                <a:sym typeface="+mn-ea"/>
              </a:rPr>
              <a:t>4.</a:t>
            </a:r>
            <a:r>
              <a:rPr lang="zh-CN" altLang="en-US" sz="3200" dirty="0">
                <a:latin typeface="+mn-ea"/>
                <a:cs typeface="楷体" panose="02010609060101010101" pitchFamily="49" charset="-122"/>
                <a:sym typeface="+mn-ea"/>
              </a:rPr>
              <a:t>了解色散现象，知道色光的三原色。</a:t>
            </a:r>
            <a:r>
              <a:rPr lang="zh-CN" altLang="en-US" sz="3200" dirty="0">
                <a:solidFill>
                  <a:srgbClr val="FF0000"/>
                </a:solidFill>
                <a:latin typeface="+mn-ea"/>
                <a:cs typeface="楷体" panose="02010609060101010101" pitchFamily="49" charset="-122"/>
                <a:sym typeface="+mn-ea"/>
              </a:rPr>
              <a:t>（难点）</a:t>
            </a:r>
            <a:endParaRPr lang="zh-CN" altLang="en-US" sz="3200" noProof="1">
              <a:solidFill>
                <a:srgbClr val="FF0000"/>
              </a:solidFill>
              <a:latin typeface="+mn-ea"/>
              <a:cs typeface="楷体" panose="02010609060101010101" pitchFamily="49" charset="-122"/>
              <a:sym typeface="+mn-ea"/>
            </a:endParaRPr>
          </a:p>
          <a:p>
            <a:pPr defTabSz="914354">
              <a:lnSpc>
                <a:spcPct val="150000"/>
              </a:lnSpc>
              <a:buNone/>
              <a:defRPr/>
            </a:pPr>
            <a:endParaRPr lang="zh-CN" altLang="en-US" sz="3200" noProof="1">
              <a:solidFill>
                <a:srgbClr val="FF0000"/>
              </a:solidFill>
              <a:latin typeface="+mn-ea"/>
              <a:cs typeface="楷体" panose="02010609060101010101" pitchFamily="49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067679" y="1270491"/>
            <a:ext cx="10347960" cy="1569660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dirty="0">
                <a:latin typeface="+mj-ea"/>
                <a:ea typeface="+mj-ea"/>
                <a:cs typeface="+mj-ea"/>
              </a:rPr>
              <a:t>例</a:t>
            </a:r>
            <a:r>
              <a:rPr lang="en-US" altLang="zh-CN" sz="3200" dirty="0">
                <a:latin typeface="+mj-ea"/>
                <a:ea typeface="+mj-ea"/>
                <a:cs typeface="+mj-ea"/>
              </a:rPr>
              <a:t>5 </a:t>
            </a:r>
            <a:r>
              <a:rPr lang="zh-CN" altLang="en-US" sz="3200" dirty="0">
                <a:latin typeface="+mj-ea"/>
                <a:ea typeface="+mj-ea"/>
                <a:cs typeface="+mj-ea"/>
              </a:rPr>
              <a:t>冬天利用红外线暖炉取暖时，暖炉发出淡红色的光，这是因为（　　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067678" y="2716286"/>
            <a:ext cx="10697211" cy="3711785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>
              <a:lnSpc>
                <a:spcPct val="140000"/>
              </a:lnSpc>
            </a:pPr>
            <a:r>
              <a:rPr sz="2800" dirty="0" err="1">
                <a:latin typeface="+mj-ea"/>
                <a:ea typeface="+mj-ea"/>
                <a:cs typeface="+mj-ea"/>
              </a:rPr>
              <a:t>A．红外线本身就是一种淡红色的光</a:t>
            </a:r>
            <a:endParaRPr sz="2800" dirty="0">
              <a:latin typeface="+mj-ea"/>
              <a:ea typeface="+mj-ea"/>
              <a:cs typeface="+mj-ea"/>
            </a:endParaRPr>
          </a:p>
          <a:p>
            <a:pPr>
              <a:lnSpc>
                <a:spcPct val="140000"/>
              </a:lnSpc>
            </a:pPr>
            <a:r>
              <a:rPr sz="2800" dirty="0" err="1">
                <a:latin typeface="+mj-ea"/>
                <a:ea typeface="+mj-ea"/>
                <a:cs typeface="+mj-ea"/>
              </a:rPr>
              <a:t>B．暖炉的电热丝在发出红外线的同时还发出少量的红色光</a:t>
            </a:r>
            <a:endParaRPr sz="2800" dirty="0">
              <a:latin typeface="+mj-ea"/>
              <a:ea typeface="+mj-ea"/>
              <a:cs typeface="+mj-ea"/>
            </a:endParaRPr>
          </a:p>
          <a:p>
            <a:pPr>
              <a:lnSpc>
                <a:spcPct val="140000"/>
              </a:lnSpc>
            </a:pPr>
            <a:r>
              <a:rPr sz="2800" dirty="0" err="1">
                <a:latin typeface="+mj-ea"/>
                <a:ea typeface="+mj-ea"/>
                <a:cs typeface="+mj-ea"/>
              </a:rPr>
              <a:t>C．暖炉的电热丝发出的红外线中有一部分是看的见的，有一部分是看不见的</a:t>
            </a:r>
            <a:endParaRPr sz="2800" dirty="0">
              <a:latin typeface="+mj-ea"/>
              <a:ea typeface="+mj-ea"/>
              <a:cs typeface="+mj-ea"/>
            </a:endParaRPr>
          </a:p>
          <a:p>
            <a:pPr>
              <a:lnSpc>
                <a:spcPct val="140000"/>
              </a:lnSpc>
            </a:pPr>
            <a:r>
              <a:rPr sz="2800" dirty="0" err="1">
                <a:latin typeface="+mj-ea"/>
                <a:ea typeface="+mj-ea"/>
                <a:cs typeface="+mj-ea"/>
              </a:rPr>
              <a:t>D．暖炉的电热丝发出的红外线与阳光中的红外线不同，前者是淡红色，</a:t>
            </a:r>
            <a:r>
              <a:rPr sz="2800" dirty="0" err="1">
                <a:latin typeface="+mj-ea"/>
                <a:ea typeface="+mj-ea"/>
                <a:cs typeface="+mj-ea"/>
              </a:rPr>
              <a:t>后者是看不见的</a:t>
            </a:r>
            <a:endParaRPr sz="2800" dirty="0">
              <a:latin typeface="+mj-ea"/>
              <a:ea typeface="+mj-ea"/>
              <a:cs typeface="+mj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057820" y="2058769"/>
            <a:ext cx="1157605" cy="646331"/>
          </a:xfrm>
          <a:prstGeom prst="rect">
            <a:avLst/>
          </a:prstGeom>
          <a:noFill/>
        </p:spPr>
        <p:txBody>
          <a:bodyPr wrap="square" lIns="91436" tIns="45718" rIns="91436" bIns="45718" rtlCol="0">
            <a:spAutoFit/>
          </a:bodyPr>
          <a:lstStyle/>
          <a:p>
            <a:pPr algn="ctr"/>
            <a:r>
              <a:rPr lang="en-US" altLang="zh-CN" sz="3600" b="1" dirty="0">
                <a:solidFill>
                  <a:srgbClr val="FF0000"/>
                </a:solidFill>
              </a:rPr>
              <a:t>B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矩形 8"/>
          <p:cNvSpPr/>
          <p:nvPr/>
        </p:nvSpPr>
        <p:spPr>
          <a:xfrm>
            <a:off x="972769" y="1487635"/>
            <a:ext cx="10852883" cy="3046988"/>
          </a:xfrm>
          <a:prstGeom prst="rect">
            <a:avLst/>
          </a:prstGeom>
          <a:noFill/>
          <a:ln w="9525">
            <a:noFill/>
          </a:ln>
        </p:spPr>
        <p:txBody>
          <a:bodyPr wrap="square" lIns="91436" tIns="45718" rIns="91436" bIns="45718">
            <a:spAutoFit/>
          </a:bodyPr>
          <a:lstStyle/>
          <a:p>
            <a:pPr algn="just" eaLnBrk="1" hangingPunct="1">
              <a:lnSpc>
                <a:spcPct val="150000"/>
              </a:lnSpc>
            </a:pPr>
            <a:r>
              <a:rPr lang="zh-CN" altLang="en-US" sz="3200" dirty="0">
                <a:latin typeface="宋体" pitchFamily="2" charset="-122"/>
                <a:ea typeface="宋体" pitchFamily="2" charset="-122"/>
              </a:rPr>
              <a:t>例</a:t>
            </a:r>
            <a:r>
              <a:rPr lang="en-US" altLang="zh-CN" sz="3200" dirty="0">
                <a:latin typeface="宋体" pitchFamily="2" charset="-122"/>
                <a:ea typeface="宋体" pitchFamily="2" charset="-122"/>
              </a:rPr>
              <a:t>6 </a:t>
            </a:r>
            <a:r>
              <a:rPr lang="zh-CN" altLang="en-US" sz="3200" dirty="0">
                <a:latin typeface="宋体" pitchFamily="2" charset="-122"/>
                <a:ea typeface="宋体" pitchFamily="2" charset="-122"/>
              </a:rPr>
              <a:t>紫外线也是一种看不见的光，能使荧光物质</a:t>
            </a:r>
            <a:r>
              <a:rPr lang="en-US" altLang="zh-CN" sz="3200" u="sng" dirty="0">
                <a:latin typeface="宋体" pitchFamily="2" charset="-122"/>
                <a:ea typeface="宋体" pitchFamily="2" charset="-122"/>
              </a:rPr>
              <a:t>        </a:t>
            </a:r>
            <a:r>
              <a:rPr lang="en-US" altLang="zh-CN" sz="3200" u="sng" dirty="0">
                <a:latin typeface="宋体" pitchFamily="2" charset="-122"/>
                <a:ea typeface="宋体" pitchFamily="2" charset="-122"/>
              </a:rPr>
              <a:t> </a:t>
            </a:r>
            <a:r>
              <a:rPr lang="zh-CN" altLang="en-US" sz="3200" dirty="0">
                <a:latin typeface="宋体" pitchFamily="2" charset="-122"/>
                <a:ea typeface="宋体" pitchFamily="2" charset="-122"/>
              </a:rPr>
              <a:t>，</a:t>
            </a:r>
            <a:r>
              <a:rPr lang="zh-CN" altLang="en-US" sz="3200" dirty="0">
                <a:latin typeface="宋体" pitchFamily="2" charset="-122"/>
                <a:ea typeface="宋体" pitchFamily="2" charset="-122"/>
              </a:rPr>
              <a:t>适当的紫外线照射有助于促进人体维生素</a:t>
            </a:r>
            <a:r>
              <a:rPr lang="en-US" altLang="zh-CN" sz="3200" dirty="0">
                <a:latin typeface="宋体" pitchFamily="2" charset="-122"/>
                <a:ea typeface="宋体" pitchFamily="2" charset="-122"/>
              </a:rPr>
              <a:t>D</a:t>
            </a:r>
            <a:r>
              <a:rPr lang="zh-CN" altLang="en-US" sz="3200" dirty="0">
                <a:latin typeface="宋体" pitchFamily="2" charset="-122"/>
                <a:ea typeface="宋体" pitchFamily="2" charset="-122"/>
              </a:rPr>
              <a:t>的</a:t>
            </a:r>
            <a:r>
              <a:rPr lang="zh-CN" altLang="en-US" sz="3200" dirty="0">
                <a:latin typeface="宋体" pitchFamily="2" charset="-122"/>
                <a:ea typeface="宋体" pitchFamily="2" charset="-122"/>
                <a:sym typeface="+mn-ea"/>
              </a:rPr>
              <a:t>合成</a:t>
            </a:r>
            <a:r>
              <a:rPr lang="zh-CN" altLang="en-US" sz="3200" dirty="0">
                <a:latin typeface="宋体" pitchFamily="2" charset="-122"/>
                <a:ea typeface="宋体" pitchFamily="2" charset="-122"/>
              </a:rPr>
              <a:t>，过量的紫外线照射对人体</a:t>
            </a:r>
            <a:r>
              <a:rPr lang="en-US" altLang="zh-CN" sz="3200" dirty="0">
                <a:latin typeface="宋体" pitchFamily="2" charset="-122"/>
                <a:ea typeface="宋体" pitchFamily="2" charset="-122"/>
              </a:rPr>
              <a:t>______</a:t>
            </a:r>
            <a:r>
              <a:rPr lang="zh-CN" altLang="en-US" sz="3200" dirty="0">
                <a:latin typeface="宋体" pitchFamily="2" charset="-122"/>
                <a:ea typeface="宋体" pitchFamily="2" charset="-122"/>
              </a:rPr>
              <a:t>。</a:t>
            </a:r>
            <a:r>
              <a:rPr lang="zh-CN" altLang="en-US" sz="3200" dirty="0">
                <a:latin typeface="宋体" pitchFamily="2" charset="-122"/>
                <a:ea typeface="宋体" pitchFamily="2" charset="-122"/>
                <a:sym typeface="+mn-ea"/>
              </a:rPr>
              <a:t>人民币以及某些商标的防伪标记可以用</a:t>
            </a:r>
            <a:r>
              <a:rPr lang="en-US" altLang="zh-CN" sz="3200" dirty="0">
                <a:latin typeface="宋体" pitchFamily="2" charset="-122"/>
                <a:ea typeface="宋体" pitchFamily="2" charset="-122"/>
                <a:sym typeface="+mn-ea"/>
              </a:rPr>
              <a:t>_________</a:t>
            </a:r>
            <a:r>
              <a:rPr lang="zh-CN" altLang="en-US" sz="3200" dirty="0">
                <a:latin typeface="宋体" pitchFamily="2" charset="-122"/>
                <a:ea typeface="宋体" pitchFamily="2" charset="-122"/>
                <a:sym typeface="+mn-ea"/>
              </a:rPr>
              <a:t>灯识别。</a:t>
            </a:r>
          </a:p>
        </p:txBody>
      </p:sp>
      <p:sp>
        <p:nvSpPr>
          <p:cNvPr id="31747" name="Text Box 20"/>
          <p:cNvSpPr txBox="1"/>
          <p:nvPr/>
        </p:nvSpPr>
        <p:spPr>
          <a:xfrm>
            <a:off x="10213905" y="1443676"/>
            <a:ext cx="1008609" cy="830997"/>
          </a:xfrm>
          <a:prstGeom prst="rect">
            <a:avLst/>
          </a:prstGeom>
          <a:noFill/>
          <a:ln w="9525">
            <a:noFill/>
          </a:ln>
        </p:spPr>
        <p:txBody>
          <a:bodyPr wrap="none" lIns="91436" tIns="45718" rIns="91436" bIns="45718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发光</a:t>
            </a:r>
          </a:p>
        </p:txBody>
      </p:sp>
      <p:sp>
        <p:nvSpPr>
          <p:cNvPr id="31749" name="Text Box 5"/>
          <p:cNvSpPr txBox="1"/>
          <p:nvPr/>
        </p:nvSpPr>
        <p:spPr>
          <a:xfrm>
            <a:off x="2472254" y="3642083"/>
            <a:ext cx="1439863" cy="830997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紫外线</a:t>
            </a:r>
          </a:p>
        </p:txBody>
      </p:sp>
      <p:sp>
        <p:nvSpPr>
          <p:cNvPr id="31750" name="Text Box 20"/>
          <p:cNvSpPr txBox="1"/>
          <p:nvPr/>
        </p:nvSpPr>
        <p:spPr>
          <a:xfrm>
            <a:off x="4460146" y="2939612"/>
            <a:ext cx="1008609" cy="830997"/>
          </a:xfrm>
          <a:prstGeom prst="rect">
            <a:avLst/>
          </a:prstGeom>
          <a:noFill/>
          <a:ln w="9525">
            <a:noFill/>
          </a:ln>
        </p:spPr>
        <p:txBody>
          <a:bodyPr wrap="none" lIns="91436" tIns="45718" rIns="91436" bIns="45718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宋体" pitchFamily="2" charset="-122"/>
                <a:ea typeface="宋体" pitchFamily="2" charset="-122"/>
              </a:rPr>
              <a:t>有害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/>
      <p:bldP spid="31749" grpId="0"/>
      <p:bldP spid="3175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709224" y="2239975"/>
            <a:ext cx="743829" cy="2062103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36" tIns="45718" rIns="91436" bIns="45718">
            <a:spAutoFit/>
          </a:bodyPr>
          <a:lstStyle/>
          <a:p>
            <a:pPr eaLnBrk="1" hangingPunct="1"/>
            <a:r>
              <a:rPr lang="zh-CN" altLang="en-US" sz="3200" b="1" dirty="0">
                <a:solidFill>
                  <a:srgbClr val="FF0000"/>
                </a:solidFill>
                <a:latin typeface="Arial" panose="020B0604020202020204" pitchFamily="34" charset="0"/>
              </a:rPr>
              <a:t>光的色散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2754217" y="1452883"/>
            <a:ext cx="8456393" cy="52322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36" tIns="45718" rIns="91436" bIns="45718">
            <a:spAutoFit/>
          </a:bodyPr>
          <a:lstStyle/>
          <a:p>
            <a:pPr eaLnBrk="1" hangingPunct="1"/>
            <a:r>
              <a:rPr lang="zh-CN" altLang="en-US" sz="2800" dirty="0">
                <a:latin typeface="Arial" panose="020B0604020202020204" pitchFamily="34" charset="0"/>
              </a:rPr>
              <a:t>光的色散：太阳光通过棱镜后被分解成各种颜色的光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754215" y="2326839"/>
            <a:ext cx="6715516" cy="52322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36" tIns="45718" rIns="91436" bIns="45718">
            <a:spAutoFit/>
          </a:bodyPr>
          <a:lstStyle/>
          <a:p>
            <a:pPr eaLnBrk="1" hangingPunct="1"/>
            <a:r>
              <a:rPr lang="zh-CN" altLang="en-US" sz="2800" dirty="0">
                <a:latin typeface="Arial" panose="020B0604020202020204" pitchFamily="34" charset="0"/>
              </a:rPr>
              <a:t>可见光谱</a:t>
            </a:r>
            <a:r>
              <a:rPr lang="en-US" altLang="zh-CN" sz="2800" dirty="0">
                <a:latin typeface="Arial" panose="020B0604020202020204" pitchFamily="34" charset="0"/>
              </a:rPr>
              <a:t>:</a:t>
            </a:r>
            <a:r>
              <a:rPr lang="zh-CN" altLang="en-US" sz="2800" dirty="0">
                <a:latin typeface="宋体" panose="02010600030101010101" pitchFamily="2" charset="-122"/>
              </a:rPr>
              <a:t>红、橙、黄、绿、蓝、靛、紫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754215" y="3176467"/>
            <a:ext cx="5361500" cy="52322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36" tIns="45718" rIns="91436" bIns="45718">
            <a:spAutoFit/>
          </a:bodyPr>
          <a:lstStyle/>
          <a:p>
            <a:pPr eaLnBrk="1" hangingPunct="1"/>
            <a:r>
              <a:rPr lang="zh-CN" altLang="en-US" sz="2800" dirty="0">
                <a:latin typeface="Arial" panose="020B0604020202020204" pitchFamily="34" charset="0"/>
              </a:rPr>
              <a:t>色光的三原色：</a:t>
            </a:r>
            <a:r>
              <a:rPr lang="zh-CN" altLang="en-US" sz="2800" dirty="0">
                <a:latin typeface="Arial" panose="020B0604020202020204" pitchFamily="34" charset="0"/>
                <a:sym typeface="+mn-ea"/>
              </a:rPr>
              <a:t>红、绿、蓝</a:t>
            </a:r>
            <a:endParaRPr lang="zh-CN" altLang="en-US" sz="2800" dirty="0">
              <a:latin typeface="Arial" panose="020B0604020202020204" pitchFamily="34" charset="0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2767196" y="4575587"/>
            <a:ext cx="2778101" cy="52322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36" tIns="45718" rIns="91436" bIns="45718">
            <a:spAutoFit/>
          </a:bodyPr>
          <a:lstStyle/>
          <a:p>
            <a:pPr eaLnBrk="1" hangingPunct="1"/>
            <a:r>
              <a:rPr lang="zh-CN" altLang="en-US" sz="2800" dirty="0">
                <a:latin typeface="Arial" panose="020B0604020202020204" pitchFamily="34" charset="0"/>
              </a:rPr>
              <a:t>看不见的光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4847988" y="4231243"/>
            <a:ext cx="1394619" cy="52322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36" tIns="45718" rIns="91436" bIns="45718">
            <a:spAutoFit/>
          </a:bodyPr>
          <a:lstStyle/>
          <a:p>
            <a:pPr eaLnBrk="1" hangingPunct="1"/>
            <a:r>
              <a:rPr lang="zh-CN" altLang="en-US" sz="2800" dirty="0">
                <a:latin typeface="Arial" panose="020B0604020202020204" pitchFamily="34" charset="0"/>
              </a:rPr>
              <a:t>红外线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935980" y="5238435"/>
            <a:ext cx="1629361" cy="52322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wrap="square" lIns="91436" tIns="45718" rIns="91436" bIns="45718">
            <a:spAutoFit/>
          </a:bodyPr>
          <a:lstStyle/>
          <a:p>
            <a:pPr eaLnBrk="1" hangingPunct="1"/>
            <a:r>
              <a:rPr lang="zh-CN" altLang="en-US" sz="2800" dirty="0">
                <a:latin typeface="Arial" panose="020B0604020202020204" pitchFamily="34" charset="0"/>
              </a:rPr>
              <a:t>紫外线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6306506" y="3797527"/>
            <a:ext cx="917575" cy="52322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91436" tIns="45718" rIns="91436" bIns="45718">
            <a:spAutoFit/>
          </a:bodyPr>
          <a:lstStyle/>
          <a:p>
            <a:pPr eaLnBrk="1" hangingPunct="1"/>
            <a:r>
              <a:rPr lang="zh-CN" altLang="en-US" sz="2800" dirty="0">
                <a:latin typeface="Arial" panose="020B0604020202020204" pitchFamily="34" charset="0"/>
              </a:rPr>
              <a:t>特点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6306506" y="4492851"/>
            <a:ext cx="917575" cy="52322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91436" tIns="45718" rIns="91436" bIns="45718">
            <a:spAutoFit/>
          </a:bodyPr>
          <a:lstStyle/>
          <a:p>
            <a:pPr eaLnBrk="1" hangingPunct="1"/>
            <a:r>
              <a:rPr lang="zh-CN" altLang="en-US" sz="2800" dirty="0">
                <a:latin typeface="Arial" panose="020B0604020202020204" pitchFamily="34" charset="0"/>
              </a:rPr>
              <a:t>应用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6315713" y="5578190"/>
            <a:ext cx="917575" cy="52322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91436" tIns="45718" rIns="91436" bIns="45718">
            <a:spAutoFit/>
          </a:bodyPr>
          <a:lstStyle/>
          <a:p>
            <a:pPr eaLnBrk="1" hangingPunct="1"/>
            <a:r>
              <a:rPr lang="zh-CN" altLang="en-US" sz="2800" dirty="0">
                <a:latin typeface="Arial" panose="020B0604020202020204" pitchFamily="34" charset="0"/>
              </a:rPr>
              <a:t>应用</a:t>
            </a:r>
          </a:p>
        </p:txBody>
      </p:sp>
      <p:sp>
        <p:nvSpPr>
          <p:cNvPr id="14" name="左大括号 13"/>
          <p:cNvSpPr/>
          <p:nvPr/>
        </p:nvSpPr>
        <p:spPr>
          <a:xfrm>
            <a:off x="2276048" y="1568747"/>
            <a:ext cx="354013" cy="3455988"/>
          </a:xfrm>
          <a:prstGeom prst="leftBrace">
            <a:avLst>
              <a:gd name="adj1" fmla="val 53038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36" tIns="45718" rIns="91436" bIns="4571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/>
          </a:p>
        </p:txBody>
      </p:sp>
      <p:sp>
        <p:nvSpPr>
          <p:cNvPr id="15" name="左大括号 14"/>
          <p:cNvSpPr/>
          <p:nvPr/>
        </p:nvSpPr>
        <p:spPr>
          <a:xfrm>
            <a:off x="4678829" y="4126989"/>
            <a:ext cx="220663" cy="1560513"/>
          </a:xfrm>
          <a:prstGeom prst="leftBrace">
            <a:avLst>
              <a:gd name="adj1" fmla="val 64116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36" tIns="45718" rIns="91436" bIns="4571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/>
          </a:p>
        </p:txBody>
      </p:sp>
      <p:sp>
        <p:nvSpPr>
          <p:cNvPr id="16" name="左大括号 15"/>
          <p:cNvSpPr/>
          <p:nvPr/>
        </p:nvSpPr>
        <p:spPr>
          <a:xfrm>
            <a:off x="6092747" y="4038147"/>
            <a:ext cx="149860" cy="801688"/>
          </a:xfrm>
          <a:prstGeom prst="leftBrace">
            <a:avLst>
              <a:gd name="adj1" fmla="val 76820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36" tIns="45718" rIns="91436" bIns="4571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/>
          </a:p>
        </p:txBody>
      </p:sp>
      <p:sp>
        <p:nvSpPr>
          <p:cNvPr id="17" name="左大括号 16"/>
          <p:cNvSpPr/>
          <p:nvPr/>
        </p:nvSpPr>
        <p:spPr>
          <a:xfrm>
            <a:off x="6117324" y="5099201"/>
            <a:ext cx="189181" cy="801688"/>
          </a:xfrm>
          <a:prstGeom prst="leftBrace">
            <a:avLst>
              <a:gd name="adj1" fmla="val 37141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436" tIns="45718" rIns="91436" bIns="45718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en-US" noProof="1"/>
          </a:p>
        </p:txBody>
      </p:sp>
      <p:sp>
        <p:nvSpPr>
          <p:cNvPr id="18" name="文本框 17"/>
          <p:cNvSpPr txBox="1"/>
          <p:nvPr/>
        </p:nvSpPr>
        <p:spPr>
          <a:xfrm>
            <a:off x="6304916" y="5041722"/>
            <a:ext cx="919163" cy="523220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lIns="91436" tIns="45718" rIns="91436" bIns="45718">
            <a:spAutoFit/>
          </a:bodyPr>
          <a:lstStyle/>
          <a:p>
            <a:pPr eaLnBrk="1" hangingPunct="1"/>
            <a:r>
              <a:rPr lang="zh-CN" altLang="en-US" sz="2800" dirty="0">
                <a:latin typeface="Arial" panose="020B0604020202020204" pitchFamily="34" charset="0"/>
              </a:rPr>
              <a:t>特点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/>
      <p:bldP spid="3" grpId="0" bldLvl="0"/>
      <p:bldP spid="4" grpId="0" bldLvl="0"/>
      <p:bldP spid="5" grpId="0" bldLvl="0"/>
      <p:bldP spid="7" grpId="0" bldLvl="0"/>
      <p:bldP spid="8" grpId="0" bldLvl="0"/>
      <p:bldP spid="9" grpId="0" bldLvl="0"/>
      <p:bldP spid="10" grpId="0" bldLvl="0"/>
      <p:bldP spid="11" grpId="0" bldLvl="0"/>
      <p:bldP spid="13" grpId="0" bldLvl="0"/>
      <p:bldP spid="14" grpId="0" bldLvl="0" animBg="1"/>
      <p:bldP spid="15" grpId="0" animBg="1"/>
      <p:bldP spid="16" grpId="0" animBg="1"/>
      <p:bldP spid="17" grpId="0" animBg="1"/>
      <p:bldP spid="18" grpId="0" bldLvl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6"/>
          <p:cNvSpPr txBox="1">
            <a:spLocks noChangeArrowheads="1"/>
          </p:cNvSpPr>
          <p:nvPr/>
        </p:nvSpPr>
        <p:spPr bwMode="auto">
          <a:xfrm>
            <a:off x="3983767" y="2487583"/>
            <a:ext cx="5717804" cy="77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06" tIns="60953" rIns="121906" bIns="60953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defTabSz="121917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kumimoji="1" lang="zh-CN" altLang="en-US" sz="4300" dirty="0">
                <a:solidFill>
                  <a:prstClr val="black"/>
                </a:solidFill>
                <a:latin typeface="宋体"/>
                <a:ea typeface="宋体"/>
              </a:rPr>
              <a:t>根据课堂安排适量练习</a:t>
            </a:r>
          </a:p>
        </p:txBody>
      </p:sp>
    </p:spTree>
    <p:extLst>
      <p:ext uri="{BB962C8B-B14F-4D97-AF65-F5344CB8AC3E}">
        <p14:creationId xmlns:p14="http://schemas.microsoft.com/office/powerpoint/2010/main" val="1533753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200983" y="2633621"/>
            <a:ext cx="7831456" cy="1248139"/>
          </a:xfrm>
          <a:prstGeom prst="rect">
            <a:avLst/>
          </a:prstGeom>
          <a:noFill/>
        </p:spPr>
        <p:txBody>
          <a:bodyPr wrap="square" lIns="121906" tIns="60953" rIns="121906" bIns="60953" rtlCol="0">
            <a:noAutofit/>
          </a:bodyPr>
          <a:lstStyle/>
          <a:p>
            <a:pPr algn="ctr" defTabSz="121917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700" dirty="0">
                <a:solidFill>
                  <a:prstClr val="white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教材课后练习题</a:t>
            </a:r>
            <a:endParaRPr lang="en-US" altLang="zh-CN" sz="3700" dirty="0">
              <a:solidFill>
                <a:prstClr val="white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2342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7551" y="1742124"/>
            <a:ext cx="8216900" cy="4621531"/>
          </a:xfrm>
          <a:prstGeom prst="rect">
            <a:avLst/>
          </a:prstGeom>
          <a:noFill/>
          <a:ln w="9525">
            <a:noFill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  <a:softEdge rad="31750"/>
          </a:effectLst>
        </p:spPr>
      </p:pic>
      <p:sp>
        <p:nvSpPr>
          <p:cNvPr id="3" name="文本框 2"/>
          <p:cNvSpPr txBox="1"/>
          <p:nvPr/>
        </p:nvSpPr>
        <p:spPr>
          <a:xfrm>
            <a:off x="2707323" y="1313499"/>
            <a:ext cx="6999288" cy="796468"/>
          </a:xfrm>
          <a:prstGeom prst="cloudCallout">
            <a:avLst/>
          </a:prstGeom>
          <a:solidFill>
            <a:schemeClr val="bg1"/>
          </a:solidFill>
          <a:ln w="25400">
            <a:solidFill>
              <a:srgbClr val="0070C0"/>
            </a:solidFill>
          </a:ln>
        </p:spPr>
        <p:txBody>
          <a:bodyPr lIns="91436" tIns="45718" rIns="91436" bIns="45718">
            <a:spAutoFit/>
          </a:bodyPr>
          <a:lstStyle/>
          <a:p>
            <a:pPr>
              <a:defRPr/>
            </a:pPr>
            <a:r>
              <a:rPr lang="zh-CN" altLang="en-US" sz="2800" noProof="1">
                <a:latin typeface="宋体" panose="02010600030101010101" pitchFamily="2" charset="-122"/>
                <a:ea typeface="宋体" panose="02010600030101010101" pitchFamily="2" charset="-122"/>
                <a:cs typeface="+mn-ea"/>
              </a:rPr>
              <a:t>美丽的彩虹是怎样形成的？</a:t>
            </a:r>
            <a:endParaRPr lang="zh-CN" altLang="en-US" sz="2800" noProof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4.5P6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53753" y="1298213"/>
            <a:ext cx="6470171" cy="50017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0128738" y="1551572"/>
            <a:ext cx="1918335" cy="2689225"/>
          </a:xfrm>
          <a:prstGeom prst="rect">
            <a:avLst/>
          </a:prstGeom>
        </p:spPr>
      </p:pic>
      <p:sp>
        <p:nvSpPr>
          <p:cNvPr id="6148" name="Text Box 5"/>
          <p:cNvSpPr txBox="1"/>
          <p:nvPr/>
        </p:nvSpPr>
        <p:spPr>
          <a:xfrm>
            <a:off x="978170" y="1441939"/>
            <a:ext cx="9972529" cy="1569660"/>
          </a:xfrm>
          <a:prstGeom prst="rect">
            <a:avLst/>
          </a:prstGeom>
          <a:noFill/>
          <a:ln w="9525">
            <a:noFill/>
          </a:ln>
        </p:spPr>
        <p:txBody>
          <a:bodyPr wrap="square" lIns="91436" tIns="45718" rIns="91436" bIns="45718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3200" b="1" dirty="0">
                <a:latin typeface="+mn-ea"/>
              </a:rPr>
              <a:t>1</a:t>
            </a:r>
            <a:r>
              <a:rPr lang="zh-CN" altLang="en-US" sz="3200" b="1" dirty="0">
                <a:latin typeface="+mn-ea"/>
              </a:rPr>
              <a:t>．光的色散</a:t>
            </a:r>
            <a:r>
              <a:rPr lang="en-US" altLang="zh-CN" sz="3200" b="1" dirty="0">
                <a:latin typeface="+mn-ea"/>
              </a:rPr>
              <a:t>:</a:t>
            </a:r>
            <a:r>
              <a:rPr lang="zh-CN" altLang="en-US" sz="3200" b="1" dirty="0">
                <a:latin typeface="+mn-ea"/>
              </a:rPr>
              <a:t>白光</a:t>
            </a:r>
            <a:r>
              <a:rPr lang="en-US" altLang="zh-CN" sz="3200" b="1" dirty="0">
                <a:latin typeface="+mn-ea"/>
              </a:rPr>
              <a:t>(</a:t>
            </a:r>
            <a:r>
              <a:rPr lang="zh-CN" altLang="en-US" sz="3200" b="1" dirty="0">
                <a:latin typeface="+mn-ea"/>
              </a:rPr>
              <a:t>太阳光</a:t>
            </a:r>
            <a:r>
              <a:rPr lang="en-US" altLang="zh-CN" sz="3200" b="1" dirty="0">
                <a:latin typeface="+mn-ea"/>
              </a:rPr>
              <a:t>)</a:t>
            </a:r>
            <a:r>
              <a:rPr lang="zh-CN" altLang="en-US" sz="3200" b="1" dirty="0">
                <a:latin typeface="+mn-ea"/>
              </a:rPr>
              <a:t>经过三棱镜被分解</a:t>
            </a:r>
            <a:r>
              <a:rPr lang="zh-CN" altLang="en-US" sz="3200" b="1" dirty="0">
                <a:latin typeface="+mn-ea"/>
              </a:rPr>
              <a:t>成</a:t>
            </a:r>
            <a:endParaRPr lang="en-US" altLang="zh-CN" sz="3200" b="1" dirty="0">
              <a:latin typeface="+mn-ea"/>
            </a:endParaRPr>
          </a:p>
          <a:p>
            <a:pPr eaLnBrk="1" hangingPunct="1">
              <a:lnSpc>
                <a:spcPct val="150000"/>
              </a:lnSpc>
            </a:pPr>
            <a:r>
              <a:rPr lang="zh-CN" altLang="en-US" sz="3200" b="1" dirty="0">
                <a:solidFill>
                  <a:srgbClr val="FF0000"/>
                </a:solidFill>
                <a:latin typeface="+mn-ea"/>
              </a:rPr>
              <a:t>红</a:t>
            </a:r>
            <a:r>
              <a:rPr lang="zh-CN" altLang="en-US" sz="3200" b="1" dirty="0">
                <a:solidFill>
                  <a:srgbClr val="002060"/>
                </a:solidFill>
                <a:latin typeface="+mn-ea"/>
              </a:rPr>
              <a:t>、</a:t>
            </a:r>
            <a:r>
              <a:rPr lang="zh-CN" altLang="en-US" sz="3200" b="1" dirty="0">
                <a:solidFill>
                  <a:srgbClr val="FF9900"/>
                </a:solidFill>
                <a:latin typeface="+mn-ea"/>
              </a:rPr>
              <a:t>橙</a:t>
            </a:r>
            <a:r>
              <a:rPr lang="zh-CN" altLang="en-US" sz="3200" b="1" dirty="0">
                <a:solidFill>
                  <a:srgbClr val="002060"/>
                </a:solidFill>
                <a:latin typeface="+mn-ea"/>
              </a:rPr>
              <a:t>、</a:t>
            </a:r>
            <a:r>
              <a:rPr lang="zh-CN" altLang="en-US" sz="3200" b="1" dirty="0">
                <a:solidFill>
                  <a:srgbClr val="FFFF00"/>
                </a:solidFill>
                <a:latin typeface="+mn-ea"/>
              </a:rPr>
              <a:t>黄</a:t>
            </a:r>
            <a:r>
              <a:rPr lang="zh-CN" altLang="en-US" sz="3200" b="1" dirty="0">
                <a:solidFill>
                  <a:srgbClr val="002060"/>
                </a:solidFill>
                <a:latin typeface="+mn-ea"/>
              </a:rPr>
              <a:t>、</a:t>
            </a:r>
            <a:r>
              <a:rPr lang="zh-CN" altLang="en-US" sz="3200" b="1" dirty="0">
                <a:solidFill>
                  <a:srgbClr val="009900"/>
                </a:solidFill>
                <a:latin typeface="+mn-ea"/>
              </a:rPr>
              <a:t>绿</a:t>
            </a:r>
            <a:r>
              <a:rPr lang="zh-CN" altLang="en-US" sz="3200" b="1" dirty="0">
                <a:solidFill>
                  <a:srgbClr val="002060"/>
                </a:solidFill>
                <a:latin typeface="+mn-ea"/>
              </a:rPr>
              <a:t>、</a:t>
            </a:r>
            <a:r>
              <a:rPr lang="zh-CN" altLang="en-US" sz="3200" b="1" dirty="0">
                <a:solidFill>
                  <a:srgbClr val="0000FF"/>
                </a:solidFill>
                <a:latin typeface="+mn-ea"/>
              </a:rPr>
              <a:t>蓝</a:t>
            </a:r>
            <a:r>
              <a:rPr lang="zh-CN" altLang="en-US" sz="3200" b="1" dirty="0">
                <a:solidFill>
                  <a:srgbClr val="002060"/>
                </a:solidFill>
                <a:latin typeface="+mn-ea"/>
              </a:rPr>
              <a:t>、靛、</a:t>
            </a:r>
            <a:r>
              <a:rPr lang="zh-CN" altLang="en-US" sz="3200" b="1" dirty="0">
                <a:solidFill>
                  <a:srgbClr val="9900CC"/>
                </a:solidFill>
                <a:latin typeface="+mn-ea"/>
              </a:rPr>
              <a:t>紫</a:t>
            </a:r>
            <a:r>
              <a:rPr lang="zh-CN" altLang="en-US" sz="3200" b="1" dirty="0">
                <a:latin typeface="+mn-ea"/>
              </a:rPr>
              <a:t>等多种颜色的光。</a:t>
            </a:r>
          </a:p>
        </p:txBody>
      </p:sp>
      <p:sp>
        <p:nvSpPr>
          <p:cNvPr id="6149" name="Text Box 6"/>
          <p:cNvSpPr txBox="1"/>
          <p:nvPr/>
        </p:nvSpPr>
        <p:spPr>
          <a:xfrm>
            <a:off x="945515" y="3448394"/>
            <a:ext cx="9183223" cy="707887"/>
          </a:xfrm>
          <a:prstGeom prst="rect">
            <a:avLst/>
          </a:prstGeom>
          <a:noFill/>
          <a:ln w="9525">
            <a:noFill/>
          </a:ln>
        </p:spPr>
        <p:txBody>
          <a:bodyPr wrap="square" lIns="91436" tIns="45718" rIns="91436" bIns="45718">
            <a:spAutoFit/>
          </a:bodyPr>
          <a:lstStyle/>
          <a:p>
            <a:pPr eaLnBrk="1" hangingPunct="1">
              <a:lnSpc>
                <a:spcPct val="125000"/>
              </a:lnSpc>
            </a:pPr>
            <a:r>
              <a:rPr lang="en-US" altLang="zh-CN" sz="3200" b="1" dirty="0">
                <a:latin typeface="+mn-ea"/>
              </a:rPr>
              <a:t>2</a:t>
            </a:r>
            <a:r>
              <a:rPr lang="zh-CN" altLang="en-US" sz="3200" b="1" dirty="0">
                <a:latin typeface="+mn-ea"/>
              </a:rPr>
              <a:t>．白光是</a:t>
            </a:r>
            <a:r>
              <a:rPr lang="zh-CN" altLang="en-US" sz="3200" b="1" dirty="0">
                <a:solidFill>
                  <a:srgbClr val="FF0000"/>
                </a:solidFill>
                <a:latin typeface="+mn-ea"/>
              </a:rPr>
              <a:t>复合光</a:t>
            </a:r>
            <a:r>
              <a:rPr lang="zh-CN" altLang="en-US" sz="3200" b="1" dirty="0">
                <a:latin typeface="+mn-ea"/>
              </a:rPr>
              <a:t>，是由各种</a:t>
            </a:r>
            <a:r>
              <a:rPr lang="zh-CN" altLang="en-US" sz="3200" b="1" dirty="0">
                <a:solidFill>
                  <a:srgbClr val="FF0000"/>
                </a:solidFill>
                <a:latin typeface="+mn-ea"/>
              </a:rPr>
              <a:t>单色光</a:t>
            </a:r>
            <a:r>
              <a:rPr lang="zh-CN" altLang="en-US" sz="3200" b="1" dirty="0">
                <a:latin typeface="+mn-ea"/>
              </a:rPr>
              <a:t>混合而成的。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/>
      <p:bldP spid="61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835564" y="5611740"/>
            <a:ext cx="11118215" cy="830997"/>
          </a:xfrm>
          <a:prstGeom prst="rect">
            <a:avLst/>
          </a:prstGeom>
          <a:noFill/>
          <a:ln w="9525">
            <a:noFill/>
          </a:ln>
        </p:spPr>
        <p:txBody>
          <a:bodyPr wrap="square" lIns="91436" tIns="45718" rIns="91436" bIns="45718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altLang="zh-CN" sz="3200" dirty="0">
                <a:latin typeface="宋体" panose="02010600030101010101" pitchFamily="2" charset="-122"/>
              </a:rPr>
              <a:t> </a:t>
            </a:r>
            <a:r>
              <a:rPr lang="zh-CN" altLang="en-US" sz="3200" dirty="0">
                <a:latin typeface="宋体" panose="02010600030101010101" pitchFamily="2" charset="-122"/>
              </a:rPr>
              <a:t>彩虹</a:t>
            </a:r>
            <a:r>
              <a:rPr lang="zh-CN" altLang="en-US" sz="3200" dirty="0">
                <a:latin typeface="宋体" panose="02010600030101010101" pitchFamily="2" charset="-122"/>
              </a:rPr>
              <a:t>是太阳光传播中被空气中的水滴折射而产生的色散现象。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9975" y="1329056"/>
            <a:ext cx="10096500" cy="42005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3"/>
          <p:cNvSpPr>
            <a:spLocks noGrp="1"/>
          </p:cNvSpPr>
          <p:nvPr>
            <p:ph idx="4294967295"/>
          </p:nvPr>
        </p:nvSpPr>
        <p:spPr>
          <a:xfrm>
            <a:off x="1794603" y="1538655"/>
            <a:ext cx="9569903" cy="411480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例</a:t>
            </a:r>
            <a:r>
              <a:rPr lang="en-US" altLang="zh-CN" sz="3200" dirty="0">
                <a:latin typeface="宋体" panose="02010600030101010101" pitchFamily="2" charset="-122"/>
                <a:ea typeface="宋体" panose="02010600030101010101" pitchFamily="2" charset="-122"/>
              </a:rPr>
              <a:t>1  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下列说法正确的是（   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 ）</a:t>
            </a:r>
            <a:endParaRPr lang="zh-CN" altLang="en-US" sz="32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buNone/>
            </a:pPr>
            <a:r>
              <a:rPr lang="en-US" altLang="zh-CN" sz="3200" dirty="0">
                <a:latin typeface="宋体" panose="02010600030101010101" pitchFamily="2" charset="-122"/>
                <a:ea typeface="宋体" panose="02010600030101010101" pitchFamily="2" charset="-122"/>
              </a:rPr>
              <a:t>A.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白光是七色光的一种</a:t>
            </a:r>
          </a:p>
          <a:p>
            <a:pPr>
              <a:lnSpc>
                <a:spcPct val="150000"/>
              </a:lnSpc>
              <a:buNone/>
            </a:pPr>
            <a:r>
              <a:rPr lang="en-US" altLang="zh-CN" sz="3200" dirty="0">
                <a:latin typeface="宋体" panose="02010600030101010101" pitchFamily="2" charset="-122"/>
                <a:ea typeface="宋体" panose="02010600030101010101" pitchFamily="2" charset="-122"/>
              </a:rPr>
              <a:t>B.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任意一种色光斜照到三棱镜上都能发生光的色散</a:t>
            </a:r>
          </a:p>
          <a:p>
            <a:pPr>
              <a:lnSpc>
                <a:spcPct val="150000"/>
              </a:lnSpc>
              <a:buNone/>
            </a:pPr>
            <a:r>
              <a:rPr lang="en-US" altLang="zh-CN" sz="3200" dirty="0">
                <a:latin typeface="宋体" panose="02010600030101010101" pitchFamily="2" charset="-122"/>
                <a:ea typeface="宋体" panose="02010600030101010101" pitchFamily="2" charset="-122"/>
              </a:rPr>
              <a:t>C.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白光不可能用色光的混合得到</a:t>
            </a:r>
          </a:p>
          <a:p>
            <a:pPr>
              <a:lnSpc>
                <a:spcPct val="150000"/>
              </a:lnSpc>
              <a:buNone/>
            </a:pPr>
            <a:r>
              <a:rPr lang="en-US" altLang="zh-CN" sz="3200" dirty="0">
                <a:latin typeface="宋体" panose="02010600030101010101" pitchFamily="2" charset="-122"/>
                <a:ea typeface="宋体" panose="02010600030101010101" pitchFamily="2" charset="-122"/>
              </a:rPr>
              <a:t>D.</a:t>
            </a:r>
            <a:r>
              <a:rPr lang="zh-CN" altLang="en-US" sz="3200" dirty="0">
                <a:latin typeface="宋体" panose="02010600030101010101" pitchFamily="2" charset="-122"/>
                <a:ea typeface="宋体" panose="02010600030101010101" pitchFamily="2" charset="-122"/>
              </a:rPr>
              <a:t>彩虹的形成是光的色散</a:t>
            </a:r>
          </a:p>
        </p:txBody>
      </p:sp>
      <p:sp>
        <p:nvSpPr>
          <p:cNvPr id="32771" name="Text Box 5"/>
          <p:cNvSpPr txBox="1"/>
          <p:nvPr/>
        </p:nvSpPr>
        <p:spPr>
          <a:xfrm>
            <a:off x="6740745" y="1675276"/>
            <a:ext cx="431800" cy="583565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  <a:ea typeface="黑体" panose="02010609060101010101" pitchFamily="49" charset="-122"/>
              </a:rPr>
              <a:t>D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68645" y="1407212"/>
            <a:ext cx="7436803" cy="4939813"/>
          </a:xfrm>
          <a:prstGeom prst="rect">
            <a:avLst/>
          </a:prstGeom>
        </p:spPr>
        <p:txBody>
          <a:bodyPr wrap="square" lIns="91436" tIns="45718" rIns="91436" bIns="45718">
            <a:spAutoFit/>
          </a:bodyPr>
          <a:lstStyle/>
          <a:p>
            <a:pPr lvl="0">
              <a:lnSpc>
                <a:spcPct val="125000"/>
              </a:lnSpc>
            </a:pPr>
            <a:r>
              <a:rPr lang="zh-CN" altLang="en-US" sz="2800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例</a:t>
            </a:r>
            <a:r>
              <a:rPr lang="en-US" altLang="zh-CN" sz="2800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2  </a:t>
            </a:r>
            <a:r>
              <a:rPr lang="zh-CN" altLang="en-US" sz="2800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如图所示为日晕的景象。在</a:t>
            </a:r>
            <a:r>
              <a:rPr lang="en-US" altLang="zh-CN" sz="2800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5000m</a:t>
            </a:r>
            <a:r>
              <a:rPr lang="zh-CN" altLang="en-US" sz="2800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的高空，水蒸气遇冷形成小冰晶，太阳光照射小冰晶后，分解成红、橙、黄、绿、蓝、靛、紫七种颜色的光，这样太阳周围就出现一个巨大的彩色光环，称为“晕”。下列说法正确的是（　　）</a:t>
            </a:r>
          </a:p>
          <a:p>
            <a:pPr lvl="0">
              <a:lnSpc>
                <a:spcPct val="125000"/>
              </a:lnSpc>
            </a:pPr>
            <a:r>
              <a:rPr lang="en-US" altLang="zh-CN" sz="2800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A</a:t>
            </a:r>
            <a:r>
              <a:rPr lang="zh-CN" altLang="en-US" sz="2800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．日晕的景象属于光的折射现象</a:t>
            </a:r>
          </a:p>
          <a:p>
            <a:pPr lvl="0">
              <a:lnSpc>
                <a:spcPct val="125000"/>
              </a:lnSpc>
            </a:pPr>
            <a:r>
              <a:rPr lang="en-US" altLang="zh-CN" sz="2800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B</a:t>
            </a:r>
            <a:r>
              <a:rPr lang="zh-CN" altLang="en-US" sz="2800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．日晕的景象属于光的反射现象</a:t>
            </a:r>
          </a:p>
          <a:p>
            <a:pPr lvl="0">
              <a:lnSpc>
                <a:spcPct val="125000"/>
              </a:lnSpc>
            </a:pPr>
            <a:r>
              <a:rPr lang="en-US" altLang="zh-CN" sz="2800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C</a:t>
            </a:r>
            <a:r>
              <a:rPr lang="zh-CN" altLang="en-US" sz="2800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．日晕的景象属于光的直线传播现象</a:t>
            </a:r>
          </a:p>
          <a:p>
            <a:pPr lvl="0">
              <a:lnSpc>
                <a:spcPct val="125000"/>
              </a:lnSpc>
            </a:pPr>
            <a:r>
              <a:rPr lang="en-US" altLang="zh-CN" sz="2800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D</a:t>
            </a:r>
            <a:r>
              <a:rPr lang="zh-CN" altLang="en-US" sz="2800" dirty="0">
                <a:solidFill>
                  <a:prstClr val="black"/>
                </a:solidFill>
                <a:latin typeface="宋体" pitchFamily="2" charset="-122"/>
                <a:ea typeface="宋体" pitchFamily="2" charset="-122"/>
              </a:rPr>
              <a:t>．日晕是通过小孔形成的太阳的像</a:t>
            </a: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50313" y="1704267"/>
            <a:ext cx="3168651" cy="4271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771" name="Text Box 5"/>
          <p:cNvSpPr txBox="1"/>
          <p:nvPr/>
        </p:nvSpPr>
        <p:spPr>
          <a:xfrm>
            <a:off x="7199509" y="3548304"/>
            <a:ext cx="431800" cy="583565"/>
          </a:xfrm>
          <a:prstGeom prst="rect">
            <a:avLst/>
          </a:prstGeom>
          <a:noFill/>
          <a:ln w="9525">
            <a:noFill/>
          </a:ln>
        </p:spPr>
        <p:txBody>
          <a:bodyPr lIns="91436" tIns="45718" rIns="91436" bIns="45718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3200" b="1" dirty="0">
                <a:solidFill>
                  <a:srgbClr val="FF00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3"/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4"/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5"/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460,&quot;width&quot;:1755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18730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6"/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7"/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8"/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19"/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1"/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22"/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2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859</Words>
  <PresentationFormat>自定义</PresentationFormat>
  <Paragraphs>115</Paragraphs>
  <Slides>34</Slides>
  <Notes>2</Notes>
  <HiddenSlides>0</HiddenSlides>
  <MMClips>1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34</vt:i4>
      </vt:variant>
    </vt:vector>
  </HeadingPairs>
  <TitlesOfParts>
    <vt:vector size="35" baseType="lpstr"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terms:created xsi:type="dcterms:W3CDTF">2019-06-19T02:08:00Z</dcterms:created>
  <dcterms:modified xsi:type="dcterms:W3CDTF">2024-07-18T06:19:51Z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AF279BED71A24E8A97A1655FED404F4B</vt:lpwstr>
  </property>
</Properties>
</file>