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8" r:id="rId4"/>
    <p:sldId id="309" r:id="rId5"/>
    <p:sldId id="306" r:id="rId6"/>
    <p:sldId id="310" r:id="rId7"/>
    <p:sldId id="30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9FE8"/>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333" autoAdjust="0"/>
  </p:normalViewPr>
  <p:slideViewPr>
    <p:cSldViewPr snapToGrid="0">
      <p:cViewPr varScale="1">
        <p:scale>
          <a:sx n="86" d="100"/>
          <a:sy n="86" d="100"/>
        </p:scale>
        <p:origin x="-72" y="-15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56475"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rId2" action="ppaction://hlinksldjump"/>
          </p:cNvPr>
          <p:cNvSpPr/>
          <p:nvPr userDrawn="1"/>
        </p:nvSpPr>
        <p:spPr>
          <a:xfrm>
            <a:off x="489028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p:cNvPr>
          <p:cNvSpPr/>
          <p:nvPr userDrawn="1"/>
        </p:nvSpPr>
        <p:spPr>
          <a:xfrm>
            <a:off x="6952855"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第十九章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4884356" y="485730"/>
            <a:ext cx="1821600"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同侧圆角矩形 10">
            <a:hlinkClick r:id="rId14" action="ppaction://hlinksldjump" tooltip="点击进入"/>
          </p:cNvPr>
          <p:cNvSpPr/>
          <p:nvPr userDrawn="1"/>
        </p:nvSpPr>
        <p:spPr>
          <a:xfrm>
            <a:off x="6941756" y="485730"/>
            <a:ext cx="1821600"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19.3</a:t>
            </a:r>
            <a:r>
              <a:rPr lang="zh-CN" altLang="zh-CN" dirty="0"/>
              <a:t>　走进互联网</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15471" y="1856829"/>
            <a:ext cx="11430000" cy="27515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互联网</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世界上凡是计算机集中的地方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例如企业、机关、某些居民小区等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大都已经把自己的计算机联在一起了。这些网络又互相连接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成为世界上最大的计算机网络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smtClean="0">
                <a:solidFill>
                  <a:srgbClr val="000000"/>
                </a:solidFill>
                <a:latin typeface="Times New Roman" panose="02020603050405020304" pitchFamily="18" charset="0"/>
                <a:cs typeface="Times New Roman" panose="02020603050405020304" pitchFamily="18" charset="0"/>
              </a:rPr>
              <a:t>叫做</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cs typeface="Times New Roman" panose="02020603050405020304" pitchFamily="18" charset="0"/>
              </a:rPr>
              <a:t>　互联网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下面选项跟互联网无关的是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信鸽传书</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微信</a:t>
            </a:r>
            <a:r>
              <a:rPr lang="zh-CN" altLang="zh-CN" sz="2400" dirty="0" smtClean="0">
                <a:solidFill>
                  <a:srgbClr val="000000"/>
                </a:solidFill>
                <a:latin typeface="Times New Roman" panose="02020603050405020304" pitchFamily="18" charset="0"/>
                <a:cs typeface="Times New Roman" panose="02020603050405020304" pitchFamily="18" charset="0"/>
              </a:rPr>
              <a:t>聊天</a:t>
            </a:r>
            <a:r>
              <a:rPr lang="en-US" altLang="zh-CN" sz="2400" dirty="0" smtClean="0">
                <a:solidFill>
                  <a:srgbClr val="000000"/>
                </a:solidFill>
                <a:latin typeface="NEU-BZ-S92" panose="02010600010101010101" pitchFamily="2" charset="-122"/>
                <a:ea typeface="NEU-BZ-S92" panose="02010600010101010101" pitchFamily="2"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视频直播</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下载</a:t>
            </a:r>
            <a:r>
              <a:rPr lang="zh-CN" altLang="zh-CN" sz="2400" dirty="0" smtClean="0">
                <a:solidFill>
                  <a:srgbClr val="000000"/>
                </a:solidFill>
                <a:latin typeface="Times New Roman" panose="02020603050405020304" pitchFamily="18" charset="0"/>
                <a:cs typeface="Times New Roman" panose="02020603050405020304" pitchFamily="18" charset="0"/>
              </a:rPr>
              <a:t>软件</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747505" y="3264845"/>
            <a:ext cx="113896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747505" y="3587061"/>
            <a:ext cx="11389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660477" y="3734402"/>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46274"/>
            <a:ext cx="11430000" cy="3619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电子邮件</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目前人们经常使用的网络通信形式是</a:t>
            </a:r>
            <a:r>
              <a:rPr lang="zh-CN" altLang="zh-CN" sz="2400" dirty="0">
                <a:solidFill>
                  <a:srgbClr val="FF00FF"/>
                </a:solidFill>
                <a:latin typeface="Times New Roman" panose="02020603050405020304" pitchFamily="18" charset="0"/>
                <a:cs typeface="Times New Roman" panose="02020603050405020304" pitchFamily="18" charset="0"/>
              </a:rPr>
              <a:t>　电子邮件</a:t>
            </a:r>
            <a:r>
              <a:rPr lang="en-US"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Times New Roman" panose="02020603050405020304" pitchFamily="18" charset="0"/>
                <a:cs typeface="Times New Roman" panose="02020603050405020304" pitchFamily="18" charset="0"/>
              </a:rPr>
              <a:t>或</a:t>
            </a:r>
            <a:r>
              <a:rPr lang="en-US" altLang="zh-CN" sz="2400" dirty="0">
                <a:solidFill>
                  <a:srgbClr val="FF00FF"/>
                </a:solidFill>
                <a:latin typeface="Times New Roman" panose="02020603050405020304" pitchFamily="18" charset="0"/>
                <a:cs typeface="Times New Roman" panose="02020603050405020304" pitchFamily="18" charset="0"/>
              </a:rPr>
              <a:t>e-mail  )</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。王雨同学的电子邮箱地址是</a:t>
            </a:r>
            <a:r>
              <a:rPr lang="en-US" altLang="zh-CN" sz="2400" dirty="0">
                <a:solidFill>
                  <a:srgbClr val="000000"/>
                </a:solidFill>
                <a:latin typeface="Times New Roman" panose="02020603050405020304" pitchFamily="18" charset="0"/>
                <a:cs typeface="Times New Roman" panose="02020603050405020304" pitchFamily="18" charset="0"/>
              </a:rPr>
              <a:t>wangyu@server.com.cn,</a:t>
            </a:r>
            <a:r>
              <a:rPr lang="zh-CN" altLang="zh-CN" sz="2400" dirty="0">
                <a:solidFill>
                  <a:srgbClr val="000000"/>
                </a:solidFill>
                <a:latin typeface="Times New Roman" panose="02020603050405020304" pitchFamily="18" charset="0"/>
                <a:cs typeface="Times New Roman" panose="02020603050405020304" pitchFamily="18" charset="0"/>
              </a:rPr>
              <a:t>其中</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err="1">
                <a:solidFill>
                  <a:srgbClr val="000000"/>
                </a:solidFill>
                <a:latin typeface="Times New Roman" panose="02020603050405020304" pitchFamily="18" charset="0"/>
                <a:cs typeface="Times New Roman" panose="02020603050405020304" pitchFamily="18" charset="0"/>
              </a:rPr>
              <a:t>cn</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表示他的服务器是在</a:t>
            </a:r>
            <a:r>
              <a:rPr lang="zh-CN" altLang="zh-CN" sz="2400" dirty="0">
                <a:solidFill>
                  <a:srgbClr val="FF00FF"/>
                </a:solidFill>
                <a:latin typeface="Times New Roman" panose="02020603050405020304" pitchFamily="18" charset="0"/>
                <a:cs typeface="Times New Roman" panose="02020603050405020304" pitchFamily="18" charset="0"/>
              </a:rPr>
              <a:t>　中国　</a:t>
            </a:r>
            <a:r>
              <a:rPr lang="zh-CN" altLang="zh-CN" sz="2400" dirty="0">
                <a:solidFill>
                  <a:srgbClr val="000000"/>
                </a:solidFill>
                <a:latin typeface="Times New Roman" panose="02020603050405020304" pitchFamily="18" charset="0"/>
                <a:cs typeface="Times New Roman" panose="02020603050405020304" pitchFamily="18" charset="0"/>
              </a:rPr>
              <a:t>注册的。</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关于电子邮件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下列说法中正确的是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发送电子邮件必须要输入自己的信箱地址</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发送电子邮件必须要输入对方的信箱地址</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电子信箱是某用户计算机上的空间</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对方的计算机没开机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邮件就没法发送</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5780822" y="2284542"/>
            <a:ext cx="297599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5780823" y="2606758"/>
            <a:ext cx="29759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9051245" y="2712910"/>
            <a:ext cx="86711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9051245" y="3035126"/>
            <a:ext cx="8671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560667" y="3194245"/>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96940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46274"/>
            <a:ext cx="11430000" cy="3619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网上学校</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虚拟学校能让更多的学生享受优质</a:t>
            </a:r>
            <a:r>
              <a:rPr lang="zh-CN" altLang="zh-CN" sz="2400" dirty="0">
                <a:solidFill>
                  <a:srgbClr val="FF00FF"/>
                </a:solidFill>
                <a:latin typeface="Times New Roman" panose="02020603050405020304" pitchFamily="18" charset="0"/>
                <a:cs typeface="Times New Roman" panose="02020603050405020304" pitchFamily="18" charset="0"/>
              </a:rPr>
              <a:t>　教育资源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而且大大节省</a:t>
            </a:r>
            <a:r>
              <a:rPr lang="zh-CN" altLang="zh-CN" sz="2400" dirty="0">
                <a:solidFill>
                  <a:srgbClr val="FF00FF"/>
                </a:solidFill>
                <a:latin typeface="Times New Roman" panose="02020603050405020304" pitchFamily="18" charset="0"/>
                <a:cs typeface="Times New Roman" panose="02020603050405020304" pitchFamily="18" charset="0"/>
              </a:rPr>
              <a:t>　教育经费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是二十一世纪教育发展的新方向。</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关于网上学校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下列说法中不正确的是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网上学校是通过互联网将用户家中的计算机与远程教育中心连接在一起的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网上学校能让更多的学生享受优质的教育资源</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网上学校的建立浪费了社会资源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不宜提倡</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网上学校是</a:t>
            </a:r>
            <a:r>
              <a:rPr lang="en-US" altLang="zh-CN" sz="2400" dirty="0">
                <a:solidFill>
                  <a:srgbClr val="000000"/>
                </a:solidFill>
                <a:latin typeface="Times New Roman" panose="02020603050405020304" pitchFamily="18" charset="0"/>
                <a:cs typeface="Times New Roman" panose="02020603050405020304" pitchFamily="18" charset="0"/>
              </a:rPr>
              <a:t>21</a:t>
            </a:r>
            <a:r>
              <a:rPr lang="zh-CN" altLang="zh-CN" sz="2400" dirty="0">
                <a:solidFill>
                  <a:srgbClr val="000000"/>
                </a:solidFill>
                <a:latin typeface="Times New Roman" panose="02020603050405020304" pitchFamily="18" charset="0"/>
                <a:cs typeface="Times New Roman" panose="02020603050405020304" pitchFamily="18" charset="0"/>
              </a:rPr>
              <a:t>世纪教育发展的新方向</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5418358" y="2317493"/>
            <a:ext cx="146847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5418359" y="2639709"/>
            <a:ext cx="14684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9133623" y="2317493"/>
            <a:ext cx="146847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9133624" y="2639709"/>
            <a:ext cx="14684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822013" y="3202900"/>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58772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24675"/>
            <a:ext cx="11430000" cy="40626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电子邮件像电话一样快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而且又像信件一样方便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收件人可以在</a:t>
            </a:r>
            <a:r>
              <a:rPr lang="zh-CN" altLang="zh-CN" sz="2400" dirty="0">
                <a:solidFill>
                  <a:srgbClr val="FF00FF"/>
                </a:solidFill>
                <a:latin typeface="Times New Roman" panose="02020603050405020304" pitchFamily="18" charset="0"/>
                <a:cs typeface="Times New Roman" panose="02020603050405020304" pitchFamily="18" charset="0"/>
              </a:rPr>
              <a:t>　任何　</a:t>
            </a:r>
            <a:r>
              <a:rPr lang="zh-CN" altLang="zh-CN" sz="2400" dirty="0">
                <a:solidFill>
                  <a:srgbClr val="000000"/>
                </a:solidFill>
                <a:latin typeface="Times New Roman" panose="02020603050405020304" pitchFamily="18" charset="0"/>
                <a:cs typeface="Times New Roman" panose="02020603050405020304" pitchFamily="18" charset="0"/>
              </a:rPr>
              <a:t>时候打开信箱查看邮件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除了文字之外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我们还可以把</a:t>
            </a:r>
            <a:r>
              <a:rPr lang="zh-CN" altLang="zh-CN" sz="2400" dirty="0">
                <a:solidFill>
                  <a:srgbClr val="FF00FF"/>
                </a:solidFill>
                <a:latin typeface="Times New Roman" panose="02020603050405020304" pitchFamily="18" charset="0"/>
                <a:cs typeface="Times New Roman" panose="02020603050405020304" pitchFamily="18" charset="0"/>
              </a:rPr>
              <a:t>　照片　</a:t>
            </a:r>
            <a:r>
              <a:rPr lang="zh-CN"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语音</a:t>
            </a:r>
            <a:r>
              <a:rPr lang="en-US"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Times New Roman" panose="02020603050405020304" pitchFamily="18" charset="0"/>
                <a:cs typeface="Times New Roman" panose="02020603050405020304" pitchFamily="18" charset="0"/>
              </a:rPr>
              <a:t>合理即可</a:t>
            </a:r>
            <a:r>
              <a:rPr lang="en-US"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以及任何信息变成数字文件用电子邮件传送。</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把计算机联在一起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可以进行</a:t>
            </a:r>
            <a:r>
              <a:rPr lang="zh-CN" altLang="zh-CN" sz="2400" dirty="0">
                <a:solidFill>
                  <a:srgbClr val="FF00FF"/>
                </a:solidFill>
                <a:latin typeface="Times New Roman" panose="02020603050405020304" pitchFamily="18" charset="0"/>
                <a:cs typeface="Times New Roman" panose="02020603050405020304" pitchFamily="18" charset="0"/>
              </a:rPr>
              <a:t>　网络　</a:t>
            </a:r>
            <a:r>
              <a:rPr lang="zh-CN" altLang="zh-CN" sz="2400" dirty="0">
                <a:solidFill>
                  <a:srgbClr val="000000"/>
                </a:solidFill>
                <a:latin typeface="Times New Roman" panose="02020603050405020304" pitchFamily="18" charset="0"/>
                <a:cs typeface="Times New Roman" panose="02020603050405020304" pitchFamily="18" charset="0"/>
              </a:rPr>
              <a:t>通信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小红近来学会了网上冲浪</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她的电子邮箱是</a:t>
            </a:r>
            <a:r>
              <a:rPr lang="en-US" altLang="zh-CN" sz="2400" dirty="0">
                <a:solidFill>
                  <a:srgbClr val="000000"/>
                </a:solidFill>
                <a:latin typeface="Times New Roman" panose="02020603050405020304" pitchFamily="18" charset="0"/>
                <a:cs typeface="Times New Roman" panose="02020603050405020304" pitchFamily="18" charset="0"/>
              </a:rPr>
              <a:t>Xiaohong-168@163.com,</a:t>
            </a:r>
            <a:r>
              <a:rPr lang="zh-CN" altLang="zh-CN" sz="2400" dirty="0">
                <a:solidFill>
                  <a:srgbClr val="000000"/>
                </a:solidFill>
                <a:latin typeface="Times New Roman" panose="02020603050405020304" pitchFamily="18" charset="0"/>
                <a:cs typeface="Times New Roman" panose="02020603050405020304" pitchFamily="18" charset="0"/>
              </a:rPr>
              <a:t>这表示这个电子邮箱属于</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Xiaohong-168</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邮箱的服务器名叫</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163.com</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9.(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绵阳中考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下列各种活动中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能通过互联网做到的是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传送网购的运动鞋</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远程学习物理课程</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输送发电厂的电能</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传输纸质信件</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8944153" y="1617277"/>
            <a:ext cx="85887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8944153" y="1939493"/>
            <a:ext cx="8588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945579" y="2053883"/>
            <a:ext cx="90006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5945580" y="2376099"/>
            <a:ext cx="9000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453104" y="2053883"/>
            <a:ext cx="266296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7453105" y="2376099"/>
            <a:ext cx="26629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611050" y="2935332"/>
            <a:ext cx="79297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p:cNvCxnSpPr/>
          <p:nvPr/>
        </p:nvCxnSpPr>
        <p:spPr>
          <a:xfrm>
            <a:off x="4611050" y="3257548"/>
            <a:ext cx="7929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7453104" y="3388413"/>
            <a:ext cx="198745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p:cNvCxnSpPr/>
          <p:nvPr/>
        </p:nvCxnSpPr>
        <p:spPr>
          <a:xfrm>
            <a:off x="7453104" y="3710629"/>
            <a:ext cx="19874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258249" y="3808542"/>
            <a:ext cx="125429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p:cNvCxnSpPr/>
          <p:nvPr/>
        </p:nvCxnSpPr>
        <p:spPr>
          <a:xfrm>
            <a:off x="1258250" y="4130758"/>
            <a:ext cx="12542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7832045" y="4322746"/>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1476"/>
            <a:ext cx="11430000" cy="494904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初二</a:t>
            </a: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班的同学们上完信息课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从微机室中出来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大家议论纷纷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有以下几种说法</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你认为不正确的是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利用上网可以查阅所需的各种资料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比资料室中要全多了</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利用上网可以看到不断更新的新闻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比报纸要快多了</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利用上网可以发送电子邮件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把人们的空间距离缩短了</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只有收件人的计算机打开着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我们才能向他发送电子邮件</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下列叙述中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错误的是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发送电子邮件时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一次发送操作只能发送给一个接收者</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收发电子邮件时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接收方无须了解对方的电子邮件地址就能发回邮件</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向对方发送电子邮件时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并不要求对方一定处于开机状态</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使用电子邮件的首要条件是拥有一个电子信箱</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3045861" y="1641991"/>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3820218" y="3825018"/>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14086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189472"/>
            <a:ext cx="11430000" cy="27330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根据你对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宽带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数字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电子邮件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这几个术语的理解</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以下说法错误的是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宽带网络可以进行电视信号的传送</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声音经过话筒后变成的电信号是模拟信号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电报机发出的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滴滴答答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的信号是数字信号</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别人给你发来电子邮件时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如果当时你的计算机没有开机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邮件就会丢失</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电子邮件地址中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a:solidFill>
                  <a:srgbClr val="000000"/>
                </a:solidFill>
                <a:latin typeface="Times New Roman" panose="02020603050405020304" pitchFamily="18" charset="0"/>
                <a:cs typeface="Times New Roman" panose="02020603050405020304" pitchFamily="18" charset="0"/>
              </a:rPr>
              <a:t>前面的字符是这个邮箱的用户名</a:t>
            </a:r>
            <a:endParaRPr lang="zh-CN" altLang="zh-CN" sz="240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10435202" y="2342207"/>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64346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35A1A427-B0BE-4EBA-BD37-B5B7F39F28CC}" vid="{6F90AB7F-A1D5-45F3-B48B-DC487930784E}"/>
    </a:ext>
  </a:extLst>
</a:theme>
</file>

<file path=docProps/app.xml><?xml version="1.0" encoding="utf-8"?>
<Properties xmlns="http://schemas.openxmlformats.org/officeDocument/2006/extended-properties" xmlns:vt="http://schemas.openxmlformats.org/officeDocument/2006/docPropsVTypes">
  <Template>数学模板</Template>
  <TotalTime>18</TotalTime>
  <Words>301</Words>
  <Application>Microsoft Office PowerPoint</Application>
  <PresentationFormat>自定义</PresentationFormat>
  <Paragraphs>40</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数学模板</vt:lpstr>
      <vt:lpstr>19.3　走进互联网</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19.3　走进互联网</dc:title>
  <dc:creator>微软用户</dc:creator>
  <cp:lastModifiedBy>dreamsummit</cp:lastModifiedBy>
  <cp:revision>5</cp:revision>
  <dcterms:created xsi:type="dcterms:W3CDTF">2019-09-24T08:51:12Z</dcterms:created>
  <dcterms:modified xsi:type="dcterms:W3CDTF">2019-10-03T00:45:28Z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