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78" r:id="rId3"/>
    <p:sldId id="270" r:id="rId4"/>
    <p:sldId id="290" r:id="rId5"/>
    <p:sldId id="301" r:id="rId6"/>
    <p:sldId id="303" r:id="rId7"/>
    <p:sldId id="302" r:id="rId8"/>
    <p:sldId id="300" r:id="rId9"/>
    <p:sldId id="304" r:id="rId10"/>
    <p:sldId id="314" r:id="rId11"/>
    <p:sldId id="342" r:id="rId12"/>
    <p:sldId id="354" r:id="rId13"/>
    <p:sldId id="329" r:id="rId14"/>
    <p:sldId id="341" r:id="rId15"/>
    <p:sldId id="289" r:id="rId16"/>
    <p:sldId id="321" r:id="rId17"/>
    <p:sldId id="324" r:id="rId18"/>
    <p:sldId id="322" r:id="rId19"/>
    <p:sldId id="355" r:id="rId20"/>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xmlns="">
        <p15:guide id="1" orient="horz" pos="1505">
          <p15:clr>
            <a:srgbClr val="A4A3A4"/>
          </p15:clr>
        </p15:guide>
        <p15:guide id="2" pos="30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7E27"/>
    <a:srgbClr val="000000"/>
    <a:srgbClr val="EF0FBD"/>
    <a:srgbClr val="FFFFFF"/>
    <a:srgbClr val="767A86"/>
    <a:srgbClr val="7D91A9"/>
    <a:srgbClr val="3A4C6C"/>
    <a:srgbClr val="797141"/>
    <a:srgbClr val="35300F"/>
    <a:srgbClr val="F6F6C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64" autoAdjust="0"/>
    <p:restoredTop sz="94660"/>
  </p:normalViewPr>
  <p:slideViewPr>
    <p:cSldViewPr snapToGrid="0">
      <p:cViewPr varScale="1">
        <p:scale>
          <a:sx n="152" d="100"/>
          <a:sy n="152" d="100"/>
        </p:scale>
        <p:origin x="-624" y="-96"/>
      </p:cViewPr>
      <p:guideLst>
        <p:guide orient="horz" pos="1505"/>
        <p:guide pos="30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solidFill>
                  <a:schemeClr val="bg1"/>
                </a:solidFill>
                <a:latin typeface="微软雅黑" panose="020B0503020204020204" charset="-122"/>
                <a:ea typeface="微软雅黑" panose="020B0503020204020204" charset="-122"/>
              </a:rPr>
              <a:t>中物理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222338" y="2578329"/>
            <a:ext cx="2339975"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a:solidFill>
                  <a:schemeClr val="tx1"/>
                </a:solidFill>
                <a:latin typeface="楷体" pitchFamily="49" charset="-122"/>
                <a:ea typeface="楷体" pitchFamily="49" charset="-122"/>
              </a:rPr>
              <a:t>第二章  第</a:t>
            </a:r>
            <a:r>
              <a:rPr lang="en-US" altLang="zh-CN" sz="4000" baseline="-25000" dirty="0">
                <a:solidFill>
                  <a:schemeClr val="tx1"/>
                </a:solidFill>
                <a:latin typeface="楷体" pitchFamily="49" charset="-122"/>
                <a:ea typeface="楷体" pitchFamily="49" charset="-122"/>
              </a:rPr>
              <a:t>4</a:t>
            </a:r>
            <a:r>
              <a:rPr lang="zh-CN" altLang="en-US" sz="4000" baseline="-25000" dirty="0">
                <a:solidFill>
                  <a:schemeClr val="tx1"/>
                </a:solidFill>
                <a:latin typeface="楷体" pitchFamily="49" charset="-122"/>
                <a:ea typeface="楷体" pitchFamily="49" charset="-122"/>
              </a:rPr>
              <a:t>节</a:t>
            </a:r>
            <a:endParaRPr lang="zh-CN" sz="4000" baseline="-25000" dirty="0">
              <a:solidFill>
                <a:schemeClr val="tx1"/>
              </a:solidFill>
              <a:latin typeface="楷体" pitchFamily="49" charset="-122"/>
              <a:ea typeface="楷体" pitchFamily="49" charset="-122"/>
            </a:endParaRPr>
          </a:p>
        </p:txBody>
      </p:sp>
      <p:sp>
        <p:nvSpPr>
          <p:cNvPr id="5" name="Shape 40"/>
          <p:cNvSpPr/>
          <p:nvPr/>
        </p:nvSpPr>
        <p:spPr>
          <a:xfrm>
            <a:off x="4255744" y="1005066"/>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3131506" y="3294380"/>
            <a:ext cx="5887233"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6000" b="1" baseline="-25000" dirty="0">
                <a:solidFill>
                  <a:srgbClr val="FF0000"/>
                </a:solidFill>
                <a:latin typeface="华文楷体" panose="02010600040101010101" pitchFamily="2" charset="-122"/>
                <a:ea typeface="华文楷体" panose="02010600040101010101" pitchFamily="2" charset="-122"/>
              </a:rPr>
              <a:t>     </a:t>
            </a:r>
            <a:r>
              <a:rPr lang="zh-CN" altLang="en-US" sz="6000" b="1" baseline="-25000" dirty="0">
                <a:solidFill>
                  <a:srgbClr val="FF0000"/>
                </a:solidFill>
                <a:latin typeface="华文楷体" panose="02010600040101010101" pitchFamily="2" charset="-122"/>
                <a:ea typeface="华文楷体" panose="02010600040101010101" pitchFamily="2" charset="-122"/>
              </a:rPr>
              <a:t>科学探究：速度的变化</a:t>
            </a:r>
          </a:p>
        </p:txBody>
      </p:sp>
      <p:sp>
        <p:nvSpPr>
          <p:cNvPr id="4" name="矩形 3"/>
          <p:cNvSpPr/>
          <p:nvPr/>
        </p:nvSpPr>
        <p:spPr>
          <a:xfrm>
            <a:off x="217314" y="205009"/>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0215" y="794513"/>
            <a:ext cx="3475603" cy="347293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58665" y="4690652"/>
            <a:ext cx="736376" cy="359227"/>
          </a:xfrm>
          <a:prstGeom prst="rect">
            <a:avLst/>
          </a:prstGeom>
        </p:spPr>
      </p:pic>
      <p:grpSp>
        <p:nvGrpSpPr>
          <p:cNvPr id="140" name="组合 139"/>
          <p:cNvGrpSpPr/>
          <p:nvPr/>
        </p:nvGrpSpPr>
        <p:grpSpPr>
          <a:xfrm>
            <a:off x="849630" y="4257675"/>
            <a:ext cx="8244205" cy="257810"/>
            <a:chOff x="1338" y="6705"/>
            <a:chExt cx="12983" cy="406"/>
          </a:xfrm>
        </p:grpSpPr>
        <p:grpSp>
          <p:nvGrpSpPr>
            <p:cNvPr id="15" name="组合 14"/>
            <p:cNvGrpSpPr/>
            <p:nvPr/>
          </p:nvGrpSpPr>
          <p:grpSpPr>
            <a:xfrm>
              <a:off x="1338" y="6765"/>
              <a:ext cx="2768" cy="347"/>
              <a:chOff x="609" y="6068"/>
              <a:chExt cx="2768" cy="347"/>
            </a:xfrm>
          </p:grpSpPr>
          <p:cxnSp>
            <p:nvCxnSpPr>
              <p:cNvPr id="2" name="直接连接符 1"/>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3" name="直接连接符 2"/>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 name="直接连接符 3"/>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 name="直接连接符 5"/>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 name="直接连接符 7"/>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 name="直接连接符 8"/>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 name="直接连接符 9"/>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1" name="直接连接符 10"/>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2" name="直接连接符 11"/>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3" name="直接连接符 12"/>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4" name="直接连接符 13"/>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18" name="组合 17"/>
            <p:cNvGrpSpPr/>
            <p:nvPr/>
          </p:nvGrpSpPr>
          <p:grpSpPr>
            <a:xfrm>
              <a:off x="3959" y="6752"/>
              <a:ext cx="2768" cy="347"/>
              <a:chOff x="609" y="6068"/>
              <a:chExt cx="2768" cy="347"/>
            </a:xfrm>
          </p:grpSpPr>
          <p:cxnSp>
            <p:nvCxnSpPr>
              <p:cNvPr id="19" name="直接连接符 18"/>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6" name="直接连接符 45"/>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7" name="直接连接符 46"/>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8" name="直接连接符 47"/>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9" name="直接连接符 48"/>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0" name="直接连接符 49"/>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1" name="直接连接符 50"/>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2" name="直接连接符 61"/>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3" name="直接连接符 62"/>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4" name="直接连接符 63"/>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65" name="组合 64"/>
            <p:cNvGrpSpPr/>
            <p:nvPr/>
          </p:nvGrpSpPr>
          <p:grpSpPr>
            <a:xfrm>
              <a:off x="6701" y="6730"/>
              <a:ext cx="2768" cy="347"/>
              <a:chOff x="609" y="6068"/>
              <a:chExt cx="2768" cy="347"/>
            </a:xfrm>
          </p:grpSpPr>
          <p:cxnSp>
            <p:nvCxnSpPr>
              <p:cNvPr id="66" name="直接连接符 65"/>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67" name="直接连接符 66"/>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8" name="直接连接符 67"/>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9" name="直接连接符 68"/>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0" name="直接连接符 69"/>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1" name="直接连接符 70"/>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2" name="直接连接符 71"/>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3" name="直接连接符 72"/>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4" name="直接连接符 73"/>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5" name="直接连接符 74"/>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6" name="直接连接符 75"/>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77" name="组合 76"/>
            <p:cNvGrpSpPr/>
            <p:nvPr/>
          </p:nvGrpSpPr>
          <p:grpSpPr>
            <a:xfrm>
              <a:off x="9373" y="6717"/>
              <a:ext cx="2768" cy="347"/>
              <a:chOff x="609" y="6068"/>
              <a:chExt cx="2768" cy="347"/>
            </a:xfrm>
          </p:grpSpPr>
          <p:cxnSp>
            <p:nvCxnSpPr>
              <p:cNvPr id="78" name="直接连接符 77"/>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79" name="直接连接符 78"/>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0" name="直接连接符 79"/>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1" name="直接连接符 80"/>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2" name="直接连接符 81"/>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3" name="直接连接符 82"/>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4" name="直接连接符 83"/>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5" name="直接连接符 84"/>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6" name="直接连接符 85"/>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7" name="直接连接符 86"/>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8" name="直接连接符 87"/>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89" name="组合 88"/>
            <p:cNvGrpSpPr/>
            <p:nvPr/>
          </p:nvGrpSpPr>
          <p:grpSpPr>
            <a:xfrm>
              <a:off x="11971" y="6705"/>
              <a:ext cx="2351" cy="347"/>
              <a:chOff x="609" y="6068"/>
              <a:chExt cx="2768" cy="347"/>
            </a:xfrm>
          </p:grpSpPr>
          <p:cxnSp>
            <p:nvCxnSpPr>
              <p:cNvPr id="90" name="直接连接符 89"/>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91" name="直接连接符 90"/>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2" name="直接连接符 91"/>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3" name="直接连接符 92"/>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4" name="直接连接符 93"/>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5" name="直接连接符 94"/>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6" name="直接连接符 95"/>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7" name="直接连接符 96"/>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8" name="直接连接符 97"/>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9" name="直接连接符 98"/>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0" name="直接连接符 99"/>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sp>
        <p:nvSpPr>
          <p:cNvPr id="26655" name="Rectangle 5" descr="栎木"/>
          <p:cNvSpPr/>
          <p:nvPr/>
        </p:nvSpPr>
        <p:spPr>
          <a:xfrm>
            <a:off x="7426325" y="3260090"/>
            <a:ext cx="1003935" cy="976630"/>
          </a:xfrm>
          <a:prstGeom prst="rect">
            <a:avLst/>
          </a:prstGeom>
          <a:blipFill rotWithShape="0">
            <a:blip r:embed="rId3"/>
          </a:blipFill>
          <a:ln w="31750" cap="flat" cmpd="sng">
            <a:solidFill>
              <a:schemeClr val="accent1">
                <a:lumMod val="75000"/>
              </a:schemeClr>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nvGrpSpPr>
          <p:cNvPr id="26627" name="Group 51"/>
          <p:cNvGrpSpPr/>
          <p:nvPr/>
        </p:nvGrpSpPr>
        <p:grpSpPr>
          <a:xfrm rot="21000000">
            <a:off x="6562319" y="2545180"/>
            <a:ext cx="1006475" cy="687586"/>
            <a:chOff x="1872" y="672"/>
            <a:chExt cx="1296" cy="756"/>
          </a:xfrm>
        </p:grpSpPr>
        <p:sp>
          <p:nvSpPr>
            <p:cNvPr id="26650" name="Rectangle 52" descr="深色木质"/>
            <p:cNvSpPr/>
            <p:nvPr/>
          </p:nvSpPr>
          <p:spPr>
            <a:xfrm>
              <a:off x="1872" y="672"/>
              <a:ext cx="1296" cy="528"/>
            </a:xfrm>
            <a:prstGeom prst="rect">
              <a:avLst/>
            </a:prstGeom>
            <a:blipFill rotWithShape="0">
              <a:blip r:embed="rId4"/>
            </a:blipFill>
            <a:ln w="19050" cap="flat" cmpd="sng">
              <a:solidFill>
                <a:schemeClr val="tx1"/>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1" name="Oval 53"/>
            <p:cNvSpPr/>
            <p:nvPr/>
          </p:nvSpPr>
          <p:spPr>
            <a:xfrm>
              <a:off x="2019"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2" name="Oval 54"/>
            <p:cNvSpPr/>
            <p:nvPr/>
          </p:nvSpPr>
          <p:spPr>
            <a:xfrm>
              <a:off x="2835"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sp>
        <p:nvSpPr>
          <p:cNvPr id="105" name="矩形 104"/>
          <p:cNvSpPr/>
          <p:nvPr/>
        </p:nvSpPr>
        <p:spPr>
          <a:xfrm rot="20940000">
            <a:off x="1376045" y="3350260"/>
            <a:ext cx="142875" cy="916940"/>
          </a:xfrm>
          <a:prstGeom prst="rect">
            <a:avLst/>
          </a:prstGeom>
          <a:blipFill>
            <a:blip r:embed="rId5"/>
          </a:blipFill>
          <a:ln w="1905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106" name="直接连接符 105"/>
          <p:cNvCxnSpPr/>
          <p:nvPr/>
        </p:nvCxnSpPr>
        <p:spPr>
          <a:xfrm>
            <a:off x="3931285" y="3063240"/>
            <a:ext cx="130810" cy="678180"/>
          </a:xfrm>
          <a:prstGeom prst="line">
            <a:avLst/>
          </a:prstGeom>
          <a:noFill/>
          <a:ln w="53975" cap="flat">
            <a:solidFill>
              <a:srgbClr val="000000"/>
            </a:solidFill>
            <a:prstDash val="sysDash"/>
            <a:miter lim="800000"/>
          </a:ln>
        </p:spPr>
        <p:style>
          <a:lnRef idx="0">
            <a:scrgbClr r="0" g="0" b="0"/>
          </a:lnRef>
          <a:fillRef idx="0">
            <a:scrgbClr r="0" g="0" b="0"/>
          </a:fillRef>
          <a:effectRef idx="0">
            <a:scrgbClr r="0" g="0" b="0"/>
          </a:effectRef>
          <a:fontRef idx="none"/>
        </p:style>
      </p:cxnSp>
      <p:sp>
        <p:nvSpPr>
          <p:cNvPr id="108" name="矩形 107"/>
          <p:cNvSpPr/>
          <p:nvPr/>
        </p:nvSpPr>
        <p:spPr>
          <a:xfrm rot="20940000">
            <a:off x="6396990" y="2423160"/>
            <a:ext cx="142875" cy="916940"/>
          </a:xfrm>
          <a:prstGeom prst="rect">
            <a:avLst/>
          </a:prstGeom>
          <a:pattFill prst="shingle">
            <a:fgClr>
              <a:srgbClr val="BBE0E3"/>
            </a:fgClr>
            <a:bgClr>
              <a:srgbClr val="F2F2F2"/>
            </a:bgClr>
          </a:pattFill>
          <a:ln w="1905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110" name="直接连接符 109"/>
          <p:cNvCxnSpPr/>
          <p:nvPr/>
        </p:nvCxnSpPr>
        <p:spPr>
          <a:xfrm flipV="1">
            <a:off x="1361440" y="3116580"/>
            <a:ext cx="6619875" cy="1179195"/>
          </a:xfrm>
          <a:prstGeom prst="line">
            <a:avLst/>
          </a:prstGeom>
          <a:ln w="76200"/>
        </p:spPr>
        <p:style>
          <a:lnRef idx="3">
            <a:schemeClr val="dk1"/>
          </a:lnRef>
          <a:fillRef idx="0">
            <a:schemeClr val="dk1"/>
          </a:fillRef>
          <a:effectRef idx="2">
            <a:schemeClr val="dk1"/>
          </a:effectRef>
          <a:fontRef idx="minor">
            <a:schemeClr val="tx1"/>
          </a:fontRef>
        </p:style>
      </p:cxnSp>
      <p:grpSp>
        <p:nvGrpSpPr>
          <p:cNvPr id="113" name="Group 77"/>
          <p:cNvGrpSpPr/>
          <p:nvPr/>
        </p:nvGrpSpPr>
        <p:grpSpPr>
          <a:xfrm rot="180000">
            <a:off x="347980" y="1631633"/>
            <a:ext cx="6850063" cy="1908175"/>
            <a:chOff x="0" y="981"/>
            <a:chExt cx="4315" cy="1202"/>
          </a:xfrm>
        </p:grpSpPr>
        <p:sp>
          <p:nvSpPr>
            <p:cNvPr id="114" name="Rectangle 78"/>
            <p:cNvSpPr/>
            <p:nvPr/>
          </p:nvSpPr>
          <p:spPr>
            <a:xfrm rot="-809316">
              <a:off x="0" y="1405"/>
              <a:ext cx="4315" cy="328"/>
            </a:xfrm>
            <a:prstGeom prst="rect">
              <a:avLst/>
            </a:prstGeom>
            <a:noFill/>
            <a:ln w="28575" cap="flat" cmpd="sng">
              <a:solidFill>
                <a:schemeClr val="tx1"/>
              </a:solidFill>
              <a:prstDash val="solid"/>
              <a:miter/>
              <a:headEnd type="none" w="med" len="med"/>
              <a:tailEnd type="none" w="med" len="med"/>
            </a:ln>
          </p:spPr>
          <p:txBody>
            <a:bodyPr anchor="ctr">
              <a:spAutoFit/>
            </a:bodyPr>
            <a:lstStyle/>
            <a:p>
              <a:pPr eaLnBrk="1" hangingPunct="1"/>
              <a:endParaRPr lang="zh-CN" altLang="en-US" dirty="0">
                <a:latin typeface="Comic Sans MS" panose="030F0702030302020204" pitchFamily="66" charset="0"/>
              </a:endParaRPr>
            </a:p>
          </p:txBody>
        </p:sp>
        <p:sp>
          <p:nvSpPr>
            <p:cNvPr id="115" name="Line 79"/>
            <p:cNvSpPr/>
            <p:nvPr/>
          </p:nvSpPr>
          <p:spPr>
            <a:xfrm flipH="1" flipV="1">
              <a:off x="290" y="2050"/>
              <a:ext cx="48" cy="133"/>
            </a:xfrm>
            <a:prstGeom prst="line">
              <a:avLst/>
            </a:prstGeom>
            <a:ln w="28575" cap="flat" cmpd="sng">
              <a:solidFill>
                <a:schemeClr val="tx1"/>
              </a:solidFill>
              <a:prstDash val="solid"/>
              <a:headEnd type="none" w="med" len="med"/>
              <a:tailEnd type="none" w="med" len="med"/>
            </a:ln>
          </p:spPr>
        </p:sp>
        <p:sp>
          <p:nvSpPr>
            <p:cNvPr id="116" name="Text Box 80"/>
            <p:cNvSpPr txBox="1"/>
            <p:nvPr/>
          </p:nvSpPr>
          <p:spPr>
            <a:xfrm rot="-883352">
              <a:off x="0" y="1797"/>
              <a:ext cx="528"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120</a:t>
              </a:r>
            </a:p>
          </p:txBody>
        </p:sp>
        <p:sp>
          <p:nvSpPr>
            <p:cNvPr id="117" name="Line 81"/>
            <p:cNvSpPr/>
            <p:nvPr/>
          </p:nvSpPr>
          <p:spPr>
            <a:xfrm flipH="1" flipV="1">
              <a:off x="818" y="1906"/>
              <a:ext cx="48" cy="133"/>
            </a:xfrm>
            <a:prstGeom prst="line">
              <a:avLst/>
            </a:prstGeom>
            <a:ln w="28575" cap="flat" cmpd="sng">
              <a:solidFill>
                <a:schemeClr val="tx1"/>
              </a:solidFill>
              <a:prstDash val="solid"/>
              <a:headEnd type="none" w="med" len="med"/>
              <a:tailEnd type="none" w="med" len="med"/>
            </a:ln>
          </p:spPr>
        </p:sp>
        <p:sp>
          <p:nvSpPr>
            <p:cNvPr id="118" name="Line 82"/>
            <p:cNvSpPr/>
            <p:nvPr/>
          </p:nvSpPr>
          <p:spPr>
            <a:xfrm flipH="1" flipV="1">
              <a:off x="1394" y="1762"/>
              <a:ext cx="48" cy="133"/>
            </a:xfrm>
            <a:prstGeom prst="line">
              <a:avLst/>
            </a:prstGeom>
            <a:ln w="28575" cap="flat" cmpd="sng">
              <a:solidFill>
                <a:schemeClr val="tx1"/>
              </a:solidFill>
              <a:prstDash val="solid"/>
              <a:headEnd type="none" w="med" len="med"/>
              <a:tailEnd type="none" w="med" len="med"/>
            </a:ln>
          </p:spPr>
        </p:sp>
        <p:sp>
          <p:nvSpPr>
            <p:cNvPr id="119" name="Line 83"/>
            <p:cNvSpPr/>
            <p:nvPr/>
          </p:nvSpPr>
          <p:spPr>
            <a:xfrm flipH="1" flipV="1">
              <a:off x="1970" y="1618"/>
              <a:ext cx="48" cy="133"/>
            </a:xfrm>
            <a:prstGeom prst="line">
              <a:avLst/>
            </a:prstGeom>
            <a:ln w="28575" cap="flat" cmpd="sng">
              <a:solidFill>
                <a:schemeClr val="tx1"/>
              </a:solidFill>
              <a:prstDash val="solid"/>
              <a:headEnd type="none" w="med" len="med"/>
              <a:tailEnd type="none" w="med" len="med"/>
            </a:ln>
          </p:spPr>
        </p:sp>
        <p:sp>
          <p:nvSpPr>
            <p:cNvPr id="120" name="Line 84"/>
            <p:cNvSpPr/>
            <p:nvPr/>
          </p:nvSpPr>
          <p:spPr>
            <a:xfrm flipH="1" flipV="1">
              <a:off x="2546" y="1474"/>
              <a:ext cx="48" cy="133"/>
            </a:xfrm>
            <a:prstGeom prst="line">
              <a:avLst/>
            </a:prstGeom>
            <a:ln w="28575" cap="flat" cmpd="sng">
              <a:solidFill>
                <a:schemeClr val="tx1"/>
              </a:solidFill>
              <a:prstDash val="solid"/>
              <a:headEnd type="none" w="med" len="med"/>
              <a:tailEnd type="none" w="med" len="med"/>
            </a:ln>
          </p:spPr>
        </p:sp>
        <p:sp>
          <p:nvSpPr>
            <p:cNvPr id="121" name="Line 85"/>
            <p:cNvSpPr/>
            <p:nvPr/>
          </p:nvSpPr>
          <p:spPr>
            <a:xfrm flipH="1" flipV="1">
              <a:off x="3122" y="1378"/>
              <a:ext cx="48" cy="133"/>
            </a:xfrm>
            <a:prstGeom prst="line">
              <a:avLst/>
            </a:prstGeom>
            <a:ln w="28575" cap="flat" cmpd="sng">
              <a:solidFill>
                <a:schemeClr val="tx1"/>
              </a:solidFill>
              <a:prstDash val="solid"/>
              <a:headEnd type="none" w="med" len="med"/>
              <a:tailEnd type="none" w="med" len="med"/>
            </a:ln>
          </p:spPr>
        </p:sp>
        <p:sp>
          <p:nvSpPr>
            <p:cNvPr id="122" name="Line 86"/>
            <p:cNvSpPr/>
            <p:nvPr/>
          </p:nvSpPr>
          <p:spPr>
            <a:xfrm flipH="1" flipV="1">
              <a:off x="3746" y="1220"/>
              <a:ext cx="48" cy="133"/>
            </a:xfrm>
            <a:prstGeom prst="line">
              <a:avLst/>
            </a:prstGeom>
            <a:ln w="28575" cap="flat" cmpd="sng">
              <a:solidFill>
                <a:schemeClr val="tx1"/>
              </a:solidFill>
              <a:prstDash val="solid"/>
              <a:headEnd type="none" w="med" len="med"/>
              <a:tailEnd type="none" w="med" len="med"/>
            </a:ln>
          </p:spPr>
        </p:sp>
        <p:sp>
          <p:nvSpPr>
            <p:cNvPr id="123" name="Text Box 87"/>
            <p:cNvSpPr txBox="1"/>
            <p:nvPr/>
          </p:nvSpPr>
          <p:spPr>
            <a:xfrm rot="-766479">
              <a:off x="612" y="1661"/>
              <a:ext cx="409"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100</a:t>
              </a:r>
            </a:p>
          </p:txBody>
        </p:sp>
        <p:sp>
          <p:nvSpPr>
            <p:cNvPr id="124" name="Text Box 88"/>
            <p:cNvSpPr txBox="1"/>
            <p:nvPr/>
          </p:nvSpPr>
          <p:spPr>
            <a:xfrm rot="-963253">
              <a:off x="1247" y="1525"/>
              <a:ext cx="308"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80</a:t>
              </a:r>
            </a:p>
          </p:txBody>
        </p:sp>
        <p:sp>
          <p:nvSpPr>
            <p:cNvPr id="125" name="Text Box 89"/>
            <p:cNvSpPr txBox="1"/>
            <p:nvPr/>
          </p:nvSpPr>
          <p:spPr>
            <a:xfrm rot="-1001734">
              <a:off x="1791" y="1389"/>
              <a:ext cx="308"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60</a:t>
              </a:r>
            </a:p>
          </p:txBody>
        </p:sp>
        <p:sp>
          <p:nvSpPr>
            <p:cNvPr id="126" name="Text Box 90"/>
            <p:cNvSpPr txBox="1"/>
            <p:nvPr/>
          </p:nvSpPr>
          <p:spPr>
            <a:xfrm rot="-893843">
              <a:off x="2381" y="1253"/>
              <a:ext cx="308"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40</a:t>
              </a:r>
            </a:p>
          </p:txBody>
        </p:sp>
        <p:sp>
          <p:nvSpPr>
            <p:cNvPr id="127" name="Text Box 91"/>
            <p:cNvSpPr txBox="1"/>
            <p:nvPr/>
          </p:nvSpPr>
          <p:spPr>
            <a:xfrm rot="-852838">
              <a:off x="2880" y="1117"/>
              <a:ext cx="330"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20</a:t>
              </a:r>
            </a:p>
          </p:txBody>
        </p:sp>
        <p:sp>
          <p:nvSpPr>
            <p:cNvPr id="128" name="Text Box 92"/>
            <p:cNvSpPr txBox="1"/>
            <p:nvPr/>
          </p:nvSpPr>
          <p:spPr>
            <a:xfrm rot="-1339391">
              <a:off x="3606" y="981"/>
              <a:ext cx="198" cy="288"/>
            </a:xfrm>
            <a:prstGeom prst="rect">
              <a:avLst/>
            </a:prstGeom>
            <a:noFill/>
            <a:ln w="9525">
              <a:noFill/>
            </a:ln>
          </p:spPr>
          <p:txBody>
            <a:bodyPr>
              <a:spAutoFit/>
            </a:bodyPr>
            <a:lstStyle/>
            <a:p>
              <a:pPr eaLnBrk="1" hangingPunct="1"/>
              <a:r>
                <a:rPr lang="en-US" altLang="zh-CN" sz="2400" dirty="0">
                  <a:latin typeface="Times New Roman" panose="02020603050405020304" pitchFamily="18" charset="0"/>
                </a:rPr>
                <a:t>0</a:t>
              </a:r>
            </a:p>
          </p:txBody>
        </p:sp>
        <p:sp>
          <p:nvSpPr>
            <p:cNvPr id="129" name="Line 93"/>
            <p:cNvSpPr/>
            <p:nvPr/>
          </p:nvSpPr>
          <p:spPr>
            <a:xfrm rot="-2121452" flipV="1">
              <a:off x="592" y="1995"/>
              <a:ext cx="35" cy="91"/>
            </a:xfrm>
            <a:prstGeom prst="line">
              <a:avLst/>
            </a:prstGeom>
            <a:ln w="28575" cap="flat" cmpd="sng">
              <a:solidFill>
                <a:schemeClr val="tx1"/>
              </a:solidFill>
              <a:prstDash val="solid"/>
              <a:headEnd type="none" w="med" len="med"/>
              <a:tailEnd type="none" w="med" len="med"/>
            </a:ln>
          </p:spPr>
        </p:sp>
        <p:sp>
          <p:nvSpPr>
            <p:cNvPr id="130" name="Line 94"/>
            <p:cNvSpPr/>
            <p:nvPr/>
          </p:nvSpPr>
          <p:spPr>
            <a:xfrm rot="-2121452" flipV="1">
              <a:off x="1120" y="1899"/>
              <a:ext cx="35" cy="91"/>
            </a:xfrm>
            <a:prstGeom prst="line">
              <a:avLst/>
            </a:prstGeom>
            <a:ln w="28575" cap="flat" cmpd="sng">
              <a:solidFill>
                <a:schemeClr val="tx1"/>
              </a:solidFill>
              <a:prstDash val="solid"/>
              <a:headEnd type="none" w="med" len="med"/>
              <a:tailEnd type="none" w="med" len="med"/>
            </a:ln>
          </p:spPr>
        </p:sp>
        <p:sp>
          <p:nvSpPr>
            <p:cNvPr id="131" name="Line 95"/>
            <p:cNvSpPr/>
            <p:nvPr/>
          </p:nvSpPr>
          <p:spPr>
            <a:xfrm rot="-2121452" flipV="1">
              <a:off x="1696" y="1755"/>
              <a:ext cx="35" cy="91"/>
            </a:xfrm>
            <a:prstGeom prst="line">
              <a:avLst/>
            </a:prstGeom>
            <a:ln w="28575" cap="flat" cmpd="sng">
              <a:solidFill>
                <a:schemeClr val="tx1"/>
              </a:solidFill>
              <a:prstDash val="solid"/>
              <a:headEnd type="none" w="med" len="med"/>
              <a:tailEnd type="none" w="med" len="med"/>
            </a:ln>
          </p:spPr>
        </p:sp>
        <p:sp>
          <p:nvSpPr>
            <p:cNvPr id="132" name="Line 96"/>
            <p:cNvSpPr/>
            <p:nvPr/>
          </p:nvSpPr>
          <p:spPr>
            <a:xfrm rot="-2121452" flipV="1">
              <a:off x="2307" y="1611"/>
              <a:ext cx="35" cy="91"/>
            </a:xfrm>
            <a:prstGeom prst="line">
              <a:avLst/>
            </a:prstGeom>
            <a:ln w="28575" cap="flat" cmpd="sng">
              <a:solidFill>
                <a:schemeClr val="tx1"/>
              </a:solidFill>
              <a:prstDash val="solid"/>
              <a:headEnd type="none" w="med" len="med"/>
              <a:tailEnd type="none" w="med" len="med"/>
            </a:ln>
          </p:spPr>
        </p:sp>
        <p:sp>
          <p:nvSpPr>
            <p:cNvPr id="133" name="Line 97"/>
            <p:cNvSpPr/>
            <p:nvPr/>
          </p:nvSpPr>
          <p:spPr>
            <a:xfrm rot="-2121452" flipV="1">
              <a:off x="2848" y="1467"/>
              <a:ext cx="35" cy="91"/>
            </a:xfrm>
            <a:prstGeom prst="line">
              <a:avLst/>
            </a:prstGeom>
            <a:ln w="28575" cap="flat" cmpd="sng">
              <a:solidFill>
                <a:schemeClr val="tx1"/>
              </a:solidFill>
              <a:prstDash val="solid"/>
              <a:headEnd type="none" w="med" len="med"/>
              <a:tailEnd type="none" w="med" len="med"/>
            </a:ln>
          </p:spPr>
        </p:sp>
        <p:sp>
          <p:nvSpPr>
            <p:cNvPr id="134" name="Line 98"/>
            <p:cNvSpPr/>
            <p:nvPr/>
          </p:nvSpPr>
          <p:spPr>
            <a:xfrm rot="-2121452" flipV="1">
              <a:off x="3459" y="1323"/>
              <a:ext cx="35" cy="91"/>
            </a:xfrm>
            <a:prstGeom prst="line">
              <a:avLst/>
            </a:prstGeom>
            <a:ln w="28575" cap="flat" cmpd="sng">
              <a:solidFill>
                <a:schemeClr val="tx1"/>
              </a:solidFill>
              <a:prstDash val="solid"/>
              <a:headEnd type="none" w="med" len="med"/>
              <a:tailEnd type="none" w="med" len="med"/>
            </a:ln>
          </p:spPr>
        </p:sp>
        <p:sp>
          <p:nvSpPr>
            <p:cNvPr id="135" name="Text Box 99"/>
            <p:cNvSpPr txBox="1"/>
            <p:nvPr/>
          </p:nvSpPr>
          <p:spPr>
            <a:xfrm rot="-1113479">
              <a:off x="3919" y="981"/>
              <a:ext cx="361" cy="288"/>
            </a:xfrm>
            <a:prstGeom prst="rect">
              <a:avLst/>
            </a:prstGeom>
            <a:noFill/>
            <a:ln w="9525">
              <a:noFill/>
            </a:ln>
          </p:spPr>
          <p:txBody>
            <a:bodyPr>
              <a:spAutoFit/>
            </a:bodyPr>
            <a:lstStyle/>
            <a:p>
              <a:pPr eaLnBrk="1" hangingPunct="1"/>
              <a:r>
                <a:rPr lang="en-US" altLang="zh-CN" sz="2400" b="1" dirty="0">
                  <a:latin typeface="Times New Roman" panose="02020603050405020304" pitchFamily="18" charset="0"/>
                </a:rPr>
                <a:t>cm</a:t>
              </a:r>
            </a:p>
          </p:txBody>
        </p:sp>
      </p:grpSp>
      <p:sp>
        <p:nvSpPr>
          <p:cNvPr id="26631" name="Text Box 61"/>
          <p:cNvSpPr txBox="1"/>
          <p:nvPr/>
        </p:nvSpPr>
        <p:spPr>
          <a:xfrm>
            <a:off x="401320" y="3624580"/>
            <a:ext cx="868680" cy="368300"/>
          </a:xfrm>
          <a:prstGeom prst="rect">
            <a:avLst/>
          </a:prstGeom>
          <a:noFill/>
          <a:ln w="9525">
            <a:noFill/>
          </a:ln>
        </p:spPr>
        <p:txBody>
          <a:bodyPr wrap="none">
            <a:spAutoFit/>
          </a:bodyPr>
          <a:lstStyle/>
          <a:p>
            <a:pPr eaLnBrk="1" hangingPunct="1"/>
            <a:r>
              <a:rPr lang="zh-CN" altLang="en-US" sz="1800" dirty="0">
                <a:latin typeface="微软雅黑" panose="020B0503020204020204" charset="-122"/>
                <a:ea typeface="微软雅黑" panose="020B0503020204020204" charset="-122"/>
              </a:rPr>
              <a:t>金属片</a:t>
            </a:r>
          </a:p>
        </p:txBody>
      </p:sp>
      <p:cxnSp>
        <p:nvCxnSpPr>
          <p:cNvPr id="136" name="直接箭头连接符 135"/>
          <p:cNvCxnSpPr/>
          <p:nvPr/>
        </p:nvCxnSpPr>
        <p:spPr>
          <a:xfrm flipV="1">
            <a:off x="4000500" y="2755900"/>
            <a:ext cx="2367280" cy="457835"/>
          </a:xfrm>
          <a:prstGeom prst="straightConnector1">
            <a:avLst/>
          </a:prstGeom>
          <a:noFill/>
          <a:ln w="28575" cap="flat">
            <a:solidFill>
              <a:schemeClr val="tx1"/>
            </a:solidFill>
            <a:prstDash val="solid"/>
            <a:miter lim="800000"/>
            <a:headEnd type="arrow"/>
            <a:tailEnd type="arrow"/>
          </a:ln>
        </p:spPr>
        <p:style>
          <a:lnRef idx="0">
            <a:scrgbClr r="0" g="0" b="0"/>
          </a:lnRef>
          <a:fillRef idx="0">
            <a:scrgbClr r="0" g="0" b="0"/>
          </a:fillRef>
          <a:effectRef idx="0">
            <a:scrgbClr r="0" g="0" b="0"/>
          </a:effectRef>
          <a:fontRef idx="none"/>
        </p:style>
      </p:cxnSp>
      <p:cxnSp>
        <p:nvCxnSpPr>
          <p:cNvPr id="137" name="直接箭头连接符 136"/>
          <p:cNvCxnSpPr/>
          <p:nvPr/>
        </p:nvCxnSpPr>
        <p:spPr>
          <a:xfrm flipV="1">
            <a:off x="1518285" y="3225800"/>
            <a:ext cx="2411730" cy="462915"/>
          </a:xfrm>
          <a:prstGeom prst="straightConnector1">
            <a:avLst/>
          </a:prstGeom>
          <a:noFill/>
          <a:ln w="28575" cap="flat">
            <a:solidFill>
              <a:schemeClr val="tx1"/>
            </a:solidFill>
            <a:prstDash val="solid"/>
            <a:miter lim="800000"/>
            <a:headEnd type="arrow"/>
            <a:tailEnd type="arrow"/>
          </a:ln>
        </p:spPr>
        <p:style>
          <a:lnRef idx="0">
            <a:scrgbClr r="0" g="0" b="0"/>
          </a:lnRef>
          <a:fillRef idx="0">
            <a:scrgbClr r="0" g="0" b="0"/>
          </a:fillRef>
          <a:effectRef idx="0">
            <a:scrgbClr r="0" g="0" b="0"/>
          </a:effectRef>
          <a:fontRef idx="none"/>
        </p:style>
      </p:cxnSp>
      <p:sp>
        <p:nvSpPr>
          <p:cNvPr id="138" name="文本框 137"/>
          <p:cNvSpPr txBox="1"/>
          <p:nvPr/>
        </p:nvSpPr>
        <p:spPr>
          <a:xfrm rot="20640000">
            <a:off x="4768850" y="2846705"/>
            <a:ext cx="467995"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3200" b="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s</a:t>
            </a:r>
            <a:r>
              <a:rPr kumimoji="0" lang="en-US" altLang="zh-CN" sz="3200" b="0" i="0" u="none" strike="noStrike" cap="none" spc="0" normalizeH="0" baseline="-2500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1</a:t>
            </a:r>
          </a:p>
        </p:txBody>
      </p:sp>
      <p:sp>
        <p:nvSpPr>
          <p:cNvPr id="139" name="文本框 138"/>
          <p:cNvSpPr txBox="1"/>
          <p:nvPr/>
        </p:nvSpPr>
        <p:spPr>
          <a:xfrm rot="20640000">
            <a:off x="2606040" y="3292475"/>
            <a:ext cx="62103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3200" b="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s</a:t>
            </a:r>
            <a:r>
              <a:rPr kumimoji="0" lang="en-US" altLang="zh-CN" sz="3200" b="0" i="0" u="none" strike="noStrike" cap="none" spc="0" normalizeH="0" baseline="-2500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2</a:t>
            </a:r>
          </a:p>
        </p:txBody>
      </p:sp>
      <p:sp>
        <p:nvSpPr>
          <p:cNvPr id="23557" name="Text Box 5"/>
          <p:cNvSpPr txBox="1"/>
          <p:nvPr/>
        </p:nvSpPr>
        <p:spPr>
          <a:xfrm>
            <a:off x="607060" y="659130"/>
            <a:ext cx="6318250" cy="398780"/>
          </a:xfrm>
          <a:prstGeom prst="rect">
            <a:avLst/>
          </a:prstGeom>
          <a:noFill/>
          <a:ln w="9525">
            <a:noFill/>
          </a:ln>
        </p:spPr>
        <p:txBody>
          <a:bodyPr wrap="square">
            <a:spAutoFit/>
          </a:bodyPr>
          <a:lstStyle/>
          <a:p>
            <a:pPr eaLnBrk="1" hangingPunct="1"/>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组装好器材后用刻度尺分别测出全程</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S</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S</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的长度 </a:t>
            </a:r>
          </a:p>
        </p:txBody>
      </p:sp>
      <p:sp>
        <p:nvSpPr>
          <p:cNvPr id="141" name="文本框 140"/>
          <p:cNvSpPr txBox="1"/>
          <p:nvPr/>
        </p:nvSpPr>
        <p:spPr>
          <a:xfrm>
            <a:off x="6419850" y="3345180"/>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142" name="文本框 141"/>
          <p:cNvSpPr txBox="1"/>
          <p:nvPr/>
        </p:nvSpPr>
        <p:spPr>
          <a:xfrm>
            <a:off x="3985260" y="3869690"/>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B</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143" name="文本框 142"/>
          <p:cNvSpPr txBox="1"/>
          <p:nvPr/>
        </p:nvSpPr>
        <p:spPr>
          <a:xfrm>
            <a:off x="1198245" y="3949065"/>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C</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627"/>
                                        </p:tgtEl>
                                        <p:attrNameLst>
                                          <p:attrName>style.visibility</p:attrName>
                                        </p:attrNameLst>
                                      </p:cBhvr>
                                      <p:to>
                                        <p:strVal val="visible"/>
                                      </p:to>
                                    </p:set>
                                    <p:animEffect transition="in" filter="wipe(down)">
                                      <p:cBhvr>
                                        <p:cTn id="19" dur="500"/>
                                        <p:tgtEl>
                                          <p:spTgt spid="2662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5"/>
                                        </p:tgtEl>
                                        <p:attrNameLst>
                                          <p:attrName>style.visibility</p:attrName>
                                        </p:attrNameLst>
                                      </p:cBhvr>
                                      <p:to>
                                        <p:strVal val="visible"/>
                                      </p:to>
                                    </p:set>
                                    <p:anim calcmode="lin" valueType="num">
                                      <p:cBhvr additive="base">
                                        <p:cTn id="24" dur="500" fill="hold"/>
                                        <p:tgtEl>
                                          <p:spTgt spid="105"/>
                                        </p:tgtEl>
                                        <p:attrNameLst>
                                          <p:attrName>ppt_x</p:attrName>
                                        </p:attrNameLst>
                                      </p:cBhvr>
                                      <p:tavLst>
                                        <p:tav tm="0">
                                          <p:val>
                                            <p:strVal val="#ppt_x"/>
                                          </p:val>
                                        </p:tav>
                                        <p:tav tm="100000">
                                          <p:val>
                                            <p:strVal val="#ppt_x"/>
                                          </p:val>
                                        </p:tav>
                                      </p:tavLst>
                                    </p:anim>
                                    <p:anim calcmode="lin" valueType="num">
                                      <p:cBhvr additive="base">
                                        <p:cTn id="25"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3"/>
                                        </p:tgtEl>
                                        <p:attrNameLst>
                                          <p:attrName>style.visibility</p:attrName>
                                        </p:attrNameLst>
                                      </p:cBhvr>
                                      <p:to>
                                        <p:strVal val="visible"/>
                                      </p:to>
                                    </p:set>
                                    <p:animEffect transition="in" filter="wipe(down)">
                                      <p:cBhvr>
                                        <p:cTn id="30" dur="500"/>
                                        <p:tgtEl>
                                          <p:spTgt spid="14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additive="base">
                                        <p:cTn id="35" dur="500" fill="hold"/>
                                        <p:tgtEl>
                                          <p:spTgt spid="108"/>
                                        </p:tgtEl>
                                        <p:attrNameLst>
                                          <p:attrName>ppt_x</p:attrName>
                                        </p:attrNameLst>
                                      </p:cBhvr>
                                      <p:tavLst>
                                        <p:tav tm="0">
                                          <p:val>
                                            <p:strVal val="#ppt_x"/>
                                          </p:val>
                                        </p:tav>
                                        <p:tav tm="100000">
                                          <p:val>
                                            <p:strVal val="#ppt_x"/>
                                          </p:val>
                                        </p:tav>
                                      </p:tavLst>
                                    </p:anim>
                                    <p:anim calcmode="lin" valueType="num">
                                      <p:cBhvr additive="base">
                                        <p:cTn id="36"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41"/>
                                        </p:tgtEl>
                                        <p:attrNameLst>
                                          <p:attrName>style.visibility</p:attrName>
                                        </p:attrNameLst>
                                      </p:cBhvr>
                                      <p:to>
                                        <p:strVal val="visible"/>
                                      </p:to>
                                    </p:set>
                                    <p:animEffect transition="in" filter="wipe(down)">
                                      <p:cBhvr>
                                        <p:cTn id="41" dur="500"/>
                                        <p:tgtEl>
                                          <p:spTgt spid="14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3557"/>
                                        </p:tgtEl>
                                        <p:attrNameLst>
                                          <p:attrName>style.visibility</p:attrName>
                                        </p:attrNameLst>
                                      </p:cBhvr>
                                      <p:to>
                                        <p:strVal val="visible"/>
                                      </p:to>
                                    </p:set>
                                    <p:animEffect transition="in" filter="blinds(horizontal)">
                                      <p:cBhvr>
                                        <p:cTn id="46" dur="500"/>
                                        <p:tgtEl>
                                          <p:spTgt spid="23557"/>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blinds(horizontal)">
                                      <p:cBhvr>
                                        <p:cTn id="51" dur="500"/>
                                        <p:tgtEl>
                                          <p:spTgt spid="113"/>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checkerboard(across)">
                                      <p:cBhvr>
                                        <p:cTn id="56" dur="500"/>
                                        <p:tgtEl>
                                          <p:spTgt spid="106"/>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4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3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1" presetClass="entr" presetSubtype="1" fill="hold" grpId="0" nodeType="click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wheel(1)">
                                      <p:cBhvr>
                                        <p:cTn id="69" dur="2000"/>
                                        <p:tgtEl>
                                          <p:spTgt spid="138"/>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137"/>
                                        </p:tgtEl>
                                        <p:attrNameLst>
                                          <p:attrName>style.visibility</p:attrName>
                                        </p:attrNameLst>
                                      </p:cBhvr>
                                      <p:to>
                                        <p:strVal val="visible"/>
                                      </p:to>
                                    </p:set>
                                    <p:animEffect transition="in" filter="blinds(horizontal)">
                                      <p:cBhvr>
                                        <p:cTn id="74" dur="500"/>
                                        <p:tgtEl>
                                          <p:spTgt spid="137"/>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3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26631"/>
                                        </p:tgtEl>
                                        <p:attrNameLst>
                                          <p:attrName>style.visibility</p:attrName>
                                        </p:attrNameLst>
                                      </p:cBhvr>
                                      <p:to>
                                        <p:strVal val="visible"/>
                                      </p:to>
                                    </p:set>
                                    <p:animEffect transition="in" filter="checkerboard(across)">
                                      <p:cBhvr>
                                        <p:cTn id="83"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55" grpId="0" bldLvl="0" animBg="1"/>
      <p:bldP spid="105" grpId="0" bldLvl="0" animBg="1"/>
      <p:bldP spid="108" grpId="0" animBg="1"/>
      <p:bldP spid="26631" grpId="0"/>
      <p:bldP spid="138" grpId="0" animBg="1"/>
      <p:bldP spid="139" grpId="0" animBg="1"/>
      <p:bldP spid="23557" grpId="0"/>
      <p:bldP spid="141" grpId="0" animBg="1"/>
      <p:bldP spid="142" grpId="0" animBg="1"/>
      <p:bldP spid="14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7" name="Text Box 5"/>
          <p:cNvSpPr txBox="1"/>
          <p:nvPr/>
        </p:nvSpPr>
        <p:spPr>
          <a:xfrm>
            <a:off x="514350" y="231140"/>
            <a:ext cx="6673215" cy="706755"/>
          </a:xfrm>
          <a:prstGeom prst="rect">
            <a:avLst/>
          </a:prstGeom>
          <a:noFill/>
          <a:ln w="9525">
            <a:noFill/>
          </a:ln>
        </p:spPr>
        <p:txBody>
          <a:bodyPr wrap="square">
            <a:spAutoFit/>
          </a:bodyPr>
          <a:lstStyle/>
          <a:p>
            <a:pPr eaLnBrk="1" hangingPunct="1"/>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将金属片移至中点</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B,</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将小车从</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A</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点自由滑下，用停表测出其</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S</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的时间</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t</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 ，算出速度</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v</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p>
        </p:txBody>
      </p:sp>
      <p:grpSp>
        <p:nvGrpSpPr>
          <p:cNvPr id="140" name="组合 139"/>
          <p:cNvGrpSpPr/>
          <p:nvPr/>
        </p:nvGrpSpPr>
        <p:grpSpPr>
          <a:xfrm>
            <a:off x="849630" y="4257675"/>
            <a:ext cx="8244205" cy="257810"/>
            <a:chOff x="1338" y="6705"/>
            <a:chExt cx="12983" cy="406"/>
          </a:xfrm>
        </p:grpSpPr>
        <p:grpSp>
          <p:nvGrpSpPr>
            <p:cNvPr id="15" name="组合 14"/>
            <p:cNvGrpSpPr/>
            <p:nvPr/>
          </p:nvGrpSpPr>
          <p:grpSpPr>
            <a:xfrm>
              <a:off x="1338" y="6765"/>
              <a:ext cx="2768" cy="347"/>
              <a:chOff x="609" y="6068"/>
              <a:chExt cx="2768" cy="347"/>
            </a:xfrm>
          </p:grpSpPr>
          <p:cxnSp>
            <p:nvCxnSpPr>
              <p:cNvPr id="2" name="直接连接符 1"/>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3" name="直接连接符 2"/>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 name="直接连接符 3"/>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 name="直接连接符 4"/>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 name="直接连接符 7"/>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 name="直接连接符 8"/>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 name="直接连接符 9"/>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1" name="直接连接符 10"/>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2" name="直接连接符 11"/>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3" name="直接连接符 12"/>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4" name="直接连接符 13"/>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18" name="组合 17"/>
            <p:cNvGrpSpPr/>
            <p:nvPr/>
          </p:nvGrpSpPr>
          <p:grpSpPr>
            <a:xfrm>
              <a:off x="3959" y="6752"/>
              <a:ext cx="2768" cy="347"/>
              <a:chOff x="609" y="6068"/>
              <a:chExt cx="2768" cy="347"/>
            </a:xfrm>
          </p:grpSpPr>
          <p:cxnSp>
            <p:nvCxnSpPr>
              <p:cNvPr id="19" name="直接连接符 18"/>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6" name="直接连接符 45"/>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7" name="直接连接符 46"/>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8" name="直接连接符 47"/>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9" name="直接连接符 48"/>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0" name="直接连接符 49"/>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1" name="直接连接符 50"/>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2" name="直接连接符 61"/>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3" name="直接连接符 62"/>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4" name="直接连接符 63"/>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65" name="组合 64"/>
            <p:cNvGrpSpPr/>
            <p:nvPr/>
          </p:nvGrpSpPr>
          <p:grpSpPr>
            <a:xfrm>
              <a:off x="6701" y="6730"/>
              <a:ext cx="2768" cy="347"/>
              <a:chOff x="609" y="6068"/>
              <a:chExt cx="2768" cy="347"/>
            </a:xfrm>
          </p:grpSpPr>
          <p:cxnSp>
            <p:nvCxnSpPr>
              <p:cNvPr id="66" name="直接连接符 65"/>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67" name="直接连接符 66"/>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8" name="直接连接符 67"/>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9" name="直接连接符 68"/>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0" name="直接连接符 69"/>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1" name="直接连接符 70"/>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2" name="直接连接符 71"/>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3" name="直接连接符 72"/>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4" name="直接连接符 73"/>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5" name="直接连接符 74"/>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6" name="直接连接符 75"/>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77" name="组合 76"/>
            <p:cNvGrpSpPr/>
            <p:nvPr/>
          </p:nvGrpSpPr>
          <p:grpSpPr>
            <a:xfrm>
              <a:off x="9373" y="6717"/>
              <a:ext cx="2768" cy="347"/>
              <a:chOff x="609" y="6068"/>
              <a:chExt cx="2768" cy="347"/>
            </a:xfrm>
          </p:grpSpPr>
          <p:cxnSp>
            <p:nvCxnSpPr>
              <p:cNvPr id="78" name="直接连接符 77"/>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79" name="直接连接符 78"/>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0" name="直接连接符 79"/>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1" name="直接连接符 80"/>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2" name="直接连接符 81"/>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3" name="直接连接符 82"/>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4" name="直接连接符 83"/>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5" name="直接连接符 84"/>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6" name="直接连接符 85"/>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7" name="直接连接符 86"/>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8" name="直接连接符 87"/>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89" name="组合 88"/>
            <p:cNvGrpSpPr/>
            <p:nvPr/>
          </p:nvGrpSpPr>
          <p:grpSpPr>
            <a:xfrm>
              <a:off x="11971" y="6705"/>
              <a:ext cx="2351" cy="347"/>
              <a:chOff x="609" y="6068"/>
              <a:chExt cx="2768" cy="347"/>
            </a:xfrm>
          </p:grpSpPr>
          <p:cxnSp>
            <p:nvCxnSpPr>
              <p:cNvPr id="90" name="直接连接符 89"/>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91" name="直接连接符 90"/>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2" name="直接连接符 91"/>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3" name="直接连接符 92"/>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4" name="直接连接符 93"/>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5" name="直接连接符 94"/>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6" name="直接连接符 95"/>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7" name="直接连接符 96"/>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8" name="直接连接符 97"/>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9" name="直接连接符 98"/>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0" name="直接连接符 99"/>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sp>
        <p:nvSpPr>
          <p:cNvPr id="26655" name="Rectangle 5" descr="栎木"/>
          <p:cNvSpPr/>
          <p:nvPr/>
        </p:nvSpPr>
        <p:spPr>
          <a:xfrm>
            <a:off x="7426325" y="3260090"/>
            <a:ext cx="1003935" cy="976630"/>
          </a:xfrm>
          <a:prstGeom prst="rect">
            <a:avLst/>
          </a:prstGeom>
          <a:blipFill rotWithShape="0">
            <a:blip r:embed="rId2"/>
          </a:blipFill>
          <a:ln w="31750" cap="flat" cmpd="sng">
            <a:solidFill>
              <a:schemeClr val="accent1">
                <a:lumMod val="75000"/>
              </a:schemeClr>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nvGrpSpPr>
          <p:cNvPr id="26627" name="Group 51"/>
          <p:cNvGrpSpPr/>
          <p:nvPr/>
        </p:nvGrpSpPr>
        <p:grpSpPr>
          <a:xfrm rot="21000000">
            <a:off x="6562319" y="2545180"/>
            <a:ext cx="1006475" cy="687586"/>
            <a:chOff x="1872" y="672"/>
            <a:chExt cx="1296" cy="756"/>
          </a:xfrm>
        </p:grpSpPr>
        <p:sp>
          <p:nvSpPr>
            <p:cNvPr id="26650" name="Rectangle 52" descr="深色木质"/>
            <p:cNvSpPr/>
            <p:nvPr/>
          </p:nvSpPr>
          <p:spPr>
            <a:xfrm>
              <a:off x="1872" y="672"/>
              <a:ext cx="1296" cy="528"/>
            </a:xfrm>
            <a:prstGeom prst="rect">
              <a:avLst/>
            </a:prstGeom>
            <a:blipFill rotWithShape="0">
              <a:blip r:embed="rId3"/>
            </a:blipFill>
            <a:ln w="19050" cap="flat" cmpd="sng">
              <a:solidFill>
                <a:schemeClr val="tx1"/>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1" name="Oval 53"/>
            <p:cNvSpPr/>
            <p:nvPr/>
          </p:nvSpPr>
          <p:spPr>
            <a:xfrm>
              <a:off x="2019"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2" name="Oval 54"/>
            <p:cNvSpPr/>
            <p:nvPr/>
          </p:nvSpPr>
          <p:spPr>
            <a:xfrm>
              <a:off x="2835"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cxnSp>
        <p:nvCxnSpPr>
          <p:cNvPr id="106" name="直接连接符 105"/>
          <p:cNvCxnSpPr/>
          <p:nvPr/>
        </p:nvCxnSpPr>
        <p:spPr>
          <a:xfrm>
            <a:off x="3931285" y="3063240"/>
            <a:ext cx="130810" cy="678180"/>
          </a:xfrm>
          <a:prstGeom prst="line">
            <a:avLst/>
          </a:prstGeom>
          <a:noFill/>
          <a:ln w="53975" cap="flat">
            <a:solidFill>
              <a:srgbClr val="000000"/>
            </a:solidFill>
            <a:prstDash val="sysDash"/>
            <a:miter lim="800000"/>
          </a:ln>
        </p:spPr>
        <p:style>
          <a:lnRef idx="0">
            <a:scrgbClr r="0" g="0" b="0"/>
          </a:lnRef>
          <a:fillRef idx="0">
            <a:scrgbClr r="0" g="0" b="0"/>
          </a:fillRef>
          <a:effectRef idx="0">
            <a:scrgbClr r="0" g="0" b="0"/>
          </a:effectRef>
          <a:fontRef idx="none"/>
        </p:style>
      </p:cxnSp>
      <p:cxnSp>
        <p:nvCxnSpPr>
          <p:cNvPr id="110" name="直接连接符 109"/>
          <p:cNvCxnSpPr/>
          <p:nvPr/>
        </p:nvCxnSpPr>
        <p:spPr>
          <a:xfrm flipV="1">
            <a:off x="1361440" y="3116580"/>
            <a:ext cx="6619875" cy="1179195"/>
          </a:xfrm>
          <a:prstGeom prst="line">
            <a:avLst/>
          </a:prstGeom>
          <a:ln w="76200"/>
        </p:spPr>
        <p:style>
          <a:lnRef idx="3">
            <a:schemeClr val="dk1"/>
          </a:lnRef>
          <a:fillRef idx="0">
            <a:schemeClr val="dk1"/>
          </a:fillRef>
          <a:effectRef idx="2">
            <a:schemeClr val="dk1"/>
          </a:effectRef>
          <a:fontRef idx="minor">
            <a:schemeClr val="tx1"/>
          </a:fontRef>
        </p:style>
      </p:cxnSp>
      <p:sp>
        <p:nvSpPr>
          <p:cNvPr id="105" name="矩形 104"/>
          <p:cNvSpPr/>
          <p:nvPr/>
        </p:nvSpPr>
        <p:spPr>
          <a:xfrm rot="20940000">
            <a:off x="1376045" y="3312160"/>
            <a:ext cx="142875" cy="916940"/>
          </a:xfrm>
          <a:prstGeom prst="rect">
            <a:avLst/>
          </a:prstGeom>
          <a:blipFill>
            <a:blip r:embed="rId4"/>
          </a:blipFill>
          <a:ln w="1905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1" name="文本框 140"/>
          <p:cNvSpPr txBox="1"/>
          <p:nvPr/>
        </p:nvSpPr>
        <p:spPr>
          <a:xfrm>
            <a:off x="6419850" y="3345180"/>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142" name="文本框 141"/>
          <p:cNvSpPr txBox="1"/>
          <p:nvPr/>
        </p:nvSpPr>
        <p:spPr>
          <a:xfrm>
            <a:off x="3985260" y="3869690"/>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B</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143" name="文本框 142"/>
          <p:cNvSpPr txBox="1"/>
          <p:nvPr/>
        </p:nvSpPr>
        <p:spPr>
          <a:xfrm>
            <a:off x="1198245" y="3949065"/>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C</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grpSp>
        <p:nvGrpSpPr>
          <p:cNvPr id="16" name="组合 15"/>
          <p:cNvGrpSpPr/>
          <p:nvPr/>
        </p:nvGrpSpPr>
        <p:grpSpPr>
          <a:xfrm>
            <a:off x="6403340" y="1148715"/>
            <a:ext cx="1206500" cy="963930"/>
            <a:chOff x="10560" y="840"/>
            <a:chExt cx="2400" cy="2400"/>
          </a:xfrm>
        </p:grpSpPr>
        <p:grpSp>
          <p:nvGrpSpPr>
            <p:cNvPr id="17" name="Group 62"/>
            <p:cNvGrpSpPr/>
            <p:nvPr/>
          </p:nvGrpSpPr>
          <p:grpSpPr>
            <a:xfrm>
              <a:off x="10560" y="840"/>
              <a:ext cx="2400" cy="2400"/>
              <a:chOff x="1440" y="336"/>
              <a:chExt cx="960" cy="960"/>
            </a:xfrm>
          </p:grpSpPr>
          <p:sp>
            <p:nvSpPr>
              <p:cNvPr id="21" name="Oval 63"/>
              <p:cNvSpPr/>
              <p:nvPr/>
            </p:nvSpPr>
            <p:spPr>
              <a:xfrm>
                <a:off x="1440" y="336"/>
                <a:ext cx="960" cy="960"/>
              </a:xfrm>
              <a:prstGeom prst="ellipse">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2" name="Line 64"/>
              <p:cNvSpPr/>
              <p:nvPr/>
            </p:nvSpPr>
            <p:spPr>
              <a:xfrm>
                <a:off x="1920" y="336"/>
                <a:ext cx="0" cy="192"/>
              </a:xfrm>
              <a:prstGeom prst="line">
                <a:avLst/>
              </a:prstGeom>
              <a:ln w="9525" cap="flat" cmpd="sng">
                <a:solidFill>
                  <a:schemeClr val="tx1"/>
                </a:solidFill>
                <a:prstDash val="solid"/>
                <a:headEnd type="none" w="med" len="med"/>
                <a:tailEnd type="none" w="med" len="med"/>
              </a:ln>
            </p:spPr>
          </p:sp>
          <p:sp>
            <p:nvSpPr>
              <p:cNvPr id="23" name="Line 65"/>
              <p:cNvSpPr/>
              <p:nvPr/>
            </p:nvSpPr>
            <p:spPr>
              <a:xfrm>
                <a:off x="1920" y="1104"/>
                <a:ext cx="0" cy="192"/>
              </a:xfrm>
              <a:prstGeom prst="line">
                <a:avLst/>
              </a:prstGeom>
              <a:ln w="9525" cap="flat" cmpd="sng">
                <a:solidFill>
                  <a:schemeClr val="tx1"/>
                </a:solidFill>
                <a:prstDash val="solid"/>
                <a:headEnd type="none" w="med" len="med"/>
                <a:tailEnd type="none" w="med" len="med"/>
              </a:ln>
            </p:spPr>
          </p:sp>
          <p:sp>
            <p:nvSpPr>
              <p:cNvPr id="24" name="Line 66"/>
              <p:cNvSpPr/>
              <p:nvPr/>
            </p:nvSpPr>
            <p:spPr>
              <a:xfrm>
                <a:off x="1440" y="816"/>
                <a:ext cx="192" cy="0"/>
              </a:xfrm>
              <a:prstGeom prst="line">
                <a:avLst/>
              </a:prstGeom>
              <a:ln w="9525" cap="flat" cmpd="sng">
                <a:solidFill>
                  <a:schemeClr val="tx1"/>
                </a:solidFill>
                <a:prstDash val="solid"/>
                <a:headEnd type="none" w="med" len="med"/>
                <a:tailEnd type="none" w="med" len="med"/>
              </a:ln>
            </p:spPr>
          </p:sp>
          <p:sp>
            <p:nvSpPr>
              <p:cNvPr id="25" name="Line 67"/>
              <p:cNvSpPr/>
              <p:nvPr/>
            </p:nvSpPr>
            <p:spPr>
              <a:xfrm>
                <a:off x="2208" y="816"/>
                <a:ext cx="192" cy="0"/>
              </a:xfrm>
              <a:prstGeom prst="line">
                <a:avLst/>
              </a:prstGeom>
              <a:ln w="9525" cap="flat" cmpd="sng">
                <a:solidFill>
                  <a:schemeClr val="tx1"/>
                </a:solidFill>
                <a:prstDash val="solid"/>
                <a:headEnd type="none" w="med" len="med"/>
                <a:tailEnd type="none" w="med" len="med"/>
              </a:ln>
            </p:spPr>
          </p:sp>
          <p:sp>
            <p:nvSpPr>
              <p:cNvPr id="26" name="Line 68"/>
              <p:cNvSpPr/>
              <p:nvPr/>
            </p:nvSpPr>
            <p:spPr>
              <a:xfrm>
                <a:off x="2064" y="1056"/>
                <a:ext cx="96" cy="192"/>
              </a:xfrm>
              <a:prstGeom prst="line">
                <a:avLst/>
              </a:prstGeom>
              <a:ln w="9525" cap="flat" cmpd="sng">
                <a:solidFill>
                  <a:schemeClr val="tx1"/>
                </a:solidFill>
                <a:prstDash val="solid"/>
                <a:headEnd type="none" w="med" len="med"/>
                <a:tailEnd type="none" w="med" len="med"/>
              </a:ln>
            </p:spPr>
          </p:sp>
          <p:sp>
            <p:nvSpPr>
              <p:cNvPr id="27" name="Line 69"/>
              <p:cNvSpPr/>
              <p:nvPr/>
            </p:nvSpPr>
            <p:spPr>
              <a:xfrm>
                <a:off x="1680" y="384"/>
                <a:ext cx="96" cy="192"/>
              </a:xfrm>
              <a:prstGeom prst="line">
                <a:avLst/>
              </a:prstGeom>
              <a:ln w="9525" cap="flat" cmpd="sng">
                <a:solidFill>
                  <a:schemeClr val="tx1"/>
                </a:solidFill>
                <a:prstDash val="solid"/>
                <a:headEnd type="none" w="med" len="med"/>
                <a:tailEnd type="none" w="med" len="med"/>
              </a:ln>
            </p:spPr>
          </p:sp>
          <p:sp>
            <p:nvSpPr>
              <p:cNvPr id="28" name="Line 70"/>
              <p:cNvSpPr/>
              <p:nvPr/>
            </p:nvSpPr>
            <p:spPr>
              <a:xfrm>
                <a:off x="2160" y="960"/>
                <a:ext cx="192" cy="96"/>
              </a:xfrm>
              <a:prstGeom prst="line">
                <a:avLst/>
              </a:prstGeom>
              <a:ln w="9525" cap="flat" cmpd="sng">
                <a:solidFill>
                  <a:schemeClr val="tx1"/>
                </a:solidFill>
                <a:prstDash val="solid"/>
                <a:headEnd type="none" w="med" len="med"/>
                <a:tailEnd type="none" w="med" len="med"/>
              </a:ln>
            </p:spPr>
          </p:sp>
          <p:sp>
            <p:nvSpPr>
              <p:cNvPr id="29" name="Line 71"/>
              <p:cNvSpPr/>
              <p:nvPr/>
            </p:nvSpPr>
            <p:spPr>
              <a:xfrm>
                <a:off x="1488" y="576"/>
                <a:ext cx="192" cy="96"/>
              </a:xfrm>
              <a:prstGeom prst="line">
                <a:avLst/>
              </a:prstGeom>
              <a:ln w="9525" cap="flat" cmpd="sng">
                <a:solidFill>
                  <a:schemeClr val="tx1"/>
                </a:solidFill>
                <a:prstDash val="solid"/>
                <a:headEnd type="none" w="med" len="med"/>
                <a:tailEnd type="none" w="med" len="med"/>
              </a:ln>
            </p:spPr>
          </p:sp>
          <p:sp>
            <p:nvSpPr>
              <p:cNvPr id="30" name="Line 72"/>
              <p:cNvSpPr/>
              <p:nvPr/>
            </p:nvSpPr>
            <p:spPr>
              <a:xfrm flipV="1">
                <a:off x="1680" y="1056"/>
                <a:ext cx="96" cy="192"/>
              </a:xfrm>
              <a:prstGeom prst="line">
                <a:avLst/>
              </a:prstGeom>
              <a:ln w="9525" cap="flat" cmpd="sng">
                <a:solidFill>
                  <a:schemeClr val="tx1"/>
                </a:solidFill>
                <a:prstDash val="solid"/>
                <a:headEnd type="none" w="med" len="med"/>
                <a:tailEnd type="none" w="med" len="med"/>
              </a:ln>
            </p:spPr>
          </p:sp>
          <p:sp>
            <p:nvSpPr>
              <p:cNvPr id="31" name="Line 73"/>
              <p:cNvSpPr/>
              <p:nvPr/>
            </p:nvSpPr>
            <p:spPr>
              <a:xfrm flipV="1">
                <a:off x="2064" y="384"/>
                <a:ext cx="96" cy="192"/>
              </a:xfrm>
              <a:prstGeom prst="line">
                <a:avLst/>
              </a:prstGeom>
              <a:ln w="9525" cap="flat" cmpd="sng">
                <a:solidFill>
                  <a:schemeClr val="tx1"/>
                </a:solidFill>
                <a:prstDash val="solid"/>
                <a:headEnd type="none" w="med" len="med"/>
                <a:tailEnd type="none" w="med" len="med"/>
              </a:ln>
            </p:spPr>
          </p:sp>
          <p:sp>
            <p:nvSpPr>
              <p:cNvPr id="32" name="Line 74"/>
              <p:cNvSpPr/>
              <p:nvPr/>
            </p:nvSpPr>
            <p:spPr>
              <a:xfrm flipV="1">
                <a:off x="1488" y="960"/>
                <a:ext cx="192" cy="96"/>
              </a:xfrm>
              <a:prstGeom prst="line">
                <a:avLst/>
              </a:prstGeom>
              <a:ln w="9525" cap="flat" cmpd="sng">
                <a:solidFill>
                  <a:schemeClr val="tx1"/>
                </a:solidFill>
                <a:prstDash val="solid"/>
                <a:headEnd type="none" w="med" len="med"/>
                <a:tailEnd type="none" w="med" len="med"/>
              </a:ln>
            </p:spPr>
          </p:sp>
          <p:sp>
            <p:nvSpPr>
              <p:cNvPr id="33" name="Line 75"/>
              <p:cNvSpPr/>
              <p:nvPr/>
            </p:nvSpPr>
            <p:spPr>
              <a:xfrm flipV="1">
                <a:off x="2160" y="576"/>
                <a:ext cx="192" cy="96"/>
              </a:xfrm>
              <a:prstGeom prst="line">
                <a:avLst/>
              </a:prstGeom>
              <a:ln w="9525" cap="flat" cmpd="sng">
                <a:solidFill>
                  <a:schemeClr val="tx1"/>
                </a:solidFill>
                <a:prstDash val="solid"/>
                <a:headEnd type="none" w="med" len="med"/>
                <a:tailEnd type="none" w="med" len="med"/>
              </a:ln>
            </p:spPr>
          </p:sp>
        </p:grpSp>
        <p:sp>
          <p:nvSpPr>
            <p:cNvPr id="26633" name="Line 76"/>
            <p:cNvSpPr/>
            <p:nvPr/>
          </p:nvSpPr>
          <p:spPr>
            <a:xfrm flipV="1">
              <a:off x="11760" y="1320"/>
              <a:ext cx="0" cy="720"/>
            </a:xfrm>
            <a:prstGeom prst="line">
              <a:avLst/>
            </a:prstGeom>
            <a:ln w="38100" cap="flat" cmpd="sng">
              <a:solidFill>
                <a:srgbClr val="FF0000"/>
              </a:solidFill>
              <a:prstDash val="solid"/>
              <a:headEnd type="none" w="med" len="med"/>
              <a:tailEnd type="triangle" w="med" len="med"/>
            </a:ln>
          </p:spPr>
        </p:sp>
      </p:grpSp>
      <p:grpSp>
        <p:nvGrpSpPr>
          <p:cNvPr id="59" name="组合 58"/>
          <p:cNvGrpSpPr/>
          <p:nvPr/>
        </p:nvGrpSpPr>
        <p:grpSpPr>
          <a:xfrm>
            <a:off x="3564255" y="1136650"/>
            <a:ext cx="1188085" cy="1014730"/>
            <a:chOff x="5696" y="2143"/>
            <a:chExt cx="1972" cy="1946"/>
          </a:xfrm>
        </p:grpSpPr>
        <p:grpSp>
          <p:nvGrpSpPr>
            <p:cNvPr id="36" name="Group 62"/>
            <p:cNvGrpSpPr/>
            <p:nvPr/>
          </p:nvGrpSpPr>
          <p:grpSpPr>
            <a:xfrm>
              <a:off x="5696" y="2143"/>
              <a:ext cx="1972" cy="1946"/>
              <a:chOff x="1440" y="336"/>
              <a:chExt cx="960" cy="960"/>
            </a:xfrm>
          </p:grpSpPr>
          <p:sp>
            <p:nvSpPr>
              <p:cNvPr id="37" name="Oval 63"/>
              <p:cNvSpPr/>
              <p:nvPr/>
            </p:nvSpPr>
            <p:spPr>
              <a:xfrm>
                <a:off x="1440" y="336"/>
                <a:ext cx="960" cy="960"/>
              </a:xfrm>
              <a:prstGeom prst="ellipse">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38" name="Line 64"/>
              <p:cNvSpPr/>
              <p:nvPr/>
            </p:nvSpPr>
            <p:spPr>
              <a:xfrm>
                <a:off x="1920" y="336"/>
                <a:ext cx="0" cy="192"/>
              </a:xfrm>
              <a:prstGeom prst="line">
                <a:avLst/>
              </a:prstGeom>
              <a:ln w="9525" cap="flat" cmpd="sng">
                <a:solidFill>
                  <a:schemeClr val="tx1"/>
                </a:solidFill>
                <a:prstDash val="solid"/>
                <a:headEnd type="none" w="med" len="med"/>
                <a:tailEnd type="none" w="med" len="med"/>
              </a:ln>
            </p:spPr>
          </p:sp>
          <p:sp>
            <p:nvSpPr>
              <p:cNvPr id="39" name="Line 65"/>
              <p:cNvSpPr/>
              <p:nvPr/>
            </p:nvSpPr>
            <p:spPr>
              <a:xfrm>
                <a:off x="1920" y="1104"/>
                <a:ext cx="0" cy="192"/>
              </a:xfrm>
              <a:prstGeom prst="line">
                <a:avLst/>
              </a:prstGeom>
              <a:ln w="9525" cap="flat" cmpd="sng">
                <a:solidFill>
                  <a:schemeClr val="tx1"/>
                </a:solidFill>
                <a:prstDash val="solid"/>
                <a:headEnd type="none" w="med" len="med"/>
                <a:tailEnd type="none" w="med" len="med"/>
              </a:ln>
            </p:spPr>
          </p:sp>
          <p:sp>
            <p:nvSpPr>
              <p:cNvPr id="40" name="Line 66"/>
              <p:cNvSpPr/>
              <p:nvPr/>
            </p:nvSpPr>
            <p:spPr>
              <a:xfrm>
                <a:off x="1440" y="816"/>
                <a:ext cx="192" cy="0"/>
              </a:xfrm>
              <a:prstGeom prst="line">
                <a:avLst/>
              </a:prstGeom>
              <a:ln w="9525" cap="flat" cmpd="sng">
                <a:solidFill>
                  <a:schemeClr val="tx1"/>
                </a:solidFill>
                <a:prstDash val="solid"/>
                <a:headEnd type="none" w="med" len="med"/>
                <a:tailEnd type="none" w="med" len="med"/>
              </a:ln>
            </p:spPr>
          </p:sp>
          <p:sp>
            <p:nvSpPr>
              <p:cNvPr id="41" name="Line 67"/>
              <p:cNvSpPr/>
              <p:nvPr/>
            </p:nvSpPr>
            <p:spPr>
              <a:xfrm>
                <a:off x="2208" y="816"/>
                <a:ext cx="192" cy="0"/>
              </a:xfrm>
              <a:prstGeom prst="line">
                <a:avLst/>
              </a:prstGeom>
              <a:ln w="9525" cap="flat" cmpd="sng">
                <a:solidFill>
                  <a:schemeClr val="tx1"/>
                </a:solidFill>
                <a:prstDash val="solid"/>
                <a:headEnd type="none" w="med" len="med"/>
                <a:tailEnd type="none" w="med" len="med"/>
              </a:ln>
            </p:spPr>
          </p:sp>
          <p:sp>
            <p:nvSpPr>
              <p:cNvPr id="42" name="Line 68"/>
              <p:cNvSpPr/>
              <p:nvPr/>
            </p:nvSpPr>
            <p:spPr>
              <a:xfrm>
                <a:off x="2064" y="1056"/>
                <a:ext cx="96" cy="192"/>
              </a:xfrm>
              <a:prstGeom prst="line">
                <a:avLst/>
              </a:prstGeom>
              <a:ln w="9525" cap="flat" cmpd="sng">
                <a:solidFill>
                  <a:schemeClr val="tx1"/>
                </a:solidFill>
                <a:prstDash val="solid"/>
                <a:headEnd type="none" w="med" len="med"/>
                <a:tailEnd type="none" w="med" len="med"/>
              </a:ln>
            </p:spPr>
          </p:sp>
          <p:sp>
            <p:nvSpPr>
              <p:cNvPr id="43" name="Line 69"/>
              <p:cNvSpPr/>
              <p:nvPr/>
            </p:nvSpPr>
            <p:spPr>
              <a:xfrm>
                <a:off x="1680" y="384"/>
                <a:ext cx="96" cy="192"/>
              </a:xfrm>
              <a:prstGeom prst="line">
                <a:avLst/>
              </a:prstGeom>
              <a:ln w="9525" cap="flat" cmpd="sng">
                <a:solidFill>
                  <a:schemeClr val="tx1"/>
                </a:solidFill>
                <a:prstDash val="solid"/>
                <a:headEnd type="none" w="med" len="med"/>
                <a:tailEnd type="none" w="med" len="med"/>
              </a:ln>
            </p:spPr>
          </p:sp>
          <p:sp>
            <p:nvSpPr>
              <p:cNvPr id="44" name="Line 70"/>
              <p:cNvSpPr/>
              <p:nvPr/>
            </p:nvSpPr>
            <p:spPr>
              <a:xfrm>
                <a:off x="2160" y="960"/>
                <a:ext cx="192" cy="96"/>
              </a:xfrm>
              <a:prstGeom prst="line">
                <a:avLst/>
              </a:prstGeom>
              <a:ln w="9525" cap="flat" cmpd="sng">
                <a:solidFill>
                  <a:schemeClr val="tx1"/>
                </a:solidFill>
                <a:prstDash val="solid"/>
                <a:headEnd type="none" w="med" len="med"/>
                <a:tailEnd type="none" w="med" len="med"/>
              </a:ln>
            </p:spPr>
          </p:sp>
          <p:sp>
            <p:nvSpPr>
              <p:cNvPr id="45" name="Line 71"/>
              <p:cNvSpPr/>
              <p:nvPr/>
            </p:nvSpPr>
            <p:spPr>
              <a:xfrm>
                <a:off x="1488" y="576"/>
                <a:ext cx="192" cy="96"/>
              </a:xfrm>
              <a:prstGeom prst="line">
                <a:avLst/>
              </a:prstGeom>
              <a:ln w="9525" cap="flat" cmpd="sng">
                <a:solidFill>
                  <a:schemeClr val="tx1"/>
                </a:solidFill>
                <a:prstDash val="solid"/>
                <a:headEnd type="none" w="med" len="med"/>
                <a:tailEnd type="none" w="med" len="med"/>
              </a:ln>
            </p:spPr>
          </p:sp>
          <p:sp>
            <p:nvSpPr>
              <p:cNvPr id="52" name="Line 72"/>
              <p:cNvSpPr/>
              <p:nvPr/>
            </p:nvSpPr>
            <p:spPr>
              <a:xfrm flipV="1">
                <a:off x="1680" y="1056"/>
                <a:ext cx="96" cy="192"/>
              </a:xfrm>
              <a:prstGeom prst="line">
                <a:avLst/>
              </a:prstGeom>
              <a:ln w="9525" cap="flat" cmpd="sng">
                <a:solidFill>
                  <a:schemeClr val="tx1"/>
                </a:solidFill>
                <a:prstDash val="solid"/>
                <a:headEnd type="none" w="med" len="med"/>
                <a:tailEnd type="none" w="med" len="med"/>
              </a:ln>
            </p:spPr>
          </p:sp>
          <p:sp>
            <p:nvSpPr>
              <p:cNvPr id="53" name="Line 73"/>
              <p:cNvSpPr/>
              <p:nvPr/>
            </p:nvSpPr>
            <p:spPr>
              <a:xfrm flipV="1">
                <a:off x="2064" y="384"/>
                <a:ext cx="96" cy="192"/>
              </a:xfrm>
              <a:prstGeom prst="line">
                <a:avLst/>
              </a:prstGeom>
              <a:ln w="9525" cap="flat" cmpd="sng">
                <a:solidFill>
                  <a:schemeClr val="tx1"/>
                </a:solidFill>
                <a:prstDash val="solid"/>
                <a:headEnd type="none" w="med" len="med"/>
                <a:tailEnd type="none" w="med" len="med"/>
              </a:ln>
            </p:spPr>
          </p:sp>
          <p:sp>
            <p:nvSpPr>
              <p:cNvPr id="54" name="Line 74"/>
              <p:cNvSpPr/>
              <p:nvPr/>
            </p:nvSpPr>
            <p:spPr>
              <a:xfrm flipV="1">
                <a:off x="1488" y="960"/>
                <a:ext cx="192" cy="96"/>
              </a:xfrm>
              <a:prstGeom prst="line">
                <a:avLst/>
              </a:prstGeom>
              <a:ln w="9525" cap="flat" cmpd="sng">
                <a:solidFill>
                  <a:schemeClr val="tx1"/>
                </a:solidFill>
                <a:prstDash val="solid"/>
                <a:headEnd type="none" w="med" len="med"/>
                <a:tailEnd type="none" w="med" len="med"/>
              </a:ln>
            </p:spPr>
          </p:sp>
          <p:sp>
            <p:nvSpPr>
              <p:cNvPr id="55" name="Line 75"/>
              <p:cNvSpPr/>
              <p:nvPr/>
            </p:nvSpPr>
            <p:spPr>
              <a:xfrm flipV="1">
                <a:off x="2160" y="576"/>
                <a:ext cx="192" cy="96"/>
              </a:xfrm>
              <a:prstGeom prst="line">
                <a:avLst/>
              </a:prstGeom>
              <a:ln w="9525" cap="flat" cmpd="sng">
                <a:solidFill>
                  <a:schemeClr val="tx1"/>
                </a:solidFill>
                <a:prstDash val="solid"/>
                <a:headEnd type="none" w="med" len="med"/>
                <a:tailEnd type="none" w="med" len="med"/>
              </a:ln>
            </p:spPr>
          </p:sp>
        </p:grpSp>
        <p:sp>
          <p:nvSpPr>
            <p:cNvPr id="58" name="Line 76"/>
            <p:cNvSpPr/>
            <p:nvPr/>
          </p:nvSpPr>
          <p:spPr>
            <a:xfrm flipV="1">
              <a:off x="6612" y="2824"/>
              <a:ext cx="556" cy="335"/>
            </a:xfrm>
            <a:prstGeom prst="line">
              <a:avLst/>
            </a:prstGeom>
            <a:ln w="38100" cap="flat" cmpd="sng">
              <a:solidFill>
                <a:srgbClr val="FF0000"/>
              </a:solidFill>
              <a:prstDash val="solid"/>
              <a:headEnd type="none" w="med" len="med"/>
              <a:tailEnd type="triangle" w="med" len="med"/>
            </a:ln>
          </p:spPr>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wipe(down)">
                                      <p:cBhvr>
                                        <p:cTn id="7" dur="500"/>
                                        <p:tgtEl>
                                          <p:spTgt spid="2355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665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6"/>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0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41"/>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4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4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62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0" presetClass="path" presetSubtype="0" accel="50000" decel="50000" fill="hold" grpId="1" nodeType="clickEffect">
                                  <p:stCondLst>
                                    <p:cond delay="0"/>
                                  </p:stCondLst>
                                  <p:childTnLst>
                                    <p:animMotion origin="layout" path="M 0.010903 -0.000248 L 0.280278 -0.087748 " pathEditMode="relative" ptsTypes="">
                                      <p:cBhvr>
                                        <p:cTn id="35" dur="2000" fill="hold"/>
                                        <p:tgtEl>
                                          <p:spTgt spid="105"/>
                                        </p:tgtEl>
                                        <p:attrNameLst>
                                          <p:attrName>ppt_x</p:attrName>
                                          <p:attrName>ppt_y</p:attrName>
                                        </p:attrNameLst>
                                      </p:cBhvr>
                                    </p:animMotion>
                                  </p:childTnLst>
                                </p:cTn>
                              </p:par>
                            </p:childTnLst>
                          </p:cTn>
                        </p:par>
                      </p:childTnLst>
                    </p:cTn>
                  </p:par>
                  <p:par>
                    <p:cTn id="36" fill="hold">
                      <p:stCondLst>
                        <p:cond delay="indefinite"/>
                      </p:stCondLst>
                      <p:childTnLst>
                        <p:par>
                          <p:cTn id="37" fill="hold">
                            <p:stCondLst>
                              <p:cond delay="0"/>
                            </p:stCondLst>
                            <p:childTnLst>
                              <p:par>
                                <p:cTn id="38" presetID="0" presetClass="path" presetSubtype="0" accel="50000" decel="50000" fill="hold" nodeType="clickEffect">
                                  <p:stCondLst>
                                    <p:cond delay="0"/>
                                  </p:stCondLst>
                                  <p:childTnLst>
                                    <p:animMotion origin="layout" path="M -0.026111 0.007054 L -0.270139 0.089480 " pathEditMode="relative" rAng="0" ptsTypes="">
                                      <p:cBhvr>
                                        <p:cTn id="39" dur="2000" fill="hold"/>
                                        <p:tgtEl>
                                          <p:spTgt spid="26627"/>
                                        </p:tgtEl>
                                        <p:attrNameLst>
                                          <p:attrName>ppt_x</p:attrName>
                                          <p:attrName>ppt_y</p:attrName>
                                        </p:attrNameLst>
                                      </p:cBhvr>
                                      <p:rCtr x="-12200" y="3900"/>
                                    </p:animMotion>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6655" grpId="0" animBg="1"/>
      <p:bldP spid="105" grpId="0" animBg="1"/>
      <p:bldP spid="105" grpId="1" animBg="1"/>
      <p:bldP spid="141" grpId="0" animBg="1"/>
      <p:bldP spid="142" grpId="0" animBg="1"/>
      <p:bldP spid="14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p:cNvGrpSpPr/>
          <p:nvPr/>
        </p:nvGrpSpPr>
        <p:grpSpPr>
          <a:xfrm>
            <a:off x="862965" y="4296410"/>
            <a:ext cx="8244205" cy="233045"/>
            <a:chOff x="1359" y="6766"/>
            <a:chExt cx="12983" cy="367"/>
          </a:xfrm>
        </p:grpSpPr>
        <p:grpSp>
          <p:nvGrpSpPr>
            <p:cNvPr id="15" name="组合 14"/>
            <p:cNvGrpSpPr/>
            <p:nvPr/>
          </p:nvGrpSpPr>
          <p:grpSpPr>
            <a:xfrm>
              <a:off x="1359" y="6784"/>
              <a:ext cx="2768" cy="347"/>
              <a:chOff x="609" y="6068"/>
              <a:chExt cx="2768" cy="347"/>
            </a:xfrm>
          </p:grpSpPr>
          <p:cxnSp>
            <p:nvCxnSpPr>
              <p:cNvPr id="5" name="直接连接符 4"/>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6" name="直接连接符 5"/>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 name="直接连接符 6"/>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 name="直接连接符 7"/>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 name="直接连接符 8"/>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 name="直接连接符 9"/>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1" name="直接连接符 10"/>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2" name="直接连接符 11"/>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3" name="直接连接符 12"/>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4" name="直接连接符 13"/>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6" name="直接连接符 15"/>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18" name="组合 17"/>
            <p:cNvGrpSpPr/>
            <p:nvPr/>
          </p:nvGrpSpPr>
          <p:grpSpPr>
            <a:xfrm>
              <a:off x="3980" y="6788"/>
              <a:ext cx="2768" cy="331"/>
              <a:chOff x="609" y="6085"/>
              <a:chExt cx="2768" cy="331"/>
            </a:xfrm>
          </p:grpSpPr>
          <p:cxnSp>
            <p:nvCxnSpPr>
              <p:cNvPr id="19" name="直接连接符 18"/>
              <p:cNvCxnSpPr/>
              <p:nvPr/>
            </p:nvCxnSpPr>
            <p:spPr>
              <a:xfrm flipV="1">
                <a:off x="609" y="6089"/>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6" name="直接连接符 45"/>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7" name="直接连接符 46"/>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8" name="直接连接符 47"/>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49" name="直接连接符 48"/>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0" name="直接连接符 49"/>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51" name="直接连接符 50"/>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2" name="直接连接符 61"/>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3" name="直接连接符 62"/>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4" name="直接连接符 63"/>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65" name="组合 64"/>
            <p:cNvGrpSpPr/>
            <p:nvPr/>
          </p:nvGrpSpPr>
          <p:grpSpPr>
            <a:xfrm>
              <a:off x="6722" y="6766"/>
              <a:ext cx="2768" cy="331"/>
              <a:chOff x="609" y="6085"/>
              <a:chExt cx="2768" cy="331"/>
            </a:xfrm>
          </p:grpSpPr>
          <p:cxnSp>
            <p:nvCxnSpPr>
              <p:cNvPr id="66" name="直接连接符 65"/>
              <p:cNvCxnSpPr/>
              <p:nvPr/>
            </p:nvCxnSpPr>
            <p:spPr>
              <a:xfrm flipV="1">
                <a:off x="609" y="6110"/>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67" name="直接连接符 66"/>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8" name="直接连接符 67"/>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69" name="直接连接符 68"/>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0" name="直接连接符 69"/>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1" name="直接连接符 70"/>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2" name="直接连接符 71"/>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3" name="直接连接符 72"/>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4" name="直接连接符 73"/>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5" name="直接连接符 74"/>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76" name="直接连接符 75"/>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77" name="组合 76"/>
            <p:cNvGrpSpPr/>
            <p:nvPr/>
          </p:nvGrpSpPr>
          <p:grpSpPr>
            <a:xfrm>
              <a:off x="9394" y="6778"/>
              <a:ext cx="2768" cy="347"/>
              <a:chOff x="609" y="6068"/>
              <a:chExt cx="2768" cy="347"/>
            </a:xfrm>
          </p:grpSpPr>
          <p:cxnSp>
            <p:nvCxnSpPr>
              <p:cNvPr id="78" name="直接连接符 77"/>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79" name="直接连接符 78"/>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0" name="直接连接符 79"/>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1" name="直接连接符 80"/>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2" name="直接连接符 81"/>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3" name="直接连接符 82"/>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4" name="直接连接符 83"/>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5" name="直接连接符 84"/>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6" name="直接连接符 85"/>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7" name="直接连接符 86"/>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88" name="直接连接符 87"/>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nvGrpSpPr>
            <p:cNvPr id="89" name="组合 88"/>
            <p:cNvGrpSpPr/>
            <p:nvPr/>
          </p:nvGrpSpPr>
          <p:grpSpPr>
            <a:xfrm>
              <a:off x="11992" y="6787"/>
              <a:ext cx="2351" cy="347"/>
              <a:chOff x="609" y="6068"/>
              <a:chExt cx="2768" cy="347"/>
            </a:xfrm>
          </p:grpSpPr>
          <p:cxnSp>
            <p:nvCxnSpPr>
              <p:cNvPr id="90" name="直接连接符 89"/>
              <p:cNvCxnSpPr/>
              <p:nvPr/>
            </p:nvCxnSpPr>
            <p:spPr>
              <a:xfrm flipV="1">
                <a:off x="609" y="6068"/>
                <a:ext cx="2768" cy="17"/>
              </a:xfrm>
              <a:prstGeom prst="line">
                <a:avLst/>
              </a:prstGeom>
            </p:spPr>
            <p:style>
              <a:lnRef idx="3">
                <a:schemeClr val="dk1"/>
              </a:lnRef>
              <a:fillRef idx="0">
                <a:schemeClr val="dk1"/>
              </a:fillRef>
              <a:effectRef idx="2">
                <a:schemeClr val="dk1"/>
              </a:effectRef>
              <a:fontRef idx="minor">
                <a:schemeClr val="tx1"/>
              </a:fontRef>
            </p:style>
          </p:cxnSp>
          <p:cxnSp>
            <p:nvCxnSpPr>
              <p:cNvPr id="91" name="直接连接符 90"/>
              <p:cNvCxnSpPr/>
              <p:nvPr/>
            </p:nvCxnSpPr>
            <p:spPr>
              <a:xfrm flipH="1">
                <a:off x="609"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2" name="直接连接符 91"/>
              <p:cNvCxnSpPr/>
              <p:nvPr/>
            </p:nvCxnSpPr>
            <p:spPr>
              <a:xfrm flipH="1">
                <a:off x="870"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3" name="直接连接符 92"/>
              <p:cNvCxnSpPr/>
              <p:nvPr/>
            </p:nvCxnSpPr>
            <p:spPr>
              <a:xfrm flipH="1">
                <a:off x="1131"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4" name="直接连接符 93"/>
              <p:cNvCxnSpPr/>
              <p:nvPr/>
            </p:nvCxnSpPr>
            <p:spPr>
              <a:xfrm flipH="1">
                <a:off x="1392"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5" name="直接连接符 94"/>
              <p:cNvCxnSpPr/>
              <p:nvPr/>
            </p:nvCxnSpPr>
            <p:spPr>
              <a:xfrm flipH="1">
                <a:off x="1653"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6" name="直接连接符 95"/>
              <p:cNvCxnSpPr/>
              <p:nvPr/>
            </p:nvCxnSpPr>
            <p:spPr>
              <a:xfrm flipH="1">
                <a:off x="1914"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7" name="直接连接符 96"/>
              <p:cNvCxnSpPr/>
              <p:nvPr/>
            </p:nvCxnSpPr>
            <p:spPr>
              <a:xfrm flipH="1">
                <a:off x="2175"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8" name="直接连接符 97"/>
              <p:cNvCxnSpPr/>
              <p:nvPr/>
            </p:nvCxnSpPr>
            <p:spPr>
              <a:xfrm flipH="1">
                <a:off x="2436"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99" name="直接连接符 98"/>
              <p:cNvCxnSpPr/>
              <p:nvPr/>
            </p:nvCxnSpPr>
            <p:spPr>
              <a:xfrm flipH="1">
                <a:off x="2697"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cxnSp>
            <p:nvCxnSpPr>
              <p:cNvPr id="100" name="直接连接符 99"/>
              <p:cNvCxnSpPr/>
              <p:nvPr/>
            </p:nvCxnSpPr>
            <p:spPr>
              <a:xfrm flipH="1">
                <a:off x="2958" y="6085"/>
                <a:ext cx="261" cy="331"/>
              </a:xfrm>
              <a:prstGeom prst="line">
                <a:avLst/>
              </a:prstGeom>
              <a:noFill/>
              <a:ln w="28575" cap="flat">
                <a:solidFill>
                  <a:srgbClr val="000000"/>
                </a:solidFill>
                <a:prstDash val="solid"/>
                <a:miter lim="800000"/>
              </a:ln>
            </p:spPr>
            <p:style>
              <a:lnRef idx="0">
                <a:scrgbClr r="0" g="0" b="0"/>
              </a:lnRef>
              <a:fillRef idx="0">
                <a:scrgbClr r="0" g="0" b="0"/>
              </a:fillRef>
              <a:effectRef idx="0">
                <a:scrgbClr r="0" g="0" b="0"/>
              </a:effectRef>
              <a:fontRef idx="none"/>
            </p:style>
          </p:cxnSp>
        </p:grpSp>
      </p:grpSp>
      <p:sp>
        <p:nvSpPr>
          <p:cNvPr id="26655" name="Rectangle 5" descr="栎木"/>
          <p:cNvSpPr/>
          <p:nvPr/>
        </p:nvSpPr>
        <p:spPr>
          <a:xfrm>
            <a:off x="7426325" y="3260090"/>
            <a:ext cx="1003935" cy="1035685"/>
          </a:xfrm>
          <a:prstGeom prst="rect">
            <a:avLst/>
          </a:prstGeom>
          <a:blipFill rotWithShape="0">
            <a:blip r:embed="rId2"/>
          </a:blipFill>
          <a:ln w="31750" cap="flat" cmpd="sng">
            <a:solidFill>
              <a:schemeClr val="accent1">
                <a:lumMod val="75000"/>
              </a:schemeClr>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nvGrpSpPr>
          <p:cNvPr id="26627" name="Group 51"/>
          <p:cNvGrpSpPr/>
          <p:nvPr/>
        </p:nvGrpSpPr>
        <p:grpSpPr>
          <a:xfrm rot="21000000">
            <a:off x="6557874" y="2550895"/>
            <a:ext cx="1006475" cy="687586"/>
            <a:chOff x="1872" y="672"/>
            <a:chExt cx="1296" cy="756"/>
          </a:xfrm>
        </p:grpSpPr>
        <p:sp>
          <p:nvSpPr>
            <p:cNvPr id="26650" name="Rectangle 52" descr="深色木质"/>
            <p:cNvSpPr/>
            <p:nvPr/>
          </p:nvSpPr>
          <p:spPr>
            <a:xfrm>
              <a:off x="1872" y="672"/>
              <a:ext cx="1296" cy="528"/>
            </a:xfrm>
            <a:prstGeom prst="rect">
              <a:avLst/>
            </a:prstGeom>
            <a:blipFill rotWithShape="0">
              <a:blip r:embed="rId3"/>
            </a:blipFill>
            <a:ln w="19050" cap="flat" cmpd="sng">
              <a:solidFill>
                <a:schemeClr val="tx1"/>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1" name="Oval 53"/>
            <p:cNvSpPr/>
            <p:nvPr/>
          </p:nvSpPr>
          <p:spPr>
            <a:xfrm>
              <a:off x="2019"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2" name="Oval 54"/>
            <p:cNvSpPr/>
            <p:nvPr/>
          </p:nvSpPr>
          <p:spPr>
            <a:xfrm>
              <a:off x="2835" y="1188"/>
              <a:ext cx="240" cy="240"/>
            </a:xfrm>
            <a:prstGeom prst="ellipse">
              <a:avLst/>
            </a:prstGeom>
            <a:gradFill rotWithShape="0">
              <a:gsLst>
                <a:gs pos="0">
                  <a:srgbClr val="7B32B2"/>
                </a:gs>
                <a:gs pos="100000">
                  <a:srgbClr val="401A5D"/>
                </a:gs>
              </a:gsLst>
              <a:lin scaled="0"/>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sp>
        <p:nvSpPr>
          <p:cNvPr id="105" name="矩形 104"/>
          <p:cNvSpPr/>
          <p:nvPr/>
        </p:nvSpPr>
        <p:spPr>
          <a:xfrm rot="20940000">
            <a:off x="1376045" y="3350260"/>
            <a:ext cx="142875" cy="916940"/>
          </a:xfrm>
          <a:prstGeom prst="rect">
            <a:avLst/>
          </a:prstGeom>
          <a:blipFill>
            <a:blip r:embed="rId4"/>
          </a:blipFill>
          <a:ln w="1905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110" name="直接连接符 109"/>
          <p:cNvCxnSpPr/>
          <p:nvPr/>
        </p:nvCxnSpPr>
        <p:spPr>
          <a:xfrm flipV="1">
            <a:off x="1361440" y="3116580"/>
            <a:ext cx="6619875" cy="1179195"/>
          </a:xfrm>
          <a:prstGeom prst="line">
            <a:avLst/>
          </a:prstGeom>
          <a:ln w="76200"/>
        </p:spPr>
        <p:style>
          <a:lnRef idx="3">
            <a:schemeClr val="dk1"/>
          </a:lnRef>
          <a:fillRef idx="0">
            <a:schemeClr val="dk1"/>
          </a:fillRef>
          <a:effectRef idx="2">
            <a:schemeClr val="dk1"/>
          </a:effectRef>
          <a:fontRef idx="minor">
            <a:schemeClr val="tx1"/>
          </a:fontRef>
        </p:style>
      </p:cxnSp>
      <p:sp>
        <p:nvSpPr>
          <p:cNvPr id="141" name="文本框 140"/>
          <p:cNvSpPr txBox="1"/>
          <p:nvPr/>
        </p:nvSpPr>
        <p:spPr>
          <a:xfrm>
            <a:off x="6419850" y="3345180"/>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143" name="文本框 142"/>
          <p:cNvSpPr txBox="1"/>
          <p:nvPr/>
        </p:nvSpPr>
        <p:spPr>
          <a:xfrm>
            <a:off x="1198245" y="3949065"/>
            <a:ext cx="2057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C</a:t>
            </a:r>
            <a:endParaRPr kumimoji="0" lang="en-US" altLang="zh-CN" sz="1800" b="1"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mn-ea"/>
            </a:endParaRPr>
          </a:p>
        </p:txBody>
      </p:sp>
      <p:sp>
        <p:nvSpPr>
          <p:cNvPr id="23557" name="Text Box 5"/>
          <p:cNvSpPr txBox="1"/>
          <p:nvPr/>
        </p:nvSpPr>
        <p:spPr>
          <a:xfrm>
            <a:off x="695960" y="421005"/>
            <a:ext cx="6673215" cy="706755"/>
          </a:xfrm>
          <a:prstGeom prst="rect">
            <a:avLst/>
          </a:prstGeom>
          <a:noFill/>
          <a:ln w="9525">
            <a:noFill/>
          </a:ln>
        </p:spPr>
        <p:txBody>
          <a:bodyPr wrap="square">
            <a:spAutoFit/>
          </a:bodyPr>
          <a:lstStyle/>
          <a:p>
            <a:pPr eaLnBrk="1" hangingPunct="1"/>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3.</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将小车从</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A</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点自由滑下，用停表测出其全程的时间</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t</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，算出时间</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t</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以及速度</a:t>
            </a:r>
            <a:r>
              <a:rPr lang="en-US" altLang="zh-CN" sz="2000" dirty="0">
                <a:solidFill>
                  <a:schemeClr val="tx1"/>
                </a:solidFill>
                <a:latin typeface="幼圆" panose="02010509060101010101" pitchFamily="49" charset="-122"/>
                <a:ea typeface="幼圆" panose="02010509060101010101" pitchFamily="49" charset="-122"/>
                <a:cs typeface="幼圆" panose="02010509060101010101" pitchFamily="49" charset="-122"/>
              </a:rPr>
              <a:t>v</a:t>
            </a:r>
            <a:r>
              <a:rPr lang="en-US" altLang="zh-CN" sz="2000" baseline="-25000"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sz="2000" dirty="0">
                <a:solidFill>
                  <a:schemeClr val="tx1"/>
                </a:solidFill>
                <a:latin typeface="幼圆" panose="02010509060101010101" pitchFamily="49" charset="-122"/>
                <a:ea typeface="幼圆" panose="02010509060101010101" pitchFamily="49" charset="-122"/>
                <a:cs typeface="幼圆" panose="02010509060101010101" pitchFamily="49" charset="-122"/>
              </a:rPr>
              <a:t> </a:t>
            </a:r>
          </a:p>
        </p:txBody>
      </p:sp>
      <p:grpSp>
        <p:nvGrpSpPr>
          <p:cNvPr id="17" name="组合 16"/>
          <p:cNvGrpSpPr/>
          <p:nvPr/>
        </p:nvGrpSpPr>
        <p:grpSpPr>
          <a:xfrm>
            <a:off x="6388100" y="1192530"/>
            <a:ext cx="1226185" cy="1068070"/>
            <a:chOff x="10560" y="840"/>
            <a:chExt cx="2400" cy="2400"/>
          </a:xfrm>
        </p:grpSpPr>
        <p:grpSp>
          <p:nvGrpSpPr>
            <p:cNvPr id="21" name="Group 62"/>
            <p:cNvGrpSpPr/>
            <p:nvPr/>
          </p:nvGrpSpPr>
          <p:grpSpPr>
            <a:xfrm>
              <a:off x="10560" y="840"/>
              <a:ext cx="2400" cy="2400"/>
              <a:chOff x="1440" y="336"/>
              <a:chExt cx="960" cy="960"/>
            </a:xfrm>
          </p:grpSpPr>
          <p:sp>
            <p:nvSpPr>
              <p:cNvPr id="22" name="Oval 63"/>
              <p:cNvSpPr/>
              <p:nvPr/>
            </p:nvSpPr>
            <p:spPr>
              <a:xfrm>
                <a:off x="1440" y="336"/>
                <a:ext cx="960" cy="960"/>
              </a:xfrm>
              <a:prstGeom prst="ellipse">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3" name="Line 64"/>
              <p:cNvSpPr/>
              <p:nvPr/>
            </p:nvSpPr>
            <p:spPr>
              <a:xfrm>
                <a:off x="1920" y="336"/>
                <a:ext cx="0" cy="192"/>
              </a:xfrm>
              <a:prstGeom prst="line">
                <a:avLst/>
              </a:prstGeom>
              <a:ln w="9525" cap="flat" cmpd="sng">
                <a:solidFill>
                  <a:schemeClr val="tx1"/>
                </a:solidFill>
                <a:prstDash val="solid"/>
                <a:headEnd type="none" w="med" len="med"/>
                <a:tailEnd type="none" w="med" len="med"/>
              </a:ln>
            </p:spPr>
          </p:sp>
          <p:sp>
            <p:nvSpPr>
              <p:cNvPr id="24" name="Line 65"/>
              <p:cNvSpPr/>
              <p:nvPr/>
            </p:nvSpPr>
            <p:spPr>
              <a:xfrm>
                <a:off x="1920" y="1104"/>
                <a:ext cx="0" cy="192"/>
              </a:xfrm>
              <a:prstGeom prst="line">
                <a:avLst/>
              </a:prstGeom>
              <a:ln w="9525" cap="flat" cmpd="sng">
                <a:solidFill>
                  <a:schemeClr val="tx1"/>
                </a:solidFill>
                <a:prstDash val="solid"/>
                <a:headEnd type="none" w="med" len="med"/>
                <a:tailEnd type="none" w="med" len="med"/>
              </a:ln>
            </p:spPr>
          </p:sp>
          <p:sp>
            <p:nvSpPr>
              <p:cNvPr id="25" name="Line 66"/>
              <p:cNvSpPr/>
              <p:nvPr/>
            </p:nvSpPr>
            <p:spPr>
              <a:xfrm>
                <a:off x="1440" y="816"/>
                <a:ext cx="192" cy="0"/>
              </a:xfrm>
              <a:prstGeom prst="line">
                <a:avLst/>
              </a:prstGeom>
              <a:ln w="9525" cap="flat" cmpd="sng">
                <a:solidFill>
                  <a:schemeClr val="tx1"/>
                </a:solidFill>
                <a:prstDash val="solid"/>
                <a:headEnd type="none" w="med" len="med"/>
                <a:tailEnd type="none" w="med" len="med"/>
              </a:ln>
            </p:spPr>
          </p:sp>
          <p:sp>
            <p:nvSpPr>
              <p:cNvPr id="26" name="Line 67"/>
              <p:cNvSpPr/>
              <p:nvPr/>
            </p:nvSpPr>
            <p:spPr>
              <a:xfrm>
                <a:off x="2208" y="816"/>
                <a:ext cx="192" cy="0"/>
              </a:xfrm>
              <a:prstGeom prst="line">
                <a:avLst/>
              </a:prstGeom>
              <a:ln w="9525" cap="flat" cmpd="sng">
                <a:solidFill>
                  <a:schemeClr val="tx1"/>
                </a:solidFill>
                <a:prstDash val="solid"/>
                <a:headEnd type="none" w="med" len="med"/>
                <a:tailEnd type="none" w="med" len="med"/>
              </a:ln>
            </p:spPr>
          </p:sp>
          <p:sp>
            <p:nvSpPr>
              <p:cNvPr id="27" name="Line 68"/>
              <p:cNvSpPr/>
              <p:nvPr/>
            </p:nvSpPr>
            <p:spPr>
              <a:xfrm>
                <a:off x="2064" y="1056"/>
                <a:ext cx="96" cy="192"/>
              </a:xfrm>
              <a:prstGeom prst="line">
                <a:avLst/>
              </a:prstGeom>
              <a:ln w="9525" cap="flat" cmpd="sng">
                <a:solidFill>
                  <a:schemeClr val="tx1"/>
                </a:solidFill>
                <a:prstDash val="solid"/>
                <a:headEnd type="none" w="med" len="med"/>
                <a:tailEnd type="none" w="med" len="med"/>
              </a:ln>
            </p:spPr>
          </p:sp>
          <p:sp>
            <p:nvSpPr>
              <p:cNvPr id="28" name="Line 69"/>
              <p:cNvSpPr/>
              <p:nvPr/>
            </p:nvSpPr>
            <p:spPr>
              <a:xfrm>
                <a:off x="1680" y="384"/>
                <a:ext cx="96" cy="192"/>
              </a:xfrm>
              <a:prstGeom prst="line">
                <a:avLst/>
              </a:prstGeom>
              <a:ln w="9525" cap="flat" cmpd="sng">
                <a:solidFill>
                  <a:schemeClr val="tx1"/>
                </a:solidFill>
                <a:prstDash val="solid"/>
                <a:headEnd type="none" w="med" len="med"/>
                <a:tailEnd type="none" w="med" len="med"/>
              </a:ln>
            </p:spPr>
          </p:sp>
          <p:sp>
            <p:nvSpPr>
              <p:cNvPr id="29" name="Line 70"/>
              <p:cNvSpPr/>
              <p:nvPr/>
            </p:nvSpPr>
            <p:spPr>
              <a:xfrm>
                <a:off x="2160" y="960"/>
                <a:ext cx="192" cy="96"/>
              </a:xfrm>
              <a:prstGeom prst="line">
                <a:avLst/>
              </a:prstGeom>
              <a:ln w="9525" cap="flat" cmpd="sng">
                <a:solidFill>
                  <a:schemeClr val="tx1"/>
                </a:solidFill>
                <a:prstDash val="solid"/>
                <a:headEnd type="none" w="med" len="med"/>
                <a:tailEnd type="none" w="med" len="med"/>
              </a:ln>
            </p:spPr>
          </p:sp>
          <p:sp>
            <p:nvSpPr>
              <p:cNvPr id="30" name="Line 71"/>
              <p:cNvSpPr/>
              <p:nvPr/>
            </p:nvSpPr>
            <p:spPr>
              <a:xfrm>
                <a:off x="1488" y="576"/>
                <a:ext cx="192" cy="96"/>
              </a:xfrm>
              <a:prstGeom prst="line">
                <a:avLst/>
              </a:prstGeom>
              <a:ln w="9525" cap="flat" cmpd="sng">
                <a:solidFill>
                  <a:schemeClr val="tx1"/>
                </a:solidFill>
                <a:prstDash val="solid"/>
                <a:headEnd type="none" w="med" len="med"/>
                <a:tailEnd type="none" w="med" len="med"/>
              </a:ln>
            </p:spPr>
          </p:sp>
          <p:sp>
            <p:nvSpPr>
              <p:cNvPr id="31" name="Line 72"/>
              <p:cNvSpPr/>
              <p:nvPr/>
            </p:nvSpPr>
            <p:spPr>
              <a:xfrm flipV="1">
                <a:off x="1680" y="1056"/>
                <a:ext cx="96" cy="192"/>
              </a:xfrm>
              <a:prstGeom prst="line">
                <a:avLst/>
              </a:prstGeom>
              <a:ln w="9525" cap="flat" cmpd="sng">
                <a:solidFill>
                  <a:schemeClr val="tx1"/>
                </a:solidFill>
                <a:prstDash val="solid"/>
                <a:headEnd type="none" w="med" len="med"/>
                <a:tailEnd type="none" w="med" len="med"/>
              </a:ln>
            </p:spPr>
          </p:sp>
          <p:sp>
            <p:nvSpPr>
              <p:cNvPr id="32" name="Line 73"/>
              <p:cNvSpPr/>
              <p:nvPr/>
            </p:nvSpPr>
            <p:spPr>
              <a:xfrm flipV="1">
                <a:off x="2064" y="384"/>
                <a:ext cx="96" cy="192"/>
              </a:xfrm>
              <a:prstGeom prst="line">
                <a:avLst/>
              </a:prstGeom>
              <a:ln w="9525" cap="flat" cmpd="sng">
                <a:solidFill>
                  <a:schemeClr val="tx1"/>
                </a:solidFill>
                <a:prstDash val="solid"/>
                <a:headEnd type="none" w="med" len="med"/>
                <a:tailEnd type="none" w="med" len="med"/>
              </a:ln>
            </p:spPr>
          </p:sp>
          <p:sp>
            <p:nvSpPr>
              <p:cNvPr id="33" name="Line 74"/>
              <p:cNvSpPr/>
              <p:nvPr/>
            </p:nvSpPr>
            <p:spPr>
              <a:xfrm flipV="1">
                <a:off x="1488" y="960"/>
                <a:ext cx="192" cy="96"/>
              </a:xfrm>
              <a:prstGeom prst="line">
                <a:avLst/>
              </a:prstGeom>
              <a:ln w="9525" cap="flat" cmpd="sng">
                <a:solidFill>
                  <a:schemeClr val="tx1"/>
                </a:solidFill>
                <a:prstDash val="solid"/>
                <a:headEnd type="none" w="med" len="med"/>
                <a:tailEnd type="none" w="med" len="med"/>
              </a:ln>
            </p:spPr>
          </p:sp>
          <p:sp>
            <p:nvSpPr>
              <p:cNvPr id="34" name="Line 75"/>
              <p:cNvSpPr/>
              <p:nvPr/>
            </p:nvSpPr>
            <p:spPr>
              <a:xfrm flipV="1">
                <a:off x="2160" y="576"/>
                <a:ext cx="192" cy="96"/>
              </a:xfrm>
              <a:prstGeom prst="line">
                <a:avLst/>
              </a:prstGeom>
              <a:ln w="9525" cap="flat" cmpd="sng">
                <a:solidFill>
                  <a:schemeClr val="tx1"/>
                </a:solidFill>
                <a:prstDash val="solid"/>
                <a:headEnd type="none" w="med" len="med"/>
                <a:tailEnd type="none" w="med" len="med"/>
              </a:ln>
            </p:spPr>
          </p:sp>
        </p:grpSp>
        <p:sp>
          <p:nvSpPr>
            <p:cNvPr id="26633" name="Line 76"/>
            <p:cNvSpPr/>
            <p:nvPr/>
          </p:nvSpPr>
          <p:spPr>
            <a:xfrm flipV="1">
              <a:off x="11760" y="1320"/>
              <a:ext cx="0" cy="720"/>
            </a:xfrm>
            <a:prstGeom prst="line">
              <a:avLst/>
            </a:prstGeom>
            <a:ln w="38100" cap="flat" cmpd="sng">
              <a:solidFill>
                <a:srgbClr val="FF0000"/>
              </a:solidFill>
              <a:prstDash val="solid"/>
              <a:headEnd type="none" w="med" len="med"/>
              <a:tailEnd type="triangle" w="med" len="med"/>
            </a:ln>
          </p:spPr>
        </p:sp>
      </p:grpSp>
      <p:grpSp>
        <p:nvGrpSpPr>
          <p:cNvPr id="36" name="组合 35"/>
          <p:cNvGrpSpPr/>
          <p:nvPr/>
        </p:nvGrpSpPr>
        <p:grpSpPr>
          <a:xfrm>
            <a:off x="1028700" y="1166495"/>
            <a:ext cx="1165860" cy="1094105"/>
            <a:chOff x="10560" y="840"/>
            <a:chExt cx="2400" cy="2400"/>
          </a:xfrm>
        </p:grpSpPr>
        <p:grpSp>
          <p:nvGrpSpPr>
            <p:cNvPr id="37" name="Group 62"/>
            <p:cNvGrpSpPr/>
            <p:nvPr/>
          </p:nvGrpSpPr>
          <p:grpSpPr>
            <a:xfrm>
              <a:off x="10560" y="840"/>
              <a:ext cx="2400" cy="2400"/>
              <a:chOff x="1440" y="336"/>
              <a:chExt cx="960" cy="960"/>
            </a:xfrm>
          </p:grpSpPr>
          <p:sp>
            <p:nvSpPr>
              <p:cNvPr id="38" name="Oval 63"/>
              <p:cNvSpPr/>
              <p:nvPr/>
            </p:nvSpPr>
            <p:spPr>
              <a:xfrm>
                <a:off x="1440" y="336"/>
                <a:ext cx="960" cy="960"/>
              </a:xfrm>
              <a:prstGeom prst="ellipse">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39" name="Line 64"/>
              <p:cNvSpPr/>
              <p:nvPr/>
            </p:nvSpPr>
            <p:spPr>
              <a:xfrm>
                <a:off x="1920" y="336"/>
                <a:ext cx="0" cy="192"/>
              </a:xfrm>
              <a:prstGeom prst="line">
                <a:avLst/>
              </a:prstGeom>
              <a:ln w="9525" cap="flat" cmpd="sng">
                <a:solidFill>
                  <a:schemeClr val="tx1"/>
                </a:solidFill>
                <a:prstDash val="solid"/>
                <a:headEnd type="none" w="med" len="med"/>
                <a:tailEnd type="none" w="med" len="med"/>
              </a:ln>
            </p:spPr>
          </p:sp>
          <p:sp>
            <p:nvSpPr>
              <p:cNvPr id="40" name="Line 65"/>
              <p:cNvSpPr/>
              <p:nvPr/>
            </p:nvSpPr>
            <p:spPr>
              <a:xfrm>
                <a:off x="1920" y="1104"/>
                <a:ext cx="0" cy="192"/>
              </a:xfrm>
              <a:prstGeom prst="line">
                <a:avLst/>
              </a:prstGeom>
              <a:ln w="9525" cap="flat" cmpd="sng">
                <a:solidFill>
                  <a:schemeClr val="tx1"/>
                </a:solidFill>
                <a:prstDash val="solid"/>
                <a:headEnd type="none" w="med" len="med"/>
                <a:tailEnd type="none" w="med" len="med"/>
              </a:ln>
            </p:spPr>
          </p:sp>
          <p:sp>
            <p:nvSpPr>
              <p:cNvPr id="41" name="Line 66"/>
              <p:cNvSpPr/>
              <p:nvPr/>
            </p:nvSpPr>
            <p:spPr>
              <a:xfrm>
                <a:off x="1440" y="816"/>
                <a:ext cx="192" cy="0"/>
              </a:xfrm>
              <a:prstGeom prst="line">
                <a:avLst/>
              </a:prstGeom>
              <a:ln w="9525" cap="flat" cmpd="sng">
                <a:solidFill>
                  <a:schemeClr val="tx1"/>
                </a:solidFill>
                <a:prstDash val="solid"/>
                <a:headEnd type="none" w="med" len="med"/>
                <a:tailEnd type="none" w="med" len="med"/>
              </a:ln>
            </p:spPr>
          </p:sp>
          <p:sp>
            <p:nvSpPr>
              <p:cNvPr id="42" name="Line 67"/>
              <p:cNvSpPr/>
              <p:nvPr/>
            </p:nvSpPr>
            <p:spPr>
              <a:xfrm>
                <a:off x="2208" y="816"/>
                <a:ext cx="192" cy="0"/>
              </a:xfrm>
              <a:prstGeom prst="line">
                <a:avLst/>
              </a:prstGeom>
              <a:ln w="9525" cap="flat" cmpd="sng">
                <a:solidFill>
                  <a:schemeClr val="tx1"/>
                </a:solidFill>
                <a:prstDash val="solid"/>
                <a:headEnd type="none" w="med" len="med"/>
                <a:tailEnd type="none" w="med" len="med"/>
              </a:ln>
            </p:spPr>
          </p:sp>
          <p:sp>
            <p:nvSpPr>
              <p:cNvPr id="43" name="Line 68"/>
              <p:cNvSpPr/>
              <p:nvPr/>
            </p:nvSpPr>
            <p:spPr>
              <a:xfrm>
                <a:off x="2064" y="1056"/>
                <a:ext cx="96" cy="192"/>
              </a:xfrm>
              <a:prstGeom prst="line">
                <a:avLst/>
              </a:prstGeom>
              <a:ln w="9525" cap="flat" cmpd="sng">
                <a:solidFill>
                  <a:schemeClr val="tx1"/>
                </a:solidFill>
                <a:prstDash val="solid"/>
                <a:headEnd type="none" w="med" len="med"/>
                <a:tailEnd type="none" w="med" len="med"/>
              </a:ln>
            </p:spPr>
          </p:sp>
          <p:sp>
            <p:nvSpPr>
              <p:cNvPr id="44" name="Line 69"/>
              <p:cNvSpPr/>
              <p:nvPr/>
            </p:nvSpPr>
            <p:spPr>
              <a:xfrm>
                <a:off x="1680" y="384"/>
                <a:ext cx="96" cy="192"/>
              </a:xfrm>
              <a:prstGeom prst="line">
                <a:avLst/>
              </a:prstGeom>
              <a:ln w="9525" cap="flat" cmpd="sng">
                <a:solidFill>
                  <a:schemeClr val="tx1"/>
                </a:solidFill>
                <a:prstDash val="solid"/>
                <a:headEnd type="none" w="med" len="med"/>
                <a:tailEnd type="none" w="med" len="med"/>
              </a:ln>
            </p:spPr>
          </p:sp>
          <p:sp>
            <p:nvSpPr>
              <p:cNvPr id="45" name="Line 70"/>
              <p:cNvSpPr/>
              <p:nvPr/>
            </p:nvSpPr>
            <p:spPr>
              <a:xfrm>
                <a:off x="2160" y="960"/>
                <a:ext cx="192" cy="96"/>
              </a:xfrm>
              <a:prstGeom prst="line">
                <a:avLst/>
              </a:prstGeom>
              <a:ln w="9525" cap="flat" cmpd="sng">
                <a:solidFill>
                  <a:schemeClr val="tx1"/>
                </a:solidFill>
                <a:prstDash val="solid"/>
                <a:headEnd type="none" w="med" len="med"/>
                <a:tailEnd type="none" w="med" len="med"/>
              </a:ln>
            </p:spPr>
          </p:sp>
          <p:sp>
            <p:nvSpPr>
              <p:cNvPr id="52" name="Line 71"/>
              <p:cNvSpPr/>
              <p:nvPr/>
            </p:nvSpPr>
            <p:spPr>
              <a:xfrm>
                <a:off x="1488" y="576"/>
                <a:ext cx="192" cy="96"/>
              </a:xfrm>
              <a:prstGeom prst="line">
                <a:avLst/>
              </a:prstGeom>
              <a:ln w="9525" cap="flat" cmpd="sng">
                <a:solidFill>
                  <a:schemeClr val="tx1"/>
                </a:solidFill>
                <a:prstDash val="solid"/>
                <a:headEnd type="none" w="med" len="med"/>
                <a:tailEnd type="none" w="med" len="med"/>
              </a:ln>
            </p:spPr>
          </p:sp>
          <p:sp>
            <p:nvSpPr>
              <p:cNvPr id="53" name="Line 72"/>
              <p:cNvSpPr/>
              <p:nvPr/>
            </p:nvSpPr>
            <p:spPr>
              <a:xfrm flipV="1">
                <a:off x="1680" y="1056"/>
                <a:ext cx="96" cy="192"/>
              </a:xfrm>
              <a:prstGeom prst="line">
                <a:avLst/>
              </a:prstGeom>
              <a:ln w="9525" cap="flat" cmpd="sng">
                <a:solidFill>
                  <a:schemeClr val="tx1"/>
                </a:solidFill>
                <a:prstDash val="solid"/>
                <a:headEnd type="none" w="med" len="med"/>
                <a:tailEnd type="none" w="med" len="med"/>
              </a:ln>
            </p:spPr>
          </p:sp>
          <p:sp>
            <p:nvSpPr>
              <p:cNvPr id="54" name="Line 73"/>
              <p:cNvSpPr/>
              <p:nvPr/>
            </p:nvSpPr>
            <p:spPr>
              <a:xfrm flipV="1">
                <a:off x="2064" y="384"/>
                <a:ext cx="96" cy="192"/>
              </a:xfrm>
              <a:prstGeom prst="line">
                <a:avLst/>
              </a:prstGeom>
              <a:ln w="9525" cap="flat" cmpd="sng">
                <a:solidFill>
                  <a:schemeClr val="tx1"/>
                </a:solidFill>
                <a:prstDash val="solid"/>
                <a:headEnd type="none" w="med" len="med"/>
                <a:tailEnd type="none" w="med" len="med"/>
              </a:ln>
            </p:spPr>
          </p:sp>
          <p:sp>
            <p:nvSpPr>
              <p:cNvPr id="55" name="Line 74"/>
              <p:cNvSpPr/>
              <p:nvPr/>
            </p:nvSpPr>
            <p:spPr>
              <a:xfrm flipV="1">
                <a:off x="1488" y="960"/>
                <a:ext cx="192" cy="96"/>
              </a:xfrm>
              <a:prstGeom prst="line">
                <a:avLst/>
              </a:prstGeom>
              <a:ln w="9525" cap="flat" cmpd="sng">
                <a:solidFill>
                  <a:schemeClr val="tx1"/>
                </a:solidFill>
                <a:prstDash val="solid"/>
                <a:headEnd type="none" w="med" len="med"/>
                <a:tailEnd type="none" w="med" len="med"/>
              </a:ln>
            </p:spPr>
          </p:sp>
          <p:sp>
            <p:nvSpPr>
              <p:cNvPr id="56" name="Line 75"/>
              <p:cNvSpPr/>
              <p:nvPr/>
            </p:nvSpPr>
            <p:spPr>
              <a:xfrm flipV="1">
                <a:off x="2160" y="576"/>
                <a:ext cx="192" cy="96"/>
              </a:xfrm>
              <a:prstGeom prst="line">
                <a:avLst/>
              </a:prstGeom>
              <a:ln w="9525" cap="flat" cmpd="sng">
                <a:solidFill>
                  <a:schemeClr val="tx1"/>
                </a:solidFill>
                <a:prstDash val="solid"/>
                <a:headEnd type="none" w="med" len="med"/>
                <a:tailEnd type="none" w="med" len="med"/>
              </a:ln>
            </p:spPr>
          </p:sp>
        </p:grpSp>
        <p:sp>
          <p:nvSpPr>
            <p:cNvPr id="57" name="Line 76"/>
            <p:cNvSpPr/>
            <p:nvPr/>
          </p:nvSpPr>
          <p:spPr>
            <a:xfrm flipV="1">
              <a:off x="11681" y="2040"/>
              <a:ext cx="832" cy="2"/>
            </a:xfrm>
            <a:prstGeom prst="line">
              <a:avLst/>
            </a:prstGeom>
            <a:ln w="38100" cap="flat" cmpd="sng">
              <a:solidFill>
                <a:srgbClr val="FF0000"/>
              </a:solidFill>
              <a:prstDash val="solid"/>
              <a:headEnd type="none" w="med" len="med"/>
              <a:tailEnd type="triangle" w="med" len="med"/>
            </a:ln>
          </p:spPr>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65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6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36042 -0.009777 L -0.550208 0.173144 " pathEditMode="relative" rAng="0" ptsTypes="">
                                      <p:cBhvr>
                                        <p:cTn id="30" dur="2000" fill="hold"/>
                                        <p:tgtEl>
                                          <p:spTgt spid="26627"/>
                                        </p:tgtEl>
                                        <p:attrNameLst>
                                          <p:attrName>ppt_x</p:attrName>
                                          <p:attrName>ppt_y</p:attrName>
                                        </p:attrNameLst>
                                      </p:cBhvr>
                                      <p:rCtr x="-29300" y="8900"/>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55" grpId="0" animBg="1"/>
      <p:bldP spid="105" grpId="0" animBg="1"/>
      <p:bldP spid="141" grpId="0" animBg="1"/>
      <p:bldP spid="143" grpId="0" animBg="1"/>
      <p:bldP spid="2355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48" name="Text Box 24"/>
          <p:cNvSpPr txBox="1"/>
          <p:nvPr/>
        </p:nvSpPr>
        <p:spPr>
          <a:xfrm>
            <a:off x="481330" y="353695"/>
            <a:ext cx="2287270" cy="398780"/>
          </a:xfrm>
          <a:prstGeom prst="rect">
            <a:avLst/>
          </a:prstGeom>
          <a:solidFill>
            <a:srgbClr val="007E27"/>
          </a:solidFill>
          <a:ln w="9525">
            <a:noFill/>
          </a:ln>
        </p:spPr>
        <p:txBody>
          <a:bodyPr wrap="none">
            <a:spAutoFit/>
          </a:bodyPr>
          <a:lstStyle/>
          <a:p>
            <a:pPr eaLnBrk="1" hangingPunct="1"/>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rPr>
              <a:t>环节五</a:t>
            </a:r>
            <a:r>
              <a:rPr lang="en-US" altLang="zh-CN" sz="2000" b="1"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2000" b="1" dirty="0">
                <a:solidFill>
                  <a:schemeClr val="bg1"/>
                </a:solidFill>
                <a:latin typeface="微软雅黑" panose="020B0503020204020204" charset="-122"/>
                <a:ea typeface="微软雅黑" panose="020B0503020204020204" charset="-122"/>
                <a:cs typeface="微软雅黑" panose="020B0503020204020204" charset="-122"/>
              </a:rPr>
              <a:t>分析与论证</a:t>
            </a:r>
          </a:p>
        </p:txBody>
      </p:sp>
      <p:graphicFrame>
        <p:nvGraphicFramePr>
          <p:cNvPr id="25625" name="Group 25"/>
          <p:cNvGraphicFramePr>
            <a:graphicFrameLocks noGrp="1"/>
          </p:cNvGraphicFramePr>
          <p:nvPr/>
        </p:nvGraphicFramePr>
        <p:xfrm>
          <a:off x="984250" y="1012190"/>
          <a:ext cx="6692900" cy="1995805"/>
        </p:xfrm>
        <a:graphic>
          <a:graphicData uri="http://schemas.openxmlformats.org/drawingml/2006/table">
            <a:tbl>
              <a:tblPr/>
              <a:tblGrid>
                <a:gridCol w="2987675">
                  <a:extLst>
                    <a:ext uri="{9D8B030D-6E8A-4147-A177-3AD203B41FA5}">
                      <a16:colId xmlns:a16="http://schemas.microsoft.com/office/drawing/2014/main" xmlns="" val="20000"/>
                    </a:ext>
                  </a:extLst>
                </a:gridCol>
                <a:gridCol w="1671320">
                  <a:extLst>
                    <a:ext uri="{9D8B030D-6E8A-4147-A177-3AD203B41FA5}">
                      <a16:colId xmlns:a16="http://schemas.microsoft.com/office/drawing/2014/main" xmlns="" val="20001"/>
                    </a:ext>
                  </a:extLst>
                </a:gridCol>
                <a:gridCol w="2033905">
                  <a:extLst>
                    <a:ext uri="{9D8B030D-6E8A-4147-A177-3AD203B41FA5}">
                      <a16:colId xmlns:a16="http://schemas.microsoft.com/office/drawing/2014/main" xmlns="" val="20002"/>
                    </a:ext>
                  </a:extLst>
                </a:gridCol>
              </a:tblGrid>
              <a:tr h="67691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路程</a:t>
                      </a:r>
                      <a:r>
                        <a:rPr kumimoji="0" lang="zh-CN" altLang="en-US" sz="24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24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(m)</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运动时间</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(s)</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速度</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(m/s)</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604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上半段　</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S</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1</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t</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1</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v</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1</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5849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下半段　</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S</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2</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华文楷体" panose="02010600040101010101" pitchFamily="2" charset="-122"/>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t</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2</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v</a:t>
                      </a:r>
                      <a:r>
                        <a:rPr kumimoji="0" lang="en-US" altLang="zh-CN" sz="2000" b="0" i="0" u="none" strike="noStrike" cap="none" normalizeH="0" baseline="-3000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2</a:t>
                      </a:r>
                      <a:r>
                        <a:rPr kumimoji="0" lang="en-US" altLang="zh-CN" sz="2000" b="0" i="0" u="none" strike="noStrike" cap="none" normalizeH="0" baseline="0">
                          <a:ln>
                            <a:noFill/>
                          </a:ln>
                          <a:solidFill>
                            <a:srgbClr val="0000FF"/>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25603" name="Text Box 3"/>
          <p:cNvSpPr txBox="1"/>
          <p:nvPr/>
        </p:nvSpPr>
        <p:spPr>
          <a:xfrm>
            <a:off x="1148715" y="3357245"/>
            <a:ext cx="6043930" cy="460375"/>
          </a:xfrm>
          <a:prstGeom prst="rect">
            <a:avLst/>
          </a:prstGeom>
          <a:noFill/>
          <a:ln w="9525">
            <a:noFill/>
          </a:ln>
        </p:spPr>
        <p:txBody>
          <a:bodyPr wrap="square">
            <a:spAutoFit/>
          </a:bodyPr>
          <a:lstStyle/>
          <a:p>
            <a:pPr eaLnBrk="1" hangingPunct="1">
              <a:spcBef>
                <a:spcPct val="50000"/>
              </a:spcBef>
            </a:pPr>
            <a:r>
              <a:rPr lang="zh-CN" altLang="en-US" sz="2400" b="1" dirty="0">
                <a:latin typeface="华文楷体" panose="02010600040101010101" pitchFamily="2" charset="-122"/>
                <a:ea typeface="华文楷体" panose="02010600040101010101" pitchFamily="2" charset="-122"/>
                <a:cs typeface="华文楷体" panose="02010600040101010101" pitchFamily="2" charset="-122"/>
              </a:rPr>
              <a:t>通过你记录的数据表，你能得到什么结论？    </a:t>
            </a:r>
          </a:p>
        </p:txBody>
      </p:sp>
      <p:sp>
        <p:nvSpPr>
          <p:cNvPr id="12" name="Text Box 3"/>
          <p:cNvSpPr txBox="1"/>
          <p:nvPr/>
        </p:nvSpPr>
        <p:spPr>
          <a:xfrm>
            <a:off x="1148715" y="4193540"/>
            <a:ext cx="5930265" cy="460375"/>
          </a:xfrm>
          <a:prstGeom prst="rect">
            <a:avLst/>
          </a:prstGeom>
          <a:solidFill>
            <a:srgbClr val="92D050"/>
          </a:solidFill>
          <a:ln w="9525">
            <a:noFill/>
          </a:ln>
        </p:spPr>
        <p:txBody>
          <a:bodyPr wrap="square">
            <a:spAutoFit/>
          </a:bodyPr>
          <a:lstStyle/>
          <a:p>
            <a:pPr eaLnBrk="1" hangingPunct="1">
              <a:spcBef>
                <a:spcPct val="50000"/>
              </a:spcBef>
            </a:pPr>
            <a:r>
              <a:rPr lang="zh-CN" altLang="en-US" sz="2400" b="1" dirty="0">
                <a:latin typeface="微软雅黑" panose="020B0503020204020204" charset="-122"/>
                <a:ea typeface="微软雅黑" panose="020B0503020204020204" charset="-122"/>
                <a:cs typeface="微软雅黑" panose="020B0503020204020204" charset="-122"/>
              </a:rPr>
              <a:t>结论：</a:t>
            </a: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rPr>
              <a:t>小车在斜面下滑时的速度越来越快</a:t>
            </a:r>
            <a:r>
              <a:rPr lang="zh-CN" altLang="en-US" sz="2400" b="1" dirty="0">
                <a:latin typeface="微软雅黑" panose="020B0503020204020204" charset="-122"/>
                <a:ea typeface="微软雅黑" panose="020B0503020204020204" charset="-122"/>
                <a:cs typeface="微软雅黑" panose="020B0503020204020204" charset="-122"/>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5625"/>
                                        </p:tgtEl>
                                        <p:attrNameLst>
                                          <p:attrName>style.visibility</p:attrName>
                                        </p:attrNameLst>
                                      </p:cBhvr>
                                      <p:to>
                                        <p:strVal val="visible"/>
                                      </p:to>
                                    </p:set>
                                    <p:animEffect transition="in" filter="blinds(horizontal)">
                                      <p:cBhvr>
                                        <p:cTn id="11" dur="500"/>
                                        <p:tgtEl>
                                          <p:spTgt spid="256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5603"/>
                                        </p:tgtEl>
                                        <p:attrNameLst>
                                          <p:attrName>style.visibility</p:attrName>
                                        </p:attrNameLst>
                                      </p:cBhvr>
                                      <p:to>
                                        <p:strVal val="visible"/>
                                      </p:to>
                                    </p:set>
                                    <p:anim calcmode="lin" valueType="num">
                                      <p:cBhvr additive="base">
                                        <p:cTn id="16" dur="500" fill="hold"/>
                                        <p:tgtEl>
                                          <p:spTgt spid="25603"/>
                                        </p:tgtEl>
                                        <p:attrNameLst>
                                          <p:attrName>ppt_x</p:attrName>
                                        </p:attrNameLst>
                                      </p:cBhvr>
                                      <p:tavLst>
                                        <p:tav tm="0">
                                          <p:val>
                                            <p:strVal val="0-#ppt_w/2"/>
                                          </p:val>
                                        </p:tav>
                                        <p:tav tm="100000">
                                          <p:val>
                                            <p:strVal val="#ppt_x"/>
                                          </p:val>
                                        </p:tav>
                                      </p:tavLst>
                                    </p:anim>
                                    <p:anim calcmode="lin" valueType="num">
                                      <p:cBhvr additive="base">
                                        <p:cTn id="17"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8" grpId="0" animBg="1"/>
      <p:bldP spid="25603" grpId="0"/>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302" name="Text Box 6"/>
          <p:cNvSpPr txBox="1"/>
          <p:nvPr/>
        </p:nvSpPr>
        <p:spPr>
          <a:xfrm>
            <a:off x="244475" y="351790"/>
            <a:ext cx="1848485" cy="398780"/>
          </a:xfrm>
          <a:prstGeom prst="rect">
            <a:avLst/>
          </a:prstGeom>
          <a:solidFill>
            <a:srgbClr val="007E27"/>
          </a:solidFill>
          <a:ln w="9525">
            <a:noFill/>
          </a:ln>
        </p:spPr>
        <p:txBody>
          <a:bodyPr wrap="square">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环节六：评估</a:t>
            </a:r>
          </a:p>
        </p:txBody>
      </p:sp>
      <p:sp>
        <p:nvSpPr>
          <p:cNvPr id="55301" name="Rectangle 5"/>
          <p:cNvSpPr/>
          <p:nvPr/>
        </p:nvSpPr>
        <p:spPr>
          <a:xfrm>
            <a:off x="966470" y="1170940"/>
            <a:ext cx="6902450" cy="460375"/>
          </a:xfrm>
          <a:prstGeom prst="rect">
            <a:avLst/>
          </a:prstGeom>
          <a:noFill/>
          <a:ln w="9525">
            <a:noFill/>
          </a:ln>
        </p:spPr>
        <p:txBody>
          <a:bodyPr wrap="none">
            <a:spAutoFit/>
          </a:bodyPr>
          <a:lstStyle/>
          <a:p>
            <a:pPr eaLnBrk="1" hangingPunct="1"/>
            <a:r>
              <a:rPr lang="zh-CN" altLang="en-US" sz="2400" b="1" dirty="0">
                <a:solidFill>
                  <a:schemeClr val="tx1"/>
                </a:solidFill>
                <a:latin typeface="华文楷体" panose="02010600040101010101" pitchFamily="2" charset="-122"/>
                <a:ea typeface="华文楷体" panose="02010600040101010101" pitchFamily="2" charset="-122"/>
              </a:rPr>
              <a:t>通过上面的实验你能找出误差可能产生的原因吗？</a:t>
            </a:r>
          </a:p>
        </p:txBody>
      </p:sp>
      <p:sp>
        <p:nvSpPr>
          <p:cNvPr id="55303" name="Rectangle 7"/>
          <p:cNvSpPr/>
          <p:nvPr/>
        </p:nvSpPr>
        <p:spPr>
          <a:xfrm>
            <a:off x="1224915" y="2411254"/>
            <a:ext cx="4754880" cy="1014730"/>
          </a:xfrm>
          <a:prstGeom prst="rect">
            <a:avLst/>
          </a:prstGeom>
          <a:noFill/>
          <a:ln w="9525">
            <a:noFill/>
          </a:ln>
        </p:spPr>
        <p:txBody>
          <a:bodyPr wrap="none" anchor="ctr">
            <a:spAutoFit/>
          </a:bodyPr>
          <a:lstStyle/>
          <a:p>
            <a:pPr eaLnBrk="1" hangingPunct="1"/>
            <a:r>
              <a:rPr lang="zh-CN" altLang="en-US" sz="2000" dirty="0">
                <a:latin typeface="幼圆" panose="02010509060101010101" pitchFamily="49" charset="-122"/>
                <a:ea typeface="幼圆" panose="02010509060101010101" pitchFamily="49" charset="-122"/>
                <a:cs typeface="幼圆" panose="02010509060101010101" pitchFamily="49" charset="-122"/>
              </a:rPr>
              <a:t>１．上半段路程和下半段路程分得不等；</a:t>
            </a:r>
          </a:p>
          <a:p>
            <a:pPr eaLnBrk="1" hangingPunct="1"/>
            <a:r>
              <a:rPr lang="zh-CN" altLang="en-US" sz="2000" dirty="0">
                <a:latin typeface="幼圆" panose="02010509060101010101" pitchFamily="49" charset="-122"/>
                <a:ea typeface="幼圆" panose="02010509060101010101" pitchFamily="49" charset="-122"/>
                <a:cs typeface="幼圆" panose="02010509060101010101" pitchFamily="49" charset="-122"/>
              </a:rPr>
              <a:t>２．计时；</a:t>
            </a:r>
          </a:p>
          <a:p>
            <a:pPr eaLnBrk="1" hangingPunct="1"/>
            <a:r>
              <a:rPr lang="zh-CN" altLang="en-US" sz="2000" dirty="0">
                <a:latin typeface="幼圆" panose="02010509060101010101" pitchFamily="49" charset="-122"/>
                <a:ea typeface="幼圆" panose="02010509060101010101" pitchFamily="49" charset="-122"/>
                <a:cs typeface="幼圆" panose="02010509060101010101" pitchFamily="49" charset="-122"/>
              </a:rPr>
              <a:t>３．测量估读</a:t>
            </a:r>
            <a:r>
              <a:rPr lang="en-US" altLang="zh-CN" sz="2000" dirty="0">
                <a:latin typeface="幼圆" panose="02010509060101010101" pitchFamily="49" charset="-122"/>
                <a:ea typeface="幼圆" panose="02010509060101010101" pitchFamily="49" charset="-122"/>
                <a:cs typeface="幼圆" panose="02010509060101010101" pitchFamily="49" charset="-122"/>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302"/>
                                        </p:tgtEl>
                                        <p:attrNameLst>
                                          <p:attrName>style.visibility</p:attrName>
                                        </p:attrNameLst>
                                      </p:cBhvr>
                                      <p:to>
                                        <p:strVal val="visible"/>
                                      </p:to>
                                    </p:set>
                                    <p:anim calcmode="lin" valueType="num">
                                      <p:cBhvr additive="base">
                                        <p:cTn id="7" dur="500" fill="hold"/>
                                        <p:tgtEl>
                                          <p:spTgt spid="55302"/>
                                        </p:tgtEl>
                                        <p:attrNameLst>
                                          <p:attrName>ppt_x</p:attrName>
                                        </p:attrNameLst>
                                      </p:cBhvr>
                                      <p:tavLst>
                                        <p:tav tm="0">
                                          <p:val>
                                            <p:strVal val="0-#ppt_w/2"/>
                                          </p:val>
                                        </p:tav>
                                        <p:tav tm="100000">
                                          <p:val>
                                            <p:strVal val="#ppt_x"/>
                                          </p:val>
                                        </p:tav>
                                      </p:tavLst>
                                    </p:anim>
                                    <p:anim calcmode="lin" valueType="num">
                                      <p:cBhvr additive="base">
                                        <p:cTn id="8" dur="500" fill="hold"/>
                                        <p:tgtEl>
                                          <p:spTgt spid="553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5301"/>
                                        </p:tgtEl>
                                        <p:attrNameLst>
                                          <p:attrName>style.visibility</p:attrName>
                                        </p:attrNameLst>
                                      </p:cBhvr>
                                      <p:to>
                                        <p:strVal val="visible"/>
                                      </p:to>
                                    </p:set>
                                    <p:animEffect transition="in" filter="box(in)">
                                      <p:cBhvr>
                                        <p:cTn id="13" dur="500"/>
                                        <p:tgtEl>
                                          <p:spTgt spid="55301"/>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5303"/>
                                        </p:tgtEl>
                                        <p:attrNameLst>
                                          <p:attrName>style.visibility</p:attrName>
                                        </p:attrNameLst>
                                      </p:cBhvr>
                                      <p:to>
                                        <p:strVal val="visible"/>
                                      </p:to>
                                    </p:set>
                                    <p:animEffect transition="in" filter="diamond(in)">
                                      <p:cBhvr>
                                        <p:cTn id="18" dur="2000"/>
                                        <p:tgtEl>
                                          <p:spTgt spid="55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bldLvl="0" animBg="1"/>
      <p:bldP spid="55301" grpId="0"/>
      <p:bldP spid="5530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26769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287223"/>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93294" y="22245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59873" y="72374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文本框 3"/>
          <p:cNvSpPr txBox="1"/>
          <p:nvPr/>
        </p:nvSpPr>
        <p:spPr>
          <a:xfrm>
            <a:off x="202565" y="2159000"/>
            <a:ext cx="1614170" cy="459105"/>
          </a:xfrm>
          <a:prstGeom prst="rect">
            <a:avLst/>
          </a:prstGeom>
          <a:solidFill>
            <a:srgbClr val="007E2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kern="1200" noProof="0" dirty="0">
                <a:ln>
                  <a:noFill/>
                </a:ln>
                <a:solidFill>
                  <a:schemeClr val="bg1"/>
                </a:solidFill>
                <a:effectLst/>
                <a:uLnTx/>
                <a:uFillTx/>
                <a:latin typeface="微软雅黑" panose="020B0503020204020204" charset="-122"/>
                <a:ea typeface="微软雅黑" panose="020B0503020204020204" charset="-122"/>
                <a:cs typeface="+mn-cs"/>
                <a:sym typeface="+mn-ea"/>
              </a:rPr>
              <a:t>速度的变化</a:t>
            </a:r>
          </a:p>
        </p:txBody>
      </p:sp>
      <p:grpSp>
        <p:nvGrpSpPr>
          <p:cNvPr id="48" name="组合 47"/>
          <p:cNvGrpSpPr/>
          <p:nvPr/>
        </p:nvGrpSpPr>
        <p:grpSpPr>
          <a:xfrm>
            <a:off x="1898015" y="830580"/>
            <a:ext cx="7014210" cy="3209290"/>
            <a:chOff x="2989" y="1308"/>
            <a:chExt cx="11046" cy="5054"/>
          </a:xfrm>
        </p:grpSpPr>
        <p:sp>
          <p:nvSpPr>
            <p:cNvPr id="25" name="左大括号 24"/>
            <p:cNvSpPr/>
            <p:nvPr/>
          </p:nvSpPr>
          <p:spPr>
            <a:xfrm>
              <a:off x="2989" y="1940"/>
              <a:ext cx="1405" cy="3173"/>
            </a:xfrm>
            <a:prstGeom prst="leftBrace">
              <a:avLst>
                <a:gd name="adj1" fmla="val 8333"/>
                <a:gd name="adj2" fmla="val 55688"/>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cxnSp>
          <p:nvCxnSpPr>
            <p:cNvPr id="27" name="直接连接符 26"/>
            <p:cNvCxnSpPr/>
            <p:nvPr/>
          </p:nvCxnSpPr>
          <p:spPr>
            <a:xfrm flipV="1">
              <a:off x="4393" y="1886"/>
              <a:ext cx="5540" cy="54"/>
            </a:xfrm>
            <a:prstGeom prst="line">
              <a:avLst/>
            </a:prstGeom>
          </p:spPr>
          <p:style>
            <a:lnRef idx="3">
              <a:schemeClr val="dk1"/>
            </a:lnRef>
            <a:fillRef idx="0">
              <a:schemeClr val="dk1"/>
            </a:fillRef>
            <a:effectRef idx="2">
              <a:schemeClr val="dk1"/>
            </a:effectRef>
            <a:fontRef idx="minor">
              <a:schemeClr val="tx1"/>
            </a:fontRef>
          </p:style>
        </p:cxnSp>
        <p:sp>
          <p:nvSpPr>
            <p:cNvPr id="29" name="文本框 28"/>
            <p:cNvSpPr txBox="1"/>
            <p:nvPr/>
          </p:nvSpPr>
          <p:spPr>
            <a:xfrm>
              <a:off x="4261" y="1308"/>
              <a:ext cx="410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latin typeface="幼圆" panose="02010509060101010101" pitchFamily="49" charset="-122"/>
                  <a:ea typeface="幼圆" panose="02010509060101010101" pitchFamily="49" charset="-122"/>
                  <a:cs typeface="幼圆" panose="02010509060101010101" pitchFamily="49" charset="-122"/>
                  <a:sym typeface="+mn-ea"/>
                </a:rPr>
                <a:t>回顾科学探究的七大环节</a:t>
              </a:r>
            </a:p>
          </p:txBody>
        </p:sp>
        <p:sp>
          <p:nvSpPr>
            <p:cNvPr id="30" name="左大括号 29"/>
            <p:cNvSpPr/>
            <p:nvPr/>
          </p:nvSpPr>
          <p:spPr>
            <a:xfrm>
              <a:off x="4394" y="3855"/>
              <a:ext cx="891" cy="2507"/>
            </a:xfrm>
            <a:prstGeom prst="leftBrace">
              <a:avLst/>
            </a:prstGeom>
          </p:spPr>
          <p:style>
            <a:lnRef idx="3">
              <a:schemeClr val="dk1"/>
            </a:lnRef>
            <a:fillRef idx="0">
              <a:schemeClr val="dk1"/>
            </a:fillRef>
            <a:effectRef idx="2">
              <a:schemeClr val="dk1"/>
            </a:effectRef>
            <a:fontRef idx="minor">
              <a:schemeClr val="tx1"/>
            </a:fontRef>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cxnSp>
          <p:nvCxnSpPr>
            <p:cNvPr id="31" name="直接连接符 30"/>
            <p:cNvCxnSpPr>
              <a:stCxn id="30" idx="0"/>
            </p:cNvCxnSpPr>
            <p:nvPr/>
          </p:nvCxnSpPr>
          <p:spPr>
            <a:xfrm flipV="1">
              <a:off x="5285" y="3836"/>
              <a:ext cx="6877" cy="19"/>
            </a:xfrm>
            <a:prstGeom prst="line">
              <a:avLst/>
            </a:prstGeom>
          </p:spPr>
          <p:style>
            <a:lnRef idx="3">
              <a:schemeClr val="dk1"/>
            </a:lnRef>
            <a:fillRef idx="0">
              <a:schemeClr val="dk1"/>
            </a:fillRef>
            <a:effectRef idx="2">
              <a:schemeClr val="dk1"/>
            </a:effectRef>
            <a:fontRef idx="minor">
              <a:schemeClr val="tx1"/>
            </a:fontRef>
          </p:style>
        </p:cxnSp>
        <p:sp>
          <p:nvSpPr>
            <p:cNvPr id="32" name="文本框 31"/>
            <p:cNvSpPr txBox="1"/>
            <p:nvPr/>
          </p:nvSpPr>
          <p:spPr>
            <a:xfrm>
              <a:off x="4820" y="3237"/>
              <a:ext cx="734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latin typeface="幼圆" panose="02010509060101010101" pitchFamily="49" charset="-122"/>
                  <a:ea typeface="幼圆" panose="02010509060101010101" pitchFamily="49" charset="-122"/>
                  <a:cs typeface="幼圆" panose="02010509060101010101" pitchFamily="49" charset="-122"/>
                  <a:sym typeface="+mn-ea"/>
                </a:rPr>
                <a:t>科学探究实验：小车沿斜面下滑时速度的变化</a:t>
              </a:r>
            </a:p>
          </p:txBody>
        </p:sp>
        <p:sp>
          <p:nvSpPr>
            <p:cNvPr id="34" name="文本框 33"/>
            <p:cNvSpPr txBox="1"/>
            <p:nvPr/>
          </p:nvSpPr>
          <p:spPr>
            <a:xfrm>
              <a:off x="5000" y="4403"/>
              <a:ext cx="6262" cy="57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dirty="0">
                  <a:latin typeface="幼圆" panose="02010509060101010101" pitchFamily="49" charset="-122"/>
                  <a:ea typeface="幼圆" panose="02010509060101010101" pitchFamily="49" charset="-122"/>
                  <a:cs typeface="幼圆" panose="02010509060101010101" pitchFamily="49" charset="-122"/>
                  <a:sym typeface="+mn-ea"/>
                </a:rPr>
                <a:t>结论：小车沿斜面下滑时速度越来越快</a:t>
              </a:r>
            </a:p>
          </p:txBody>
        </p:sp>
        <p:cxnSp>
          <p:nvCxnSpPr>
            <p:cNvPr id="35" name="直接连接符 34"/>
            <p:cNvCxnSpPr/>
            <p:nvPr/>
          </p:nvCxnSpPr>
          <p:spPr>
            <a:xfrm flipV="1">
              <a:off x="4530" y="5113"/>
              <a:ext cx="6332" cy="9"/>
            </a:xfrm>
            <a:prstGeom prst="line">
              <a:avLst/>
            </a:prstGeom>
          </p:spPr>
          <p:style>
            <a:lnRef idx="3">
              <a:schemeClr val="dk1"/>
            </a:lnRef>
            <a:fillRef idx="0">
              <a:schemeClr val="dk1"/>
            </a:fillRef>
            <a:effectRef idx="2">
              <a:schemeClr val="dk1"/>
            </a:effectRef>
            <a:fontRef idx="minor">
              <a:schemeClr val="tx1"/>
            </a:fontRef>
          </p:style>
        </p:cxnSp>
        <p:sp>
          <p:nvSpPr>
            <p:cNvPr id="28681" name="Rectangle 9"/>
            <p:cNvSpPr/>
            <p:nvPr/>
          </p:nvSpPr>
          <p:spPr>
            <a:xfrm>
              <a:off x="4820" y="5311"/>
              <a:ext cx="9215" cy="1016"/>
            </a:xfrm>
            <a:prstGeom prst="rect">
              <a:avLst/>
            </a:prstGeom>
            <a:noFill/>
            <a:ln w="9525">
              <a:noFill/>
            </a:ln>
          </p:spPr>
          <p:txBody>
            <a:bodyPr wrap="square">
              <a:spAutoFit/>
            </a:bodyPr>
            <a:lstStyle/>
            <a:p>
              <a:pPr eaLnBrk="1" hangingPunct="1"/>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rPr>
                <a:t>每个实验的实验目的、实验原理、实验器材、实验步骤、实验结论、实验中的注意事项</a:t>
              </a:r>
              <a:r>
                <a:rPr lang="en-US" altLang="zh-CN" sz="1800" dirty="0">
                  <a:solidFill>
                    <a:schemeClr val="tx1"/>
                  </a:solidFill>
                  <a:latin typeface="幼圆" panose="02010509060101010101" pitchFamily="49" charset="-122"/>
                  <a:ea typeface="幼圆" panose="02010509060101010101" pitchFamily="49" charset="-122"/>
                  <a:cs typeface="幼圆" panose="02010509060101010101" pitchFamily="49" charset="-122"/>
                </a:rPr>
                <a:t>…… </a:t>
              </a:r>
            </a:p>
          </p:txBody>
        </p:sp>
        <p:cxnSp>
          <p:nvCxnSpPr>
            <p:cNvPr id="47" name="直接连接符 46"/>
            <p:cNvCxnSpPr/>
            <p:nvPr/>
          </p:nvCxnSpPr>
          <p:spPr>
            <a:xfrm flipV="1">
              <a:off x="5285" y="6339"/>
              <a:ext cx="6332" cy="9"/>
            </a:xfrm>
            <a:prstGeom prst="line">
              <a:avLst/>
            </a:prstGeom>
          </p:spPr>
          <p:style>
            <a:lnRef idx="3">
              <a:schemeClr val="dk1"/>
            </a:lnRef>
            <a:fillRef idx="0">
              <a:schemeClr val="dk1"/>
            </a:fillRef>
            <a:effectRef idx="2">
              <a:schemeClr val="dk1"/>
            </a:effectRef>
            <a:fontRef idx="minor">
              <a:schemeClr val="tx1"/>
            </a:fontRef>
          </p:style>
        </p:cxnSp>
      </p:grpSp>
    </p:spTree>
  </p:cSld>
  <p:clrMapOvr>
    <a:masterClrMapping/>
  </p:clrMapOvr>
  <p:transition spd="slow" advClick="0" advTm="2000">
    <p:dissolv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圆角矩形 5"/>
          <p:cNvSpPr/>
          <p:nvPr/>
        </p:nvSpPr>
        <p:spPr>
          <a:xfrm>
            <a:off x="536028" y="474800"/>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p>
        </p:txBody>
      </p:sp>
      <p:sp>
        <p:nvSpPr>
          <p:cNvPr id="2" name="文本框 1"/>
          <p:cNvSpPr txBox="1"/>
          <p:nvPr/>
        </p:nvSpPr>
        <p:spPr>
          <a:xfrm>
            <a:off x="700809" y="1221105"/>
            <a:ext cx="7338060" cy="28079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1.</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在测物体平均速度的实验中，如果测出的物体运动时间比实际值大，则测量出的物体的平均速度(       )</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A. 比实际值大           </a:t>
            </a:r>
            <a:endParaRPr kumimoji="0" lang="en-US" altLang="zh-CN"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B. 与实际值相同</a:t>
            </a:r>
            <a:endPar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C</a:t>
            </a:r>
            <a:r>
              <a:rPr lang="en-US" altLang="zh-CN"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比实际值小          </a:t>
            </a:r>
            <a:endParaRPr lang="en-US" altLang="zh-CN"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a:p>
            <a:pPr marL="0" marR="0" indent="0" algn="l" defTabSz="914400" rtl="0" fontAlgn="auto" latinLnBrk="1" hangingPunct="0">
              <a:lnSpc>
                <a:spcPct val="150000"/>
              </a:lnSpc>
              <a:spcBef>
                <a:spcPts val="0"/>
              </a:spcBef>
              <a:spcAft>
                <a:spcPts val="0"/>
              </a:spcAft>
              <a:buClrTx/>
              <a:buSzTx/>
              <a:buFontTx/>
              <a:buNone/>
            </a:pPr>
            <a:r>
              <a:rPr lang="en-US" altLang="zh-CN"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D. </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不能确定</a:t>
            </a:r>
          </a:p>
        </p:txBody>
      </p:sp>
      <p:sp>
        <p:nvSpPr>
          <p:cNvPr id="3" name="文本框 2"/>
          <p:cNvSpPr txBox="1"/>
          <p:nvPr/>
        </p:nvSpPr>
        <p:spPr>
          <a:xfrm>
            <a:off x="4729018" y="1733724"/>
            <a:ext cx="368300" cy="5847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1" dirty="0">
                <a:ln>
                  <a:noFill/>
                </a:ln>
                <a:solidFill>
                  <a:srgbClr val="FF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C</a:t>
            </a:r>
            <a:endParaRPr kumimoji="0" lang="zh-CN" altLang="en-US" sz="3200" b="1" i="0" u="none" strike="noStrike" cap="none" spc="0" normalizeH="0" baseline="0" dirty="0">
              <a:ln>
                <a:noFill/>
              </a:ln>
              <a:solidFill>
                <a:srgbClr val="FF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337098" y="2096846"/>
            <a:ext cx="506031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Arial" panose="020B0604020202020204"/>
              </a:rPr>
              <a:t>同学们根据此图片获得数据如下：</a:t>
            </a:r>
          </a:p>
        </p:txBody>
      </p:sp>
      <p:pic>
        <p:nvPicPr>
          <p:cNvPr id="4" name="图片 3" descr="LHZ7~MV}AKO0KY((K)XY1JS"/>
          <p:cNvPicPr>
            <a:picLocks noChangeAspect="1"/>
          </p:cNvPicPr>
          <p:nvPr/>
        </p:nvPicPr>
        <p:blipFill>
          <a:blip r:embed="rId2"/>
          <a:stretch>
            <a:fillRect/>
          </a:stretch>
        </p:blipFill>
        <p:spPr>
          <a:xfrm>
            <a:off x="1165311" y="2500478"/>
            <a:ext cx="5659755" cy="1219200"/>
          </a:xfrm>
          <a:prstGeom prst="rect">
            <a:avLst/>
          </a:prstGeom>
        </p:spPr>
      </p:pic>
      <p:sp>
        <p:nvSpPr>
          <p:cNvPr id="5" name="文本框 4"/>
          <p:cNvSpPr txBox="1"/>
          <p:nvPr/>
        </p:nvSpPr>
        <p:spPr>
          <a:xfrm>
            <a:off x="202796" y="3696971"/>
            <a:ext cx="8653145" cy="17054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a:t>
            </a:r>
            <a:r>
              <a:rPr kumimoji="0" lang="en-US" altLang="zh-CN"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1</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）请你根据图中的情景,把表格中的内容补充完整。</a:t>
            </a:r>
          </a:p>
          <a:p>
            <a:pPr marL="0" marR="0" indent="0" algn="l" defTabSz="914400" rtl="0" fontAlgn="auto" latinLnBrk="1" hangingPunct="0">
              <a:lnSpc>
                <a:spcPct val="150000"/>
              </a:lnSpc>
              <a:spcBef>
                <a:spcPts val="0"/>
              </a:spcBef>
              <a:spcAft>
                <a:spcPts val="0"/>
              </a:spcAft>
              <a:buClrTx/>
              <a:buSzTx/>
              <a:buFontTx/>
              <a:buNone/>
            </a:pP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a:t>
            </a:r>
            <a:r>
              <a:rPr kumimoji="0" lang="en-US" altLang="zh-CN"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2</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）根据上表的数据，你可得出蜗牛是做变速运动(“变速”或”匀速”) </a:t>
            </a:r>
            <a:r>
              <a:rPr kumimoji="0" lang="en-US" altLang="zh-CN"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________</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,蜗牛在前20s的平均速度是</a:t>
            </a:r>
            <a:r>
              <a:rPr kumimoji="0" lang="en-US" altLang="zh-CN"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______</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mm/s, 整个50s内的平均速度是</a:t>
            </a:r>
            <a:r>
              <a:rPr kumimoji="0" lang="en-US" altLang="zh-CN"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________</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mm/s.</a:t>
            </a:r>
          </a:p>
          <a:p>
            <a:pPr marL="0" marR="0" indent="0" algn="l" defTabSz="914400" rtl="0" fontAlgn="auto" latinLnBrk="1" hangingPunct="0">
              <a:lnSpc>
                <a:spcPct val="150000"/>
              </a:lnSpc>
              <a:spcBef>
                <a:spcPts val="0"/>
              </a:spcBef>
              <a:spcAft>
                <a:spcPts val="0"/>
              </a:spcAft>
              <a:buClrTx/>
              <a:buSzTx/>
              <a:buFontTx/>
              <a:buNone/>
            </a:pP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p:txBody>
      </p:sp>
      <p:sp>
        <p:nvSpPr>
          <p:cNvPr id="2" name="文本框 1"/>
          <p:cNvSpPr txBox="1"/>
          <p:nvPr/>
        </p:nvSpPr>
        <p:spPr>
          <a:xfrm>
            <a:off x="4650017" y="3323022"/>
            <a:ext cx="55245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b="1"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44.2</a:t>
            </a:r>
            <a:endParaRPr kumimoji="0" lang="en-US" altLang="zh-CN"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endParaRPr>
          </a:p>
        </p:txBody>
      </p:sp>
      <p:sp>
        <p:nvSpPr>
          <p:cNvPr id="6" name="文本框 5"/>
          <p:cNvSpPr txBox="1"/>
          <p:nvPr/>
        </p:nvSpPr>
        <p:spPr>
          <a:xfrm>
            <a:off x="6083212" y="3323022"/>
            <a:ext cx="55245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61.2</a:t>
            </a:r>
          </a:p>
        </p:txBody>
      </p:sp>
      <p:sp>
        <p:nvSpPr>
          <p:cNvPr id="7" name="文本框 6"/>
          <p:cNvSpPr txBox="1"/>
          <p:nvPr/>
        </p:nvSpPr>
        <p:spPr>
          <a:xfrm>
            <a:off x="7821526" y="4107181"/>
            <a:ext cx="54991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变速</a:t>
            </a:r>
          </a:p>
        </p:txBody>
      </p:sp>
      <p:sp>
        <p:nvSpPr>
          <p:cNvPr id="8" name="文本框 7"/>
          <p:cNvSpPr txBox="1"/>
          <p:nvPr/>
        </p:nvSpPr>
        <p:spPr>
          <a:xfrm>
            <a:off x="2701521" y="4549671"/>
            <a:ext cx="55245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1.61</a:t>
            </a:r>
          </a:p>
        </p:txBody>
      </p:sp>
      <p:sp>
        <p:nvSpPr>
          <p:cNvPr id="9" name="文本框 8"/>
          <p:cNvSpPr txBox="1"/>
          <p:nvPr/>
        </p:nvSpPr>
        <p:spPr>
          <a:xfrm>
            <a:off x="6552796" y="4549671"/>
            <a:ext cx="6680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dirty="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1.224</a:t>
            </a:r>
          </a:p>
        </p:txBody>
      </p:sp>
      <p:sp>
        <p:nvSpPr>
          <p:cNvPr id="10" name="文本框 9"/>
          <p:cNvSpPr txBox="1"/>
          <p:nvPr/>
        </p:nvSpPr>
        <p:spPr>
          <a:xfrm>
            <a:off x="5446307" y="2955992"/>
            <a:ext cx="43942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FF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40</a:t>
            </a:r>
          </a:p>
        </p:txBody>
      </p:sp>
      <p:sp>
        <p:nvSpPr>
          <p:cNvPr id="11" name="文本框 10">
            <a:extLst>
              <a:ext uri="{FF2B5EF4-FFF2-40B4-BE49-F238E27FC236}">
                <a16:creationId xmlns:a16="http://schemas.microsoft.com/office/drawing/2014/main" xmlns="" id="{7647222B-2509-479A-9221-B7B6A37743F4}"/>
              </a:ext>
            </a:extLst>
          </p:cNvPr>
          <p:cNvSpPr txBox="1"/>
          <p:nvPr/>
        </p:nvSpPr>
        <p:spPr>
          <a:xfrm>
            <a:off x="372341" y="211532"/>
            <a:ext cx="7449185"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2. </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某课外兴趣小组的同学们为了研究蜗牛的运动情况,将 </a:t>
            </a:r>
            <a:r>
              <a:rPr lang="zh-CN" altLang="en-US" sz="200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蜗牛</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放在刻度尺上让其沿刻度尺爬行，并</a:t>
            </a:r>
            <a:r>
              <a:rPr lang="zh-CN" altLang="en-US" sz="2000" dirty="0">
                <a:solidFill>
                  <a:srgbClr val="000000"/>
                </a:solidFill>
                <a:latin typeface="微软雅黑" panose="020B0503020204020204" pitchFamily="34" charset="-122"/>
                <a:ea typeface="微软雅黑" panose="020B0503020204020204" pitchFamily="34" charset="-122"/>
                <a:cs typeface="幼圆" panose="02010509060101010101" pitchFamily="49" charset="-122"/>
              </a:rPr>
              <a:t>每隔</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10s拍摄纪录蜗牛的位置,拼成如图所示的照片：</a:t>
            </a:r>
          </a:p>
        </p:txBody>
      </p:sp>
      <p:pic>
        <p:nvPicPr>
          <p:cNvPr id="12" name="图片 11" descr="46`J]BL%G((5IRP8(6O4BTL">
            <a:extLst>
              <a:ext uri="{FF2B5EF4-FFF2-40B4-BE49-F238E27FC236}">
                <a16:creationId xmlns:a16="http://schemas.microsoft.com/office/drawing/2014/main" xmlns="" id="{8AE6DCBD-E0CA-4418-919F-92043C7A272F}"/>
              </a:ext>
            </a:extLst>
          </p:cNvPr>
          <p:cNvPicPr>
            <a:picLocks noChangeAspect="1"/>
          </p:cNvPicPr>
          <p:nvPr/>
        </p:nvPicPr>
        <p:blipFill>
          <a:blip r:embed="rId3"/>
          <a:stretch>
            <a:fillRect/>
          </a:stretch>
        </p:blipFill>
        <p:spPr>
          <a:xfrm>
            <a:off x="1518775" y="1190079"/>
            <a:ext cx="4890886" cy="941452"/>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 grpId="0" bldLvl="0" animBg="1"/>
      <p:bldP spid="6" grpId="0" bldLvl="0" animBg="1"/>
      <p:bldP spid="7" grpId="0" bldLvl="0" animBg="1"/>
      <p:bldP spid="8" grpId="0" bldLvl="0" animBg="1"/>
      <p:bldP spid="9" grpId="0" bldLvl="0" animBg="1"/>
      <p:bldP spid="10" grpId="0" bldLvl="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554946" y="698028"/>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p>
        </p:txBody>
      </p:sp>
      <p:sp>
        <p:nvSpPr>
          <p:cNvPr id="2" name="文本框 1"/>
          <p:cNvSpPr txBox="1"/>
          <p:nvPr/>
        </p:nvSpPr>
        <p:spPr>
          <a:xfrm>
            <a:off x="684530" y="1106170"/>
            <a:ext cx="8027298" cy="34137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1. </a:t>
            </a:r>
            <a:r>
              <a:rPr kumimoji="0"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把带有滴墨水装置的小车放在水平桌面上的纸带上，小车每隔相等时间滴一滴墨水．当小车向左作直线运动时，在纸带上留下了一系列滴，其分布如图所示．设小车滴墨水时间间隔为t，那么小车从图中第一滴墨水至最后一滴墨水运动过程中，下列说法中正确的是（      ）</a:t>
            </a:r>
          </a:p>
          <a:p>
            <a:pPr marL="0" marR="0" indent="0" algn="l" defTabSz="914400" rtl="0" fontAlgn="auto" latinLnBrk="1" hangingPunct="0">
              <a:lnSpc>
                <a:spcPct val="150000"/>
              </a:lnSpc>
              <a:spcBef>
                <a:spcPts val="0"/>
              </a:spcBef>
              <a:spcAft>
                <a:spcPts val="0"/>
              </a:spcAft>
              <a:buClrTx/>
              <a:buSzTx/>
              <a:buFontTx/>
              <a:buNone/>
            </a:pPr>
            <a:r>
              <a:rPr kumimoji="0"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A．小车的速度逐渐增大</a:t>
            </a:r>
          </a:p>
          <a:p>
            <a:pPr marL="0" marR="0" indent="0" algn="l" defTabSz="914400" rtl="0" fontAlgn="auto" latinLnBrk="1" hangingPunct="0">
              <a:lnSpc>
                <a:spcPct val="150000"/>
              </a:lnSpc>
              <a:spcBef>
                <a:spcPts val="0"/>
              </a:spcBef>
              <a:spcAft>
                <a:spcPts val="0"/>
              </a:spcAft>
              <a:buClrTx/>
              <a:buSzTx/>
              <a:buFontTx/>
              <a:buNone/>
            </a:pPr>
            <a:r>
              <a:rPr kumimoji="0"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B．小车运动的时间是7t</a:t>
            </a:r>
          </a:p>
          <a:p>
            <a:pPr marL="0" marR="0" indent="0" algn="l" defTabSz="914400" rtl="0" fontAlgn="auto" latinLnBrk="1" hangingPunct="0">
              <a:lnSpc>
                <a:spcPct val="150000"/>
              </a:lnSpc>
              <a:spcBef>
                <a:spcPts val="0"/>
              </a:spcBef>
              <a:spcAft>
                <a:spcPts val="0"/>
              </a:spcAft>
              <a:buClrTx/>
              <a:buSzTx/>
              <a:buFontTx/>
              <a:buNone/>
            </a:pPr>
            <a:r>
              <a:rPr kumimoji="0"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C．小车前一半时间内的平均速度较全程的平均速度大</a:t>
            </a:r>
          </a:p>
          <a:p>
            <a:pPr marL="0" marR="0" indent="0" algn="l" defTabSz="914400" rtl="0" fontAlgn="auto" latinLnBrk="1" hangingPunct="0">
              <a:lnSpc>
                <a:spcPct val="150000"/>
              </a:lnSpc>
              <a:spcBef>
                <a:spcPts val="0"/>
              </a:spcBef>
              <a:spcAft>
                <a:spcPts val="0"/>
              </a:spcAft>
              <a:buClrTx/>
              <a:buSzTx/>
              <a:buFontTx/>
              <a:buNone/>
            </a:pPr>
            <a:r>
              <a:rPr kumimoji="0"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D．小车在任一时间间隔t内的平均速度都比全程的平均速度小</a:t>
            </a:r>
            <a:r>
              <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                  </a:t>
            </a:r>
          </a:p>
        </p:txBody>
      </p:sp>
      <p:sp>
        <p:nvSpPr>
          <p:cNvPr id="3" name="文本框 2"/>
          <p:cNvSpPr txBox="1"/>
          <p:nvPr/>
        </p:nvSpPr>
        <p:spPr>
          <a:xfrm>
            <a:off x="4180205" y="2389188"/>
            <a:ext cx="452755"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800" b="1" dirty="0">
                <a:solidFill>
                  <a:srgbClr val="FF0000"/>
                </a:solidFill>
                <a:latin typeface="微软雅黑" panose="020B0503020204020204" charset="-122"/>
                <a:ea typeface="微软雅黑" panose="020B0503020204020204" charset="-122"/>
                <a:cs typeface="华文楷体" panose="02010600040101010101" pitchFamily="2" charset="-122"/>
                <a:sym typeface="+mn-ea"/>
              </a:rPr>
              <a:t>C</a:t>
            </a:r>
            <a:endParaRPr kumimoji="0" lang="zh-CN" altLang="en-US" sz="28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华文楷体" panose="02010600040101010101" pitchFamily="2" charset="-122"/>
              <a:sym typeface="+mn-ea"/>
            </a:endParaRPr>
          </a:p>
        </p:txBody>
      </p:sp>
      <p:pic>
        <p:nvPicPr>
          <p:cNvPr id="4" name="图片 3" descr="G(5KSK]1%T[P49HL`J@F}AU"/>
          <p:cNvPicPr>
            <a:picLocks noChangeAspect="1"/>
          </p:cNvPicPr>
          <p:nvPr/>
        </p:nvPicPr>
        <p:blipFill>
          <a:blip r:embed="rId2"/>
          <a:stretch>
            <a:fillRect/>
          </a:stretch>
        </p:blipFill>
        <p:spPr>
          <a:xfrm>
            <a:off x="5309870" y="2649538"/>
            <a:ext cx="3267075" cy="89535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515620" y="844550"/>
            <a:ext cx="7948930" cy="32696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2.</a:t>
            </a: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课外活动时，小明和小华均在操场上沿直线进行跑步训练。在某次训练中，他们通过的路程和时间的关系如图所示，则下列说法中正确的是(       )</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A．两人都做匀速直线运动</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B．两人都不是做匀速直线运动</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C．前2s内，小明跑得较快</a:t>
            </a:r>
          </a:p>
          <a:p>
            <a:pPr marL="0" marR="0" indent="0" algn="l" defTabSz="914400" rtl="0" fontAlgn="auto" latinLnBrk="1" hangingPunct="0">
              <a:lnSpc>
                <a:spcPct val="15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D．全程中，两人跑步的平均速度相同</a:t>
            </a:r>
          </a:p>
        </p:txBody>
      </p:sp>
      <p:pic>
        <p:nvPicPr>
          <p:cNvPr id="6" name="图片 5" descr="SNMJCDIFQQNIY`FMNKPFFYG"/>
          <p:cNvPicPr>
            <a:picLocks noChangeAspect="1"/>
          </p:cNvPicPr>
          <p:nvPr/>
        </p:nvPicPr>
        <p:blipFill>
          <a:blip r:embed="rId2"/>
          <a:stretch>
            <a:fillRect/>
          </a:stretch>
        </p:blipFill>
        <p:spPr>
          <a:xfrm>
            <a:off x="5109845" y="1996440"/>
            <a:ext cx="3265805" cy="2552065"/>
          </a:xfrm>
          <a:prstGeom prst="rect">
            <a:avLst/>
          </a:prstGeom>
        </p:spPr>
      </p:pic>
      <p:sp>
        <p:nvSpPr>
          <p:cNvPr id="7" name="文本框 6"/>
          <p:cNvSpPr txBox="1"/>
          <p:nvPr/>
        </p:nvSpPr>
        <p:spPr>
          <a:xfrm>
            <a:off x="959485" y="1804415"/>
            <a:ext cx="417741" cy="58477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1">
                <a:ln>
                  <a:noFill/>
                </a:ln>
                <a:solidFill>
                  <a:srgbClr val="FF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rPr>
              <a:t>D</a:t>
            </a:r>
            <a:endParaRPr kumimoji="0" lang="zh-CN" altLang="en-US" sz="3200" b="1" i="0" u="none" strike="noStrike" cap="none" spc="0" normalizeH="0" baseline="0">
              <a:ln>
                <a:noFill/>
              </a:ln>
              <a:solidFill>
                <a:srgbClr val="FF0000"/>
              </a:solidFill>
              <a:effectLst/>
              <a:uFillTx/>
              <a:latin typeface="微软雅黑" panose="020B0503020204020204" pitchFamily="34" charset="-122"/>
              <a:ea typeface="微软雅黑" panose="020B0503020204020204" pitchFamily="34" charset="-122"/>
              <a:cs typeface="幼圆" panose="02010509060101010101" pitchFamily="49"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283845" y="158115"/>
            <a:ext cx="5444490" cy="697230"/>
            <a:chOff x="447" y="473"/>
            <a:chExt cx="8574" cy="1098"/>
          </a:xfrm>
        </p:grpSpPr>
        <p:sp>
          <p:nvSpPr>
            <p:cNvPr id="5" name="Shape 108"/>
            <p:cNvSpPr/>
            <p:nvPr/>
          </p:nvSpPr>
          <p:spPr>
            <a:xfrm>
              <a:off x="515" y="473"/>
              <a:ext cx="1141" cy="1099"/>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447" y="537"/>
              <a:ext cx="1275" cy="91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896" y="537"/>
              <a:ext cx="2382" cy="82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Arial" panose="020B0604020202020204"/>
                  <a:sym typeface="Arial" panose="020B0604020202020204"/>
                </a:rPr>
                <a:t>课堂导入</a:t>
              </a:r>
            </a:p>
          </p:txBody>
        </p:sp>
        <p:cxnSp>
          <p:nvCxnSpPr>
            <p:cNvPr id="8" name="直接连接符 7"/>
            <p:cNvCxnSpPr/>
            <p:nvPr/>
          </p:nvCxnSpPr>
          <p:spPr>
            <a:xfrm>
              <a:off x="1669" y="1310"/>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10" name="文本框 9"/>
          <p:cNvSpPr txBox="1"/>
          <p:nvPr/>
        </p:nvSpPr>
        <p:spPr>
          <a:xfrm>
            <a:off x="1203960" y="855980"/>
            <a:ext cx="61861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提问：你知道我们为什么要进行科学探究吗？</a:t>
            </a:r>
          </a:p>
        </p:txBody>
      </p:sp>
      <p:sp>
        <p:nvSpPr>
          <p:cNvPr id="11" name="文本框 10"/>
          <p:cNvSpPr txBox="1"/>
          <p:nvPr/>
        </p:nvSpPr>
        <p:spPr>
          <a:xfrm>
            <a:off x="529327" y="1210310"/>
            <a:ext cx="4495800" cy="383181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1800" b="0"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     </a:t>
            </a:r>
            <a:r>
              <a:rPr kumimoji="0" lang="zh-CN" altLang="en-US" sz="1800" b="0"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这是因为科学探究是我们学习的需要，科学探究可以使</a:t>
            </a:r>
            <a:r>
              <a:rPr kumimoji="0" lang="zh-CN" altLang="en-US" sz="1800" b="1"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我们从被动接受知识向主动获取知识转化</a:t>
            </a:r>
            <a:r>
              <a:rPr kumimoji="0" lang="zh-CN" altLang="en-US" sz="1800" b="0" i="0" u="none" strike="noStrike" cap="none" spc="0" normalizeH="0" baseline="0" dirty="0">
                <a:ln>
                  <a:noFill/>
                </a:ln>
                <a:solidFill>
                  <a:schemeClr val="tx1"/>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.科学探究是我们能力培养的需要,我们在科学探究活动中，通过经历与科学工作者进行科学探究时的相似过程,学习物理</a:t>
            </a:r>
            <a:r>
              <a:rPr kumimoji="0" lang="zh-CN" altLang="en-US" sz="1800" b="1"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知识与技能</a:t>
            </a:r>
            <a:r>
              <a:rPr kumimoji="0" lang="zh-CN" altLang="en-US" sz="1800" b="0"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t>
            </a:r>
            <a:r>
              <a:rPr kumimoji="0" lang="zh-CN" altLang="en-US" sz="1800" b="1"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体验科学探究的乐趣,学习科学家的科学探究方法,领悟科学的思想和精神,培养我们的科学探究能力、实事求是的科学态度和敢于创新的科学</a:t>
            </a:r>
            <a:r>
              <a:rPr kumimoji="0" lang="zh-CN" altLang="en-US" sz="1800" b="0"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t>
            </a:r>
            <a:endParaRPr kumimoji="0" lang="en-US" altLang="zh-CN" sz="1800" b="0" i="0" u="none" strike="noStrike" cap="none" spc="0" normalizeH="0" baseline="0" dirty="0">
              <a:ln>
                <a:noFill/>
              </a:ln>
              <a:solidFill>
                <a:srgbClr val="00B05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endParaRPr>
          </a:p>
        </p:txBody>
      </p:sp>
      <p:pic>
        <p:nvPicPr>
          <p:cNvPr id="12" name="图片 11"/>
          <p:cNvPicPr>
            <a:picLocks noChangeAspect="1"/>
          </p:cNvPicPr>
          <p:nvPr/>
        </p:nvPicPr>
        <p:blipFill>
          <a:blip r:embed="rId4"/>
          <a:stretch>
            <a:fillRect/>
          </a:stretch>
        </p:blipFill>
        <p:spPr>
          <a:xfrm>
            <a:off x="5222240" y="1502410"/>
            <a:ext cx="3618865" cy="2550795"/>
          </a:xfrm>
          <a:prstGeom prst="rect">
            <a:avLst/>
          </a:prstGeom>
          <a:ln>
            <a:noFill/>
          </a:ln>
          <a:effectLst>
            <a:outerShdw blurRad="190500" algn="tl" rotWithShape="0">
              <a:srgbClr val="000000">
                <a:alpha val="70000"/>
              </a:srgbClr>
            </a:outerShdw>
          </a:effectLst>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ox(in)">
                                      <p:cBhvr>
                                        <p:cTn id="11" dur="2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bldLvl="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5" name="文本框 4"/>
          <p:cNvSpPr txBox="1"/>
          <p:nvPr/>
        </p:nvSpPr>
        <p:spPr>
          <a:xfrm>
            <a:off x="1833880" y="358140"/>
            <a:ext cx="46621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你还记得科学探究的七大环节吗？</a:t>
            </a:r>
          </a:p>
        </p:txBody>
      </p:sp>
      <p:grpSp>
        <p:nvGrpSpPr>
          <p:cNvPr id="19" name="组合 18"/>
          <p:cNvGrpSpPr/>
          <p:nvPr/>
        </p:nvGrpSpPr>
        <p:grpSpPr>
          <a:xfrm>
            <a:off x="882015" y="1321435"/>
            <a:ext cx="1370965" cy="463550"/>
            <a:chOff x="1688" y="2013"/>
            <a:chExt cx="2608" cy="1020"/>
          </a:xfrm>
        </p:grpSpPr>
        <p:sp>
          <p:nvSpPr>
            <p:cNvPr id="6" name="椭圆 5"/>
            <p:cNvSpPr/>
            <p:nvPr/>
          </p:nvSpPr>
          <p:spPr>
            <a:xfrm>
              <a:off x="1688" y="2013"/>
              <a:ext cx="2608"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文本框 6"/>
            <p:cNvSpPr txBox="1"/>
            <p:nvPr/>
          </p:nvSpPr>
          <p:spPr>
            <a:xfrm>
              <a:off x="1810" y="2132"/>
              <a:ext cx="2486" cy="808"/>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  </a:t>
              </a: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提出问题</a:t>
              </a:r>
            </a:p>
          </p:txBody>
        </p:sp>
      </p:grpSp>
      <p:sp>
        <p:nvSpPr>
          <p:cNvPr id="11" name="右箭头 10"/>
          <p:cNvSpPr/>
          <p:nvPr/>
        </p:nvSpPr>
        <p:spPr>
          <a:xfrm>
            <a:off x="2343785" y="1385161"/>
            <a:ext cx="648000" cy="324000"/>
          </a:xfrm>
          <a:prstGeom prst="rightArrow">
            <a:avLst/>
          </a:prstGeom>
          <a:solidFill>
            <a:srgbClr val="92D050"/>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15" name="组合 14"/>
          <p:cNvGrpSpPr/>
          <p:nvPr/>
        </p:nvGrpSpPr>
        <p:grpSpPr>
          <a:xfrm>
            <a:off x="3117850" y="1310640"/>
            <a:ext cx="1642110" cy="471805"/>
            <a:chOff x="5896" y="2183"/>
            <a:chExt cx="3109" cy="1020"/>
          </a:xfrm>
        </p:grpSpPr>
        <p:sp>
          <p:nvSpPr>
            <p:cNvPr id="12" name="椭圆 11"/>
            <p:cNvSpPr/>
            <p:nvPr/>
          </p:nvSpPr>
          <p:spPr>
            <a:xfrm>
              <a:off x="5896" y="2183"/>
              <a:ext cx="3061"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4" name="文本框 13"/>
            <p:cNvSpPr txBox="1"/>
            <p:nvPr/>
          </p:nvSpPr>
          <p:spPr>
            <a:xfrm>
              <a:off x="5998" y="2309"/>
              <a:ext cx="3007" cy="794"/>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  </a:t>
              </a: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猜想与假设</a:t>
              </a:r>
            </a:p>
          </p:txBody>
        </p:sp>
      </p:grpSp>
      <p:grpSp>
        <p:nvGrpSpPr>
          <p:cNvPr id="16" name="组合 15"/>
          <p:cNvGrpSpPr/>
          <p:nvPr/>
        </p:nvGrpSpPr>
        <p:grpSpPr>
          <a:xfrm>
            <a:off x="5660690" y="2647315"/>
            <a:ext cx="2412000" cy="540000"/>
            <a:chOff x="5766" y="2183"/>
            <a:chExt cx="3386" cy="1020"/>
          </a:xfrm>
        </p:grpSpPr>
        <p:sp>
          <p:nvSpPr>
            <p:cNvPr id="17" name="椭圆 16"/>
            <p:cNvSpPr/>
            <p:nvPr/>
          </p:nvSpPr>
          <p:spPr>
            <a:xfrm>
              <a:off x="5896" y="2183"/>
              <a:ext cx="3061"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 name="文本框 17"/>
            <p:cNvSpPr txBox="1"/>
            <p:nvPr/>
          </p:nvSpPr>
          <p:spPr>
            <a:xfrm>
              <a:off x="5766" y="2361"/>
              <a:ext cx="3386" cy="543"/>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  </a:t>
              </a: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进行实验与收集数据</a:t>
              </a:r>
            </a:p>
          </p:txBody>
        </p:sp>
      </p:grpSp>
      <p:sp>
        <p:nvSpPr>
          <p:cNvPr id="20" name="右箭头 19"/>
          <p:cNvSpPr/>
          <p:nvPr/>
        </p:nvSpPr>
        <p:spPr>
          <a:xfrm>
            <a:off x="4843145" y="1407795"/>
            <a:ext cx="684000" cy="324000"/>
          </a:xfrm>
          <a:prstGeom prst="rightArrow">
            <a:avLst/>
          </a:prstGeom>
          <a:solidFill>
            <a:srgbClr val="92D050"/>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1" name="右弧形箭头 20"/>
          <p:cNvSpPr/>
          <p:nvPr/>
        </p:nvSpPr>
        <p:spPr>
          <a:xfrm>
            <a:off x="7985760" y="1560513"/>
            <a:ext cx="540000" cy="1404000"/>
          </a:xfrm>
          <a:prstGeom prst="curvedLeftArrow">
            <a:avLst/>
          </a:prstGeom>
          <a:solidFill>
            <a:srgbClr val="92D050"/>
          </a:solidFill>
          <a:ln w="28575"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2" name="组合 21"/>
          <p:cNvGrpSpPr/>
          <p:nvPr/>
        </p:nvGrpSpPr>
        <p:grpSpPr>
          <a:xfrm>
            <a:off x="5560060" y="1285240"/>
            <a:ext cx="2520207" cy="504000"/>
            <a:chOff x="1688" y="2013"/>
            <a:chExt cx="2725" cy="1020"/>
          </a:xfrm>
        </p:grpSpPr>
        <p:sp>
          <p:nvSpPr>
            <p:cNvPr id="23" name="椭圆 22"/>
            <p:cNvSpPr/>
            <p:nvPr/>
          </p:nvSpPr>
          <p:spPr>
            <a:xfrm>
              <a:off x="1688" y="2013"/>
              <a:ext cx="2608"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4" name="文本框 23"/>
            <p:cNvSpPr txBox="1"/>
            <p:nvPr/>
          </p:nvSpPr>
          <p:spPr>
            <a:xfrm>
              <a:off x="1708" y="2146"/>
              <a:ext cx="2705" cy="743"/>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  </a:t>
              </a: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设计实验与制定计划</a:t>
              </a:r>
            </a:p>
          </p:txBody>
        </p:sp>
      </p:grpSp>
      <p:sp>
        <p:nvSpPr>
          <p:cNvPr id="25" name="左箭头 24"/>
          <p:cNvSpPr/>
          <p:nvPr/>
        </p:nvSpPr>
        <p:spPr>
          <a:xfrm>
            <a:off x="4997450" y="2763045"/>
            <a:ext cx="612000" cy="324000"/>
          </a:xfrm>
          <a:prstGeom prst="leftArrow">
            <a:avLst/>
          </a:prstGeom>
          <a:solidFill>
            <a:srgbClr val="92D050"/>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26" name="组合 25"/>
          <p:cNvGrpSpPr/>
          <p:nvPr/>
        </p:nvGrpSpPr>
        <p:grpSpPr>
          <a:xfrm>
            <a:off x="3298190" y="2724785"/>
            <a:ext cx="1616757" cy="471805"/>
            <a:chOff x="5896" y="2183"/>
            <a:chExt cx="3061" cy="1020"/>
          </a:xfrm>
        </p:grpSpPr>
        <p:sp>
          <p:nvSpPr>
            <p:cNvPr id="27" name="椭圆 26"/>
            <p:cNvSpPr/>
            <p:nvPr/>
          </p:nvSpPr>
          <p:spPr>
            <a:xfrm>
              <a:off x="5896" y="2183"/>
              <a:ext cx="3061"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8" name="文本框 27"/>
            <p:cNvSpPr txBox="1"/>
            <p:nvPr/>
          </p:nvSpPr>
          <p:spPr>
            <a:xfrm>
              <a:off x="6249" y="2312"/>
              <a:ext cx="2485" cy="793"/>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分析与论证</a:t>
              </a:r>
            </a:p>
          </p:txBody>
        </p:sp>
      </p:grpSp>
      <p:sp>
        <p:nvSpPr>
          <p:cNvPr id="29" name="左箭头 28"/>
          <p:cNvSpPr/>
          <p:nvPr/>
        </p:nvSpPr>
        <p:spPr>
          <a:xfrm>
            <a:off x="2585720" y="2766695"/>
            <a:ext cx="612000" cy="324000"/>
          </a:xfrm>
          <a:prstGeom prst="leftArrow">
            <a:avLst/>
          </a:prstGeom>
          <a:solidFill>
            <a:srgbClr val="92D050"/>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30" name="组合 29"/>
          <p:cNvGrpSpPr/>
          <p:nvPr/>
        </p:nvGrpSpPr>
        <p:grpSpPr>
          <a:xfrm>
            <a:off x="1738630" y="2701433"/>
            <a:ext cx="756000" cy="432000"/>
            <a:chOff x="1688" y="1970"/>
            <a:chExt cx="1403" cy="1106"/>
          </a:xfrm>
        </p:grpSpPr>
        <p:sp>
          <p:nvSpPr>
            <p:cNvPr id="31" name="椭圆 30"/>
            <p:cNvSpPr/>
            <p:nvPr/>
          </p:nvSpPr>
          <p:spPr>
            <a:xfrm>
              <a:off x="1688" y="1970"/>
              <a:ext cx="1403" cy="1106"/>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2" name="文本框 31"/>
            <p:cNvSpPr txBox="1"/>
            <p:nvPr/>
          </p:nvSpPr>
          <p:spPr>
            <a:xfrm>
              <a:off x="1809" y="2132"/>
              <a:ext cx="1281" cy="808"/>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评 估</a:t>
              </a:r>
            </a:p>
          </p:txBody>
        </p:sp>
      </p:grpSp>
      <p:sp>
        <p:nvSpPr>
          <p:cNvPr id="33" name="左弧形箭头 32"/>
          <p:cNvSpPr/>
          <p:nvPr/>
        </p:nvSpPr>
        <p:spPr>
          <a:xfrm>
            <a:off x="1159510" y="2871153"/>
            <a:ext cx="504000" cy="1260000"/>
          </a:xfrm>
          <a:prstGeom prst="curvedRightArrow">
            <a:avLst/>
          </a:prstGeom>
          <a:solidFill>
            <a:srgbClr val="92D050"/>
          </a:solidFill>
          <a:ln w="28575"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34" name="组合 33"/>
          <p:cNvGrpSpPr/>
          <p:nvPr/>
        </p:nvGrpSpPr>
        <p:grpSpPr>
          <a:xfrm>
            <a:off x="1728470" y="3768725"/>
            <a:ext cx="1642110" cy="471805"/>
            <a:chOff x="5896" y="2183"/>
            <a:chExt cx="3109" cy="1020"/>
          </a:xfrm>
        </p:grpSpPr>
        <p:sp>
          <p:nvSpPr>
            <p:cNvPr id="35" name="椭圆 34"/>
            <p:cNvSpPr/>
            <p:nvPr/>
          </p:nvSpPr>
          <p:spPr>
            <a:xfrm>
              <a:off x="5896" y="2183"/>
              <a:ext cx="3061" cy="1020"/>
            </a:xfrm>
            <a:prstGeom prst="ellipse">
              <a:avLst/>
            </a:prstGeom>
            <a:solidFill>
              <a:srgbClr val="FFC000"/>
            </a:solidFill>
            <a:ln w="381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6" name="文本框 35"/>
            <p:cNvSpPr txBox="1"/>
            <p:nvPr/>
          </p:nvSpPr>
          <p:spPr>
            <a:xfrm>
              <a:off x="5998" y="2309"/>
              <a:ext cx="3007" cy="793"/>
            </a:xfrm>
            <a:prstGeom prst="rect">
              <a:avLst/>
            </a:prstGeom>
            <a:noFill/>
            <a:ln w="9525"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  </a:t>
              </a:r>
              <a:r>
                <a:rPr kumimoji="0" lang="zh-CN" altLang="en-US" sz="1800" b="1" i="0" u="none" strike="noStrike" cap="none" spc="0" normalizeH="0" baseline="0">
                  <a:ln>
                    <a:noFill/>
                  </a:ln>
                  <a:solidFill>
                    <a:srgbClr val="00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Arial" panose="020B0604020202020204"/>
                </a:rPr>
                <a:t>合作与交流</a:t>
              </a:r>
            </a:p>
          </p:txBody>
        </p: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blinds(horizontal)">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blinds(horizontal)">
                                      <p:cBhvr>
                                        <p:cTn id="65" dur="50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5" presetClass="entr" presetSubtype="1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checkerboard(across)">
                                      <p:cBhvr>
                                        <p:cTn id="7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20" grpId="0" animBg="1"/>
      <p:bldP spid="21" grpId="0" bldLvl="0" animBg="1"/>
      <p:bldP spid="25" grpId="0" bldLvl="0" animBg="1"/>
      <p:bldP spid="29" grpId="0" bldLvl="0" animBg="1"/>
      <p:bldP spid="3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5" name="文本框 24"/>
          <p:cNvSpPr txBox="1"/>
          <p:nvPr/>
        </p:nvSpPr>
        <p:spPr>
          <a:xfrm>
            <a:off x="8204479" y="956310"/>
            <a:ext cx="430887" cy="1118255"/>
          </a:xfrm>
          <a:prstGeom prst="rect">
            <a:avLst/>
          </a:prstGeom>
          <a:noFill/>
          <a:ln w="9525">
            <a:noFill/>
          </a:ln>
        </p:spPr>
        <p:txBody>
          <a:bodyPr vert="eaVert" wrap="none" anchor="t">
            <a:spAutoFit/>
          </a:bodyPr>
          <a:lstStyle/>
          <a:p>
            <a:r>
              <a:rPr lang="zh-CN" altLang="en-US" sz="1600" dirty="0">
                <a:solidFill>
                  <a:schemeClr val="bg1"/>
                </a:solidFill>
                <a:latin typeface="微软雅黑" panose="020B0503020204020204" charset="-122"/>
                <a:ea typeface="微软雅黑" panose="020B0503020204020204" charset="-122"/>
              </a:rPr>
              <a:t>半人马星系</a:t>
            </a:r>
          </a:p>
        </p:txBody>
      </p:sp>
      <p:pic>
        <p:nvPicPr>
          <p:cNvPr id="2" name="图片 1"/>
          <p:cNvPicPr>
            <a:picLocks noChangeAspect="1"/>
          </p:cNvPicPr>
          <p:nvPr/>
        </p:nvPicPr>
        <p:blipFill>
          <a:blip r:embed="rId3"/>
          <a:stretch>
            <a:fillRect/>
          </a:stretch>
        </p:blipFill>
        <p:spPr>
          <a:xfrm>
            <a:off x="4970780" y="1231265"/>
            <a:ext cx="3664585" cy="2667635"/>
          </a:xfrm>
          <a:prstGeom prst="rect">
            <a:avLst/>
          </a:prstGeom>
          <a:ln>
            <a:solidFill>
              <a:schemeClr val="bg1"/>
            </a:solidFill>
          </a:ln>
          <a:effectLst>
            <a:glow rad="139700">
              <a:schemeClr val="accent3">
                <a:satMod val="175000"/>
                <a:alpha val="40000"/>
              </a:schemeClr>
            </a:glow>
          </a:effectLst>
        </p:spPr>
      </p:pic>
      <p:pic>
        <p:nvPicPr>
          <p:cNvPr id="4" name="图片 3"/>
          <p:cNvPicPr>
            <a:picLocks noChangeAspect="1"/>
          </p:cNvPicPr>
          <p:nvPr/>
        </p:nvPicPr>
        <p:blipFill>
          <a:blip r:embed="rId4"/>
          <a:srcRect b="8686"/>
          <a:stretch>
            <a:fillRect/>
          </a:stretch>
        </p:blipFill>
        <p:spPr>
          <a:xfrm>
            <a:off x="498475" y="1231265"/>
            <a:ext cx="3664585" cy="2667635"/>
          </a:xfrm>
          <a:prstGeom prst="rect">
            <a:avLst/>
          </a:prstGeom>
          <a:ln>
            <a:solidFill>
              <a:schemeClr val="bg1"/>
            </a:solidFill>
          </a:ln>
          <a:effectLst>
            <a:glow rad="139700">
              <a:schemeClr val="accent4">
                <a:satMod val="175000"/>
                <a:alpha val="40000"/>
              </a:schemeClr>
            </a:glow>
          </a:effectLst>
        </p:spPr>
      </p:pic>
      <p:sp>
        <p:nvSpPr>
          <p:cNvPr id="7" name="文本框 6"/>
          <p:cNvSpPr txBox="1"/>
          <p:nvPr/>
        </p:nvSpPr>
        <p:spPr>
          <a:xfrm>
            <a:off x="381000" y="4072255"/>
            <a:ext cx="8382000" cy="4095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1" baseline="-25000"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我们通常在高速路上看到</a:t>
            </a:r>
            <a:r>
              <a:rPr lang="en-US" altLang="zh-CN" sz="3200" b="1" baseline="-25000"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200" b="1" baseline="-25000" dirty="0">
                <a:gradFill>
                  <a:gsLst>
                    <a:gs pos="0">
                      <a:srgbClr val="FE4444"/>
                    </a:gs>
                    <a:gs pos="100000">
                      <a:srgbClr val="832B2B"/>
                    </a:gs>
                  </a:gsLst>
                  <a:lin scaled="0"/>
                </a:gradFill>
                <a:latin typeface="幼圆" panose="02010509060101010101" pitchFamily="49" charset="-122"/>
                <a:ea typeface="幼圆" panose="02010509060101010101" pitchFamily="49" charset="-122"/>
                <a:cs typeface="幼圆" panose="02010509060101010101" pitchFamily="49" charset="-122"/>
                <a:sym typeface="+mn-ea"/>
              </a:rPr>
              <a:t>区间测速</a:t>
            </a:r>
            <a:r>
              <a:rPr lang="en-US" altLang="zh-CN" sz="3200" b="1" baseline="-25000"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a:t>
            </a:r>
            <a:r>
              <a:rPr lang="zh-CN" altLang="en-US" sz="3200" b="1" baseline="-25000" dirty="0">
                <a:solidFill>
                  <a:schemeClr val="tx1"/>
                </a:solidFill>
                <a:latin typeface="幼圆" panose="02010509060101010101" pitchFamily="49" charset="-122"/>
                <a:ea typeface="幼圆" panose="02010509060101010101" pitchFamily="49" charset="-122"/>
                <a:cs typeface="幼圆" panose="02010509060101010101" pitchFamily="49" charset="-122"/>
                <a:sym typeface="+mn-ea"/>
              </a:rPr>
              <a:t>的标识牌，你知道它的原理吗？</a:t>
            </a:r>
          </a:p>
        </p:txBody>
      </p:sp>
      <p:sp>
        <p:nvSpPr>
          <p:cNvPr id="10" name="文本框 9"/>
          <p:cNvSpPr txBox="1"/>
          <p:nvPr/>
        </p:nvSpPr>
        <p:spPr>
          <a:xfrm>
            <a:off x="498475" y="245110"/>
            <a:ext cx="7359650" cy="829945"/>
          </a:xfrm>
          <a:prstGeom prst="rect">
            <a:avLst/>
          </a:prstGeom>
          <a:noFill/>
          <a:extLst>
            <a:ext uri="{909E8E84-426E-40DD-AFC4-6F175D3DCCD1}">
              <a14:hiddenFill xmlns:a14="http://schemas.microsoft.com/office/drawing/2010/main" xmlns="">
                <a:gradFill>
                  <a:gsLst>
                    <a:gs pos="0">
                      <a:srgbClr val="FE4444"/>
                    </a:gs>
                    <a:gs pos="100000">
                      <a:srgbClr val="832B2B"/>
                    </a:gs>
                  </a:gsLst>
                  <a:lin scaled="0"/>
                </a:gradFill>
              </a14:hiddenFill>
            </a:ext>
          </a:extLst>
        </p:spPr>
        <p:txBody>
          <a:bodyPr wrap="square" rtlCol="0" anchor="t">
            <a:spAutoFit/>
            <a:scene3d>
              <a:camera prst="orthographicFront"/>
              <a:lightRig rig="threePt" dir="t"/>
            </a:scene3d>
          </a:bodyPr>
          <a:lstStyle/>
          <a:p>
            <a:r>
              <a:rPr lang="zh-CN" altLang="en-US" sz="2400" b="1">
                <a:solidFill>
                  <a:schemeClr val="tx1"/>
                </a:solidFill>
                <a:latin typeface="华文楷体" panose="02010600040101010101" pitchFamily="2" charset="-122"/>
                <a:ea typeface="华文楷体" panose="02010600040101010101" pitchFamily="2" charset="-122"/>
                <a:cs typeface="+mn-cs"/>
                <a:sym typeface="+mn-ea"/>
              </a:rPr>
              <a:t>根据我们所学速度的知识如何知道一辆汽车在高速路上行驶是否超速呢？</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6" name="Shape 40"/>
          <p:cNvSpPr/>
          <p:nvPr/>
        </p:nvSpPr>
        <p:spPr>
          <a:xfrm>
            <a:off x="717550" y="558165"/>
            <a:ext cx="7927686" cy="543739"/>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4400" baseline="-25000" dirty="0">
                <a:solidFill>
                  <a:schemeClr val="tx1"/>
                </a:solidFill>
                <a:latin typeface="华文楷体" panose="02010600040101010101" pitchFamily="2" charset="-122"/>
                <a:ea typeface="华文楷体" panose="02010600040101010101" pitchFamily="2" charset="-122"/>
              </a:rPr>
              <a:t>   </a:t>
            </a:r>
            <a:r>
              <a:rPr lang="zh-CN" altLang="en-US" sz="4400" baseline="-25000" dirty="0">
                <a:solidFill>
                  <a:schemeClr val="tx1"/>
                </a:solidFill>
                <a:latin typeface="华文楷体" panose="02010600040101010101" pitchFamily="2" charset="-122"/>
                <a:ea typeface="华文楷体" panose="02010600040101010101" pitchFamily="2" charset="-122"/>
              </a:rPr>
              <a:t>实验探究：小车沿斜面下滑时的速度变化</a:t>
            </a:r>
          </a:p>
        </p:txBody>
      </p:sp>
      <p:sp>
        <p:nvSpPr>
          <p:cNvPr id="2" name="文本框 1"/>
          <p:cNvSpPr txBox="1"/>
          <p:nvPr/>
        </p:nvSpPr>
        <p:spPr>
          <a:xfrm>
            <a:off x="300355" y="1226185"/>
            <a:ext cx="1940560" cy="39751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一环节</a:t>
            </a:r>
            <a:r>
              <a:rPr kumimoji="0" lang="en-US" altLang="zh-CN"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提出问题</a:t>
            </a:r>
          </a:p>
        </p:txBody>
      </p:sp>
      <p:sp>
        <p:nvSpPr>
          <p:cNvPr id="4" name="文本框 3"/>
          <p:cNvSpPr txBox="1"/>
          <p:nvPr/>
        </p:nvSpPr>
        <p:spPr>
          <a:xfrm>
            <a:off x="1817254" y="1682374"/>
            <a:ext cx="5848985" cy="4095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aseline="-25000" dirty="0">
                <a:solidFill>
                  <a:schemeClr val="tx1"/>
                </a:solidFill>
                <a:latin typeface="幼圆" panose="02010509060101010101" pitchFamily="49" charset="-122"/>
                <a:ea typeface="幼圆" panose="02010509060101010101" pitchFamily="49" charset="-122"/>
                <a:sym typeface="+mn-ea"/>
              </a:rPr>
              <a:t>小车沿斜面下滑时速度变化吗？如何变化？</a:t>
            </a:r>
          </a:p>
        </p:txBody>
      </p:sp>
      <p:sp>
        <p:nvSpPr>
          <p:cNvPr id="5" name="文本框 4"/>
          <p:cNvSpPr txBox="1"/>
          <p:nvPr/>
        </p:nvSpPr>
        <p:spPr>
          <a:xfrm>
            <a:off x="290830" y="2536265"/>
            <a:ext cx="2194560" cy="39751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二环节</a:t>
            </a:r>
            <a:r>
              <a:rPr kumimoji="0" lang="en-US" altLang="zh-CN"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猜想与假设</a:t>
            </a:r>
          </a:p>
        </p:txBody>
      </p:sp>
      <p:sp>
        <p:nvSpPr>
          <p:cNvPr id="7" name="文本框 6"/>
          <p:cNvSpPr txBox="1"/>
          <p:nvPr/>
        </p:nvSpPr>
        <p:spPr>
          <a:xfrm>
            <a:off x="1817254" y="2957465"/>
            <a:ext cx="5008880" cy="420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aseline="-25000" dirty="0">
                <a:solidFill>
                  <a:schemeClr val="tx1"/>
                </a:solidFill>
                <a:latin typeface="幼圆" panose="02010509060101010101" pitchFamily="49" charset="-122"/>
                <a:ea typeface="幼圆" panose="02010509060101010101" pitchFamily="49" charset="-122"/>
                <a:sym typeface="+mn-ea"/>
              </a:rPr>
              <a:t>小车沿斜面下滑时速度</a:t>
            </a:r>
            <a:r>
              <a:rPr lang="zh-CN" altLang="en-US" sz="3200" b="1" baseline="-25000" dirty="0">
                <a:solidFill>
                  <a:schemeClr val="tx1"/>
                </a:solidFill>
                <a:latin typeface="微软雅黑" panose="020B0503020204020204" charset="-122"/>
                <a:ea typeface="微软雅黑" panose="020B0503020204020204" charset="-122"/>
                <a:sym typeface="+mn-ea"/>
              </a:rPr>
              <a:t>可能</a:t>
            </a:r>
            <a:r>
              <a:rPr lang="zh-CN" altLang="en-US" sz="3200" baseline="-25000" dirty="0">
                <a:solidFill>
                  <a:schemeClr val="tx1"/>
                </a:solidFill>
                <a:latin typeface="幼圆" panose="02010509060101010101" pitchFamily="49" charset="-122"/>
                <a:ea typeface="幼圆" panose="02010509060101010101" pitchFamily="49" charset="-122"/>
                <a:sym typeface="+mn-ea"/>
              </a:rPr>
              <a:t>越来越大</a:t>
            </a:r>
          </a:p>
        </p:txBody>
      </p:sp>
      <p:sp>
        <p:nvSpPr>
          <p:cNvPr id="8" name="文本框 7"/>
          <p:cNvSpPr txBox="1"/>
          <p:nvPr/>
        </p:nvSpPr>
        <p:spPr>
          <a:xfrm>
            <a:off x="290830" y="3745230"/>
            <a:ext cx="2122170" cy="39751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rPr>
              <a:t>三环节：设计实验</a:t>
            </a:r>
          </a:p>
        </p:txBody>
      </p:sp>
      <p:sp>
        <p:nvSpPr>
          <p:cNvPr id="10" name="文本框 9"/>
          <p:cNvSpPr txBox="1"/>
          <p:nvPr/>
        </p:nvSpPr>
        <p:spPr>
          <a:xfrm>
            <a:off x="1817254" y="4163060"/>
            <a:ext cx="4366260" cy="4095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3200" baseline="-25000" dirty="0">
                <a:solidFill>
                  <a:schemeClr val="tx1"/>
                </a:solidFill>
                <a:latin typeface="幼圆" panose="02010509060101010101" pitchFamily="49" charset="-122"/>
                <a:ea typeface="幼圆" panose="02010509060101010101" pitchFamily="49" charset="-122"/>
                <a:sym typeface="+mn-ea"/>
              </a:rPr>
              <a:t>我们怎么来进行实验设计呢？</a:t>
            </a:r>
          </a:p>
        </p:txBody>
      </p:sp>
      <p:grpSp>
        <p:nvGrpSpPr>
          <p:cNvPr id="9" name="组合 8"/>
          <p:cNvGrpSpPr/>
          <p:nvPr/>
        </p:nvGrpSpPr>
        <p:grpSpPr>
          <a:xfrm>
            <a:off x="247650" y="37532"/>
            <a:ext cx="5445125" cy="647632"/>
            <a:chOff x="447" y="402"/>
            <a:chExt cx="8575" cy="1369"/>
          </a:xfrm>
        </p:grpSpPr>
        <p:sp>
          <p:nvSpPr>
            <p:cNvPr id="11" name="Shape 108"/>
            <p:cNvSpPr/>
            <p:nvPr/>
          </p:nvSpPr>
          <p:spPr>
            <a:xfrm>
              <a:off x="515" y="552"/>
              <a:ext cx="1153" cy="1124"/>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Shape 112"/>
            <p:cNvSpPr/>
            <p:nvPr/>
          </p:nvSpPr>
          <p:spPr>
            <a:xfrm>
              <a:off x="447" y="537"/>
              <a:ext cx="1275" cy="1234"/>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p>
          </p:txBody>
        </p:sp>
        <p:sp>
          <p:nvSpPr>
            <p:cNvPr id="13" name="文本框 12"/>
            <p:cNvSpPr txBox="1"/>
            <p:nvPr/>
          </p:nvSpPr>
          <p:spPr>
            <a:xfrm>
              <a:off x="1952" y="402"/>
              <a:ext cx="2753" cy="11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14" name="直接连接符 13"/>
            <p:cNvCxnSpPr/>
            <p:nvPr/>
          </p:nvCxnSpPr>
          <p:spPr>
            <a:xfrm>
              <a:off x="1669" y="1502"/>
              <a:ext cx="7353"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ox(in)">
                                      <p:cBhvr>
                                        <p:cTn id="3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animBg="1"/>
      <p:bldP spid="5" grpId="0" animBg="1"/>
      <p:bldP spid="7" grpId="0" animBg="1"/>
      <p:bldP spid="8" grpId="0" animBg="1"/>
      <p:bldP spid="1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 name="文本框 1"/>
          <p:cNvSpPr txBox="1"/>
          <p:nvPr/>
        </p:nvSpPr>
        <p:spPr>
          <a:xfrm>
            <a:off x="2755265" y="323215"/>
            <a:ext cx="2412365" cy="398780"/>
          </a:xfrm>
          <a:prstGeom prst="rect">
            <a:avLst/>
          </a:prstGeom>
          <a:solidFill>
            <a:srgbClr val="007E27"/>
          </a:solidFill>
        </p:spPr>
        <p:txBody>
          <a:bodyPr wrap="square" rtlCol="0" anchor="t">
            <a:spAutoFit/>
            <a:scene3d>
              <a:camera prst="orthographicFront"/>
              <a:lightRig rig="threePt" dir="t"/>
            </a:scene3d>
          </a:bodyPr>
          <a:lstStyle/>
          <a:p>
            <a:r>
              <a:rPr lang="zh-CN" altLang="en-US" sz="2000" b="1">
                <a:ln>
                  <a:noFill/>
                </a:ln>
                <a:solidFill>
                  <a:schemeClr val="bg1"/>
                </a:solidFill>
                <a:effectLst/>
                <a:uFillTx/>
                <a:latin typeface="微软雅黑" panose="020B0503020204020204" charset="-122"/>
                <a:ea typeface="微软雅黑" panose="020B0503020204020204" charset="-122"/>
                <a:sym typeface="Arial" panose="020B0604020202020204"/>
              </a:rPr>
              <a:t>三环节：</a:t>
            </a:r>
            <a:r>
              <a:rPr lang="zh-CN" altLang="en-US" sz="2000" b="1">
                <a:solidFill>
                  <a:schemeClr val="bg1"/>
                </a:solidFill>
                <a:latin typeface="微软雅黑" panose="020B0503020204020204" charset="-122"/>
                <a:ea typeface="微软雅黑" panose="020B0503020204020204" charset="-122"/>
                <a:cs typeface="+mn-cs"/>
                <a:sym typeface="+mn-ea"/>
              </a:rPr>
              <a:t>实验</a:t>
            </a:r>
            <a:r>
              <a:rPr lang="zh-CN" altLang="en-US" sz="2000" b="1" noProof="1">
                <a:solidFill>
                  <a:schemeClr val="bg1"/>
                </a:solidFill>
                <a:latin typeface="微软雅黑" panose="020B0503020204020204" charset="-122"/>
                <a:ea typeface="微软雅黑" panose="020B0503020204020204" charset="-122"/>
                <a:cs typeface="+mn-cs"/>
              </a:rPr>
              <a:t>设计</a:t>
            </a:r>
          </a:p>
        </p:txBody>
      </p:sp>
      <p:sp>
        <p:nvSpPr>
          <p:cNvPr id="60" name="文本框 59"/>
          <p:cNvSpPr txBox="1"/>
          <p:nvPr/>
        </p:nvSpPr>
        <p:spPr>
          <a:xfrm>
            <a:off x="7007225" y="2189480"/>
            <a:ext cx="1710690" cy="110426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20000"/>
              </a:lnSpc>
              <a:spcBef>
                <a:spcPts val="0"/>
              </a:spcBef>
              <a:spcAft>
                <a:spcPts val="0"/>
              </a:spcAft>
              <a:buClrTx/>
              <a:buSzTx/>
              <a:buFontTx/>
              <a:buNone/>
            </a:pPr>
            <a:r>
              <a:rPr sz="1400" b="1" dirty="0" err="1">
                <a:solidFill>
                  <a:schemeClr val="bg1"/>
                </a:solidFill>
                <a:latin typeface="微软雅黑" panose="020B0503020204020204" charset="-122"/>
                <a:ea typeface="微软雅黑" panose="020B0503020204020204" charset="-122"/>
                <a:cs typeface="+mn-cs"/>
                <a:sym typeface="+mn-ea"/>
              </a:rPr>
              <a:t>利用两个物理量的比值，可以定义一个新的物理量，这种方法叫比值定义法</a:t>
            </a:r>
            <a:endParaRPr sz="1400" b="1" dirty="0">
              <a:solidFill>
                <a:schemeClr val="bg1"/>
              </a:solidFill>
              <a:latin typeface="微软雅黑" panose="020B0503020204020204" charset="-122"/>
              <a:ea typeface="微软雅黑" panose="020B0503020204020204" charset="-122"/>
              <a:cs typeface="+mn-cs"/>
              <a:sym typeface="+mn-ea"/>
            </a:endParaRPr>
          </a:p>
        </p:txBody>
      </p:sp>
      <p:sp>
        <p:nvSpPr>
          <p:cNvPr id="9" name="文本框 8"/>
          <p:cNvSpPr txBox="1"/>
          <p:nvPr/>
        </p:nvSpPr>
        <p:spPr>
          <a:xfrm>
            <a:off x="391160" y="1151890"/>
            <a:ext cx="1517650" cy="460375"/>
          </a:xfrm>
          <a:prstGeom prst="rect">
            <a:avLst/>
          </a:prstGeom>
          <a:solidFill>
            <a:srgbClr val="00B050"/>
          </a:solidFill>
        </p:spPr>
        <p:txBody>
          <a:bodyPr wrap="square" rtlCol="0" anchor="t">
            <a:spAutoFit/>
            <a:scene3d>
              <a:camera prst="orthographicFront"/>
              <a:lightRig rig="threePt" dir="t"/>
            </a:scene3d>
          </a:bodyPr>
          <a:lstStyle/>
          <a:p>
            <a:r>
              <a:rPr lang="zh-CN" altLang="en-US" sz="2400" b="1">
                <a:solidFill>
                  <a:schemeClr val="bg1"/>
                </a:solidFill>
                <a:latin typeface="微软雅黑" panose="020B0503020204020204" charset="-122"/>
                <a:ea typeface="微软雅黑" panose="020B0503020204020204" charset="-122"/>
                <a:cs typeface="+mn-cs"/>
                <a:sym typeface="+mn-ea"/>
              </a:rPr>
              <a:t>实验原理：</a:t>
            </a:r>
          </a:p>
        </p:txBody>
      </p:sp>
      <p:graphicFrame>
        <p:nvGraphicFramePr>
          <p:cNvPr id="10" name="对象 9">
            <a:hlinkClick r:id="" action="ppaction://ole?verb=0"/>
          </p:cNvPr>
          <p:cNvGraphicFramePr>
            <a:graphicFrameLocks noChangeAspect="1"/>
          </p:cNvGraphicFramePr>
          <p:nvPr/>
        </p:nvGraphicFramePr>
        <p:xfrm>
          <a:off x="2307590" y="758190"/>
          <a:ext cx="1154430" cy="1085215"/>
        </p:xfrm>
        <a:graphic>
          <a:graphicData uri="http://schemas.openxmlformats.org/presentationml/2006/ole">
            <p:oleObj spid="_x0000_s1033" r:id="rId4" imgW="355320" imgH="393480" progId="Equation.3">
              <p:embed/>
            </p:oleObj>
          </a:graphicData>
        </a:graphic>
      </p:graphicFrame>
      <p:sp>
        <p:nvSpPr>
          <p:cNvPr id="12" name="文本框 11"/>
          <p:cNvSpPr txBox="1"/>
          <p:nvPr/>
        </p:nvSpPr>
        <p:spPr>
          <a:xfrm>
            <a:off x="381000" y="2189480"/>
            <a:ext cx="1517650" cy="460375"/>
          </a:xfrm>
          <a:prstGeom prst="rect">
            <a:avLst/>
          </a:prstGeom>
          <a:solidFill>
            <a:srgbClr val="00B050"/>
          </a:solidFill>
        </p:spPr>
        <p:txBody>
          <a:bodyPr wrap="square" rtlCol="0" anchor="t">
            <a:spAutoFit/>
            <a:scene3d>
              <a:camera prst="orthographicFront"/>
              <a:lightRig rig="threePt" dir="t"/>
            </a:scene3d>
          </a:bodyPr>
          <a:lstStyle/>
          <a:p>
            <a:r>
              <a:rPr lang="zh-CN" altLang="en-US" sz="2400" b="1">
                <a:solidFill>
                  <a:schemeClr val="bg1"/>
                </a:solidFill>
                <a:latin typeface="微软雅黑" panose="020B0503020204020204" charset="-122"/>
                <a:ea typeface="微软雅黑" panose="020B0503020204020204" charset="-122"/>
                <a:cs typeface="+mn-cs"/>
                <a:sym typeface="+mn-ea"/>
              </a:rPr>
              <a:t>实验器材：</a:t>
            </a:r>
          </a:p>
        </p:txBody>
      </p:sp>
      <p:grpSp>
        <p:nvGrpSpPr>
          <p:cNvPr id="8" name="组合 7"/>
          <p:cNvGrpSpPr/>
          <p:nvPr/>
        </p:nvGrpSpPr>
        <p:grpSpPr>
          <a:xfrm>
            <a:off x="5853430" y="878378"/>
            <a:ext cx="2448000" cy="1080000"/>
            <a:chOff x="9218" y="1383"/>
            <a:chExt cx="3855" cy="1701"/>
          </a:xfrm>
        </p:grpSpPr>
        <p:sp>
          <p:nvSpPr>
            <p:cNvPr id="13" name="椭圆形标注 12"/>
            <p:cNvSpPr/>
            <p:nvPr/>
          </p:nvSpPr>
          <p:spPr>
            <a:xfrm>
              <a:off x="9218" y="1383"/>
              <a:ext cx="3855" cy="1701"/>
            </a:xfrm>
            <a:prstGeom prst="wedgeEllipseCallout">
              <a:avLst>
                <a:gd name="adj1" fmla="val -137683"/>
                <a:gd name="adj2" fmla="val -5819"/>
              </a:avLst>
            </a:prstGeom>
            <a:gradFill>
              <a:gsLst>
                <a:gs pos="0">
                  <a:srgbClr val="FBFB11"/>
                </a:gs>
                <a:gs pos="100000">
                  <a:srgbClr val="838309"/>
                </a:gs>
              </a:gsLst>
              <a:lin scaled="0"/>
            </a:gradFill>
            <a:ln w="28575" cap="flat">
              <a:solidFill>
                <a:srgbClr val="00B0F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微软雅黑" panose="020B0503020204020204" charset="-122"/>
                <a:sym typeface="微软雅黑" panose="020B0503020204020204" charset="-122"/>
              </a:endParaRPr>
            </a:p>
          </p:txBody>
        </p:sp>
        <p:sp>
          <p:nvSpPr>
            <p:cNvPr id="14" name="文本框 13"/>
            <p:cNvSpPr txBox="1"/>
            <p:nvPr/>
          </p:nvSpPr>
          <p:spPr>
            <a:xfrm>
              <a:off x="9626" y="1524"/>
              <a:ext cx="3039" cy="14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chemeClr val="bg1"/>
                  </a:solidFill>
                  <a:effectLst/>
                  <a:uFillTx/>
                  <a:latin typeface="华文楷体" panose="02010600040101010101" pitchFamily="2" charset="-122"/>
                  <a:ea typeface="华文楷体" panose="02010600040101010101" pitchFamily="2" charset="-122"/>
                  <a:cs typeface="幼圆" panose="02010509060101010101" pitchFamily="49" charset="-122"/>
                  <a:sym typeface="Arial" panose="020B0604020202020204"/>
                </a:rPr>
                <a:t>从原理可知我们需要测量两个物理量时间与路程。</a:t>
              </a:r>
            </a:p>
          </p:txBody>
        </p:sp>
      </p:grpSp>
      <p:sp>
        <p:nvSpPr>
          <p:cNvPr id="15" name="文本框 14"/>
          <p:cNvSpPr txBox="1"/>
          <p:nvPr/>
        </p:nvSpPr>
        <p:spPr>
          <a:xfrm>
            <a:off x="2101215" y="2190750"/>
            <a:ext cx="545084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长木板、小车、刻度尺、停表、金属片（挡板）</a:t>
            </a:r>
          </a:p>
        </p:txBody>
      </p:sp>
      <p:sp>
        <p:nvSpPr>
          <p:cNvPr id="17" name="文本框 16"/>
          <p:cNvSpPr txBox="1"/>
          <p:nvPr/>
        </p:nvSpPr>
        <p:spPr>
          <a:xfrm>
            <a:off x="381000" y="4112895"/>
            <a:ext cx="1517650" cy="460375"/>
          </a:xfrm>
          <a:prstGeom prst="rect">
            <a:avLst/>
          </a:prstGeom>
          <a:solidFill>
            <a:srgbClr val="00B050"/>
          </a:solidFill>
        </p:spPr>
        <p:txBody>
          <a:bodyPr wrap="square" rtlCol="0" anchor="t">
            <a:spAutoFit/>
            <a:scene3d>
              <a:camera prst="orthographicFront"/>
              <a:lightRig rig="threePt" dir="t"/>
            </a:scene3d>
          </a:bodyPr>
          <a:lstStyle/>
          <a:p>
            <a:r>
              <a:rPr lang="zh-CN" altLang="en-US" sz="2400" b="1">
                <a:solidFill>
                  <a:schemeClr val="bg1"/>
                </a:solidFill>
                <a:latin typeface="微软雅黑" panose="020B0503020204020204" charset="-122"/>
                <a:ea typeface="微软雅黑" panose="020B0503020204020204" charset="-122"/>
                <a:cs typeface="+mn-cs"/>
                <a:sym typeface="+mn-ea"/>
              </a:rPr>
              <a:t>实验方法：</a:t>
            </a:r>
          </a:p>
        </p:txBody>
      </p:sp>
      <p:sp>
        <p:nvSpPr>
          <p:cNvPr id="18" name="文本框 17"/>
          <p:cNvSpPr txBox="1"/>
          <p:nvPr/>
        </p:nvSpPr>
        <p:spPr>
          <a:xfrm>
            <a:off x="2101215" y="4175760"/>
            <a:ext cx="6821805" cy="643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取两段相同的路程，测出每段路程的时间，算出前半段和后半段的速度进行比较。</a:t>
            </a:r>
          </a:p>
        </p:txBody>
      </p:sp>
      <p:grpSp>
        <p:nvGrpSpPr>
          <p:cNvPr id="11" name="组合 10"/>
          <p:cNvGrpSpPr/>
          <p:nvPr/>
        </p:nvGrpSpPr>
        <p:grpSpPr>
          <a:xfrm>
            <a:off x="381000" y="2677795"/>
            <a:ext cx="7920355" cy="1466850"/>
            <a:chOff x="600" y="4217"/>
            <a:chExt cx="12473" cy="2310"/>
          </a:xfrm>
        </p:grpSpPr>
        <p:grpSp>
          <p:nvGrpSpPr>
            <p:cNvPr id="26627" name="Group 51"/>
            <p:cNvGrpSpPr/>
            <p:nvPr/>
          </p:nvGrpSpPr>
          <p:grpSpPr>
            <a:xfrm>
              <a:off x="8633" y="4994"/>
              <a:ext cx="1585" cy="1100"/>
              <a:chOff x="1872" y="672"/>
              <a:chExt cx="1296" cy="768"/>
            </a:xfrm>
          </p:grpSpPr>
          <p:sp>
            <p:nvSpPr>
              <p:cNvPr id="26650" name="Rectangle 52" descr="深色木质"/>
              <p:cNvSpPr/>
              <p:nvPr/>
            </p:nvSpPr>
            <p:spPr>
              <a:xfrm>
                <a:off x="1872" y="672"/>
                <a:ext cx="1296" cy="528"/>
              </a:xfrm>
              <a:prstGeom prst="rect">
                <a:avLst/>
              </a:prstGeom>
              <a:blipFill rotWithShape="0">
                <a:blip r:embed="rId5"/>
              </a:blipFill>
              <a:ln w="9525" cap="flat" cmpd="sng">
                <a:solidFill>
                  <a:schemeClr val="tx1"/>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1" name="Oval 53"/>
              <p:cNvSpPr/>
              <p:nvPr/>
            </p:nvSpPr>
            <p:spPr>
              <a:xfrm>
                <a:off x="2016" y="1200"/>
                <a:ext cx="240" cy="240"/>
              </a:xfrm>
              <a:prstGeom prst="ellipse">
                <a:avLst/>
              </a:prstGeom>
              <a:gradFill rotWithShape="0">
                <a:gsLst>
                  <a:gs pos="0">
                    <a:schemeClr val="bg1"/>
                  </a:gs>
                  <a:gs pos="100000">
                    <a:schemeClr val="accent1"/>
                  </a:gs>
                </a:gsLst>
                <a:path path="shape">
                  <a:fillToRect l="50000" t="50000" r="50000" b="50000"/>
                </a:path>
                <a:tileRect/>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26652" name="Oval 54"/>
              <p:cNvSpPr/>
              <p:nvPr/>
            </p:nvSpPr>
            <p:spPr>
              <a:xfrm>
                <a:off x="2832" y="1200"/>
                <a:ext cx="240" cy="240"/>
              </a:xfrm>
              <a:prstGeom prst="ellipse">
                <a:avLst/>
              </a:prstGeom>
              <a:gradFill rotWithShape="0">
                <a:gsLst>
                  <a:gs pos="0">
                    <a:schemeClr val="bg1"/>
                  </a:gs>
                  <a:gs pos="100000">
                    <a:schemeClr val="accent1"/>
                  </a:gs>
                </a:gsLst>
                <a:path path="shape">
                  <a:fillToRect l="50000" t="50000" r="50000" b="50000"/>
                </a:path>
                <a:tileRect/>
              </a:gradFill>
              <a:ln w="9525" cap="flat" cmpd="sng">
                <a:solidFill>
                  <a:schemeClr val="tx1"/>
                </a:solidFill>
                <a:prstDash val="solid"/>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grpSp>
        <p:sp>
          <p:nvSpPr>
            <p:cNvPr id="26655" name="Rectangle 5" descr="栎木"/>
            <p:cNvSpPr/>
            <p:nvPr/>
          </p:nvSpPr>
          <p:spPr>
            <a:xfrm>
              <a:off x="6496" y="4472"/>
              <a:ext cx="1320" cy="1800"/>
            </a:xfrm>
            <a:prstGeom prst="rect">
              <a:avLst/>
            </a:prstGeom>
            <a:blipFill rotWithShape="0">
              <a:blip r:embed="rId6"/>
            </a:blipFill>
            <a:ln w="31750" cap="flat" cmpd="sng">
              <a:solidFill>
                <a:schemeClr val="tx1"/>
              </a:solidFill>
              <a:prstDash val="solid"/>
              <a:miter/>
              <a:headEnd type="none" w="med" len="med"/>
              <a:tailEnd type="none" w="med" len="med"/>
            </a:ln>
          </p:spPr>
          <p:txBody>
            <a:bodyPr wrap="none" anchor="ctr"/>
            <a:lstStyle/>
            <a:p>
              <a:pPr eaLnBrk="1" hangingPunct="1"/>
              <a:endParaRPr lang="zh-CN" altLang="en-US" dirty="0">
                <a:latin typeface="Comic Sans MS" panose="030F0702030302020204" pitchFamily="66" charset="0"/>
              </a:endParaRPr>
            </a:p>
          </p:txBody>
        </p:sp>
        <p:sp>
          <p:nvSpPr>
            <p:cNvPr id="4" name="减号 3"/>
            <p:cNvSpPr/>
            <p:nvPr/>
          </p:nvSpPr>
          <p:spPr>
            <a:xfrm>
              <a:off x="600" y="5265"/>
              <a:ext cx="5896" cy="850"/>
            </a:xfrm>
            <a:prstGeom prst="mathMinus">
              <a:avLst/>
            </a:prstGeom>
            <a:blipFill>
              <a:blip r:embed="rId7"/>
            </a:blip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8" cstate="print"/>
            <a:stretch>
              <a:fillRect/>
            </a:stretch>
          </p:blipFill>
          <p:spPr>
            <a:xfrm>
              <a:off x="10763" y="4217"/>
              <a:ext cx="2310" cy="2310"/>
            </a:xfrm>
            <a:prstGeom prst="rect">
              <a:avLst/>
            </a:prstGeom>
          </p:spPr>
        </p:pic>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ox(in)">
                                      <p:cBhvr>
                                        <p:cTn id="11" dur="20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ox(in)">
                                      <p:cBhvr>
                                        <p:cTn id="29" dur="20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ox(in)">
                                      <p:cBhvr>
                                        <p:cTn id="4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2" grpId="0" animBg="1"/>
      <p:bldP spid="15" grpId="0" animBg="1"/>
      <p:bldP spid="17" grpId="0" animBg="1"/>
      <p:bldP spid="1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17" name="文本框 16"/>
          <p:cNvSpPr txBox="1"/>
          <p:nvPr/>
        </p:nvSpPr>
        <p:spPr>
          <a:xfrm>
            <a:off x="304165" y="325120"/>
            <a:ext cx="1153160" cy="398780"/>
          </a:xfrm>
          <a:prstGeom prst="rect">
            <a:avLst/>
          </a:prstGeom>
          <a:solidFill>
            <a:srgbClr val="007E27"/>
          </a:solidFill>
        </p:spPr>
        <p:txBody>
          <a:bodyPr wrap="square" rtlCol="0" anchor="t">
            <a:spAutoFit/>
            <a:scene3d>
              <a:camera prst="orthographicFront"/>
              <a:lightRig rig="threePt" dir="t"/>
            </a:scene3d>
          </a:bodyPr>
          <a:lstStyle/>
          <a:p>
            <a:r>
              <a:rPr lang="zh-CN" altLang="en-US" sz="2000" b="1">
                <a:solidFill>
                  <a:schemeClr val="bg1"/>
                </a:solidFill>
                <a:latin typeface="微软雅黑" panose="020B0503020204020204" charset="-122"/>
                <a:ea typeface="微软雅黑" panose="020B0503020204020204" charset="-122"/>
                <a:cs typeface="+mn-cs"/>
                <a:sym typeface="+mn-ea"/>
              </a:rPr>
              <a:t>想一想</a:t>
            </a:r>
          </a:p>
        </p:txBody>
      </p:sp>
      <p:sp>
        <p:nvSpPr>
          <p:cNvPr id="18" name="文本框 17"/>
          <p:cNvSpPr txBox="1"/>
          <p:nvPr/>
        </p:nvSpPr>
        <p:spPr>
          <a:xfrm>
            <a:off x="1570355" y="949325"/>
            <a:ext cx="560705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怎么样取两段相同的路程呢？如何测量小车运动时间？</a:t>
            </a:r>
          </a:p>
        </p:txBody>
      </p:sp>
      <p:sp>
        <p:nvSpPr>
          <p:cNvPr id="9" name="文本框 8"/>
          <p:cNvSpPr txBox="1"/>
          <p:nvPr/>
        </p:nvSpPr>
        <p:spPr>
          <a:xfrm>
            <a:off x="304165" y="1463040"/>
            <a:ext cx="2028190" cy="460375"/>
          </a:xfrm>
          <a:prstGeom prst="rect">
            <a:avLst/>
          </a:prstGeom>
          <a:solidFill>
            <a:srgbClr val="007E27"/>
          </a:solidFill>
        </p:spPr>
        <p:txBody>
          <a:bodyPr wrap="square" rtlCol="0" anchor="t">
            <a:spAutoFit/>
            <a:scene3d>
              <a:camera prst="orthographicFront"/>
              <a:lightRig rig="threePt" dir="t"/>
            </a:scene3d>
          </a:bodyPr>
          <a:lstStyle/>
          <a:p>
            <a:r>
              <a:rPr lang="zh-CN" altLang="en-US" sz="2400" b="1">
                <a:solidFill>
                  <a:schemeClr val="bg1"/>
                </a:solidFill>
                <a:latin typeface="微软雅黑" panose="020B0503020204020204" charset="-122"/>
                <a:ea typeface="微软雅黑" panose="020B0503020204020204" charset="-122"/>
                <a:cs typeface="+mn-cs"/>
                <a:sym typeface="+mn-ea"/>
              </a:rPr>
              <a:t>讨论分享一下</a:t>
            </a:r>
          </a:p>
        </p:txBody>
      </p:sp>
      <p:sp>
        <p:nvSpPr>
          <p:cNvPr id="10" name="文本框 9"/>
          <p:cNvSpPr txBox="1"/>
          <p:nvPr/>
        </p:nvSpPr>
        <p:spPr>
          <a:xfrm>
            <a:off x="846455" y="2039620"/>
            <a:ext cx="732536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从长木板的起点开始到木板的终点均分成两段</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s</a:t>
            </a:r>
            <a:r>
              <a:rPr kumimoji="0" lang="en-US" altLang="zh-CN" sz="1800" i="0" u="none" strike="noStrike" cap="none" spc="0" normalizeH="0" baseline="-2500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1</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=s</a:t>
            </a:r>
            <a:r>
              <a:rPr kumimoji="0" lang="en-US" altLang="zh-CN" sz="1800" i="0" u="none" strike="noStrike" cap="none" spc="0" normalizeH="0" baseline="-2500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2</a:t>
            </a: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，并标记</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A</a:t>
            </a: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B</a:t>
            </a: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C</a:t>
            </a: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Arial" panose="020B0604020202020204"/>
                <a:sym typeface="Arial" panose="020B0604020202020204"/>
              </a:rPr>
              <a:t>三点</a:t>
            </a:r>
          </a:p>
        </p:txBody>
      </p:sp>
      <p:sp>
        <p:nvSpPr>
          <p:cNvPr id="4" name="文本框 3"/>
          <p:cNvSpPr txBox="1"/>
          <p:nvPr/>
        </p:nvSpPr>
        <p:spPr>
          <a:xfrm>
            <a:off x="846455" y="2733675"/>
            <a:ext cx="432244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i="0" u="none" strike="noStrike" cap="none" spc="0" normalizeH="0" baseline="0" dirty="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用停表测量时间，上半段的时间</a:t>
            </a:r>
            <a:r>
              <a:rPr kumimoji="0" lang="en-US" altLang="zh-CN" sz="1800" i="0" u="none" strike="noStrike" cap="none" spc="0" normalizeH="0" baseline="0" dirty="0" err="1">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t</a:t>
            </a:r>
            <a:r>
              <a:rPr kumimoji="0" lang="en-US" altLang="zh-CN" sz="1800" i="0" u="none" strike="noStrike" cap="none" spc="0" normalizeH="0" baseline="-25000" dirty="0" err="1">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AB</a:t>
            </a:r>
            <a:r>
              <a:rPr lang="en-US" altLang="zh-CN" sz="1600" dirty="0">
                <a:latin typeface="幼圆" panose="02010509060101010101" pitchFamily="49" charset="-122"/>
                <a:ea typeface="幼圆" panose="02010509060101010101" pitchFamily="49" charset="-122"/>
                <a:cs typeface="幼圆" panose="02010509060101010101" pitchFamily="49" charset="-122"/>
              </a:rPr>
              <a:t>=</a:t>
            </a:r>
            <a:r>
              <a:rPr lang="en-US" altLang="zh-CN" sz="1800" dirty="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t</a:t>
            </a:r>
            <a:r>
              <a:rPr lang="en-US" altLang="zh-CN" sz="1800" baseline="-25000" dirty="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1</a:t>
            </a:r>
          </a:p>
        </p:txBody>
      </p:sp>
      <p:sp>
        <p:nvSpPr>
          <p:cNvPr id="5" name="文本框 4"/>
          <p:cNvSpPr txBox="1"/>
          <p:nvPr/>
        </p:nvSpPr>
        <p:spPr>
          <a:xfrm>
            <a:off x="1815465" y="3280410"/>
            <a:ext cx="3234690" cy="367030"/>
          </a:xfrm>
          <a:prstGeom prst="rect">
            <a:avLst/>
          </a:prstGeom>
          <a:noFill/>
          <a:ln w="12700" cap="flat">
            <a:noFill/>
            <a:miter lim="400000"/>
          </a:ln>
          <a:extLst>
            <a:ext uri="{909E8E84-426E-40DD-AFC4-6F175D3DCCD1}">
              <a14:hiddenFill xmlns:a14="http://schemas.microsoft.com/office/drawing/2010/main" xmlns="">
                <a:solidFill>
                  <a:srgbClr val="FFFF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Arial" panose="020B0604020202020204"/>
                <a:sym typeface="Arial" panose="020B0604020202020204"/>
              </a:rPr>
              <a:t>后半段时间怎么测量呢？</a:t>
            </a:r>
            <a:r>
              <a:rPr lang="zh-CN" altLang="en-US" sz="1800">
                <a:latin typeface="华文楷体" panose="02010600040101010101" pitchFamily="2" charset="-122"/>
                <a:ea typeface="华文楷体" panose="02010600040101010101" pitchFamily="2" charset="-122"/>
              </a:rPr>
              <a:t>，</a:t>
            </a:r>
          </a:p>
        </p:txBody>
      </p:sp>
      <p:sp>
        <p:nvSpPr>
          <p:cNvPr id="6" name="文本框 5"/>
          <p:cNvSpPr txBox="1"/>
          <p:nvPr/>
        </p:nvSpPr>
        <p:spPr>
          <a:xfrm>
            <a:off x="520065" y="3797300"/>
            <a:ext cx="831723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我们可以测全程的时间</a:t>
            </a:r>
            <a:r>
              <a:rPr kumimoji="0" lang="en-US" altLang="zh-CN" sz="1800" i="0" u="none" strike="noStrike" cap="none" spc="0" normalizeH="0" baseline="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t</a:t>
            </a:r>
            <a:r>
              <a:rPr kumimoji="0" lang="en-US" altLang="zh-CN" sz="1800" i="0" u="none" strike="noStrike" cap="none" spc="0" normalizeH="0" baseline="-25000">
                <a:ln>
                  <a:noFill/>
                </a:ln>
                <a:solidFill>
                  <a:srgbClr val="000000"/>
                </a:solidFill>
                <a:effectLst/>
                <a:uFillTx/>
                <a:latin typeface="幼圆" panose="02010509060101010101" pitchFamily="49" charset="-122"/>
                <a:ea typeface="幼圆" panose="02010509060101010101" pitchFamily="49" charset="-122"/>
                <a:cs typeface="幼圆" panose="02010509060101010101" pitchFamily="49" charset="-122"/>
                <a:sym typeface="Arial" panose="020B0604020202020204"/>
              </a:rPr>
              <a:t>AC</a:t>
            </a:r>
            <a:r>
              <a:rPr lang="en-US" altLang="zh-CN" sz="1800">
                <a:latin typeface="幼圆" panose="02010509060101010101" pitchFamily="49" charset="-122"/>
                <a:ea typeface="幼圆" panose="02010509060101010101" pitchFamily="49" charset="-122"/>
                <a:cs typeface="幼圆" panose="02010509060101010101" pitchFamily="49" charset="-122"/>
              </a:rPr>
              <a:t>=t</a:t>
            </a:r>
            <a:r>
              <a:rPr lang="zh-CN" altLang="en-US" sz="1800">
                <a:latin typeface="幼圆" panose="02010509060101010101" pitchFamily="49" charset="-122"/>
                <a:ea typeface="幼圆" panose="02010509060101010101" pitchFamily="49" charset="-122"/>
                <a:cs typeface="幼圆" panose="02010509060101010101" pitchFamily="49" charset="-122"/>
              </a:rPr>
              <a:t>，然后用全程的时间减去上半段的时间</a:t>
            </a:r>
            <a:r>
              <a:rPr lang="en-US" altLang="zh-CN" sz="1800">
                <a:latin typeface="幼圆" panose="02010509060101010101" pitchFamily="49" charset="-122"/>
                <a:ea typeface="幼圆" panose="02010509060101010101" pitchFamily="49" charset="-122"/>
                <a:cs typeface="幼圆" panose="02010509060101010101" pitchFamily="49" charset="-122"/>
              </a:rPr>
              <a:t>t</a:t>
            </a:r>
            <a:r>
              <a:rPr lang="en-US" altLang="zh-CN" sz="1800" baseline="-25000">
                <a:latin typeface="幼圆" panose="02010509060101010101" pitchFamily="49" charset="-122"/>
                <a:ea typeface="幼圆" panose="02010509060101010101" pitchFamily="49" charset="-122"/>
                <a:cs typeface="幼圆" panose="02010509060101010101" pitchFamily="49" charset="-122"/>
              </a:rPr>
              <a:t>2</a:t>
            </a:r>
            <a:r>
              <a:rPr lang="en-US" altLang="zh-CN" sz="1800">
                <a:latin typeface="幼圆" panose="02010509060101010101" pitchFamily="49" charset="-122"/>
                <a:ea typeface="幼圆" panose="02010509060101010101" pitchFamily="49" charset="-122"/>
                <a:cs typeface="幼圆" panose="02010509060101010101" pitchFamily="49" charset="-122"/>
              </a:rPr>
              <a:t>=t-t</a:t>
            </a:r>
            <a:r>
              <a:rPr lang="en-US" altLang="zh-CN" sz="1800" baseline="-25000">
                <a:latin typeface="幼圆" panose="02010509060101010101" pitchFamily="49" charset="-122"/>
                <a:ea typeface="幼圆" panose="02010509060101010101" pitchFamily="49" charset="-122"/>
                <a:cs typeface="幼圆" panose="02010509060101010101" pitchFamily="49" charset="-122"/>
              </a:rPr>
              <a:t>1</a:t>
            </a:r>
          </a:p>
        </p:txBody>
      </p:sp>
      <p:sp>
        <p:nvSpPr>
          <p:cNvPr id="7" name="文本框 6"/>
          <p:cNvSpPr txBox="1"/>
          <p:nvPr/>
        </p:nvSpPr>
        <p:spPr>
          <a:xfrm>
            <a:off x="1152525" y="4439920"/>
            <a:ext cx="5772150" cy="367030"/>
          </a:xfrm>
          <a:prstGeom prst="rect">
            <a:avLst/>
          </a:prstGeom>
          <a:solidFill>
            <a:srgbClr val="92D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总结：我们测量的物理量有路程</a:t>
            </a:r>
            <a:r>
              <a:rPr lang="en-US" altLang="zh-CN"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s</a:t>
            </a:r>
            <a:r>
              <a:rPr lang="en-US" altLang="zh-CN" sz="1800" b="1" baseline="-25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1</a:t>
            </a:r>
            <a:r>
              <a:rPr lang="zh-CN" altLang="en-US"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s</a:t>
            </a:r>
            <a:r>
              <a:rPr lang="en-US" altLang="zh-CN" sz="1800" b="1" baseline="-25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2</a:t>
            </a:r>
            <a:r>
              <a:rPr lang="zh-CN" altLang="en-US"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，时间 </a:t>
            </a:r>
            <a:r>
              <a:rPr lang="en-US" altLang="zh-CN"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t</a:t>
            </a:r>
            <a:r>
              <a:rPr lang="zh-CN" altLang="en-US"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en-US" altLang="zh-CN" sz="18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t</a:t>
            </a:r>
            <a:r>
              <a:rPr lang="en-US" altLang="zh-CN" sz="1800" b="1" baseline="-25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1</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304165" y="2070100"/>
            <a:ext cx="547370" cy="36703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ln>
                  <a:noFill/>
                </a:ln>
                <a:solidFill>
                  <a:schemeClr val="bg1"/>
                </a:solidFill>
                <a:effectLst/>
                <a:uFillTx/>
                <a:latin typeface="微软雅黑" panose="020B0503020204020204" charset="-122"/>
                <a:ea typeface="微软雅黑" panose="020B0503020204020204" charset="-122"/>
                <a:sym typeface="Arial" panose="020B0604020202020204"/>
              </a:rPr>
              <a:t>路程</a:t>
            </a:r>
            <a:endParaRPr kumimoji="0" lang="zh-CN" altLang="en-US" sz="1800" b="1" i="0" u="none" strike="noStrike" cap="none" spc="0" normalizeH="0" baseline="0" dirty="0">
              <a:ln>
                <a:noFill/>
              </a:ln>
              <a:solidFill>
                <a:schemeClr val="bg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12" name="文本框 11"/>
          <p:cNvSpPr txBox="1"/>
          <p:nvPr/>
        </p:nvSpPr>
        <p:spPr>
          <a:xfrm>
            <a:off x="299085" y="2764155"/>
            <a:ext cx="547370" cy="367030"/>
          </a:xfrm>
          <a:prstGeom prst="rect">
            <a:avLst/>
          </a:prstGeom>
          <a:solidFill>
            <a:srgbClr val="00B05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b="1" dirty="0">
                <a:ln>
                  <a:noFill/>
                </a:ln>
                <a:solidFill>
                  <a:schemeClr val="bg1"/>
                </a:solidFill>
                <a:effectLst/>
                <a:uFillTx/>
                <a:latin typeface="微软雅黑" panose="020B0503020204020204" charset="-122"/>
                <a:ea typeface="微软雅黑" panose="020B0503020204020204" charset="-122"/>
                <a:sym typeface="Arial" panose="020B0604020202020204"/>
              </a:rPr>
              <a:t>时间</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20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ox(in)">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ox(in)">
                                      <p:cBhvr>
                                        <p:cTn id="29" dur="20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down)">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heel(1)">
                                      <p:cBhvr>
                                        <p:cTn id="4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9" grpId="0" animBg="1"/>
      <p:bldP spid="10" grpId="0" bldLvl="0" animBg="1"/>
      <p:bldP spid="4" grpId="0" bldLvl="0" animBg="1"/>
      <p:bldP spid="5" grpId="0" bldLvl="0" animBg="1"/>
      <p:bldP spid="6" grpId="0" bldLvl="0" animBg="1"/>
      <p:bldP spid="7" grpId="0" bldLvl="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3555" name="Text Box 4"/>
          <p:cNvSpPr txBox="1"/>
          <p:nvPr/>
        </p:nvSpPr>
        <p:spPr>
          <a:xfrm>
            <a:off x="259715" y="831850"/>
            <a:ext cx="4993005" cy="2031325"/>
          </a:xfrm>
          <a:prstGeom prst="rect">
            <a:avLst/>
          </a:prstGeom>
          <a:solidFill>
            <a:schemeClr val="bg2">
              <a:lumMod val="20000"/>
              <a:lumOff val="80000"/>
            </a:schemeClr>
          </a:solidFill>
          <a:ln w="9525">
            <a:noFill/>
          </a:ln>
        </p:spPr>
        <p:txBody>
          <a:bodyPr wrap="square">
            <a:spAutoFit/>
          </a:bodyPr>
          <a:lstStyle/>
          <a:p>
            <a:pPr marL="342900" indent="-342900" eaLnBrk="1" hangingPunct="1"/>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在斜面上用刻度尺将路程分为相等的两段</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S</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和</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S</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，并标记</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C </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p>
            <a:pPr marL="342900" indent="-342900" eaLnBrk="1" hangingPunct="1"/>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将金属片放在</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点，测出小车从</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点滑到</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点的时间</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，则</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 </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 </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p>
            <a:pPr marL="342900" indent="-342900" eaLnBrk="1" hangingPunct="1"/>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将金属片放在</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C</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点，测出小车从</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点滑至</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C</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点的时间</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C </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，则</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 </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t</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p>
            <a:pPr marL="342900" indent="-342900" eaLnBrk="1" hangingPunct="1"/>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计算出</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S</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S</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两段的速度</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v</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v</a:t>
            </a:r>
            <a:r>
              <a:rPr lang="en-US" altLang="zh-CN"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  </a:t>
            </a:r>
            <a:r>
              <a:rPr lang="zh-CN" altLang="en-US" sz="1800" baseline="-250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180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进行比较。</a:t>
            </a:r>
          </a:p>
        </p:txBody>
      </p:sp>
      <p:pic>
        <p:nvPicPr>
          <p:cNvPr id="24597" name="Picture 21"/>
          <p:cNvPicPr>
            <a:picLocks noChangeAspect="1"/>
          </p:cNvPicPr>
          <p:nvPr/>
        </p:nvPicPr>
        <p:blipFill>
          <a:blip r:embed="rId3"/>
          <a:stretch>
            <a:fillRect/>
          </a:stretch>
        </p:blipFill>
        <p:spPr>
          <a:xfrm>
            <a:off x="5655945" y="683260"/>
            <a:ext cx="2894330" cy="2439035"/>
          </a:xfrm>
          <a:prstGeom prst="roundRect">
            <a:avLst/>
          </a:prstGeom>
          <a:noFill/>
          <a:ln w="9525">
            <a:solidFill>
              <a:schemeClr val="accent1"/>
            </a:solidFill>
          </a:ln>
          <a:effectLst>
            <a:glow rad="139700">
              <a:schemeClr val="accent3">
                <a:satMod val="175000"/>
                <a:alpha val="40000"/>
              </a:schemeClr>
            </a:glow>
          </a:effectLst>
        </p:spPr>
      </p:pic>
      <p:sp>
        <p:nvSpPr>
          <p:cNvPr id="2" name="文本框 1"/>
          <p:cNvSpPr txBox="1"/>
          <p:nvPr/>
        </p:nvSpPr>
        <p:spPr>
          <a:xfrm>
            <a:off x="381000" y="263525"/>
            <a:ext cx="1868170" cy="397510"/>
          </a:xfrm>
          <a:prstGeom prst="rect">
            <a:avLst/>
          </a:prstGeom>
          <a:solidFill>
            <a:srgbClr val="007E2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chemeClr val="bg1"/>
                </a:solidFill>
                <a:effectLst/>
                <a:uFillTx/>
                <a:latin typeface="微软雅黑" panose="020B0503020204020204" charset="-122"/>
                <a:ea typeface="微软雅黑" panose="020B0503020204020204" charset="-122"/>
                <a:sym typeface="Arial" panose="020B0604020202020204"/>
              </a:rPr>
              <a:t>实验步骤的设计</a:t>
            </a:r>
          </a:p>
        </p:txBody>
      </p:sp>
      <p:sp>
        <p:nvSpPr>
          <p:cNvPr id="22548" name="Text Box 20"/>
          <p:cNvSpPr txBox="1"/>
          <p:nvPr/>
        </p:nvSpPr>
        <p:spPr>
          <a:xfrm>
            <a:off x="381000" y="3076893"/>
            <a:ext cx="2169160" cy="368300"/>
          </a:xfrm>
          <a:prstGeom prst="rect">
            <a:avLst/>
          </a:prstGeom>
          <a:solidFill>
            <a:srgbClr val="92D050"/>
          </a:solidFill>
          <a:ln w="9525">
            <a:noFill/>
          </a:ln>
        </p:spPr>
        <p:txBody>
          <a:bodyPr wrap="none">
            <a:spAutoFit/>
          </a:bodyPr>
          <a:lstStyle/>
          <a:p>
            <a:pPr eaLnBrk="1" hangingPunct="1">
              <a:spcBef>
                <a:spcPct val="50000"/>
              </a:spcBef>
            </a:pPr>
            <a:r>
              <a:rPr lang="en-US" altLang="zh-CN" sz="1800" dirty="0">
                <a:solidFill>
                  <a:schemeClr val="tx1"/>
                </a:solidFill>
                <a:latin typeface="华文楷体" panose="02010600040101010101" pitchFamily="2" charset="-122"/>
                <a:ea typeface="华文楷体" panose="02010600040101010101" pitchFamily="2" charset="-122"/>
              </a:rPr>
              <a:t>5.</a:t>
            </a:r>
            <a:r>
              <a:rPr lang="zh-CN" altLang="en-US" sz="1800" dirty="0">
                <a:solidFill>
                  <a:schemeClr val="tx1"/>
                </a:solidFill>
                <a:latin typeface="华文楷体" panose="02010600040101010101" pitchFamily="2" charset="-122"/>
                <a:ea typeface="华文楷体" panose="02010600040101010101" pitchFamily="2" charset="-122"/>
              </a:rPr>
              <a:t>设计实验数据表格</a:t>
            </a:r>
          </a:p>
        </p:txBody>
      </p:sp>
      <p:graphicFrame>
        <p:nvGraphicFramePr>
          <p:cNvPr id="25625" name="Group 25"/>
          <p:cNvGraphicFramePr>
            <a:graphicFrameLocks noGrp="1"/>
          </p:cNvGraphicFramePr>
          <p:nvPr/>
        </p:nvGraphicFramePr>
        <p:xfrm>
          <a:off x="1470025" y="3532505"/>
          <a:ext cx="6203315" cy="1158256"/>
        </p:xfrm>
        <a:graphic>
          <a:graphicData uri="http://schemas.openxmlformats.org/drawingml/2006/table">
            <a:tbl>
              <a:tblPr/>
              <a:tblGrid>
                <a:gridCol w="2774950">
                  <a:extLst>
                    <a:ext uri="{9D8B030D-6E8A-4147-A177-3AD203B41FA5}">
                      <a16:colId xmlns:a16="http://schemas.microsoft.com/office/drawing/2014/main" xmlns="" val="20000"/>
                    </a:ext>
                  </a:extLst>
                </a:gridCol>
                <a:gridCol w="1552575">
                  <a:extLst>
                    <a:ext uri="{9D8B030D-6E8A-4147-A177-3AD203B41FA5}">
                      <a16:colId xmlns:a16="http://schemas.microsoft.com/office/drawing/2014/main" xmlns="" val="20001"/>
                    </a:ext>
                  </a:extLst>
                </a:gridCol>
                <a:gridCol w="1875790">
                  <a:extLst>
                    <a:ext uri="{9D8B030D-6E8A-4147-A177-3AD203B41FA5}">
                      <a16:colId xmlns:a16="http://schemas.microsoft.com/office/drawing/2014/main" xmlns="" val="20002"/>
                    </a:ext>
                  </a:extLst>
                </a:gridCol>
              </a:tblGrid>
              <a:tr h="33147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路程 </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(m)</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运动时间</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(s)</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速度</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(m/s)</a:t>
                      </a:r>
                    </a:p>
                  </a:txBody>
                  <a:tcPr marT="45728" marB="45728"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62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上半段　</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S</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1</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t</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1</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v</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1</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2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下半段　</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S</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2</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t</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2</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v</a:t>
                      </a:r>
                      <a:r>
                        <a:rPr kumimoji="0" lang="en-US" altLang="zh-CN" sz="1800" b="0" i="0" u="none" strike="noStrike" cap="none" normalizeH="0" baseline="-3000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2</a:t>
                      </a:r>
                      <a:r>
                        <a:rPr kumimoji="0" lang="en-US" altLang="zh-CN" sz="1800" b="0" i="0" u="none" strike="noStrike" cap="none" normalizeH="0" baseline="0">
                          <a:ln>
                            <a:noFill/>
                          </a:ln>
                          <a:solidFill>
                            <a:schemeClr val="tx1"/>
                          </a:solidFill>
                          <a:effectLst/>
                          <a:latin typeface="华文楷体" panose="02010600040101010101" pitchFamily="2" charset="-122"/>
                          <a:ea typeface="华文楷体" panose="02010600040101010101" pitchFamily="2" charset="-122"/>
                          <a:cs typeface="Times New Roman" panose="02020603050405020304" pitchFamily="18" charset="0"/>
                        </a:rPr>
                        <a:t>=</a:t>
                      </a:r>
                    </a:p>
                  </a:txBody>
                  <a:tcPr marT="45728" marB="45728" anchor="ctr" horzOverflow="overflow">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4597"/>
                                        </p:tgtEl>
                                        <p:attrNameLst>
                                          <p:attrName>style.visibility</p:attrName>
                                        </p:attrNameLst>
                                      </p:cBhvr>
                                      <p:to>
                                        <p:strVal val="visible"/>
                                      </p:to>
                                    </p:set>
                                    <p:animEffect transition="in" filter="box(in)">
                                      <p:cBhvr>
                                        <p:cTn id="11" dur="2000"/>
                                        <p:tgtEl>
                                          <p:spTgt spid="2459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3555"/>
                                        </p:tgtEl>
                                        <p:attrNameLst>
                                          <p:attrName>style.visibility</p:attrName>
                                        </p:attrNameLst>
                                      </p:cBhvr>
                                      <p:to>
                                        <p:strVal val="visible"/>
                                      </p:to>
                                    </p:set>
                                    <p:animEffect transition="in" filter="blinds(horizontal)">
                                      <p:cBhvr>
                                        <p:cTn id="16" dur="500"/>
                                        <p:tgtEl>
                                          <p:spTgt spid="2355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225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5625"/>
                                        </p:tgtEl>
                                        <p:attrNameLst>
                                          <p:attrName>style.visibility</p:attrName>
                                        </p:attrNameLst>
                                      </p:cBhvr>
                                      <p:to>
                                        <p:strVal val="visible"/>
                                      </p:to>
                                    </p:set>
                                    <p:animEffect transition="in" filter="blinds(horizontal)">
                                      <p:cBhvr>
                                        <p:cTn id="25" dur="500"/>
                                        <p:tgtEl>
                                          <p:spTgt spid="25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ldLvl="0" animBg="1"/>
      <p:bldP spid="2" grpId="0" bldLvl="0" animBg="1"/>
      <p:bldP spid="22548"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5" name="文本框 4"/>
          <p:cNvSpPr txBox="1"/>
          <p:nvPr/>
        </p:nvSpPr>
        <p:spPr>
          <a:xfrm>
            <a:off x="2914015" y="497840"/>
            <a:ext cx="2122170" cy="397510"/>
          </a:xfrm>
          <a:prstGeom prst="rect">
            <a:avLst/>
          </a:prstGeom>
          <a:solidFill>
            <a:srgbClr val="007E2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b="1">
                <a:ln>
                  <a:noFill/>
                </a:ln>
                <a:solidFill>
                  <a:schemeClr val="bg1"/>
                </a:solidFill>
                <a:effectLst/>
                <a:uFillTx/>
                <a:latin typeface="微软雅黑" panose="020B0503020204020204" charset="-122"/>
                <a:ea typeface="微软雅黑" panose="020B0503020204020204" charset="-122"/>
                <a:sym typeface="Arial" panose="020B0604020202020204"/>
              </a:rPr>
              <a:t>环节四：进行实验</a:t>
            </a:r>
          </a:p>
        </p:txBody>
      </p:sp>
      <p:pic>
        <p:nvPicPr>
          <p:cNvPr id="25603" name="Picture 3" descr="0819"/>
          <p:cNvPicPr>
            <a:picLocks noChangeAspect="1"/>
          </p:cNvPicPr>
          <p:nvPr/>
        </p:nvPicPr>
        <p:blipFill>
          <a:blip r:embed="rId3">
            <a:clrChange>
              <a:clrFrom>
                <a:srgbClr val="FBEE0F"/>
              </a:clrFrom>
              <a:clrTo>
                <a:srgbClr val="FBEE0F">
                  <a:alpha val="0"/>
                </a:srgbClr>
              </a:clrTo>
            </a:clrChange>
          </a:blip>
          <a:stretch>
            <a:fillRect/>
          </a:stretch>
        </p:blipFill>
        <p:spPr>
          <a:xfrm>
            <a:off x="7479665" y="895350"/>
            <a:ext cx="1149350" cy="1272540"/>
          </a:xfrm>
          <a:prstGeom prst="rect">
            <a:avLst/>
          </a:prstGeom>
          <a:noFill/>
          <a:ln w="9525">
            <a:noFill/>
          </a:ln>
        </p:spPr>
      </p:pic>
      <p:sp>
        <p:nvSpPr>
          <p:cNvPr id="23559" name="Text Box 7"/>
          <p:cNvSpPr txBox="1"/>
          <p:nvPr/>
        </p:nvSpPr>
        <p:spPr>
          <a:xfrm>
            <a:off x="186690" y="895350"/>
            <a:ext cx="1532890" cy="398780"/>
          </a:xfrm>
          <a:prstGeom prst="rect">
            <a:avLst/>
          </a:prstGeom>
          <a:noFill/>
          <a:ln w="9525">
            <a:noFill/>
          </a:ln>
        </p:spPr>
        <p:txBody>
          <a:bodyPr wrap="square">
            <a:spAutoFit/>
          </a:bodyPr>
          <a:lstStyle/>
          <a:p>
            <a:pPr eaLnBrk="1" hangingPunct="1"/>
            <a:r>
              <a:rPr lang="zh-CN" altLang="en-US" sz="2000" b="1" dirty="0">
                <a:solidFill>
                  <a:srgbClr val="007E27"/>
                </a:solidFill>
                <a:latin typeface="华文楷体" panose="02010600040101010101" pitchFamily="2" charset="-122"/>
                <a:ea typeface="华文楷体" panose="02010600040101010101" pitchFamily="2" charset="-122"/>
              </a:rPr>
              <a:t>准备工作：</a:t>
            </a:r>
          </a:p>
        </p:txBody>
      </p:sp>
      <p:sp>
        <p:nvSpPr>
          <p:cNvPr id="23557" name="Text Box 5"/>
          <p:cNvSpPr txBox="1"/>
          <p:nvPr/>
        </p:nvSpPr>
        <p:spPr>
          <a:xfrm>
            <a:off x="535042" y="1243473"/>
            <a:ext cx="6589395" cy="858377"/>
          </a:xfrm>
          <a:prstGeom prst="rect">
            <a:avLst/>
          </a:prstGeom>
          <a:noFill/>
          <a:ln w="9525">
            <a:noFill/>
          </a:ln>
        </p:spPr>
        <p:txBody>
          <a:bodyPr wrap="square">
            <a:spAutoFit/>
          </a:bodyPr>
          <a:lstStyle/>
          <a:p>
            <a:pPr eaLnBrk="1" hangingPunct="1">
              <a:lnSpc>
                <a:spcPct val="150000"/>
              </a:lnSpc>
            </a:pPr>
            <a:r>
              <a:rPr lang="en-US" altLang="zh-CN"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dirty="0">
                <a:solidFill>
                  <a:schemeClr val="tx1"/>
                </a:solidFill>
                <a:latin typeface="幼圆" panose="02010509060101010101" pitchFamily="49" charset="-122"/>
                <a:ea typeface="幼圆" panose="02010509060101010101" pitchFamily="49" charset="-122"/>
                <a:cs typeface="幼圆" panose="02010509060101010101" pitchFamily="49" charset="-122"/>
              </a:rPr>
              <a:t>、调整斜面的高度适中，使小车刚好从斜面上滑下，不能太快。</a:t>
            </a:r>
          </a:p>
          <a:p>
            <a:pPr eaLnBrk="1" hangingPunct="1">
              <a:lnSpc>
                <a:spcPct val="150000"/>
              </a:lnSpc>
            </a:pPr>
            <a:r>
              <a:rPr lang="en-US" altLang="zh-CN"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dirty="0">
                <a:solidFill>
                  <a:schemeClr val="tx1"/>
                </a:solidFill>
                <a:latin typeface="幼圆" panose="02010509060101010101" pitchFamily="49" charset="-122"/>
                <a:ea typeface="幼圆" panose="02010509060101010101" pitchFamily="49" charset="-122"/>
                <a:cs typeface="幼圆" panose="02010509060101010101" pitchFamily="49" charset="-122"/>
              </a:rPr>
              <a:t>、练习停表的操作：启动、停表、回表、读数。 </a:t>
            </a:r>
          </a:p>
        </p:txBody>
      </p:sp>
      <p:sp>
        <p:nvSpPr>
          <p:cNvPr id="23558" name="Text Box 6"/>
          <p:cNvSpPr txBox="1"/>
          <p:nvPr/>
        </p:nvSpPr>
        <p:spPr>
          <a:xfrm>
            <a:off x="186690" y="2234565"/>
            <a:ext cx="1620520" cy="398780"/>
          </a:xfrm>
          <a:prstGeom prst="rect">
            <a:avLst/>
          </a:prstGeom>
          <a:noFill/>
          <a:ln w="9525">
            <a:noFill/>
          </a:ln>
        </p:spPr>
        <p:txBody>
          <a:bodyPr wrap="square">
            <a:spAutoFit/>
          </a:bodyPr>
          <a:lstStyle/>
          <a:p>
            <a:pPr eaLnBrk="1" hangingPunct="1">
              <a:spcBef>
                <a:spcPct val="50000"/>
              </a:spcBef>
            </a:pPr>
            <a:r>
              <a:rPr lang="zh-CN" altLang="en-US" sz="2000" b="1" dirty="0">
                <a:solidFill>
                  <a:srgbClr val="007E27"/>
                </a:solidFill>
                <a:latin typeface="华文楷体" panose="02010600040101010101" pitchFamily="2" charset="-122"/>
                <a:ea typeface="华文楷体" panose="02010600040101010101" pitchFamily="2" charset="-122"/>
                <a:cs typeface="华文楷体" panose="02010600040101010101" pitchFamily="2" charset="-122"/>
              </a:rPr>
              <a:t>注意事项</a:t>
            </a:r>
            <a:r>
              <a:rPr lang="en-US" altLang="zh-CN" sz="2000" b="1" dirty="0">
                <a:solidFill>
                  <a:srgbClr val="007E27"/>
                </a:solidFill>
                <a:latin typeface="华文楷体" panose="02010600040101010101" pitchFamily="2" charset="-122"/>
                <a:ea typeface="华文楷体" panose="02010600040101010101" pitchFamily="2" charset="-122"/>
                <a:cs typeface="华文楷体" panose="02010600040101010101" pitchFamily="2" charset="-122"/>
              </a:rPr>
              <a:t>:</a:t>
            </a:r>
          </a:p>
        </p:txBody>
      </p:sp>
      <p:grpSp>
        <p:nvGrpSpPr>
          <p:cNvPr id="6" name="组合 5"/>
          <p:cNvGrpSpPr/>
          <p:nvPr/>
        </p:nvGrpSpPr>
        <p:grpSpPr>
          <a:xfrm>
            <a:off x="408305" y="2766060"/>
            <a:ext cx="8368030" cy="1318895"/>
            <a:chOff x="573" y="6713"/>
            <a:chExt cx="12830" cy="2077"/>
          </a:xfrm>
        </p:grpSpPr>
        <p:sp>
          <p:nvSpPr>
            <p:cNvPr id="23560" name="Text Box 8"/>
            <p:cNvSpPr txBox="1"/>
            <p:nvPr/>
          </p:nvSpPr>
          <p:spPr>
            <a:xfrm>
              <a:off x="573" y="6713"/>
              <a:ext cx="12135" cy="580"/>
            </a:xfrm>
            <a:prstGeom prst="rect">
              <a:avLst/>
            </a:prstGeom>
            <a:noFill/>
            <a:ln w="9525">
              <a:noFill/>
            </a:ln>
          </p:spPr>
          <p:txBody>
            <a:bodyPr>
              <a:spAutoFit/>
            </a:bodyPr>
            <a:lstStyle/>
            <a:p>
              <a:pPr eaLnBrk="1" hangingPunct="1">
                <a:spcBef>
                  <a:spcPct val="50000"/>
                </a:spcBef>
              </a:pPr>
              <a:r>
                <a:rPr lang="en-US" altLang="zh-CN" sz="1800" dirty="0">
                  <a:solidFill>
                    <a:schemeClr val="tx1"/>
                  </a:solidFill>
                  <a:latin typeface="幼圆" panose="02010509060101010101" pitchFamily="49" charset="-122"/>
                  <a:ea typeface="幼圆" panose="02010509060101010101" pitchFamily="49" charset="-122"/>
                  <a:cs typeface="幼圆" panose="02010509060101010101" pitchFamily="49" charset="-122"/>
                </a:rPr>
                <a:t>1</a:t>
              </a:r>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rPr>
                <a:t>、小车的前端对齐起始线</a:t>
              </a:r>
              <a:r>
                <a:rPr lang="en-US" altLang="zh-CN" sz="1800" dirty="0">
                  <a:solidFill>
                    <a:schemeClr val="tx1"/>
                  </a:solidFill>
                  <a:latin typeface="幼圆" panose="02010509060101010101" pitchFamily="49" charset="-122"/>
                  <a:ea typeface="幼圆" panose="02010509060101010101" pitchFamily="49" charset="-122"/>
                  <a:cs typeface="幼圆" panose="02010509060101010101" pitchFamily="49" charset="-122"/>
                </a:rPr>
                <a:t>,</a:t>
              </a:r>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rPr>
                <a:t>静止释放。</a:t>
              </a:r>
            </a:p>
          </p:txBody>
        </p:sp>
        <p:sp>
          <p:nvSpPr>
            <p:cNvPr id="23561" name="Text Box 9"/>
            <p:cNvSpPr txBox="1"/>
            <p:nvPr/>
          </p:nvSpPr>
          <p:spPr>
            <a:xfrm>
              <a:off x="573" y="7438"/>
              <a:ext cx="12830" cy="1352"/>
            </a:xfrm>
            <a:prstGeom prst="rect">
              <a:avLst/>
            </a:prstGeom>
            <a:noFill/>
            <a:ln w="9525">
              <a:noFill/>
            </a:ln>
          </p:spPr>
          <p:txBody>
            <a:bodyPr>
              <a:spAutoFit/>
            </a:bodyPr>
            <a:lstStyle/>
            <a:p>
              <a:pPr eaLnBrk="1" hangingPunct="1">
                <a:lnSpc>
                  <a:spcPct val="150000"/>
                </a:lnSpc>
                <a:spcBef>
                  <a:spcPct val="50000"/>
                </a:spcBef>
              </a:pPr>
              <a:r>
                <a:rPr lang="en-US" altLang="zh-CN" sz="1800" dirty="0">
                  <a:solidFill>
                    <a:schemeClr val="tx1"/>
                  </a:solidFill>
                  <a:latin typeface="幼圆" panose="02010509060101010101" pitchFamily="49" charset="-122"/>
                  <a:ea typeface="幼圆" panose="02010509060101010101" pitchFamily="49" charset="-122"/>
                  <a:cs typeface="幼圆" panose="02010509060101010101" pitchFamily="49" charset="-122"/>
                </a:rPr>
                <a:t>2</a:t>
              </a:r>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rPr>
                <a:t>、</a:t>
              </a:r>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sym typeface="Wingdings" panose="05000000000000000000" pitchFamily="2" charset="2"/>
                </a:rPr>
                <a:t>计时开始与小车释放应该是同时的</a:t>
              </a:r>
              <a:r>
                <a:rPr lang="zh-CN" altLang="en-US" sz="1800" dirty="0">
                  <a:solidFill>
                    <a:schemeClr val="tx1"/>
                  </a:solidFill>
                  <a:latin typeface="幼圆" panose="02010509060101010101" pitchFamily="49" charset="-122"/>
                  <a:ea typeface="幼圆" panose="02010509060101010101" pitchFamily="49" charset="-122"/>
                  <a:cs typeface="幼圆" panose="02010509060101010101" pitchFamily="49" charset="-122"/>
                </a:rPr>
                <a:t>发生碰撞时马上停表。必须专人操作。正式实验前应该练习几次，熟练之后会使测量的数据更准确。 </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3559"/>
                                        </p:tgtEl>
                                        <p:attrNameLst>
                                          <p:attrName>style.visibility</p:attrName>
                                        </p:attrNameLst>
                                      </p:cBhvr>
                                      <p:to>
                                        <p:strVal val="visible"/>
                                      </p:to>
                                    </p:set>
                                    <p:animEffect transition="in" filter="blinds(horizontal)">
                                      <p:cBhvr>
                                        <p:cTn id="11" dur="500"/>
                                        <p:tgtEl>
                                          <p:spTgt spid="23559"/>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23557"/>
                                        </p:tgtEl>
                                        <p:attrNameLst>
                                          <p:attrName>style.visibility</p:attrName>
                                        </p:attrNameLst>
                                      </p:cBhvr>
                                      <p:to>
                                        <p:strVal val="visible"/>
                                      </p:to>
                                    </p:set>
                                    <p:animEffect transition="in" filter="checkerboard(across)">
                                      <p:cBhvr>
                                        <p:cTn id="16" dur="500"/>
                                        <p:tgtEl>
                                          <p:spTgt spid="2355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75"/>
                                  </p:iterate>
                                  <p:childTnLst>
                                    <p:set>
                                      <p:cBhvr>
                                        <p:cTn id="20" dur="1" fill="hold">
                                          <p:stCondLst>
                                            <p:cond delay="74"/>
                                          </p:stCondLst>
                                        </p:cTn>
                                        <p:tgtEl>
                                          <p:spTgt spid="235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559" grpId="0"/>
      <p:bldP spid="23557" grpId="0"/>
      <p:bldP spid="23558" grpId="0"/>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1264</Words>
  <Application>Microsoft Office PowerPoint</Application>
  <PresentationFormat>自定义</PresentationFormat>
  <Paragraphs>146</Paragraphs>
  <Slides>19</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Default</vt:lpstr>
      <vt:lpstr>Microsoft 公式 3.0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259</cp:revision>
  <dcterms:created xsi:type="dcterms:W3CDTF">2019-04-02T02:49:00Z</dcterms:created>
  <dcterms:modified xsi:type="dcterms:W3CDTF">2019-11-03T09:41:46Z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