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2" r:id="rId2"/>
    <p:sldId id="264" r:id="rId3"/>
    <p:sldId id="306" r:id="rId4"/>
    <p:sldId id="308" r:id="rId5"/>
    <p:sldId id="307" r:id="rId6"/>
    <p:sldId id="309"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47">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9FE8"/>
    <a:srgbClr val="0066CC"/>
    <a:srgbClr val="00A1E9"/>
    <a:srgbClr val="FFF100"/>
    <a:srgbClr val="17B7FF"/>
    <a:srgbClr val="02B0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94333" autoAdjust="0"/>
  </p:normalViewPr>
  <p:slideViewPr>
    <p:cSldViewPr snapToGrid="0">
      <p:cViewPr varScale="1">
        <p:scale>
          <a:sx n="86" d="100"/>
          <a:sy n="86" d="100"/>
        </p:scale>
        <p:origin x="-72" y="-156"/>
      </p:cViewPr>
      <p:guideLst>
        <p:guide orient="horz" pos="214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2" name="矩形 1"/>
          <p:cNvSpPr/>
          <p:nvPr userDrawn="1"/>
        </p:nvSpPr>
        <p:spPr>
          <a:xfrm>
            <a:off x="0" y="2387600"/>
            <a:ext cx="12192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ctrTitle"/>
          </p:nvPr>
        </p:nvSpPr>
        <p:spPr>
          <a:xfrm>
            <a:off x="0" y="2387600"/>
            <a:ext cx="12192000" cy="1841500"/>
          </a:xfrm>
          <a:prstGeom prst="rect">
            <a:avLst/>
          </a:prstGeom>
        </p:spPr>
        <p:txBody>
          <a:bodyPr anchor="ctr"/>
          <a:lstStyle>
            <a:lvl1pPr algn="ctr">
              <a:defRPr sz="4400">
                <a:solidFill>
                  <a:schemeClr val="bg1"/>
                </a:solidFill>
                <a:latin typeface="Adobe 黑体 Std R" panose="020B0400000000000000" pitchFamily="34" charset="-122"/>
                <a:ea typeface="Adobe 黑体 Std R" panose="020B0400000000000000" pitchFamily="34" charset="-122"/>
              </a:defRPr>
            </a:lvl1pPr>
          </a:lstStyle>
          <a:p>
            <a:r>
              <a:rPr lang="zh-CN" altLang="en-US" smtClean="0"/>
              <a:t>单击此处编辑母版标题样式</a:t>
            </a:r>
            <a:endParaRPr lang="zh-CN" alt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2019/9/29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7" name="同侧圆角矩形 6">
            <a:hlinkClick r:id="rId2" action="ppaction://hlinksldjump" tooltip="点击进入"/>
          </p:cNvPr>
          <p:cNvSpPr/>
          <p:nvPr userDrawn="1"/>
        </p:nvSpPr>
        <p:spPr>
          <a:xfrm>
            <a:off x="2856475" y="469878"/>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C00000"/>
                </a:solidFill>
                <a:latin typeface="微软雅黑" panose="020B0503020204020204" pitchFamily="34" charset="-122"/>
                <a:ea typeface="微软雅黑" panose="020B0503020204020204" pitchFamily="34" charset="-122"/>
              </a:rPr>
              <a:t>知识要点基础练</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8" name="同侧圆角矩形 7">
            <a:hlinkClick r:id="rId2" action="ppaction://hlinksldjump"/>
          </p:cNvPr>
          <p:cNvSpPr/>
          <p:nvPr userDrawn="1"/>
        </p:nvSpPr>
        <p:spPr>
          <a:xfrm>
            <a:off x="4890282" y="469877"/>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C00000"/>
                </a:solidFill>
                <a:latin typeface="微软雅黑" panose="020B0503020204020204" pitchFamily="34" charset="-122"/>
                <a:ea typeface="微软雅黑" panose="020B0503020204020204" pitchFamily="34" charset="-122"/>
              </a:rPr>
              <a:t>综合能力提升练</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10" name="同侧圆角矩形 9">
            <a:hlinkClick r:id="rId2" action="ppaction://hlinksldjump"/>
          </p:cNvPr>
          <p:cNvSpPr/>
          <p:nvPr userDrawn="1"/>
        </p:nvSpPr>
        <p:spPr>
          <a:xfrm>
            <a:off x="6952855" y="469877"/>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C00000"/>
                </a:solidFill>
                <a:latin typeface="微软雅黑" panose="020B0503020204020204" pitchFamily="34" charset="-122"/>
                <a:ea typeface="微软雅黑" panose="020B0503020204020204" pitchFamily="34" charset="-122"/>
              </a:rPr>
              <a:t>拓展探究突破练</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2019/9/29</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2019/9/29</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2465410" y="0"/>
            <a:ext cx="9105900" cy="46738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03400"/>
            <a:ext cx="10515600" cy="43735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2019/9/29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 Target="../slides/slide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p:nvSpPr>
        <p:spPr>
          <a:xfrm>
            <a:off x="2465410" y="467380"/>
            <a:ext cx="8363391" cy="441340"/>
          </a:xfrm>
          <a:prstGeom prst="rect">
            <a:avLst/>
          </a:prstGeom>
          <a:solidFill>
            <a:srgbClr val="019F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7"/>
          <p:cNvSpPr/>
          <p:nvPr/>
        </p:nvSpPr>
        <p:spPr>
          <a:xfrm>
            <a:off x="-1" y="6738379"/>
            <a:ext cx="12209381" cy="128253"/>
          </a:xfrm>
          <a:prstGeom prst="rect">
            <a:avLst/>
          </a:prstGeom>
          <a:solidFill>
            <a:srgbClr val="02B0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9" name="矩形 8"/>
          <p:cNvSpPr/>
          <p:nvPr/>
        </p:nvSpPr>
        <p:spPr>
          <a:xfrm>
            <a:off x="10896533" y="467380"/>
            <a:ext cx="1295467" cy="44134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FFC000"/>
              </a:solidFill>
            </a:endParaRPr>
          </a:p>
        </p:txBody>
      </p:sp>
      <p:sp>
        <p:nvSpPr>
          <p:cNvPr id="10" name="矩形 9"/>
          <p:cNvSpPr/>
          <p:nvPr/>
        </p:nvSpPr>
        <p:spPr>
          <a:xfrm>
            <a:off x="1" y="0"/>
            <a:ext cx="2423592" cy="908720"/>
          </a:xfrm>
          <a:prstGeom prst="rect">
            <a:avLst/>
          </a:prstGeom>
          <a:solidFill>
            <a:srgbClr val="019F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latin typeface="黑体" panose="02010600030101010101" pitchFamily="2" charset="-122"/>
                <a:ea typeface="黑体" panose="02010600030101010101" pitchFamily="2" charset="-122"/>
              </a:rPr>
              <a:t>第十八章</a:t>
            </a:r>
            <a:endParaRPr lang="zh-CN" altLang="en-US" sz="3200" b="1" dirty="0">
              <a:latin typeface="黑体" panose="02010600030101010101" pitchFamily="2" charset="-122"/>
              <a:ea typeface="黑体" panose="02010600030101010101" pitchFamily="2" charset="-122"/>
            </a:endParaRPr>
          </a:p>
        </p:txBody>
      </p:sp>
      <p:sp>
        <p:nvSpPr>
          <p:cNvPr id="12" name="同侧圆角矩形 11">
            <a:hlinkClick r:id="rId12" action="ppaction://hlinksldjump" tooltip="点击进入"/>
          </p:cNvPr>
          <p:cNvSpPr/>
          <p:nvPr/>
        </p:nvSpPr>
        <p:spPr>
          <a:xfrm>
            <a:off x="2833306" y="485731"/>
            <a:ext cx="1822709"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知识要点基础练</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3" name="灯片编号占位符 3"/>
          <p:cNvSpPr txBox="1"/>
          <p:nvPr/>
        </p:nvSpPr>
        <p:spPr>
          <a:xfrm>
            <a:off x="10968141" y="491385"/>
            <a:ext cx="1223860" cy="401006"/>
          </a:xfrm>
          <a:prstGeom prst="rect">
            <a:avLst/>
          </a:prstGeom>
        </p:spPr>
        <p:txBody>
          <a:bodyPr anchor="ctr"/>
          <a:lstStyle>
            <a:defPPr>
              <a:defRPr lang="zh-CN"/>
            </a:defPPr>
            <a:lvl1pPr marL="0" algn="l" defTabSz="914400" rtl="0" eaLnBrk="1" latinLnBrk="0" hangingPunct="1">
              <a:defRPr sz="1800" kern="1200">
                <a:solidFill>
                  <a:srgbClr val="FFC000"/>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lumMod val="95000"/>
                  </a:schemeClr>
                </a:solidFill>
              </a:rPr>
              <a:t>-</a:t>
            </a:r>
            <a:fld id="{4BF17FCF-D4DA-449D-A468-DDB7E43619E6}" type="slidenum">
              <a:rPr lang="zh-CN" altLang="en-US" dirty="0" smtClean="0">
                <a:solidFill>
                  <a:schemeClr val="bg1">
                    <a:lumMod val="95000"/>
                  </a:schemeClr>
                </a:solidFill>
              </a:rPr>
              <a:t>‹#›</a:t>
            </a:fld>
            <a:r>
              <a:rPr lang="en-US" altLang="zh-CN" dirty="0">
                <a:solidFill>
                  <a:schemeClr val="bg1">
                    <a:lumMod val="95000"/>
                  </a:schemeClr>
                </a:solidFill>
              </a:rPr>
              <a:t>-</a:t>
            </a:r>
            <a:endParaRPr lang="zh-CN" altLang="en-US" dirty="0">
              <a:solidFill>
                <a:schemeClr val="bg1">
                  <a:lumMod val="95000"/>
                </a:schemeClr>
              </a:solidFill>
            </a:endParaRPr>
          </a:p>
        </p:txBody>
      </p:sp>
      <p:sp>
        <p:nvSpPr>
          <p:cNvPr id="18" name="同侧圆角矩形 17">
            <a:hlinkClick r:id="rId13" action="ppaction://hlinksldjump" tooltip="点击进入"/>
          </p:cNvPr>
          <p:cNvSpPr/>
          <p:nvPr/>
        </p:nvSpPr>
        <p:spPr>
          <a:xfrm>
            <a:off x="4884356" y="485730"/>
            <a:ext cx="1821600"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综合能力提升练</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1" name="同侧圆角矩形 10">
            <a:hlinkClick r:id="rId14" action="ppaction://hlinksldjump" tooltip="点击进入"/>
          </p:cNvPr>
          <p:cNvSpPr/>
          <p:nvPr userDrawn="1"/>
        </p:nvSpPr>
        <p:spPr>
          <a:xfrm>
            <a:off x="6941756" y="485730"/>
            <a:ext cx="1821600"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拓展探究突破练</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Lst>
  <p:timing>
    <p:tnLst>
      <p:par>
        <p:cTn id="1" dur="indefinite" restart="never" nodeType="tmRoot"/>
      </p:par>
    </p:tnLst>
  </p:timing>
  <p:txStyles>
    <p:titleStyle>
      <a:lvl1pPr algn="l" defTabSz="914400" rtl="0" eaLnBrk="1" latinLnBrk="0" hangingPunct="1">
        <a:lnSpc>
          <a:spcPct val="90000"/>
        </a:lnSpc>
        <a:spcBef>
          <a:spcPct val="0"/>
        </a:spcBef>
        <a:buNone/>
        <a:defRPr lang="zh-CN" altLang="zh-CN" sz="2000" b="1" i="0" kern="1200" smtClean="0">
          <a:solidFill>
            <a:schemeClr val="tx1"/>
          </a:solidFill>
          <a:effectLst/>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package" Target="../embeddings/Microsoft_Word_Document1.docx"/></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package" Target="../embeddings/Microsoft_Word_Document2.docx"/></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5.xml"/><Relationship Id="rId1" Type="http://schemas.openxmlformats.org/officeDocument/2006/relationships/vmlDrawing" Target="../drawings/vmlDrawing3.vml"/><Relationship Id="rId5" Type="http://schemas.openxmlformats.org/officeDocument/2006/relationships/image" Target="../media/image3.emf"/><Relationship Id="rId4" Type="http://schemas.openxmlformats.org/officeDocument/2006/relationships/package" Target="../embeddings/Microsoft_Word_Document3.docx"/></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a:t>18.3</a:t>
            </a:r>
            <a:r>
              <a:rPr lang="zh-CN" altLang="zh-CN" dirty="0"/>
              <a:t>　电能与社会发展</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128819"/>
            <a:ext cx="11430000" cy="539224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400" dirty="0">
                <a:solidFill>
                  <a:srgbClr val="FF00FF"/>
                </a:solidFill>
                <a:latin typeface="Times New Roman" panose="02020603050405020304" pitchFamily="18" charset="0"/>
                <a:cs typeface="Times New Roman" panose="02020603050405020304" pitchFamily="18" charset="0"/>
              </a:rPr>
              <a:t>1</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我国的电力工业</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1.</a:t>
            </a:r>
            <a:r>
              <a:rPr lang="zh-CN" altLang="zh-CN" sz="2400" dirty="0">
                <a:solidFill>
                  <a:srgbClr val="000000"/>
                </a:solidFill>
                <a:latin typeface="Times New Roman" panose="02020603050405020304" pitchFamily="18" charset="0"/>
                <a:cs typeface="Times New Roman" panose="02020603050405020304" pitchFamily="18" charset="0"/>
              </a:rPr>
              <a:t>我国主要利用</a:t>
            </a:r>
            <a:r>
              <a:rPr lang="zh-CN" altLang="zh-CN" sz="2400" dirty="0">
                <a:solidFill>
                  <a:srgbClr val="FF00FF"/>
                </a:solidFill>
                <a:latin typeface="Times New Roman" panose="02020603050405020304" pitchFamily="18" charset="0"/>
                <a:cs typeface="Times New Roman" panose="02020603050405020304" pitchFamily="18" charset="0"/>
              </a:rPr>
              <a:t>　火　</a:t>
            </a:r>
            <a:r>
              <a:rPr lang="zh-CN" altLang="zh-CN" sz="2400" dirty="0">
                <a:solidFill>
                  <a:srgbClr val="000000"/>
                </a:solidFill>
                <a:latin typeface="Times New Roman" panose="02020603050405020304" pitchFamily="18" charset="0"/>
                <a:cs typeface="Times New Roman" panose="02020603050405020304" pitchFamily="18" charset="0"/>
              </a:rPr>
              <a:t>力和</a:t>
            </a:r>
            <a:r>
              <a:rPr lang="zh-CN" altLang="zh-CN" sz="2400" dirty="0">
                <a:solidFill>
                  <a:srgbClr val="FF00FF"/>
                </a:solidFill>
                <a:latin typeface="Times New Roman" panose="02020603050405020304" pitchFamily="18" charset="0"/>
                <a:cs typeface="Times New Roman" panose="02020603050405020304" pitchFamily="18" charset="0"/>
              </a:rPr>
              <a:t>　水　</a:t>
            </a:r>
            <a:r>
              <a:rPr lang="zh-CN" altLang="zh-CN" sz="2400" dirty="0">
                <a:solidFill>
                  <a:srgbClr val="000000"/>
                </a:solidFill>
                <a:latin typeface="Times New Roman" panose="02020603050405020304" pitchFamily="18" charset="0"/>
                <a:cs typeface="Times New Roman" panose="02020603050405020304" pitchFamily="18" charset="0"/>
              </a:rPr>
              <a:t>力来发电</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在主要煤炭产区和沿海地区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要建设一批</a:t>
            </a:r>
            <a:r>
              <a:rPr lang="zh-CN" altLang="zh-CN" sz="2400" dirty="0">
                <a:solidFill>
                  <a:srgbClr val="FF00FF"/>
                </a:solidFill>
                <a:latin typeface="Times New Roman" panose="02020603050405020304" pitchFamily="18" charset="0"/>
                <a:cs typeface="Times New Roman" panose="02020603050405020304" pitchFamily="18" charset="0"/>
              </a:rPr>
              <a:t>　火电　</a:t>
            </a:r>
            <a:r>
              <a:rPr lang="zh-CN" altLang="zh-CN" sz="2400" dirty="0">
                <a:solidFill>
                  <a:srgbClr val="000000"/>
                </a:solidFill>
                <a:latin typeface="Times New Roman" panose="02020603050405020304" pitchFamily="18" charset="0"/>
                <a:cs typeface="Times New Roman" panose="02020603050405020304" pitchFamily="18" charset="0"/>
              </a:rPr>
              <a:t>站</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在黄河上游和长江中下游干支流地区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要建设一批大型</a:t>
            </a:r>
            <a:r>
              <a:rPr lang="zh-CN" altLang="zh-CN" sz="2400" dirty="0">
                <a:solidFill>
                  <a:srgbClr val="FF00FF"/>
                </a:solidFill>
                <a:latin typeface="Times New Roman" panose="02020603050405020304" pitchFamily="18" charset="0"/>
                <a:cs typeface="Times New Roman" panose="02020603050405020304" pitchFamily="18" charset="0"/>
              </a:rPr>
              <a:t>　水电　</a:t>
            </a:r>
            <a:r>
              <a:rPr lang="zh-CN" altLang="zh-CN" sz="2400" dirty="0">
                <a:solidFill>
                  <a:srgbClr val="000000"/>
                </a:solidFill>
                <a:latin typeface="Times New Roman" panose="02020603050405020304" pitchFamily="18" charset="0"/>
                <a:cs typeface="Times New Roman" panose="02020603050405020304" pitchFamily="18" charset="0"/>
              </a:rPr>
              <a:t>站。</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400" dirty="0">
                <a:solidFill>
                  <a:srgbClr val="FF00FF"/>
                </a:solidFill>
                <a:latin typeface="Times New Roman" panose="02020603050405020304" pitchFamily="18" charset="0"/>
                <a:cs typeface="Times New Roman" panose="02020603050405020304" pitchFamily="18" charset="0"/>
              </a:rPr>
              <a:t>2</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节约用电</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2.</a:t>
            </a:r>
            <a:r>
              <a:rPr lang="zh-CN" altLang="zh-CN" sz="2400" dirty="0">
                <a:solidFill>
                  <a:srgbClr val="000000"/>
                </a:solidFill>
                <a:latin typeface="Times New Roman" panose="02020603050405020304" pitchFamily="18" charset="0"/>
                <a:cs typeface="Times New Roman" panose="02020603050405020304" pitchFamily="18" charset="0"/>
              </a:rPr>
              <a:t>据中国电力网报告</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我国仍然处于</a:t>
            </a:r>
            <a:r>
              <a:rPr lang="zh-CN" altLang="zh-CN" sz="2400" dirty="0">
                <a:solidFill>
                  <a:srgbClr val="FF00FF"/>
                </a:solidFill>
                <a:latin typeface="Times New Roman" panose="02020603050405020304" pitchFamily="18" charset="0"/>
                <a:cs typeface="Times New Roman" panose="02020603050405020304" pitchFamily="18" charset="0"/>
              </a:rPr>
              <a:t>　电力不足　</a:t>
            </a:r>
            <a:r>
              <a:rPr lang="zh-CN" altLang="zh-CN" sz="2400" dirty="0">
                <a:solidFill>
                  <a:srgbClr val="000000"/>
                </a:solidFill>
                <a:latin typeface="Times New Roman" panose="02020603050405020304" pitchFamily="18" charset="0"/>
                <a:cs typeface="Times New Roman" panose="02020603050405020304" pitchFamily="18" charset="0"/>
              </a:rPr>
              <a:t>的状态</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因此</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在不断提高用电效率、改进技术和设备的同时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必须提倡</a:t>
            </a:r>
            <a:r>
              <a:rPr lang="zh-CN" altLang="zh-CN" sz="2400" dirty="0">
                <a:solidFill>
                  <a:srgbClr val="FF00FF"/>
                </a:solidFill>
                <a:latin typeface="Times New Roman" panose="02020603050405020304" pitchFamily="18" charset="0"/>
                <a:cs typeface="Times New Roman" panose="02020603050405020304" pitchFamily="18" charset="0"/>
              </a:rPr>
              <a:t>　节约用电　</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3.</a:t>
            </a:r>
            <a:r>
              <a:rPr lang="zh-CN" altLang="zh-CN" sz="2400" dirty="0">
                <a:solidFill>
                  <a:srgbClr val="000000"/>
                </a:solidFill>
                <a:latin typeface="Times New Roman" panose="02020603050405020304" pitchFamily="18" charset="0"/>
                <a:cs typeface="Times New Roman" panose="02020603050405020304" pitchFamily="18" charset="0"/>
              </a:rPr>
              <a:t>为了响应中央关于</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全民动员共建节能型社会</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的号召</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小明提出了节约用电的如下建议</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其中不科学的是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D</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离开房间时随手关灯</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用太阳能热水器代替家中的电热水器</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使用电子高效节能灯</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关闭空调</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打开工作中的冰箱门来降低室温</a:t>
            </a:r>
            <a:endParaRPr lang="zh-CN" altLang="zh-CN" sz="2400" dirty="0">
              <a:solidFill>
                <a:srgbClr val="000000"/>
              </a:solidFill>
              <a:effectLst/>
              <a:latin typeface="NEU-BZ-S92" panose="02010600010101010101" pitchFamily="2" charset="-122"/>
              <a:ea typeface="NEU-BZ-S92" panose="02010600010101010101" pitchFamily="2" charset="-122"/>
              <a:cs typeface="Times New Roman" panose="02020603050405020304" pitchFamily="18" charset="0"/>
            </a:endParaRPr>
          </a:p>
        </p:txBody>
      </p:sp>
      <p:sp>
        <p:nvSpPr>
          <p:cNvPr id="3" name="矩形 2"/>
          <p:cNvSpPr/>
          <p:nvPr/>
        </p:nvSpPr>
        <p:spPr>
          <a:xfrm>
            <a:off x="2765775" y="1674942"/>
            <a:ext cx="39088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p:cNvCxnSpPr/>
          <p:nvPr/>
        </p:nvCxnSpPr>
        <p:spPr>
          <a:xfrm>
            <a:off x="2765775" y="1997158"/>
            <a:ext cx="39088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4339202" y="1674942"/>
            <a:ext cx="39088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p:cNvCxnSpPr/>
          <p:nvPr/>
        </p:nvCxnSpPr>
        <p:spPr>
          <a:xfrm>
            <a:off x="4339202" y="1997158"/>
            <a:ext cx="39088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80999" y="2103310"/>
            <a:ext cx="788773"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p:cNvCxnSpPr/>
          <p:nvPr/>
        </p:nvCxnSpPr>
        <p:spPr>
          <a:xfrm>
            <a:off x="381000" y="2425526"/>
            <a:ext cx="78877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055442" y="2103310"/>
            <a:ext cx="788773"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p:cNvCxnSpPr/>
          <p:nvPr/>
        </p:nvCxnSpPr>
        <p:spPr>
          <a:xfrm>
            <a:off x="9055443" y="2425526"/>
            <a:ext cx="78877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5212413" y="2992996"/>
            <a:ext cx="1427284"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p:cNvCxnSpPr/>
          <p:nvPr/>
        </p:nvCxnSpPr>
        <p:spPr>
          <a:xfrm>
            <a:off x="5212413" y="3315212"/>
            <a:ext cx="14272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5097083" y="3422878"/>
            <a:ext cx="1336668"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p:cNvCxnSpPr/>
          <p:nvPr/>
        </p:nvCxnSpPr>
        <p:spPr>
          <a:xfrm>
            <a:off x="5097083" y="3745094"/>
            <a:ext cx="133666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3156657" y="4311050"/>
            <a:ext cx="39088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10" grpId="0" animBg="1"/>
      <p:bldP spid="12" grpId="0" animBg="1"/>
      <p:bldP spid="15" grpId="0" animBg="1"/>
      <p:bldP spid="1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863085131"/>
              </p:ext>
            </p:extLst>
          </p:nvPr>
        </p:nvGraphicFramePr>
        <p:xfrm>
          <a:off x="1994647" y="1067968"/>
          <a:ext cx="8826765" cy="1487801"/>
        </p:xfrm>
        <a:graphic>
          <a:graphicData uri="http://schemas.openxmlformats.org/presentationml/2006/ole">
            <mc:AlternateContent xmlns:mc="http://schemas.openxmlformats.org/markup-compatibility/2006">
              <mc:Choice xmlns:v="urn:schemas-microsoft-com:vml" Requires="v">
                <p:oleObj spid="_x0000_s1030" name="文档" r:id="rId4" imgW="3837724" imgH="646870" progId="Word.Document.12">
                  <p:embed/>
                </p:oleObj>
              </mc:Choice>
              <mc:Fallback>
                <p:oleObj name="文档" r:id="rId4" imgW="3837724" imgH="646870" progId="Word.Document.12">
                  <p:embed/>
                  <p:pic>
                    <p:nvPicPr>
                      <p:cNvPr id="0" name=""/>
                      <p:cNvPicPr/>
                      <p:nvPr/>
                    </p:nvPicPr>
                    <p:blipFill>
                      <a:blip r:embed="rId5"/>
                      <a:stretch>
                        <a:fillRect/>
                      </a:stretch>
                    </p:blipFill>
                    <p:spPr>
                      <a:xfrm>
                        <a:off x="1994647" y="1067968"/>
                        <a:ext cx="8826765" cy="1487801"/>
                      </a:xfrm>
                      <a:prstGeom prst="rect">
                        <a:avLst/>
                      </a:prstGeom>
                    </p:spPr>
                  </p:pic>
                </p:oleObj>
              </mc:Fallback>
            </mc:AlternateContent>
          </a:graphicData>
        </a:graphic>
      </p:graphicFrame>
      <p:sp>
        <p:nvSpPr>
          <p:cNvPr id="3" name="矩形 2"/>
          <p:cNvSpPr>
            <a:spLocks noChangeAspect="1"/>
          </p:cNvSpPr>
          <p:nvPr/>
        </p:nvSpPr>
        <p:spPr>
          <a:xfrm>
            <a:off x="461682" y="2909167"/>
            <a:ext cx="11430000" cy="31762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4.</a:t>
            </a:r>
            <a:r>
              <a:rPr lang="zh-CN" altLang="zh-CN" sz="2400" dirty="0">
                <a:solidFill>
                  <a:srgbClr val="000000"/>
                </a:solidFill>
                <a:latin typeface="Times New Roman" panose="02020603050405020304" pitchFamily="18" charset="0"/>
                <a:cs typeface="Times New Roman" panose="02020603050405020304" pitchFamily="18" charset="0"/>
              </a:rPr>
              <a:t>如图是四根高压输电线上的一个装置</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根据你的思考该装置应该属于</a:t>
            </a:r>
            <a:r>
              <a:rPr lang="zh-CN" altLang="zh-CN" sz="2400" dirty="0">
                <a:solidFill>
                  <a:srgbClr val="FF00FF"/>
                </a:solidFill>
                <a:latin typeface="Times New Roman" panose="02020603050405020304" pitchFamily="18" charset="0"/>
                <a:cs typeface="Times New Roman" panose="02020603050405020304" pitchFamily="18" charset="0"/>
              </a:rPr>
              <a:t>　导体　</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导体</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绝缘体</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利用这个装置把四根导线固定起来</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相当于</a:t>
            </a:r>
            <a:r>
              <a:rPr lang="zh-CN" altLang="zh-CN" sz="2400" dirty="0">
                <a:solidFill>
                  <a:srgbClr val="FF00FF"/>
                </a:solidFill>
                <a:latin typeface="Times New Roman" panose="02020603050405020304" pitchFamily="18" charset="0"/>
                <a:cs typeface="Times New Roman" panose="02020603050405020304" pitchFamily="18" charset="0"/>
              </a:rPr>
              <a:t>　增大　</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增大</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减小</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输电导线的</a:t>
            </a:r>
            <a:r>
              <a:rPr lang="zh-CN" altLang="zh-CN" sz="2400" dirty="0">
                <a:solidFill>
                  <a:srgbClr val="FF00FF"/>
                </a:solidFill>
                <a:latin typeface="Times New Roman" panose="02020603050405020304" pitchFamily="18" charset="0"/>
                <a:cs typeface="Times New Roman" panose="02020603050405020304" pitchFamily="18" charset="0"/>
              </a:rPr>
              <a:t>　横截面积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从而减少输电线上电能的损失。</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5.</a:t>
            </a:r>
            <a:r>
              <a:rPr lang="zh-CN" altLang="zh-CN" sz="2400" dirty="0">
                <a:solidFill>
                  <a:srgbClr val="000000"/>
                </a:solidFill>
                <a:latin typeface="Times New Roman" panose="02020603050405020304" pitchFamily="18" charset="0"/>
                <a:cs typeface="Times New Roman" panose="02020603050405020304" pitchFamily="18" charset="0"/>
              </a:rPr>
              <a:t>电能是通过输电线输送给用电器的。某直流电路输电线的总电阻为</a:t>
            </a:r>
            <a:r>
              <a:rPr lang="en-US" altLang="zh-CN" sz="2400" dirty="0">
                <a:solidFill>
                  <a:srgbClr val="000000"/>
                </a:solidFill>
                <a:latin typeface="Times New Roman" panose="02020603050405020304" pitchFamily="18" charset="0"/>
                <a:cs typeface="Times New Roman" panose="02020603050405020304" pitchFamily="18" charset="0"/>
              </a:rPr>
              <a:t>0.4 Ω,</a:t>
            </a:r>
            <a:r>
              <a:rPr lang="zh-CN" altLang="zh-CN" sz="2400" dirty="0">
                <a:solidFill>
                  <a:srgbClr val="000000"/>
                </a:solidFill>
                <a:latin typeface="Times New Roman" panose="02020603050405020304" pitchFamily="18" charset="0"/>
                <a:cs typeface="Times New Roman" panose="02020603050405020304" pitchFamily="18" charset="0"/>
              </a:rPr>
              <a:t>提供给用电器的总功率为</a:t>
            </a:r>
            <a:r>
              <a:rPr lang="en-US" altLang="zh-CN" sz="2400" dirty="0">
                <a:solidFill>
                  <a:srgbClr val="000000"/>
                </a:solidFill>
                <a:latin typeface="Times New Roman" panose="02020603050405020304" pitchFamily="18" charset="0"/>
                <a:cs typeface="Times New Roman" panose="02020603050405020304" pitchFamily="18" charset="0"/>
              </a:rPr>
              <a:t>40 kW,</a:t>
            </a:r>
            <a:r>
              <a:rPr lang="zh-CN" altLang="zh-CN" sz="2400" dirty="0">
                <a:solidFill>
                  <a:srgbClr val="000000"/>
                </a:solidFill>
                <a:latin typeface="Times New Roman" panose="02020603050405020304" pitchFamily="18" charset="0"/>
                <a:cs typeface="Times New Roman" panose="02020603050405020304" pitchFamily="18" charset="0"/>
              </a:rPr>
              <a:t>电压为</a:t>
            </a:r>
            <a:r>
              <a:rPr lang="en-US" altLang="zh-CN" sz="2400" dirty="0">
                <a:solidFill>
                  <a:srgbClr val="000000"/>
                </a:solidFill>
                <a:latin typeface="Times New Roman" panose="02020603050405020304" pitchFamily="18" charset="0"/>
                <a:cs typeface="Times New Roman" panose="02020603050405020304" pitchFamily="18" charset="0"/>
              </a:rPr>
              <a:t>800 V,</a:t>
            </a:r>
            <a:r>
              <a:rPr lang="zh-CN" altLang="zh-CN" sz="2400" dirty="0">
                <a:solidFill>
                  <a:srgbClr val="000000"/>
                </a:solidFill>
                <a:latin typeface="Times New Roman" panose="02020603050405020304" pitchFamily="18" charset="0"/>
                <a:cs typeface="Times New Roman" panose="02020603050405020304" pitchFamily="18" charset="0"/>
              </a:rPr>
              <a:t>电路中的总电流为</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50</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。如果用临界温度以下的超导电缆</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电阻为零</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替代原来的输电线</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可实现无损耗输电</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在保持供给用电器的功率和电压不变的条件下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平均每天节约的电能是</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24</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err="1">
                <a:solidFill>
                  <a:srgbClr val="000000"/>
                </a:solidFill>
                <a:latin typeface="Times New Roman" panose="02020603050405020304" pitchFamily="18" charset="0"/>
                <a:cs typeface="Times New Roman" panose="02020603050405020304" pitchFamily="18" charset="0"/>
              </a:rPr>
              <a:t>kW·h</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panose="02010600010101010101" pitchFamily="2" charset="-122"/>
              <a:ea typeface="NEU-BZ-S92" panose="02010600010101010101" pitchFamily="2" charset="-122"/>
              <a:cs typeface="Times New Roman" panose="02020603050405020304" pitchFamily="18" charset="0"/>
            </a:endParaRPr>
          </a:p>
        </p:txBody>
      </p:sp>
      <p:sp>
        <p:nvSpPr>
          <p:cNvPr id="4" name="矩形 3"/>
          <p:cNvSpPr/>
          <p:nvPr/>
        </p:nvSpPr>
        <p:spPr>
          <a:xfrm>
            <a:off x="9825601" y="3001234"/>
            <a:ext cx="900064"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p:cNvCxnSpPr/>
          <p:nvPr/>
        </p:nvCxnSpPr>
        <p:spPr>
          <a:xfrm>
            <a:off x="9825601" y="3323450"/>
            <a:ext cx="90006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8985341" y="3462554"/>
            <a:ext cx="840259"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p:cNvCxnSpPr/>
          <p:nvPr/>
        </p:nvCxnSpPr>
        <p:spPr>
          <a:xfrm>
            <a:off x="8985342" y="3784770"/>
            <a:ext cx="84025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3704888" y="3866207"/>
            <a:ext cx="1451998"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p:cNvCxnSpPr/>
          <p:nvPr/>
        </p:nvCxnSpPr>
        <p:spPr>
          <a:xfrm>
            <a:off x="3704888" y="4188423"/>
            <a:ext cx="145199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7856758" y="4764132"/>
            <a:ext cx="595264"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p:cNvCxnSpPr/>
          <p:nvPr/>
        </p:nvCxnSpPr>
        <p:spPr>
          <a:xfrm>
            <a:off x="7856758" y="5086348"/>
            <a:ext cx="59526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7568434" y="5619992"/>
            <a:ext cx="39088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7" name="直接连接符 16"/>
          <p:cNvCxnSpPr/>
          <p:nvPr/>
        </p:nvCxnSpPr>
        <p:spPr>
          <a:xfrm>
            <a:off x="7568434" y="5942208"/>
            <a:ext cx="39088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P spid="13" grpId="0" animBg="1"/>
      <p:bldP spid="1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22556"/>
            <a:ext cx="11430000" cy="58354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6.</a:t>
            </a:r>
            <a:r>
              <a:rPr lang="zh-CN" altLang="zh-CN" sz="2400" dirty="0">
                <a:solidFill>
                  <a:srgbClr val="000000"/>
                </a:solidFill>
                <a:latin typeface="Times New Roman" panose="02020603050405020304" pitchFamily="18" charset="0"/>
                <a:cs typeface="Times New Roman" panose="02020603050405020304" pitchFamily="18" charset="0"/>
              </a:rPr>
              <a:t>对于我国的电力情况的说法</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不科学的是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C</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我国的电力供应比新中国成立初期有了大幅度的提高</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我国已经建立了较完整的电网系统</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我国现在的电力供应很充足</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不必节约用电</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我国的电力供应仍以火力发电为主</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7.“</a:t>
            </a:r>
            <a:r>
              <a:rPr lang="zh-CN" altLang="zh-CN" sz="2400" dirty="0">
                <a:solidFill>
                  <a:srgbClr val="000000"/>
                </a:solidFill>
                <a:latin typeface="Times New Roman" panose="02020603050405020304" pitchFamily="18" charset="0"/>
                <a:cs typeface="Times New Roman" panose="02020603050405020304" pitchFamily="18" charset="0"/>
              </a:rPr>
              <a:t>每天</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吃</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进</a:t>
            </a:r>
            <a:r>
              <a:rPr lang="en-US" altLang="zh-CN" sz="2400" dirty="0">
                <a:solidFill>
                  <a:srgbClr val="000000"/>
                </a:solidFill>
                <a:latin typeface="Times New Roman" panose="02020603050405020304" pitchFamily="18" charset="0"/>
                <a:cs typeface="Times New Roman" panose="02020603050405020304" pitchFamily="18" charset="0"/>
              </a:rPr>
              <a:t>750 t</a:t>
            </a:r>
            <a:r>
              <a:rPr lang="zh-CN" altLang="zh-CN" sz="2400" dirty="0">
                <a:solidFill>
                  <a:srgbClr val="000000"/>
                </a:solidFill>
                <a:latin typeface="Times New Roman" panose="02020603050405020304" pitchFamily="18" charset="0"/>
                <a:cs typeface="Times New Roman" panose="02020603050405020304" pitchFamily="18" charset="0"/>
              </a:rPr>
              <a:t>生活垃圾</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每年</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吐</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出</a:t>
            </a:r>
            <a:r>
              <a:rPr lang="en-US" altLang="zh-CN" sz="2400" dirty="0">
                <a:solidFill>
                  <a:srgbClr val="000000"/>
                </a:solidFill>
                <a:latin typeface="Times New Roman" panose="02020603050405020304" pitchFamily="18" charset="0"/>
                <a:cs typeface="Times New Roman" panose="02020603050405020304" pitchFamily="18" charset="0"/>
              </a:rPr>
              <a:t>1</a:t>
            </a:r>
            <a:r>
              <a:rPr lang="zh-CN" altLang="zh-CN" sz="2400" dirty="0">
                <a:solidFill>
                  <a:srgbClr val="000000"/>
                </a:solidFill>
                <a:latin typeface="Times New Roman" panose="02020603050405020304" pitchFamily="18" charset="0"/>
                <a:cs typeface="Times New Roman" panose="02020603050405020304" pitchFamily="18" charset="0"/>
              </a:rPr>
              <a:t>亿度电</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是对一家垃圾发电综合处理厂为社会创造巨大效益的形象说明。该厂还把焚烧后剩下的残渣加工成建筑材料。下列关于垃圾发电综合处理厂的说法中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错误的是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B</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环保节能</a:t>
            </a:r>
            <a:r>
              <a:rPr lang="en-US" altLang="zh-CN" sz="2400" dirty="0">
                <a:solidFill>
                  <a:srgbClr val="000000"/>
                </a:solidFill>
                <a:latin typeface="Times New Roman" panose="02020603050405020304" pitchFamily="18" charset="0"/>
                <a:cs typeface="Times New Roman" panose="02020603050405020304" pitchFamily="18" charset="0"/>
              </a:rPr>
              <a:t>	B.</a:t>
            </a:r>
            <a:r>
              <a:rPr lang="zh-CN" altLang="zh-CN" sz="2400" dirty="0">
                <a:solidFill>
                  <a:srgbClr val="000000"/>
                </a:solidFill>
                <a:latin typeface="Times New Roman" panose="02020603050405020304" pitchFamily="18" charset="0"/>
                <a:cs typeface="Times New Roman" panose="02020603050405020304" pitchFamily="18" charset="0"/>
              </a:rPr>
              <a:t>浪费资源高污染</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变废为宝</a:t>
            </a:r>
            <a:r>
              <a:rPr lang="en-US" altLang="zh-CN" sz="2400" dirty="0">
                <a:solidFill>
                  <a:srgbClr val="000000"/>
                </a:solidFill>
                <a:latin typeface="Times New Roman" panose="02020603050405020304" pitchFamily="18" charset="0"/>
                <a:cs typeface="Times New Roman" panose="02020603050405020304" pitchFamily="18" charset="0"/>
              </a:rPr>
              <a:t>	D.</a:t>
            </a:r>
            <a:r>
              <a:rPr lang="zh-CN" altLang="zh-CN" sz="2400" dirty="0">
                <a:solidFill>
                  <a:srgbClr val="000000"/>
                </a:solidFill>
                <a:latin typeface="Times New Roman" panose="02020603050405020304" pitchFamily="18" charset="0"/>
                <a:cs typeface="Times New Roman" panose="02020603050405020304" pitchFamily="18" charset="0"/>
              </a:rPr>
              <a:t>合理地利用能量的转化</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8.</a:t>
            </a:r>
            <a:r>
              <a:rPr lang="zh-CN" altLang="zh-CN" sz="2400" dirty="0">
                <a:solidFill>
                  <a:srgbClr val="000000"/>
                </a:solidFill>
                <a:latin typeface="Times New Roman" panose="02020603050405020304" pitchFamily="18" charset="0"/>
                <a:cs typeface="Times New Roman" panose="02020603050405020304" pitchFamily="18" charset="0"/>
              </a:rPr>
              <a:t>平时输送电能中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为了减少电能在线路中的损耗</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通常采取的办法是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B</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加大输送电流</a:t>
            </a:r>
            <a:r>
              <a:rPr lang="en-US" altLang="zh-CN" sz="2400" dirty="0">
                <a:solidFill>
                  <a:srgbClr val="000000"/>
                </a:solidFill>
                <a:latin typeface="Times New Roman" panose="02020603050405020304" pitchFamily="18" charset="0"/>
                <a:cs typeface="Times New Roman" panose="02020603050405020304" pitchFamily="18" charset="0"/>
              </a:rPr>
              <a:t>	B.</a:t>
            </a:r>
            <a:r>
              <a:rPr lang="zh-CN" altLang="zh-CN" sz="2400" dirty="0">
                <a:solidFill>
                  <a:srgbClr val="000000"/>
                </a:solidFill>
                <a:latin typeface="Times New Roman" panose="02020603050405020304" pitchFamily="18" charset="0"/>
                <a:cs typeface="Times New Roman" panose="02020603050405020304" pitchFamily="18" charset="0"/>
              </a:rPr>
              <a:t>用高压输电</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用超导体输电</a:t>
            </a:r>
            <a:r>
              <a:rPr lang="en-US" altLang="zh-CN" sz="2400" dirty="0">
                <a:solidFill>
                  <a:srgbClr val="000000"/>
                </a:solidFill>
                <a:latin typeface="Times New Roman" panose="02020603050405020304" pitchFamily="18" charset="0"/>
                <a:cs typeface="Times New Roman" panose="02020603050405020304" pitchFamily="18" charset="0"/>
              </a:rPr>
              <a:t>	D.</a:t>
            </a:r>
            <a:r>
              <a:rPr lang="zh-CN" altLang="zh-CN" sz="2400" dirty="0">
                <a:solidFill>
                  <a:srgbClr val="000000"/>
                </a:solidFill>
                <a:latin typeface="Times New Roman" panose="02020603050405020304" pitchFamily="18" charset="0"/>
                <a:cs typeface="Times New Roman" panose="02020603050405020304" pitchFamily="18" charset="0"/>
              </a:rPr>
              <a:t>减少输送功率</a:t>
            </a:r>
            <a:endParaRPr lang="zh-CN" altLang="zh-CN" sz="2400" dirty="0">
              <a:solidFill>
                <a:srgbClr val="000000"/>
              </a:solidFill>
              <a:effectLst/>
              <a:latin typeface="NEU-BZ-S92" panose="02010600010101010101" pitchFamily="2" charset="-122"/>
              <a:ea typeface="NEU-BZ-S92" panose="02010600010101010101" pitchFamily="2" charset="-122"/>
              <a:cs typeface="Times New Roman" panose="02020603050405020304" pitchFamily="18" charset="0"/>
            </a:endParaRPr>
          </a:p>
        </p:txBody>
      </p:sp>
      <p:sp>
        <p:nvSpPr>
          <p:cNvPr id="3" name="矩形 2"/>
          <p:cNvSpPr/>
          <p:nvPr/>
        </p:nvSpPr>
        <p:spPr>
          <a:xfrm>
            <a:off x="6126812" y="1164196"/>
            <a:ext cx="39088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p:cNvSpPr/>
          <p:nvPr/>
        </p:nvSpPr>
        <p:spPr>
          <a:xfrm>
            <a:off x="5931371" y="4212196"/>
            <a:ext cx="39088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p:cNvSpPr/>
          <p:nvPr/>
        </p:nvSpPr>
        <p:spPr>
          <a:xfrm>
            <a:off x="9572495" y="5522013"/>
            <a:ext cx="39088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641599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34788" y="1007022"/>
            <a:ext cx="7040710" cy="517065"/>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9.</a:t>
            </a:r>
            <a:r>
              <a:rPr lang="zh-CN" altLang="zh-CN" sz="2400" dirty="0">
                <a:solidFill>
                  <a:srgbClr val="000000"/>
                </a:solidFill>
                <a:latin typeface="Times New Roman" panose="02020603050405020304" pitchFamily="18" charset="0"/>
                <a:cs typeface="Times New Roman" panose="02020603050405020304" pitchFamily="18" charset="0"/>
              </a:rPr>
              <a:t>某课外活动小组在社会实践活动中获得信息如下</a:t>
            </a:r>
            <a:r>
              <a:rPr lang="en-US" altLang="zh-CN" sz="2400" dirty="0" smtClean="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panose="02010600010101010101" pitchFamily="2" charset="-122"/>
              <a:ea typeface="NEU-BZ-S92" panose="02010600010101010101" pitchFamily="2"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928001467"/>
              </p:ext>
            </p:extLst>
          </p:nvPr>
        </p:nvGraphicFramePr>
        <p:xfrm>
          <a:off x="2868182" y="1547780"/>
          <a:ext cx="7294847" cy="2091806"/>
        </p:xfrm>
        <a:graphic>
          <a:graphicData uri="http://schemas.openxmlformats.org/presentationml/2006/ole">
            <mc:AlternateContent xmlns:mc="http://schemas.openxmlformats.org/markup-compatibility/2006">
              <mc:Choice xmlns:v="urn:schemas-microsoft-com:vml" Requires="v">
                <p:oleObj spid="_x0000_s2054" name="文档" r:id="rId4" imgW="3837724" imgH="1100472" progId="Word.Document.12">
                  <p:embed/>
                </p:oleObj>
              </mc:Choice>
              <mc:Fallback>
                <p:oleObj name="文档" r:id="rId4" imgW="3837724" imgH="1100472" progId="Word.Document.12">
                  <p:embed/>
                  <p:pic>
                    <p:nvPicPr>
                      <p:cNvPr id="0" name=""/>
                      <p:cNvPicPr/>
                      <p:nvPr/>
                    </p:nvPicPr>
                    <p:blipFill>
                      <a:blip r:embed="rId5"/>
                      <a:stretch>
                        <a:fillRect/>
                      </a:stretch>
                    </p:blipFill>
                    <p:spPr>
                      <a:xfrm>
                        <a:off x="2868182" y="1547780"/>
                        <a:ext cx="7294847" cy="2091806"/>
                      </a:xfrm>
                      <a:prstGeom prst="rect">
                        <a:avLst/>
                      </a:prstGeom>
                    </p:spPr>
                  </p:pic>
                </p:oleObj>
              </mc:Fallback>
            </mc:AlternateContent>
          </a:graphicData>
        </a:graphic>
      </p:graphicFrame>
      <p:sp>
        <p:nvSpPr>
          <p:cNvPr id="4" name="矩形 3"/>
          <p:cNvSpPr>
            <a:spLocks noChangeAspect="1"/>
          </p:cNvSpPr>
          <p:nvPr/>
        </p:nvSpPr>
        <p:spPr>
          <a:xfrm>
            <a:off x="286870" y="3663279"/>
            <a:ext cx="11707906" cy="3194721"/>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400" dirty="0">
                <a:solidFill>
                  <a:srgbClr val="000000"/>
                </a:solidFill>
                <a:latin typeface="NEU-BZ-S92" panose="02010600010101010101" pitchFamily="2" charset="-122"/>
                <a:ea typeface="Times New Roman" panose="02020603050405020304" pitchFamily="18" charset="0"/>
                <a:cs typeface="Times New Roman" panose="02020603050405020304" pitchFamily="18" charset="0"/>
              </a:rPr>
              <a:t> </a:t>
            </a:r>
            <a:r>
              <a:rPr lang="en-US" altLang="zh-CN" sz="2400" dirty="0">
                <a:solidFill>
                  <a:srgbClr val="000000"/>
                </a:solidFill>
                <a:latin typeface="NEU-BZ-S92" panose="02010600010101010101" pitchFamily="2" charset="-122"/>
                <a:ea typeface="Times New Roman" panose="02020603050405020304" pitchFamily="18" charset="0"/>
                <a:cs typeface="Times New Roman" panose="02020603050405020304" pitchFamily="18" charset="0"/>
              </a:rPr>
              <a:t>(  </a:t>
            </a:r>
            <a:r>
              <a:rPr lang="en-US" altLang="zh-CN" sz="2400" dirty="0">
                <a:solidFill>
                  <a:srgbClr val="000000"/>
                </a:solidFill>
                <a:latin typeface="Times New Roman" panose="02020603050405020304" pitchFamily="18" charset="0"/>
                <a:cs typeface="Times New Roman" panose="02020603050405020304" pitchFamily="18" charset="0"/>
              </a:rPr>
              <a:t>1  )</a:t>
            </a:r>
            <a:r>
              <a:rPr lang="zh-CN" altLang="zh-CN" sz="2400" dirty="0">
                <a:solidFill>
                  <a:srgbClr val="000000"/>
                </a:solidFill>
                <a:latin typeface="Times New Roman" panose="02020603050405020304" pitchFamily="18" charset="0"/>
                <a:cs typeface="Times New Roman" panose="02020603050405020304" pitchFamily="18" charset="0"/>
              </a:rPr>
              <a:t>某工厂用电电压</a:t>
            </a:r>
            <a:r>
              <a:rPr lang="en-US" altLang="zh-CN" sz="2400" i="1" dirty="0">
                <a:solidFill>
                  <a:srgbClr val="000000"/>
                </a:solidFill>
                <a:latin typeface="Times New Roman" panose="02020603050405020304" pitchFamily="18" charset="0"/>
                <a:cs typeface="Times New Roman" panose="02020603050405020304" pitchFamily="18" charset="0"/>
              </a:rPr>
              <a:t>U</a:t>
            </a:r>
            <a:r>
              <a:rPr lang="en-US" altLang="zh-CN" sz="2400" dirty="0">
                <a:solidFill>
                  <a:srgbClr val="000000"/>
                </a:solidFill>
                <a:latin typeface="Times New Roman" panose="02020603050405020304" pitchFamily="18" charset="0"/>
                <a:cs typeface="Times New Roman" panose="02020603050405020304" pitchFamily="18" charset="0"/>
              </a:rPr>
              <a:t>=380 V,</a:t>
            </a:r>
            <a:r>
              <a:rPr lang="zh-CN" altLang="zh-CN" sz="2400" dirty="0">
                <a:solidFill>
                  <a:srgbClr val="000000"/>
                </a:solidFill>
                <a:latin typeface="Times New Roman" panose="02020603050405020304" pitchFamily="18" charset="0"/>
                <a:cs typeface="Times New Roman" panose="02020603050405020304" pitchFamily="18" charset="0"/>
              </a:rPr>
              <a:t>电流</a:t>
            </a:r>
            <a:r>
              <a:rPr lang="en-US" altLang="zh-CN" sz="2400" i="1" dirty="0">
                <a:solidFill>
                  <a:srgbClr val="000000"/>
                </a:solidFill>
                <a:latin typeface="Times New Roman" panose="02020603050405020304" pitchFamily="18" charset="0"/>
                <a:cs typeface="Times New Roman" panose="02020603050405020304" pitchFamily="18" charset="0"/>
              </a:rPr>
              <a:t>I</a:t>
            </a:r>
            <a:r>
              <a:rPr lang="en-US" altLang="zh-CN" sz="2400" dirty="0">
                <a:solidFill>
                  <a:srgbClr val="000000"/>
                </a:solidFill>
                <a:latin typeface="Times New Roman" panose="02020603050405020304" pitchFamily="18" charset="0"/>
                <a:cs typeface="Times New Roman" panose="02020603050405020304" pitchFamily="18" charset="0"/>
              </a:rPr>
              <a:t>=500 A,</a:t>
            </a:r>
            <a:r>
              <a:rPr lang="zh-CN" altLang="zh-CN" sz="2400" dirty="0">
                <a:solidFill>
                  <a:srgbClr val="000000"/>
                </a:solidFill>
                <a:latin typeface="Times New Roman" panose="02020603050405020304" pitchFamily="18" charset="0"/>
                <a:cs typeface="Times New Roman" panose="02020603050405020304" pitchFamily="18" charset="0"/>
              </a:rPr>
              <a:t>则该工程</a:t>
            </a:r>
            <a:r>
              <a:rPr lang="en-US" altLang="zh-CN" sz="2400" dirty="0">
                <a:solidFill>
                  <a:srgbClr val="000000"/>
                </a:solidFill>
                <a:latin typeface="Times New Roman" panose="02020603050405020304" pitchFamily="18" charset="0"/>
                <a:cs typeface="Times New Roman" panose="02020603050405020304" pitchFamily="18" charset="0"/>
              </a:rPr>
              <a:t>1 h</a:t>
            </a:r>
            <a:r>
              <a:rPr lang="zh-CN" altLang="zh-CN" sz="2400" dirty="0">
                <a:solidFill>
                  <a:srgbClr val="000000"/>
                </a:solidFill>
                <a:latin typeface="Times New Roman" panose="02020603050405020304" pitchFamily="18" charset="0"/>
                <a:cs typeface="Times New Roman" panose="02020603050405020304" pitchFamily="18" charset="0"/>
              </a:rPr>
              <a:t>可消耗多少电能</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  2  )</a:t>
            </a:r>
            <a:r>
              <a:rPr lang="zh-CN" altLang="zh-CN" sz="2400" dirty="0">
                <a:solidFill>
                  <a:srgbClr val="000000"/>
                </a:solidFill>
                <a:latin typeface="Times New Roman" panose="02020603050405020304" pitchFamily="18" charset="0"/>
                <a:cs typeface="Times New Roman" panose="02020603050405020304" pitchFamily="18" charset="0"/>
              </a:rPr>
              <a:t>某水力发电站</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如图甲</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的部分信息</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400" dirty="0">
                <a:solidFill>
                  <a:srgbClr val="000000"/>
                </a:solidFill>
                <a:latin typeface="NEU-BZ-S92" panose="02010600010101010101" pitchFamily="2" charset="-122"/>
                <a:cs typeface="宋体" panose="02010600030101010101" pitchFamily="2" charset="-122"/>
              </a:rPr>
              <a:t>①</a:t>
            </a:r>
            <a:r>
              <a:rPr lang="zh-CN" altLang="zh-CN" sz="2400" dirty="0">
                <a:solidFill>
                  <a:srgbClr val="000000"/>
                </a:solidFill>
                <a:latin typeface="Times New Roman" panose="02020603050405020304" pitchFamily="18" charset="0"/>
                <a:cs typeface="Times New Roman" panose="02020603050405020304" pitchFamily="18" charset="0"/>
              </a:rPr>
              <a:t>发电站供电功率</a:t>
            </a:r>
            <a:r>
              <a:rPr lang="en-US" altLang="zh-CN" sz="2400" i="1" dirty="0">
                <a:solidFill>
                  <a:srgbClr val="000000"/>
                </a:solidFill>
                <a:latin typeface="Times New Roman" panose="02020603050405020304" pitchFamily="18" charset="0"/>
                <a:cs typeface="Times New Roman" panose="02020603050405020304" pitchFamily="18" charset="0"/>
              </a:rPr>
              <a:t>P</a:t>
            </a:r>
            <a:r>
              <a:rPr lang="en-US" altLang="zh-CN" sz="2400" baseline="-25000" dirty="0">
                <a:solidFill>
                  <a:srgbClr val="000000"/>
                </a:solidFill>
                <a:latin typeface="Times New Roman" panose="02020603050405020304" pitchFamily="18" charset="0"/>
                <a:cs typeface="Times New Roman" panose="02020603050405020304" pitchFamily="18" charset="0"/>
              </a:rPr>
              <a:t>1</a:t>
            </a:r>
            <a:r>
              <a:rPr lang="en-US" altLang="zh-CN" sz="2400" dirty="0">
                <a:solidFill>
                  <a:srgbClr val="000000"/>
                </a:solidFill>
                <a:latin typeface="Times New Roman" panose="02020603050405020304" pitchFamily="18" charset="0"/>
                <a:cs typeface="Times New Roman" panose="02020603050405020304" pitchFamily="18" charset="0"/>
              </a:rPr>
              <a:t>=2×10</a:t>
            </a:r>
            <a:r>
              <a:rPr lang="en-US" altLang="zh-CN" sz="2400" baseline="30000" dirty="0">
                <a:solidFill>
                  <a:srgbClr val="000000"/>
                </a:solidFill>
                <a:latin typeface="Times New Roman" panose="02020603050405020304" pitchFamily="18" charset="0"/>
                <a:cs typeface="Times New Roman" panose="02020603050405020304" pitchFamily="18" charset="0"/>
              </a:rPr>
              <a:t>6</a:t>
            </a:r>
            <a:r>
              <a:rPr lang="en-US" altLang="zh-CN" sz="2400" dirty="0">
                <a:solidFill>
                  <a:srgbClr val="000000"/>
                </a:solidFill>
                <a:latin typeface="Times New Roman" panose="02020603050405020304" pitchFamily="18" charset="0"/>
                <a:cs typeface="Times New Roman" panose="02020603050405020304" pitchFamily="18" charset="0"/>
              </a:rPr>
              <a:t> kW,</a:t>
            </a:r>
            <a:r>
              <a:rPr lang="zh-CN" altLang="zh-CN" sz="2400" dirty="0">
                <a:solidFill>
                  <a:srgbClr val="000000"/>
                </a:solidFill>
                <a:latin typeface="Times New Roman" panose="02020603050405020304" pitchFamily="18" charset="0"/>
                <a:cs typeface="Times New Roman" panose="02020603050405020304" pitchFamily="18" charset="0"/>
              </a:rPr>
              <a:t>而用户用电功率为</a:t>
            </a:r>
            <a:r>
              <a:rPr lang="en-US" altLang="zh-CN" sz="2400" i="1" dirty="0">
                <a:solidFill>
                  <a:srgbClr val="000000"/>
                </a:solidFill>
                <a:latin typeface="Times New Roman" panose="02020603050405020304" pitchFamily="18" charset="0"/>
                <a:cs typeface="Times New Roman" panose="02020603050405020304" pitchFamily="18" charset="0"/>
              </a:rPr>
              <a:t>P</a:t>
            </a:r>
            <a:r>
              <a:rPr lang="en-US" altLang="zh-CN" sz="2400" baseline="-25000" dirty="0">
                <a:solidFill>
                  <a:srgbClr val="000000"/>
                </a:solidFill>
                <a:latin typeface="Times New Roman" panose="02020603050405020304" pitchFamily="18" charset="0"/>
                <a:cs typeface="Times New Roman" panose="02020603050405020304" pitchFamily="18" charset="0"/>
              </a:rPr>
              <a:t>2</a:t>
            </a:r>
            <a:r>
              <a:rPr lang="en-US" altLang="zh-CN" sz="2400" dirty="0">
                <a:solidFill>
                  <a:srgbClr val="000000"/>
                </a:solidFill>
                <a:latin typeface="Times New Roman" panose="02020603050405020304" pitchFamily="18" charset="0"/>
                <a:cs typeface="Times New Roman" panose="02020603050405020304" pitchFamily="18" charset="0"/>
              </a:rPr>
              <a:t>=1.2×10</a:t>
            </a:r>
            <a:r>
              <a:rPr lang="en-US" altLang="zh-CN" sz="2400" baseline="30000" dirty="0">
                <a:solidFill>
                  <a:srgbClr val="000000"/>
                </a:solidFill>
                <a:latin typeface="Times New Roman" panose="02020603050405020304" pitchFamily="18" charset="0"/>
                <a:cs typeface="Times New Roman" panose="02020603050405020304" pitchFamily="18" charset="0"/>
              </a:rPr>
              <a:t>6</a:t>
            </a:r>
            <a:r>
              <a:rPr lang="en-US" altLang="zh-CN" sz="2400" dirty="0">
                <a:solidFill>
                  <a:srgbClr val="000000"/>
                </a:solidFill>
                <a:latin typeface="Times New Roman" panose="02020603050405020304" pitchFamily="18" charset="0"/>
                <a:cs typeface="Times New Roman" panose="02020603050405020304" pitchFamily="18" charset="0"/>
              </a:rPr>
              <a:t> kW,</a:t>
            </a:r>
            <a:r>
              <a:rPr lang="zh-CN" altLang="zh-CN" sz="2400" dirty="0">
                <a:solidFill>
                  <a:srgbClr val="000000"/>
                </a:solidFill>
                <a:latin typeface="Times New Roman" panose="02020603050405020304" pitchFamily="18" charset="0"/>
                <a:cs typeface="Times New Roman" panose="02020603050405020304" pitchFamily="18" charset="0"/>
              </a:rPr>
              <a:t>出现了多余的电能被全部浪费掉的现象</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若平均每天供电、用电时间均为</a:t>
            </a:r>
            <a:r>
              <a:rPr lang="en-US" altLang="zh-CN" sz="2400" dirty="0">
                <a:solidFill>
                  <a:srgbClr val="000000"/>
                </a:solidFill>
                <a:latin typeface="Times New Roman" panose="02020603050405020304" pitchFamily="18" charset="0"/>
                <a:cs typeface="Times New Roman" panose="02020603050405020304" pitchFamily="18" charset="0"/>
              </a:rPr>
              <a:t>5 h,</a:t>
            </a:r>
            <a:r>
              <a:rPr lang="zh-CN" altLang="zh-CN" sz="2400" dirty="0">
                <a:solidFill>
                  <a:srgbClr val="000000"/>
                </a:solidFill>
                <a:latin typeface="Times New Roman" panose="02020603050405020304" pitchFamily="18" charset="0"/>
                <a:cs typeface="Times New Roman" panose="02020603050405020304" pitchFamily="18" charset="0"/>
              </a:rPr>
              <a:t>则平均每天浪费多少电能</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400" dirty="0">
                <a:solidFill>
                  <a:srgbClr val="000000"/>
                </a:solidFill>
                <a:latin typeface="NEU-BZ-S92" panose="02010600010101010101" pitchFamily="2" charset="-122"/>
                <a:cs typeface="宋体" panose="02010600030101010101" pitchFamily="2" charset="-122"/>
              </a:rPr>
              <a:t>②</a:t>
            </a:r>
            <a:r>
              <a:rPr lang="zh-CN" altLang="zh-CN" sz="2400" dirty="0">
                <a:solidFill>
                  <a:srgbClr val="000000"/>
                </a:solidFill>
                <a:latin typeface="Times New Roman" panose="02020603050405020304" pitchFamily="18" charset="0"/>
                <a:cs typeface="Times New Roman" panose="02020603050405020304" pitchFamily="18" charset="0"/>
              </a:rPr>
              <a:t>该发电站经过改进</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能回收原来每天浪费的全部电能</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并经转化可再次发电</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再次发电的电能与回收的电能之间的关系如图乙所示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如果</a:t>
            </a:r>
            <a:r>
              <a:rPr lang="en-US" altLang="zh-CN" sz="2400" dirty="0">
                <a:solidFill>
                  <a:srgbClr val="000000"/>
                </a:solidFill>
                <a:latin typeface="Times New Roman" panose="02020603050405020304" pitchFamily="18" charset="0"/>
                <a:cs typeface="Times New Roman" panose="02020603050405020304" pitchFamily="18" charset="0"/>
              </a:rPr>
              <a:t>6×10</a:t>
            </a:r>
            <a:r>
              <a:rPr lang="en-US" altLang="zh-CN" sz="2400" baseline="30000" dirty="0">
                <a:solidFill>
                  <a:srgbClr val="000000"/>
                </a:solidFill>
                <a:latin typeface="Times New Roman" panose="02020603050405020304" pitchFamily="18" charset="0"/>
                <a:cs typeface="Times New Roman" panose="02020603050405020304" pitchFamily="18" charset="0"/>
              </a:rPr>
              <a:t>3</a:t>
            </a:r>
            <a:r>
              <a:rPr lang="en-US" altLang="zh-CN" sz="2400" dirty="0">
                <a:solidFill>
                  <a:srgbClr val="000000"/>
                </a:solidFill>
                <a:latin typeface="Times New Roman" panose="02020603050405020304" pitchFamily="18" charset="0"/>
                <a:cs typeface="Times New Roman" panose="02020603050405020304" pitchFamily="18" charset="0"/>
              </a:rPr>
              <a:t> kg</a:t>
            </a:r>
            <a:r>
              <a:rPr lang="zh-CN" altLang="zh-CN" sz="2400" dirty="0">
                <a:solidFill>
                  <a:srgbClr val="000000"/>
                </a:solidFill>
                <a:latin typeface="Times New Roman" panose="02020603050405020304" pitchFamily="18" charset="0"/>
                <a:cs typeface="Times New Roman" panose="02020603050405020304" pitchFamily="18" charset="0"/>
              </a:rPr>
              <a:t>的水从该电站上游落下可发电</a:t>
            </a:r>
            <a:r>
              <a:rPr lang="en-US" altLang="zh-CN" sz="2400" dirty="0">
                <a:solidFill>
                  <a:srgbClr val="000000"/>
                </a:solidFill>
                <a:latin typeface="Times New Roman" panose="02020603050405020304" pitchFamily="18" charset="0"/>
                <a:cs typeface="Times New Roman" panose="02020603050405020304" pitchFamily="18" charset="0"/>
              </a:rPr>
              <a:t>1 </a:t>
            </a:r>
            <a:r>
              <a:rPr lang="en-US" altLang="zh-CN" sz="2400" dirty="0" err="1">
                <a:solidFill>
                  <a:srgbClr val="000000"/>
                </a:solidFill>
                <a:latin typeface="Times New Roman" panose="02020603050405020304" pitchFamily="18" charset="0"/>
                <a:cs typeface="Times New Roman" panose="02020603050405020304" pitchFamily="18" charset="0"/>
              </a:rPr>
              <a:t>kW·h</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则改进后的发电站每天回收后再发电的电能相当于多少质量的水所发的电</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effectLst/>
              <a:latin typeface="NEU-BZ-S92" panose="02010600010101010101" pitchFamily="2" charset="-122"/>
              <a:ea typeface="NEU-BZ-S92" panose="02010600010101010101" pitchFamily="2" charset="-122"/>
              <a:cs typeface="Times New Roman" panose="02020603050405020304" pitchFamily="18" charset="0"/>
            </a:endParaRPr>
          </a:p>
        </p:txBody>
      </p:sp>
    </p:spTree>
    <p:extLst>
      <p:ext uri="{BB962C8B-B14F-4D97-AF65-F5344CB8AC3E}">
        <p14:creationId xmlns:p14="http://schemas.microsoft.com/office/powerpoint/2010/main" val="16434660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593867459"/>
              </p:ext>
            </p:extLst>
          </p:nvPr>
        </p:nvGraphicFramePr>
        <p:xfrm>
          <a:off x="1779494" y="1230452"/>
          <a:ext cx="8826765" cy="5255403"/>
        </p:xfrm>
        <a:graphic>
          <a:graphicData uri="http://schemas.openxmlformats.org/presentationml/2006/ole">
            <mc:AlternateContent xmlns:mc="http://schemas.openxmlformats.org/markup-compatibility/2006">
              <mc:Choice xmlns:v="urn:schemas-microsoft-com:vml" Requires="v">
                <p:oleObj spid="_x0000_s3078" name="文档" r:id="rId4" imgW="3837724" imgH="2284958" progId="Word.Document.12">
                  <p:embed/>
                </p:oleObj>
              </mc:Choice>
              <mc:Fallback>
                <p:oleObj name="文档" r:id="rId4" imgW="3837724" imgH="2284958" progId="Word.Document.12">
                  <p:embed/>
                  <p:pic>
                    <p:nvPicPr>
                      <p:cNvPr id="0" name=""/>
                      <p:cNvPicPr/>
                      <p:nvPr/>
                    </p:nvPicPr>
                    <p:blipFill>
                      <a:blip r:embed="rId5"/>
                      <a:stretch>
                        <a:fillRect/>
                      </a:stretch>
                    </p:blipFill>
                    <p:spPr>
                      <a:xfrm>
                        <a:off x="1779494" y="1230452"/>
                        <a:ext cx="8826765" cy="5255403"/>
                      </a:xfrm>
                      <a:prstGeom prst="rect">
                        <a:avLst/>
                      </a:prstGeom>
                    </p:spPr>
                  </p:pic>
                </p:oleObj>
              </mc:Fallback>
            </mc:AlternateContent>
          </a:graphicData>
        </a:graphic>
      </p:graphicFrame>
    </p:spTree>
    <p:extLst>
      <p:ext uri="{BB962C8B-B14F-4D97-AF65-F5344CB8AC3E}">
        <p14:creationId xmlns:p14="http://schemas.microsoft.com/office/powerpoint/2010/main" val="636123363"/>
      </p:ext>
    </p:extLst>
  </p:cSld>
  <p:clrMapOvr>
    <a:masterClrMapping/>
  </p:clrMapOvr>
  <p:timing>
    <p:tnLst>
      <p:par>
        <p:cTn id="1" dur="indefinite" restart="never" nodeType="tmRoot"/>
      </p:par>
    </p:tnLst>
  </p:timing>
</p:sld>
</file>

<file path=ppt/theme/theme1.xml><?xml version="1.0" encoding="utf-8"?>
<a:theme xmlns:a="http://schemas.openxmlformats.org/drawingml/2006/main" name="数学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演示文稿1" id="{35A1A427-B0BE-4EBA-BD37-B5B7F39F28CC}" vid="{6F90AB7F-A1D5-45F3-B48B-DC487930784E}"/>
    </a:ext>
  </a:extLst>
</a:theme>
</file>

<file path=docProps/app.xml><?xml version="1.0" encoding="utf-8"?>
<Properties xmlns="http://schemas.openxmlformats.org/officeDocument/2006/extended-properties" xmlns:vt="http://schemas.openxmlformats.org/officeDocument/2006/docPropsVTypes">
  <Template>数学模板</Template>
  <TotalTime>25</TotalTime>
  <Words>335</Words>
  <Application>Microsoft Office PowerPoint</Application>
  <PresentationFormat>自定义</PresentationFormat>
  <Paragraphs>28</Paragraphs>
  <Slides>6</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vt:i4>
      </vt:variant>
    </vt:vector>
  </HeadingPairs>
  <TitlesOfParts>
    <vt:vector size="8" baseType="lpstr">
      <vt:lpstr>数学模板</vt:lpstr>
      <vt:lpstr>文档</vt:lpstr>
      <vt:lpstr>18.3　电能与社会发展</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18.3　电能与社会发展</dc:title>
  <dc:creator>微软用户</dc:creator>
  <cp:lastModifiedBy>dreamsummit</cp:lastModifiedBy>
  <cp:revision>5</cp:revision>
  <dcterms:created xsi:type="dcterms:W3CDTF">2019-09-24T08:16:04Z</dcterms:created>
  <dcterms:modified xsi:type="dcterms:W3CDTF">2019-09-29T09:38:40Z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2052-10.1.0.6173</vt:lpwstr>
  </property>
</Properties>
</file>