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A3C2EB-DCB2-44AA-A78B-84568CD4A1BA}" type="datetimeFigureOut">
              <a:rPr lang="zh-CN" altLang="en-US" smtClean="0"/>
              <a:t>2020/4/9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D854F3-7A12-47BF-BD24-447020140D1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93319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596051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96617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3000">
              <a:schemeClr val="accent1">
                <a:tint val="66000"/>
                <a:satMod val="160000"/>
              </a:schemeClr>
            </a:gs>
            <a:gs pos="39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2020/4/9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  <p:sldLayoutId id="2147483663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aidu.com/s?wd=gV&amp;tn=SE_PcZhidaonwhc_ngpagmjz&amp;rsv_dl=gh_pc_zhidao" TargetMode="External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7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12.png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矩形 5121"/>
          <p:cNvSpPr>
            <a:spLocks noChangeArrowheads="1"/>
          </p:cNvSpPr>
          <p:nvPr/>
        </p:nvSpPr>
        <p:spPr bwMode="auto">
          <a:xfrm>
            <a:off x="1619250" y="1993107"/>
            <a:ext cx="5905500" cy="1223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buFont typeface="Arial" charset="0"/>
              <a:buNone/>
            </a:pPr>
            <a:r>
              <a:rPr lang="zh-CN" altLang="en-US" sz="6000" b="1" dirty="0">
                <a:solidFill>
                  <a:schemeClr val="tx2"/>
                </a:solidFill>
                <a:ea typeface="华文行楷" pitchFamily="2" charset="-122"/>
              </a:rPr>
              <a:t>教学课件</a:t>
            </a:r>
          </a:p>
        </p:txBody>
      </p:sp>
      <p:sp>
        <p:nvSpPr>
          <p:cNvPr id="34819" name="文本框 5122"/>
          <p:cNvSpPr txBox="1">
            <a:spLocks noChangeArrowheads="1"/>
          </p:cNvSpPr>
          <p:nvPr/>
        </p:nvSpPr>
        <p:spPr bwMode="auto">
          <a:xfrm>
            <a:off x="685800" y="2605088"/>
            <a:ext cx="7989888" cy="2246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algn="ctr" eaLnBrk="1" hangingPunct="1">
              <a:buFont typeface="Arial" charset="0"/>
              <a:buNone/>
            </a:pPr>
            <a:endParaRPr lang="en-US" altLang="zh-CN" sz="6000" dirty="0">
              <a:solidFill>
                <a:srgbClr val="FFFFFF"/>
              </a:solidFill>
              <a:latin typeface="华文新魏" pitchFamily="2" charset="-122"/>
              <a:ea typeface="华文新魏" pitchFamily="2" charset="-122"/>
            </a:endParaRPr>
          </a:p>
          <a:p>
            <a:pPr algn="ctr" eaLnBrk="1" hangingPunct="1"/>
            <a:r>
              <a:rPr lang="zh-CN" altLang="en-US" sz="4000" b="1" dirty="0">
                <a:solidFill>
                  <a:srgbClr val="0070C0"/>
                </a:solidFill>
                <a:latin typeface="华文楷体" pitchFamily="2" charset="-122"/>
                <a:ea typeface="华文楷体" pitchFamily="2" charset="-122"/>
              </a:rPr>
              <a:t>  物理  八年级下册  江苏科技版</a:t>
            </a:r>
            <a:endParaRPr lang="zh-CN" altLang="zh-CN" sz="4000" b="1" dirty="0">
              <a:solidFill>
                <a:srgbClr val="0070C0"/>
              </a:solidFill>
              <a:latin typeface="华文楷体" pitchFamily="2" charset="-122"/>
              <a:ea typeface="华文楷体" pitchFamily="2" charset="-122"/>
            </a:endParaRPr>
          </a:p>
          <a:p>
            <a:pPr algn="ctr" eaLnBrk="1" hangingPunct="1">
              <a:buFont typeface="Arial" charset="0"/>
              <a:buNone/>
            </a:pPr>
            <a:endParaRPr lang="en-US" altLang="zh-CN" sz="4000" b="1" dirty="0">
              <a:solidFill>
                <a:srgbClr val="FFFFFF"/>
              </a:solidFill>
              <a:latin typeface="华文楷体" pitchFamily="2" charset="-122"/>
              <a:ea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886212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2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1219200"/>
            <a:ext cx="2620963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35" name="Rectangle 11"/>
          <p:cNvSpPr>
            <a:spLocks noChangeArrowheads="1"/>
          </p:cNvSpPr>
          <p:nvPr/>
        </p:nvSpPr>
        <p:spPr bwMode="auto">
          <a:xfrm>
            <a:off x="304800" y="2111375"/>
            <a:ext cx="84582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0" hangingPunct="0">
              <a:lnSpc>
                <a:spcPct val="150000"/>
              </a:lnSpc>
            </a:pPr>
            <a:r>
              <a:rPr lang="en-US" altLang="zh-CN" sz="2400" b="1">
                <a:latin typeface="宋体" pitchFamily="2" charset="-122"/>
                <a:ea typeface="楷体_GB2312" pitchFamily="49" charset="-122"/>
              </a:rPr>
              <a:t>1.</a:t>
            </a:r>
            <a:r>
              <a:rPr lang="zh-CN" altLang="en-US" sz="2400" b="1">
                <a:latin typeface="宋体" pitchFamily="2" charset="-122"/>
                <a:ea typeface="楷体_GB2312" pitchFamily="49" charset="-122"/>
              </a:rPr>
              <a:t>某物体重</a:t>
            </a:r>
            <a:r>
              <a:rPr lang="en-US" altLang="zh-CN" sz="2400" b="1">
                <a:latin typeface="宋体" pitchFamily="2" charset="-122"/>
                <a:ea typeface="楷体_GB2312" pitchFamily="49" charset="-122"/>
              </a:rPr>
              <a:t>0.5 N</a:t>
            </a:r>
            <a:r>
              <a:rPr lang="zh-CN" altLang="en-US" sz="2400" b="1">
                <a:latin typeface="宋体" pitchFamily="2" charset="-122"/>
                <a:ea typeface="楷体_GB2312" pitchFamily="49" charset="-122"/>
              </a:rPr>
              <a:t>，把它放到盛满水的大烧杯中，溢出水重</a:t>
            </a:r>
            <a:r>
              <a:rPr lang="en-US" altLang="zh-CN" sz="2400" b="1">
                <a:latin typeface="宋体" pitchFamily="2" charset="-122"/>
                <a:ea typeface="楷体_GB2312" pitchFamily="49" charset="-122"/>
              </a:rPr>
              <a:t>0.3 N</a:t>
            </a:r>
            <a:r>
              <a:rPr lang="zh-CN" altLang="en-US" sz="2400" b="1">
                <a:latin typeface="宋体" pitchFamily="2" charset="-122"/>
                <a:ea typeface="楷体_GB2312" pitchFamily="49" charset="-122"/>
              </a:rPr>
              <a:t>，则所受浮力大小为（     ）</a:t>
            </a:r>
          </a:p>
          <a:p>
            <a:pPr eaLnBrk="0" hangingPunct="0">
              <a:lnSpc>
                <a:spcPct val="150000"/>
              </a:lnSpc>
            </a:pPr>
            <a:r>
              <a:rPr lang="en-US" altLang="zh-CN" sz="2400" b="1">
                <a:latin typeface="宋体" pitchFamily="2" charset="-122"/>
                <a:ea typeface="楷体_GB2312" pitchFamily="49" charset="-122"/>
              </a:rPr>
              <a:t>  A</a:t>
            </a:r>
            <a:r>
              <a:rPr lang="zh-CN" altLang="en-US" sz="2400" b="1">
                <a:latin typeface="宋体" pitchFamily="2" charset="-122"/>
                <a:ea typeface="楷体_GB2312" pitchFamily="49" charset="-122"/>
              </a:rPr>
              <a:t>．可能为</a:t>
            </a:r>
            <a:r>
              <a:rPr lang="en-US" altLang="zh-CN" sz="2400" b="1">
                <a:latin typeface="宋体" pitchFamily="2" charset="-122"/>
                <a:ea typeface="楷体_GB2312" pitchFamily="49" charset="-122"/>
              </a:rPr>
              <a:t>0.2 N         B</a:t>
            </a:r>
            <a:r>
              <a:rPr lang="zh-CN" altLang="en-US" sz="2400" b="1">
                <a:latin typeface="宋体" pitchFamily="2" charset="-122"/>
                <a:ea typeface="楷体_GB2312" pitchFamily="49" charset="-122"/>
              </a:rPr>
              <a:t>．一定为</a:t>
            </a:r>
            <a:r>
              <a:rPr lang="en-US" altLang="zh-CN" sz="2400" b="1">
                <a:latin typeface="宋体" pitchFamily="2" charset="-122"/>
                <a:ea typeface="楷体_GB2312" pitchFamily="49" charset="-122"/>
              </a:rPr>
              <a:t>0.3 N     </a:t>
            </a:r>
          </a:p>
          <a:p>
            <a:pPr eaLnBrk="0" hangingPunct="0">
              <a:lnSpc>
                <a:spcPct val="150000"/>
              </a:lnSpc>
            </a:pPr>
            <a:r>
              <a:rPr lang="en-US" sz="2400" b="1">
                <a:ea typeface="楷体_GB2312" pitchFamily="49" charset="-122"/>
              </a:rPr>
              <a:t>    </a:t>
            </a:r>
            <a:r>
              <a:rPr lang="en-US" altLang="zh-CN" sz="2400" b="1">
                <a:latin typeface="宋体" pitchFamily="2" charset="-122"/>
                <a:ea typeface="楷体_GB2312" pitchFamily="49" charset="-122"/>
              </a:rPr>
              <a:t>C</a:t>
            </a:r>
            <a:r>
              <a:rPr lang="zh-CN" altLang="en-US" sz="2400" b="1">
                <a:latin typeface="宋体" pitchFamily="2" charset="-122"/>
                <a:ea typeface="楷体_GB2312" pitchFamily="49" charset="-122"/>
              </a:rPr>
              <a:t>．可能为</a:t>
            </a:r>
            <a:r>
              <a:rPr lang="en-US" altLang="zh-CN" sz="2400" b="1">
                <a:latin typeface="宋体" pitchFamily="2" charset="-122"/>
                <a:ea typeface="楷体_GB2312" pitchFamily="49" charset="-122"/>
              </a:rPr>
              <a:t>0.4 N         D</a:t>
            </a:r>
            <a:r>
              <a:rPr lang="zh-CN" altLang="en-US" sz="2400" b="1">
                <a:latin typeface="宋体" pitchFamily="2" charset="-122"/>
                <a:ea typeface="楷体_GB2312" pitchFamily="49" charset="-122"/>
              </a:rPr>
              <a:t>．一定为</a:t>
            </a:r>
            <a:r>
              <a:rPr lang="en-US" altLang="zh-CN" sz="2400" b="1">
                <a:latin typeface="宋体" pitchFamily="2" charset="-122"/>
                <a:ea typeface="楷体_GB2312" pitchFamily="49" charset="-122"/>
              </a:rPr>
              <a:t>0.5 N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495800" y="2814638"/>
            <a:ext cx="4572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r>
              <a:rPr lang="en-US" altLang="zh-CN" sz="2400">
                <a:solidFill>
                  <a:srgbClr val="FF0000"/>
                </a:solidFill>
              </a:rPr>
              <a:t>B </a:t>
            </a:r>
            <a:endParaRPr lang="zh-CN" altLang="en-US" sz="24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7205430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9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0" y="685800"/>
            <a:ext cx="8610600" cy="335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zh-CN" sz="2400" b="1" smtClean="0">
                <a:latin typeface="宋体" pitchFamily="2" charset="-122"/>
                <a:ea typeface="楷体_GB2312" pitchFamily="49" charset="-122"/>
              </a:rPr>
              <a:t>2.</a:t>
            </a:r>
            <a:r>
              <a:rPr lang="zh-CN" altLang="en-US" sz="2400" b="1" smtClean="0">
                <a:latin typeface="宋体" pitchFamily="2" charset="-122"/>
                <a:ea typeface="楷体_GB2312" pitchFamily="49" charset="-122"/>
              </a:rPr>
              <a:t>如图所示，装有少量细沙的长直平底玻璃管漂浮于水面，玻璃管的底面积为</a:t>
            </a:r>
            <a:r>
              <a:rPr lang="en-US" altLang="zh-CN" sz="2400" b="1" smtClean="0">
                <a:latin typeface="宋体" pitchFamily="2" charset="-122"/>
                <a:ea typeface="楷体_GB2312" pitchFamily="49" charset="-122"/>
              </a:rPr>
              <a:t>5×10</a:t>
            </a:r>
            <a:r>
              <a:rPr lang="en-US" altLang="zh-CN" sz="2400" b="1" baseline="30000" smtClean="0">
                <a:latin typeface="宋体" pitchFamily="2" charset="-122"/>
                <a:ea typeface="楷体_GB2312" pitchFamily="49" charset="-122"/>
              </a:rPr>
              <a:t>-4 </a:t>
            </a:r>
            <a:r>
              <a:rPr lang="en-US" altLang="zh-CN" sz="2400" b="1" smtClean="0">
                <a:latin typeface="宋体" pitchFamily="2" charset="-122"/>
                <a:ea typeface="楷体_GB2312" pitchFamily="49" charset="-122"/>
              </a:rPr>
              <a:t>m</a:t>
            </a:r>
            <a:r>
              <a:rPr lang="en-US" altLang="zh-CN" sz="2400" b="1" baseline="30000" smtClean="0">
                <a:latin typeface="宋体" pitchFamily="2" charset="-122"/>
                <a:ea typeface="楷体_GB2312" pitchFamily="49" charset="-122"/>
              </a:rPr>
              <a:t>2</a:t>
            </a:r>
            <a:r>
              <a:rPr lang="en-US" altLang="zh-CN" sz="2400" b="1" smtClean="0">
                <a:latin typeface="宋体" pitchFamily="2" charset="-122"/>
                <a:ea typeface="楷体_GB2312" pitchFamily="49" charset="-122"/>
              </a:rPr>
              <a:t>,</a:t>
            </a:r>
            <a:r>
              <a:rPr lang="zh-CN" altLang="en-US" sz="2400" b="1" smtClean="0">
                <a:latin typeface="宋体" pitchFamily="2" charset="-122"/>
                <a:ea typeface="楷体_GB2312" pitchFamily="49" charset="-122"/>
              </a:rPr>
              <a:t>浸入水中的深度为</a:t>
            </a:r>
            <a:r>
              <a:rPr lang="en-US" altLang="zh-CN" sz="2400" b="1" smtClean="0">
                <a:latin typeface="宋体" pitchFamily="2" charset="-122"/>
                <a:ea typeface="楷体_GB2312" pitchFamily="49" charset="-122"/>
              </a:rPr>
              <a:t>0.1 m</a:t>
            </a:r>
            <a:r>
              <a:rPr lang="zh-CN" altLang="en-US" sz="2400" b="1" smtClean="0">
                <a:latin typeface="宋体" pitchFamily="2" charset="-122"/>
                <a:ea typeface="楷体_GB2312" pitchFamily="49" charset="-122"/>
              </a:rPr>
              <a:t>。求：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zh-CN" sz="2400" b="1" smtClean="0">
                <a:latin typeface="宋体" pitchFamily="2" charset="-122"/>
                <a:ea typeface="楷体_GB2312" pitchFamily="49" charset="-122"/>
              </a:rPr>
              <a:t>①</a:t>
            </a:r>
            <a:r>
              <a:rPr lang="zh-CN" altLang="en-US" sz="2400" b="1" smtClean="0">
                <a:latin typeface="宋体" pitchFamily="2" charset="-122"/>
                <a:ea typeface="楷体_GB2312" pitchFamily="49" charset="-122"/>
              </a:rPr>
              <a:t>玻璃管和细沙总重为多少？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zh-CN" sz="2400" b="1" smtClean="0">
                <a:ea typeface="楷体_GB2312" pitchFamily="49" charset="-122"/>
              </a:rPr>
              <a:t>②</a:t>
            </a:r>
            <a:r>
              <a:rPr lang="zh-CN" altLang="en-US" sz="2400" b="1" smtClean="0">
                <a:latin typeface="宋体" pitchFamily="2" charset="-122"/>
                <a:ea typeface="楷体_GB2312" pitchFamily="49" charset="-122"/>
              </a:rPr>
              <a:t>当向水中撒一些盐，并搅拌均匀后，玻璃管</a:t>
            </a:r>
            <a:endParaRPr lang="en-US" sz="2400" b="1" smtClean="0">
              <a:ea typeface="楷体_GB2312" pitchFamily="49" charset="-122"/>
            </a:endParaRP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zh-CN" altLang="en-US" sz="2400" b="1" smtClean="0">
                <a:latin typeface="宋体" pitchFamily="2" charset="-122"/>
                <a:ea typeface="楷体_GB2312" pitchFamily="49" charset="-122"/>
              </a:rPr>
              <a:t>向上浮起</a:t>
            </a:r>
            <a:r>
              <a:rPr lang="en-US" altLang="zh-CN" sz="2400" b="1" smtClean="0">
                <a:latin typeface="宋体" pitchFamily="2" charset="-122"/>
                <a:ea typeface="楷体_GB2312" pitchFamily="49" charset="-122"/>
              </a:rPr>
              <a:t>0.01m</a:t>
            </a:r>
            <a:r>
              <a:rPr lang="zh-CN" altLang="en-US" sz="2400" b="1" smtClean="0">
                <a:latin typeface="宋体" pitchFamily="2" charset="-122"/>
                <a:ea typeface="楷体_GB2312" pitchFamily="49" charset="-122"/>
              </a:rPr>
              <a:t>，玻璃管和细沙受到浮力多大？</a:t>
            </a:r>
          </a:p>
        </p:txBody>
      </p:sp>
      <p:pic>
        <p:nvPicPr>
          <p:cNvPr id="45059" name="Picture 5"/>
          <p:cNvPicPr>
            <a:picLocks noChangeAspect="1" noChangeArrowheads="1"/>
          </p:cNvPicPr>
          <p:nvPr/>
        </p:nvPicPr>
        <p:blipFill>
          <a:blip r:embed="rId2">
            <a:lum contrast="3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778"/>
          <a:stretch>
            <a:fillRect/>
          </a:stretch>
        </p:blipFill>
        <p:spPr bwMode="auto">
          <a:xfrm>
            <a:off x="6934200" y="1981200"/>
            <a:ext cx="1223963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/>
          <p:nvPr/>
        </p:nvSpPr>
        <p:spPr>
          <a:xfrm>
            <a:off x="76200" y="3352800"/>
            <a:ext cx="8839200" cy="34163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None/>
              <a:defRPr/>
            </a:pPr>
            <a:r>
              <a:rPr lang="zh-CN" altLang="en-US" sz="2400" b="1" dirty="0">
                <a:solidFill>
                  <a:srgbClr val="FF0000"/>
                </a:solidFill>
                <a:latin typeface="+mn-ea"/>
                <a:ea typeface="+mn-ea"/>
              </a:rPr>
              <a:t>解</a:t>
            </a:r>
            <a:r>
              <a:rPr lang="en-US" altLang="zh-CN" sz="2400" b="1" dirty="0">
                <a:solidFill>
                  <a:srgbClr val="FF0000"/>
                </a:solidFill>
                <a:latin typeface="+mn-ea"/>
                <a:ea typeface="+mn-ea"/>
              </a:rPr>
              <a:t>:</a:t>
            </a:r>
            <a:r>
              <a:rPr lang="zh-CN" altLang="en-US" sz="2400" b="1" dirty="0">
                <a:solidFill>
                  <a:srgbClr val="FF0000"/>
                </a:solidFill>
                <a:latin typeface="+mn-ea"/>
                <a:ea typeface="+mn-ea"/>
              </a:rPr>
              <a:t>（</a:t>
            </a:r>
            <a:r>
              <a:rPr lang="en-US" altLang="zh-CN" sz="2400" b="1" dirty="0">
                <a:solidFill>
                  <a:srgbClr val="FF0000"/>
                </a:solidFill>
                <a:latin typeface="+mn-ea"/>
                <a:ea typeface="+mn-ea"/>
              </a:rPr>
              <a:t>1</a:t>
            </a:r>
            <a:r>
              <a:rPr lang="zh-CN" altLang="en-US" sz="2400" b="1" dirty="0">
                <a:solidFill>
                  <a:srgbClr val="FF0000"/>
                </a:solidFill>
                <a:latin typeface="+mn-ea"/>
                <a:ea typeface="+mn-ea"/>
              </a:rPr>
              <a:t>）排开水的体积：</a:t>
            </a:r>
            <a:r>
              <a:rPr lang="en-US" altLang="zh-CN" sz="2400" b="1" i="1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V</a:t>
            </a:r>
            <a:r>
              <a:rPr lang="zh-CN" altLang="en-US" sz="2400" b="1" baseline="-25000" dirty="0">
                <a:solidFill>
                  <a:srgbClr val="FF0000"/>
                </a:solidFill>
                <a:latin typeface="+mn-ea"/>
                <a:ea typeface="+mn-ea"/>
              </a:rPr>
              <a:t>排</a:t>
            </a:r>
            <a:r>
              <a:rPr lang="en-US" altLang="zh-CN" sz="2400" b="1" dirty="0">
                <a:solidFill>
                  <a:srgbClr val="FF0000"/>
                </a:solidFill>
                <a:latin typeface="+mn-ea"/>
                <a:ea typeface="+mn-ea"/>
              </a:rPr>
              <a:t>=</a:t>
            </a:r>
            <a:r>
              <a:rPr lang="en-US" altLang="zh-CN" sz="2400" b="1" i="1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Sh</a:t>
            </a:r>
            <a:r>
              <a:rPr lang="zh-CN" altLang="en-US" sz="2400" b="1" baseline="-25000" dirty="0">
                <a:solidFill>
                  <a:srgbClr val="FF0000"/>
                </a:solidFill>
                <a:latin typeface="+mn-ea"/>
                <a:ea typeface="+mn-ea"/>
              </a:rPr>
              <a:t>浸</a:t>
            </a:r>
            <a:r>
              <a:rPr lang="en-US" altLang="zh-CN" sz="2400" b="1" dirty="0">
                <a:solidFill>
                  <a:srgbClr val="FF0000"/>
                </a:solidFill>
                <a:latin typeface="+mn-ea"/>
                <a:ea typeface="+mn-ea"/>
              </a:rPr>
              <a:t>=5×10</a:t>
            </a:r>
            <a:r>
              <a:rPr lang="en-US" altLang="zh-CN" sz="2400" b="1" baseline="30000" dirty="0">
                <a:solidFill>
                  <a:srgbClr val="FF0000"/>
                </a:solidFill>
                <a:latin typeface="+mn-ea"/>
                <a:ea typeface="+mn-ea"/>
              </a:rPr>
              <a:t>-4 </a:t>
            </a:r>
            <a:r>
              <a:rPr lang="en-US" altLang="zh-CN" sz="2400" b="1" dirty="0">
                <a:solidFill>
                  <a:srgbClr val="FF0000"/>
                </a:solidFill>
                <a:latin typeface="+mn-ea"/>
                <a:ea typeface="+mn-ea"/>
              </a:rPr>
              <a:t>m</a:t>
            </a:r>
            <a:r>
              <a:rPr lang="en-US" altLang="zh-CN" sz="2400" b="1" baseline="30000" dirty="0">
                <a:solidFill>
                  <a:srgbClr val="FF0000"/>
                </a:solidFill>
                <a:latin typeface="+mn-ea"/>
                <a:ea typeface="+mn-ea"/>
              </a:rPr>
              <a:t>2</a:t>
            </a:r>
            <a:r>
              <a:rPr lang="en-US" altLang="zh-CN" sz="2400" b="1" dirty="0">
                <a:solidFill>
                  <a:srgbClr val="FF0000"/>
                </a:solidFill>
                <a:latin typeface="+mn-ea"/>
                <a:ea typeface="+mn-ea"/>
              </a:rPr>
              <a:t>×0.1 m=5×10</a:t>
            </a:r>
            <a:r>
              <a:rPr lang="en-US" altLang="zh-CN" sz="2400" b="1" baseline="30000" dirty="0">
                <a:solidFill>
                  <a:srgbClr val="FF0000"/>
                </a:solidFill>
                <a:latin typeface="+mn-ea"/>
                <a:ea typeface="+mn-ea"/>
              </a:rPr>
              <a:t>-5 </a:t>
            </a:r>
            <a:r>
              <a:rPr lang="en-US" altLang="zh-CN" sz="2400" b="1" dirty="0">
                <a:solidFill>
                  <a:srgbClr val="FF0000"/>
                </a:solidFill>
                <a:latin typeface="+mn-ea"/>
                <a:ea typeface="+mn-ea"/>
              </a:rPr>
              <a:t>m</a:t>
            </a:r>
            <a:r>
              <a:rPr lang="en-US" altLang="zh-CN" sz="2400" b="1" baseline="30000" dirty="0">
                <a:solidFill>
                  <a:srgbClr val="FF0000"/>
                </a:solidFill>
                <a:latin typeface="+mn-ea"/>
                <a:ea typeface="+mn-ea"/>
              </a:rPr>
              <a:t>3</a:t>
            </a:r>
            <a:r>
              <a:rPr lang="en-US" altLang="zh-CN" sz="2400" b="1" dirty="0">
                <a:solidFill>
                  <a:srgbClr val="FF0000"/>
                </a:solidFill>
                <a:latin typeface="+mn-ea"/>
                <a:ea typeface="+mn-ea"/>
              </a:rPr>
              <a:t/>
            </a:r>
            <a:br>
              <a:rPr lang="en-US" altLang="zh-CN" sz="2400" b="1" dirty="0">
                <a:solidFill>
                  <a:srgbClr val="FF0000"/>
                </a:solidFill>
                <a:latin typeface="+mn-ea"/>
                <a:ea typeface="+mn-ea"/>
              </a:rPr>
            </a:br>
            <a:r>
              <a:rPr lang="zh-CN" altLang="en-US" sz="2400" b="1" dirty="0">
                <a:solidFill>
                  <a:srgbClr val="FF0000"/>
                </a:solidFill>
                <a:latin typeface="+mn-ea"/>
                <a:ea typeface="+mn-ea"/>
              </a:rPr>
              <a:t>玻璃管和细沙受到的浮力：</a:t>
            </a:r>
            <a:r>
              <a:rPr lang="en-US" altLang="zh-CN" sz="2400" b="1" i="1" dirty="0">
                <a:solidFill>
                  <a:srgbClr val="FF0000"/>
                </a:solidFill>
                <a:latin typeface="+mn-ea"/>
                <a:ea typeface="+mn-ea"/>
              </a:rPr>
              <a:t>F</a:t>
            </a:r>
            <a:r>
              <a:rPr lang="zh-CN" altLang="en-US" sz="2400" b="1" baseline="-25000" dirty="0">
                <a:solidFill>
                  <a:srgbClr val="FF0000"/>
                </a:solidFill>
                <a:latin typeface="+mn-ea"/>
                <a:ea typeface="+mn-ea"/>
              </a:rPr>
              <a:t>浮</a:t>
            </a:r>
            <a:r>
              <a:rPr lang="en-US" altLang="zh-CN" sz="2400" b="1" dirty="0">
                <a:solidFill>
                  <a:srgbClr val="FF0000"/>
                </a:solidFill>
                <a:latin typeface="+mn-ea"/>
                <a:ea typeface="+mn-ea"/>
              </a:rPr>
              <a:t>=</a:t>
            </a:r>
            <a:r>
              <a:rPr lang="el-GR" altLang="zh-CN" sz="2400" b="1" dirty="0">
                <a:solidFill>
                  <a:srgbClr val="FF0000"/>
                </a:solidFill>
                <a:latin typeface="+mn-ea"/>
                <a:ea typeface="+mn-ea"/>
              </a:rPr>
              <a:t>ρ</a:t>
            </a:r>
            <a:r>
              <a:rPr lang="zh-CN" altLang="en-US" sz="2400" b="1" baseline="-25000" dirty="0">
                <a:solidFill>
                  <a:srgbClr val="FF0000"/>
                </a:solidFill>
                <a:latin typeface="+mn-ea"/>
                <a:ea typeface="+mn-ea"/>
              </a:rPr>
              <a:t>水</a:t>
            </a:r>
            <a:r>
              <a:rPr lang="en-US" altLang="zh-CN" sz="2400" b="1" i="1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  <a:hlinkClick r:id="rId3"/>
              </a:rPr>
              <a:t>gV</a:t>
            </a:r>
            <a:r>
              <a:rPr lang="zh-CN" altLang="en-US" sz="2400" b="1" baseline="-25000" dirty="0">
                <a:solidFill>
                  <a:srgbClr val="FF0000"/>
                </a:solidFill>
                <a:latin typeface="+mn-ea"/>
                <a:ea typeface="+mn-ea"/>
              </a:rPr>
              <a:t>排</a:t>
            </a:r>
            <a:r>
              <a:rPr lang="en-US" altLang="zh-CN" sz="2400" b="1" dirty="0">
                <a:solidFill>
                  <a:srgbClr val="FF0000"/>
                </a:solidFill>
                <a:latin typeface="+mn-ea"/>
                <a:ea typeface="+mn-ea"/>
              </a:rPr>
              <a:t>=1.0×10</a:t>
            </a:r>
            <a:r>
              <a:rPr lang="en-US" altLang="zh-CN" sz="2400" b="1" baseline="30000" dirty="0">
                <a:solidFill>
                  <a:srgbClr val="FF0000"/>
                </a:solidFill>
                <a:latin typeface="+mn-ea"/>
                <a:ea typeface="+mn-ea"/>
              </a:rPr>
              <a:t>3 </a:t>
            </a:r>
            <a:r>
              <a:rPr lang="en-US" altLang="zh-CN" sz="2400" b="1" dirty="0">
                <a:solidFill>
                  <a:srgbClr val="FF0000"/>
                </a:solidFill>
                <a:latin typeface="+mn-ea"/>
                <a:ea typeface="+mn-ea"/>
              </a:rPr>
              <a:t>kg/m</a:t>
            </a:r>
            <a:r>
              <a:rPr lang="en-US" altLang="zh-CN" sz="2400" b="1" baseline="30000" dirty="0">
                <a:solidFill>
                  <a:srgbClr val="FF0000"/>
                </a:solidFill>
                <a:latin typeface="+mn-ea"/>
                <a:ea typeface="+mn-ea"/>
              </a:rPr>
              <a:t>3</a:t>
            </a:r>
            <a:r>
              <a:rPr lang="en-US" altLang="zh-CN" sz="2400" b="1" dirty="0">
                <a:solidFill>
                  <a:srgbClr val="FF0000"/>
                </a:solidFill>
                <a:latin typeface="+mn-ea"/>
                <a:ea typeface="+mn-ea"/>
              </a:rPr>
              <a:t>×</a:t>
            </a:r>
          </a:p>
          <a:p>
            <a:pPr>
              <a:lnSpc>
                <a:spcPct val="150000"/>
              </a:lnSpc>
              <a:buFont typeface="Arial" pitchFamily="34" charset="0"/>
              <a:buNone/>
              <a:defRPr/>
            </a:pPr>
            <a:r>
              <a:rPr lang="en-US" altLang="zh-CN" sz="2400" b="1" dirty="0">
                <a:solidFill>
                  <a:srgbClr val="FF0000"/>
                </a:solidFill>
                <a:latin typeface="+mn-ea"/>
                <a:ea typeface="+mn-ea"/>
              </a:rPr>
              <a:t>10 N/kg×5×10</a:t>
            </a:r>
            <a:r>
              <a:rPr lang="en-US" altLang="zh-CN" sz="2400" b="1" baseline="30000" dirty="0">
                <a:solidFill>
                  <a:srgbClr val="FF0000"/>
                </a:solidFill>
                <a:latin typeface="+mn-ea"/>
                <a:ea typeface="+mn-ea"/>
              </a:rPr>
              <a:t>-5 </a:t>
            </a:r>
            <a:r>
              <a:rPr lang="en-US" altLang="zh-CN" sz="2400" b="1" dirty="0">
                <a:solidFill>
                  <a:srgbClr val="FF0000"/>
                </a:solidFill>
                <a:latin typeface="+mn-ea"/>
                <a:ea typeface="+mn-ea"/>
              </a:rPr>
              <a:t>m</a:t>
            </a:r>
            <a:r>
              <a:rPr lang="en-US" altLang="zh-CN" sz="2400" b="1" baseline="30000" dirty="0">
                <a:solidFill>
                  <a:srgbClr val="FF0000"/>
                </a:solidFill>
                <a:latin typeface="+mn-ea"/>
                <a:ea typeface="+mn-ea"/>
              </a:rPr>
              <a:t>3</a:t>
            </a:r>
            <a:r>
              <a:rPr lang="en-US" altLang="zh-CN" sz="2400" b="1" dirty="0">
                <a:solidFill>
                  <a:srgbClr val="FF0000"/>
                </a:solidFill>
                <a:latin typeface="+mn-ea"/>
                <a:ea typeface="+mn-ea"/>
              </a:rPr>
              <a:t>=0.5 N</a:t>
            </a:r>
            <a:r>
              <a:rPr lang="zh-CN" altLang="en-US" sz="2400" b="1" dirty="0">
                <a:solidFill>
                  <a:srgbClr val="FF0000"/>
                </a:solidFill>
                <a:latin typeface="+mn-ea"/>
                <a:ea typeface="+mn-ea"/>
              </a:rPr>
              <a:t>，玻璃管漂浮，则玻璃管和细沙总重：</a:t>
            </a:r>
            <a:r>
              <a:rPr lang="en-US" altLang="zh-CN" sz="2400" b="1" i="1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G</a:t>
            </a:r>
            <a:r>
              <a:rPr lang="en-US" altLang="zh-CN" sz="2400" b="1" dirty="0">
                <a:solidFill>
                  <a:srgbClr val="FF0000"/>
                </a:solidFill>
                <a:latin typeface="+mn-ea"/>
                <a:ea typeface="+mn-ea"/>
              </a:rPr>
              <a:t>=</a:t>
            </a:r>
            <a:r>
              <a:rPr lang="en-US" altLang="zh-CN" sz="2400" b="1" i="1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F</a:t>
            </a:r>
            <a:r>
              <a:rPr lang="zh-CN" altLang="en-US" sz="2400" b="1" baseline="-25000" dirty="0">
                <a:solidFill>
                  <a:srgbClr val="FF0000"/>
                </a:solidFill>
                <a:latin typeface="+mn-ea"/>
                <a:ea typeface="+mn-ea"/>
              </a:rPr>
              <a:t>浮</a:t>
            </a:r>
            <a:r>
              <a:rPr lang="en-US" altLang="zh-CN" sz="2400" b="1" dirty="0">
                <a:solidFill>
                  <a:srgbClr val="FF0000"/>
                </a:solidFill>
                <a:latin typeface="+mn-ea"/>
                <a:ea typeface="+mn-ea"/>
              </a:rPr>
              <a:t>=0.5 N</a:t>
            </a:r>
            <a:br>
              <a:rPr lang="en-US" altLang="zh-CN" sz="2400" b="1" dirty="0">
                <a:solidFill>
                  <a:srgbClr val="FF0000"/>
                </a:solidFill>
                <a:latin typeface="+mn-ea"/>
                <a:ea typeface="+mn-ea"/>
              </a:rPr>
            </a:br>
            <a:r>
              <a:rPr lang="zh-CN" altLang="en-US" sz="2400" b="1" dirty="0">
                <a:solidFill>
                  <a:srgbClr val="FF0000"/>
                </a:solidFill>
                <a:latin typeface="+mn-ea"/>
                <a:ea typeface="+mn-ea"/>
              </a:rPr>
              <a:t>（</a:t>
            </a:r>
            <a:r>
              <a:rPr lang="en-US" altLang="zh-CN" sz="2400" b="1" dirty="0">
                <a:solidFill>
                  <a:srgbClr val="FF0000"/>
                </a:solidFill>
                <a:latin typeface="+mn-ea"/>
                <a:ea typeface="+mn-ea"/>
              </a:rPr>
              <a:t>2</a:t>
            </a:r>
            <a:r>
              <a:rPr lang="zh-CN" altLang="en-US" sz="2400" b="1" dirty="0">
                <a:solidFill>
                  <a:srgbClr val="FF0000"/>
                </a:solidFill>
                <a:latin typeface="+mn-ea"/>
                <a:ea typeface="+mn-ea"/>
              </a:rPr>
              <a:t>）撒入食盐后玻璃管漂浮，玻璃管和细沙受到的浮力等于总重：</a:t>
            </a:r>
            <a:r>
              <a:rPr lang="en-US" altLang="zh-CN" sz="2400" b="1" i="1" dirty="0">
                <a:solidFill>
                  <a:srgbClr val="FF0000"/>
                </a:solidFill>
                <a:latin typeface="+mn-ea"/>
                <a:ea typeface="+mn-ea"/>
              </a:rPr>
              <a:t>F</a:t>
            </a:r>
            <a:r>
              <a:rPr lang="zh-CN" altLang="en-US" sz="2400" b="1" baseline="-25000" dirty="0">
                <a:solidFill>
                  <a:srgbClr val="FF0000"/>
                </a:solidFill>
                <a:latin typeface="+mn-ea"/>
                <a:ea typeface="+mn-ea"/>
              </a:rPr>
              <a:t>浮</a:t>
            </a:r>
            <a:r>
              <a:rPr lang="en-US" altLang="zh-CN" sz="2400" b="1" dirty="0">
                <a:solidFill>
                  <a:srgbClr val="FF0000"/>
                </a:solidFill>
                <a:latin typeface="+mn-ea"/>
                <a:ea typeface="+mn-ea"/>
              </a:rPr>
              <a:t>=</a:t>
            </a:r>
            <a:r>
              <a:rPr lang="en-US" altLang="zh-CN" sz="2400" b="1" i="1" dirty="0">
                <a:solidFill>
                  <a:srgbClr val="FF0000"/>
                </a:solidFill>
                <a:latin typeface="+mn-ea"/>
                <a:ea typeface="+mn-ea"/>
              </a:rPr>
              <a:t>G</a:t>
            </a:r>
            <a:r>
              <a:rPr lang="en-US" altLang="zh-CN" sz="2400" b="1" dirty="0">
                <a:solidFill>
                  <a:srgbClr val="FF0000"/>
                </a:solidFill>
                <a:latin typeface="+mn-ea"/>
                <a:ea typeface="+mn-ea"/>
              </a:rPr>
              <a:t>=0.5N</a:t>
            </a:r>
            <a:endParaRPr lang="zh-CN" altLang="en-US" sz="2400" b="1" dirty="0">
              <a:solidFill>
                <a:srgbClr val="FF0000"/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87658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文本框 1"/>
          <p:cNvSpPr>
            <a:spLocks noGrp="1"/>
          </p:cNvSpPr>
          <p:nvPr>
            <p:ph idx="4294967295"/>
          </p:nvPr>
        </p:nvSpPr>
        <p:spPr bwMode="auto">
          <a:xfrm>
            <a:off x="-3675" y="1988840"/>
            <a:ext cx="9144000" cy="1975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indent="0" algn="ctr" eaLnBrk="1" hangingPunct="1"/>
            <a:r>
              <a:rPr lang="zh-CN" altLang="en-US" sz="3600" b="1" dirty="0" smtClean="0">
                <a:latin typeface="华文新魏" pitchFamily="2" charset="-122"/>
                <a:ea typeface="华文新魏" pitchFamily="2" charset="-122"/>
              </a:rPr>
              <a:t>第十章　压强和浮力</a:t>
            </a:r>
            <a:endParaRPr lang="zh-CN" altLang="en-US" sz="7200" b="1" dirty="0" smtClean="0">
              <a:solidFill>
                <a:srgbClr val="FF0000"/>
              </a:solidFill>
              <a:latin typeface="华文新魏" pitchFamily="2" charset="-122"/>
              <a:ea typeface="华文新魏" pitchFamily="2" charset="-122"/>
            </a:endParaRPr>
          </a:p>
          <a:p>
            <a:pPr indent="0" algn="ctr" eaLnBrk="1" hangingPunct="1">
              <a:buNone/>
            </a:pPr>
            <a:r>
              <a:rPr lang="en-US" altLang="zh-CN" sz="7200" b="1" dirty="0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  <a:t>4</a:t>
            </a:r>
            <a:r>
              <a:rPr lang="zh-CN" altLang="en-US" sz="7200" b="1" dirty="0" smtClean="0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  <a:t>、浮  力</a:t>
            </a:r>
          </a:p>
        </p:txBody>
      </p:sp>
    </p:spTree>
    <p:extLst>
      <p:ext uri="{BB962C8B-B14F-4D97-AF65-F5344CB8AC3E}">
        <p14:creationId xmlns:p14="http://schemas.microsoft.com/office/powerpoint/2010/main" val="2442229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Line 18"/>
          <p:cNvSpPr>
            <a:spLocks noChangeShapeType="1"/>
          </p:cNvSpPr>
          <p:nvPr/>
        </p:nvSpPr>
        <p:spPr bwMode="auto">
          <a:xfrm>
            <a:off x="457200" y="1524000"/>
            <a:ext cx="8001000" cy="0"/>
          </a:xfrm>
          <a:prstGeom prst="line">
            <a:avLst/>
          </a:prstGeom>
          <a:noFill/>
          <a:ln w="38100" cap="rnd">
            <a:solidFill>
              <a:srgbClr val="969696"/>
            </a:solidFill>
            <a:prstDash val="sysDot"/>
            <a:round/>
            <a:headEnd/>
            <a:tailEnd type="oval" w="med" len="med"/>
          </a:ln>
        </p:spPr>
        <p:txBody>
          <a:bodyPr/>
          <a:lstStyle/>
          <a:p>
            <a:pPr>
              <a:buFont typeface="Arial" pitchFamily="34" charset="0"/>
              <a:buNone/>
              <a:defRPr/>
            </a:pPr>
            <a:endParaRPr lang="zh-CN" altLang="en-US" sz="2400">
              <a:latin typeface="+mn-ea"/>
              <a:ea typeface="+mn-ea"/>
            </a:endParaRPr>
          </a:p>
        </p:txBody>
      </p:sp>
      <p:sp>
        <p:nvSpPr>
          <p:cNvPr id="19459" name="Text Box 2"/>
          <p:cNvSpPr txBox="1">
            <a:spLocks noChangeArrowheads="1"/>
          </p:cNvSpPr>
          <p:nvPr/>
        </p:nvSpPr>
        <p:spPr bwMode="auto">
          <a:xfrm>
            <a:off x="381000" y="762000"/>
            <a:ext cx="3429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pitchFamily="34" charset="0"/>
              <a:buNone/>
              <a:defRPr/>
            </a:pPr>
            <a:r>
              <a:rPr lang="zh-CN" altLang="en-US" sz="4000" b="1" dirty="0">
                <a:latin typeface="+mj-ea"/>
                <a:ea typeface="+mj-ea"/>
              </a:rPr>
              <a:t>一、体验浮力</a:t>
            </a:r>
          </a:p>
        </p:txBody>
      </p:sp>
      <p:sp>
        <p:nvSpPr>
          <p:cNvPr id="19460" name="Rectangle 9"/>
          <p:cNvSpPr>
            <a:spLocks noChangeArrowheads="1"/>
          </p:cNvSpPr>
          <p:nvPr/>
        </p:nvSpPr>
        <p:spPr bwMode="auto">
          <a:xfrm>
            <a:off x="152400" y="1603375"/>
            <a:ext cx="14652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altLang="zh-CN" sz="2400" b="1" dirty="0">
                <a:solidFill>
                  <a:srgbClr val="990033"/>
                </a:solidFill>
                <a:latin typeface="+mn-ea"/>
                <a:ea typeface="+mn-ea"/>
              </a:rPr>
              <a:t>【</a:t>
            </a:r>
            <a:r>
              <a:rPr lang="zh-CN" altLang="en-US" sz="2400" b="1" dirty="0">
                <a:solidFill>
                  <a:srgbClr val="990033"/>
                </a:solidFill>
                <a:latin typeface="+mn-ea"/>
                <a:ea typeface="+mn-ea"/>
              </a:rPr>
              <a:t>活动</a:t>
            </a:r>
            <a:r>
              <a:rPr lang="en-US" altLang="zh-CN" sz="2400" b="1" dirty="0">
                <a:solidFill>
                  <a:srgbClr val="990033"/>
                </a:solidFill>
                <a:latin typeface="+mn-ea"/>
                <a:ea typeface="+mn-ea"/>
              </a:rPr>
              <a:t>】</a:t>
            </a:r>
            <a:endParaRPr lang="zh-CN" altLang="en-US" sz="2400" b="1" dirty="0">
              <a:solidFill>
                <a:srgbClr val="990033"/>
              </a:solidFill>
              <a:latin typeface="+mn-ea"/>
              <a:ea typeface="+mn-ea"/>
            </a:endParaRPr>
          </a:p>
        </p:txBody>
      </p:sp>
      <p:sp>
        <p:nvSpPr>
          <p:cNvPr id="37893" name="Rectangle 44"/>
          <p:cNvSpPr>
            <a:spLocks noChangeArrowheads="1"/>
          </p:cNvSpPr>
          <p:nvPr/>
        </p:nvSpPr>
        <p:spPr bwMode="auto">
          <a:xfrm>
            <a:off x="1447800" y="1612900"/>
            <a:ext cx="51816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zh-CN" altLang="en-US" sz="2400" b="1">
                <a:latin typeface="宋体" pitchFamily="2" charset="-122"/>
                <a:ea typeface="楷体_GB2312" pitchFamily="49" charset="-122"/>
              </a:rPr>
              <a:t>完成下列实验，观察分析实验现象。</a:t>
            </a:r>
            <a:endParaRPr lang="en-US" sz="2400" b="1">
              <a:ea typeface="楷体_GB2312" pitchFamily="49" charset="-122"/>
            </a:endParaRPr>
          </a:p>
        </p:txBody>
      </p:sp>
      <p:sp>
        <p:nvSpPr>
          <p:cNvPr id="4102" name="AutoShape 11"/>
          <p:cNvSpPr>
            <a:spLocks noChangeArrowheads="1"/>
          </p:cNvSpPr>
          <p:nvPr/>
        </p:nvSpPr>
        <p:spPr bwMode="auto">
          <a:xfrm>
            <a:off x="609600" y="2209800"/>
            <a:ext cx="8001000" cy="1981200"/>
          </a:xfrm>
          <a:prstGeom prst="roundRect">
            <a:avLst>
              <a:gd name="adj" fmla="val 7315"/>
            </a:avLst>
          </a:prstGeom>
          <a:noFill/>
          <a:ln w="22225" cap="rnd">
            <a:solidFill>
              <a:srgbClr val="1C1C1C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pPr>
              <a:buFont typeface="Arial" pitchFamily="34" charset="0"/>
              <a:buNone/>
              <a:defRPr/>
            </a:pPr>
            <a:endParaRPr lang="zh-CN" altLang="en-US" sz="2400">
              <a:latin typeface="+mn-ea"/>
              <a:ea typeface="+mn-ea"/>
            </a:endParaRPr>
          </a:p>
        </p:txBody>
      </p:sp>
      <p:pic>
        <p:nvPicPr>
          <p:cNvPr id="4103" name="图片 1" descr="http://www.csxsxx.com/zhuantiwang/ziranwang/KexueB/kexue-2/co3-2/3-2-2/syyj1-2-1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765"/>
          <a:stretch>
            <a:fillRect/>
          </a:stretch>
        </p:blipFill>
        <p:spPr bwMode="auto">
          <a:xfrm>
            <a:off x="5410200" y="2438400"/>
            <a:ext cx="3094038" cy="153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13" descr="http://cooco.net.cn/files/down/test/2005/46/21/90/20054621904034056557647.files/image00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438400"/>
            <a:ext cx="16002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6" name="Rectangle 8"/>
          <p:cNvSpPr>
            <a:spLocks noChangeArrowheads="1"/>
          </p:cNvSpPr>
          <p:nvPr/>
        </p:nvSpPr>
        <p:spPr bwMode="auto">
          <a:xfrm>
            <a:off x="1447800" y="5334000"/>
            <a:ext cx="441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zh-CN" altLang="en-US" sz="2400" b="1">
                <a:latin typeface="宋体" pitchFamily="2" charset="-122"/>
                <a:ea typeface="楷体_GB2312" pitchFamily="49" charset="-122"/>
              </a:rPr>
              <a:t>物体受到向上和向下的</a:t>
            </a:r>
            <a:r>
              <a:rPr lang="zh-CN" altLang="en-US" sz="2400" b="1">
                <a:solidFill>
                  <a:srgbClr val="FF0000"/>
                </a:solidFill>
                <a:latin typeface="宋体" pitchFamily="2" charset="-122"/>
                <a:ea typeface="楷体_GB2312" pitchFamily="49" charset="-122"/>
              </a:rPr>
              <a:t>压力差</a:t>
            </a:r>
            <a:r>
              <a:rPr lang="zh-CN" altLang="en-US" sz="2400" b="1">
                <a:latin typeface="宋体" pitchFamily="2" charset="-122"/>
                <a:ea typeface="楷体_GB2312" pitchFamily="49" charset="-122"/>
              </a:rPr>
              <a:t>。</a:t>
            </a:r>
          </a:p>
        </p:txBody>
      </p:sp>
      <p:sp>
        <p:nvSpPr>
          <p:cNvPr id="4107" name="Text Box 13"/>
          <p:cNvSpPr txBox="1">
            <a:spLocks noChangeArrowheads="1"/>
          </p:cNvSpPr>
          <p:nvPr/>
        </p:nvSpPr>
        <p:spPr bwMode="auto">
          <a:xfrm>
            <a:off x="152400" y="42672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altLang="zh-CN" sz="2400" b="1" dirty="0">
                <a:solidFill>
                  <a:schemeClr val="accent2"/>
                </a:solidFill>
                <a:latin typeface="+mn-ea"/>
                <a:ea typeface="+mn-ea"/>
              </a:rPr>
              <a:t>【</a:t>
            </a:r>
            <a:r>
              <a:rPr lang="zh-CN" altLang="en-US" sz="2400" b="1" dirty="0">
                <a:solidFill>
                  <a:schemeClr val="accent2"/>
                </a:solidFill>
                <a:latin typeface="+mn-ea"/>
                <a:ea typeface="+mn-ea"/>
              </a:rPr>
              <a:t>浮力</a:t>
            </a:r>
            <a:r>
              <a:rPr lang="en-US" altLang="zh-CN" sz="2400" b="1" dirty="0">
                <a:solidFill>
                  <a:schemeClr val="accent2"/>
                </a:solidFill>
                <a:latin typeface="+mn-ea"/>
                <a:ea typeface="+mn-ea"/>
              </a:rPr>
              <a:t>】</a:t>
            </a:r>
            <a:endParaRPr lang="zh-CN" altLang="en-US" sz="2400" b="1" dirty="0">
              <a:solidFill>
                <a:schemeClr val="accent2"/>
              </a:solidFill>
              <a:latin typeface="+mn-ea"/>
              <a:ea typeface="+mn-ea"/>
            </a:endParaRPr>
          </a:p>
        </p:txBody>
      </p:sp>
      <p:sp>
        <p:nvSpPr>
          <p:cNvPr id="4108" name="Rectangle 9"/>
          <p:cNvSpPr>
            <a:spLocks noChangeArrowheads="1"/>
          </p:cNvSpPr>
          <p:nvPr/>
        </p:nvSpPr>
        <p:spPr bwMode="auto">
          <a:xfrm>
            <a:off x="152400" y="5334000"/>
            <a:ext cx="1477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altLang="zh-CN" sz="2400" b="1" dirty="0">
                <a:solidFill>
                  <a:srgbClr val="990033"/>
                </a:solidFill>
                <a:latin typeface="+mn-ea"/>
                <a:ea typeface="+mn-ea"/>
              </a:rPr>
              <a:t>【</a:t>
            </a:r>
            <a:r>
              <a:rPr lang="zh-CN" altLang="en-US" sz="2400" b="1" dirty="0">
                <a:solidFill>
                  <a:srgbClr val="990033"/>
                </a:solidFill>
                <a:latin typeface="+mn-ea"/>
                <a:ea typeface="+mn-ea"/>
              </a:rPr>
              <a:t>原因</a:t>
            </a:r>
            <a:r>
              <a:rPr lang="en-US" altLang="zh-CN" sz="2400" b="1" dirty="0">
                <a:solidFill>
                  <a:srgbClr val="990033"/>
                </a:solidFill>
                <a:latin typeface="+mn-ea"/>
                <a:ea typeface="+mn-ea"/>
              </a:rPr>
              <a:t>】</a:t>
            </a:r>
            <a:endParaRPr lang="zh-CN" altLang="en-US" sz="2400" b="1" dirty="0">
              <a:solidFill>
                <a:srgbClr val="990033"/>
              </a:solidFill>
              <a:latin typeface="+mn-ea"/>
              <a:ea typeface="+mn-ea"/>
            </a:endParaRPr>
          </a:p>
        </p:txBody>
      </p:sp>
      <p:sp>
        <p:nvSpPr>
          <p:cNvPr id="4109" name="Text Box 13"/>
          <p:cNvSpPr txBox="1">
            <a:spLocks noChangeArrowheads="1"/>
          </p:cNvSpPr>
          <p:nvPr/>
        </p:nvSpPr>
        <p:spPr bwMode="auto">
          <a:xfrm>
            <a:off x="152400" y="5943600"/>
            <a:ext cx="14938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altLang="zh-CN" sz="2400" b="1" dirty="0">
                <a:solidFill>
                  <a:schemeClr val="accent2"/>
                </a:solidFill>
                <a:latin typeface="+mn-ea"/>
                <a:ea typeface="+mn-ea"/>
              </a:rPr>
              <a:t>【</a:t>
            </a:r>
            <a:r>
              <a:rPr lang="zh-CN" altLang="en-US" sz="2400" b="1" dirty="0">
                <a:solidFill>
                  <a:schemeClr val="accent2"/>
                </a:solidFill>
                <a:latin typeface="+mn-ea"/>
                <a:ea typeface="+mn-ea"/>
              </a:rPr>
              <a:t>思考</a:t>
            </a:r>
            <a:r>
              <a:rPr lang="en-US" altLang="zh-CN" sz="2400" b="1" dirty="0">
                <a:solidFill>
                  <a:schemeClr val="accent2"/>
                </a:solidFill>
                <a:latin typeface="+mn-ea"/>
                <a:ea typeface="+mn-ea"/>
              </a:rPr>
              <a:t>】</a:t>
            </a:r>
            <a:endParaRPr lang="zh-CN" altLang="en-US" sz="2400" b="1" dirty="0">
              <a:solidFill>
                <a:schemeClr val="accent2"/>
              </a:solidFill>
              <a:latin typeface="+mn-ea"/>
              <a:ea typeface="+mn-ea"/>
            </a:endParaRPr>
          </a:p>
        </p:txBody>
      </p:sp>
      <p:sp>
        <p:nvSpPr>
          <p:cNvPr id="4110" name="Rectangle 5"/>
          <p:cNvSpPr>
            <a:spLocks noChangeArrowheads="1"/>
          </p:cNvSpPr>
          <p:nvPr/>
        </p:nvSpPr>
        <p:spPr bwMode="auto">
          <a:xfrm>
            <a:off x="1447800" y="4795838"/>
            <a:ext cx="3581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sz="2400" b="1">
                <a:latin typeface="宋体" pitchFamily="2" charset="-122"/>
                <a:ea typeface="楷体_GB2312" pitchFamily="49" charset="-122"/>
              </a:rPr>
              <a:t>B.</a:t>
            </a:r>
            <a:r>
              <a:rPr lang="zh-CN" altLang="en-US" sz="2400" b="1">
                <a:latin typeface="宋体" pitchFamily="2" charset="-122"/>
                <a:ea typeface="楷体_GB2312" pitchFamily="49" charset="-122"/>
              </a:rPr>
              <a:t>浮力的方向</a:t>
            </a:r>
            <a:r>
              <a:rPr lang="zh-CN" altLang="en-US" sz="2400" b="1">
                <a:solidFill>
                  <a:srgbClr val="FF0000"/>
                </a:solidFill>
                <a:latin typeface="宋体" pitchFamily="2" charset="-122"/>
                <a:ea typeface="楷体_GB2312" pitchFamily="49" charset="-122"/>
              </a:rPr>
              <a:t>竖直向上</a:t>
            </a:r>
            <a:r>
              <a:rPr lang="zh-CN" altLang="en-US" sz="2400" b="1">
                <a:latin typeface="宋体" pitchFamily="2" charset="-122"/>
                <a:ea typeface="楷体_GB2312" pitchFamily="49" charset="-122"/>
              </a:rPr>
              <a:t>。</a:t>
            </a:r>
          </a:p>
        </p:txBody>
      </p:sp>
      <p:sp>
        <p:nvSpPr>
          <p:cNvPr id="4111" name="矩形 28"/>
          <p:cNvSpPr>
            <a:spLocks noChangeArrowheads="1"/>
          </p:cNvSpPr>
          <p:nvPr/>
        </p:nvSpPr>
        <p:spPr bwMode="auto">
          <a:xfrm>
            <a:off x="1447800" y="5943600"/>
            <a:ext cx="571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zh-CN" altLang="en-US" sz="2400" b="1">
                <a:latin typeface="宋体" pitchFamily="2" charset="-122"/>
                <a:ea typeface="楷体_GB2312" pitchFamily="49" charset="-122"/>
              </a:rPr>
              <a:t>在水中下沉的物体受浮力吗？如何证明？</a:t>
            </a:r>
            <a:endParaRPr lang="zh-CN" altLang="en-US" sz="2400">
              <a:latin typeface="宋体" pitchFamily="2" charset="-122"/>
            </a:endParaRPr>
          </a:p>
        </p:txBody>
      </p:sp>
      <p:pic>
        <p:nvPicPr>
          <p:cNvPr id="4112" name="Picture 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2590800"/>
            <a:ext cx="2300288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3" name="Rectangle 36"/>
          <p:cNvSpPr>
            <a:spLocks noChangeArrowheads="1"/>
          </p:cNvSpPr>
          <p:nvPr/>
        </p:nvSpPr>
        <p:spPr bwMode="auto">
          <a:xfrm>
            <a:off x="1447800" y="4262438"/>
            <a:ext cx="53927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sz="2400" b="1">
                <a:latin typeface="宋体" pitchFamily="2" charset="-122"/>
                <a:ea typeface="楷体_GB2312" pitchFamily="49" charset="-122"/>
              </a:rPr>
              <a:t>A.</a:t>
            </a:r>
            <a:r>
              <a:rPr lang="zh-CN" altLang="en-US" sz="2400" b="1">
                <a:latin typeface="宋体" pitchFamily="2" charset="-122"/>
                <a:ea typeface="楷体_GB2312" pitchFamily="49" charset="-122"/>
              </a:rPr>
              <a:t>流体对</a:t>
            </a:r>
            <a:r>
              <a:rPr lang="zh-CN" altLang="en-US" sz="2400" b="1">
                <a:solidFill>
                  <a:srgbClr val="FF0000"/>
                </a:solidFill>
                <a:latin typeface="宋体" pitchFamily="2" charset="-122"/>
                <a:ea typeface="楷体_GB2312" pitchFamily="49" charset="-122"/>
              </a:rPr>
              <a:t>浸在</a:t>
            </a:r>
            <a:r>
              <a:rPr lang="zh-CN" altLang="en-US" sz="2400" b="1">
                <a:latin typeface="宋体" pitchFamily="2" charset="-122"/>
                <a:ea typeface="楷体_GB2312" pitchFamily="49" charset="-122"/>
              </a:rPr>
              <a:t>其中的物体向上有托力。</a:t>
            </a:r>
          </a:p>
        </p:txBody>
      </p:sp>
    </p:spTree>
    <p:extLst>
      <p:ext uri="{BB962C8B-B14F-4D97-AF65-F5344CB8AC3E}">
        <p14:creationId xmlns:p14="http://schemas.microsoft.com/office/powerpoint/2010/main" val="2342936577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0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" grpId="0" animBg="1" autoUpdateAnimBg="0"/>
      <p:bldP spid="4106" grpId="0" autoUpdateAnimBg="0"/>
      <p:bldP spid="4107" grpId="0" autoUpdateAnimBg="0"/>
      <p:bldP spid="4108" grpId="0" autoUpdateAnimBg="0"/>
      <p:bldP spid="4109" grpId="0" autoUpdateAnimBg="0"/>
      <p:bldP spid="4110" grpId="0" autoUpdateAnimBg="0"/>
      <p:bldP spid="4111" grpId="0" autoUpdateAnimBg="0"/>
      <p:bldP spid="4113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7"/>
          <p:cNvSpPr txBox="1">
            <a:spLocks noChangeArrowheads="1"/>
          </p:cNvSpPr>
          <p:nvPr/>
        </p:nvSpPr>
        <p:spPr bwMode="auto">
          <a:xfrm>
            <a:off x="90488" y="914400"/>
            <a:ext cx="3276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altLang="zh-CN" sz="2400" b="1" dirty="0">
                <a:solidFill>
                  <a:srgbClr val="990033"/>
                </a:solidFill>
                <a:latin typeface="+mn-ea"/>
                <a:ea typeface="+mn-ea"/>
              </a:rPr>
              <a:t>【</a:t>
            </a:r>
            <a:r>
              <a:rPr lang="zh-CN" altLang="en-US" sz="2400" b="1" dirty="0">
                <a:solidFill>
                  <a:srgbClr val="990033"/>
                </a:solidFill>
                <a:latin typeface="+mn-ea"/>
                <a:ea typeface="+mn-ea"/>
              </a:rPr>
              <a:t>方案</a:t>
            </a:r>
            <a:r>
              <a:rPr lang="en-US" altLang="zh-CN" sz="2400" b="1" dirty="0">
                <a:solidFill>
                  <a:srgbClr val="990033"/>
                </a:solidFill>
                <a:latin typeface="+mn-ea"/>
                <a:ea typeface="+mn-ea"/>
              </a:rPr>
              <a:t>】</a:t>
            </a:r>
            <a:endParaRPr lang="zh-CN" altLang="en-US" sz="2400" b="1" dirty="0">
              <a:solidFill>
                <a:srgbClr val="990033"/>
              </a:solidFill>
              <a:latin typeface="+mn-ea"/>
              <a:ea typeface="+mn-ea"/>
            </a:endParaRPr>
          </a:p>
        </p:txBody>
      </p:sp>
      <p:sp>
        <p:nvSpPr>
          <p:cNvPr id="5125" name="Rectangle 44"/>
          <p:cNvSpPr>
            <a:spLocks noChangeArrowheads="1"/>
          </p:cNvSpPr>
          <p:nvPr/>
        </p:nvSpPr>
        <p:spPr bwMode="auto">
          <a:xfrm>
            <a:off x="1614488" y="958850"/>
            <a:ext cx="2590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zh-CN" altLang="en-US" sz="2400" b="1">
                <a:latin typeface="宋体" pitchFamily="2" charset="-122"/>
                <a:ea typeface="楷体_GB2312" pitchFamily="49" charset="-122"/>
              </a:rPr>
              <a:t>称重法：</a:t>
            </a:r>
            <a:endParaRPr lang="en-US" sz="2400" b="1">
              <a:ea typeface="楷体_GB2312" pitchFamily="49" charset="-122"/>
            </a:endParaRPr>
          </a:p>
        </p:txBody>
      </p:sp>
      <p:pic>
        <p:nvPicPr>
          <p:cNvPr id="5126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676400"/>
            <a:ext cx="1416050" cy="222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828800"/>
            <a:ext cx="1289050" cy="199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8" name="AutoShape 11"/>
          <p:cNvSpPr>
            <a:spLocks noChangeArrowheads="1"/>
          </p:cNvSpPr>
          <p:nvPr/>
        </p:nvSpPr>
        <p:spPr bwMode="auto">
          <a:xfrm>
            <a:off x="395288" y="1508125"/>
            <a:ext cx="7758112" cy="2378075"/>
          </a:xfrm>
          <a:prstGeom prst="roundRect">
            <a:avLst>
              <a:gd name="adj" fmla="val 7315"/>
            </a:avLst>
          </a:prstGeom>
          <a:noFill/>
          <a:ln w="22225" cap="rnd">
            <a:solidFill>
              <a:srgbClr val="1C1C1C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pPr>
              <a:buFont typeface="Arial" pitchFamily="34" charset="0"/>
              <a:buNone/>
              <a:defRPr/>
            </a:pPr>
            <a:endParaRPr lang="zh-CN" altLang="en-US" sz="2400">
              <a:latin typeface="+mn-ea"/>
              <a:ea typeface="+mn-ea"/>
            </a:endParaRPr>
          </a:p>
        </p:txBody>
      </p:sp>
      <p:sp>
        <p:nvSpPr>
          <p:cNvPr id="5129" name="Text Box 78"/>
          <p:cNvSpPr txBox="1">
            <a:spLocks noChangeArrowheads="1"/>
          </p:cNvSpPr>
          <p:nvPr/>
        </p:nvSpPr>
        <p:spPr bwMode="auto">
          <a:xfrm>
            <a:off x="2971800" y="9144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pitchFamily="34" charset="0"/>
              <a:buNone/>
              <a:defRPr/>
            </a:pPr>
            <a:r>
              <a:rPr lang="en-US" altLang="zh-CN" sz="2400" b="1" i="1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F</a:t>
            </a:r>
            <a:r>
              <a:rPr lang="zh-CN" altLang="en-US" sz="2400" b="1" baseline="-250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浮</a:t>
            </a:r>
            <a:r>
              <a:rPr lang="en-US" altLang="zh-CN" sz="2400" b="1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=</a:t>
            </a:r>
            <a:r>
              <a:rPr lang="en-US" altLang="zh-CN" sz="2400" b="1" i="1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G</a:t>
            </a:r>
            <a:r>
              <a:rPr lang="zh-CN" altLang="en-US" sz="2400" b="1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－</a:t>
            </a:r>
            <a:r>
              <a:rPr lang="en-US" altLang="zh-CN" sz="2400" b="1" i="1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F</a:t>
            </a:r>
            <a:endParaRPr lang="en-US" altLang="zh-CN" sz="2400" b="1" i="1" baseline="-25000" dirty="0">
              <a:solidFill>
                <a:srgbClr val="FF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5130" name="Picture 5" descr="659895413521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1828800"/>
            <a:ext cx="3856038" cy="199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1" name="Text Box 4"/>
          <p:cNvSpPr txBox="1">
            <a:spLocks noChangeArrowheads="1"/>
          </p:cNvSpPr>
          <p:nvPr/>
        </p:nvSpPr>
        <p:spPr bwMode="auto">
          <a:xfrm>
            <a:off x="1295400" y="4494213"/>
            <a:ext cx="7605713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zh-CN" altLang="en-US" sz="2400" b="1">
                <a:latin typeface="宋体" pitchFamily="2" charset="-122"/>
                <a:ea typeface="楷体_GB2312" pitchFamily="49" charset="-122"/>
              </a:rPr>
              <a:t>把装满水的小桶放在小盆里</a:t>
            </a:r>
            <a:r>
              <a:rPr lang="en-US" altLang="zh-CN" sz="2400" b="1">
                <a:latin typeface="宋体" pitchFamily="2" charset="-122"/>
                <a:ea typeface="楷体_GB2312" pitchFamily="49" charset="-122"/>
              </a:rPr>
              <a:t>,</a:t>
            </a:r>
            <a:r>
              <a:rPr lang="zh-CN" altLang="en-US" sz="2400" b="1">
                <a:latin typeface="宋体" pitchFamily="2" charset="-122"/>
                <a:ea typeface="楷体_GB2312" pitchFamily="49" charset="-122"/>
              </a:rPr>
              <a:t> 再把空的饮料罐按入桶中</a:t>
            </a:r>
            <a:r>
              <a:rPr lang="en-US" altLang="zh-CN" sz="2400" b="1">
                <a:latin typeface="宋体" pitchFamily="2" charset="-122"/>
                <a:ea typeface="楷体_GB2312" pitchFamily="49" charset="-122"/>
              </a:rPr>
              <a:t>,</a:t>
            </a:r>
            <a:r>
              <a:rPr lang="zh-CN" altLang="en-US" sz="2400" b="1">
                <a:latin typeface="宋体" pitchFamily="2" charset="-122"/>
                <a:ea typeface="楷体_GB2312" pitchFamily="49" charset="-122"/>
              </a:rPr>
              <a:t>观察实验中的相关现象，同时体会饮料罐所受浮力及其变化情况。</a:t>
            </a:r>
            <a:endParaRPr lang="en-US" sz="2400" b="1">
              <a:solidFill>
                <a:srgbClr val="FF0066"/>
              </a:solidFill>
              <a:ea typeface="楷体_GB2312" pitchFamily="49" charset="-122"/>
            </a:endParaRPr>
          </a:p>
        </p:txBody>
      </p:sp>
      <p:sp>
        <p:nvSpPr>
          <p:cNvPr id="5132" name="Text Box 13"/>
          <p:cNvSpPr txBox="1">
            <a:spLocks noChangeArrowheads="1"/>
          </p:cNvSpPr>
          <p:nvPr/>
        </p:nvSpPr>
        <p:spPr bwMode="auto">
          <a:xfrm>
            <a:off x="0" y="4033838"/>
            <a:ext cx="1524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altLang="zh-CN" sz="2400" b="1" dirty="0">
                <a:solidFill>
                  <a:schemeClr val="accent2"/>
                </a:solidFill>
                <a:latin typeface="+mn-ea"/>
                <a:ea typeface="+mn-ea"/>
              </a:rPr>
              <a:t>【</a:t>
            </a:r>
            <a:r>
              <a:rPr lang="zh-CN" altLang="en-US" sz="2400" b="1" dirty="0">
                <a:solidFill>
                  <a:schemeClr val="accent2"/>
                </a:solidFill>
                <a:latin typeface="+mn-ea"/>
                <a:ea typeface="+mn-ea"/>
              </a:rPr>
              <a:t>思考</a:t>
            </a:r>
            <a:r>
              <a:rPr lang="en-US" altLang="zh-CN" sz="2400" b="1" dirty="0">
                <a:solidFill>
                  <a:schemeClr val="accent2"/>
                </a:solidFill>
                <a:latin typeface="+mn-ea"/>
                <a:ea typeface="+mn-ea"/>
              </a:rPr>
              <a:t>】</a:t>
            </a:r>
            <a:endParaRPr lang="zh-CN" altLang="en-US" sz="2400" b="1" dirty="0">
              <a:solidFill>
                <a:schemeClr val="accent2"/>
              </a:solidFill>
              <a:latin typeface="+mn-ea"/>
              <a:ea typeface="+mn-ea"/>
            </a:endParaRPr>
          </a:p>
        </p:txBody>
      </p:sp>
      <p:sp>
        <p:nvSpPr>
          <p:cNvPr id="5133" name="矩形 28"/>
          <p:cNvSpPr>
            <a:spLocks noChangeArrowheads="1"/>
          </p:cNvSpPr>
          <p:nvPr/>
        </p:nvSpPr>
        <p:spPr bwMode="auto">
          <a:xfrm>
            <a:off x="1371600" y="4033838"/>
            <a:ext cx="44958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宋体" pitchFamily="2" charset="-122"/>
                <a:ea typeface="楷体_GB2312" pitchFamily="49" charset="-122"/>
              </a:rPr>
              <a:t>物体所受浮力与哪些因素有关？</a:t>
            </a:r>
            <a:endParaRPr lang="zh-CN" altLang="en-US" sz="2400">
              <a:solidFill>
                <a:srgbClr val="FF0000"/>
              </a:solidFill>
              <a:latin typeface="宋体" pitchFamily="2" charset="-122"/>
            </a:endParaRPr>
          </a:p>
        </p:txBody>
      </p:sp>
      <p:sp>
        <p:nvSpPr>
          <p:cNvPr id="5134" name="Text Box 7"/>
          <p:cNvSpPr txBox="1">
            <a:spLocks noChangeArrowheads="1"/>
          </p:cNvSpPr>
          <p:nvPr/>
        </p:nvSpPr>
        <p:spPr bwMode="auto">
          <a:xfrm>
            <a:off x="0" y="4567238"/>
            <a:ext cx="1524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altLang="zh-CN" sz="2400" b="1" dirty="0">
                <a:solidFill>
                  <a:srgbClr val="990033"/>
                </a:solidFill>
                <a:latin typeface="+mn-ea"/>
                <a:ea typeface="+mn-ea"/>
              </a:rPr>
              <a:t>【</a:t>
            </a:r>
            <a:r>
              <a:rPr lang="zh-CN" altLang="en-US" sz="2400" b="1" dirty="0">
                <a:solidFill>
                  <a:srgbClr val="990033"/>
                </a:solidFill>
                <a:latin typeface="+mn-ea"/>
                <a:ea typeface="+mn-ea"/>
              </a:rPr>
              <a:t>活动</a:t>
            </a:r>
            <a:r>
              <a:rPr lang="en-US" altLang="zh-CN" sz="2400" b="1" dirty="0">
                <a:solidFill>
                  <a:srgbClr val="990033"/>
                </a:solidFill>
                <a:latin typeface="+mn-ea"/>
                <a:ea typeface="+mn-ea"/>
              </a:rPr>
              <a:t>】</a:t>
            </a:r>
            <a:endParaRPr lang="zh-CN" altLang="en-US" sz="2400" b="1" dirty="0">
              <a:solidFill>
                <a:srgbClr val="990033"/>
              </a:solidFill>
              <a:latin typeface="+mn-ea"/>
              <a:ea typeface="+mn-ea"/>
            </a:endParaRPr>
          </a:p>
        </p:txBody>
      </p:sp>
      <p:sp>
        <p:nvSpPr>
          <p:cNvPr id="5135" name="Text Box 13"/>
          <p:cNvSpPr txBox="1">
            <a:spLocks noChangeArrowheads="1"/>
          </p:cNvSpPr>
          <p:nvPr/>
        </p:nvSpPr>
        <p:spPr bwMode="auto">
          <a:xfrm>
            <a:off x="76200" y="6167438"/>
            <a:ext cx="1524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altLang="zh-CN" sz="2400" b="1" dirty="0">
                <a:solidFill>
                  <a:schemeClr val="accent2"/>
                </a:solidFill>
                <a:latin typeface="+mn-ea"/>
                <a:ea typeface="+mn-ea"/>
              </a:rPr>
              <a:t>【</a:t>
            </a:r>
            <a:r>
              <a:rPr lang="zh-CN" altLang="en-US" sz="2400" b="1" dirty="0">
                <a:solidFill>
                  <a:schemeClr val="accent2"/>
                </a:solidFill>
                <a:latin typeface="+mn-ea"/>
                <a:ea typeface="+mn-ea"/>
              </a:rPr>
              <a:t>猜想</a:t>
            </a:r>
            <a:r>
              <a:rPr lang="en-US" altLang="zh-CN" sz="2400" b="1" dirty="0">
                <a:solidFill>
                  <a:schemeClr val="accent2"/>
                </a:solidFill>
                <a:latin typeface="+mn-ea"/>
                <a:ea typeface="+mn-ea"/>
              </a:rPr>
              <a:t>】</a:t>
            </a:r>
            <a:endParaRPr lang="zh-CN" altLang="en-US" sz="2400" b="1" dirty="0">
              <a:solidFill>
                <a:schemeClr val="accent2"/>
              </a:solidFill>
              <a:latin typeface="+mn-ea"/>
              <a:ea typeface="+mn-ea"/>
            </a:endParaRPr>
          </a:p>
        </p:txBody>
      </p:sp>
      <p:sp>
        <p:nvSpPr>
          <p:cNvPr id="5136" name="矩形 28"/>
          <p:cNvSpPr>
            <a:spLocks noChangeArrowheads="1"/>
          </p:cNvSpPr>
          <p:nvPr/>
        </p:nvSpPr>
        <p:spPr bwMode="auto">
          <a:xfrm>
            <a:off x="1371600" y="6167438"/>
            <a:ext cx="47545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sz="2400" b="1" i="1">
                <a:solidFill>
                  <a:srgbClr val="FF0000"/>
                </a:solidFill>
                <a:latin typeface="宋体" pitchFamily="2" charset="-122"/>
                <a:ea typeface="楷体_GB2312" pitchFamily="49" charset="-122"/>
              </a:rPr>
              <a:t>F</a:t>
            </a:r>
            <a:r>
              <a:rPr lang="zh-CN" altLang="en-US" sz="2400" b="1" baseline="-25000">
                <a:solidFill>
                  <a:srgbClr val="FF0000"/>
                </a:solidFill>
                <a:latin typeface="宋体" pitchFamily="2" charset="-122"/>
                <a:ea typeface="楷体_GB2312" pitchFamily="49" charset="-122"/>
              </a:rPr>
              <a:t>浮</a:t>
            </a:r>
            <a:r>
              <a:rPr lang="zh-CN" altLang="en-US" sz="2400" b="1">
                <a:latin typeface="宋体" pitchFamily="2" charset="-122"/>
                <a:ea typeface="楷体_GB2312" pitchFamily="49" charset="-122"/>
              </a:rPr>
              <a:t>与</a:t>
            </a:r>
            <a:r>
              <a:rPr lang="zh-CN" altLang="en-US" sz="2400" b="1">
                <a:solidFill>
                  <a:srgbClr val="FF0000"/>
                </a:solidFill>
                <a:latin typeface="宋体" pitchFamily="2" charset="-122"/>
                <a:ea typeface="楷体_GB2312" pitchFamily="49" charset="-122"/>
              </a:rPr>
              <a:t>排开液体</a:t>
            </a:r>
            <a:r>
              <a:rPr lang="zh-CN" altLang="en-US" sz="2400" b="1">
                <a:latin typeface="宋体" pitchFamily="2" charset="-122"/>
                <a:ea typeface="楷体_GB2312" pitchFamily="49" charset="-122"/>
              </a:rPr>
              <a:t>的多少有关。</a:t>
            </a:r>
            <a:endParaRPr lang="zh-CN" altLang="en-US" sz="2400">
              <a:latin typeface="宋体" pitchFamily="2" charset="-122"/>
              <a:ea typeface="楷体_GB2312" pitchFamily="49" charset="-122"/>
            </a:endParaRPr>
          </a:p>
        </p:txBody>
      </p:sp>
      <p:sp>
        <p:nvSpPr>
          <p:cNvPr id="5137" name="矩形 27"/>
          <p:cNvSpPr>
            <a:spLocks noChangeArrowheads="1"/>
          </p:cNvSpPr>
          <p:nvPr/>
        </p:nvSpPr>
        <p:spPr bwMode="auto">
          <a:xfrm>
            <a:off x="5105400" y="6172200"/>
            <a:ext cx="2743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宋体" pitchFamily="2" charset="-122"/>
                <a:ea typeface="楷体_GB2312" pitchFamily="49" charset="-122"/>
              </a:rPr>
              <a:t>（</a:t>
            </a:r>
            <a:r>
              <a:rPr lang="en-US" altLang="zh-CN" sz="2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zh-CN" altLang="en-US" sz="2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、</a:t>
            </a:r>
            <a:r>
              <a:rPr lang="en-US" altLang="zh-CN" sz="2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zh-CN" altLang="en-US" sz="2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、</a:t>
            </a:r>
            <a:r>
              <a:rPr lang="en-US" altLang="zh-CN" sz="2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zh-CN" altLang="en-US" sz="2400" b="1">
                <a:solidFill>
                  <a:srgbClr val="FF0000"/>
                </a:solidFill>
                <a:latin typeface="宋体" pitchFamily="2" charset="-122"/>
                <a:ea typeface="楷体_GB2312" pitchFamily="49" charset="-122"/>
              </a:rPr>
              <a:t>）</a:t>
            </a:r>
            <a:endParaRPr lang="zh-CN" altLang="en-US" sz="2400">
              <a:latin typeface="宋体" pitchFamily="2" charset="-122"/>
              <a:ea typeface="楷体_GB2312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21254707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3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8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1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 autoUpdateAnimBg="0"/>
      <p:bldP spid="5128" grpId="0" animBg="1" autoUpdateAnimBg="0"/>
      <p:bldP spid="5129" grpId="0" autoUpdateAnimBg="0"/>
      <p:bldP spid="5131" grpId="0" autoUpdateAnimBg="0"/>
      <p:bldP spid="5132" grpId="0" autoUpdateAnimBg="0"/>
      <p:bldP spid="5133" grpId="0" autoUpdateAnimBg="0"/>
      <p:bldP spid="5134" grpId="0" autoUpdateAnimBg="0"/>
      <p:bldP spid="5135" grpId="0" autoUpdateAnimBg="0"/>
      <p:bldP spid="5136" grpId="0" autoUpdateAnimBg="0"/>
      <p:bldP spid="5137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Line 2"/>
          <p:cNvSpPr>
            <a:spLocks noChangeShapeType="1"/>
          </p:cNvSpPr>
          <p:nvPr/>
        </p:nvSpPr>
        <p:spPr bwMode="auto">
          <a:xfrm>
            <a:off x="1066800" y="2074863"/>
            <a:ext cx="0" cy="4368800"/>
          </a:xfrm>
          <a:prstGeom prst="line">
            <a:avLst/>
          </a:prstGeom>
          <a:noFill/>
          <a:ln w="1905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pPr>
              <a:buFont typeface="Arial" pitchFamily="34" charset="0"/>
              <a:buNone/>
              <a:defRPr/>
            </a:pPr>
            <a:endParaRPr lang="zh-CN" altLang="en-US" sz="2400">
              <a:latin typeface="+mn-ea"/>
              <a:ea typeface="+mn-ea"/>
            </a:endParaRPr>
          </a:p>
        </p:txBody>
      </p:sp>
      <p:grpSp>
        <p:nvGrpSpPr>
          <p:cNvPr id="39939" name="Group 3"/>
          <p:cNvGrpSpPr>
            <a:grpSpLocks/>
          </p:cNvGrpSpPr>
          <p:nvPr/>
        </p:nvGrpSpPr>
        <p:grpSpPr bwMode="auto">
          <a:xfrm>
            <a:off x="422275" y="1751013"/>
            <a:ext cx="1447800" cy="482600"/>
            <a:chOff x="0" y="0"/>
            <a:chExt cx="1086" cy="304"/>
          </a:xfrm>
        </p:grpSpPr>
        <p:sp>
          <p:nvSpPr>
            <p:cNvPr id="21530" name="Freeform 4"/>
            <p:cNvSpPr>
              <a:spLocks/>
            </p:cNvSpPr>
            <p:nvPr/>
          </p:nvSpPr>
          <p:spPr bwMode="auto">
            <a:xfrm>
              <a:off x="64" y="175"/>
              <a:ext cx="956" cy="129"/>
            </a:xfrm>
            <a:custGeom>
              <a:avLst/>
              <a:gdLst>
                <a:gd name="T0" fmla="*/ 958 w 1120"/>
                <a:gd name="T1" fmla="*/ 129 h 252"/>
                <a:gd name="T2" fmla="*/ 955 w 1120"/>
                <a:gd name="T3" fmla="*/ 128 h 252"/>
                <a:gd name="T4" fmla="*/ 941 w 1120"/>
                <a:gd name="T5" fmla="*/ 126 h 252"/>
                <a:gd name="T6" fmla="*/ 919 w 1120"/>
                <a:gd name="T7" fmla="*/ 123 h 252"/>
                <a:gd name="T8" fmla="*/ 888 w 1120"/>
                <a:gd name="T9" fmla="*/ 119 h 252"/>
                <a:gd name="T10" fmla="*/ 849 w 1120"/>
                <a:gd name="T11" fmla="*/ 114 h 252"/>
                <a:gd name="T12" fmla="*/ 802 w 1120"/>
                <a:gd name="T13" fmla="*/ 109 h 252"/>
                <a:gd name="T14" fmla="*/ 749 w 1120"/>
                <a:gd name="T15" fmla="*/ 104 h 252"/>
                <a:gd name="T16" fmla="*/ 689 w 1120"/>
                <a:gd name="T17" fmla="*/ 100 h 252"/>
                <a:gd name="T18" fmla="*/ 624 w 1120"/>
                <a:gd name="T19" fmla="*/ 97 h 252"/>
                <a:gd name="T20" fmla="*/ 553 w 1120"/>
                <a:gd name="T21" fmla="*/ 94 h 252"/>
                <a:gd name="T22" fmla="*/ 476 w 1120"/>
                <a:gd name="T23" fmla="*/ 94 h 252"/>
                <a:gd name="T24" fmla="*/ 399 w 1120"/>
                <a:gd name="T25" fmla="*/ 94 h 252"/>
                <a:gd name="T26" fmla="*/ 328 w 1120"/>
                <a:gd name="T27" fmla="*/ 97 h 252"/>
                <a:gd name="T28" fmla="*/ 263 w 1120"/>
                <a:gd name="T29" fmla="*/ 100 h 252"/>
                <a:gd name="T30" fmla="*/ 204 w 1120"/>
                <a:gd name="T31" fmla="*/ 104 h 252"/>
                <a:gd name="T32" fmla="*/ 152 w 1120"/>
                <a:gd name="T33" fmla="*/ 109 h 252"/>
                <a:gd name="T34" fmla="*/ 108 w 1120"/>
                <a:gd name="T35" fmla="*/ 114 h 252"/>
                <a:gd name="T36" fmla="*/ 70 w 1120"/>
                <a:gd name="T37" fmla="*/ 119 h 252"/>
                <a:gd name="T38" fmla="*/ 39 w 1120"/>
                <a:gd name="T39" fmla="*/ 123 h 252"/>
                <a:gd name="T40" fmla="*/ 17 w 1120"/>
                <a:gd name="T41" fmla="*/ 126 h 252"/>
                <a:gd name="T42" fmla="*/ 5 w 1120"/>
                <a:gd name="T43" fmla="*/ 128 h 252"/>
                <a:gd name="T44" fmla="*/ 0 w 1120"/>
                <a:gd name="T45" fmla="*/ 129 h 252"/>
                <a:gd name="T46" fmla="*/ 0 w 1120"/>
                <a:gd name="T47" fmla="*/ 32 h 252"/>
                <a:gd name="T48" fmla="*/ 479 w 1120"/>
                <a:gd name="T49" fmla="*/ 0 h 252"/>
                <a:gd name="T50" fmla="*/ 958 w 1120"/>
                <a:gd name="T51" fmla="*/ 32 h 252"/>
                <a:gd name="T52" fmla="*/ 958 w 1120"/>
                <a:gd name="T53" fmla="*/ 129 h 252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1120"/>
                <a:gd name="T82" fmla="*/ 0 h 252"/>
                <a:gd name="T83" fmla="*/ 1120 w 1120"/>
                <a:gd name="T84" fmla="*/ 252 h 252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1120" h="252">
                  <a:moveTo>
                    <a:pt x="1120" y="252"/>
                  </a:moveTo>
                  <a:lnTo>
                    <a:pt x="1116" y="250"/>
                  </a:lnTo>
                  <a:lnTo>
                    <a:pt x="1100" y="246"/>
                  </a:lnTo>
                  <a:lnTo>
                    <a:pt x="1074" y="240"/>
                  </a:lnTo>
                  <a:lnTo>
                    <a:pt x="1038" y="232"/>
                  </a:lnTo>
                  <a:lnTo>
                    <a:pt x="992" y="222"/>
                  </a:lnTo>
                  <a:lnTo>
                    <a:pt x="938" y="212"/>
                  </a:lnTo>
                  <a:lnTo>
                    <a:pt x="876" y="204"/>
                  </a:lnTo>
                  <a:lnTo>
                    <a:pt x="806" y="196"/>
                  </a:lnTo>
                  <a:lnTo>
                    <a:pt x="730" y="190"/>
                  </a:lnTo>
                  <a:lnTo>
                    <a:pt x="646" y="184"/>
                  </a:lnTo>
                  <a:lnTo>
                    <a:pt x="556" y="184"/>
                  </a:lnTo>
                  <a:lnTo>
                    <a:pt x="466" y="184"/>
                  </a:lnTo>
                  <a:lnTo>
                    <a:pt x="384" y="190"/>
                  </a:lnTo>
                  <a:lnTo>
                    <a:pt x="308" y="196"/>
                  </a:lnTo>
                  <a:lnTo>
                    <a:pt x="238" y="204"/>
                  </a:lnTo>
                  <a:lnTo>
                    <a:pt x="178" y="212"/>
                  </a:lnTo>
                  <a:lnTo>
                    <a:pt x="126" y="222"/>
                  </a:lnTo>
                  <a:lnTo>
                    <a:pt x="82" y="232"/>
                  </a:lnTo>
                  <a:lnTo>
                    <a:pt x="46" y="240"/>
                  </a:lnTo>
                  <a:lnTo>
                    <a:pt x="20" y="246"/>
                  </a:lnTo>
                  <a:lnTo>
                    <a:pt x="6" y="250"/>
                  </a:lnTo>
                  <a:lnTo>
                    <a:pt x="0" y="252"/>
                  </a:lnTo>
                  <a:lnTo>
                    <a:pt x="0" y="62"/>
                  </a:lnTo>
                  <a:lnTo>
                    <a:pt x="560" y="0"/>
                  </a:lnTo>
                  <a:lnTo>
                    <a:pt x="1120" y="62"/>
                  </a:lnTo>
                  <a:lnTo>
                    <a:pt x="1120" y="252"/>
                  </a:lnTo>
                  <a:close/>
                </a:path>
              </a:pathLst>
            </a:custGeom>
            <a:solidFill>
              <a:srgbClr val="96969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buFont typeface="Arial" pitchFamily="34" charset="0"/>
                <a:buNone/>
                <a:defRPr/>
              </a:pPr>
              <a:endParaRPr lang="zh-CN" altLang="en-US" sz="2400">
                <a:latin typeface="+mn-ea"/>
                <a:ea typeface="+mn-ea"/>
              </a:endParaRPr>
            </a:p>
          </p:txBody>
        </p:sp>
        <p:sp>
          <p:nvSpPr>
            <p:cNvPr id="6149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086" cy="267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5DBEBE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buFont typeface="Arial" pitchFamily="34" charset="0"/>
                <a:buNone/>
                <a:defRPr/>
              </a:pPr>
              <a:r>
                <a:rPr lang="zh-CN" altLang="en-US" sz="24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n-ea"/>
                  <a:ea typeface="+mn-ea"/>
                </a:rPr>
                <a:t>课题</a:t>
              </a:r>
            </a:p>
          </p:txBody>
        </p:sp>
      </p:grpSp>
      <p:sp>
        <p:nvSpPr>
          <p:cNvPr id="21508" name="Line 18"/>
          <p:cNvSpPr>
            <a:spLocks noChangeShapeType="1"/>
          </p:cNvSpPr>
          <p:nvPr/>
        </p:nvSpPr>
        <p:spPr bwMode="auto">
          <a:xfrm>
            <a:off x="1066800" y="2282825"/>
            <a:ext cx="7086600" cy="0"/>
          </a:xfrm>
          <a:prstGeom prst="line">
            <a:avLst/>
          </a:prstGeom>
          <a:noFill/>
          <a:ln w="38100" cap="rnd">
            <a:solidFill>
              <a:srgbClr val="969696"/>
            </a:solidFill>
            <a:prstDash val="sysDot"/>
            <a:round/>
            <a:headEnd/>
            <a:tailEnd type="oval" w="med" len="med"/>
          </a:ln>
        </p:spPr>
        <p:txBody>
          <a:bodyPr/>
          <a:lstStyle/>
          <a:p>
            <a:pPr>
              <a:buFont typeface="Arial" pitchFamily="34" charset="0"/>
              <a:buNone/>
              <a:defRPr/>
            </a:pPr>
            <a:endParaRPr lang="zh-CN" altLang="en-US" sz="2400">
              <a:latin typeface="+mn-ea"/>
              <a:ea typeface="+mn-ea"/>
            </a:endParaRPr>
          </a:p>
        </p:txBody>
      </p:sp>
      <p:sp>
        <p:nvSpPr>
          <p:cNvPr id="21509" name="Line 20"/>
          <p:cNvSpPr>
            <a:spLocks noChangeShapeType="1"/>
          </p:cNvSpPr>
          <p:nvPr/>
        </p:nvSpPr>
        <p:spPr bwMode="auto">
          <a:xfrm flipV="1">
            <a:off x="1066800" y="5867400"/>
            <a:ext cx="7086600" cy="3175"/>
          </a:xfrm>
          <a:prstGeom prst="line">
            <a:avLst/>
          </a:prstGeom>
          <a:noFill/>
          <a:ln w="38100" cap="rnd">
            <a:solidFill>
              <a:srgbClr val="969696"/>
            </a:solidFill>
            <a:prstDash val="sysDot"/>
            <a:round/>
            <a:headEnd/>
            <a:tailEnd type="oval" w="med" len="med"/>
          </a:ln>
        </p:spPr>
        <p:txBody>
          <a:bodyPr/>
          <a:lstStyle/>
          <a:p>
            <a:pPr>
              <a:buFont typeface="Arial" pitchFamily="34" charset="0"/>
              <a:buNone/>
              <a:defRPr/>
            </a:pPr>
            <a:endParaRPr lang="zh-CN" altLang="en-US" sz="2400">
              <a:latin typeface="+mn-ea"/>
              <a:ea typeface="+mn-ea"/>
            </a:endParaRPr>
          </a:p>
        </p:txBody>
      </p:sp>
      <p:grpSp>
        <p:nvGrpSpPr>
          <p:cNvPr id="39942" name="Group 8"/>
          <p:cNvGrpSpPr>
            <a:grpSpLocks/>
          </p:cNvGrpSpPr>
          <p:nvPr/>
        </p:nvGrpSpPr>
        <p:grpSpPr bwMode="auto">
          <a:xfrm>
            <a:off x="412750" y="2633663"/>
            <a:ext cx="1447800" cy="482600"/>
            <a:chOff x="0" y="0"/>
            <a:chExt cx="1440" cy="448"/>
          </a:xfrm>
        </p:grpSpPr>
        <p:sp>
          <p:nvSpPr>
            <p:cNvPr id="21528" name="Freeform 10"/>
            <p:cNvSpPr>
              <a:spLocks/>
            </p:cNvSpPr>
            <p:nvPr/>
          </p:nvSpPr>
          <p:spPr bwMode="auto">
            <a:xfrm>
              <a:off x="85" y="258"/>
              <a:ext cx="1269" cy="190"/>
            </a:xfrm>
            <a:custGeom>
              <a:avLst/>
              <a:gdLst>
                <a:gd name="T0" fmla="*/ 1270 w 1120"/>
                <a:gd name="T1" fmla="*/ 190 h 252"/>
                <a:gd name="T2" fmla="*/ 1265 w 1120"/>
                <a:gd name="T3" fmla="*/ 188 h 252"/>
                <a:gd name="T4" fmla="*/ 1247 w 1120"/>
                <a:gd name="T5" fmla="*/ 185 h 252"/>
                <a:gd name="T6" fmla="*/ 1218 w 1120"/>
                <a:gd name="T7" fmla="*/ 181 h 252"/>
                <a:gd name="T8" fmla="*/ 1177 w 1120"/>
                <a:gd name="T9" fmla="*/ 175 h 252"/>
                <a:gd name="T10" fmla="*/ 1125 w 1120"/>
                <a:gd name="T11" fmla="*/ 167 h 252"/>
                <a:gd name="T12" fmla="*/ 1064 w 1120"/>
                <a:gd name="T13" fmla="*/ 160 h 252"/>
                <a:gd name="T14" fmla="*/ 993 w 1120"/>
                <a:gd name="T15" fmla="*/ 154 h 252"/>
                <a:gd name="T16" fmla="*/ 914 w 1120"/>
                <a:gd name="T17" fmla="*/ 148 h 252"/>
                <a:gd name="T18" fmla="*/ 828 w 1120"/>
                <a:gd name="T19" fmla="*/ 143 h 252"/>
                <a:gd name="T20" fmla="*/ 733 w 1120"/>
                <a:gd name="T21" fmla="*/ 139 h 252"/>
                <a:gd name="T22" fmla="*/ 630 w 1120"/>
                <a:gd name="T23" fmla="*/ 139 h 252"/>
                <a:gd name="T24" fmla="*/ 528 w 1120"/>
                <a:gd name="T25" fmla="*/ 139 h 252"/>
                <a:gd name="T26" fmla="*/ 435 w 1120"/>
                <a:gd name="T27" fmla="*/ 143 h 252"/>
                <a:gd name="T28" fmla="*/ 349 w 1120"/>
                <a:gd name="T29" fmla="*/ 148 h 252"/>
                <a:gd name="T30" fmla="*/ 270 w 1120"/>
                <a:gd name="T31" fmla="*/ 154 h 252"/>
                <a:gd name="T32" fmla="*/ 202 w 1120"/>
                <a:gd name="T33" fmla="*/ 160 h 252"/>
                <a:gd name="T34" fmla="*/ 143 w 1120"/>
                <a:gd name="T35" fmla="*/ 167 h 252"/>
                <a:gd name="T36" fmla="*/ 93 w 1120"/>
                <a:gd name="T37" fmla="*/ 175 h 252"/>
                <a:gd name="T38" fmla="*/ 52 w 1120"/>
                <a:gd name="T39" fmla="*/ 181 h 252"/>
                <a:gd name="T40" fmla="*/ 23 w 1120"/>
                <a:gd name="T41" fmla="*/ 185 h 252"/>
                <a:gd name="T42" fmla="*/ 7 w 1120"/>
                <a:gd name="T43" fmla="*/ 188 h 252"/>
                <a:gd name="T44" fmla="*/ 0 w 1120"/>
                <a:gd name="T45" fmla="*/ 190 h 252"/>
                <a:gd name="T46" fmla="*/ 0 w 1120"/>
                <a:gd name="T47" fmla="*/ 47 h 252"/>
                <a:gd name="T48" fmla="*/ 635 w 1120"/>
                <a:gd name="T49" fmla="*/ 0 h 252"/>
                <a:gd name="T50" fmla="*/ 1270 w 1120"/>
                <a:gd name="T51" fmla="*/ 47 h 252"/>
                <a:gd name="T52" fmla="*/ 1270 w 1120"/>
                <a:gd name="T53" fmla="*/ 190 h 252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1120"/>
                <a:gd name="T82" fmla="*/ 0 h 252"/>
                <a:gd name="T83" fmla="*/ 1120 w 1120"/>
                <a:gd name="T84" fmla="*/ 252 h 252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1120" h="252">
                  <a:moveTo>
                    <a:pt x="1120" y="252"/>
                  </a:moveTo>
                  <a:lnTo>
                    <a:pt x="1116" y="250"/>
                  </a:lnTo>
                  <a:lnTo>
                    <a:pt x="1100" y="246"/>
                  </a:lnTo>
                  <a:lnTo>
                    <a:pt x="1074" y="240"/>
                  </a:lnTo>
                  <a:lnTo>
                    <a:pt x="1038" y="232"/>
                  </a:lnTo>
                  <a:lnTo>
                    <a:pt x="992" y="222"/>
                  </a:lnTo>
                  <a:lnTo>
                    <a:pt x="938" y="212"/>
                  </a:lnTo>
                  <a:lnTo>
                    <a:pt x="876" y="204"/>
                  </a:lnTo>
                  <a:lnTo>
                    <a:pt x="806" y="196"/>
                  </a:lnTo>
                  <a:lnTo>
                    <a:pt x="730" y="190"/>
                  </a:lnTo>
                  <a:lnTo>
                    <a:pt x="646" y="184"/>
                  </a:lnTo>
                  <a:lnTo>
                    <a:pt x="556" y="184"/>
                  </a:lnTo>
                  <a:lnTo>
                    <a:pt x="466" y="184"/>
                  </a:lnTo>
                  <a:lnTo>
                    <a:pt x="384" y="190"/>
                  </a:lnTo>
                  <a:lnTo>
                    <a:pt x="308" y="196"/>
                  </a:lnTo>
                  <a:lnTo>
                    <a:pt x="238" y="204"/>
                  </a:lnTo>
                  <a:lnTo>
                    <a:pt x="178" y="212"/>
                  </a:lnTo>
                  <a:lnTo>
                    <a:pt x="126" y="222"/>
                  </a:lnTo>
                  <a:lnTo>
                    <a:pt x="82" y="232"/>
                  </a:lnTo>
                  <a:lnTo>
                    <a:pt x="46" y="240"/>
                  </a:lnTo>
                  <a:lnTo>
                    <a:pt x="20" y="246"/>
                  </a:lnTo>
                  <a:lnTo>
                    <a:pt x="6" y="250"/>
                  </a:lnTo>
                  <a:lnTo>
                    <a:pt x="0" y="252"/>
                  </a:lnTo>
                  <a:lnTo>
                    <a:pt x="0" y="62"/>
                  </a:lnTo>
                  <a:lnTo>
                    <a:pt x="560" y="0"/>
                  </a:lnTo>
                  <a:lnTo>
                    <a:pt x="1120" y="62"/>
                  </a:lnTo>
                  <a:lnTo>
                    <a:pt x="1120" y="252"/>
                  </a:lnTo>
                  <a:close/>
                </a:path>
              </a:pathLst>
            </a:custGeom>
            <a:solidFill>
              <a:srgbClr val="96969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buFont typeface="Arial" pitchFamily="34" charset="0"/>
                <a:buNone/>
                <a:defRPr/>
              </a:pPr>
              <a:endParaRPr lang="zh-CN" altLang="en-US" sz="2400">
                <a:latin typeface="+mn-ea"/>
                <a:ea typeface="+mn-ea"/>
              </a:endParaRPr>
            </a:p>
          </p:txBody>
        </p:sp>
        <p:sp>
          <p:nvSpPr>
            <p:cNvPr id="6154" name="Rectangle 11"/>
            <p:cNvSpPr>
              <a:spLocks noChangeArrowheads="1"/>
            </p:cNvSpPr>
            <p:nvPr/>
          </p:nvSpPr>
          <p:spPr bwMode="auto">
            <a:xfrm>
              <a:off x="0" y="0"/>
              <a:ext cx="1440" cy="393"/>
            </a:xfrm>
            <a:prstGeom prst="rect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rgbClr val="8484C1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buFont typeface="Arial" pitchFamily="34" charset="0"/>
                <a:buNone/>
                <a:defRPr/>
              </a:pPr>
              <a:r>
                <a:rPr lang="zh-CN" altLang="en-US" sz="2400" b="1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n-ea"/>
                  <a:ea typeface="+mn-ea"/>
                </a:rPr>
                <a:t>方案</a:t>
              </a:r>
            </a:p>
          </p:txBody>
        </p:sp>
      </p:grpSp>
      <p:grpSp>
        <p:nvGrpSpPr>
          <p:cNvPr id="39943" name="Group 11"/>
          <p:cNvGrpSpPr>
            <a:grpSpLocks/>
          </p:cNvGrpSpPr>
          <p:nvPr/>
        </p:nvGrpSpPr>
        <p:grpSpPr bwMode="auto">
          <a:xfrm>
            <a:off x="381000" y="6019800"/>
            <a:ext cx="1524000" cy="754063"/>
            <a:chOff x="0" y="-252"/>
            <a:chExt cx="1440" cy="700"/>
          </a:xfrm>
        </p:grpSpPr>
        <p:sp>
          <p:nvSpPr>
            <p:cNvPr id="21526" name="Freeform 13"/>
            <p:cNvSpPr>
              <a:spLocks/>
            </p:cNvSpPr>
            <p:nvPr/>
          </p:nvSpPr>
          <p:spPr bwMode="auto">
            <a:xfrm>
              <a:off x="86" y="258"/>
              <a:ext cx="1269" cy="190"/>
            </a:xfrm>
            <a:custGeom>
              <a:avLst/>
              <a:gdLst>
                <a:gd name="T0" fmla="*/ 1270 w 1120"/>
                <a:gd name="T1" fmla="*/ 190 h 252"/>
                <a:gd name="T2" fmla="*/ 1265 w 1120"/>
                <a:gd name="T3" fmla="*/ 188 h 252"/>
                <a:gd name="T4" fmla="*/ 1247 w 1120"/>
                <a:gd name="T5" fmla="*/ 185 h 252"/>
                <a:gd name="T6" fmla="*/ 1218 w 1120"/>
                <a:gd name="T7" fmla="*/ 181 h 252"/>
                <a:gd name="T8" fmla="*/ 1177 w 1120"/>
                <a:gd name="T9" fmla="*/ 175 h 252"/>
                <a:gd name="T10" fmla="*/ 1125 w 1120"/>
                <a:gd name="T11" fmla="*/ 167 h 252"/>
                <a:gd name="T12" fmla="*/ 1064 w 1120"/>
                <a:gd name="T13" fmla="*/ 160 h 252"/>
                <a:gd name="T14" fmla="*/ 993 w 1120"/>
                <a:gd name="T15" fmla="*/ 154 h 252"/>
                <a:gd name="T16" fmla="*/ 914 w 1120"/>
                <a:gd name="T17" fmla="*/ 148 h 252"/>
                <a:gd name="T18" fmla="*/ 828 w 1120"/>
                <a:gd name="T19" fmla="*/ 143 h 252"/>
                <a:gd name="T20" fmla="*/ 733 w 1120"/>
                <a:gd name="T21" fmla="*/ 139 h 252"/>
                <a:gd name="T22" fmla="*/ 630 w 1120"/>
                <a:gd name="T23" fmla="*/ 139 h 252"/>
                <a:gd name="T24" fmla="*/ 528 w 1120"/>
                <a:gd name="T25" fmla="*/ 139 h 252"/>
                <a:gd name="T26" fmla="*/ 435 w 1120"/>
                <a:gd name="T27" fmla="*/ 143 h 252"/>
                <a:gd name="T28" fmla="*/ 349 w 1120"/>
                <a:gd name="T29" fmla="*/ 148 h 252"/>
                <a:gd name="T30" fmla="*/ 270 w 1120"/>
                <a:gd name="T31" fmla="*/ 154 h 252"/>
                <a:gd name="T32" fmla="*/ 202 w 1120"/>
                <a:gd name="T33" fmla="*/ 160 h 252"/>
                <a:gd name="T34" fmla="*/ 143 w 1120"/>
                <a:gd name="T35" fmla="*/ 167 h 252"/>
                <a:gd name="T36" fmla="*/ 93 w 1120"/>
                <a:gd name="T37" fmla="*/ 175 h 252"/>
                <a:gd name="T38" fmla="*/ 52 w 1120"/>
                <a:gd name="T39" fmla="*/ 181 h 252"/>
                <a:gd name="T40" fmla="*/ 23 w 1120"/>
                <a:gd name="T41" fmla="*/ 185 h 252"/>
                <a:gd name="T42" fmla="*/ 7 w 1120"/>
                <a:gd name="T43" fmla="*/ 188 h 252"/>
                <a:gd name="T44" fmla="*/ 0 w 1120"/>
                <a:gd name="T45" fmla="*/ 190 h 252"/>
                <a:gd name="T46" fmla="*/ 0 w 1120"/>
                <a:gd name="T47" fmla="*/ 47 h 252"/>
                <a:gd name="T48" fmla="*/ 635 w 1120"/>
                <a:gd name="T49" fmla="*/ 0 h 252"/>
                <a:gd name="T50" fmla="*/ 1270 w 1120"/>
                <a:gd name="T51" fmla="*/ 47 h 252"/>
                <a:gd name="T52" fmla="*/ 1270 w 1120"/>
                <a:gd name="T53" fmla="*/ 190 h 252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1120"/>
                <a:gd name="T82" fmla="*/ 0 h 252"/>
                <a:gd name="T83" fmla="*/ 1120 w 1120"/>
                <a:gd name="T84" fmla="*/ 252 h 252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1120" h="252">
                  <a:moveTo>
                    <a:pt x="1120" y="252"/>
                  </a:moveTo>
                  <a:lnTo>
                    <a:pt x="1116" y="250"/>
                  </a:lnTo>
                  <a:lnTo>
                    <a:pt x="1100" y="246"/>
                  </a:lnTo>
                  <a:lnTo>
                    <a:pt x="1074" y="240"/>
                  </a:lnTo>
                  <a:lnTo>
                    <a:pt x="1038" y="232"/>
                  </a:lnTo>
                  <a:lnTo>
                    <a:pt x="992" y="222"/>
                  </a:lnTo>
                  <a:lnTo>
                    <a:pt x="938" y="212"/>
                  </a:lnTo>
                  <a:lnTo>
                    <a:pt x="876" y="204"/>
                  </a:lnTo>
                  <a:lnTo>
                    <a:pt x="806" y="196"/>
                  </a:lnTo>
                  <a:lnTo>
                    <a:pt x="730" y="190"/>
                  </a:lnTo>
                  <a:lnTo>
                    <a:pt x="646" y="184"/>
                  </a:lnTo>
                  <a:lnTo>
                    <a:pt x="556" y="184"/>
                  </a:lnTo>
                  <a:lnTo>
                    <a:pt x="466" y="184"/>
                  </a:lnTo>
                  <a:lnTo>
                    <a:pt x="384" y="190"/>
                  </a:lnTo>
                  <a:lnTo>
                    <a:pt x="308" y="196"/>
                  </a:lnTo>
                  <a:lnTo>
                    <a:pt x="238" y="204"/>
                  </a:lnTo>
                  <a:lnTo>
                    <a:pt x="178" y="212"/>
                  </a:lnTo>
                  <a:lnTo>
                    <a:pt x="126" y="222"/>
                  </a:lnTo>
                  <a:lnTo>
                    <a:pt x="82" y="232"/>
                  </a:lnTo>
                  <a:lnTo>
                    <a:pt x="46" y="240"/>
                  </a:lnTo>
                  <a:lnTo>
                    <a:pt x="20" y="246"/>
                  </a:lnTo>
                  <a:lnTo>
                    <a:pt x="6" y="250"/>
                  </a:lnTo>
                  <a:lnTo>
                    <a:pt x="0" y="252"/>
                  </a:lnTo>
                  <a:lnTo>
                    <a:pt x="0" y="62"/>
                  </a:lnTo>
                  <a:lnTo>
                    <a:pt x="560" y="0"/>
                  </a:lnTo>
                  <a:lnTo>
                    <a:pt x="1120" y="62"/>
                  </a:lnTo>
                  <a:lnTo>
                    <a:pt x="1120" y="252"/>
                  </a:lnTo>
                  <a:close/>
                </a:path>
              </a:pathLst>
            </a:custGeom>
            <a:solidFill>
              <a:srgbClr val="96969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buFont typeface="Arial" pitchFamily="34" charset="0"/>
                <a:buNone/>
                <a:defRPr/>
              </a:pPr>
              <a:endParaRPr lang="zh-CN" altLang="en-US" sz="2400">
                <a:latin typeface="+mn-ea"/>
                <a:ea typeface="+mn-ea"/>
              </a:endParaRPr>
            </a:p>
          </p:txBody>
        </p:sp>
        <p:sp>
          <p:nvSpPr>
            <p:cNvPr id="6157" name="Rectangle 14">
              <a:hlinkClick r:id="rId2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0" y="-252"/>
              <a:ext cx="1440" cy="393"/>
            </a:xfrm>
            <a:prstGeom prst="rect">
              <a:avLst/>
            </a:prstGeom>
            <a:solidFill>
              <a:srgbClr val="FFCC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buFont typeface="Arial" pitchFamily="34" charset="0"/>
                <a:buNone/>
                <a:defRPr/>
              </a:pPr>
              <a:r>
                <a:rPr lang="zh-CN" altLang="en-US" sz="2400" b="1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+mn-ea"/>
                  <a:ea typeface="+mn-ea"/>
                </a:rPr>
                <a:t>结论</a:t>
              </a:r>
            </a:p>
          </p:txBody>
        </p:sp>
      </p:grpSp>
      <p:sp>
        <p:nvSpPr>
          <p:cNvPr id="21512" name="Line 18"/>
          <p:cNvSpPr>
            <a:spLocks noChangeShapeType="1"/>
          </p:cNvSpPr>
          <p:nvPr/>
        </p:nvSpPr>
        <p:spPr bwMode="auto">
          <a:xfrm>
            <a:off x="533400" y="1566863"/>
            <a:ext cx="8001000" cy="0"/>
          </a:xfrm>
          <a:prstGeom prst="line">
            <a:avLst/>
          </a:prstGeom>
          <a:noFill/>
          <a:ln w="38100" cap="rnd">
            <a:solidFill>
              <a:srgbClr val="969696"/>
            </a:solidFill>
            <a:prstDash val="sysDot"/>
            <a:round/>
            <a:headEnd/>
            <a:tailEnd type="oval" w="med" len="med"/>
          </a:ln>
        </p:spPr>
        <p:txBody>
          <a:bodyPr/>
          <a:lstStyle/>
          <a:p>
            <a:pPr>
              <a:buFont typeface="Arial" pitchFamily="34" charset="0"/>
              <a:buNone/>
              <a:defRPr/>
            </a:pPr>
            <a:endParaRPr lang="zh-CN" altLang="en-US" sz="2400">
              <a:latin typeface="+mn-ea"/>
              <a:ea typeface="+mn-ea"/>
            </a:endParaRPr>
          </a:p>
        </p:txBody>
      </p:sp>
      <p:sp>
        <p:nvSpPr>
          <p:cNvPr id="21513" name="Text Box 61"/>
          <p:cNvSpPr txBox="1">
            <a:spLocks noChangeArrowheads="1"/>
          </p:cNvSpPr>
          <p:nvPr/>
        </p:nvSpPr>
        <p:spPr bwMode="auto">
          <a:xfrm>
            <a:off x="430213" y="838200"/>
            <a:ext cx="444658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pitchFamily="34" charset="0"/>
              <a:buNone/>
              <a:defRPr/>
            </a:pPr>
            <a:r>
              <a:rPr lang="zh-CN" altLang="en-US" sz="4000" b="1" dirty="0">
                <a:latin typeface="+mj-ea"/>
                <a:ea typeface="+mj-ea"/>
              </a:rPr>
              <a:t>二、阿基米德原理</a:t>
            </a:r>
          </a:p>
        </p:txBody>
      </p:sp>
      <p:sp>
        <p:nvSpPr>
          <p:cNvPr id="6160" name="Text Box 68"/>
          <p:cNvSpPr txBox="1">
            <a:spLocks noChangeArrowheads="1"/>
          </p:cNvSpPr>
          <p:nvPr/>
        </p:nvSpPr>
        <p:spPr bwMode="auto">
          <a:xfrm>
            <a:off x="1981200" y="3241675"/>
            <a:ext cx="5410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r>
              <a:rPr lang="en-US" altLang="zh-CN" sz="2400" b="1">
                <a:latin typeface="宋体" pitchFamily="2" charset="-122"/>
                <a:ea typeface="楷体_GB2312" pitchFamily="49" charset="-122"/>
              </a:rPr>
              <a:t>3.</a:t>
            </a:r>
            <a:r>
              <a:rPr lang="zh-CN" altLang="en-US" sz="2400" b="1">
                <a:latin typeface="宋体" pitchFamily="2" charset="-122"/>
                <a:ea typeface="楷体_GB2312" pitchFamily="49" charset="-122"/>
              </a:rPr>
              <a:t>需要哪些器材，如何安排实验过程？</a:t>
            </a:r>
          </a:p>
        </p:txBody>
      </p:sp>
      <p:sp>
        <p:nvSpPr>
          <p:cNvPr id="6161" name="Text Box 54"/>
          <p:cNvSpPr txBox="1">
            <a:spLocks noChangeArrowheads="1"/>
          </p:cNvSpPr>
          <p:nvPr/>
        </p:nvSpPr>
        <p:spPr bwMode="auto">
          <a:xfrm>
            <a:off x="1981200" y="2327275"/>
            <a:ext cx="48275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r>
              <a:rPr lang="en-US" altLang="zh-CN" sz="2400" b="1">
                <a:latin typeface="宋体" pitchFamily="2" charset="-122"/>
                <a:ea typeface="楷体_GB2312" pitchFamily="49" charset="-122"/>
              </a:rPr>
              <a:t>1.</a:t>
            </a:r>
            <a:r>
              <a:rPr lang="zh-CN" altLang="en-US" sz="2400" b="1">
                <a:latin typeface="宋体" pitchFamily="2" charset="-122"/>
                <a:ea typeface="楷体_GB2312" pitchFamily="49" charset="-122"/>
              </a:rPr>
              <a:t>如何测量浮力？</a:t>
            </a:r>
          </a:p>
        </p:txBody>
      </p:sp>
      <p:sp>
        <p:nvSpPr>
          <p:cNvPr id="6162" name="Text Box 73"/>
          <p:cNvSpPr txBox="1">
            <a:spLocks noChangeArrowheads="1"/>
          </p:cNvSpPr>
          <p:nvPr/>
        </p:nvSpPr>
        <p:spPr bwMode="auto">
          <a:xfrm>
            <a:off x="1981200" y="2765425"/>
            <a:ext cx="6172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r>
              <a:rPr lang="en-US" altLang="zh-CN" sz="2400" b="1">
                <a:latin typeface="宋体" pitchFamily="2" charset="-122"/>
                <a:ea typeface="楷体_GB2312" pitchFamily="49" charset="-122"/>
              </a:rPr>
              <a:t>2.</a:t>
            </a:r>
            <a:r>
              <a:rPr lang="zh-CN" altLang="en-US" sz="2400" b="1">
                <a:latin typeface="宋体" pitchFamily="2" charset="-122"/>
                <a:ea typeface="楷体_GB2312" pitchFamily="49" charset="-122"/>
              </a:rPr>
              <a:t>如何测量排开液体重力？</a:t>
            </a:r>
          </a:p>
        </p:txBody>
      </p:sp>
      <p:sp>
        <p:nvSpPr>
          <p:cNvPr id="6163" name="Text Box 13"/>
          <p:cNvSpPr txBox="1">
            <a:spLocks noChangeArrowheads="1"/>
          </p:cNvSpPr>
          <p:nvPr/>
        </p:nvSpPr>
        <p:spPr bwMode="auto">
          <a:xfrm>
            <a:off x="1981200" y="1747838"/>
            <a:ext cx="54102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latin typeface="宋体" pitchFamily="2" charset="-122"/>
                <a:ea typeface="楷体_GB2312" pitchFamily="49" charset="-122"/>
              </a:rPr>
              <a:t>探究</a:t>
            </a:r>
            <a:r>
              <a:rPr lang="zh-CN" altLang="en-US" sz="2400" b="1">
                <a:solidFill>
                  <a:srgbClr val="FF0000"/>
                </a:solidFill>
                <a:latin typeface="宋体" pitchFamily="2" charset="-122"/>
                <a:ea typeface="楷体_GB2312" pitchFamily="49" charset="-122"/>
              </a:rPr>
              <a:t>浮力</a:t>
            </a:r>
            <a:r>
              <a:rPr lang="zh-CN" altLang="en-US" sz="2400" b="1">
                <a:latin typeface="宋体" pitchFamily="2" charset="-122"/>
                <a:ea typeface="楷体_GB2312" pitchFamily="49" charset="-122"/>
              </a:rPr>
              <a:t>与物体</a:t>
            </a:r>
            <a:r>
              <a:rPr lang="zh-CN" altLang="en-US" sz="2400" b="1">
                <a:solidFill>
                  <a:srgbClr val="FF0000"/>
                </a:solidFill>
                <a:latin typeface="宋体" pitchFamily="2" charset="-122"/>
                <a:ea typeface="楷体_GB2312" pitchFamily="49" charset="-122"/>
              </a:rPr>
              <a:t>排开液体重力</a:t>
            </a:r>
            <a:r>
              <a:rPr lang="zh-CN" altLang="en-US" sz="2400" b="1">
                <a:latin typeface="宋体" pitchFamily="2" charset="-122"/>
                <a:ea typeface="楷体_GB2312" pitchFamily="49" charset="-122"/>
              </a:rPr>
              <a:t>的关系。</a:t>
            </a:r>
          </a:p>
        </p:txBody>
      </p:sp>
      <p:sp>
        <p:nvSpPr>
          <p:cNvPr id="6164" name="Rectangle 44"/>
          <p:cNvSpPr>
            <a:spLocks noChangeArrowheads="1"/>
          </p:cNvSpPr>
          <p:nvPr/>
        </p:nvSpPr>
        <p:spPr bwMode="auto">
          <a:xfrm>
            <a:off x="5075238" y="2359025"/>
            <a:ext cx="2590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buFont typeface="Arial" pitchFamily="34" charset="0"/>
              <a:buNone/>
              <a:defRPr/>
            </a:pPr>
            <a:r>
              <a:rPr lang="zh-CN" altLang="en-US" sz="2400" b="1">
                <a:solidFill>
                  <a:srgbClr val="FF0000"/>
                </a:solidFill>
                <a:latin typeface="+mn-ea"/>
                <a:ea typeface="+mn-ea"/>
              </a:rPr>
              <a:t>（称重法）</a:t>
            </a:r>
            <a:endParaRPr lang="en-US" sz="2400" b="1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6165" name="Rectangle 44"/>
          <p:cNvSpPr>
            <a:spLocks noChangeArrowheads="1"/>
          </p:cNvSpPr>
          <p:nvPr/>
        </p:nvSpPr>
        <p:spPr bwMode="auto">
          <a:xfrm>
            <a:off x="5638800" y="2752725"/>
            <a:ext cx="1676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buFont typeface="Arial" pitchFamily="34" charset="0"/>
              <a:buNone/>
              <a:defRPr/>
            </a:pPr>
            <a:r>
              <a:rPr lang="zh-CN" altLang="en-US" sz="2400" b="1" dirty="0">
                <a:solidFill>
                  <a:srgbClr val="FF0000"/>
                </a:solidFill>
                <a:latin typeface="+mn-ea"/>
                <a:ea typeface="+mn-ea"/>
              </a:rPr>
              <a:t>（</a:t>
            </a:r>
            <a:r>
              <a:rPr lang="en-US" altLang="zh-CN" sz="2400" b="1" i="1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G</a:t>
            </a:r>
            <a:r>
              <a:rPr lang="zh-CN" altLang="en-US" sz="2400" b="1" baseline="-25000" dirty="0">
                <a:solidFill>
                  <a:srgbClr val="FF0000"/>
                </a:solidFill>
                <a:latin typeface="+mn-ea"/>
                <a:ea typeface="+mn-ea"/>
              </a:rPr>
              <a:t>排</a:t>
            </a:r>
            <a:r>
              <a:rPr lang="en-US" altLang="zh-CN" sz="2400" b="1" dirty="0">
                <a:solidFill>
                  <a:srgbClr val="FF0000"/>
                </a:solidFill>
                <a:latin typeface="+mn-ea"/>
                <a:ea typeface="+mn-ea"/>
              </a:rPr>
              <a:t>=</a:t>
            </a:r>
            <a:r>
              <a:rPr lang="en-US" altLang="zh-CN" sz="2400" b="1" i="1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G</a:t>
            </a:r>
            <a:r>
              <a:rPr lang="zh-CN" altLang="en-US" sz="2400" b="1" baseline="-25000" dirty="0">
                <a:solidFill>
                  <a:srgbClr val="FF0000"/>
                </a:solidFill>
                <a:latin typeface="+mn-ea"/>
                <a:ea typeface="+mn-ea"/>
              </a:rPr>
              <a:t>溢</a:t>
            </a:r>
            <a:r>
              <a:rPr lang="zh-CN" altLang="en-US" sz="2400" b="1" dirty="0">
                <a:solidFill>
                  <a:srgbClr val="FF0000"/>
                </a:solidFill>
                <a:latin typeface="+mn-ea"/>
                <a:ea typeface="+mn-ea"/>
              </a:rPr>
              <a:t>）</a:t>
            </a:r>
            <a:endParaRPr lang="en-US" sz="2400" b="1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pic>
        <p:nvPicPr>
          <p:cNvPr id="61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810000"/>
            <a:ext cx="5484813" cy="201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67" name="Text Box 13"/>
          <p:cNvSpPr txBox="1">
            <a:spLocks noChangeArrowheads="1"/>
          </p:cNvSpPr>
          <p:nvPr/>
        </p:nvSpPr>
        <p:spPr bwMode="auto">
          <a:xfrm>
            <a:off x="2057400" y="6019800"/>
            <a:ext cx="533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latin typeface="宋体" pitchFamily="2" charset="-122"/>
                <a:ea typeface="楷体_GB2312" pitchFamily="49" charset="-122"/>
              </a:rPr>
              <a:t>物体所受</a:t>
            </a:r>
            <a:r>
              <a:rPr lang="zh-CN" altLang="en-US" sz="2400" b="1">
                <a:solidFill>
                  <a:srgbClr val="FF0000"/>
                </a:solidFill>
                <a:latin typeface="宋体" pitchFamily="2" charset="-122"/>
                <a:ea typeface="楷体_GB2312" pitchFamily="49" charset="-122"/>
              </a:rPr>
              <a:t>浮力</a:t>
            </a:r>
            <a:r>
              <a:rPr lang="zh-CN" altLang="en-US" sz="2400" b="1">
                <a:latin typeface="宋体" pitchFamily="2" charset="-122"/>
                <a:ea typeface="楷体_GB2312" pitchFamily="49" charset="-122"/>
              </a:rPr>
              <a:t>与</a:t>
            </a:r>
            <a:r>
              <a:rPr lang="zh-CN" altLang="en-US" sz="2400" b="1">
                <a:solidFill>
                  <a:srgbClr val="FF0000"/>
                </a:solidFill>
                <a:latin typeface="宋体" pitchFamily="2" charset="-122"/>
                <a:ea typeface="楷体_GB2312" pitchFamily="49" charset="-122"/>
              </a:rPr>
              <a:t>排开液体的重力</a:t>
            </a:r>
            <a:r>
              <a:rPr lang="zh-CN" altLang="en-US" sz="2400" b="1">
                <a:latin typeface="宋体" pitchFamily="2" charset="-122"/>
                <a:ea typeface="楷体_GB2312" pitchFamily="49" charset="-122"/>
              </a:rPr>
              <a:t>相等。</a:t>
            </a:r>
          </a:p>
        </p:txBody>
      </p:sp>
    </p:spTree>
    <p:extLst>
      <p:ext uri="{BB962C8B-B14F-4D97-AF65-F5344CB8AC3E}">
        <p14:creationId xmlns:p14="http://schemas.microsoft.com/office/powerpoint/2010/main" val="1344442408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0" dur="500"/>
                                        <p:tgtEl>
                                          <p:spTgt spid="6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0" grpId="0" autoUpdateAnimBg="0"/>
      <p:bldP spid="6161" grpId="0" autoUpdateAnimBg="0"/>
      <p:bldP spid="6162" grpId="0" autoUpdateAnimBg="0"/>
      <p:bldP spid="6163" grpId="0" autoUpdateAnimBg="0"/>
      <p:bldP spid="6164" grpId="0" autoUpdateAnimBg="0"/>
      <p:bldP spid="6165" grpId="0" autoUpdateAnimBg="0"/>
      <p:bldP spid="6167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圆角矩形 15"/>
          <p:cNvSpPr>
            <a:spLocks noChangeArrowheads="1"/>
          </p:cNvSpPr>
          <p:nvPr/>
        </p:nvSpPr>
        <p:spPr bwMode="auto">
          <a:xfrm>
            <a:off x="1600200" y="5181600"/>
            <a:ext cx="6172200" cy="10668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FFFFF"/>
              </a:gs>
              <a:gs pos="35001">
                <a:srgbClr val="DDFEFF"/>
              </a:gs>
              <a:gs pos="100000">
                <a:srgbClr val="F0FFFF"/>
              </a:gs>
            </a:gsLst>
            <a:lin ang="5400000" scaled="1"/>
          </a:gradFill>
          <a:ln w="9525" cmpd="sng">
            <a:solidFill>
              <a:srgbClr val="B6DCDF"/>
            </a:solidFill>
            <a:round/>
            <a:headEnd/>
            <a:tailEnd/>
          </a:ln>
          <a:effectLst>
            <a:outerShdw dist="20000" dir="5400000" algn="ctr" rotWithShape="0">
              <a:srgbClr val="000000">
                <a:alpha val="35999"/>
              </a:srgbClr>
            </a:outerShdw>
          </a:effectLst>
        </p:spPr>
        <p:txBody>
          <a:bodyPr anchor="ctr"/>
          <a:lstStyle/>
          <a:p>
            <a:pPr algn="ctr">
              <a:buFont typeface="Arial" pitchFamily="34" charset="0"/>
              <a:buNone/>
              <a:defRPr/>
            </a:pPr>
            <a:endParaRPr lang="zh-CN" altLang="en-US" sz="2400">
              <a:solidFill>
                <a:srgbClr val="000000"/>
              </a:solidFill>
              <a:latin typeface="+mn-ea"/>
              <a:ea typeface="+mn-ea"/>
            </a:endParaRPr>
          </a:p>
        </p:txBody>
      </p:sp>
      <p:sp>
        <p:nvSpPr>
          <p:cNvPr id="22531" name="Text Box 38"/>
          <p:cNvSpPr txBox="1">
            <a:spLocks noChangeArrowheads="1"/>
          </p:cNvSpPr>
          <p:nvPr/>
        </p:nvSpPr>
        <p:spPr bwMode="auto">
          <a:xfrm>
            <a:off x="95250" y="1111250"/>
            <a:ext cx="2387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altLang="zh-CN" sz="2400" b="1" dirty="0">
                <a:solidFill>
                  <a:srgbClr val="990033"/>
                </a:solidFill>
                <a:latin typeface="+mn-ea"/>
                <a:ea typeface="+mn-ea"/>
              </a:rPr>
              <a:t>【</a:t>
            </a:r>
            <a:r>
              <a:rPr lang="zh-CN" altLang="en-US" sz="2400" b="1" dirty="0">
                <a:solidFill>
                  <a:srgbClr val="990033"/>
                </a:solidFill>
                <a:latin typeface="+mn-ea"/>
                <a:ea typeface="+mn-ea"/>
              </a:rPr>
              <a:t>公式</a:t>
            </a:r>
            <a:r>
              <a:rPr lang="en-US" altLang="zh-CN" sz="2400" b="1" dirty="0">
                <a:solidFill>
                  <a:srgbClr val="990033"/>
                </a:solidFill>
                <a:latin typeface="+mn-ea"/>
                <a:ea typeface="+mn-ea"/>
              </a:rPr>
              <a:t>】</a:t>
            </a:r>
            <a:endParaRPr lang="zh-CN" altLang="en-US" sz="2400" b="1" dirty="0">
              <a:solidFill>
                <a:srgbClr val="990033"/>
              </a:solidFill>
              <a:latin typeface="+mn-ea"/>
              <a:ea typeface="+mn-ea"/>
            </a:endParaRPr>
          </a:p>
        </p:txBody>
      </p:sp>
      <p:sp>
        <p:nvSpPr>
          <p:cNvPr id="7172" name="Text Box 45"/>
          <p:cNvSpPr txBox="1">
            <a:spLocks noChangeArrowheads="1"/>
          </p:cNvSpPr>
          <p:nvPr/>
        </p:nvSpPr>
        <p:spPr bwMode="auto">
          <a:xfrm>
            <a:off x="1639888" y="1066800"/>
            <a:ext cx="14843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r>
              <a:rPr lang="en-US" altLang="zh-CN" sz="2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zh-CN" altLang="en-US" sz="2400" b="1" baseline="-25000">
                <a:solidFill>
                  <a:srgbClr val="FF0000"/>
                </a:solidFill>
                <a:latin typeface="宋体" pitchFamily="2" charset="-122"/>
                <a:ea typeface="楷体_GB2312" pitchFamily="49" charset="-122"/>
              </a:rPr>
              <a:t>浮</a:t>
            </a:r>
            <a:r>
              <a:rPr lang="en-US" altLang="zh-CN" sz="2400" b="1">
                <a:solidFill>
                  <a:srgbClr val="FF0000"/>
                </a:solidFill>
                <a:latin typeface="宋体" pitchFamily="2" charset="-122"/>
                <a:ea typeface="楷体_GB2312" pitchFamily="49" charset="-122"/>
              </a:rPr>
              <a:t>=</a:t>
            </a:r>
            <a:r>
              <a:rPr lang="en-US" altLang="zh-CN" sz="2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zh-CN" altLang="en-US" sz="2400" b="1" baseline="-25000">
                <a:solidFill>
                  <a:srgbClr val="FF0000"/>
                </a:solidFill>
                <a:latin typeface="宋体" pitchFamily="2" charset="-122"/>
                <a:ea typeface="楷体_GB2312" pitchFamily="49" charset="-122"/>
              </a:rPr>
              <a:t>排</a:t>
            </a:r>
          </a:p>
        </p:txBody>
      </p:sp>
      <p:sp>
        <p:nvSpPr>
          <p:cNvPr id="7173" name="Text Box 49"/>
          <p:cNvSpPr txBox="1">
            <a:spLocks noChangeArrowheads="1"/>
          </p:cNvSpPr>
          <p:nvPr/>
        </p:nvSpPr>
        <p:spPr bwMode="auto">
          <a:xfrm>
            <a:off x="88900" y="2254250"/>
            <a:ext cx="2133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altLang="zh-CN" sz="2400" b="1">
                <a:solidFill>
                  <a:srgbClr val="990033"/>
                </a:solidFill>
                <a:latin typeface="+mn-ea"/>
                <a:ea typeface="+mn-ea"/>
              </a:rPr>
              <a:t>【</a:t>
            </a:r>
            <a:r>
              <a:rPr lang="zh-CN" altLang="en-US" sz="2400" b="1">
                <a:solidFill>
                  <a:srgbClr val="990033"/>
                </a:solidFill>
                <a:latin typeface="+mn-ea"/>
                <a:ea typeface="+mn-ea"/>
              </a:rPr>
              <a:t>说明</a:t>
            </a:r>
            <a:r>
              <a:rPr lang="en-US" altLang="zh-CN" sz="2400" b="1">
                <a:solidFill>
                  <a:srgbClr val="990033"/>
                </a:solidFill>
                <a:latin typeface="+mn-ea"/>
                <a:ea typeface="+mn-ea"/>
              </a:rPr>
              <a:t>】</a:t>
            </a:r>
            <a:endParaRPr lang="zh-CN" altLang="en-US" sz="2400" b="1">
              <a:solidFill>
                <a:srgbClr val="990033"/>
              </a:solidFill>
              <a:latin typeface="+mn-ea"/>
              <a:ea typeface="+mn-ea"/>
            </a:endParaRPr>
          </a:p>
        </p:txBody>
      </p:sp>
      <p:sp>
        <p:nvSpPr>
          <p:cNvPr id="7174" name="Text Box 111"/>
          <p:cNvSpPr txBox="1">
            <a:spLocks noChangeArrowheads="1"/>
          </p:cNvSpPr>
          <p:nvPr/>
        </p:nvSpPr>
        <p:spPr bwMode="auto">
          <a:xfrm>
            <a:off x="88900" y="1662113"/>
            <a:ext cx="2387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altLang="zh-CN" sz="2400" b="1">
                <a:solidFill>
                  <a:schemeClr val="accent2"/>
                </a:solidFill>
                <a:latin typeface="+mn-ea"/>
                <a:ea typeface="+mn-ea"/>
              </a:rPr>
              <a:t>【</a:t>
            </a:r>
            <a:r>
              <a:rPr lang="zh-CN" altLang="en-US" sz="2400" b="1">
                <a:solidFill>
                  <a:schemeClr val="accent2"/>
                </a:solidFill>
                <a:latin typeface="+mn-ea"/>
                <a:ea typeface="+mn-ea"/>
              </a:rPr>
              <a:t>拓展</a:t>
            </a:r>
            <a:r>
              <a:rPr lang="en-US" altLang="zh-CN" sz="2400" b="1">
                <a:solidFill>
                  <a:schemeClr val="accent2"/>
                </a:solidFill>
                <a:latin typeface="+mn-ea"/>
                <a:ea typeface="+mn-ea"/>
              </a:rPr>
              <a:t>】</a:t>
            </a:r>
            <a:endParaRPr lang="zh-CN" altLang="en-US" sz="2400" b="1">
              <a:solidFill>
                <a:schemeClr val="accent2"/>
              </a:solidFill>
              <a:latin typeface="+mn-ea"/>
              <a:ea typeface="+mn-ea"/>
            </a:endParaRPr>
          </a:p>
        </p:txBody>
      </p:sp>
      <p:sp>
        <p:nvSpPr>
          <p:cNvPr id="7175" name="Text Box 112"/>
          <p:cNvSpPr txBox="1">
            <a:spLocks noChangeArrowheads="1"/>
          </p:cNvSpPr>
          <p:nvPr/>
        </p:nvSpPr>
        <p:spPr bwMode="auto">
          <a:xfrm>
            <a:off x="1528763" y="3894138"/>
            <a:ext cx="7386637" cy="113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zh-CN" sz="2400" b="1">
                <a:latin typeface="宋体" pitchFamily="2" charset="-122"/>
                <a:ea typeface="楷体_GB2312" pitchFamily="49" charset="-122"/>
              </a:rPr>
              <a:t>3.</a:t>
            </a:r>
            <a:r>
              <a:rPr lang="zh-CN" altLang="en-US" sz="2400" b="1">
                <a:latin typeface="宋体" pitchFamily="2" charset="-122"/>
                <a:ea typeface="楷体_GB2312" pitchFamily="49" charset="-122"/>
              </a:rPr>
              <a:t>参量意义：</a:t>
            </a:r>
            <a:r>
              <a:rPr lang="en-US" altLang="zh-CN" sz="2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ρ</a:t>
            </a:r>
            <a:r>
              <a:rPr lang="zh-CN" altLang="en-US" sz="2400" b="1" baseline="-25000">
                <a:solidFill>
                  <a:srgbClr val="FF0000"/>
                </a:solidFill>
                <a:latin typeface="宋体" pitchFamily="2" charset="-122"/>
                <a:ea typeface="楷体_GB2312" pitchFamily="49" charset="-122"/>
              </a:rPr>
              <a:t>液</a:t>
            </a:r>
            <a:r>
              <a:rPr lang="zh-CN" altLang="en-US" sz="2400" b="1">
                <a:latin typeface="宋体" pitchFamily="2" charset="-122"/>
                <a:ea typeface="楷体_GB2312" pitchFamily="49" charset="-122"/>
              </a:rPr>
              <a:t>表示</a:t>
            </a:r>
            <a:r>
              <a:rPr lang="zh-CN" altLang="en-US" sz="2400" b="1">
                <a:solidFill>
                  <a:srgbClr val="FF0000"/>
                </a:solidFill>
                <a:latin typeface="宋体" pitchFamily="2" charset="-122"/>
                <a:ea typeface="楷体_GB2312" pitchFamily="49" charset="-122"/>
              </a:rPr>
              <a:t>液体</a:t>
            </a:r>
            <a:r>
              <a:rPr lang="zh-CN" altLang="en-US" sz="2400" b="1">
                <a:latin typeface="宋体" pitchFamily="2" charset="-122"/>
                <a:ea typeface="楷体_GB2312" pitchFamily="49" charset="-122"/>
              </a:rPr>
              <a:t>密度，</a:t>
            </a:r>
            <a:r>
              <a:rPr lang="en-US" altLang="zh-CN" sz="2400" b="1" i="1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zh-CN" altLang="en-US" sz="2400" b="1">
                <a:latin typeface="宋体" pitchFamily="2" charset="-122"/>
                <a:ea typeface="楷体_GB2312" pitchFamily="49" charset="-122"/>
              </a:rPr>
              <a:t>表示</a:t>
            </a:r>
            <a:r>
              <a:rPr lang="en-US" altLang="zh-CN" sz="2400" b="1">
                <a:latin typeface="宋体" pitchFamily="2" charset="-122"/>
                <a:ea typeface="楷体_GB2312" pitchFamily="49" charset="-122"/>
              </a:rPr>
              <a:t>9.8 N/kg</a:t>
            </a:r>
            <a:r>
              <a:rPr lang="zh-CN" altLang="en-US" sz="2400" b="1">
                <a:latin typeface="宋体" pitchFamily="2" charset="-122"/>
                <a:ea typeface="楷体_GB2312" pitchFamily="49" charset="-122"/>
              </a:rPr>
              <a:t>，</a:t>
            </a:r>
            <a:endParaRPr lang="en-US" altLang="zh-CN" sz="2400" b="1">
              <a:latin typeface="宋体" pitchFamily="2" charset="-122"/>
              <a:ea typeface="楷体_GB2312" pitchFamily="49" charset="-122"/>
            </a:endParaRPr>
          </a:p>
          <a:p>
            <a:pPr eaLnBrk="1" hangingPunct="1">
              <a:lnSpc>
                <a:spcPct val="150000"/>
              </a:lnSpc>
            </a:pPr>
            <a:r>
              <a:rPr lang="en-US" altLang="zh-CN" sz="2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V</a:t>
            </a:r>
            <a:r>
              <a:rPr lang="zh-CN" altLang="en-US" sz="2400" b="1" baseline="-25000">
                <a:solidFill>
                  <a:srgbClr val="FF0000"/>
                </a:solidFill>
                <a:latin typeface="宋体" pitchFamily="2" charset="-122"/>
                <a:ea typeface="楷体_GB2312" pitchFamily="49" charset="-122"/>
              </a:rPr>
              <a:t>排</a:t>
            </a:r>
            <a:r>
              <a:rPr lang="zh-CN" altLang="en-US" sz="2400" b="1">
                <a:latin typeface="宋体" pitchFamily="2" charset="-122"/>
                <a:ea typeface="楷体_GB2312" pitchFamily="49" charset="-122"/>
              </a:rPr>
              <a:t>指物体</a:t>
            </a:r>
            <a:r>
              <a:rPr lang="zh-CN" altLang="en-US" sz="2400" b="1">
                <a:solidFill>
                  <a:srgbClr val="FF0000"/>
                </a:solidFill>
                <a:latin typeface="宋体" pitchFamily="2" charset="-122"/>
                <a:ea typeface="楷体_GB2312" pitchFamily="49" charset="-122"/>
              </a:rPr>
              <a:t>排开液体</a:t>
            </a:r>
            <a:r>
              <a:rPr lang="zh-CN" altLang="en-US" sz="2400" b="1">
                <a:latin typeface="宋体" pitchFamily="2" charset="-122"/>
                <a:ea typeface="楷体_GB2312" pitchFamily="49" charset="-122"/>
              </a:rPr>
              <a:t>的体积。</a:t>
            </a:r>
          </a:p>
        </p:txBody>
      </p:sp>
      <p:sp>
        <p:nvSpPr>
          <p:cNvPr id="7176" name="Text Box 113"/>
          <p:cNvSpPr txBox="1">
            <a:spLocks noChangeArrowheads="1"/>
          </p:cNvSpPr>
          <p:nvPr/>
        </p:nvSpPr>
        <p:spPr bwMode="auto">
          <a:xfrm>
            <a:off x="1524000" y="2254250"/>
            <a:ext cx="6096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r>
              <a:rPr lang="en-US" altLang="zh-CN" sz="2400" b="1">
                <a:latin typeface="宋体" pitchFamily="2" charset="-122"/>
                <a:ea typeface="楷体_GB2312" pitchFamily="49" charset="-122"/>
              </a:rPr>
              <a:t>1.</a:t>
            </a:r>
            <a:r>
              <a:rPr lang="zh-CN" altLang="en-US" sz="2400" b="1">
                <a:latin typeface="宋体" pitchFamily="2" charset="-122"/>
                <a:ea typeface="楷体_GB2312" pitchFamily="49" charset="-122"/>
              </a:rPr>
              <a:t>适用范围：</a:t>
            </a:r>
            <a:r>
              <a:rPr lang="zh-CN" altLang="en-US" sz="2400" b="1">
                <a:solidFill>
                  <a:srgbClr val="FF0000"/>
                </a:solidFill>
                <a:latin typeface="宋体" pitchFamily="2" charset="-122"/>
                <a:ea typeface="楷体_GB2312" pitchFamily="49" charset="-122"/>
              </a:rPr>
              <a:t>液体和气体都适用。</a:t>
            </a:r>
          </a:p>
        </p:txBody>
      </p:sp>
      <p:sp>
        <p:nvSpPr>
          <p:cNvPr id="7177" name="Text Box 114"/>
          <p:cNvSpPr txBox="1">
            <a:spLocks noChangeArrowheads="1"/>
          </p:cNvSpPr>
          <p:nvPr/>
        </p:nvSpPr>
        <p:spPr bwMode="auto">
          <a:xfrm>
            <a:off x="1539875" y="2787650"/>
            <a:ext cx="73755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zh-CN" sz="2400" b="1">
                <a:latin typeface="宋体" pitchFamily="2" charset="-122"/>
                <a:ea typeface="楷体_GB2312" pitchFamily="49" charset="-122"/>
              </a:rPr>
              <a:t>2.</a:t>
            </a:r>
            <a:r>
              <a:rPr lang="zh-CN" altLang="en-US" sz="2400" b="1">
                <a:latin typeface="宋体" pitchFamily="2" charset="-122"/>
                <a:ea typeface="楷体_GB2312" pitchFamily="49" charset="-122"/>
              </a:rPr>
              <a:t>浮力只与</a:t>
            </a:r>
            <a:r>
              <a:rPr lang="en-US" altLang="zh-CN" sz="2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ρ</a:t>
            </a:r>
            <a:r>
              <a:rPr lang="zh-CN" altLang="en-US" sz="2400" b="1" baseline="-25000">
                <a:solidFill>
                  <a:srgbClr val="FF0000"/>
                </a:solidFill>
                <a:latin typeface="宋体" pitchFamily="2" charset="-122"/>
                <a:ea typeface="楷体_GB2312" pitchFamily="49" charset="-122"/>
              </a:rPr>
              <a:t>液</a:t>
            </a:r>
            <a:r>
              <a:rPr lang="zh-CN" altLang="en-US" sz="2400" b="1">
                <a:solidFill>
                  <a:srgbClr val="FF0000"/>
                </a:solidFill>
                <a:latin typeface="宋体" pitchFamily="2" charset="-122"/>
                <a:ea typeface="楷体_GB2312" pitchFamily="49" charset="-122"/>
              </a:rPr>
              <a:t>和</a:t>
            </a:r>
            <a:r>
              <a:rPr lang="en-US" altLang="zh-CN" sz="2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zh-CN" altLang="en-US" sz="2400" b="1" baseline="-25000">
                <a:solidFill>
                  <a:srgbClr val="FF0000"/>
                </a:solidFill>
                <a:latin typeface="宋体" pitchFamily="2" charset="-122"/>
                <a:ea typeface="楷体_GB2312" pitchFamily="49" charset="-122"/>
              </a:rPr>
              <a:t>排</a:t>
            </a:r>
            <a:r>
              <a:rPr lang="zh-CN" altLang="en-US" sz="2400" b="1">
                <a:latin typeface="宋体" pitchFamily="2" charset="-122"/>
                <a:ea typeface="楷体_GB2312" pitchFamily="49" charset="-122"/>
              </a:rPr>
              <a:t>有关，与</a:t>
            </a:r>
            <a:r>
              <a:rPr lang="zh-CN" altLang="en-US" sz="2400" b="1">
                <a:solidFill>
                  <a:srgbClr val="FF0000"/>
                </a:solidFill>
                <a:latin typeface="宋体" pitchFamily="2" charset="-122"/>
                <a:ea typeface="楷体_GB2312" pitchFamily="49" charset="-122"/>
              </a:rPr>
              <a:t>物体</a:t>
            </a:r>
            <a:r>
              <a:rPr lang="zh-CN" altLang="en-US" sz="2400" b="1">
                <a:latin typeface="宋体" pitchFamily="2" charset="-122"/>
                <a:ea typeface="楷体_GB2312" pitchFamily="49" charset="-122"/>
              </a:rPr>
              <a:t>所在位置、形状、密度和运动状态等均</a:t>
            </a:r>
            <a:r>
              <a:rPr lang="zh-CN" altLang="en-US" sz="2400" b="1">
                <a:solidFill>
                  <a:srgbClr val="FF0000"/>
                </a:solidFill>
                <a:latin typeface="宋体" pitchFamily="2" charset="-122"/>
                <a:ea typeface="楷体_GB2312" pitchFamily="49" charset="-122"/>
              </a:rPr>
              <a:t>无关</a:t>
            </a:r>
            <a:r>
              <a:rPr lang="zh-CN" altLang="en-US" sz="2400" b="1">
                <a:latin typeface="宋体" pitchFamily="2" charset="-122"/>
                <a:ea typeface="楷体_GB2312" pitchFamily="49" charset="-122"/>
              </a:rPr>
              <a:t>。</a:t>
            </a:r>
            <a:endParaRPr lang="zh-CN" altLang="en-US" sz="2400" b="1">
              <a:solidFill>
                <a:srgbClr val="FF0000"/>
              </a:solidFill>
              <a:latin typeface="宋体" pitchFamily="2" charset="-122"/>
              <a:ea typeface="楷体_GB2312" pitchFamily="49" charset="-122"/>
            </a:endParaRPr>
          </a:p>
        </p:txBody>
      </p:sp>
      <p:sp>
        <p:nvSpPr>
          <p:cNvPr id="7178" name="Text Box 120"/>
          <p:cNvSpPr txBox="1">
            <a:spLocks noChangeArrowheads="1"/>
          </p:cNvSpPr>
          <p:nvPr/>
        </p:nvSpPr>
        <p:spPr bwMode="auto">
          <a:xfrm>
            <a:off x="1524000" y="1671638"/>
            <a:ext cx="5435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r>
              <a:rPr lang="en-US" altLang="zh-CN" sz="2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zh-CN" altLang="en-US" sz="2400" b="1" baseline="-25000">
                <a:solidFill>
                  <a:srgbClr val="FF0000"/>
                </a:solidFill>
                <a:latin typeface="宋体" pitchFamily="2" charset="-122"/>
                <a:ea typeface="楷体_GB2312" pitchFamily="49" charset="-122"/>
              </a:rPr>
              <a:t>浮</a:t>
            </a:r>
            <a:r>
              <a:rPr lang="en-US" altLang="zh-CN" sz="2400" b="1">
                <a:solidFill>
                  <a:srgbClr val="FF0000"/>
                </a:solidFill>
                <a:latin typeface="宋体" pitchFamily="2" charset="-122"/>
                <a:ea typeface="楷体_GB2312" pitchFamily="49" charset="-122"/>
              </a:rPr>
              <a:t>=</a:t>
            </a:r>
            <a:r>
              <a:rPr lang="en-US" altLang="zh-CN" sz="2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zh-CN" altLang="en-US" sz="2400" b="1" baseline="-25000">
                <a:solidFill>
                  <a:srgbClr val="FF0000"/>
                </a:solidFill>
                <a:latin typeface="宋体" pitchFamily="2" charset="-122"/>
                <a:ea typeface="楷体_GB2312" pitchFamily="49" charset="-122"/>
              </a:rPr>
              <a:t>排</a:t>
            </a:r>
            <a:r>
              <a:rPr lang="zh-CN" altLang="en-US" sz="2400" b="1">
                <a:solidFill>
                  <a:srgbClr val="FF0000"/>
                </a:solidFill>
                <a:latin typeface="宋体" pitchFamily="2" charset="-122"/>
                <a:ea typeface="楷体_GB2312" pitchFamily="49" charset="-122"/>
              </a:rPr>
              <a:t>＝</a:t>
            </a:r>
            <a:r>
              <a:rPr lang="zh-CN" altLang="en-US" sz="2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zh-CN" altLang="en-US" sz="2400" b="1" baseline="-25000">
                <a:solidFill>
                  <a:srgbClr val="FF0000"/>
                </a:solidFill>
                <a:latin typeface="宋体" pitchFamily="2" charset="-122"/>
                <a:ea typeface="楷体_GB2312" pitchFamily="49" charset="-122"/>
              </a:rPr>
              <a:t>排</a:t>
            </a:r>
            <a:r>
              <a:rPr lang="en-US" altLang="zh-CN" sz="2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altLang="zh-CN" sz="2400" b="1">
                <a:solidFill>
                  <a:srgbClr val="FF0000"/>
                </a:solidFill>
                <a:latin typeface="宋体" pitchFamily="2" charset="-122"/>
                <a:ea typeface="楷体_GB2312" pitchFamily="49" charset="-122"/>
              </a:rPr>
              <a:t>=</a:t>
            </a:r>
            <a:r>
              <a:rPr lang="en-US" altLang="zh-CN" sz="2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ρ</a:t>
            </a:r>
            <a:r>
              <a:rPr lang="zh-CN" altLang="en-US" sz="2400" b="1" baseline="-25000">
                <a:solidFill>
                  <a:srgbClr val="FF0000"/>
                </a:solidFill>
                <a:latin typeface="宋体" pitchFamily="2" charset="-122"/>
                <a:ea typeface="楷体_GB2312" pitchFamily="49" charset="-122"/>
              </a:rPr>
              <a:t>液</a:t>
            </a:r>
            <a:r>
              <a:rPr lang="en-US" altLang="zh-CN" sz="2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gV</a:t>
            </a:r>
            <a:r>
              <a:rPr lang="zh-CN" altLang="en-US" sz="2400" b="1" baseline="-25000">
                <a:solidFill>
                  <a:srgbClr val="FF0000"/>
                </a:solidFill>
                <a:latin typeface="宋体" pitchFamily="2" charset="-122"/>
                <a:ea typeface="楷体_GB2312" pitchFamily="49" charset="-122"/>
              </a:rPr>
              <a:t>排</a:t>
            </a:r>
          </a:p>
        </p:txBody>
      </p:sp>
      <p:sp>
        <p:nvSpPr>
          <p:cNvPr id="7179" name="Text Box 121"/>
          <p:cNvSpPr txBox="1">
            <a:spLocks noChangeArrowheads="1"/>
          </p:cNvSpPr>
          <p:nvPr/>
        </p:nvSpPr>
        <p:spPr bwMode="auto">
          <a:xfrm>
            <a:off x="1600200" y="5105400"/>
            <a:ext cx="5410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r>
              <a:rPr lang="en-US" altLang="zh-CN" sz="2400" b="1">
                <a:latin typeface="宋体" pitchFamily="2" charset="-122"/>
                <a:ea typeface="楷体_GB2312" pitchFamily="49" charset="-122"/>
              </a:rPr>
              <a:t>A</a:t>
            </a:r>
            <a:r>
              <a:rPr lang="zh-CN" altLang="en-US" sz="2400" b="1">
                <a:latin typeface="宋体" pitchFamily="2" charset="-122"/>
                <a:ea typeface="楷体_GB2312" pitchFamily="49" charset="-122"/>
              </a:rPr>
              <a:t>、 </a:t>
            </a:r>
            <a:r>
              <a:rPr lang="en-US" altLang="zh-CN" sz="2400" b="1" i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zh-CN" altLang="en-US" sz="2400" b="1" baseline="-25000">
                <a:latin typeface="宋体" pitchFamily="2" charset="-122"/>
                <a:ea typeface="楷体_GB2312" pitchFamily="49" charset="-122"/>
              </a:rPr>
              <a:t>排</a:t>
            </a:r>
            <a:r>
              <a:rPr lang="en-US" altLang="zh-CN" sz="2400" b="1">
                <a:latin typeface="宋体" pitchFamily="2" charset="-122"/>
                <a:ea typeface="楷体_GB2312" pitchFamily="49" charset="-122"/>
              </a:rPr>
              <a:t>=</a:t>
            </a:r>
            <a:r>
              <a:rPr lang="en-US" altLang="zh-CN" sz="2400" b="1" i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zh-CN" altLang="en-US" sz="2400" b="1" baseline="-25000">
                <a:latin typeface="宋体" pitchFamily="2" charset="-122"/>
                <a:ea typeface="楷体_GB2312" pitchFamily="49" charset="-122"/>
              </a:rPr>
              <a:t>浸</a:t>
            </a:r>
            <a:endParaRPr lang="zh-CN" altLang="en-US" sz="2400" b="1">
              <a:solidFill>
                <a:srgbClr val="FF0000"/>
              </a:solidFill>
              <a:latin typeface="宋体" pitchFamily="2" charset="-122"/>
              <a:ea typeface="楷体_GB2312" pitchFamily="49" charset="-122"/>
            </a:endParaRPr>
          </a:p>
        </p:txBody>
      </p:sp>
      <p:sp>
        <p:nvSpPr>
          <p:cNvPr id="7180" name="Text Box 123"/>
          <p:cNvSpPr txBox="1">
            <a:spLocks noChangeArrowheads="1"/>
          </p:cNvSpPr>
          <p:nvPr/>
        </p:nvSpPr>
        <p:spPr bwMode="auto">
          <a:xfrm>
            <a:off x="1600200" y="5715000"/>
            <a:ext cx="525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r>
              <a:rPr lang="en-US" altLang="zh-CN" sz="2400" b="1">
                <a:latin typeface="宋体" pitchFamily="2" charset="-122"/>
                <a:ea typeface="楷体_GB2312" pitchFamily="49" charset="-122"/>
              </a:rPr>
              <a:t>B</a:t>
            </a:r>
            <a:r>
              <a:rPr lang="zh-CN" altLang="en-US" sz="2400" b="1">
                <a:latin typeface="宋体" pitchFamily="2" charset="-122"/>
                <a:ea typeface="楷体_GB2312" pitchFamily="49" charset="-122"/>
              </a:rPr>
              <a:t>、辨析 </a:t>
            </a:r>
            <a:r>
              <a:rPr lang="en-US" altLang="zh-CN" sz="2400" b="1" i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zh-CN" altLang="en-US" sz="2400" b="1" baseline="-25000">
                <a:latin typeface="宋体" pitchFamily="2" charset="-122"/>
                <a:ea typeface="楷体_GB2312" pitchFamily="49" charset="-122"/>
              </a:rPr>
              <a:t>排</a:t>
            </a:r>
            <a:r>
              <a:rPr lang="zh-CN" altLang="en-US" sz="2400" b="1">
                <a:latin typeface="宋体" pitchFamily="2" charset="-122"/>
                <a:ea typeface="楷体_GB2312" pitchFamily="49" charset="-122"/>
              </a:rPr>
              <a:t>与</a:t>
            </a:r>
            <a:r>
              <a:rPr lang="en-US" altLang="zh-CN" sz="2400" b="1" i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zh-CN" altLang="en-US" sz="2400" b="1" baseline="-25000">
                <a:latin typeface="宋体" pitchFamily="2" charset="-122"/>
                <a:ea typeface="楷体_GB2312" pitchFamily="49" charset="-122"/>
              </a:rPr>
              <a:t>溢</a:t>
            </a:r>
            <a:r>
              <a:rPr lang="zh-CN" altLang="en-US" sz="2400" b="1">
                <a:latin typeface="宋体" pitchFamily="2" charset="-122"/>
                <a:ea typeface="楷体_GB2312" pitchFamily="49" charset="-122"/>
              </a:rPr>
              <a:t>、</a:t>
            </a:r>
            <a:r>
              <a:rPr lang="en-US" altLang="zh-CN" sz="2400" b="1" i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zh-CN" altLang="en-US" sz="2400" b="1" baseline="-25000">
                <a:latin typeface="宋体" pitchFamily="2" charset="-122"/>
                <a:ea typeface="楷体_GB2312" pitchFamily="49" charset="-122"/>
              </a:rPr>
              <a:t>物</a:t>
            </a:r>
            <a:r>
              <a:rPr lang="zh-CN" altLang="en-US" sz="2400" b="1">
                <a:latin typeface="宋体" pitchFamily="2" charset="-122"/>
                <a:ea typeface="楷体_GB2312" pitchFamily="49" charset="-122"/>
              </a:rPr>
              <a:t>、</a:t>
            </a:r>
            <a:r>
              <a:rPr lang="en-US" altLang="zh-CN" sz="2400" b="1" i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zh-CN" altLang="en-US" sz="2400" b="1" baseline="-25000">
                <a:latin typeface="宋体" pitchFamily="2" charset="-122"/>
                <a:ea typeface="楷体_GB2312" pitchFamily="49" charset="-122"/>
              </a:rPr>
              <a:t>液</a:t>
            </a:r>
            <a:r>
              <a:rPr lang="zh-CN" altLang="en-US" sz="2400" b="1">
                <a:latin typeface="宋体" pitchFamily="2" charset="-122"/>
                <a:ea typeface="楷体_GB2312" pitchFamily="49" charset="-122"/>
              </a:rPr>
              <a:t>的关系。</a:t>
            </a:r>
          </a:p>
        </p:txBody>
      </p:sp>
      <p:sp>
        <p:nvSpPr>
          <p:cNvPr id="7183" name="Text Box 111"/>
          <p:cNvSpPr txBox="1">
            <a:spLocks noChangeArrowheads="1"/>
          </p:cNvSpPr>
          <p:nvPr/>
        </p:nvSpPr>
        <p:spPr bwMode="auto">
          <a:xfrm>
            <a:off x="76200" y="6319838"/>
            <a:ext cx="2387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altLang="zh-CN" sz="2400" b="1">
                <a:solidFill>
                  <a:schemeClr val="accent2"/>
                </a:solidFill>
                <a:latin typeface="+mn-ea"/>
                <a:ea typeface="+mn-ea"/>
              </a:rPr>
              <a:t>【</a:t>
            </a:r>
            <a:r>
              <a:rPr lang="zh-CN" altLang="en-US" sz="2400" b="1">
                <a:solidFill>
                  <a:schemeClr val="accent2"/>
                </a:solidFill>
                <a:latin typeface="+mn-ea"/>
                <a:ea typeface="+mn-ea"/>
              </a:rPr>
              <a:t>思考</a:t>
            </a:r>
            <a:r>
              <a:rPr lang="en-US" altLang="zh-CN" sz="2400" b="1">
                <a:solidFill>
                  <a:schemeClr val="accent2"/>
                </a:solidFill>
                <a:latin typeface="+mn-ea"/>
                <a:ea typeface="+mn-ea"/>
              </a:rPr>
              <a:t>】</a:t>
            </a:r>
            <a:endParaRPr lang="zh-CN" altLang="en-US" sz="2400" b="1">
              <a:solidFill>
                <a:schemeClr val="accent2"/>
              </a:solidFill>
              <a:latin typeface="+mn-ea"/>
              <a:ea typeface="+mn-ea"/>
            </a:endParaRPr>
          </a:p>
        </p:txBody>
      </p:sp>
      <p:sp>
        <p:nvSpPr>
          <p:cNvPr id="7184" name="Text Box 13"/>
          <p:cNvSpPr txBox="1">
            <a:spLocks noChangeArrowheads="1"/>
          </p:cNvSpPr>
          <p:nvPr/>
        </p:nvSpPr>
        <p:spPr bwMode="auto">
          <a:xfrm>
            <a:off x="1627188" y="6319838"/>
            <a:ext cx="6756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r>
              <a:rPr lang="en-US" altLang="zh-CN" sz="2400" b="1">
                <a:latin typeface="宋体" pitchFamily="2" charset="-122"/>
                <a:ea typeface="楷体_GB2312" pitchFamily="49" charset="-122"/>
              </a:rPr>
              <a:t>1 N</a:t>
            </a:r>
            <a:r>
              <a:rPr lang="zh-CN" altLang="en-US" sz="2400" b="1">
                <a:latin typeface="宋体" pitchFamily="2" charset="-122"/>
                <a:ea typeface="楷体_GB2312" pitchFamily="49" charset="-122"/>
              </a:rPr>
              <a:t>的水产生的最大浮力可以大于</a:t>
            </a:r>
            <a:r>
              <a:rPr lang="en-US" altLang="zh-CN" sz="2400" b="1">
                <a:latin typeface="宋体" pitchFamily="2" charset="-122"/>
                <a:ea typeface="楷体_GB2312" pitchFamily="49" charset="-122"/>
              </a:rPr>
              <a:t>1 N</a:t>
            </a:r>
            <a:r>
              <a:rPr lang="zh-CN" altLang="en-US" sz="2400" b="1">
                <a:latin typeface="宋体" pitchFamily="2" charset="-122"/>
                <a:ea typeface="楷体_GB2312" pitchFamily="49" charset="-122"/>
              </a:rPr>
              <a:t>吗？</a:t>
            </a:r>
          </a:p>
        </p:txBody>
      </p:sp>
    </p:spTree>
    <p:extLst>
      <p:ext uri="{BB962C8B-B14F-4D97-AF65-F5344CB8AC3E}">
        <p14:creationId xmlns:p14="http://schemas.microsoft.com/office/powerpoint/2010/main" val="3114693588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5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0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5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nimBg="1" autoUpdateAnimBg="0"/>
      <p:bldP spid="7172" grpId="0" autoUpdateAnimBg="0"/>
      <p:bldP spid="7173" grpId="0" autoUpdateAnimBg="0"/>
      <p:bldP spid="7174" grpId="0" autoUpdateAnimBg="0"/>
      <p:bldP spid="7175" grpId="0" autoUpdateAnimBg="0"/>
      <p:bldP spid="7176" grpId="0" autoUpdateAnimBg="0"/>
      <p:bldP spid="7177" grpId="0" autoUpdateAnimBg="0"/>
      <p:bldP spid="7178" grpId="0" autoUpdateAnimBg="0"/>
      <p:bldP spid="7179" grpId="0" autoUpdateAnimBg="0"/>
      <p:bldP spid="7180" grpId="0" autoUpdateAnimBg="0"/>
      <p:bldP spid="7183" grpId="0" autoUpdateAnimBg="0"/>
      <p:bldP spid="7184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14"/>
          <p:cNvSpPr txBox="1">
            <a:spLocks noChangeArrowheads="1"/>
          </p:cNvSpPr>
          <p:nvPr/>
        </p:nvSpPr>
        <p:spPr bwMode="auto">
          <a:xfrm>
            <a:off x="152400" y="1027113"/>
            <a:ext cx="55165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pitchFamily="34" charset="0"/>
              <a:buNone/>
              <a:defRPr/>
            </a:pPr>
            <a:r>
              <a:rPr lang="zh-CN" altLang="en-US" sz="4000" b="1" dirty="0">
                <a:latin typeface="+mj-ea"/>
                <a:ea typeface="+mj-ea"/>
              </a:rPr>
              <a:t>三、阿基米德原理应用</a:t>
            </a:r>
          </a:p>
        </p:txBody>
      </p:sp>
      <p:sp>
        <p:nvSpPr>
          <p:cNvPr id="23555" name="Line 18"/>
          <p:cNvSpPr>
            <a:spLocks noChangeShapeType="1"/>
          </p:cNvSpPr>
          <p:nvPr/>
        </p:nvSpPr>
        <p:spPr bwMode="auto">
          <a:xfrm>
            <a:off x="304800" y="1752600"/>
            <a:ext cx="8001000" cy="0"/>
          </a:xfrm>
          <a:prstGeom prst="line">
            <a:avLst/>
          </a:prstGeom>
          <a:noFill/>
          <a:ln w="38100" cap="rnd">
            <a:solidFill>
              <a:srgbClr val="969696"/>
            </a:solidFill>
            <a:prstDash val="sysDot"/>
            <a:round/>
            <a:headEnd/>
            <a:tailEnd type="oval" w="med" len="med"/>
          </a:ln>
        </p:spPr>
        <p:txBody>
          <a:bodyPr/>
          <a:lstStyle/>
          <a:p>
            <a:pPr>
              <a:buFont typeface="Arial" pitchFamily="34" charset="0"/>
              <a:buNone/>
              <a:defRPr/>
            </a:pPr>
            <a:endParaRPr lang="zh-CN" altLang="en-US" sz="2400">
              <a:latin typeface="+mn-ea"/>
              <a:ea typeface="+mn-ea"/>
            </a:endParaRPr>
          </a:p>
        </p:txBody>
      </p:sp>
      <p:sp>
        <p:nvSpPr>
          <p:cNvPr id="8196" name="Text Box 33"/>
          <p:cNvSpPr txBox="1">
            <a:spLocks noChangeArrowheads="1"/>
          </p:cNvSpPr>
          <p:nvPr/>
        </p:nvSpPr>
        <p:spPr bwMode="auto">
          <a:xfrm>
            <a:off x="1371600" y="2047875"/>
            <a:ext cx="2667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pitchFamily="34" charset="0"/>
              <a:buNone/>
              <a:defRPr/>
            </a:pPr>
            <a:r>
              <a:rPr lang="en-US" altLang="zh-CN" sz="2400" b="1" dirty="0">
                <a:latin typeface="+mn-ea"/>
                <a:ea typeface="+mn-ea"/>
              </a:rPr>
              <a:t>A.</a:t>
            </a:r>
            <a:r>
              <a:rPr lang="zh-CN" altLang="en-US" sz="2400" b="1" dirty="0">
                <a:latin typeface="+mn-ea"/>
                <a:ea typeface="+mn-ea"/>
              </a:rPr>
              <a:t>解析浮力特点</a:t>
            </a:r>
          </a:p>
        </p:txBody>
      </p:sp>
      <p:sp>
        <p:nvSpPr>
          <p:cNvPr id="23557" name="Text Box 49"/>
          <p:cNvSpPr txBox="1">
            <a:spLocks noChangeArrowheads="1"/>
          </p:cNvSpPr>
          <p:nvPr/>
        </p:nvSpPr>
        <p:spPr bwMode="auto">
          <a:xfrm>
            <a:off x="76200" y="2052638"/>
            <a:ext cx="1295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altLang="zh-CN" sz="2400" b="1" dirty="0">
                <a:solidFill>
                  <a:srgbClr val="990033"/>
                </a:solidFill>
                <a:latin typeface="+mn-ea"/>
                <a:ea typeface="+mn-ea"/>
              </a:rPr>
              <a:t>【</a:t>
            </a:r>
            <a:r>
              <a:rPr lang="zh-CN" altLang="en-US" sz="2400" b="1" dirty="0">
                <a:solidFill>
                  <a:srgbClr val="990033"/>
                </a:solidFill>
                <a:latin typeface="+mn-ea"/>
                <a:ea typeface="+mn-ea"/>
              </a:rPr>
              <a:t>应用</a:t>
            </a:r>
            <a:r>
              <a:rPr lang="en-US" altLang="zh-CN" sz="2400" b="1" dirty="0">
                <a:solidFill>
                  <a:srgbClr val="990033"/>
                </a:solidFill>
                <a:latin typeface="+mn-ea"/>
                <a:ea typeface="+mn-ea"/>
              </a:rPr>
              <a:t>】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28600" y="2847975"/>
            <a:ext cx="8640763" cy="2790825"/>
            <a:chOff x="-76200" y="168994"/>
            <a:chExt cx="8640763" cy="2790573"/>
          </a:xfrm>
        </p:grpSpPr>
        <p:sp>
          <p:nvSpPr>
            <p:cNvPr id="41991" name="Rectangle 1"/>
            <p:cNvSpPr>
              <a:spLocks noChangeArrowheads="1"/>
            </p:cNvSpPr>
            <p:nvPr/>
          </p:nvSpPr>
          <p:spPr bwMode="auto">
            <a:xfrm>
              <a:off x="-76200" y="168994"/>
              <a:ext cx="8640763" cy="27905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/>
            <a:p>
              <a:pPr eaLnBrk="0" hangingPunct="0">
                <a:lnSpc>
                  <a:spcPct val="150000"/>
                </a:lnSpc>
              </a:pPr>
              <a:r>
                <a:rPr lang="zh-CN" altLang="en-US" sz="2400" b="1">
                  <a:latin typeface="宋体" pitchFamily="2" charset="-122"/>
                  <a:ea typeface="楷体_GB2312" pitchFamily="49" charset="-122"/>
                </a:rPr>
                <a:t>例</a:t>
              </a:r>
              <a:r>
                <a:rPr lang="en-US" altLang="zh-CN" sz="2400" b="1">
                  <a:latin typeface="宋体" pitchFamily="2" charset="-122"/>
                  <a:ea typeface="楷体_GB2312" pitchFamily="49" charset="-122"/>
                </a:rPr>
                <a:t>.</a:t>
              </a:r>
              <a:r>
                <a:rPr lang="zh-CN" altLang="en-US" sz="2400" b="1">
                  <a:latin typeface="宋体" pitchFamily="2" charset="-122"/>
                  <a:ea typeface="楷体_GB2312" pitchFamily="49" charset="-122"/>
                </a:rPr>
                <a:t>如图对于水中正在上升的气泡，下列说法正确的是</a:t>
              </a:r>
              <a:r>
                <a:rPr lang="en-US" sz="2400" b="1">
                  <a:ea typeface="楷体_GB2312" pitchFamily="49" charset="-122"/>
                </a:rPr>
                <a:t> </a:t>
              </a:r>
              <a:r>
                <a:rPr lang="zh-CN" altLang="en-US" sz="2400" b="1">
                  <a:latin typeface="宋体" pitchFamily="2" charset="-122"/>
                  <a:ea typeface="楷体_GB2312" pitchFamily="49" charset="-122"/>
                </a:rPr>
                <a:t>（  ）</a:t>
              </a:r>
              <a:endParaRPr lang="en-US" sz="2400" b="1">
                <a:ea typeface="楷体_GB2312" pitchFamily="49" charset="-122"/>
              </a:endParaRPr>
            </a:p>
            <a:p>
              <a:pPr eaLnBrk="0" hangingPunct="0">
                <a:lnSpc>
                  <a:spcPct val="150000"/>
                </a:lnSpc>
              </a:pPr>
              <a:r>
                <a:rPr lang="en-US" sz="2400" b="1">
                  <a:ea typeface="楷体_GB2312" pitchFamily="49" charset="-122"/>
                </a:rPr>
                <a:t>    </a:t>
              </a:r>
              <a:r>
                <a:rPr lang="en-US" altLang="zh-CN" sz="2400" b="1">
                  <a:latin typeface="宋体" pitchFamily="2" charset="-122"/>
                  <a:ea typeface="楷体_GB2312" pitchFamily="49" charset="-122"/>
                </a:rPr>
                <a:t>A.</a:t>
              </a:r>
              <a:r>
                <a:rPr lang="zh-CN" altLang="en-US" sz="2400" b="1">
                  <a:latin typeface="宋体" pitchFamily="2" charset="-122"/>
                  <a:ea typeface="楷体_GB2312" pitchFamily="49" charset="-122"/>
                </a:rPr>
                <a:t>气泡受到水的压强变小、浮力变小</a:t>
              </a:r>
              <a:endParaRPr lang="en-US" sz="2400" b="1">
                <a:ea typeface="楷体_GB2312" pitchFamily="49" charset="-122"/>
              </a:endParaRPr>
            </a:p>
            <a:p>
              <a:pPr eaLnBrk="0" hangingPunct="0">
                <a:lnSpc>
                  <a:spcPct val="150000"/>
                </a:lnSpc>
              </a:pPr>
              <a:r>
                <a:rPr lang="en-US" sz="2400" b="1">
                  <a:ea typeface="楷体_GB2312" pitchFamily="49" charset="-122"/>
                </a:rPr>
                <a:t>    </a:t>
              </a:r>
              <a:r>
                <a:rPr lang="en-US" altLang="zh-CN" sz="2400" b="1">
                  <a:latin typeface="宋体" pitchFamily="2" charset="-122"/>
                  <a:ea typeface="楷体_GB2312" pitchFamily="49" charset="-122"/>
                </a:rPr>
                <a:t>B.</a:t>
              </a:r>
              <a:r>
                <a:rPr lang="zh-CN" altLang="en-US" sz="2400" b="1">
                  <a:latin typeface="宋体" pitchFamily="2" charset="-122"/>
                  <a:ea typeface="楷体_GB2312" pitchFamily="49" charset="-122"/>
                </a:rPr>
                <a:t>气泡受到水的压强变小、浮力变大</a:t>
              </a:r>
              <a:endParaRPr lang="en-US" sz="2400" b="1">
                <a:ea typeface="楷体_GB2312" pitchFamily="49" charset="-122"/>
              </a:endParaRPr>
            </a:p>
            <a:p>
              <a:pPr eaLnBrk="0" hangingPunct="0">
                <a:lnSpc>
                  <a:spcPct val="150000"/>
                </a:lnSpc>
              </a:pPr>
              <a:r>
                <a:rPr lang="en-US" sz="2400" b="1">
                  <a:ea typeface="楷体_GB2312" pitchFamily="49" charset="-122"/>
                </a:rPr>
                <a:t>    </a:t>
              </a:r>
              <a:r>
                <a:rPr lang="en-US" altLang="zh-CN" sz="2400" b="1">
                  <a:latin typeface="宋体" pitchFamily="2" charset="-122"/>
                  <a:ea typeface="楷体_GB2312" pitchFamily="49" charset="-122"/>
                </a:rPr>
                <a:t>C.</a:t>
              </a:r>
              <a:r>
                <a:rPr lang="zh-CN" altLang="en-US" sz="2400" b="1">
                  <a:latin typeface="宋体" pitchFamily="2" charset="-122"/>
                  <a:ea typeface="楷体_GB2312" pitchFamily="49" charset="-122"/>
                </a:rPr>
                <a:t>气泡受到水的压强变大、浮力变小</a:t>
              </a:r>
              <a:endParaRPr lang="en-US" sz="2400" b="1">
                <a:ea typeface="楷体_GB2312" pitchFamily="49" charset="-122"/>
              </a:endParaRPr>
            </a:p>
            <a:p>
              <a:pPr eaLnBrk="0" hangingPunct="0">
                <a:lnSpc>
                  <a:spcPct val="150000"/>
                </a:lnSpc>
              </a:pPr>
              <a:r>
                <a:rPr lang="en-US" sz="2400" b="1">
                  <a:ea typeface="楷体_GB2312" pitchFamily="49" charset="-122"/>
                </a:rPr>
                <a:t>    </a:t>
              </a:r>
              <a:r>
                <a:rPr lang="en-US" altLang="zh-CN" sz="2400" b="1">
                  <a:latin typeface="宋体" pitchFamily="2" charset="-122"/>
                  <a:ea typeface="楷体_GB2312" pitchFamily="49" charset="-122"/>
                </a:rPr>
                <a:t>D.</a:t>
              </a:r>
              <a:r>
                <a:rPr lang="zh-CN" altLang="en-US" sz="2400" b="1">
                  <a:latin typeface="宋体" pitchFamily="2" charset="-122"/>
                  <a:ea typeface="楷体_GB2312" pitchFamily="49" charset="-122"/>
                </a:rPr>
                <a:t>气泡受到水的压强变大、浮力变大</a:t>
              </a:r>
            </a:p>
          </p:txBody>
        </p:sp>
        <p:pic>
          <p:nvPicPr>
            <p:cNvPr id="41992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29400" y="902167"/>
              <a:ext cx="1371600" cy="1905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289085381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Text Box 33"/>
          <p:cNvSpPr txBox="1">
            <a:spLocks noChangeArrowheads="1"/>
          </p:cNvSpPr>
          <p:nvPr/>
        </p:nvSpPr>
        <p:spPr bwMode="auto">
          <a:xfrm>
            <a:off x="1693863" y="914400"/>
            <a:ext cx="457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pitchFamily="34" charset="0"/>
              <a:buNone/>
              <a:defRPr/>
            </a:pPr>
            <a:r>
              <a:rPr lang="en-US" altLang="zh-CN" sz="2400" b="1" dirty="0">
                <a:latin typeface="+mn-ea"/>
                <a:ea typeface="+mn-ea"/>
              </a:rPr>
              <a:t>B.</a:t>
            </a:r>
            <a:r>
              <a:rPr lang="zh-CN" altLang="en-US" sz="2400" b="1" dirty="0">
                <a:latin typeface="+mn-ea"/>
                <a:ea typeface="+mn-ea"/>
              </a:rPr>
              <a:t>计算浮力参量</a:t>
            </a:r>
          </a:p>
        </p:txBody>
      </p:sp>
      <p:sp>
        <p:nvSpPr>
          <p:cNvPr id="24581" name="Text Box 49"/>
          <p:cNvSpPr txBox="1">
            <a:spLocks noChangeArrowheads="1"/>
          </p:cNvSpPr>
          <p:nvPr/>
        </p:nvSpPr>
        <p:spPr bwMode="auto">
          <a:xfrm>
            <a:off x="152400" y="927100"/>
            <a:ext cx="29606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altLang="zh-CN" sz="2400" b="1" dirty="0">
                <a:solidFill>
                  <a:srgbClr val="990033"/>
                </a:solidFill>
                <a:latin typeface="+mn-ea"/>
                <a:ea typeface="+mn-ea"/>
              </a:rPr>
              <a:t>【</a:t>
            </a:r>
            <a:r>
              <a:rPr lang="zh-CN" altLang="en-US" sz="2400" b="1" dirty="0">
                <a:solidFill>
                  <a:srgbClr val="990033"/>
                </a:solidFill>
                <a:latin typeface="+mn-ea"/>
                <a:ea typeface="+mn-ea"/>
              </a:rPr>
              <a:t>应用</a:t>
            </a:r>
            <a:r>
              <a:rPr lang="en-US" altLang="zh-CN" sz="2400" b="1" dirty="0">
                <a:solidFill>
                  <a:srgbClr val="990033"/>
                </a:solidFill>
                <a:latin typeface="+mn-ea"/>
                <a:ea typeface="+mn-ea"/>
              </a:rPr>
              <a:t>】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334963" y="1363663"/>
            <a:ext cx="8504237" cy="3970337"/>
            <a:chOff x="-1" y="215116"/>
            <a:chExt cx="8809037" cy="3970318"/>
          </a:xfrm>
        </p:grpSpPr>
        <p:sp>
          <p:nvSpPr>
            <p:cNvPr id="43013" name="Rectangle 1"/>
            <p:cNvSpPr>
              <a:spLocks noChangeArrowheads="1"/>
            </p:cNvSpPr>
            <p:nvPr/>
          </p:nvSpPr>
          <p:spPr bwMode="auto">
            <a:xfrm>
              <a:off x="-1" y="215116"/>
              <a:ext cx="8809037" cy="39703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/>
            <a:p>
              <a:pPr eaLnBrk="0" hangingPunct="0">
                <a:lnSpc>
                  <a:spcPct val="150000"/>
                </a:lnSpc>
              </a:pPr>
              <a:r>
                <a:rPr lang="zh-CN" altLang="en-US" sz="2400" b="1">
                  <a:latin typeface="宋体" pitchFamily="2" charset="-122"/>
                  <a:ea typeface="楷体_GB2312" pitchFamily="49" charset="-122"/>
                </a:rPr>
                <a:t>例</a:t>
              </a:r>
              <a:r>
                <a:rPr lang="en-US" altLang="zh-CN" sz="2400" b="1">
                  <a:latin typeface="宋体" pitchFamily="2" charset="-122"/>
                  <a:ea typeface="楷体_GB2312" pitchFamily="49" charset="-122"/>
                </a:rPr>
                <a:t>.</a:t>
              </a:r>
              <a:r>
                <a:rPr lang="zh-CN" altLang="en-US" sz="2400" b="1">
                  <a:latin typeface="宋体" pitchFamily="2" charset="-122"/>
                  <a:ea typeface="楷体_GB2312" pitchFamily="49" charset="-122"/>
                </a:rPr>
                <a:t>用一弹簧测力计挂着一实心圆柱体，圆柱体的底面刚好与水面接触</a:t>
              </a:r>
              <a:r>
                <a:rPr lang="en-US" altLang="zh-CN" sz="2400" b="1">
                  <a:latin typeface="宋体" pitchFamily="2" charset="-122"/>
                  <a:ea typeface="楷体_GB2312" pitchFamily="49" charset="-122"/>
                </a:rPr>
                <a:t>(</a:t>
              </a:r>
              <a:r>
                <a:rPr lang="zh-CN" altLang="en-US" sz="2400" b="1">
                  <a:latin typeface="宋体" pitchFamily="2" charset="-122"/>
                  <a:ea typeface="楷体_GB2312" pitchFamily="49" charset="-122"/>
                </a:rPr>
                <a:t>未浸入水</a:t>
              </a:r>
              <a:r>
                <a:rPr lang="en-US" altLang="zh-CN" sz="2400" b="1">
                  <a:latin typeface="宋体" pitchFamily="2" charset="-122"/>
                  <a:ea typeface="楷体_GB2312" pitchFamily="49" charset="-122"/>
                </a:rPr>
                <a:t>)</a:t>
              </a:r>
              <a:r>
                <a:rPr lang="zh-CN" altLang="en-US" sz="2400" b="1">
                  <a:latin typeface="宋体" pitchFamily="2" charset="-122"/>
                  <a:ea typeface="楷体_GB2312" pitchFamily="49" charset="-122"/>
                </a:rPr>
                <a:t>如图甲，然后将其逐渐浸入水中，如图乙是弹簧测力计示数随圆柱体逐渐浸入水中的深度变化情况，</a:t>
              </a:r>
              <a:endParaRPr lang="en-US" altLang="zh-CN" sz="2400" b="1">
                <a:latin typeface="宋体" pitchFamily="2" charset="-122"/>
                <a:ea typeface="楷体_GB2312" pitchFamily="49" charset="-122"/>
              </a:endParaRPr>
            </a:p>
            <a:p>
              <a:pPr eaLnBrk="0" hangingPunct="0">
                <a:lnSpc>
                  <a:spcPct val="150000"/>
                </a:lnSpc>
              </a:pPr>
              <a:r>
                <a:rPr lang="zh-CN" altLang="en-US" sz="2400" b="1">
                  <a:latin typeface="宋体" pitchFamily="2" charset="-122"/>
                  <a:ea typeface="楷体_GB2312" pitchFamily="49" charset="-122"/>
                </a:rPr>
                <a:t>求</a:t>
              </a:r>
              <a:r>
                <a:rPr lang="en-US" altLang="zh-CN" sz="2400" b="1">
                  <a:latin typeface="宋体" pitchFamily="2" charset="-122"/>
                  <a:ea typeface="楷体_GB2312" pitchFamily="49" charset="-122"/>
                </a:rPr>
                <a:t>:</a:t>
              </a:r>
              <a:r>
                <a:rPr lang="zh-CN" altLang="en-US" sz="2400" b="1">
                  <a:latin typeface="宋体" pitchFamily="2" charset="-122"/>
                  <a:ea typeface="楷体_GB2312" pitchFamily="49" charset="-122"/>
                </a:rPr>
                <a:t> </a:t>
              </a:r>
              <a:r>
                <a:rPr lang="en-US" altLang="zh-CN" sz="2400" b="1">
                  <a:latin typeface="宋体" pitchFamily="2" charset="-122"/>
                  <a:ea typeface="楷体_GB2312" pitchFamily="49" charset="-122"/>
                </a:rPr>
                <a:t>(g</a:t>
              </a:r>
              <a:r>
                <a:rPr lang="zh-CN" altLang="en-US" sz="2400" b="1">
                  <a:latin typeface="宋体" pitchFamily="2" charset="-122"/>
                  <a:ea typeface="楷体_GB2312" pitchFamily="49" charset="-122"/>
                </a:rPr>
                <a:t>取</a:t>
              </a:r>
              <a:r>
                <a:rPr lang="en-US" altLang="zh-CN" sz="2400" b="1">
                  <a:latin typeface="宋体" pitchFamily="2" charset="-122"/>
                  <a:ea typeface="楷体_GB2312" pitchFamily="49" charset="-122"/>
                </a:rPr>
                <a:t>10 N</a:t>
              </a:r>
              <a:r>
                <a:rPr lang="zh-CN" altLang="en-US" sz="2400" b="1">
                  <a:latin typeface="宋体" pitchFamily="2" charset="-122"/>
                  <a:ea typeface="楷体_GB2312" pitchFamily="49" charset="-122"/>
                </a:rPr>
                <a:t>／</a:t>
              </a:r>
              <a:r>
                <a:rPr lang="en-US" altLang="zh-CN" sz="2400" b="1">
                  <a:latin typeface="宋体" pitchFamily="2" charset="-122"/>
                  <a:ea typeface="楷体_GB2312" pitchFamily="49" charset="-122"/>
                </a:rPr>
                <a:t>kg)</a:t>
              </a:r>
            </a:p>
            <a:p>
              <a:pPr eaLnBrk="0" hangingPunct="0">
                <a:lnSpc>
                  <a:spcPct val="150000"/>
                </a:lnSpc>
              </a:pPr>
              <a:r>
                <a:rPr lang="en-US" altLang="zh-CN" sz="2400" b="1">
                  <a:latin typeface="宋体" pitchFamily="2" charset="-122"/>
                  <a:ea typeface="楷体_GB2312" pitchFamily="49" charset="-122"/>
                </a:rPr>
                <a:t>(1)</a:t>
              </a:r>
              <a:r>
                <a:rPr lang="zh-CN" altLang="en-US" sz="2400" b="1">
                  <a:latin typeface="宋体" pitchFamily="2" charset="-122"/>
                  <a:ea typeface="楷体_GB2312" pitchFamily="49" charset="-122"/>
                </a:rPr>
                <a:t>圆柱体受到的最大浮力。</a:t>
              </a:r>
              <a:endParaRPr lang="en-US" altLang="zh-CN" sz="2400" b="1">
                <a:latin typeface="宋体" pitchFamily="2" charset="-122"/>
                <a:ea typeface="楷体_GB2312" pitchFamily="49" charset="-122"/>
              </a:endParaRPr>
            </a:p>
            <a:p>
              <a:pPr eaLnBrk="0" hangingPunct="0">
                <a:lnSpc>
                  <a:spcPct val="150000"/>
                </a:lnSpc>
              </a:pPr>
              <a:r>
                <a:rPr lang="en-US" altLang="zh-CN" sz="2400" b="1">
                  <a:latin typeface="宋体" pitchFamily="2" charset="-122"/>
                  <a:ea typeface="楷体_GB2312" pitchFamily="49" charset="-122"/>
                </a:rPr>
                <a:t>(2)</a:t>
              </a:r>
              <a:r>
                <a:rPr lang="zh-CN" altLang="en-US" sz="2400" b="1">
                  <a:latin typeface="宋体" pitchFamily="2" charset="-122"/>
                  <a:ea typeface="楷体_GB2312" pitchFamily="49" charset="-122"/>
                </a:rPr>
                <a:t>圆柱体的质量。</a:t>
              </a:r>
            </a:p>
            <a:p>
              <a:pPr eaLnBrk="0" hangingPunct="0">
                <a:lnSpc>
                  <a:spcPct val="150000"/>
                </a:lnSpc>
              </a:pPr>
              <a:r>
                <a:rPr lang="en-US" altLang="zh-CN" sz="2400" b="1">
                  <a:latin typeface="宋体" pitchFamily="2" charset="-122"/>
                  <a:ea typeface="楷体_GB2312" pitchFamily="49" charset="-122"/>
                </a:rPr>
                <a:t>(3)</a:t>
              </a:r>
              <a:r>
                <a:rPr lang="zh-CN" altLang="en-US" sz="2400" b="1">
                  <a:latin typeface="宋体" pitchFamily="2" charset="-122"/>
                  <a:ea typeface="楷体_GB2312" pitchFamily="49" charset="-122"/>
                </a:rPr>
                <a:t>圆柱体的密度。</a:t>
              </a:r>
            </a:p>
          </p:txBody>
        </p:sp>
        <p:pic>
          <p:nvPicPr>
            <p:cNvPr id="43014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457"/>
            <a:stretch>
              <a:fillRect/>
            </a:stretch>
          </p:blipFill>
          <p:spPr bwMode="auto">
            <a:xfrm>
              <a:off x="5099275" y="2103438"/>
              <a:ext cx="2677653" cy="19672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137165016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圆角矩形 18"/>
          <p:cNvSpPr>
            <a:spLocks noChangeArrowheads="1"/>
          </p:cNvSpPr>
          <p:nvPr/>
        </p:nvSpPr>
        <p:spPr bwMode="auto">
          <a:xfrm>
            <a:off x="533400" y="4862513"/>
            <a:ext cx="8001000" cy="8382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FFFFF"/>
              </a:gs>
              <a:gs pos="35001">
                <a:srgbClr val="DDFEFF"/>
              </a:gs>
              <a:gs pos="100000">
                <a:srgbClr val="F0FFFF"/>
              </a:gs>
            </a:gsLst>
            <a:lin ang="5400000" scaled="1"/>
          </a:gradFill>
          <a:ln w="9525" cmpd="sng">
            <a:solidFill>
              <a:srgbClr val="B6DCDF"/>
            </a:solidFill>
            <a:round/>
            <a:headEnd/>
            <a:tailEnd/>
          </a:ln>
          <a:effectLst>
            <a:outerShdw dist="20000" dir="5400000" algn="ctr" rotWithShape="0">
              <a:srgbClr val="000000">
                <a:alpha val="35999"/>
              </a:srgbClr>
            </a:outerShdw>
          </a:effectLst>
        </p:spPr>
        <p:txBody>
          <a:bodyPr anchor="ctr"/>
          <a:lstStyle/>
          <a:p>
            <a:pPr algn="ctr">
              <a:buFont typeface="Arial" pitchFamily="34" charset="0"/>
              <a:buNone/>
              <a:defRPr/>
            </a:pPr>
            <a:endParaRPr lang="zh-CN" altLang="en-US" sz="2400">
              <a:solidFill>
                <a:srgbClr val="000000"/>
              </a:solidFill>
              <a:latin typeface="+mn-ea"/>
              <a:ea typeface="+mn-ea"/>
            </a:endParaRPr>
          </a:p>
        </p:txBody>
      </p:sp>
      <p:pic>
        <p:nvPicPr>
          <p:cNvPr id="10243" name="Picture 1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286000"/>
            <a:ext cx="990600" cy="230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2286000"/>
            <a:ext cx="9144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1014413" y="4857750"/>
          <a:ext cx="2566987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4" r:id="rId4" imgW="990917" imgH="394017" progId="Equation.3">
                  <p:embed/>
                </p:oleObj>
              </mc:Choice>
              <mc:Fallback>
                <p:oleObj r:id="rId4" imgW="990917" imgH="39401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4413" y="4857750"/>
                        <a:ext cx="2566987" cy="801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5029200" y="4829175"/>
          <a:ext cx="2890838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5" r:id="rId6" imgW="1067580" imgH="457716" progId="Equation.3">
                  <p:embed/>
                </p:oleObj>
              </mc:Choice>
              <mc:Fallback>
                <p:oleObj r:id="rId6" imgW="1067580" imgH="45771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4829175"/>
                        <a:ext cx="2890838" cy="892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47" name="Picture 2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4975" y="2362200"/>
            <a:ext cx="962025" cy="210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8" name="Picture 25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2286000"/>
            <a:ext cx="103822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9" name="Picture 2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286000"/>
            <a:ext cx="1143000" cy="233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50" name="Text Box 27"/>
          <p:cNvSpPr txBox="1">
            <a:spLocks noChangeArrowheads="1"/>
          </p:cNvSpPr>
          <p:nvPr/>
        </p:nvSpPr>
        <p:spPr bwMode="auto">
          <a:xfrm>
            <a:off x="1692275" y="5938838"/>
            <a:ext cx="56229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FF0000"/>
                </a:solidFill>
                <a:latin typeface="宋体" pitchFamily="2" charset="-122"/>
                <a:ea typeface="楷体_GB2312" pitchFamily="49" charset="-122"/>
              </a:rPr>
              <a:t>与其他方案相比有什么注意点和优缺点？</a:t>
            </a:r>
          </a:p>
        </p:txBody>
      </p:sp>
      <p:sp>
        <p:nvSpPr>
          <p:cNvPr id="10253" name="Text Box 33"/>
          <p:cNvSpPr txBox="1">
            <a:spLocks noChangeArrowheads="1"/>
          </p:cNvSpPr>
          <p:nvPr/>
        </p:nvSpPr>
        <p:spPr bwMode="auto">
          <a:xfrm>
            <a:off x="1600200" y="1066800"/>
            <a:ext cx="24971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pitchFamily="34" charset="0"/>
              <a:buNone/>
              <a:defRPr/>
            </a:pPr>
            <a:r>
              <a:rPr lang="en-US" altLang="zh-CN" sz="2400" b="1" dirty="0">
                <a:latin typeface="+mn-ea"/>
                <a:ea typeface="+mn-ea"/>
              </a:rPr>
              <a:t>C.</a:t>
            </a:r>
            <a:r>
              <a:rPr lang="zh-CN" altLang="en-US" sz="2400" b="1" dirty="0">
                <a:latin typeface="+mn-ea"/>
                <a:ea typeface="+mn-ea"/>
              </a:rPr>
              <a:t>间接测量密度</a:t>
            </a:r>
          </a:p>
        </p:txBody>
      </p:sp>
      <p:sp>
        <p:nvSpPr>
          <p:cNvPr id="1038" name="Text Box 49"/>
          <p:cNvSpPr txBox="1">
            <a:spLocks noChangeArrowheads="1"/>
          </p:cNvSpPr>
          <p:nvPr/>
        </p:nvSpPr>
        <p:spPr bwMode="auto">
          <a:xfrm>
            <a:off x="228600" y="1066800"/>
            <a:ext cx="152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altLang="zh-CN" sz="2400" b="1" dirty="0">
                <a:solidFill>
                  <a:srgbClr val="990033"/>
                </a:solidFill>
                <a:latin typeface="+mn-ea"/>
                <a:ea typeface="+mn-ea"/>
              </a:rPr>
              <a:t>【</a:t>
            </a:r>
            <a:r>
              <a:rPr lang="zh-CN" altLang="en-US" sz="2400" b="1" dirty="0">
                <a:solidFill>
                  <a:srgbClr val="990033"/>
                </a:solidFill>
                <a:latin typeface="+mn-ea"/>
                <a:ea typeface="+mn-ea"/>
              </a:rPr>
              <a:t>应用</a:t>
            </a:r>
            <a:r>
              <a:rPr lang="en-US" altLang="zh-CN" sz="2400" b="1" dirty="0">
                <a:solidFill>
                  <a:srgbClr val="990033"/>
                </a:solidFill>
                <a:latin typeface="+mn-ea"/>
                <a:ea typeface="+mn-ea"/>
              </a:rPr>
              <a:t>】</a:t>
            </a:r>
          </a:p>
        </p:txBody>
      </p:sp>
      <p:sp>
        <p:nvSpPr>
          <p:cNvPr id="10255" name="AutoShape 11"/>
          <p:cNvSpPr>
            <a:spLocks noChangeArrowheads="1"/>
          </p:cNvSpPr>
          <p:nvPr/>
        </p:nvSpPr>
        <p:spPr bwMode="auto">
          <a:xfrm>
            <a:off x="685800" y="2209800"/>
            <a:ext cx="7620000" cy="2362200"/>
          </a:xfrm>
          <a:prstGeom prst="roundRect">
            <a:avLst>
              <a:gd name="adj" fmla="val 7315"/>
            </a:avLst>
          </a:prstGeom>
          <a:noFill/>
          <a:ln w="22225" cap="rnd">
            <a:solidFill>
              <a:srgbClr val="1C1C1C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pPr>
              <a:buFont typeface="Arial" pitchFamily="34" charset="0"/>
              <a:buNone/>
              <a:defRPr/>
            </a:pPr>
            <a:endParaRPr lang="zh-CN" altLang="en-US" sz="2400">
              <a:latin typeface="+mn-ea"/>
              <a:ea typeface="+mn-ea"/>
            </a:endParaRPr>
          </a:p>
        </p:txBody>
      </p:sp>
      <p:sp>
        <p:nvSpPr>
          <p:cNvPr id="10256" name="AutoShape 19"/>
          <p:cNvSpPr>
            <a:spLocks noChangeArrowheads="1"/>
          </p:cNvSpPr>
          <p:nvPr/>
        </p:nvSpPr>
        <p:spPr bwMode="auto">
          <a:xfrm>
            <a:off x="457200" y="1541463"/>
            <a:ext cx="8077200" cy="592137"/>
          </a:xfrm>
          <a:prstGeom prst="roundRect">
            <a:avLst>
              <a:gd name="adj" fmla="val 47509"/>
            </a:avLst>
          </a:prstGeom>
          <a:solidFill>
            <a:srgbClr val="5F5F5F"/>
          </a:solidFill>
          <a:ln w="28575">
            <a:solidFill>
              <a:srgbClr val="EAEAEA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Arial" pitchFamily="34" charset="0"/>
              <a:buNone/>
              <a:defRPr/>
            </a:pPr>
            <a:endParaRPr lang="zh-CN" altLang="en-US" sz="2400">
              <a:latin typeface="+mn-ea"/>
              <a:ea typeface="+mn-ea"/>
            </a:endParaRPr>
          </a:p>
        </p:txBody>
      </p:sp>
      <p:sp>
        <p:nvSpPr>
          <p:cNvPr id="10257" name="Text Box 11"/>
          <p:cNvSpPr txBox="1">
            <a:spLocks noChangeArrowheads="1"/>
          </p:cNvSpPr>
          <p:nvPr/>
        </p:nvSpPr>
        <p:spPr bwMode="auto">
          <a:xfrm>
            <a:off x="879475" y="1600200"/>
            <a:ext cx="24733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Font typeface="Arial" pitchFamily="34" charset="0"/>
              <a:buNone/>
              <a:defRPr/>
            </a:pPr>
            <a:r>
              <a:rPr lang="zh-CN" altLang="en-US" sz="2400" b="1" dirty="0">
                <a:solidFill>
                  <a:srgbClr val="FFFF00"/>
                </a:solidFill>
                <a:latin typeface="+mn-ea"/>
                <a:ea typeface="+mn-ea"/>
              </a:rPr>
              <a:t>测固体密度方案</a:t>
            </a:r>
          </a:p>
        </p:txBody>
      </p:sp>
      <p:sp>
        <p:nvSpPr>
          <p:cNvPr id="10258" name="Text Box 14"/>
          <p:cNvSpPr txBox="1">
            <a:spLocks noChangeArrowheads="1"/>
          </p:cNvSpPr>
          <p:nvPr/>
        </p:nvSpPr>
        <p:spPr bwMode="auto">
          <a:xfrm>
            <a:off x="5486400" y="1595438"/>
            <a:ext cx="2590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Font typeface="Arial" pitchFamily="34" charset="0"/>
              <a:buNone/>
              <a:defRPr/>
            </a:pPr>
            <a:r>
              <a:rPr lang="zh-CN" altLang="en-US" sz="2400" b="1" dirty="0">
                <a:solidFill>
                  <a:srgbClr val="FFFF00"/>
                </a:solidFill>
                <a:latin typeface="+mn-ea"/>
                <a:ea typeface="+mn-ea"/>
              </a:rPr>
              <a:t>测液体密度方案</a:t>
            </a:r>
          </a:p>
        </p:txBody>
      </p:sp>
      <p:sp>
        <p:nvSpPr>
          <p:cNvPr id="10259" name="Text Box 111"/>
          <p:cNvSpPr txBox="1">
            <a:spLocks noChangeArrowheads="1"/>
          </p:cNvSpPr>
          <p:nvPr/>
        </p:nvSpPr>
        <p:spPr bwMode="auto">
          <a:xfrm>
            <a:off x="279400" y="5938838"/>
            <a:ext cx="2387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altLang="zh-CN" sz="2400" b="1" dirty="0">
                <a:solidFill>
                  <a:schemeClr val="accent2"/>
                </a:solidFill>
                <a:latin typeface="+mn-ea"/>
                <a:ea typeface="+mn-ea"/>
              </a:rPr>
              <a:t>【</a:t>
            </a:r>
            <a:r>
              <a:rPr lang="zh-CN" altLang="en-US" sz="2400" b="1" dirty="0">
                <a:solidFill>
                  <a:schemeClr val="accent2"/>
                </a:solidFill>
                <a:latin typeface="+mn-ea"/>
                <a:ea typeface="+mn-ea"/>
              </a:rPr>
              <a:t>评估</a:t>
            </a:r>
            <a:r>
              <a:rPr lang="en-US" altLang="zh-CN" sz="2400" b="1" dirty="0">
                <a:solidFill>
                  <a:schemeClr val="accent2"/>
                </a:solidFill>
                <a:latin typeface="+mn-ea"/>
                <a:ea typeface="+mn-ea"/>
              </a:rPr>
              <a:t>】</a:t>
            </a:r>
            <a:endParaRPr lang="zh-CN" altLang="en-US" sz="2400" b="1" dirty="0">
              <a:solidFill>
                <a:schemeClr val="accent2"/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484017055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3" dur="5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8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3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8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3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8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63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nimBg="1" autoUpdateAnimBg="0"/>
      <p:bldP spid="10250" grpId="0" autoUpdateAnimBg="0"/>
      <p:bldP spid="10253" grpId="0" autoUpdateAnimBg="0"/>
      <p:bldP spid="10255" grpId="0" animBg="1" autoUpdateAnimBg="0"/>
      <p:bldP spid="10256" grpId="0" animBg="1" autoUpdateAnimBg="0"/>
      <p:bldP spid="10257" grpId="0" autoUpdateAnimBg="0"/>
      <p:bldP spid="10258" grpId="0" autoUpdateAnimBg="0"/>
      <p:bldP spid="10259" grpId="0" autoUpdateAnimBg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1001</Words>
  <Application>Microsoft Office PowerPoint</Application>
  <PresentationFormat>全屏显示(4:3)</PresentationFormat>
  <Paragraphs>80</Paragraphs>
  <Slides>11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3" baseType="lpstr">
      <vt:lpstr>Office 主题</vt:lpstr>
      <vt:lpstr>Microsoft 公式 3.0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User</cp:lastModifiedBy>
  <cp:revision>10</cp:revision>
  <dcterms:created xsi:type="dcterms:W3CDTF">2020-04-20T03:18:26Z</dcterms:created>
  <dcterms:modified xsi:type="dcterms:W3CDTF">2020-04-09T08:07:22Z</dcterms:modified>
</cp:coreProperties>
</file>