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7" r:id="rId8"/>
    <p:sldId id="268" r:id="rId9"/>
    <p:sldId id="264" r:id="rId10"/>
    <p:sldId id="265" r:id="rId11"/>
    <p:sldId id="266" r:id="rId12"/>
    <p:sldId id="269" r:id="rId13"/>
    <p:sldId id="274" r:id="rId14"/>
    <p:sldId id="275" r:id="rId15"/>
    <p:sldId id="276" r:id="rId16"/>
    <p:sldId id="277" r:id="rId17"/>
    <p:sldId id="270" r:id="rId18"/>
    <p:sldId id="271" r:id="rId19"/>
    <p:sldId id="280" r:id="rId20"/>
    <p:sldId id="281" r:id="rId21"/>
    <p:sldId id="273" r:id="rId22"/>
    <p:sldId id="282" r:id="rId23"/>
    <p:sldId id="278" r:id="rId24"/>
    <p:sldId id="290" r:id="rId25"/>
    <p:sldId id="272" r:id="rId26"/>
    <p:sldId id="283" r:id="rId27"/>
    <p:sldId id="286" r:id="rId28"/>
    <p:sldId id="287" r:id="rId29"/>
    <p:sldId id="28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583EF2"/>
    <a:srgbClr val="3E35FB"/>
    <a:srgbClr val="523CF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7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163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029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814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6814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7542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67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864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877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747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736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213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B4A6C-5751-40D4-9B56-38258FB208CA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290F5-906E-427F-B94D-2D2500742F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3506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upload_200684158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97711"/>
            <a:ext cx="12192000" cy="586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412111" y="1728250"/>
            <a:ext cx="96301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§4-2 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光的反射</a:t>
            </a:r>
            <a:endParaRPr lang="en-US" altLang="zh-CN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46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光的反射三线位置的探究视频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312126" y="589146"/>
            <a:ext cx="7653454" cy="57400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237" y="643037"/>
            <a:ext cx="69018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探究三线的位置关系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0282" y="1203661"/>
            <a:ext cx="285843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结论：入射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光线与反射光线、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法线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_____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同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一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平面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;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反射光线和入射光线分居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法线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____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侧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.</a:t>
            </a:r>
            <a:endParaRPr kumimoji="1" lang="zh-CN" altLang="en-US" sz="2800" b="1" dirty="0">
              <a:solidFill>
                <a:srgbClr val="3E35FB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8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65579" y="2529754"/>
            <a:ext cx="6901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在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0282" y="4392008"/>
            <a:ext cx="6901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两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83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光的反射  两角大小关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69020" y="462303"/>
            <a:ext cx="7147932" cy="58483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7237" y="540362"/>
            <a:ext cx="69018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探究两角大小关系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06518" y="1248248"/>
            <a:ext cx="355723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结论：</a:t>
            </a:r>
            <a:endParaRPr lang="en-US" altLang="zh-CN" sz="40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反射角随入射角增大而</a:t>
            </a:r>
            <a:r>
              <a:rPr lang="en-US" altLang="zh-CN" sz="2800" dirty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____________</a:t>
            </a:r>
            <a:endParaRPr lang="zh-CN" altLang="en-US" sz="2800" dirty="0">
              <a:solidFill>
                <a:srgbClr val="3E35FB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反射角</a:t>
            </a:r>
            <a:r>
              <a:rPr lang="en-US" altLang="zh-CN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________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入射角；</a:t>
            </a:r>
            <a:endParaRPr lang="en-US" altLang="zh-CN" sz="2800" dirty="0" smtClean="0">
              <a:solidFill>
                <a:srgbClr val="3E35FB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96758" y="3386457"/>
            <a:ext cx="177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等于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65581" y="2694798"/>
            <a:ext cx="1672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增大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13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9038" y="2061439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光的反射定律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2810" y="3334404"/>
            <a:ext cx="9969190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光线与入射光线、法线在同一平面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7463" y="234513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【</a:t>
            </a: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归纳总结</a:t>
            </a: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】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2810" y="4312204"/>
            <a:ext cx="9400477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反射光线与入射光线分居在法线的两侧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22810" y="5243914"/>
            <a:ext cx="4588115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反射角等于入射角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323533" y="1071925"/>
            <a:ext cx="4670425" cy="2363787"/>
            <a:chOff x="1279" y="1412"/>
            <a:chExt cx="2942" cy="1489"/>
          </a:xfrm>
        </p:grpSpPr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521" y="1844"/>
              <a:ext cx="1085" cy="730"/>
              <a:chOff x="1661" y="1814"/>
              <a:chExt cx="1085" cy="730"/>
            </a:xfrm>
          </p:grpSpPr>
          <p:sp>
            <p:nvSpPr>
              <p:cNvPr id="42" name="Line 6"/>
              <p:cNvSpPr>
                <a:spLocks noChangeShapeType="1"/>
              </p:cNvSpPr>
              <p:nvPr/>
            </p:nvSpPr>
            <p:spPr bwMode="auto">
              <a:xfrm>
                <a:off x="1661" y="1814"/>
                <a:ext cx="1085" cy="73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Line 7"/>
              <p:cNvSpPr>
                <a:spLocks noChangeShapeType="1"/>
              </p:cNvSpPr>
              <p:nvPr/>
            </p:nvSpPr>
            <p:spPr bwMode="auto">
              <a:xfrm>
                <a:off x="1954" y="2011"/>
                <a:ext cx="289" cy="19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1924" y="2572"/>
              <a:ext cx="1392" cy="98"/>
              <a:chOff x="2064" y="2542"/>
              <a:chExt cx="1392" cy="98"/>
            </a:xfrm>
          </p:grpSpPr>
          <p:sp>
            <p:nvSpPr>
              <p:cNvPr id="27" name="Line 9"/>
              <p:cNvSpPr>
                <a:spLocks noChangeShapeType="1"/>
              </p:cNvSpPr>
              <p:nvPr/>
            </p:nvSpPr>
            <p:spPr bwMode="auto">
              <a:xfrm>
                <a:off x="2064" y="2542"/>
                <a:ext cx="13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Line 10"/>
              <p:cNvSpPr>
                <a:spLocks noChangeShapeType="1"/>
              </p:cNvSpPr>
              <p:nvPr/>
            </p:nvSpPr>
            <p:spPr bwMode="auto">
              <a:xfrm flipH="1">
                <a:off x="2064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Line 11"/>
              <p:cNvSpPr>
                <a:spLocks noChangeShapeType="1"/>
              </p:cNvSpPr>
              <p:nvPr/>
            </p:nvSpPr>
            <p:spPr bwMode="auto">
              <a:xfrm flipH="1">
                <a:off x="2160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Line 12"/>
              <p:cNvSpPr>
                <a:spLocks noChangeShapeType="1"/>
              </p:cNvSpPr>
              <p:nvPr/>
            </p:nvSpPr>
            <p:spPr bwMode="auto">
              <a:xfrm flipH="1">
                <a:off x="2256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Line 13"/>
              <p:cNvSpPr>
                <a:spLocks noChangeShapeType="1"/>
              </p:cNvSpPr>
              <p:nvPr/>
            </p:nvSpPr>
            <p:spPr bwMode="auto">
              <a:xfrm flipH="1">
                <a:off x="2352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Line 14"/>
              <p:cNvSpPr>
                <a:spLocks noChangeShapeType="1"/>
              </p:cNvSpPr>
              <p:nvPr/>
            </p:nvSpPr>
            <p:spPr bwMode="auto">
              <a:xfrm flipH="1">
                <a:off x="2448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Line 15"/>
              <p:cNvSpPr>
                <a:spLocks noChangeShapeType="1"/>
              </p:cNvSpPr>
              <p:nvPr/>
            </p:nvSpPr>
            <p:spPr bwMode="auto">
              <a:xfrm flipH="1">
                <a:off x="2544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Line 16"/>
              <p:cNvSpPr>
                <a:spLocks noChangeShapeType="1"/>
              </p:cNvSpPr>
              <p:nvPr/>
            </p:nvSpPr>
            <p:spPr bwMode="auto">
              <a:xfrm flipH="1">
                <a:off x="2640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Line 17"/>
              <p:cNvSpPr>
                <a:spLocks noChangeShapeType="1"/>
              </p:cNvSpPr>
              <p:nvPr/>
            </p:nvSpPr>
            <p:spPr bwMode="auto">
              <a:xfrm flipH="1">
                <a:off x="2736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Line 18"/>
              <p:cNvSpPr>
                <a:spLocks noChangeShapeType="1"/>
              </p:cNvSpPr>
              <p:nvPr/>
            </p:nvSpPr>
            <p:spPr bwMode="auto">
              <a:xfrm flipH="1">
                <a:off x="2832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Line 19"/>
              <p:cNvSpPr>
                <a:spLocks noChangeShapeType="1"/>
              </p:cNvSpPr>
              <p:nvPr/>
            </p:nvSpPr>
            <p:spPr bwMode="auto">
              <a:xfrm flipH="1">
                <a:off x="2928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Line 20"/>
              <p:cNvSpPr>
                <a:spLocks noChangeShapeType="1"/>
              </p:cNvSpPr>
              <p:nvPr/>
            </p:nvSpPr>
            <p:spPr bwMode="auto">
              <a:xfrm flipH="1">
                <a:off x="3024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Line 21"/>
              <p:cNvSpPr>
                <a:spLocks noChangeShapeType="1"/>
              </p:cNvSpPr>
              <p:nvPr/>
            </p:nvSpPr>
            <p:spPr bwMode="auto">
              <a:xfrm flipH="1">
                <a:off x="3120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Line 22"/>
              <p:cNvSpPr>
                <a:spLocks noChangeShapeType="1"/>
              </p:cNvSpPr>
              <p:nvPr/>
            </p:nvSpPr>
            <p:spPr bwMode="auto">
              <a:xfrm flipH="1">
                <a:off x="3216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Line 23"/>
              <p:cNvSpPr>
                <a:spLocks noChangeShapeType="1"/>
              </p:cNvSpPr>
              <p:nvPr/>
            </p:nvSpPr>
            <p:spPr bwMode="auto">
              <a:xfrm flipH="1">
                <a:off x="3312" y="2544"/>
                <a:ext cx="9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Text Box 24"/>
            <p:cNvSpPr txBox="1">
              <a:spLocks noChangeArrowheads="1"/>
            </p:cNvSpPr>
            <p:nvPr/>
          </p:nvSpPr>
          <p:spPr bwMode="auto">
            <a:xfrm rot="2075140">
              <a:off x="1279" y="1983"/>
              <a:ext cx="89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solidFill>
                    <a:schemeClr val="tx2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入射光线</a:t>
              </a:r>
            </a:p>
          </p:txBody>
        </p:sp>
        <p:sp>
          <p:nvSpPr>
            <p:cNvPr id="12" name="Text Box 25"/>
            <p:cNvSpPr txBox="1">
              <a:spLocks noChangeArrowheads="1"/>
            </p:cNvSpPr>
            <p:nvPr/>
          </p:nvSpPr>
          <p:spPr bwMode="auto">
            <a:xfrm>
              <a:off x="2500" y="2572"/>
              <a:ext cx="32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00FF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O</a:t>
              </a:r>
              <a:endParaRPr kumimoji="1" lang="en-US" altLang="zh-CN" sz="2400" b="1">
                <a:solidFill>
                  <a:srgbClr val="00FF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" name="Line 26"/>
            <p:cNvSpPr>
              <a:spLocks noChangeShapeType="1"/>
            </p:cNvSpPr>
            <p:nvPr/>
          </p:nvSpPr>
          <p:spPr bwMode="auto">
            <a:xfrm flipV="1">
              <a:off x="2597" y="1412"/>
              <a:ext cx="0" cy="116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2629" y="1432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00FF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N</a:t>
              </a:r>
            </a:p>
          </p:txBody>
        </p:sp>
        <p:sp>
          <p:nvSpPr>
            <p:cNvPr id="15" name="Rectangle 28"/>
            <p:cNvSpPr>
              <a:spLocks noChangeArrowheads="1"/>
            </p:cNvSpPr>
            <p:nvPr/>
          </p:nvSpPr>
          <p:spPr bwMode="auto">
            <a:xfrm>
              <a:off x="2712" y="2613"/>
              <a:ext cx="69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入射点</a:t>
              </a:r>
            </a:p>
          </p:txBody>
        </p:sp>
        <p:grpSp>
          <p:nvGrpSpPr>
            <p:cNvPr id="16" name="Group 29"/>
            <p:cNvGrpSpPr>
              <a:grpSpLocks/>
            </p:cNvGrpSpPr>
            <p:nvPr/>
          </p:nvGrpSpPr>
          <p:grpSpPr bwMode="auto">
            <a:xfrm flipV="1">
              <a:off x="2594" y="1848"/>
              <a:ext cx="1085" cy="730"/>
              <a:chOff x="1661" y="1814"/>
              <a:chExt cx="1085" cy="730"/>
            </a:xfrm>
          </p:grpSpPr>
          <p:sp>
            <p:nvSpPr>
              <p:cNvPr id="25" name="Line 30"/>
              <p:cNvSpPr>
                <a:spLocks noChangeShapeType="1"/>
              </p:cNvSpPr>
              <p:nvPr/>
            </p:nvSpPr>
            <p:spPr bwMode="auto">
              <a:xfrm>
                <a:off x="1661" y="1814"/>
                <a:ext cx="1085" cy="73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>
                <a:off x="1954" y="2011"/>
                <a:ext cx="289" cy="197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" name="Text Box 32"/>
            <p:cNvSpPr txBox="1">
              <a:spLocks noChangeArrowheads="1"/>
            </p:cNvSpPr>
            <p:nvPr/>
          </p:nvSpPr>
          <p:spPr bwMode="auto">
            <a:xfrm rot="-1993761">
              <a:off x="3050" y="1913"/>
              <a:ext cx="11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反射光线</a:t>
              </a:r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2233" y="2161"/>
              <a:ext cx="355" cy="173"/>
            </a:xfrm>
            <a:custGeom>
              <a:avLst/>
              <a:gdLst>
                <a:gd name="T0" fmla="*/ 0 w 355"/>
                <a:gd name="T1" fmla="*/ 173 h 173"/>
                <a:gd name="T2" fmla="*/ 87 w 355"/>
                <a:gd name="T3" fmla="*/ 87 h 173"/>
                <a:gd name="T4" fmla="*/ 192 w 355"/>
                <a:gd name="T5" fmla="*/ 39 h 173"/>
                <a:gd name="T6" fmla="*/ 269 w 355"/>
                <a:gd name="T7" fmla="*/ 19 h 173"/>
                <a:gd name="T8" fmla="*/ 355 w 355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5"/>
                <a:gd name="T16" fmla="*/ 0 h 173"/>
                <a:gd name="T17" fmla="*/ 355 w 355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5" h="173">
                  <a:moveTo>
                    <a:pt x="0" y="173"/>
                  </a:moveTo>
                  <a:cubicBezTo>
                    <a:pt x="27" y="141"/>
                    <a:pt x="55" y="109"/>
                    <a:pt x="87" y="87"/>
                  </a:cubicBezTo>
                  <a:cubicBezTo>
                    <a:pt x="119" y="65"/>
                    <a:pt x="162" y="50"/>
                    <a:pt x="192" y="39"/>
                  </a:cubicBezTo>
                  <a:cubicBezTo>
                    <a:pt x="222" y="28"/>
                    <a:pt x="242" y="25"/>
                    <a:pt x="269" y="19"/>
                  </a:cubicBezTo>
                  <a:cubicBezTo>
                    <a:pt x="296" y="13"/>
                    <a:pt x="336" y="1"/>
                    <a:pt x="355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2587" y="2218"/>
              <a:ext cx="317" cy="144"/>
            </a:xfrm>
            <a:custGeom>
              <a:avLst/>
              <a:gdLst>
                <a:gd name="T0" fmla="*/ 0 w 317"/>
                <a:gd name="T1" fmla="*/ 0 h 144"/>
                <a:gd name="T2" fmla="*/ 135 w 317"/>
                <a:gd name="T3" fmla="*/ 19 h 144"/>
                <a:gd name="T4" fmla="*/ 202 w 317"/>
                <a:gd name="T5" fmla="*/ 48 h 144"/>
                <a:gd name="T6" fmla="*/ 259 w 317"/>
                <a:gd name="T7" fmla="*/ 86 h 144"/>
                <a:gd name="T8" fmla="*/ 317 w 317"/>
                <a:gd name="T9" fmla="*/ 144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144"/>
                <a:gd name="T17" fmla="*/ 317 w 317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144">
                  <a:moveTo>
                    <a:pt x="0" y="0"/>
                  </a:moveTo>
                  <a:cubicBezTo>
                    <a:pt x="50" y="5"/>
                    <a:pt x="101" y="11"/>
                    <a:pt x="135" y="19"/>
                  </a:cubicBezTo>
                  <a:cubicBezTo>
                    <a:pt x="169" y="27"/>
                    <a:pt x="181" y="37"/>
                    <a:pt x="202" y="48"/>
                  </a:cubicBezTo>
                  <a:cubicBezTo>
                    <a:pt x="223" y="59"/>
                    <a:pt x="240" y="70"/>
                    <a:pt x="259" y="86"/>
                  </a:cubicBezTo>
                  <a:cubicBezTo>
                    <a:pt x="278" y="102"/>
                    <a:pt x="297" y="123"/>
                    <a:pt x="317" y="14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Text Box 35"/>
            <p:cNvSpPr txBox="1">
              <a:spLocks noChangeArrowheads="1"/>
            </p:cNvSpPr>
            <p:nvPr/>
          </p:nvSpPr>
          <p:spPr bwMode="auto">
            <a:xfrm>
              <a:off x="2259" y="2110"/>
              <a:ext cx="3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chemeClr val="tx2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i</a:t>
              </a:r>
            </a:p>
          </p:txBody>
        </p:sp>
        <p:sp>
          <p:nvSpPr>
            <p:cNvPr id="21" name="Text Box 36"/>
            <p:cNvSpPr txBox="1">
              <a:spLocks noChangeArrowheads="1"/>
            </p:cNvSpPr>
            <p:nvPr/>
          </p:nvSpPr>
          <p:spPr bwMode="auto">
            <a:xfrm>
              <a:off x="2539" y="2200"/>
              <a:ext cx="3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0000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r</a:t>
              </a:r>
            </a:p>
          </p:txBody>
        </p:sp>
        <p:sp>
          <p:nvSpPr>
            <p:cNvPr id="22" name="Rectangle 37"/>
            <p:cNvSpPr>
              <a:spLocks noChangeArrowheads="1"/>
            </p:cNvSpPr>
            <p:nvPr/>
          </p:nvSpPr>
          <p:spPr bwMode="auto">
            <a:xfrm>
              <a:off x="1915" y="1849"/>
              <a:ext cx="69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solidFill>
                    <a:schemeClr val="tx2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入射角</a:t>
              </a:r>
            </a:p>
          </p:txBody>
        </p:sp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2586" y="1934"/>
              <a:ext cx="69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solidFill>
                    <a:srgbClr val="0000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反射角</a:t>
              </a:r>
            </a:p>
          </p:txBody>
        </p:sp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2089" y="1477"/>
              <a:ext cx="50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法线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5400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271803" y="3535363"/>
            <a:ext cx="11610818" cy="3017837"/>
            <a:chOff x="263" y="2015"/>
            <a:chExt cx="4627" cy="1901"/>
          </a:xfrm>
        </p:grpSpPr>
        <p:sp>
          <p:nvSpPr>
            <p:cNvPr id="48141" name="Text Box 38"/>
            <p:cNvSpPr txBox="1">
              <a:spLocks noChangeArrowheads="1"/>
            </p:cNvSpPr>
            <p:nvPr/>
          </p:nvSpPr>
          <p:spPr bwMode="auto">
            <a:xfrm>
              <a:off x="263" y="2255"/>
              <a:ext cx="3532" cy="1454"/>
            </a:xfrm>
            <a:prstGeom prst="rect">
              <a:avLst/>
            </a:prstGeom>
            <a:noFill/>
            <a:ln w="9525">
              <a:solidFill>
                <a:srgbClr val="FF33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、如图二，入射光线与镜面夹角为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20°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，则入射角等于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______ 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，反射角等于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______ 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，入射光线与反射光线的夹角等于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______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</a:p>
          </p:txBody>
        </p:sp>
        <p:grpSp>
          <p:nvGrpSpPr>
            <p:cNvPr id="48142" name="Group 39"/>
            <p:cNvGrpSpPr>
              <a:grpSpLocks/>
            </p:cNvGrpSpPr>
            <p:nvPr/>
          </p:nvGrpSpPr>
          <p:grpSpPr bwMode="auto">
            <a:xfrm>
              <a:off x="3907" y="2015"/>
              <a:ext cx="983" cy="1901"/>
              <a:chOff x="3907" y="2015"/>
              <a:chExt cx="983" cy="1901"/>
            </a:xfrm>
          </p:grpSpPr>
          <p:sp>
            <p:nvSpPr>
              <p:cNvPr id="48143" name="Freeform 40"/>
              <p:cNvSpPr>
                <a:spLocks/>
              </p:cNvSpPr>
              <p:nvPr/>
            </p:nvSpPr>
            <p:spPr bwMode="auto">
              <a:xfrm flipV="1">
                <a:off x="4069" y="2523"/>
                <a:ext cx="96" cy="96"/>
              </a:xfrm>
              <a:custGeom>
                <a:avLst/>
                <a:gdLst>
                  <a:gd name="T0" fmla="*/ 0 w 144"/>
                  <a:gd name="T1" fmla="*/ 44 h 104"/>
                  <a:gd name="T2" fmla="*/ 64 w 144"/>
                  <a:gd name="T3" fmla="*/ 89 h 104"/>
                  <a:gd name="T4" fmla="*/ 96 w 144"/>
                  <a:gd name="T5" fmla="*/ 0 h 104"/>
                  <a:gd name="T6" fmla="*/ 0 60000 65536"/>
                  <a:gd name="T7" fmla="*/ 0 60000 65536"/>
                  <a:gd name="T8" fmla="*/ 0 60000 65536"/>
                  <a:gd name="T9" fmla="*/ 0 w 144"/>
                  <a:gd name="T10" fmla="*/ 0 h 104"/>
                  <a:gd name="T11" fmla="*/ 144 w 144"/>
                  <a:gd name="T12" fmla="*/ 104 h 1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4" h="104">
                    <a:moveTo>
                      <a:pt x="0" y="48"/>
                    </a:moveTo>
                    <a:cubicBezTo>
                      <a:pt x="36" y="76"/>
                      <a:pt x="72" y="104"/>
                      <a:pt x="96" y="96"/>
                    </a:cubicBezTo>
                    <a:cubicBezTo>
                      <a:pt x="120" y="88"/>
                      <a:pt x="136" y="16"/>
                      <a:pt x="144" y="0"/>
                    </a:cubicBezTo>
                  </a:path>
                </a:pathLst>
              </a:cu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pPr>
                  <a:lnSpc>
                    <a:spcPct val="150000"/>
                  </a:lnSpc>
                </a:pPr>
                <a:endParaRPr lang="zh-CN" altLang="en-US" b="1"/>
              </a:p>
            </p:txBody>
          </p:sp>
          <p:grpSp>
            <p:nvGrpSpPr>
              <p:cNvPr id="48144" name="Group 41"/>
              <p:cNvGrpSpPr>
                <a:grpSpLocks/>
              </p:cNvGrpSpPr>
              <p:nvPr/>
            </p:nvGrpSpPr>
            <p:grpSpPr bwMode="auto">
              <a:xfrm rot="5400000">
                <a:off x="3211" y="2711"/>
                <a:ext cx="1536" cy="144"/>
                <a:chOff x="3840" y="1536"/>
                <a:chExt cx="1536" cy="144"/>
              </a:xfrm>
            </p:grpSpPr>
            <p:sp>
              <p:nvSpPr>
                <p:cNvPr id="48154" name="Line 42"/>
                <p:cNvSpPr>
                  <a:spLocks noChangeShapeType="1"/>
                </p:cNvSpPr>
                <p:nvPr/>
              </p:nvSpPr>
              <p:spPr bwMode="auto">
                <a:xfrm>
                  <a:off x="3840" y="1536"/>
                  <a:ext cx="1536" cy="0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55" name="Line 43"/>
                <p:cNvSpPr>
                  <a:spLocks noChangeShapeType="1"/>
                </p:cNvSpPr>
                <p:nvPr/>
              </p:nvSpPr>
              <p:spPr bwMode="auto">
                <a:xfrm>
                  <a:off x="4032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56" name="Line 44"/>
                <p:cNvSpPr>
                  <a:spLocks noChangeShapeType="1"/>
                </p:cNvSpPr>
                <p:nvPr/>
              </p:nvSpPr>
              <p:spPr bwMode="auto">
                <a:xfrm>
                  <a:off x="4224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57" name="Line 45"/>
                <p:cNvSpPr>
                  <a:spLocks noChangeShapeType="1"/>
                </p:cNvSpPr>
                <p:nvPr/>
              </p:nvSpPr>
              <p:spPr bwMode="auto">
                <a:xfrm>
                  <a:off x="5184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58" name="Line 46"/>
                <p:cNvSpPr>
                  <a:spLocks noChangeShapeType="1"/>
                </p:cNvSpPr>
                <p:nvPr/>
              </p:nvSpPr>
              <p:spPr bwMode="auto">
                <a:xfrm>
                  <a:off x="4992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59" name="Line 47"/>
                <p:cNvSpPr>
                  <a:spLocks noChangeShapeType="1"/>
                </p:cNvSpPr>
                <p:nvPr/>
              </p:nvSpPr>
              <p:spPr bwMode="auto">
                <a:xfrm>
                  <a:off x="4800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60" name="Line 48"/>
                <p:cNvSpPr>
                  <a:spLocks noChangeShapeType="1"/>
                </p:cNvSpPr>
                <p:nvPr/>
              </p:nvSpPr>
              <p:spPr bwMode="auto">
                <a:xfrm>
                  <a:off x="4608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61" name="Line 49"/>
                <p:cNvSpPr>
                  <a:spLocks noChangeShapeType="1"/>
                </p:cNvSpPr>
                <p:nvPr/>
              </p:nvSpPr>
              <p:spPr bwMode="auto">
                <a:xfrm>
                  <a:off x="4416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</p:grpSp>
          <p:sp>
            <p:nvSpPr>
              <p:cNvPr id="48145" name="Line 50"/>
              <p:cNvSpPr>
                <a:spLocks noChangeShapeType="1"/>
              </p:cNvSpPr>
              <p:nvPr/>
            </p:nvSpPr>
            <p:spPr bwMode="auto">
              <a:xfrm rot="5400000">
                <a:off x="4454" y="2418"/>
                <a:ext cx="0" cy="825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prstDash val="dash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lnSpc>
                    <a:spcPct val="150000"/>
                  </a:lnSpc>
                </a:pPr>
                <a:endParaRPr lang="zh-CN" altLang="en-US" b="1"/>
              </a:p>
            </p:txBody>
          </p:sp>
          <p:sp>
            <p:nvSpPr>
              <p:cNvPr id="48152" name="Line 52"/>
              <p:cNvSpPr>
                <a:spLocks noChangeShapeType="1"/>
              </p:cNvSpPr>
              <p:nvPr/>
            </p:nvSpPr>
            <p:spPr bwMode="auto">
              <a:xfrm flipH="1">
                <a:off x="4056" y="2064"/>
                <a:ext cx="443" cy="768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lnSpc>
                    <a:spcPct val="150000"/>
                  </a:lnSpc>
                </a:pPr>
                <a:endParaRPr lang="zh-CN" altLang="en-US" b="1"/>
              </a:p>
            </p:txBody>
          </p:sp>
          <p:sp>
            <p:nvSpPr>
              <p:cNvPr id="48150" name="Line 55"/>
              <p:cNvSpPr>
                <a:spLocks noChangeShapeType="1"/>
              </p:cNvSpPr>
              <p:nvPr/>
            </p:nvSpPr>
            <p:spPr bwMode="auto">
              <a:xfrm>
                <a:off x="4056" y="2832"/>
                <a:ext cx="443" cy="76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lnSpc>
                    <a:spcPct val="150000"/>
                  </a:lnSpc>
                </a:pPr>
                <a:endParaRPr lang="zh-CN" altLang="en-US" b="1"/>
              </a:p>
            </p:txBody>
          </p:sp>
          <p:sp>
            <p:nvSpPr>
              <p:cNvPr id="48148" name="Text Box 57"/>
              <p:cNvSpPr txBox="1">
                <a:spLocks noChangeArrowheads="1"/>
              </p:cNvSpPr>
              <p:nvPr/>
            </p:nvSpPr>
            <p:spPr bwMode="auto">
              <a:xfrm>
                <a:off x="4266" y="3451"/>
                <a:ext cx="624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zh-CN" altLang="en-US" sz="2800" b="1">
                    <a:ea typeface="楷体_GB2312" pitchFamily="49" charset="-122"/>
                  </a:rPr>
                  <a:t>图二</a:t>
                </a:r>
              </a:p>
            </p:txBody>
          </p:sp>
          <p:sp>
            <p:nvSpPr>
              <p:cNvPr id="48149" name="Text Box 58"/>
              <p:cNvSpPr txBox="1">
                <a:spLocks noChangeArrowheads="1"/>
              </p:cNvSpPr>
              <p:nvPr/>
            </p:nvSpPr>
            <p:spPr bwMode="auto">
              <a:xfrm>
                <a:off x="4071" y="2154"/>
                <a:ext cx="460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400" b="1" dirty="0">
                    <a:ea typeface="楷体_GB2312" pitchFamily="49" charset="-122"/>
                  </a:rPr>
                  <a:t>20°</a:t>
                </a:r>
              </a:p>
            </p:txBody>
          </p:sp>
        </p:grpSp>
      </p:grp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0452" y="1254688"/>
            <a:ext cx="11597268" cy="2324101"/>
            <a:chOff x="288" y="816"/>
            <a:chExt cx="5088" cy="1464"/>
          </a:xfrm>
        </p:grpSpPr>
        <p:sp>
          <p:nvSpPr>
            <p:cNvPr id="48162" name="Text Box 14"/>
            <p:cNvSpPr txBox="1">
              <a:spLocks noChangeArrowheads="1"/>
            </p:cNvSpPr>
            <p:nvPr/>
          </p:nvSpPr>
          <p:spPr bwMode="auto">
            <a:xfrm>
              <a:off x="288" y="816"/>
              <a:ext cx="3625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、如图一，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AO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_______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线，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BO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_______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线，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ON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线，∠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AON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_____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角， </a:t>
              </a:r>
              <a:r>
                <a:rPr kumimoji="1" lang="zh-CN" altLang="en-US" sz="3200" b="1" dirty="0"/>
                <a:t>∠</a:t>
              </a:r>
              <a:r>
                <a:rPr kumimoji="1" lang="zh-CN" altLang="en-US" b="1" dirty="0"/>
                <a:t> 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BON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kumimoji="1"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_____</a:t>
              </a:r>
              <a:r>
                <a:rPr kumimoji="1"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角。</a:t>
              </a:r>
            </a:p>
          </p:txBody>
        </p:sp>
        <p:grpSp>
          <p:nvGrpSpPr>
            <p:cNvPr id="48163" name="Group 15"/>
            <p:cNvGrpSpPr>
              <a:grpSpLocks/>
            </p:cNvGrpSpPr>
            <p:nvPr/>
          </p:nvGrpSpPr>
          <p:grpSpPr bwMode="auto">
            <a:xfrm>
              <a:off x="3753" y="816"/>
              <a:ext cx="1623" cy="1464"/>
              <a:chOff x="3753" y="576"/>
              <a:chExt cx="1623" cy="1464"/>
            </a:xfrm>
          </p:grpSpPr>
          <p:grpSp>
            <p:nvGrpSpPr>
              <p:cNvPr id="48164" name="Group 16"/>
              <p:cNvGrpSpPr>
                <a:grpSpLocks/>
              </p:cNvGrpSpPr>
              <p:nvPr/>
            </p:nvGrpSpPr>
            <p:grpSpPr bwMode="auto">
              <a:xfrm>
                <a:off x="3840" y="1536"/>
                <a:ext cx="1536" cy="144"/>
                <a:chOff x="3840" y="1536"/>
                <a:chExt cx="1536" cy="144"/>
              </a:xfrm>
            </p:grpSpPr>
            <p:sp>
              <p:nvSpPr>
                <p:cNvPr id="48177" name="Line 17"/>
                <p:cNvSpPr>
                  <a:spLocks noChangeShapeType="1"/>
                </p:cNvSpPr>
                <p:nvPr/>
              </p:nvSpPr>
              <p:spPr bwMode="auto">
                <a:xfrm>
                  <a:off x="3840" y="1536"/>
                  <a:ext cx="1536" cy="0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78" name="Line 18"/>
                <p:cNvSpPr>
                  <a:spLocks noChangeShapeType="1"/>
                </p:cNvSpPr>
                <p:nvPr/>
              </p:nvSpPr>
              <p:spPr bwMode="auto">
                <a:xfrm>
                  <a:off x="4032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79" name="Line 19"/>
                <p:cNvSpPr>
                  <a:spLocks noChangeShapeType="1"/>
                </p:cNvSpPr>
                <p:nvPr/>
              </p:nvSpPr>
              <p:spPr bwMode="auto">
                <a:xfrm>
                  <a:off x="4224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80" name="Line 20"/>
                <p:cNvSpPr>
                  <a:spLocks noChangeShapeType="1"/>
                </p:cNvSpPr>
                <p:nvPr/>
              </p:nvSpPr>
              <p:spPr bwMode="auto">
                <a:xfrm>
                  <a:off x="5184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81" name="Line 21"/>
                <p:cNvSpPr>
                  <a:spLocks noChangeShapeType="1"/>
                </p:cNvSpPr>
                <p:nvPr/>
              </p:nvSpPr>
              <p:spPr bwMode="auto">
                <a:xfrm>
                  <a:off x="4992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82" name="Line 22"/>
                <p:cNvSpPr>
                  <a:spLocks noChangeShapeType="1"/>
                </p:cNvSpPr>
                <p:nvPr/>
              </p:nvSpPr>
              <p:spPr bwMode="auto">
                <a:xfrm>
                  <a:off x="4800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83" name="Line 23"/>
                <p:cNvSpPr>
                  <a:spLocks noChangeShapeType="1"/>
                </p:cNvSpPr>
                <p:nvPr/>
              </p:nvSpPr>
              <p:spPr bwMode="auto">
                <a:xfrm>
                  <a:off x="4608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84" name="Line 24"/>
                <p:cNvSpPr>
                  <a:spLocks noChangeShapeType="1"/>
                </p:cNvSpPr>
                <p:nvPr/>
              </p:nvSpPr>
              <p:spPr bwMode="auto">
                <a:xfrm>
                  <a:off x="4416" y="153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</p:grpSp>
          <p:sp>
            <p:nvSpPr>
              <p:cNvPr id="48165" name="Line 25"/>
              <p:cNvSpPr>
                <a:spLocks noChangeShapeType="1"/>
              </p:cNvSpPr>
              <p:nvPr/>
            </p:nvSpPr>
            <p:spPr bwMode="auto">
              <a:xfrm>
                <a:off x="4656" y="720"/>
                <a:ext cx="0" cy="825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lnSpc>
                    <a:spcPct val="150000"/>
                  </a:lnSpc>
                </a:pPr>
                <a:endParaRPr lang="zh-CN" altLang="en-US" b="1"/>
              </a:p>
            </p:txBody>
          </p:sp>
          <p:grpSp>
            <p:nvGrpSpPr>
              <p:cNvPr id="48166" name="Group 26"/>
              <p:cNvGrpSpPr>
                <a:grpSpLocks/>
              </p:cNvGrpSpPr>
              <p:nvPr/>
            </p:nvGrpSpPr>
            <p:grpSpPr bwMode="auto">
              <a:xfrm>
                <a:off x="4656" y="768"/>
                <a:ext cx="443" cy="768"/>
                <a:chOff x="4885" y="768"/>
                <a:chExt cx="443" cy="768"/>
              </a:xfrm>
            </p:grpSpPr>
            <p:sp>
              <p:nvSpPr>
                <p:cNvPr id="48175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4885" y="768"/>
                  <a:ext cx="443" cy="768"/>
                </a:xfrm>
                <a:prstGeom prst="line">
                  <a:avLst/>
                </a:prstGeom>
                <a:noFill/>
                <a:ln w="2857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76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5026" y="960"/>
                  <a:ext cx="194" cy="336"/>
                </a:xfrm>
                <a:prstGeom prst="line">
                  <a:avLst/>
                </a:prstGeom>
                <a:noFill/>
                <a:ln w="2857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</p:grpSp>
          <p:grpSp>
            <p:nvGrpSpPr>
              <p:cNvPr id="48167" name="Group 29"/>
              <p:cNvGrpSpPr>
                <a:grpSpLocks/>
              </p:cNvGrpSpPr>
              <p:nvPr/>
            </p:nvGrpSpPr>
            <p:grpSpPr bwMode="auto">
              <a:xfrm>
                <a:off x="4213" y="768"/>
                <a:ext cx="443" cy="768"/>
                <a:chOff x="4213" y="768"/>
                <a:chExt cx="443" cy="768"/>
              </a:xfrm>
            </p:grpSpPr>
            <p:sp>
              <p:nvSpPr>
                <p:cNvPr id="48173" name="Line 30"/>
                <p:cNvSpPr>
                  <a:spLocks noChangeShapeType="1"/>
                </p:cNvSpPr>
                <p:nvPr/>
              </p:nvSpPr>
              <p:spPr bwMode="auto">
                <a:xfrm>
                  <a:off x="4213" y="768"/>
                  <a:ext cx="443" cy="768"/>
                </a:xfrm>
                <a:prstGeom prst="line">
                  <a:avLst/>
                </a:prstGeom>
                <a:noFill/>
                <a:ln w="28575">
                  <a:solidFill>
                    <a:srgbClr val="FF33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  <p:sp>
              <p:nvSpPr>
                <p:cNvPr id="48174" name="Line 31"/>
                <p:cNvSpPr>
                  <a:spLocks noChangeShapeType="1"/>
                </p:cNvSpPr>
                <p:nvPr/>
              </p:nvSpPr>
              <p:spPr bwMode="auto">
                <a:xfrm rot="18015228" flipV="1">
                  <a:off x="4391" y="1079"/>
                  <a:ext cx="194" cy="336"/>
                </a:xfrm>
                <a:prstGeom prst="line">
                  <a:avLst/>
                </a:prstGeom>
                <a:noFill/>
                <a:ln w="28575">
                  <a:solidFill>
                    <a:srgbClr val="FF33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lnSpc>
                      <a:spcPct val="150000"/>
                    </a:lnSpc>
                  </a:pPr>
                  <a:endParaRPr lang="zh-CN" altLang="en-US" b="1"/>
                </a:p>
              </p:txBody>
            </p:sp>
          </p:grpSp>
          <p:sp>
            <p:nvSpPr>
              <p:cNvPr id="48168" name="Text Box 32"/>
              <p:cNvSpPr txBox="1">
                <a:spLocks noChangeArrowheads="1"/>
              </p:cNvSpPr>
              <p:nvPr/>
            </p:nvSpPr>
            <p:spPr bwMode="auto">
              <a:xfrm>
                <a:off x="4464" y="1491"/>
                <a:ext cx="274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b="1"/>
                  <a:t>O</a:t>
                </a:r>
              </a:p>
            </p:txBody>
          </p:sp>
          <p:sp>
            <p:nvSpPr>
              <p:cNvPr id="48169" name="Text Box 33"/>
              <p:cNvSpPr txBox="1">
                <a:spLocks noChangeArrowheads="1"/>
              </p:cNvSpPr>
              <p:nvPr/>
            </p:nvSpPr>
            <p:spPr bwMode="auto">
              <a:xfrm>
                <a:off x="4704" y="576"/>
                <a:ext cx="274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b="1"/>
                  <a:t>N</a:t>
                </a:r>
              </a:p>
            </p:txBody>
          </p:sp>
          <p:sp>
            <p:nvSpPr>
              <p:cNvPr id="48170" name="Text Box 34"/>
              <p:cNvSpPr txBox="1">
                <a:spLocks noChangeArrowheads="1"/>
              </p:cNvSpPr>
              <p:nvPr/>
            </p:nvSpPr>
            <p:spPr bwMode="auto">
              <a:xfrm>
                <a:off x="5088" y="672"/>
                <a:ext cx="274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b="1"/>
                  <a:t>A</a:t>
                </a:r>
              </a:p>
            </p:txBody>
          </p:sp>
          <p:sp>
            <p:nvSpPr>
              <p:cNvPr id="48171" name="Text Box 35"/>
              <p:cNvSpPr txBox="1">
                <a:spLocks noChangeArrowheads="1"/>
              </p:cNvSpPr>
              <p:nvPr/>
            </p:nvSpPr>
            <p:spPr bwMode="auto">
              <a:xfrm>
                <a:off x="3998" y="667"/>
                <a:ext cx="274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b="1"/>
                  <a:t>B</a:t>
                </a:r>
              </a:p>
            </p:txBody>
          </p:sp>
          <p:sp>
            <p:nvSpPr>
              <p:cNvPr id="48172" name="Text Box 36"/>
              <p:cNvSpPr txBox="1">
                <a:spLocks noChangeArrowheads="1"/>
              </p:cNvSpPr>
              <p:nvPr/>
            </p:nvSpPr>
            <p:spPr bwMode="auto">
              <a:xfrm>
                <a:off x="3753" y="1575"/>
                <a:ext cx="624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zh-CN" altLang="en-US" sz="2800" b="1" dirty="0">
                    <a:ea typeface="楷体_GB2312" pitchFamily="49" charset="-122"/>
                  </a:rPr>
                  <a:t>图一</a:t>
                </a:r>
              </a:p>
            </p:txBody>
          </p:sp>
        </p:grpSp>
      </p:grpSp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134151" y="510108"/>
            <a:ext cx="24111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反馈练习</a:t>
            </a:r>
            <a:r>
              <a:rPr kumimoji="1"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3631682" y="1452220"/>
            <a:ext cx="14573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入射光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883803" y="1404238"/>
            <a:ext cx="1420582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反射光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2224891" y="2154591"/>
            <a:ext cx="596638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法</a:t>
            </a:r>
          </a:p>
        </p:txBody>
      </p:sp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5360698" y="2200719"/>
            <a:ext cx="1008609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入射</a:t>
            </a: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1730340" y="2849621"/>
            <a:ext cx="1008609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反射</a:t>
            </a:r>
          </a:p>
        </p:txBody>
      </p:sp>
      <p:sp>
        <p:nvSpPr>
          <p:cNvPr id="98314" name="Text Box 10"/>
          <p:cNvSpPr txBox="1">
            <a:spLocks noChangeArrowheads="1"/>
          </p:cNvSpPr>
          <p:nvPr/>
        </p:nvSpPr>
        <p:spPr bwMode="auto">
          <a:xfrm>
            <a:off x="6040464" y="4778956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70°</a:t>
            </a: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2167449" y="4608810"/>
            <a:ext cx="1143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70°</a:t>
            </a: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4921507" y="5494415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140°</a:t>
            </a:r>
          </a:p>
        </p:txBody>
      </p:sp>
    </p:spTree>
    <p:extLst>
      <p:ext uri="{BB962C8B-B14F-4D97-AF65-F5344CB8AC3E}">
        <p14:creationId xmlns:p14="http://schemas.microsoft.com/office/powerpoint/2010/main" xmlns="" val="238554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309" grpId="0"/>
      <p:bldP spid="98310" grpId="0"/>
      <p:bldP spid="98311" grpId="0"/>
      <p:bldP spid="98312" grpId="0"/>
      <p:bldP spid="98314" grpId="0"/>
      <p:bldP spid="98315" grpId="0"/>
      <p:bldP spid="98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438" y="3527502"/>
            <a:ext cx="2952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3" descr="花纹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42" flipH="1">
            <a:off x="8467726" y="4114800"/>
            <a:ext cx="22002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224884" y="614173"/>
            <a:ext cx="7777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根据光的反射规律画出反射光线：</a:t>
            </a: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3456298" y="1408271"/>
            <a:ext cx="7986711" cy="12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3E35FB"/>
                </a:solidFill>
                <a:latin typeface="Tahoma" panose="020B0604030504040204" pitchFamily="34" charset="0"/>
                <a:ea typeface="楷体_GB2312" pitchFamily="49" charset="-122"/>
              </a:rPr>
              <a:t>1</a:t>
            </a:r>
            <a:r>
              <a:rPr kumimoji="1" lang="zh-CN" altLang="en-US" sz="2800" dirty="0">
                <a:solidFill>
                  <a:srgbClr val="3E35FB"/>
                </a:solidFill>
                <a:latin typeface="Tahoma" panose="020B0604030504040204" pitchFamily="34" charset="0"/>
                <a:ea typeface="楷体_GB2312" pitchFamily="49" charset="-122"/>
              </a:rPr>
              <a:t>、</a:t>
            </a:r>
            <a:r>
              <a:rPr kumimoji="1" lang="zh-CN" altLang="en-US" sz="2800" b="1" dirty="0">
                <a:solidFill>
                  <a:srgbClr val="3E35FB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首先找到入射点，过入射点做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反射面</a:t>
            </a:r>
            <a:r>
              <a:rPr kumimoji="1" lang="zh-CN" altLang="en-US" sz="2800" b="1" dirty="0">
                <a:solidFill>
                  <a:srgbClr val="3E35FB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的垂线为法线，法线要画成虚线。</a:t>
            </a:r>
            <a:endParaRPr kumimoji="1" lang="zh-CN" altLang="en-US" sz="2800" b="1" dirty="0">
              <a:solidFill>
                <a:srgbClr val="3E35FB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3456298" y="2879306"/>
            <a:ext cx="6445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3E35FB"/>
                </a:solidFill>
                <a:latin typeface="Tahoma" panose="020B0604030504040204" pitchFamily="34" charset="0"/>
                <a:ea typeface="楷体_GB2312" pitchFamily="49" charset="-122"/>
              </a:rPr>
              <a:t>2</a:t>
            </a:r>
            <a:r>
              <a:rPr kumimoji="1" lang="zh-CN" altLang="en-US" sz="2800" dirty="0">
                <a:solidFill>
                  <a:srgbClr val="3E35FB"/>
                </a:solidFill>
                <a:latin typeface="Tahoma" panose="020B0604030504040204" pitchFamily="34" charset="0"/>
                <a:ea typeface="楷体_GB2312" pitchFamily="49" charset="-122"/>
              </a:rPr>
              <a:t>、</a:t>
            </a:r>
            <a:r>
              <a:rPr kumimoji="1" lang="zh-CN" altLang="en-US" sz="2800" b="1" dirty="0">
                <a:solidFill>
                  <a:srgbClr val="3E35FB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找出入射角，并量出入射角的大小</a:t>
            </a:r>
            <a:r>
              <a:rPr kumimoji="1" lang="zh-CN" altLang="en-US" sz="2800" b="1" dirty="0">
                <a:solidFill>
                  <a:srgbClr val="3E35FB"/>
                </a:solidFill>
                <a:latin typeface="Comic Sans MS" panose="030F0702030302020204" pitchFamily="66" charset="0"/>
              </a:rPr>
              <a:t>。</a:t>
            </a:r>
            <a:endParaRPr kumimoji="1" lang="zh-CN" altLang="en-US" sz="2800" dirty="0">
              <a:solidFill>
                <a:srgbClr val="3E35FB"/>
              </a:solidFill>
              <a:latin typeface="Tahoma" panose="020B0604030504040204" pitchFamily="34" charset="0"/>
            </a:endParaRPr>
          </a:p>
        </p:txBody>
      </p:sp>
      <p:sp>
        <p:nvSpPr>
          <p:cNvPr id="143370" name="Text Box 10"/>
          <p:cNvSpPr txBox="1">
            <a:spLocks noChangeArrowheads="1"/>
          </p:cNvSpPr>
          <p:nvPr/>
        </p:nvSpPr>
        <p:spPr bwMode="auto">
          <a:xfrm>
            <a:off x="521637" y="4441902"/>
            <a:ext cx="1944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>
                <a:solidFill>
                  <a:schemeClr val="tx2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 </a:t>
            </a:r>
            <a:r>
              <a:rPr kumimoji="1" lang="en-US" altLang="zh-CN" sz="2400" b="1">
                <a:solidFill>
                  <a:schemeClr val="tx2"/>
                </a:solidFill>
                <a:latin typeface="Comic Sans MS" panose="030F0702030302020204" pitchFamily="66" charset="0"/>
              </a:rPr>
              <a:t>r</a:t>
            </a:r>
            <a:r>
              <a:rPr kumimoji="1" lang="en-US" altLang="zh-CN" sz="2400">
                <a:solidFill>
                  <a:schemeClr val="tx2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kumimoji="1" lang="en-US" altLang="zh-CN" sz="2400">
                <a:solidFill>
                  <a:schemeClr val="tx2"/>
                </a:solidFill>
                <a:latin typeface="Tahoma" panose="020B0604030504040204" pitchFamily="34" charset="0"/>
              </a:rPr>
              <a:t>= </a:t>
            </a:r>
            <a:r>
              <a:rPr kumimoji="1" lang="en-US" altLang="zh-CN" sz="2400">
                <a:solidFill>
                  <a:schemeClr val="tx2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 </a:t>
            </a:r>
            <a:r>
              <a:rPr kumimoji="1" lang="en-US" altLang="zh-CN" sz="2400" b="1">
                <a:solidFill>
                  <a:schemeClr val="tx2"/>
                </a:solidFill>
                <a:latin typeface="Comic Sans MS" panose="030F0702030302020204" pitchFamily="66" charset="0"/>
              </a:rPr>
              <a:t>i</a:t>
            </a:r>
            <a:r>
              <a:rPr kumimoji="1" lang="en-US" altLang="zh-CN" sz="240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143371" name="Text Box 11"/>
          <p:cNvSpPr txBox="1">
            <a:spLocks noChangeArrowheads="1"/>
          </p:cNvSpPr>
          <p:nvPr/>
        </p:nvSpPr>
        <p:spPr bwMode="auto">
          <a:xfrm>
            <a:off x="3421095" y="3811610"/>
            <a:ext cx="8655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dirty="0">
                <a:solidFill>
                  <a:srgbClr val="3E35FB"/>
                </a:solidFill>
                <a:latin typeface="Comic Sans MS" panose="030F0702030302020204" pitchFamily="66" charset="0"/>
              </a:rPr>
              <a:t>3</a:t>
            </a:r>
            <a:r>
              <a:rPr kumimoji="1" lang="zh-CN" altLang="en-US" sz="2800" b="1" dirty="0">
                <a:solidFill>
                  <a:srgbClr val="3E35FB"/>
                </a:solidFill>
                <a:latin typeface="Comic Sans MS" panose="030F0702030302020204" pitchFamily="66" charset="0"/>
              </a:rPr>
              <a:t>、</a:t>
            </a:r>
            <a:r>
              <a:rPr kumimoji="1" lang="zh-CN" altLang="en-US" sz="2800" b="1" dirty="0">
                <a:solidFill>
                  <a:srgbClr val="3E35FB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过入射点和法线做一角，使反射角与入射角相等。</a:t>
            </a:r>
          </a:p>
        </p:txBody>
      </p:sp>
      <p:sp>
        <p:nvSpPr>
          <p:cNvPr id="143372" name="Text Box 12"/>
          <p:cNvSpPr txBox="1">
            <a:spLocks noChangeArrowheads="1"/>
          </p:cNvSpPr>
          <p:nvPr/>
        </p:nvSpPr>
        <p:spPr bwMode="auto">
          <a:xfrm>
            <a:off x="3456298" y="4748021"/>
            <a:ext cx="7632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3E35FB"/>
                </a:solidFill>
                <a:latin typeface="Tahoma" panose="020B0604030504040204" pitchFamily="34" charset="0"/>
                <a:ea typeface="楷体_GB2312" pitchFamily="49" charset="-122"/>
              </a:rPr>
              <a:t>4</a:t>
            </a:r>
            <a:r>
              <a:rPr kumimoji="1" lang="zh-CN" altLang="en-US" sz="2800" dirty="0">
                <a:solidFill>
                  <a:srgbClr val="3E35FB"/>
                </a:solidFill>
                <a:latin typeface="Comic Sans MS" panose="030F0702030302020204" pitchFamily="66" charset="0"/>
              </a:rPr>
              <a:t>、</a:t>
            </a:r>
            <a:r>
              <a:rPr kumimoji="1" lang="zh-CN" altLang="en-US" sz="2800" b="1" dirty="0">
                <a:solidFill>
                  <a:srgbClr val="3E35FB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在反射方向上标上箭头表示方向</a:t>
            </a:r>
            <a:r>
              <a:rPr kumimoji="1" lang="zh-CN" altLang="en-US" sz="2800" dirty="0">
                <a:solidFill>
                  <a:srgbClr val="3E35FB"/>
                </a:solidFill>
                <a:latin typeface="Comic Sans MS" panose="030F0702030302020204" pitchFamily="66" charset="0"/>
              </a:rPr>
              <a:t>。</a:t>
            </a:r>
            <a:r>
              <a:rPr lang="zh-CN" altLang="en-US" sz="2800" dirty="0">
                <a:solidFill>
                  <a:srgbClr val="3E35FB"/>
                </a:solidFill>
                <a:latin typeface="Comic Sans MS" panose="030F0702030302020204" pitchFamily="66" charset="0"/>
              </a:rPr>
              <a:t> 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21637" y="2689302"/>
            <a:ext cx="1066800" cy="1143000"/>
            <a:chOff x="1392" y="1968"/>
            <a:chExt cx="1392" cy="1392"/>
          </a:xfrm>
        </p:grpSpPr>
        <p:sp>
          <p:nvSpPr>
            <p:cNvPr id="49197" name="Line 14"/>
            <p:cNvSpPr>
              <a:spLocks noChangeShapeType="1"/>
            </p:cNvSpPr>
            <p:nvPr/>
          </p:nvSpPr>
          <p:spPr bwMode="auto">
            <a:xfrm>
              <a:off x="1392" y="1968"/>
              <a:ext cx="864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8" name="Line 15"/>
            <p:cNvSpPr>
              <a:spLocks noChangeShapeType="1"/>
            </p:cNvSpPr>
            <p:nvPr/>
          </p:nvSpPr>
          <p:spPr bwMode="auto">
            <a:xfrm>
              <a:off x="2064" y="2640"/>
              <a:ext cx="720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76" name="Line 16"/>
          <p:cNvSpPr>
            <a:spLocks noChangeShapeType="1"/>
          </p:cNvSpPr>
          <p:nvPr/>
        </p:nvSpPr>
        <p:spPr bwMode="auto">
          <a:xfrm>
            <a:off x="1588437" y="2155902"/>
            <a:ext cx="0" cy="17526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21637" y="3832302"/>
            <a:ext cx="2514600" cy="533400"/>
            <a:chOff x="0" y="1824"/>
            <a:chExt cx="1584" cy="336"/>
          </a:xfrm>
        </p:grpSpPr>
        <p:sp>
          <p:nvSpPr>
            <p:cNvPr id="49174" name="Text Box 18"/>
            <p:cNvSpPr txBox="1">
              <a:spLocks noChangeArrowheads="1"/>
            </p:cNvSpPr>
            <p:nvPr/>
          </p:nvSpPr>
          <p:spPr bwMode="auto">
            <a:xfrm>
              <a:off x="0" y="1872"/>
              <a:ext cx="20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49175" name="Text Box 19"/>
            <p:cNvSpPr txBox="1">
              <a:spLocks noChangeArrowheads="1"/>
            </p:cNvSpPr>
            <p:nvPr/>
          </p:nvSpPr>
          <p:spPr bwMode="auto">
            <a:xfrm>
              <a:off x="1056" y="1872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M′</a:t>
              </a:r>
            </a:p>
          </p:txBody>
        </p:sp>
        <p:grpSp>
          <p:nvGrpSpPr>
            <p:cNvPr id="49176" name="Group 20"/>
            <p:cNvGrpSpPr>
              <a:grpSpLocks/>
            </p:cNvGrpSpPr>
            <p:nvPr/>
          </p:nvGrpSpPr>
          <p:grpSpPr bwMode="auto">
            <a:xfrm>
              <a:off x="192" y="1824"/>
              <a:ext cx="1056" cy="96"/>
              <a:chOff x="1056" y="3360"/>
              <a:chExt cx="3792" cy="192"/>
            </a:xfrm>
          </p:grpSpPr>
          <p:sp>
            <p:nvSpPr>
              <p:cNvPr id="49177" name="Line 21"/>
              <p:cNvSpPr>
                <a:spLocks noChangeShapeType="1"/>
              </p:cNvSpPr>
              <p:nvPr/>
            </p:nvSpPr>
            <p:spPr bwMode="auto">
              <a:xfrm>
                <a:off x="1056" y="3360"/>
                <a:ext cx="37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8" name="Line 22"/>
              <p:cNvSpPr>
                <a:spLocks noChangeShapeType="1"/>
              </p:cNvSpPr>
              <p:nvPr/>
            </p:nvSpPr>
            <p:spPr bwMode="auto">
              <a:xfrm flipV="1">
                <a:off x="1200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9" name="Line 23"/>
              <p:cNvSpPr>
                <a:spLocks noChangeShapeType="1"/>
              </p:cNvSpPr>
              <p:nvPr/>
            </p:nvSpPr>
            <p:spPr bwMode="auto">
              <a:xfrm flipV="1">
                <a:off x="1392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0" name="Line 24"/>
              <p:cNvSpPr>
                <a:spLocks noChangeShapeType="1"/>
              </p:cNvSpPr>
              <p:nvPr/>
            </p:nvSpPr>
            <p:spPr bwMode="auto">
              <a:xfrm flipV="1">
                <a:off x="1584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1" name="Line 25"/>
              <p:cNvSpPr>
                <a:spLocks noChangeShapeType="1"/>
              </p:cNvSpPr>
              <p:nvPr/>
            </p:nvSpPr>
            <p:spPr bwMode="auto">
              <a:xfrm flipV="1">
                <a:off x="1776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2" name="Line 26"/>
              <p:cNvSpPr>
                <a:spLocks noChangeShapeType="1"/>
              </p:cNvSpPr>
              <p:nvPr/>
            </p:nvSpPr>
            <p:spPr bwMode="auto">
              <a:xfrm flipV="1">
                <a:off x="1968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3" name="Line 27"/>
              <p:cNvSpPr>
                <a:spLocks noChangeShapeType="1"/>
              </p:cNvSpPr>
              <p:nvPr/>
            </p:nvSpPr>
            <p:spPr bwMode="auto">
              <a:xfrm flipV="1">
                <a:off x="2160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4" name="Line 28"/>
              <p:cNvSpPr>
                <a:spLocks noChangeShapeType="1"/>
              </p:cNvSpPr>
              <p:nvPr/>
            </p:nvSpPr>
            <p:spPr bwMode="auto">
              <a:xfrm flipV="1">
                <a:off x="2352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5" name="Line 29"/>
              <p:cNvSpPr>
                <a:spLocks noChangeShapeType="1"/>
              </p:cNvSpPr>
              <p:nvPr/>
            </p:nvSpPr>
            <p:spPr bwMode="auto">
              <a:xfrm flipV="1">
                <a:off x="2544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6" name="Line 30"/>
              <p:cNvSpPr>
                <a:spLocks noChangeShapeType="1"/>
              </p:cNvSpPr>
              <p:nvPr/>
            </p:nvSpPr>
            <p:spPr bwMode="auto">
              <a:xfrm flipV="1">
                <a:off x="2736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7" name="Line 31"/>
              <p:cNvSpPr>
                <a:spLocks noChangeShapeType="1"/>
              </p:cNvSpPr>
              <p:nvPr/>
            </p:nvSpPr>
            <p:spPr bwMode="auto">
              <a:xfrm flipV="1">
                <a:off x="2928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8" name="Line 32"/>
              <p:cNvSpPr>
                <a:spLocks noChangeShapeType="1"/>
              </p:cNvSpPr>
              <p:nvPr/>
            </p:nvSpPr>
            <p:spPr bwMode="auto">
              <a:xfrm flipV="1">
                <a:off x="3120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9" name="Line 33"/>
              <p:cNvSpPr>
                <a:spLocks noChangeShapeType="1"/>
              </p:cNvSpPr>
              <p:nvPr/>
            </p:nvSpPr>
            <p:spPr bwMode="auto">
              <a:xfrm flipV="1">
                <a:off x="3312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0" name="Line 34"/>
              <p:cNvSpPr>
                <a:spLocks noChangeShapeType="1"/>
              </p:cNvSpPr>
              <p:nvPr/>
            </p:nvSpPr>
            <p:spPr bwMode="auto">
              <a:xfrm flipV="1">
                <a:off x="3504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1" name="Line 35"/>
              <p:cNvSpPr>
                <a:spLocks noChangeShapeType="1"/>
              </p:cNvSpPr>
              <p:nvPr/>
            </p:nvSpPr>
            <p:spPr bwMode="auto">
              <a:xfrm flipV="1">
                <a:off x="3696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2" name="Line 36"/>
              <p:cNvSpPr>
                <a:spLocks noChangeShapeType="1"/>
              </p:cNvSpPr>
              <p:nvPr/>
            </p:nvSpPr>
            <p:spPr bwMode="auto">
              <a:xfrm flipV="1">
                <a:off x="3888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3" name="Line 37"/>
              <p:cNvSpPr>
                <a:spLocks noChangeShapeType="1"/>
              </p:cNvSpPr>
              <p:nvPr/>
            </p:nvSpPr>
            <p:spPr bwMode="auto">
              <a:xfrm flipV="1">
                <a:off x="4080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4" name="Line 38"/>
              <p:cNvSpPr>
                <a:spLocks noChangeShapeType="1"/>
              </p:cNvSpPr>
              <p:nvPr/>
            </p:nvSpPr>
            <p:spPr bwMode="auto">
              <a:xfrm flipV="1">
                <a:off x="4272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5" name="Line 39"/>
              <p:cNvSpPr>
                <a:spLocks noChangeShapeType="1"/>
              </p:cNvSpPr>
              <p:nvPr/>
            </p:nvSpPr>
            <p:spPr bwMode="auto">
              <a:xfrm flipV="1">
                <a:off x="4464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6" name="Line 40"/>
              <p:cNvSpPr>
                <a:spLocks noChangeShapeType="1"/>
              </p:cNvSpPr>
              <p:nvPr/>
            </p:nvSpPr>
            <p:spPr bwMode="auto">
              <a:xfrm flipV="1">
                <a:off x="4656" y="3360"/>
                <a:ext cx="192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3401" name="Arc 41"/>
          <p:cNvSpPr>
            <a:spLocks/>
          </p:cNvSpPr>
          <p:nvPr/>
        </p:nvSpPr>
        <p:spPr bwMode="auto">
          <a:xfrm>
            <a:off x="1055037" y="3070302"/>
            <a:ext cx="533400" cy="685800"/>
          </a:xfrm>
          <a:custGeom>
            <a:avLst/>
            <a:gdLst>
              <a:gd name="T0" fmla="*/ 0 w 15681"/>
              <a:gd name="T1" fmla="*/ 6798622 h 21598"/>
              <a:gd name="T2" fmla="*/ 17828098 w 15681"/>
              <a:gd name="T3" fmla="*/ 0 h 21598"/>
              <a:gd name="T4" fmla="*/ 18143968 w 15681"/>
              <a:gd name="T5" fmla="*/ 21776166 h 21598"/>
              <a:gd name="T6" fmla="*/ 0 60000 65536"/>
              <a:gd name="T7" fmla="*/ 0 60000 65536"/>
              <a:gd name="T8" fmla="*/ 0 60000 65536"/>
              <a:gd name="T9" fmla="*/ 0 w 15681"/>
              <a:gd name="T10" fmla="*/ 0 h 21598"/>
              <a:gd name="T11" fmla="*/ 15681 w 15681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681" h="21598" fill="none" extrusionOk="0">
                <a:moveTo>
                  <a:pt x="0" y="6743"/>
                </a:moveTo>
                <a:cubicBezTo>
                  <a:pt x="4014" y="2505"/>
                  <a:pt x="9571" y="73"/>
                  <a:pt x="15407" y="-1"/>
                </a:cubicBezTo>
              </a:path>
              <a:path w="15681" h="21598" stroke="0" extrusionOk="0">
                <a:moveTo>
                  <a:pt x="0" y="6743"/>
                </a:moveTo>
                <a:cubicBezTo>
                  <a:pt x="4014" y="2505"/>
                  <a:pt x="9571" y="73"/>
                  <a:pt x="15407" y="-1"/>
                </a:cubicBezTo>
                <a:lnTo>
                  <a:pt x="15681" y="21598"/>
                </a:lnTo>
                <a:lnTo>
                  <a:pt x="0" y="6743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2" name="Arc 42"/>
          <p:cNvSpPr>
            <a:spLocks/>
          </p:cNvSpPr>
          <p:nvPr/>
        </p:nvSpPr>
        <p:spPr bwMode="auto">
          <a:xfrm flipH="1">
            <a:off x="1588437" y="2917902"/>
            <a:ext cx="622300" cy="838200"/>
          </a:xfrm>
          <a:custGeom>
            <a:avLst/>
            <a:gdLst>
              <a:gd name="T0" fmla="*/ 0 w 16022"/>
              <a:gd name="T1" fmla="*/ 10711752 h 21598"/>
              <a:gd name="T2" fmla="*/ 23758522 w 16022"/>
              <a:gd name="T3" fmla="*/ 0 h 21598"/>
              <a:gd name="T4" fmla="*/ 24170346 w 16022"/>
              <a:gd name="T5" fmla="*/ 32529829 h 21598"/>
              <a:gd name="T6" fmla="*/ 0 60000 65536"/>
              <a:gd name="T7" fmla="*/ 0 60000 65536"/>
              <a:gd name="T8" fmla="*/ 0 60000 65536"/>
              <a:gd name="T9" fmla="*/ 0 w 16022"/>
              <a:gd name="T10" fmla="*/ 0 h 21598"/>
              <a:gd name="T11" fmla="*/ 16022 w 16022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22" h="21598" fill="none" extrusionOk="0">
                <a:moveTo>
                  <a:pt x="-1" y="7111"/>
                </a:moveTo>
                <a:cubicBezTo>
                  <a:pt x="4031" y="2652"/>
                  <a:pt x="9738" y="75"/>
                  <a:pt x="15748" y="-1"/>
                </a:cubicBezTo>
              </a:path>
              <a:path w="16022" h="21598" stroke="0" extrusionOk="0">
                <a:moveTo>
                  <a:pt x="-1" y="7111"/>
                </a:moveTo>
                <a:cubicBezTo>
                  <a:pt x="4031" y="2652"/>
                  <a:pt x="9738" y="75"/>
                  <a:pt x="15748" y="-1"/>
                </a:cubicBezTo>
                <a:lnTo>
                  <a:pt x="16022" y="21598"/>
                </a:lnTo>
                <a:lnTo>
                  <a:pt x="-1" y="711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3" name="Oval 43"/>
          <p:cNvSpPr>
            <a:spLocks noChangeArrowheads="1"/>
          </p:cNvSpPr>
          <p:nvPr/>
        </p:nvSpPr>
        <p:spPr bwMode="auto">
          <a:xfrm flipH="1">
            <a:off x="1512237" y="3832302"/>
            <a:ext cx="1524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04" name="Text Box 44"/>
          <p:cNvSpPr txBox="1">
            <a:spLocks noChangeArrowheads="1"/>
          </p:cNvSpPr>
          <p:nvPr/>
        </p:nvSpPr>
        <p:spPr bwMode="auto">
          <a:xfrm>
            <a:off x="750237" y="2308302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latin typeface="Times New Roman" panose="02020603050405020304" pitchFamily="18" charset="0"/>
              </a:rPr>
              <a:t>i</a:t>
            </a:r>
            <a:endParaRPr kumimoji="1" lang="en-US" altLang="zh-CN" sz="4400">
              <a:latin typeface="Times New Roman" panose="02020603050405020304" pitchFamily="18" charset="0"/>
            </a:endParaRPr>
          </a:p>
        </p:txBody>
      </p:sp>
      <p:sp>
        <p:nvSpPr>
          <p:cNvPr id="143405" name="Text Box 45"/>
          <p:cNvSpPr txBox="1">
            <a:spLocks noChangeArrowheads="1"/>
          </p:cNvSpPr>
          <p:nvPr/>
        </p:nvSpPr>
        <p:spPr bwMode="auto">
          <a:xfrm>
            <a:off x="1740837" y="2232102"/>
            <a:ext cx="45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r</a:t>
            </a: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1588437" y="2613102"/>
            <a:ext cx="1219200" cy="1219200"/>
            <a:chOff x="2784" y="1536"/>
            <a:chExt cx="1440" cy="1440"/>
          </a:xfrm>
        </p:grpSpPr>
        <p:sp>
          <p:nvSpPr>
            <p:cNvPr id="49172" name="Line 47"/>
            <p:cNvSpPr>
              <a:spLocks noChangeShapeType="1"/>
            </p:cNvSpPr>
            <p:nvPr/>
          </p:nvSpPr>
          <p:spPr bwMode="auto">
            <a:xfrm flipV="1">
              <a:off x="3456" y="1536"/>
              <a:ext cx="768" cy="7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3" name="Line 48"/>
            <p:cNvSpPr>
              <a:spLocks noChangeShapeType="1"/>
            </p:cNvSpPr>
            <p:nvPr/>
          </p:nvSpPr>
          <p:spPr bwMode="auto">
            <a:xfrm flipV="1">
              <a:off x="2784" y="2256"/>
              <a:ext cx="720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72846901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3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3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3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43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build="allAtOnce"/>
      <p:bldP spid="143365" grpId="0"/>
      <p:bldP spid="143370" grpId="0"/>
      <p:bldP spid="143371" grpId="0"/>
      <p:bldP spid="143372" grpId="0"/>
      <p:bldP spid="143403" grpId="0" animBg="1"/>
      <p:bldP spid="143404" grpId="0" autoUpdateAnimBg="0"/>
      <p:bldP spid="14340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308479" y="581026"/>
            <a:ext cx="2327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三种光路情况</a:t>
            </a:r>
          </a:p>
        </p:txBody>
      </p:sp>
      <p:sp>
        <p:nvSpPr>
          <p:cNvPr id="50179" name="Line 3"/>
          <p:cNvSpPr>
            <a:spLocks noChangeShapeType="1"/>
          </p:cNvSpPr>
          <p:nvPr/>
        </p:nvSpPr>
        <p:spPr bwMode="auto">
          <a:xfrm flipV="1">
            <a:off x="618080" y="4740277"/>
            <a:ext cx="2355850" cy="47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618080" y="4019551"/>
            <a:ext cx="10668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53" name="Line 5"/>
          <p:cNvSpPr>
            <a:spLocks noChangeShapeType="1"/>
          </p:cNvSpPr>
          <p:nvPr/>
        </p:nvSpPr>
        <p:spPr bwMode="auto">
          <a:xfrm flipV="1">
            <a:off x="1684880" y="3486151"/>
            <a:ext cx="0" cy="12954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182" name="Arc 6"/>
          <p:cNvSpPr>
            <a:spLocks/>
          </p:cNvSpPr>
          <p:nvPr/>
        </p:nvSpPr>
        <p:spPr bwMode="auto">
          <a:xfrm flipV="1">
            <a:off x="1303880" y="4248151"/>
            <a:ext cx="76200" cy="228600"/>
          </a:xfrm>
          <a:custGeom>
            <a:avLst/>
            <a:gdLst>
              <a:gd name="T0" fmla="*/ 0 w 21600"/>
              <a:gd name="T1" fmla="*/ 0 h 21600"/>
              <a:gd name="T2" fmla="*/ 268817 w 21600"/>
              <a:gd name="T3" fmla="*/ 2419350 h 21600"/>
              <a:gd name="T4" fmla="*/ 0 w 21600"/>
              <a:gd name="T5" fmla="*/ 241935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5" name="Arc 7"/>
          <p:cNvSpPr>
            <a:spLocks/>
          </p:cNvSpPr>
          <p:nvPr/>
        </p:nvSpPr>
        <p:spPr bwMode="auto">
          <a:xfrm>
            <a:off x="1676942" y="4237039"/>
            <a:ext cx="304800" cy="304800"/>
          </a:xfrm>
          <a:custGeom>
            <a:avLst/>
            <a:gdLst>
              <a:gd name="T0" fmla="*/ 0 w 21600"/>
              <a:gd name="T1" fmla="*/ 0 h 21600"/>
              <a:gd name="T2" fmla="*/ 4301067 w 21600"/>
              <a:gd name="T3" fmla="*/ 4301067 h 21600"/>
              <a:gd name="T4" fmla="*/ 0 w 21600"/>
              <a:gd name="T5" fmla="*/ 430106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6" name="Arc 8"/>
          <p:cNvSpPr>
            <a:spLocks/>
          </p:cNvSpPr>
          <p:nvPr/>
        </p:nvSpPr>
        <p:spPr bwMode="auto">
          <a:xfrm flipH="1">
            <a:off x="1380080" y="4248151"/>
            <a:ext cx="304800" cy="304800"/>
          </a:xfrm>
          <a:custGeom>
            <a:avLst/>
            <a:gdLst>
              <a:gd name="T0" fmla="*/ 0 w 21600"/>
              <a:gd name="T1" fmla="*/ 0 h 21600"/>
              <a:gd name="T2" fmla="*/ 4301067 w 21600"/>
              <a:gd name="T3" fmla="*/ 4301067 h 21600"/>
              <a:gd name="T4" fmla="*/ 0 w 21600"/>
              <a:gd name="T5" fmla="*/ 430106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1821406" y="3805240"/>
            <a:ext cx="693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60</a:t>
            </a:r>
            <a:r>
              <a:rPr lang="zh-CN" altLang="en-US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度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813342" y="3805240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60</a:t>
            </a:r>
            <a:r>
              <a:rPr lang="zh-CN" altLang="en-US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度</a:t>
            </a:r>
          </a:p>
        </p:txBody>
      </p:sp>
      <p:sp>
        <p:nvSpPr>
          <p:cNvPr id="50187" name="Arc 11"/>
          <p:cNvSpPr>
            <a:spLocks/>
          </p:cNvSpPr>
          <p:nvPr/>
        </p:nvSpPr>
        <p:spPr bwMode="auto">
          <a:xfrm flipH="1" flipV="1">
            <a:off x="1380080" y="4552951"/>
            <a:ext cx="76200" cy="228600"/>
          </a:xfrm>
          <a:custGeom>
            <a:avLst/>
            <a:gdLst>
              <a:gd name="T0" fmla="*/ 0 w 21600"/>
              <a:gd name="T1" fmla="*/ 0 h 21600"/>
              <a:gd name="T2" fmla="*/ 268817 w 21600"/>
              <a:gd name="T3" fmla="*/ 2419350 h 21600"/>
              <a:gd name="T4" fmla="*/ 0 w 21600"/>
              <a:gd name="T5" fmla="*/ 241935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618081" y="4400552"/>
            <a:ext cx="693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30</a:t>
            </a:r>
            <a:r>
              <a:rPr lang="zh-CN" altLang="en-US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度</a:t>
            </a: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524418" y="1644651"/>
            <a:ext cx="27717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已知入射光线</a:t>
            </a: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  线找反射光线</a:t>
            </a:r>
          </a:p>
        </p:txBody>
      </p:sp>
      <p:sp>
        <p:nvSpPr>
          <p:cNvPr id="50190" name="Line 14"/>
          <p:cNvSpPr>
            <a:spLocks noChangeShapeType="1"/>
          </p:cNvSpPr>
          <p:nvPr/>
        </p:nvSpPr>
        <p:spPr bwMode="auto">
          <a:xfrm>
            <a:off x="4823056" y="3565526"/>
            <a:ext cx="0" cy="152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191" name="Line 15"/>
          <p:cNvSpPr>
            <a:spLocks noChangeShapeType="1"/>
          </p:cNvSpPr>
          <p:nvPr/>
        </p:nvSpPr>
        <p:spPr bwMode="auto">
          <a:xfrm flipV="1">
            <a:off x="4823056" y="3413126"/>
            <a:ext cx="9144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192" name="Arc 16"/>
          <p:cNvSpPr>
            <a:spLocks/>
          </p:cNvSpPr>
          <p:nvPr/>
        </p:nvSpPr>
        <p:spPr bwMode="auto">
          <a:xfrm>
            <a:off x="4823056" y="3870326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419350 w 21600"/>
              <a:gd name="T3" fmla="*/ 2419350 h 21600"/>
              <a:gd name="T4" fmla="*/ 0 w 21600"/>
              <a:gd name="T5" fmla="*/ 241935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4883382" y="3275015"/>
            <a:ext cx="693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45</a:t>
            </a:r>
            <a:r>
              <a:rPr lang="zh-CN" altLang="en-US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度</a:t>
            </a:r>
          </a:p>
        </p:txBody>
      </p:sp>
      <p:sp>
        <p:nvSpPr>
          <p:cNvPr id="104466" name="Line 18"/>
          <p:cNvSpPr>
            <a:spLocks noChangeShapeType="1"/>
          </p:cNvSpPr>
          <p:nvPr/>
        </p:nvSpPr>
        <p:spPr bwMode="auto">
          <a:xfrm>
            <a:off x="4811943" y="4356101"/>
            <a:ext cx="1524000" cy="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lg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7" name="Arc 19"/>
          <p:cNvSpPr>
            <a:spLocks/>
          </p:cNvSpPr>
          <p:nvPr/>
        </p:nvSpPr>
        <p:spPr bwMode="auto">
          <a:xfrm>
            <a:off x="5027843" y="4067176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419350 w 21600"/>
              <a:gd name="T3" fmla="*/ 2419350 h 21600"/>
              <a:gd name="T4" fmla="*/ 0 w 21600"/>
              <a:gd name="T5" fmla="*/ 241935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68" name="Text Box 20"/>
          <p:cNvSpPr txBox="1">
            <a:spLocks noChangeArrowheads="1"/>
          </p:cNvSpPr>
          <p:nvPr/>
        </p:nvSpPr>
        <p:spPr bwMode="auto">
          <a:xfrm>
            <a:off x="5340582" y="3732215"/>
            <a:ext cx="693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45</a:t>
            </a:r>
            <a:r>
              <a:rPr lang="zh-CN" altLang="en-US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度</a:t>
            </a:r>
          </a:p>
        </p:txBody>
      </p:sp>
      <p:sp>
        <p:nvSpPr>
          <p:cNvPr id="104469" name="Line 21"/>
          <p:cNvSpPr>
            <a:spLocks noChangeShapeType="1"/>
          </p:cNvSpPr>
          <p:nvPr/>
        </p:nvSpPr>
        <p:spPr bwMode="auto">
          <a:xfrm>
            <a:off x="4823056" y="4327526"/>
            <a:ext cx="9906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0" name="Arc 22"/>
          <p:cNvSpPr>
            <a:spLocks/>
          </p:cNvSpPr>
          <p:nvPr/>
        </p:nvSpPr>
        <p:spPr bwMode="auto">
          <a:xfrm flipV="1">
            <a:off x="5051656" y="4327526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419350 w 21600"/>
              <a:gd name="T3" fmla="*/ 2419350 h 21600"/>
              <a:gd name="T4" fmla="*/ 0 w 21600"/>
              <a:gd name="T5" fmla="*/ 241935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71" name="Text Box 23"/>
          <p:cNvSpPr txBox="1">
            <a:spLocks noChangeArrowheads="1"/>
          </p:cNvSpPr>
          <p:nvPr/>
        </p:nvSpPr>
        <p:spPr bwMode="auto">
          <a:xfrm>
            <a:off x="5315182" y="4427540"/>
            <a:ext cx="693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45</a:t>
            </a:r>
            <a:r>
              <a:rPr lang="zh-CN" altLang="en-US" sz="2000" b="1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度</a:t>
            </a:r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 flipH="1">
            <a:off x="9468565" y="3484563"/>
            <a:ext cx="3048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9468566" y="4246564"/>
            <a:ext cx="936625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4" name="Line 26"/>
          <p:cNvSpPr>
            <a:spLocks noChangeShapeType="1"/>
          </p:cNvSpPr>
          <p:nvPr/>
        </p:nvSpPr>
        <p:spPr bwMode="auto">
          <a:xfrm flipV="1">
            <a:off x="9468566" y="3743327"/>
            <a:ext cx="1152525" cy="503237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lg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03" name="Text Box 27"/>
          <p:cNvSpPr txBox="1">
            <a:spLocks noChangeArrowheads="1"/>
          </p:cNvSpPr>
          <p:nvPr/>
        </p:nvSpPr>
        <p:spPr bwMode="auto">
          <a:xfrm>
            <a:off x="4235682" y="1619251"/>
            <a:ext cx="27717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已知反射光线</a:t>
            </a: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线找入射光线</a:t>
            </a:r>
          </a:p>
        </p:txBody>
      </p:sp>
      <p:sp>
        <p:nvSpPr>
          <p:cNvPr id="50204" name="Text Box 28"/>
          <p:cNvSpPr txBox="1">
            <a:spLocks noChangeArrowheads="1"/>
          </p:cNvSpPr>
          <p:nvPr/>
        </p:nvSpPr>
        <p:spPr bwMode="auto">
          <a:xfrm>
            <a:off x="8390652" y="1598614"/>
            <a:ext cx="2446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</a:p>
        </p:txBody>
      </p:sp>
      <p:sp>
        <p:nvSpPr>
          <p:cNvPr id="50205" name="AutoShape 29"/>
          <p:cNvSpPr>
            <a:spLocks/>
          </p:cNvSpPr>
          <p:nvPr/>
        </p:nvSpPr>
        <p:spPr bwMode="auto">
          <a:xfrm>
            <a:off x="9625727" y="1531938"/>
            <a:ext cx="76200" cy="762000"/>
          </a:xfrm>
          <a:prstGeom prst="leftBrace">
            <a:avLst>
              <a:gd name="adj1" fmla="val 83333"/>
              <a:gd name="adj2" fmla="val 50000"/>
            </a:avLst>
          </a:prstGeom>
          <a:noFill/>
          <a:ln w="952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206" name="Text Box 30"/>
          <p:cNvSpPr txBox="1">
            <a:spLocks noChangeArrowheads="1"/>
          </p:cNvSpPr>
          <p:nvPr/>
        </p:nvSpPr>
        <p:spPr bwMode="auto">
          <a:xfrm>
            <a:off x="9625727" y="1150939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反射光线</a:t>
            </a:r>
          </a:p>
        </p:txBody>
      </p:sp>
      <p:sp>
        <p:nvSpPr>
          <p:cNvPr id="50207" name="Text Box 31"/>
          <p:cNvSpPr txBox="1">
            <a:spLocks noChangeArrowheads="1"/>
          </p:cNvSpPr>
          <p:nvPr/>
        </p:nvSpPr>
        <p:spPr bwMode="auto">
          <a:xfrm>
            <a:off x="9625727" y="1912939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入射光线</a:t>
            </a:r>
          </a:p>
        </p:txBody>
      </p:sp>
      <p:sp>
        <p:nvSpPr>
          <p:cNvPr id="50208" name="Text Box 32"/>
          <p:cNvSpPr txBox="1">
            <a:spLocks noChangeArrowheads="1"/>
          </p:cNvSpPr>
          <p:nvPr/>
        </p:nvSpPr>
        <p:spPr bwMode="auto">
          <a:xfrm>
            <a:off x="8892302" y="2519364"/>
            <a:ext cx="1944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找反射面</a:t>
            </a:r>
          </a:p>
        </p:txBody>
      </p:sp>
      <p:sp>
        <p:nvSpPr>
          <p:cNvPr id="50209" name="Line 33"/>
          <p:cNvSpPr>
            <a:spLocks noChangeShapeType="1"/>
          </p:cNvSpPr>
          <p:nvPr/>
        </p:nvSpPr>
        <p:spPr bwMode="auto">
          <a:xfrm>
            <a:off x="668881" y="4021139"/>
            <a:ext cx="288925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210" name="Line 34"/>
          <p:cNvSpPr>
            <a:spLocks noChangeShapeType="1"/>
          </p:cNvSpPr>
          <p:nvPr/>
        </p:nvSpPr>
        <p:spPr bwMode="auto">
          <a:xfrm flipV="1">
            <a:off x="5243743" y="3706815"/>
            <a:ext cx="215900" cy="217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4483" name="Line 35"/>
          <p:cNvSpPr>
            <a:spLocks noChangeShapeType="1"/>
          </p:cNvSpPr>
          <p:nvPr/>
        </p:nvSpPr>
        <p:spPr bwMode="auto">
          <a:xfrm flipH="1" flipV="1">
            <a:off x="5243743" y="4787902"/>
            <a:ext cx="287338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4484" name="Line 36"/>
          <p:cNvSpPr>
            <a:spLocks noChangeShapeType="1"/>
          </p:cNvSpPr>
          <p:nvPr/>
        </p:nvSpPr>
        <p:spPr bwMode="auto">
          <a:xfrm flipV="1">
            <a:off x="1676942" y="4021139"/>
            <a:ext cx="11430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13" name="Line 37"/>
          <p:cNvSpPr>
            <a:spLocks noChangeShapeType="1"/>
          </p:cNvSpPr>
          <p:nvPr/>
        </p:nvSpPr>
        <p:spPr bwMode="auto">
          <a:xfrm flipV="1">
            <a:off x="9613027" y="3670302"/>
            <a:ext cx="71438" cy="217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4486" name="Line 38"/>
          <p:cNvSpPr>
            <a:spLocks noChangeShapeType="1"/>
          </p:cNvSpPr>
          <p:nvPr/>
        </p:nvSpPr>
        <p:spPr bwMode="auto">
          <a:xfrm flipV="1">
            <a:off x="2181767" y="4308477"/>
            <a:ext cx="21590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15" name="Line 39"/>
          <p:cNvSpPr>
            <a:spLocks noChangeShapeType="1"/>
          </p:cNvSpPr>
          <p:nvPr/>
        </p:nvSpPr>
        <p:spPr bwMode="auto">
          <a:xfrm flipH="1" flipV="1">
            <a:off x="9755903" y="4319589"/>
            <a:ext cx="360363" cy="142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16" name="Line 40"/>
          <p:cNvSpPr>
            <a:spLocks noChangeShapeType="1"/>
          </p:cNvSpPr>
          <p:nvPr/>
        </p:nvSpPr>
        <p:spPr bwMode="auto">
          <a:xfrm flipH="1">
            <a:off x="741905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17" name="Line 41"/>
          <p:cNvSpPr>
            <a:spLocks noChangeShapeType="1"/>
          </p:cNvSpPr>
          <p:nvPr/>
        </p:nvSpPr>
        <p:spPr bwMode="auto">
          <a:xfrm flipH="1">
            <a:off x="1029242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18" name="Line 42"/>
          <p:cNvSpPr>
            <a:spLocks noChangeShapeType="1"/>
          </p:cNvSpPr>
          <p:nvPr/>
        </p:nvSpPr>
        <p:spPr bwMode="auto">
          <a:xfrm flipH="1">
            <a:off x="1245142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19" name="Line 43"/>
          <p:cNvSpPr>
            <a:spLocks noChangeShapeType="1"/>
          </p:cNvSpPr>
          <p:nvPr/>
        </p:nvSpPr>
        <p:spPr bwMode="auto">
          <a:xfrm flipH="1">
            <a:off x="1532480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0" name="Line 44"/>
          <p:cNvSpPr>
            <a:spLocks noChangeShapeType="1"/>
          </p:cNvSpPr>
          <p:nvPr/>
        </p:nvSpPr>
        <p:spPr bwMode="auto">
          <a:xfrm flipH="1">
            <a:off x="1965867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1" name="Line 45"/>
          <p:cNvSpPr>
            <a:spLocks noChangeShapeType="1"/>
          </p:cNvSpPr>
          <p:nvPr/>
        </p:nvSpPr>
        <p:spPr bwMode="auto">
          <a:xfrm flipH="1">
            <a:off x="2181767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2" name="Line 46"/>
          <p:cNvSpPr>
            <a:spLocks noChangeShapeType="1"/>
          </p:cNvSpPr>
          <p:nvPr/>
        </p:nvSpPr>
        <p:spPr bwMode="auto">
          <a:xfrm flipH="1">
            <a:off x="2397667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3" name="Line 47"/>
          <p:cNvSpPr>
            <a:spLocks noChangeShapeType="1"/>
          </p:cNvSpPr>
          <p:nvPr/>
        </p:nvSpPr>
        <p:spPr bwMode="auto">
          <a:xfrm flipH="1">
            <a:off x="1749967" y="4813301"/>
            <a:ext cx="2159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4" name="Line 48"/>
          <p:cNvSpPr>
            <a:spLocks noChangeShapeType="1"/>
          </p:cNvSpPr>
          <p:nvPr/>
        </p:nvSpPr>
        <p:spPr bwMode="auto">
          <a:xfrm>
            <a:off x="4667481" y="3635377"/>
            <a:ext cx="1444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5" name="Line 49"/>
          <p:cNvSpPr>
            <a:spLocks noChangeShapeType="1"/>
          </p:cNvSpPr>
          <p:nvPr/>
        </p:nvSpPr>
        <p:spPr bwMode="auto">
          <a:xfrm>
            <a:off x="4667481" y="3851277"/>
            <a:ext cx="1444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6" name="Line 50"/>
          <p:cNvSpPr>
            <a:spLocks noChangeShapeType="1"/>
          </p:cNvSpPr>
          <p:nvPr/>
        </p:nvSpPr>
        <p:spPr bwMode="auto">
          <a:xfrm>
            <a:off x="4667481" y="4067177"/>
            <a:ext cx="1444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7" name="Line 51"/>
          <p:cNvSpPr>
            <a:spLocks noChangeShapeType="1"/>
          </p:cNvSpPr>
          <p:nvPr/>
        </p:nvSpPr>
        <p:spPr bwMode="auto">
          <a:xfrm>
            <a:off x="4667481" y="4283077"/>
            <a:ext cx="1444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8" name="Line 52"/>
          <p:cNvSpPr>
            <a:spLocks noChangeShapeType="1"/>
          </p:cNvSpPr>
          <p:nvPr/>
        </p:nvSpPr>
        <p:spPr bwMode="auto">
          <a:xfrm>
            <a:off x="4667481" y="4498977"/>
            <a:ext cx="1444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29" name="Line 53"/>
          <p:cNvSpPr>
            <a:spLocks noChangeShapeType="1"/>
          </p:cNvSpPr>
          <p:nvPr/>
        </p:nvSpPr>
        <p:spPr bwMode="auto">
          <a:xfrm>
            <a:off x="4667481" y="4714877"/>
            <a:ext cx="1444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9036765" y="3670301"/>
            <a:ext cx="677862" cy="1143000"/>
            <a:chOff x="0" y="0"/>
            <a:chExt cx="427" cy="720"/>
          </a:xfrm>
        </p:grpSpPr>
        <p:sp>
          <p:nvSpPr>
            <p:cNvPr id="50235" name="Line 55"/>
            <p:cNvSpPr>
              <a:spLocks noChangeShapeType="1"/>
            </p:cNvSpPr>
            <p:nvPr/>
          </p:nvSpPr>
          <p:spPr bwMode="auto">
            <a:xfrm>
              <a:off x="91" y="0"/>
              <a:ext cx="336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6" name="Line 56"/>
            <p:cNvSpPr>
              <a:spLocks noChangeShapeType="1"/>
            </p:cNvSpPr>
            <p:nvPr/>
          </p:nvSpPr>
          <p:spPr bwMode="auto">
            <a:xfrm>
              <a:off x="0" y="91"/>
              <a:ext cx="136" cy="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7" name="Line 57"/>
            <p:cNvSpPr>
              <a:spLocks noChangeShapeType="1"/>
            </p:cNvSpPr>
            <p:nvPr/>
          </p:nvSpPr>
          <p:spPr bwMode="auto">
            <a:xfrm>
              <a:off x="45" y="182"/>
              <a:ext cx="136" cy="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8" name="Line 58"/>
            <p:cNvSpPr>
              <a:spLocks noChangeShapeType="1"/>
            </p:cNvSpPr>
            <p:nvPr/>
          </p:nvSpPr>
          <p:spPr bwMode="auto">
            <a:xfrm>
              <a:off x="91" y="273"/>
              <a:ext cx="136" cy="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9" name="Line 59"/>
            <p:cNvSpPr>
              <a:spLocks noChangeShapeType="1"/>
            </p:cNvSpPr>
            <p:nvPr/>
          </p:nvSpPr>
          <p:spPr bwMode="auto">
            <a:xfrm>
              <a:off x="136" y="363"/>
              <a:ext cx="136" cy="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0" name="Line 60"/>
            <p:cNvSpPr>
              <a:spLocks noChangeShapeType="1"/>
            </p:cNvSpPr>
            <p:nvPr/>
          </p:nvSpPr>
          <p:spPr bwMode="auto">
            <a:xfrm>
              <a:off x="181" y="454"/>
              <a:ext cx="136" cy="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1" name="Line 61"/>
            <p:cNvSpPr>
              <a:spLocks noChangeShapeType="1"/>
            </p:cNvSpPr>
            <p:nvPr/>
          </p:nvSpPr>
          <p:spPr bwMode="auto">
            <a:xfrm>
              <a:off x="227" y="545"/>
              <a:ext cx="136" cy="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9397127" y="3959226"/>
            <a:ext cx="287338" cy="215900"/>
            <a:chOff x="0" y="0"/>
            <a:chExt cx="181" cy="136"/>
          </a:xfrm>
        </p:grpSpPr>
        <p:sp>
          <p:nvSpPr>
            <p:cNvPr id="50233" name="Line 63"/>
            <p:cNvSpPr>
              <a:spLocks noChangeShapeType="1"/>
            </p:cNvSpPr>
            <p:nvPr/>
          </p:nvSpPr>
          <p:spPr bwMode="auto">
            <a:xfrm flipH="1" flipV="1">
              <a:off x="136" y="0"/>
              <a:ext cx="45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4" name="Line 64"/>
            <p:cNvSpPr>
              <a:spLocks noChangeShapeType="1"/>
            </p:cNvSpPr>
            <p:nvPr/>
          </p:nvSpPr>
          <p:spPr bwMode="auto">
            <a:xfrm flipH="1">
              <a:off x="0" y="0"/>
              <a:ext cx="136" cy="9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5395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4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4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0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4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4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7" grpId="0" autoUpdateAnimBg="0"/>
      <p:bldP spid="104458" grpId="0" autoUpdateAnimBg="0"/>
      <p:bldP spid="104466" grpId="0" animBg="1"/>
      <p:bldP spid="104468" grpId="0" autoUpdateAnimBg="0"/>
      <p:bldP spid="104469" grpId="0" animBg="1"/>
      <p:bldP spid="104471" grpId="0" autoUpdateAnimBg="0"/>
      <p:bldP spid="104474" grpId="0" animBg="1"/>
      <p:bldP spid="104483" grpId="0" animBg="1"/>
      <p:bldP spid="104484" grpId="0" animBg="1"/>
      <p:bldP spid="1044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8" name="Group 3"/>
          <p:cNvGrpSpPr>
            <a:grpSpLocks/>
          </p:cNvGrpSpPr>
          <p:nvPr/>
        </p:nvGrpSpPr>
        <p:grpSpPr bwMode="auto">
          <a:xfrm>
            <a:off x="873103" y="3379789"/>
            <a:ext cx="2514600" cy="1327150"/>
            <a:chOff x="559" y="2115"/>
            <a:chExt cx="1584" cy="836"/>
          </a:xfrm>
        </p:grpSpPr>
        <p:grpSp>
          <p:nvGrpSpPr>
            <p:cNvPr id="51295" name="Group 4"/>
            <p:cNvGrpSpPr>
              <a:grpSpLocks/>
            </p:cNvGrpSpPr>
            <p:nvPr/>
          </p:nvGrpSpPr>
          <p:grpSpPr bwMode="auto">
            <a:xfrm>
              <a:off x="703" y="2840"/>
              <a:ext cx="1440" cy="111"/>
              <a:chOff x="1584" y="3408"/>
              <a:chExt cx="2880" cy="144"/>
            </a:xfrm>
          </p:grpSpPr>
          <p:sp>
            <p:nvSpPr>
              <p:cNvPr id="51301" name="Line 5"/>
              <p:cNvSpPr>
                <a:spLocks noChangeShapeType="1"/>
              </p:cNvSpPr>
              <p:nvPr/>
            </p:nvSpPr>
            <p:spPr bwMode="auto">
              <a:xfrm>
                <a:off x="1584" y="3408"/>
                <a:ext cx="28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1302" name="Group 6"/>
              <p:cNvGrpSpPr>
                <a:grpSpLocks/>
              </p:cNvGrpSpPr>
              <p:nvPr/>
            </p:nvGrpSpPr>
            <p:grpSpPr bwMode="auto">
              <a:xfrm>
                <a:off x="1584" y="3408"/>
                <a:ext cx="960" cy="144"/>
                <a:chOff x="1584" y="3408"/>
                <a:chExt cx="960" cy="144"/>
              </a:xfrm>
            </p:grpSpPr>
            <p:sp>
              <p:nvSpPr>
                <p:cNvPr id="51317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158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8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1776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9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1920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20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206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21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2208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22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352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303" name="Group 13"/>
              <p:cNvGrpSpPr>
                <a:grpSpLocks/>
              </p:cNvGrpSpPr>
              <p:nvPr/>
            </p:nvGrpSpPr>
            <p:grpSpPr bwMode="auto">
              <a:xfrm>
                <a:off x="2352" y="3408"/>
                <a:ext cx="960" cy="144"/>
                <a:chOff x="1584" y="3408"/>
                <a:chExt cx="960" cy="144"/>
              </a:xfrm>
            </p:grpSpPr>
            <p:sp>
              <p:nvSpPr>
                <p:cNvPr id="51311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158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2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1776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3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1920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4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206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5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208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6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352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304" name="Group 20"/>
              <p:cNvGrpSpPr>
                <a:grpSpLocks/>
              </p:cNvGrpSpPr>
              <p:nvPr/>
            </p:nvGrpSpPr>
            <p:grpSpPr bwMode="auto">
              <a:xfrm>
                <a:off x="3264" y="3408"/>
                <a:ext cx="1008" cy="144"/>
                <a:chOff x="1584" y="3408"/>
                <a:chExt cx="960" cy="144"/>
              </a:xfrm>
            </p:grpSpPr>
            <p:sp>
              <p:nvSpPr>
                <p:cNvPr id="51305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158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06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776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07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1920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08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206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09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2208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0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2352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296" name="Group 27"/>
            <p:cNvGrpSpPr>
              <a:grpSpLocks/>
            </p:cNvGrpSpPr>
            <p:nvPr/>
          </p:nvGrpSpPr>
          <p:grpSpPr bwMode="auto">
            <a:xfrm rot="364435">
              <a:off x="612" y="2115"/>
              <a:ext cx="811" cy="672"/>
              <a:chOff x="864" y="912"/>
              <a:chExt cx="1056" cy="1344"/>
            </a:xfrm>
          </p:grpSpPr>
          <p:sp>
            <p:nvSpPr>
              <p:cNvPr id="51299" name="Line 28"/>
              <p:cNvSpPr>
                <a:spLocks noChangeShapeType="1"/>
              </p:cNvSpPr>
              <p:nvPr/>
            </p:nvSpPr>
            <p:spPr bwMode="auto">
              <a:xfrm>
                <a:off x="864" y="912"/>
                <a:ext cx="1056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0" name="Freeform 29"/>
              <p:cNvSpPr>
                <a:spLocks/>
              </p:cNvSpPr>
              <p:nvPr/>
            </p:nvSpPr>
            <p:spPr bwMode="auto">
              <a:xfrm>
                <a:off x="864" y="912"/>
                <a:ext cx="828" cy="1059"/>
              </a:xfrm>
              <a:custGeom>
                <a:avLst/>
                <a:gdLst>
                  <a:gd name="T0" fmla="*/ 0 w 828"/>
                  <a:gd name="T1" fmla="*/ 0 h 1059"/>
                  <a:gd name="T2" fmla="*/ 828 w 828"/>
                  <a:gd name="T3" fmla="*/ 1059 h 1059"/>
                  <a:gd name="T4" fmla="*/ 0 60000 65536"/>
                  <a:gd name="T5" fmla="*/ 0 60000 65536"/>
                  <a:gd name="T6" fmla="*/ 0 w 828"/>
                  <a:gd name="T7" fmla="*/ 0 h 1059"/>
                  <a:gd name="T8" fmla="*/ 828 w 828"/>
                  <a:gd name="T9" fmla="*/ 1059 h 10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28" h="1059">
                    <a:moveTo>
                      <a:pt x="0" y="0"/>
                    </a:moveTo>
                    <a:lnTo>
                      <a:pt x="828" y="1059"/>
                    </a:lnTo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297" name="Arc 30"/>
            <p:cNvSpPr>
              <a:spLocks/>
            </p:cNvSpPr>
            <p:nvPr/>
          </p:nvSpPr>
          <p:spPr bwMode="auto">
            <a:xfrm flipH="1">
              <a:off x="1039" y="2595"/>
              <a:ext cx="48" cy="234"/>
            </a:xfrm>
            <a:custGeom>
              <a:avLst/>
              <a:gdLst>
                <a:gd name="T0" fmla="*/ 0 w 21600"/>
                <a:gd name="T1" fmla="*/ 0 h 31610"/>
                <a:gd name="T2" fmla="*/ 0 w 21600"/>
                <a:gd name="T3" fmla="*/ 2 h 31610"/>
                <a:gd name="T4" fmla="*/ 0 w 21600"/>
                <a:gd name="T5" fmla="*/ 1 h 31610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610"/>
                <a:gd name="T11" fmla="*/ 21600 w 21600"/>
                <a:gd name="T12" fmla="*/ 31610 h 316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61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5086"/>
                    <a:pt x="20756" y="28520"/>
                    <a:pt x="19140" y="31610"/>
                  </a:cubicBezTo>
                </a:path>
                <a:path w="21600" h="3161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5086"/>
                    <a:pt x="20756" y="28520"/>
                    <a:pt x="19140" y="3161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98" name="Text Box 31"/>
            <p:cNvSpPr txBox="1">
              <a:spLocks noChangeArrowheads="1"/>
            </p:cNvSpPr>
            <p:nvPr/>
          </p:nvSpPr>
          <p:spPr bwMode="auto">
            <a:xfrm>
              <a:off x="559" y="2547"/>
              <a:ext cx="407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>
                  <a:latin typeface="Times New Roman" panose="02020603050405020304" pitchFamily="18" charset="0"/>
                </a:rPr>
                <a:t>40</a:t>
              </a:r>
              <a:r>
                <a:rPr kumimoji="1" lang="en-US" altLang="zh-CN" baseline="30000">
                  <a:latin typeface="Times New Roman" panose="02020603050405020304" pitchFamily="18" charset="0"/>
                </a:rPr>
                <a:t>O</a:t>
              </a:r>
            </a:p>
          </p:txBody>
        </p:sp>
      </p:grpSp>
      <p:grpSp>
        <p:nvGrpSpPr>
          <p:cNvPr id="51240" name="Group 33"/>
          <p:cNvGrpSpPr>
            <a:grpSpLocks/>
          </p:cNvGrpSpPr>
          <p:nvPr/>
        </p:nvGrpSpPr>
        <p:grpSpPr bwMode="auto">
          <a:xfrm>
            <a:off x="8993344" y="4471329"/>
            <a:ext cx="2286000" cy="176213"/>
            <a:chOff x="1584" y="3408"/>
            <a:chExt cx="2880" cy="144"/>
          </a:xfrm>
        </p:grpSpPr>
        <p:sp>
          <p:nvSpPr>
            <p:cNvPr id="51273" name="Line 34"/>
            <p:cNvSpPr>
              <a:spLocks noChangeShapeType="1"/>
            </p:cNvSpPr>
            <p:nvPr/>
          </p:nvSpPr>
          <p:spPr bwMode="auto">
            <a:xfrm>
              <a:off x="1584" y="3408"/>
              <a:ext cx="28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74" name="Group 35"/>
            <p:cNvGrpSpPr>
              <a:grpSpLocks/>
            </p:cNvGrpSpPr>
            <p:nvPr/>
          </p:nvGrpSpPr>
          <p:grpSpPr bwMode="auto">
            <a:xfrm>
              <a:off x="1584" y="3408"/>
              <a:ext cx="960" cy="144"/>
              <a:chOff x="1584" y="3408"/>
              <a:chExt cx="960" cy="144"/>
            </a:xfrm>
          </p:grpSpPr>
          <p:sp>
            <p:nvSpPr>
              <p:cNvPr id="51289" name="Line 36"/>
              <p:cNvSpPr>
                <a:spLocks noChangeShapeType="1"/>
              </p:cNvSpPr>
              <p:nvPr/>
            </p:nvSpPr>
            <p:spPr bwMode="auto">
              <a:xfrm flipH="1">
                <a:off x="1584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0" name="Line 37"/>
              <p:cNvSpPr>
                <a:spLocks noChangeShapeType="1"/>
              </p:cNvSpPr>
              <p:nvPr/>
            </p:nvSpPr>
            <p:spPr bwMode="auto">
              <a:xfrm flipH="1">
                <a:off x="1776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1" name="Line 38"/>
              <p:cNvSpPr>
                <a:spLocks noChangeShapeType="1"/>
              </p:cNvSpPr>
              <p:nvPr/>
            </p:nvSpPr>
            <p:spPr bwMode="auto">
              <a:xfrm flipH="1">
                <a:off x="1920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2" name="Line 39"/>
              <p:cNvSpPr>
                <a:spLocks noChangeShapeType="1"/>
              </p:cNvSpPr>
              <p:nvPr/>
            </p:nvSpPr>
            <p:spPr bwMode="auto">
              <a:xfrm flipH="1">
                <a:off x="2064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3" name="Line 40"/>
              <p:cNvSpPr>
                <a:spLocks noChangeShapeType="1"/>
              </p:cNvSpPr>
              <p:nvPr/>
            </p:nvSpPr>
            <p:spPr bwMode="auto">
              <a:xfrm flipH="1">
                <a:off x="2208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4" name="Line 41"/>
              <p:cNvSpPr>
                <a:spLocks noChangeShapeType="1"/>
              </p:cNvSpPr>
              <p:nvPr/>
            </p:nvSpPr>
            <p:spPr bwMode="auto">
              <a:xfrm flipH="1">
                <a:off x="2352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275" name="Group 42"/>
            <p:cNvGrpSpPr>
              <a:grpSpLocks/>
            </p:cNvGrpSpPr>
            <p:nvPr/>
          </p:nvGrpSpPr>
          <p:grpSpPr bwMode="auto">
            <a:xfrm>
              <a:off x="2352" y="3408"/>
              <a:ext cx="960" cy="144"/>
              <a:chOff x="1584" y="3408"/>
              <a:chExt cx="960" cy="144"/>
            </a:xfrm>
          </p:grpSpPr>
          <p:sp>
            <p:nvSpPr>
              <p:cNvPr id="51283" name="Line 43"/>
              <p:cNvSpPr>
                <a:spLocks noChangeShapeType="1"/>
              </p:cNvSpPr>
              <p:nvPr/>
            </p:nvSpPr>
            <p:spPr bwMode="auto">
              <a:xfrm flipH="1">
                <a:off x="1584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4" name="Line 44"/>
              <p:cNvSpPr>
                <a:spLocks noChangeShapeType="1"/>
              </p:cNvSpPr>
              <p:nvPr/>
            </p:nvSpPr>
            <p:spPr bwMode="auto">
              <a:xfrm flipH="1">
                <a:off x="1776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5" name="Line 45"/>
              <p:cNvSpPr>
                <a:spLocks noChangeShapeType="1"/>
              </p:cNvSpPr>
              <p:nvPr/>
            </p:nvSpPr>
            <p:spPr bwMode="auto">
              <a:xfrm flipH="1">
                <a:off x="1920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6" name="Line 46"/>
              <p:cNvSpPr>
                <a:spLocks noChangeShapeType="1"/>
              </p:cNvSpPr>
              <p:nvPr/>
            </p:nvSpPr>
            <p:spPr bwMode="auto">
              <a:xfrm flipH="1">
                <a:off x="2064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7" name="Line 47"/>
              <p:cNvSpPr>
                <a:spLocks noChangeShapeType="1"/>
              </p:cNvSpPr>
              <p:nvPr/>
            </p:nvSpPr>
            <p:spPr bwMode="auto">
              <a:xfrm flipH="1">
                <a:off x="2208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8" name="Line 48"/>
              <p:cNvSpPr>
                <a:spLocks noChangeShapeType="1"/>
              </p:cNvSpPr>
              <p:nvPr/>
            </p:nvSpPr>
            <p:spPr bwMode="auto">
              <a:xfrm flipH="1">
                <a:off x="2352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276" name="Group 49"/>
            <p:cNvGrpSpPr>
              <a:grpSpLocks/>
            </p:cNvGrpSpPr>
            <p:nvPr/>
          </p:nvGrpSpPr>
          <p:grpSpPr bwMode="auto">
            <a:xfrm>
              <a:off x="3264" y="3408"/>
              <a:ext cx="1008" cy="144"/>
              <a:chOff x="1584" y="3408"/>
              <a:chExt cx="960" cy="144"/>
            </a:xfrm>
          </p:grpSpPr>
          <p:sp>
            <p:nvSpPr>
              <p:cNvPr id="51277" name="Line 50"/>
              <p:cNvSpPr>
                <a:spLocks noChangeShapeType="1"/>
              </p:cNvSpPr>
              <p:nvPr/>
            </p:nvSpPr>
            <p:spPr bwMode="auto">
              <a:xfrm flipH="1">
                <a:off x="1584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78" name="Line 51"/>
              <p:cNvSpPr>
                <a:spLocks noChangeShapeType="1"/>
              </p:cNvSpPr>
              <p:nvPr/>
            </p:nvSpPr>
            <p:spPr bwMode="auto">
              <a:xfrm flipH="1">
                <a:off x="1776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79" name="Line 52"/>
              <p:cNvSpPr>
                <a:spLocks noChangeShapeType="1"/>
              </p:cNvSpPr>
              <p:nvPr/>
            </p:nvSpPr>
            <p:spPr bwMode="auto">
              <a:xfrm flipH="1">
                <a:off x="1920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0" name="Line 53"/>
              <p:cNvSpPr>
                <a:spLocks noChangeShapeType="1"/>
              </p:cNvSpPr>
              <p:nvPr/>
            </p:nvSpPr>
            <p:spPr bwMode="auto">
              <a:xfrm flipH="1">
                <a:off x="2064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1" name="Line 54"/>
              <p:cNvSpPr>
                <a:spLocks noChangeShapeType="1"/>
              </p:cNvSpPr>
              <p:nvPr/>
            </p:nvSpPr>
            <p:spPr bwMode="auto">
              <a:xfrm flipH="1">
                <a:off x="2208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2" name="Line 55"/>
              <p:cNvSpPr>
                <a:spLocks noChangeShapeType="1"/>
              </p:cNvSpPr>
              <p:nvPr/>
            </p:nvSpPr>
            <p:spPr bwMode="auto">
              <a:xfrm flipH="1">
                <a:off x="2352" y="3408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241" name="Group 56"/>
          <p:cNvGrpSpPr>
            <a:grpSpLocks/>
          </p:cNvGrpSpPr>
          <p:nvPr/>
        </p:nvGrpSpPr>
        <p:grpSpPr bwMode="auto">
          <a:xfrm rot="3078505">
            <a:off x="9545607" y="3415766"/>
            <a:ext cx="1058863" cy="838200"/>
            <a:chOff x="864" y="912"/>
            <a:chExt cx="1056" cy="1344"/>
          </a:xfrm>
        </p:grpSpPr>
        <p:sp>
          <p:nvSpPr>
            <p:cNvPr id="51271" name="Line 57"/>
            <p:cNvSpPr>
              <a:spLocks noChangeShapeType="1"/>
            </p:cNvSpPr>
            <p:nvPr/>
          </p:nvSpPr>
          <p:spPr bwMode="auto">
            <a:xfrm>
              <a:off x="864" y="912"/>
              <a:ext cx="1056" cy="13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2" name="Freeform 58"/>
            <p:cNvSpPr>
              <a:spLocks/>
            </p:cNvSpPr>
            <p:nvPr/>
          </p:nvSpPr>
          <p:spPr bwMode="auto">
            <a:xfrm>
              <a:off x="864" y="912"/>
              <a:ext cx="828" cy="1059"/>
            </a:xfrm>
            <a:custGeom>
              <a:avLst/>
              <a:gdLst>
                <a:gd name="T0" fmla="*/ 0 w 828"/>
                <a:gd name="T1" fmla="*/ 0 h 1059"/>
                <a:gd name="T2" fmla="*/ 828 w 828"/>
                <a:gd name="T3" fmla="*/ 1059 h 1059"/>
                <a:gd name="T4" fmla="*/ 0 60000 65536"/>
                <a:gd name="T5" fmla="*/ 0 60000 65536"/>
                <a:gd name="T6" fmla="*/ 0 w 828"/>
                <a:gd name="T7" fmla="*/ 0 h 1059"/>
                <a:gd name="T8" fmla="*/ 828 w 828"/>
                <a:gd name="T9" fmla="*/ 1059 h 105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28" h="1059">
                  <a:moveTo>
                    <a:pt x="0" y="0"/>
                  </a:moveTo>
                  <a:lnTo>
                    <a:pt x="828" y="1059"/>
                  </a:lnTo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2" name="Group 59"/>
          <p:cNvGrpSpPr>
            <a:grpSpLocks/>
          </p:cNvGrpSpPr>
          <p:nvPr/>
        </p:nvGrpSpPr>
        <p:grpSpPr bwMode="auto">
          <a:xfrm>
            <a:off x="5100639" y="3357563"/>
            <a:ext cx="2286000" cy="1349375"/>
            <a:chOff x="2247" y="2115"/>
            <a:chExt cx="1440" cy="850"/>
          </a:xfrm>
        </p:grpSpPr>
        <p:sp>
          <p:nvSpPr>
            <p:cNvPr id="51243" name="Arc 60"/>
            <p:cNvSpPr>
              <a:spLocks/>
            </p:cNvSpPr>
            <p:nvPr/>
          </p:nvSpPr>
          <p:spPr bwMode="auto">
            <a:xfrm>
              <a:off x="3152" y="2659"/>
              <a:ext cx="48" cy="234"/>
            </a:xfrm>
            <a:custGeom>
              <a:avLst/>
              <a:gdLst>
                <a:gd name="T0" fmla="*/ 0 w 21600"/>
                <a:gd name="T1" fmla="*/ 0 h 31610"/>
                <a:gd name="T2" fmla="*/ 0 w 21600"/>
                <a:gd name="T3" fmla="*/ 2 h 31610"/>
                <a:gd name="T4" fmla="*/ 0 w 21600"/>
                <a:gd name="T5" fmla="*/ 1 h 31610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610"/>
                <a:gd name="T11" fmla="*/ 21600 w 21600"/>
                <a:gd name="T12" fmla="*/ 31610 h 316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61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5086"/>
                    <a:pt x="20756" y="28520"/>
                    <a:pt x="19140" y="31610"/>
                  </a:cubicBezTo>
                </a:path>
                <a:path w="21600" h="3161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5086"/>
                    <a:pt x="20756" y="28520"/>
                    <a:pt x="19140" y="3161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244" name="Group 61"/>
            <p:cNvGrpSpPr>
              <a:grpSpLocks/>
            </p:cNvGrpSpPr>
            <p:nvPr/>
          </p:nvGrpSpPr>
          <p:grpSpPr bwMode="auto">
            <a:xfrm>
              <a:off x="2247" y="2854"/>
              <a:ext cx="1440" cy="111"/>
              <a:chOff x="1584" y="3408"/>
              <a:chExt cx="2880" cy="144"/>
            </a:xfrm>
          </p:grpSpPr>
          <p:sp>
            <p:nvSpPr>
              <p:cNvPr id="51249" name="Line 62"/>
              <p:cNvSpPr>
                <a:spLocks noChangeShapeType="1"/>
              </p:cNvSpPr>
              <p:nvPr/>
            </p:nvSpPr>
            <p:spPr bwMode="auto">
              <a:xfrm>
                <a:off x="1584" y="3408"/>
                <a:ext cx="28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1250" name="Group 63"/>
              <p:cNvGrpSpPr>
                <a:grpSpLocks/>
              </p:cNvGrpSpPr>
              <p:nvPr/>
            </p:nvGrpSpPr>
            <p:grpSpPr bwMode="auto">
              <a:xfrm>
                <a:off x="1584" y="3408"/>
                <a:ext cx="960" cy="144"/>
                <a:chOff x="1584" y="3408"/>
                <a:chExt cx="960" cy="144"/>
              </a:xfrm>
            </p:grpSpPr>
            <p:sp>
              <p:nvSpPr>
                <p:cNvPr id="51265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158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6" name="Line 65"/>
                <p:cNvSpPr>
                  <a:spLocks noChangeShapeType="1"/>
                </p:cNvSpPr>
                <p:nvPr/>
              </p:nvSpPr>
              <p:spPr bwMode="auto">
                <a:xfrm flipH="1">
                  <a:off x="1776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7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1920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8" name="Line 67"/>
                <p:cNvSpPr>
                  <a:spLocks noChangeShapeType="1"/>
                </p:cNvSpPr>
                <p:nvPr/>
              </p:nvSpPr>
              <p:spPr bwMode="auto">
                <a:xfrm flipH="1">
                  <a:off x="206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9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2208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70" name="Line 69"/>
                <p:cNvSpPr>
                  <a:spLocks noChangeShapeType="1"/>
                </p:cNvSpPr>
                <p:nvPr/>
              </p:nvSpPr>
              <p:spPr bwMode="auto">
                <a:xfrm flipH="1">
                  <a:off x="2352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251" name="Group 70"/>
              <p:cNvGrpSpPr>
                <a:grpSpLocks/>
              </p:cNvGrpSpPr>
              <p:nvPr/>
            </p:nvGrpSpPr>
            <p:grpSpPr bwMode="auto">
              <a:xfrm>
                <a:off x="2352" y="3408"/>
                <a:ext cx="960" cy="144"/>
                <a:chOff x="1584" y="3408"/>
                <a:chExt cx="960" cy="144"/>
              </a:xfrm>
            </p:grpSpPr>
            <p:sp>
              <p:nvSpPr>
                <p:cNvPr id="51259" name="Line 71"/>
                <p:cNvSpPr>
                  <a:spLocks noChangeShapeType="1"/>
                </p:cNvSpPr>
                <p:nvPr/>
              </p:nvSpPr>
              <p:spPr bwMode="auto">
                <a:xfrm flipH="1">
                  <a:off x="158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0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1776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1" name="Line 73"/>
                <p:cNvSpPr>
                  <a:spLocks noChangeShapeType="1"/>
                </p:cNvSpPr>
                <p:nvPr/>
              </p:nvSpPr>
              <p:spPr bwMode="auto">
                <a:xfrm flipH="1">
                  <a:off x="1920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2" name="Line 74"/>
                <p:cNvSpPr>
                  <a:spLocks noChangeShapeType="1"/>
                </p:cNvSpPr>
                <p:nvPr/>
              </p:nvSpPr>
              <p:spPr bwMode="auto">
                <a:xfrm flipH="1">
                  <a:off x="206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3" name="Line 75"/>
                <p:cNvSpPr>
                  <a:spLocks noChangeShapeType="1"/>
                </p:cNvSpPr>
                <p:nvPr/>
              </p:nvSpPr>
              <p:spPr bwMode="auto">
                <a:xfrm flipH="1">
                  <a:off x="2208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64" name="Line 76"/>
                <p:cNvSpPr>
                  <a:spLocks noChangeShapeType="1"/>
                </p:cNvSpPr>
                <p:nvPr/>
              </p:nvSpPr>
              <p:spPr bwMode="auto">
                <a:xfrm flipH="1">
                  <a:off x="2352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252" name="Group 77"/>
              <p:cNvGrpSpPr>
                <a:grpSpLocks/>
              </p:cNvGrpSpPr>
              <p:nvPr/>
            </p:nvGrpSpPr>
            <p:grpSpPr bwMode="auto">
              <a:xfrm>
                <a:off x="3264" y="3408"/>
                <a:ext cx="1008" cy="144"/>
                <a:chOff x="1584" y="3408"/>
                <a:chExt cx="960" cy="144"/>
              </a:xfrm>
            </p:grpSpPr>
            <p:sp>
              <p:nvSpPr>
                <p:cNvPr id="51253" name="Line 78"/>
                <p:cNvSpPr>
                  <a:spLocks noChangeShapeType="1"/>
                </p:cNvSpPr>
                <p:nvPr/>
              </p:nvSpPr>
              <p:spPr bwMode="auto">
                <a:xfrm flipH="1">
                  <a:off x="158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54" name="Line 79"/>
                <p:cNvSpPr>
                  <a:spLocks noChangeShapeType="1"/>
                </p:cNvSpPr>
                <p:nvPr/>
              </p:nvSpPr>
              <p:spPr bwMode="auto">
                <a:xfrm flipH="1">
                  <a:off x="1776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55" name="Line 80"/>
                <p:cNvSpPr>
                  <a:spLocks noChangeShapeType="1"/>
                </p:cNvSpPr>
                <p:nvPr/>
              </p:nvSpPr>
              <p:spPr bwMode="auto">
                <a:xfrm flipH="1">
                  <a:off x="1920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56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2064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57" name="Line 82"/>
                <p:cNvSpPr>
                  <a:spLocks noChangeShapeType="1"/>
                </p:cNvSpPr>
                <p:nvPr/>
              </p:nvSpPr>
              <p:spPr bwMode="auto">
                <a:xfrm flipH="1">
                  <a:off x="2208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58" name="Line 83"/>
                <p:cNvSpPr>
                  <a:spLocks noChangeShapeType="1"/>
                </p:cNvSpPr>
                <p:nvPr/>
              </p:nvSpPr>
              <p:spPr bwMode="auto">
                <a:xfrm flipH="1">
                  <a:off x="2352" y="3408"/>
                  <a:ext cx="19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1245" name="Text Box 84"/>
            <p:cNvSpPr txBox="1">
              <a:spLocks noChangeArrowheads="1"/>
            </p:cNvSpPr>
            <p:nvPr/>
          </p:nvSpPr>
          <p:spPr bwMode="auto">
            <a:xfrm>
              <a:off x="3232" y="2596"/>
              <a:ext cx="407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dirty="0">
                  <a:latin typeface="Times New Roman" panose="02020603050405020304" pitchFamily="18" charset="0"/>
                </a:rPr>
                <a:t>30</a:t>
              </a:r>
              <a:r>
                <a:rPr kumimoji="1" lang="en-US" altLang="zh-CN" baseline="30000" dirty="0">
                  <a:latin typeface="Times New Roman" panose="02020603050405020304" pitchFamily="18" charset="0"/>
                </a:rPr>
                <a:t>O</a:t>
              </a:r>
            </a:p>
          </p:txBody>
        </p:sp>
        <p:grpSp>
          <p:nvGrpSpPr>
            <p:cNvPr id="51246" name="Group 85"/>
            <p:cNvGrpSpPr>
              <a:grpSpLocks/>
            </p:cNvGrpSpPr>
            <p:nvPr/>
          </p:nvGrpSpPr>
          <p:grpSpPr bwMode="auto">
            <a:xfrm rot="-4748047">
              <a:off x="2901" y="2185"/>
              <a:ext cx="811" cy="672"/>
              <a:chOff x="864" y="912"/>
              <a:chExt cx="1056" cy="1344"/>
            </a:xfrm>
          </p:grpSpPr>
          <p:sp>
            <p:nvSpPr>
              <p:cNvPr id="51247" name="Line 86"/>
              <p:cNvSpPr>
                <a:spLocks noChangeShapeType="1"/>
              </p:cNvSpPr>
              <p:nvPr/>
            </p:nvSpPr>
            <p:spPr bwMode="auto">
              <a:xfrm>
                <a:off x="864" y="912"/>
                <a:ext cx="1056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48" name="Freeform 87"/>
              <p:cNvSpPr>
                <a:spLocks/>
              </p:cNvSpPr>
              <p:nvPr/>
            </p:nvSpPr>
            <p:spPr bwMode="auto">
              <a:xfrm>
                <a:off x="888" y="948"/>
                <a:ext cx="828" cy="1059"/>
              </a:xfrm>
              <a:custGeom>
                <a:avLst/>
                <a:gdLst>
                  <a:gd name="T0" fmla="*/ 0 w 828"/>
                  <a:gd name="T1" fmla="*/ 0 h 1059"/>
                  <a:gd name="T2" fmla="*/ 828 w 828"/>
                  <a:gd name="T3" fmla="*/ 1059 h 1059"/>
                  <a:gd name="T4" fmla="*/ 0 60000 65536"/>
                  <a:gd name="T5" fmla="*/ 0 60000 65536"/>
                  <a:gd name="T6" fmla="*/ 0 w 828"/>
                  <a:gd name="T7" fmla="*/ 0 h 1059"/>
                  <a:gd name="T8" fmla="*/ 828 w 828"/>
                  <a:gd name="T9" fmla="*/ 1059 h 10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28" h="1059">
                    <a:moveTo>
                      <a:pt x="0" y="0"/>
                    </a:moveTo>
                    <a:lnTo>
                      <a:pt x="828" y="1059"/>
                    </a:lnTo>
                  </a:path>
                </a:pathLst>
              </a:custGeom>
              <a:solidFill>
                <a:srgbClr val="FFFF99"/>
              </a:solidFill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234" name="Line 90"/>
          <p:cNvSpPr>
            <a:spLocks noChangeShapeType="1"/>
          </p:cNvSpPr>
          <p:nvPr/>
        </p:nvSpPr>
        <p:spPr bwMode="auto">
          <a:xfrm flipH="1">
            <a:off x="10060144" y="2704412"/>
            <a:ext cx="0" cy="1800225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1236" name="Line 92"/>
          <p:cNvSpPr>
            <a:spLocks noChangeShapeType="1"/>
          </p:cNvSpPr>
          <p:nvPr/>
        </p:nvSpPr>
        <p:spPr bwMode="auto">
          <a:xfrm>
            <a:off x="2182376" y="2760822"/>
            <a:ext cx="0" cy="17526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1237" name="Line 93"/>
          <p:cNvSpPr>
            <a:spLocks noChangeShapeType="1"/>
          </p:cNvSpPr>
          <p:nvPr/>
        </p:nvSpPr>
        <p:spPr bwMode="auto">
          <a:xfrm>
            <a:off x="6127597" y="2852738"/>
            <a:ext cx="0" cy="17526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51225" name="Group 95"/>
          <p:cNvGrpSpPr>
            <a:grpSpLocks/>
          </p:cNvGrpSpPr>
          <p:nvPr/>
        </p:nvGrpSpPr>
        <p:grpSpPr bwMode="auto">
          <a:xfrm>
            <a:off x="6167438" y="4292602"/>
            <a:ext cx="288925" cy="217488"/>
            <a:chOff x="4059" y="2341"/>
            <a:chExt cx="182" cy="137"/>
          </a:xfrm>
        </p:grpSpPr>
        <p:sp>
          <p:nvSpPr>
            <p:cNvPr id="51232" name="Line 96"/>
            <p:cNvSpPr>
              <a:spLocks noChangeShapeType="1"/>
            </p:cNvSpPr>
            <p:nvPr/>
          </p:nvSpPr>
          <p:spPr bwMode="auto">
            <a:xfrm>
              <a:off x="4059" y="234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522000" tIns="154800" rIns="522000" bIns="154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3" name="Line 97"/>
            <p:cNvSpPr>
              <a:spLocks noChangeShapeType="1"/>
            </p:cNvSpPr>
            <p:nvPr/>
          </p:nvSpPr>
          <p:spPr bwMode="auto">
            <a:xfrm>
              <a:off x="4241" y="2341"/>
              <a:ext cx="0" cy="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522000" tIns="154800" rIns="522000" bIns="154800" anchor="ctr" anchorCtr="1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1226" name="Group 98"/>
          <p:cNvGrpSpPr>
            <a:grpSpLocks/>
          </p:cNvGrpSpPr>
          <p:nvPr/>
        </p:nvGrpSpPr>
        <p:grpSpPr bwMode="auto">
          <a:xfrm>
            <a:off x="10090151" y="4220505"/>
            <a:ext cx="288925" cy="217488"/>
            <a:chOff x="4059" y="2341"/>
            <a:chExt cx="182" cy="137"/>
          </a:xfrm>
        </p:grpSpPr>
        <p:sp>
          <p:nvSpPr>
            <p:cNvPr id="51230" name="Line 99"/>
            <p:cNvSpPr>
              <a:spLocks noChangeShapeType="1"/>
            </p:cNvSpPr>
            <p:nvPr/>
          </p:nvSpPr>
          <p:spPr bwMode="auto">
            <a:xfrm>
              <a:off x="4059" y="234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522000" tIns="154800" rIns="522000" bIns="154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1" name="Line 100"/>
            <p:cNvSpPr>
              <a:spLocks noChangeShapeType="1"/>
            </p:cNvSpPr>
            <p:nvPr/>
          </p:nvSpPr>
          <p:spPr bwMode="auto">
            <a:xfrm>
              <a:off x="4241" y="2341"/>
              <a:ext cx="0" cy="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522000" tIns="154800" rIns="522000" bIns="154800" anchor="ctr" anchorCtr="1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1227" name="Group 101"/>
          <p:cNvGrpSpPr>
            <a:grpSpLocks/>
          </p:cNvGrpSpPr>
          <p:nvPr/>
        </p:nvGrpSpPr>
        <p:grpSpPr bwMode="auto">
          <a:xfrm>
            <a:off x="2168088" y="4200686"/>
            <a:ext cx="382778" cy="330040"/>
            <a:chOff x="4059" y="2341"/>
            <a:chExt cx="182" cy="137"/>
          </a:xfrm>
        </p:grpSpPr>
        <p:sp>
          <p:nvSpPr>
            <p:cNvPr id="51228" name="Line 102"/>
            <p:cNvSpPr>
              <a:spLocks noChangeShapeType="1"/>
            </p:cNvSpPr>
            <p:nvPr/>
          </p:nvSpPr>
          <p:spPr bwMode="auto">
            <a:xfrm>
              <a:off x="4059" y="234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522000" tIns="154800" rIns="522000" bIns="154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51229" name="Line 103"/>
            <p:cNvSpPr>
              <a:spLocks noChangeShapeType="1"/>
            </p:cNvSpPr>
            <p:nvPr/>
          </p:nvSpPr>
          <p:spPr bwMode="auto">
            <a:xfrm>
              <a:off x="4241" y="2341"/>
              <a:ext cx="0" cy="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522000" tIns="154800" rIns="522000" bIns="154800" anchor="ctr" anchorCtr="1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51223" name="Line 106"/>
          <p:cNvSpPr>
            <a:spLocks noChangeShapeType="1"/>
          </p:cNvSpPr>
          <p:nvPr/>
        </p:nvSpPr>
        <p:spPr bwMode="auto">
          <a:xfrm rot="16772355">
            <a:off x="2180628" y="3433930"/>
            <a:ext cx="1287465" cy="10668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4" name="Freeform 107"/>
          <p:cNvSpPr>
            <a:spLocks/>
          </p:cNvSpPr>
          <p:nvPr/>
        </p:nvSpPr>
        <p:spPr bwMode="auto">
          <a:xfrm rot="16772355">
            <a:off x="2185037" y="3665360"/>
            <a:ext cx="1009490" cy="840582"/>
          </a:xfrm>
          <a:custGeom>
            <a:avLst/>
            <a:gdLst>
              <a:gd name="T0" fmla="*/ 0 w 828"/>
              <a:gd name="T1" fmla="*/ 0 h 1059"/>
              <a:gd name="T2" fmla="*/ 828 w 828"/>
              <a:gd name="T3" fmla="*/ 1059 h 1059"/>
              <a:gd name="T4" fmla="*/ 0 60000 65536"/>
              <a:gd name="T5" fmla="*/ 0 60000 65536"/>
              <a:gd name="T6" fmla="*/ 0 w 828"/>
              <a:gd name="T7" fmla="*/ 0 h 1059"/>
              <a:gd name="T8" fmla="*/ 828 w 828"/>
              <a:gd name="T9" fmla="*/ 1059 h 10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" h="1059">
                <a:moveTo>
                  <a:pt x="0" y="0"/>
                </a:moveTo>
                <a:lnTo>
                  <a:pt x="828" y="1059"/>
                </a:lnTo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1" name="Line 109"/>
          <p:cNvSpPr>
            <a:spLocks noChangeShapeType="1"/>
          </p:cNvSpPr>
          <p:nvPr/>
        </p:nvSpPr>
        <p:spPr bwMode="auto">
          <a:xfrm rot="21468578">
            <a:off x="4852928" y="3525845"/>
            <a:ext cx="1287463" cy="106680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2" name="Freeform 110"/>
          <p:cNvSpPr>
            <a:spLocks/>
          </p:cNvSpPr>
          <p:nvPr/>
        </p:nvSpPr>
        <p:spPr bwMode="auto">
          <a:xfrm rot="21468578">
            <a:off x="4974841" y="3623510"/>
            <a:ext cx="1009488" cy="840583"/>
          </a:xfrm>
          <a:custGeom>
            <a:avLst/>
            <a:gdLst>
              <a:gd name="T0" fmla="*/ 0 w 828"/>
              <a:gd name="T1" fmla="*/ 0 h 1059"/>
              <a:gd name="T2" fmla="*/ 828 w 828"/>
              <a:gd name="T3" fmla="*/ 1059 h 1059"/>
              <a:gd name="T4" fmla="*/ 0 60000 65536"/>
              <a:gd name="T5" fmla="*/ 0 60000 65536"/>
              <a:gd name="T6" fmla="*/ 0 w 828"/>
              <a:gd name="T7" fmla="*/ 0 h 1059"/>
              <a:gd name="T8" fmla="*/ 828 w 828"/>
              <a:gd name="T9" fmla="*/ 1059 h 10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" h="1059">
                <a:moveTo>
                  <a:pt x="0" y="0"/>
                </a:moveTo>
                <a:lnTo>
                  <a:pt x="828" y="1059"/>
                </a:lnTo>
              </a:path>
            </a:pathLst>
          </a:custGeom>
          <a:solidFill>
            <a:srgbClr val="FFFF99"/>
          </a:solidFill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19" name="Line 112"/>
          <p:cNvSpPr>
            <a:spLocks noChangeShapeType="1"/>
          </p:cNvSpPr>
          <p:nvPr/>
        </p:nvSpPr>
        <p:spPr bwMode="auto">
          <a:xfrm rot="13858075">
            <a:off x="9549646" y="3347535"/>
            <a:ext cx="1058865" cy="83820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0" name="Freeform 113"/>
          <p:cNvSpPr>
            <a:spLocks/>
          </p:cNvSpPr>
          <p:nvPr/>
        </p:nvSpPr>
        <p:spPr bwMode="auto">
          <a:xfrm rot="13858075">
            <a:off x="9657135" y="3560343"/>
            <a:ext cx="830246" cy="660457"/>
          </a:xfrm>
          <a:custGeom>
            <a:avLst/>
            <a:gdLst>
              <a:gd name="T0" fmla="*/ 0 w 828"/>
              <a:gd name="T1" fmla="*/ 0 h 1059"/>
              <a:gd name="T2" fmla="*/ 828 w 828"/>
              <a:gd name="T3" fmla="*/ 1059 h 1059"/>
              <a:gd name="T4" fmla="*/ 0 60000 65536"/>
              <a:gd name="T5" fmla="*/ 0 60000 65536"/>
              <a:gd name="T6" fmla="*/ 0 w 828"/>
              <a:gd name="T7" fmla="*/ 0 h 1059"/>
              <a:gd name="T8" fmla="*/ 828 w 828"/>
              <a:gd name="T9" fmla="*/ 1059 h 10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" h="1059">
                <a:moveTo>
                  <a:pt x="0" y="0"/>
                </a:moveTo>
                <a:lnTo>
                  <a:pt x="828" y="1059"/>
                </a:lnTo>
              </a:path>
            </a:pathLst>
          </a:custGeom>
          <a:solidFill>
            <a:schemeClr val="bg1"/>
          </a:solidFill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08" name="Text Box 115"/>
          <p:cNvSpPr txBox="1">
            <a:spLocks noChangeArrowheads="1"/>
          </p:cNvSpPr>
          <p:nvPr/>
        </p:nvSpPr>
        <p:spPr bwMode="auto">
          <a:xfrm>
            <a:off x="1591826" y="3408523"/>
            <a:ext cx="646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dirty="0">
                <a:latin typeface="Times New Roman" panose="02020603050405020304" pitchFamily="18" charset="0"/>
              </a:rPr>
              <a:t>50</a:t>
            </a:r>
            <a:r>
              <a:rPr kumimoji="1" lang="en-US" altLang="zh-CN" baseline="30000" dirty="0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51209" name="Arc 116"/>
          <p:cNvSpPr>
            <a:spLocks/>
          </p:cNvSpPr>
          <p:nvPr/>
        </p:nvSpPr>
        <p:spPr bwMode="auto">
          <a:xfrm rot="2400000" flipH="1">
            <a:off x="1952189" y="3630773"/>
            <a:ext cx="76200" cy="433387"/>
          </a:xfrm>
          <a:custGeom>
            <a:avLst/>
            <a:gdLst>
              <a:gd name="T0" fmla="*/ 0 w 21600"/>
              <a:gd name="T1" fmla="*/ 0 h 36899"/>
              <a:gd name="T2" fmla="*/ 0 w 21600"/>
              <a:gd name="T3" fmla="*/ 2 h 36899"/>
              <a:gd name="T4" fmla="*/ 0 w 21600"/>
              <a:gd name="T5" fmla="*/ 1 h 36899"/>
              <a:gd name="T6" fmla="*/ 0 60000 65536"/>
              <a:gd name="T7" fmla="*/ 0 60000 65536"/>
              <a:gd name="T8" fmla="*/ 0 60000 65536"/>
              <a:gd name="T9" fmla="*/ 0 w 21600"/>
              <a:gd name="T10" fmla="*/ 0 h 36899"/>
              <a:gd name="T11" fmla="*/ 21600 w 21600"/>
              <a:gd name="T12" fmla="*/ 36899 h 368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689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</a:path>
              <a:path w="21600" h="3689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0" name="Text Box 117"/>
          <p:cNvSpPr txBox="1">
            <a:spLocks noChangeArrowheads="1"/>
          </p:cNvSpPr>
          <p:nvPr/>
        </p:nvSpPr>
        <p:spPr bwMode="auto">
          <a:xfrm>
            <a:off x="2353826" y="3408523"/>
            <a:ext cx="646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>
                <a:latin typeface="Times New Roman" panose="02020603050405020304" pitchFamily="18" charset="0"/>
              </a:rPr>
              <a:t>50</a:t>
            </a:r>
            <a:r>
              <a:rPr kumimoji="1" lang="en-US" altLang="zh-CN" baseline="30000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51211" name="Arc 118"/>
          <p:cNvSpPr>
            <a:spLocks/>
          </p:cNvSpPr>
          <p:nvPr/>
        </p:nvSpPr>
        <p:spPr bwMode="auto">
          <a:xfrm rot="5665552" flipH="1">
            <a:off x="2380814" y="3686335"/>
            <a:ext cx="76200" cy="433388"/>
          </a:xfrm>
          <a:custGeom>
            <a:avLst/>
            <a:gdLst>
              <a:gd name="T0" fmla="*/ 0 w 21600"/>
              <a:gd name="T1" fmla="*/ 0 h 36899"/>
              <a:gd name="T2" fmla="*/ 0 w 21600"/>
              <a:gd name="T3" fmla="*/ 2 h 36899"/>
              <a:gd name="T4" fmla="*/ 0 w 21600"/>
              <a:gd name="T5" fmla="*/ 1 h 36899"/>
              <a:gd name="T6" fmla="*/ 0 60000 65536"/>
              <a:gd name="T7" fmla="*/ 0 60000 65536"/>
              <a:gd name="T8" fmla="*/ 0 60000 65536"/>
              <a:gd name="T9" fmla="*/ 0 w 21600"/>
              <a:gd name="T10" fmla="*/ 0 h 36899"/>
              <a:gd name="T11" fmla="*/ 21600 w 21600"/>
              <a:gd name="T12" fmla="*/ 36899 h 368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689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</a:path>
              <a:path w="21600" h="3689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2" name="Text Box 119"/>
          <p:cNvSpPr txBox="1">
            <a:spLocks noChangeArrowheads="1"/>
          </p:cNvSpPr>
          <p:nvPr/>
        </p:nvSpPr>
        <p:spPr bwMode="auto">
          <a:xfrm>
            <a:off x="5505451" y="3576639"/>
            <a:ext cx="646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>
                <a:latin typeface="Times New Roman" panose="02020603050405020304" pitchFamily="18" charset="0"/>
              </a:rPr>
              <a:t>60</a:t>
            </a:r>
            <a:r>
              <a:rPr kumimoji="1" lang="en-US" altLang="zh-CN" baseline="30000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51213" name="Arc 120"/>
          <p:cNvSpPr>
            <a:spLocks/>
          </p:cNvSpPr>
          <p:nvPr/>
        </p:nvSpPr>
        <p:spPr bwMode="auto">
          <a:xfrm rot="2400000" flipH="1">
            <a:off x="5865814" y="3798889"/>
            <a:ext cx="76200" cy="433387"/>
          </a:xfrm>
          <a:custGeom>
            <a:avLst/>
            <a:gdLst>
              <a:gd name="T0" fmla="*/ 0 w 21600"/>
              <a:gd name="T1" fmla="*/ 0 h 36899"/>
              <a:gd name="T2" fmla="*/ 0 w 21600"/>
              <a:gd name="T3" fmla="*/ 2 h 36899"/>
              <a:gd name="T4" fmla="*/ 0 w 21600"/>
              <a:gd name="T5" fmla="*/ 1 h 36899"/>
              <a:gd name="T6" fmla="*/ 0 60000 65536"/>
              <a:gd name="T7" fmla="*/ 0 60000 65536"/>
              <a:gd name="T8" fmla="*/ 0 60000 65536"/>
              <a:gd name="T9" fmla="*/ 0 w 21600"/>
              <a:gd name="T10" fmla="*/ 0 h 36899"/>
              <a:gd name="T11" fmla="*/ 21600 w 21600"/>
              <a:gd name="T12" fmla="*/ 36899 h 368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689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</a:path>
              <a:path w="21600" h="3689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4" name="Text Box 121"/>
          <p:cNvSpPr txBox="1">
            <a:spLocks noChangeArrowheads="1"/>
          </p:cNvSpPr>
          <p:nvPr/>
        </p:nvSpPr>
        <p:spPr bwMode="auto">
          <a:xfrm>
            <a:off x="6343651" y="3500439"/>
            <a:ext cx="646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>
                <a:latin typeface="Times New Roman" panose="02020603050405020304" pitchFamily="18" charset="0"/>
              </a:rPr>
              <a:t>60</a:t>
            </a:r>
            <a:r>
              <a:rPr kumimoji="1" lang="en-US" altLang="zh-CN" baseline="30000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51215" name="Arc 122"/>
          <p:cNvSpPr>
            <a:spLocks/>
          </p:cNvSpPr>
          <p:nvPr/>
        </p:nvSpPr>
        <p:spPr bwMode="auto">
          <a:xfrm rot="5665552" flipH="1">
            <a:off x="6370639" y="3778251"/>
            <a:ext cx="76200" cy="433388"/>
          </a:xfrm>
          <a:custGeom>
            <a:avLst/>
            <a:gdLst>
              <a:gd name="T0" fmla="*/ 0 w 21600"/>
              <a:gd name="T1" fmla="*/ 0 h 36899"/>
              <a:gd name="T2" fmla="*/ 0 w 21600"/>
              <a:gd name="T3" fmla="*/ 2 h 36899"/>
              <a:gd name="T4" fmla="*/ 0 w 21600"/>
              <a:gd name="T5" fmla="*/ 1 h 36899"/>
              <a:gd name="T6" fmla="*/ 0 60000 65536"/>
              <a:gd name="T7" fmla="*/ 0 60000 65536"/>
              <a:gd name="T8" fmla="*/ 0 60000 65536"/>
              <a:gd name="T9" fmla="*/ 0 w 21600"/>
              <a:gd name="T10" fmla="*/ 0 h 36899"/>
              <a:gd name="T11" fmla="*/ 21600 w 21600"/>
              <a:gd name="T12" fmla="*/ 36899 h 368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689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</a:path>
              <a:path w="21600" h="3689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341"/>
                  <a:pt x="19314" y="32846"/>
                  <a:pt x="15247" y="3689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" name="Text Box 2"/>
          <p:cNvSpPr txBox="1">
            <a:spLocks noChangeArrowheads="1"/>
          </p:cNvSpPr>
          <p:nvPr/>
        </p:nvSpPr>
        <p:spPr bwMode="auto">
          <a:xfrm>
            <a:off x="4102981" y="599318"/>
            <a:ext cx="24111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反馈练习</a:t>
            </a:r>
            <a:r>
              <a:rPr kumimoji="1"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</a:p>
        </p:txBody>
      </p:sp>
      <p:sp>
        <p:nvSpPr>
          <p:cNvPr id="2" name="矩形 1"/>
          <p:cNvSpPr/>
          <p:nvPr/>
        </p:nvSpPr>
        <p:spPr>
          <a:xfrm>
            <a:off x="8455823" y="943970"/>
            <a:ext cx="3357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光垂直射向物体表面，将沿原路返回。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232068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4" grpId="0" animBg="1"/>
      <p:bldP spid="51236" grpId="0" animBg="1"/>
      <p:bldP spid="51237" grpId="0" animBg="1"/>
      <p:bldP spid="51223" grpId="0" animBg="1"/>
      <p:bldP spid="51224" grpId="0" animBg="1"/>
      <p:bldP spid="51221" grpId="0" animBg="1"/>
      <p:bldP spid="51222" grpId="0" animBg="1"/>
      <p:bldP spid="51219" grpId="0" animBg="1"/>
      <p:bldP spid="51220" grpId="0" animBg="1"/>
      <p:bldP spid="51208" grpId="0"/>
      <p:bldP spid="51209" grpId="0" animBg="1"/>
      <p:bldP spid="51210" grpId="0"/>
      <p:bldP spid="51211" grpId="0" animBg="1"/>
      <p:bldP spid="51212" grpId="0"/>
      <p:bldP spid="51213" grpId="0" animBg="1"/>
      <p:bldP spid="51214" grpId="0"/>
      <p:bldP spid="51215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2888" y="1076313"/>
            <a:ext cx="10426389" cy="1319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如果让反射光线逆着入射光线的方向照射到平面镜上</a:t>
            </a:r>
            <a:r>
              <a:rPr lang="zh-CN" altLang="zh-CN" sz="2800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，</a:t>
            </a:r>
            <a:r>
              <a:rPr lang="zh-CN" altLang="en-US" sz="2800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反射</a:t>
            </a:r>
            <a:r>
              <a:rPr lang="zh-CN" altLang="en-US" sz="2800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光线将会沿哪个方向射出呢</a:t>
            </a:r>
            <a:r>
              <a:rPr lang="zh-CN" altLang="zh-CN" sz="2800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？</a:t>
            </a:r>
            <a:endParaRPr lang="zh-CN" altLang="zh-CN" sz="2800" dirty="0">
              <a:solidFill>
                <a:srgbClr val="3E35FB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7463" y="234513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【</a:t>
            </a: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想想做做</a:t>
            </a: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】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 flipV="1">
            <a:off x="537350" y="5876761"/>
            <a:ext cx="4319588" cy="381000"/>
            <a:chOff x="1008" y="1056"/>
            <a:chExt cx="3792" cy="240"/>
          </a:xfrm>
        </p:grpSpPr>
        <p:sp>
          <p:nvSpPr>
            <p:cNvPr id="6" name="Line 3"/>
            <p:cNvSpPr>
              <a:spLocks noChangeShapeType="1"/>
            </p:cNvSpPr>
            <p:nvPr/>
          </p:nvSpPr>
          <p:spPr bwMode="auto">
            <a:xfrm>
              <a:off x="1008" y="1296"/>
              <a:ext cx="37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4"/>
            <p:cNvSpPr>
              <a:spLocks noChangeShapeType="1"/>
            </p:cNvSpPr>
            <p:nvPr/>
          </p:nvSpPr>
          <p:spPr bwMode="auto">
            <a:xfrm flipH="1">
              <a:off x="1248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 flipH="1">
              <a:off x="1632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H="1">
              <a:off x="2016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 flipH="1">
              <a:off x="2400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2784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 flipH="1">
              <a:off x="3168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 flipH="1">
              <a:off x="4320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3936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H="1">
              <a:off x="3552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Line 13"/>
          <p:cNvSpPr>
            <a:spLocks noChangeShapeType="1"/>
          </p:cNvSpPr>
          <p:nvPr/>
        </p:nvSpPr>
        <p:spPr bwMode="auto">
          <a:xfrm flipV="1">
            <a:off x="2551888" y="2728749"/>
            <a:ext cx="0" cy="312420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2310588" y="5867236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383363" y="3217699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2326463" y="2282661"/>
            <a:ext cx="441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4363225" y="3214524"/>
            <a:ext cx="4206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 flipV="1">
            <a:off x="1878788" y="5036974"/>
            <a:ext cx="685800" cy="152400"/>
          </a:xfrm>
          <a:custGeom>
            <a:avLst/>
            <a:gdLst>
              <a:gd name="T0" fmla="*/ 0 w 672"/>
              <a:gd name="T1" fmla="*/ 0 h 672"/>
              <a:gd name="T2" fmla="*/ 2147483647 w 672"/>
              <a:gd name="T3" fmla="*/ 2147483647 h 672"/>
              <a:gd name="T4" fmla="*/ 2147483647 w 672"/>
              <a:gd name="T5" fmla="*/ 0 h 672"/>
              <a:gd name="T6" fmla="*/ 0 60000 65536"/>
              <a:gd name="T7" fmla="*/ 0 60000 65536"/>
              <a:gd name="T8" fmla="*/ 0 60000 65536"/>
              <a:gd name="T9" fmla="*/ 0 w 672"/>
              <a:gd name="T10" fmla="*/ 0 h 672"/>
              <a:gd name="T11" fmla="*/ 672 w 672"/>
              <a:gd name="T12" fmla="*/ 672 h 6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72" h="672">
                <a:moveTo>
                  <a:pt x="0" y="0"/>
                </a:moveTo>
                <a:cubicBezTo>
                  <a:pt x="88" y="336"/>
                  <a:pt x="176" y="672"/>
                  <a:pt x="288" y="672"/>
                </a:cubicBezTo>
                <a:cubicBezTo>
                  <a:pt x="400" y="672"/>
                  <a:pt x="536" y="336"/>
                  <a:pt x="67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1937525" y="4089236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2885263" y="4070186"/>
            <a:ext cx="341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Times New Roman" panose="02020603050405020304" pitchFamily="18" charset="0"/>
              </a:rPr>
              <a:t>r</a:t>
            </a:r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 flipH="1" flipV="1">
            <a:off x="2561413" y="5024274"/>
            <a:ext cx="685800" cy="152400"/>
          </a:xfrm>
          <a:custGeom>
            <a:avLst/>
            <a:gdLst>
              <a:gd name="T0" fmla="*/ 0 w 672"/>
              <a:gd name="T1" fmla="*/ 0 h 672"/>
              <a:gd name="T2" fmla="*/ 2147483647 w 672"/>
              <a:gd name="T3" fmla="*/ 2147483647 h 672"/>
              <a:gd name="T4" fmla="*/ 2147483647 w 672"/>
              <a:gd name="T5" fmla="*/ 0 h 672"/>
              <a:gd name="T6" fmla="*/ 0 60000 65536"/>
              <a:gd name="T7" fmla="*/ 0 60000 65536"/>
              <a:gd name="T8" fmla="*/ 0 60000 65536"/>
              <a:gd name="T9" fmla="*/ 0 w 672"/>
              <a:gd name="T10" fmla="*/ 0 h 672"/>
              <a:gd name="T11" fmla="*/ 672 w 672"/>
              <a:gd name="T12" fmla="*/ 672 h 6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72" h="672">
                <a:moveTo>
                  <a:pt x="0" y="0"/>
                </a:moveTo>
                <a:cubicBezTo>
                  <a:pt x="88" y="336"/>
                  <a:pt x="176" y="672"/>
                  <a:pt x="288" y="672"/>
                </a:cubicBezTo>
                <a:cubicBezTo>
                  <a:pt x="400" y="672"/>
                  <a:pt x="536" y="336"/>
                  <a:pt x="67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AutoShape 47"/>
          <p:cNvSpPr>
            <a:spLocks noChangeArrowheads="1"/>
          </p:cNvSpPr>
          <p:nvPr/>
        </p:nvSpPr>
        <p:spPr bwMode="auto">
          <a:xfrm rot="8204214">
            <a:off x="1180288" y="4240049"/>
            <a:ext cx="144462" cy="43338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" name="AutoShape 48"/>
          <p:cNvSpPr>
            <a:spLocks noChangeArrowheads="1"/>
          </p:cNvSpPr>
          <p:nvPr/>
        </p:nvSpPr>
        <p:spPr bwMode="auto">
          <a:xfrm rot="2687896">
            <a:off x="3907613" y="4168611"/>
            <a:ext cx="144462" cy="433388"/>
          </a:xfrm>
          <a:prstGeom prst="triangle">
            <a:avLst>
              <a:gd name="adj" fmla="val 3846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27" name="Line 51"/>
          <p:cNvSpPr>
            <a:spLocks noChangeShapeType="1"/>
          </p:cNvSpPr>
          <p:nvPr/>
        </p:nvSpPr>
        <p:spPr bwMode="auto">
          <a:xfrm>
            <a:off x="680225" y="3809836"/>
            <a:ext cx="1871663" cy="20875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52"/>
          <p:cNvSpPr>
            <a:spLocks noChangeShapeType="1"/>
          </p:cNvSpPr>
          <p:nvPr/>
        </p:nvSpPr>
        <p:spPr bwMode="auto">
          <a:xfrm rot="5109687">
            <a:off x="2588400" y="3806661"/>
            <a:ext cx="1871663" cy="20875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" name="Group 56"/>
          <p:cNvGrpSpPr>
            <a:grpSpLocks/>
          </p:cNvGrpSpPr>
          <p:nvPr/>
        </p:nvGrpSpPr>
        <p:grpSpPr bwMode="auto">
          <a:xfrm>
            <a:off x="672288" y="3801899"/>
            <a:ext cx="1871662" cy="2087562"/>
            <a:chOff x="2018" y="2029"/>
            <a:chExt cx="1179" cy="1315"/>
          </a:xfrm>
        </p:grpSpPr>
        <p:sp>
          <p:nvSpPr>
            <p:cNvPr id="30" name="AutoShape 42"/>
            <p:cNvSpPr>
              <a:spLocks noChangeArrowheads="1"/>
            </p:cNvSpPr>
            <p:nvPr/>
          </p:nvSpPr>
          <p:spPr bwMode="auto">
            <a:xfrm rot="-2470818">
              <a:off x="2698" y="2704"/>
              <a:ext cx="91" cy="27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>
              <a:off x="2018" y="2029"/>
              <a:ext cx="1179" cy="131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55"/>
          <p:cNvGrpSpPr>
            <a:grpSpLocks/>
          </p:cNvGrpSpPr>
          <p:nvPr/>
        </p:nvGrpSpPr>
        <p:grpSpPr bwMode="auto">
          <a:xfrm rot="5116932">
            <a:off x="2577288" y="3817774"/>
            <a:ext cx="1871662" cy="2087562"/>
            <a:chOff x="1383" y="2387"/>
            <a:chExt cx="1179" cy="1315"/>
          </a:xfrm>
        </p:grpSpPr>
        <p:sp>
          <p:nvSpPr>
            <p:cNvPr id="33" name="AutoShape 46"/>
            <p:cNvSpPr>
              <a:spLocks noChangeArrowheads="1"/>
            </p:cNvSpPr>
            <p:nvPr/>
          </p:nvSpPr>
          <p:spPr bwMode="auto">
            <a:xfrm rot="8054757">
              <a:off x="2090" y="3088"/>
              <a:ext cx="91" cy="27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" name="Line 54"/>
            <p:cNvSpPr>
              <a:spLocks noChangeShapeType="1"/>
            </p:cNvSpPr>
            <p:nvPr/>
          </p:nvSpPr>
          <p:spPr bwMode="auto">
            <a:xfrm>
              <a:off x="1383" y="2387"/>
              <a:ext cx="1179" cy="131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" name="Text Box 58"/>
          <p:cNvSpPr txBox="1">
            <a:spLocks noChangeArrowheads="1"/>
          </p:cNvSpPr>
          <p:nvPr/>
        </p:nvSpPr>
        <p:spPr bwMode="auto">
          <a:xfrm>
            <a:off x="5338551" y="2286768"/>
            <a:ext cx="6265569" cy="164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CC0000"/>
                </a:solidFill>
              </a:rPr>
              <a:t>结论：</a:t>
            </a:r>
            <a:r>
              <a:rPr lang="zh-CN" altLang="en-US" sz="3600" b="1" dirty="0" smtClean="0">
                <a:solidFill>
                  <a:srgbClr val="3E35FB"/>
                </a:solidFill>
              </a:rPr>
              <a:t>在</a:t>
            </a:r>
            <a:r>
              <a:rPr lang="zh-CN" altLang="en-US" sz="3600" b="1" dirty="0">
                <a:solidFill>
                  <a:srgbClr val="3E35FB"/>
                </a:solidFill>
              </a:rPr>
              <a:t>反射现象中，光</a:t>
            </a:r>
            <a:r>
              <a:rPr lang="zh-CN" altLang="en-US" sz="3600" b="1" dirty="0" smtClean="0">
                <a:solidFill>
                  <a:srgbClr val="3E35FB"/>
                </a:solidFill>
              </a:rPr>
              <a:t>路是</a:t>
            </a:r>
            <a:r>
              <a:rPr lang="en-US" altLang="zh-CN" sz="3600" b="1" dirty="0" smtClean="0">
                <a:solidFill>
                  <a:srgbClr val="3E35FB"/>
                </a:solidFill>
              </a:rPr>
              <a:t>_____</a:t>
            </a:r>
            <a:r>
              <a:rPr lang="zh-CN" altLang="en-US" sz="3600" b="1" dirty="0" smtClean="0">
                <a:solidFill>
                  <a:srgbClr val="3E35FB"/>
                </a:solidFill>
              </a:rPr>
              <a:t>的</a:t>
            </a:r>
            <a:r>
              <a:rPr lang="zh-CN" altLang="en-US" sz="3600" b="1" dirty="0">
                <a:solidFill>
                  <a:srgbClr val="3E35FB"/>
                </a:solidFill>
              </a:rPr>
              <a:t>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416996" y="32379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可逆</a:t>
            </a:r>
            <a:endParaRPr lang="zh-CN" altLang="en-US" sz="36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513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864" y="1523073"/>
            <a:ext cx="104821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通过平面镜能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看到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的眼睛，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同学</a:t>
            </a:r>
            <a:r>
              <a:rPr lang="zh-CN" altLang="en-US" sz="2800" b="1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看到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的眼睛。（填“能”或“不能”）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102981" y="599318"/>
            <a:ext cx="24111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反馈练习</a:t>
            </a:r>
            <a:r>
              <a:rPr kumimoji="1"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8900" y="2750894"/>
            <a:ext cx="4283110" cy="33907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74124" y="15230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能</a:t>
            </a:r>
            <a:endParaRPr lang="zh-CN" altLang="en-US" sz="36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5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44590" y="1150885"/>
            <a:ext cx="37602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镜面反射</a:t>
            </a:r>
            <a:endParaRPr lang="en-US" altLang="zh-CN" sz="3600" b="1" dirty="0" smtClean="0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3871451" y="4995553"/>
            <a:ext cx="34575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007851" y="3700153"/>
            <a:ext cx="3743325" cy="1295400"/>
            <a:chOff x="0" y="0"/>
            <a:chExt cx="2358" cy="816"/>
          </a:xfrm>
        </p:grpSpPr>
        <p:grpSp>
          <p:nvGrpSpPr>
            <p:cNvPr id="32791" name="Group 6"/>
            <p:cNvGrpSpPr>
              <a:grpSpLocks/>
            </p:cNvGrpSpPr>
            <p:nvPr/>
          </p:nvGrpSpPr>
          <p:grpSpPr bwMode="auto">
            <a:xfrm>
              <a:off x="0" y="0"/>
              <a:ext cx="816" cy="816"/>
              <a:chOff x="0" y="0"/>
              <a:chExt cx="816" cy="816"/>
            </a:xfrm>
          </p:grpSpPr>
          <p:sp>
            <p:nvSpPr>
              <p:cNvPr id="32801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802" name="Line 8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792" name="Group 9"/>
            <p:cNvGrpSpPr>
              <a:grpSpLocks/>
            </p:cNvGrpSpPr>
            <p:nvPr/>
          </p:nvGrpSpPr>
          <p:grpSpPr bwMode="auto">
            <a:xfrm>
              <a:off x="499" y="0"/>
              <a:ext cx="816" cy="816"/>
              <a:chOff x="0" y="0"/>
              <a:chExt cx="816" cy="816"/>
            </a:xfrm>
          </p:grpSpPr>
          <p:sp>
            <p:nvSpPr>
              <p:cNvPr id="32799" name="Line 10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800" name="Line 11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793" name="Group 12"/>
            <p:cNvGrpSpPr>
              <a:grpSpLocks/>
            </p:cNvGrpSpPr>
            <p:nvPr/>
          </p:nvGrpSpPr>
          <p:grpSpPr bwMode="auto">
            <a:xfrm>
              <a:off x="998" y="0"/>
              <a:ext cx="816" cy="816"/>
              <a:chOff x="0" y="0"/>
              <a:chExt cx="816" cy="816"/>
            </a:xfrm>
          </p:grpSpPr>
          <p:sp>
            <p:nvSpPr>
              <p:cNvPr id="32797" name="Line 13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798" name="Line 14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794" name="Group 15"/>
            <p:cNvGrpSpPr>
              <a:grpSpLocks/>
            </p:cNvGrpSpPr>
            <p:nvPr/>
          </p:nvGrpSpPr>
          <p:grpSpPr bwMode="auto">
            <a:xfrm>
              <a:off x="1542" y="0"/>
              <a:ext cx="816" cy="816"/>
              <a:chOff x="0" y="0"/>
              <a:chExt cx="816" cy="816"/>
            </a:xfrm>
          </p:grpSpPr>
          <p:sp>
            <p:nvSpPr>
              <p:cNvPr id="32795" name="Line 16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796" name="Line 17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498" name="Line 18"/>
          <p:cNvSpPr>
            <a:spLocks noChangeShapeType="1"/>
          </p:cNvSpPr>
          <p:nvPr/>
        </p:nvSpPr>
        <p:spPr bwMode="auto">
          <a:xfrm flipV="1">
            <a:off x="4303250" y="4347854"/>
            <a:ext cx="0" cy="6492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0499" name="Line 19"/>
          <p:cNvSpPr>
            <a:spLocks noChangeShapeType="1"/>
          </p:cNvSpPr>
          <p:nvPr/>
        </p:nvSpPr>
        <p:spPr bwMode="auto">
          <a:xfrm flipV="1">
            <a:off x="5095412" y="4347854"/>
            <a:ext cx="0" cy="6492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0500" name="Line 20"/>
          <p:cNvSpPr>
            <a:spLocks noChangeShapeType="1"/>
          </p:cNvSpPr>
          <p:nvPr/>
        </p:nvSpPr>
        <p:spPr bwMode="auto">
          <a:xfrm flipV="1">
            <a:off x="5887575" y="4347854"/>
            <a:ext cx="0" cy="6492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0501" name="Line 21"/>
          <p:cNvSpPr>
            <a:spLocks noChangeShapeType="1"/>
          </p:cNvSpPr>
          <p:nvPr/>
        </p:nvSpPr>
        <p:spPr bwMode="auto">
          <a:xfrm flipV="1">
            <a:off x="6752762" y="4347854"/>
            <a:ext cx="0" cy="6492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4304837" y="3700154"/>
            <a:ext cx="3729038" cy="1311275"/>
            <a:chOff x="0" y="0"/>
            <a:chExt cx="2349" cy="826"/>
          </a:xfrm>
        </p:grpSpPr>
        <p:grpSp>
          <p:nvGrpSpPr>
            <p:cNvPr id="32779" name="Group 23"/>
            <p:cNvGrpSpPr>
              <a:grpSpLocks/>
            </p:cNvGrpSpPr>
            <p:nvPr/>
          </p:nvGrpSpPr>
          <p:grpSpPr bwMode="auto">
            <a:xfrm flipV="1">
              <a:off x="0" y="0"/>
              <a:ext cx="816" cy="816"/>
              <a:chOff x="0" y="0"/>
              <a:chExt cx="816" cy="816"/>
            </a:xfrm>
          </p:grpSpPr>
          <p:sp>
            <p:nvSpPr>
              <p:cNvPr id="32789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790" name="Line 25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780" name="Group 26"/>
            <p:cNvGrpSpPr>
              <a:grpSpLocks/>
            </p:cNvGrpSpPr>
            <p:nvPr/>
          </p:nvGrpSpPr>
          <p:grpSpPr bwMode="auto">
            <a:xfrm flipV="1">
              <a:off x="490" y="10"/>
              <a:ext cx="816" cy="816"/>
              <a:chOff x="0" y="0"/>
              <a:chExt cx="816" cy="816"/>
            </a:xfrm>
          </p:grpSpPr>
          <p:sp>
            <p:nvSpPr>
              <p:cNvPr id="32787" name="Line 27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788" name="Line 28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781" name="Group 29"/>
            <p:cNvGrpSpPr>
              <a:grpSpLocks/>
            </p:cNvGrpSpPr>
            <p:nvPr/>
          </p:nvGrpSpPr>
          <p:grpSpPr bwMode="auto">
            <a:xfrm flipV="1">
              <a:off x="989" y="10"/>
              <a:ext cx="816" cy="816"/>
              <a:chOff x="0" y="0"/>
              <a:chExt cx="816" cy="816"/>
            </a:xfrm>
          </p:grpSpPr>
          <p:sp>
            <p:nvSpPr>
              <p:cNvPr id="32785" name="Line 30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786" name="Line 31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782" name="Group 32"/>
            <p:cNvGrpSpPr>
              <a:grpSpLocks/>
            </p:cNvGrpSpPr>
            <p:nvPr/>
          </p:nvGrpSpPr>
          <p:grpSpPr bwMode="auto">
            <a:xfrm flipV="1">
              <a:off x="1533" y="10"/>
              <a:ext cx="816" cy="816"/>
              <a:chOff x="0" y="0"/>
              <a:chExt cx="816" cy="816"/>
            </a:xfrm>
          </p:grpSpPr>
          <p:sp>
            <p:nvSpPr>
              <p:cNvPr id="32783" name="Line 33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784" name="Line 34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4581368" y="5232121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光滑表面</a:t>
            </a:r>
            <a:endParaRPr lang="en-US" altLang="zh-CN" sz="36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47" y="1758852"/>
            <a:ext cx="105249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当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平行光线射到光滑物体表面上时，反射光线仍为平行光线，这种反射叫做镜面反射。</a:t>
            </a:r>
          </a:p>
        </p:txBody>
      </p:sp>
      <p:sp>
        <p:nvSpPr>
          <p:cNvPr id="37" name="矩形 36"/>
          <p:cNvSpPr/>
          <p:nvPr/>
        </p:nvSpPr>
        <p:spPr>
          <a:xfrm>
            <a:off x="3563092" y="331959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反射类型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62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阳光"/>
          <p:cNvPicPr>
            <a:picLocks noChangeAspect="1" noChangeArrowheads="1"/>
          </p:cNvPicPr>
          <p:nvPr/>
        </p:nvPicPr>
        <p:blipFill>
          <a:blip r:embed="rId2" cstate="print">
            <a:lum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60" t="9288" r="2699" b="4485"/>
          <a:stretch>
            <a:fillRect/>
          </a:stretch>
        </p:blipFill>
        <p:spPr bwMode="auto">
          <a:xfrm>
            <a:off x="625391" y="484079"/>
            <a:ext cx="2362284" cy="241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3" descr="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761" y="3729085"/>
            <a:ext cx="2324322" cy="241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右大括号 4"/>
          <p:cNvSpPr/>
          <p:nvPr/>
        </p:nvSpPr>
        <p:spPr>
          <a:xfrm>
            <a:off x="3222702" y="1304693"/>
            <a:ext cx="591015" cy="4025590"/>
          </a:xfrm>
          <a:prstGeom prst="rightBrace">
            <a:avLst/>
          </a:prstGeom>
          <a:ln w="57150">
            <a:solidFill>
              <a:srgbClr val="3E35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48744" y="2778879"/>
            <a:ext cx="490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光源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4716966" y="3317488"/>
            <a:ext cx="1806497" cy="0"/>
          </a:xfrm>
          <a:prstGeom prst="straightConnector1">
            <a:avLst/>
          </a:prstGeom>
          <a:ln w="57150">
            <a:solidFill>
              <a:srgbClr val="3E35F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38316" y="2932767"/>
            <a:ext cx="757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光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61440" y="2694647"/>
            <a:ext cx="1103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E35FB"/>
                </a:solidFill>
              </a:rPr>
              <a:t>发出</a:t>
            </a:r>
            <a:endParaRPr lang="zh-CN" altLang="en-US" sz="3200" b="1" dirty="0">
              <a:solidFill>
                <a:srgbClr val="3E35FB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7188819" y="3329009"/>
            <a:ext cx="1806497" cy="0"/>
          </a:xfrm>
          <a:prstGeom prst="straightConnector1">
            <a:avLst/>
          </a:prstGeom>
          <a:ln w="57150">
            <a:solidFill>
              <a:srgbClr val="3E35F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394265" y="2744234"/>
            <a:ext cx="1103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3E35FB"/>
                </a:solidFill>
              </a:rPr>
              <a:t>进入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016870">
            <a:off x="9036514" y="2755385"/>
            <a:ext cx="1581150" cy="15811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583727" y="4416982"/>
            <a:ext cx="2667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E35FB"/>
                </a:solidFill>
              </a:rPr>
              <a:t>人眼看到光源</a:t>
            </a:r>
            <a:endParaRPr lang="zh-CN" altLang="en-US" sz="3200" b="1" dirty="0">
              <a:solidFill>
                <a:srgbClr val="3E35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12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  <p:bldP spid="10" grpId="0"/>
      <p:bldP spid="12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47818" y="593002"/>
            <a:ext cx="21500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漫反射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7" name="未知"/>
          <p:cNvSpPr>
            <a:spLocks/>
          </p:cNvSpPr>
          <p:nvPr/>
        </p:nvSpPr>
        <p:spPr bwMode="auto">
          <a:xfrm>
            <a:off x="4169084" y="4575675"/>
            <a:ext cx="3384550" cy="369332"/>
          </a:xfrm>
          <a:custGeom>
            <a:avLst/>
            <a:gdLst>
              <a:gd name="T0" fmla="*/ 0 w 2994"/>
              <a:gd name="T1" fmla="*/ 380823375 h 341"/>
              <a:gd name="T2" fmla="*/ 580168844 w 2994"/>
              <a:gd name="T3" fmla="*/ 75941272 h 341"/>
              <a:gd name="T4" fmla="*/ 1160336558 w 2994"/>
              <a:gd name="T5" fmla="*/ 228940832 h 341"/>
              <a:gd name="T6" fmla="*/ 1971805595 w 2994"/>
              <a:gd name="T7" fmla="*/ 25686096 h 341"/>
              <a:gd name="T8" fmla="*/ 2147483647 w 2994"/>
              <a:gd name="T9" fmla="*/ 380823375 h 341"/>
              <a:gd name="T10" fmla="*/ 2147483647 w 2994"/>
              <a:gd name="T11" fmla="*/ 25686096 h 3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94"/>
              <a:gd name="T19" fmla="*/ 0 h 341"/>
              <a:gd name="T20" fmla="*/ 2994 w 2994"/>
              <a:gd name="T21" fmla="*/ 341 h 3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94" h="341">
                <a:moveTo>
                  <a:pt x="0" y="341"/>
                </a:moveTo>
                <a:cubicBezTo>
                  <a:pt x="151" y="216"/>
                  <a:pt x="303" y="91"/>
                  <a:pt x="454" y="68"/>
                </a:cubicBezTo>
                <a:cubicBezTo>
                  <a:pt x="605" y="45"/>
                  <a:pt x="727" y="212"/>
                  <a:pt x="908" y="205"/>
                </a:cubicBezTo>
                <a:cubicBezTo>
                  <a:pt x="1089" y="198"/>
                  <a:pt x="1316" y="0"/>
                  <a:pt x="1543" y="23"/>
                </a:cubicBezTo>
                <a:cubicBezTo>
                  <a:pt x="1770" y="46"/>
                  <a:pt x="2026" y="341"/>
                  <a:pt x="2268" y="341"/>
                </a:cubicBezTo>
                <a:cubicBezTo>
                  <a:pt x="2510" y="341"/>
                  <a:pt x="2752" y="182"/>
                  <a:pt x="2994" y="23"/>
                </a:cubicBezTo>
              </a:path>
            </a:pathLst>
          </a:custGeom>
          <a:noFill/>
          <a:ln w="57150" cap="flat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305485" y="3351712"/>
            <a:ext cx="3859213" cy="1468438"/>
            <a:chOff x="0" y="0"/>
            <a:chExt cx="2431" cy="925"/>
          </a:xfrm>
        </p:grpSpPr>
        <p:grpSp>
          <p:nvGrpSpPr>
            <p:cNvPr id="33814" name="Group 5"/>
            <p:cNvGrpSpPr>
              <a:grpSpLocks/>
            </p:cNvGrpSpPr>
            <p:nvPr/>
          </p:nvGrpSpPr>
          <p:grpSpPr bwMode="auto">
            <a:xfrm>
              <a:off x="0" y="9"/>
              <a:ext cx="816" cy="816"/>
              <a:chOff x="0" y="0"/>
              <a:chExt cx="816" cy="816"/>
            </a:xfrm>
          </p:grpSpPr>
          <p:sp>
            <p:nvSpPr>
              <p:cNvPr id="33824" name="Line 6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5" name="Line 7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815" name="Group 8"/>
            <p:cNvGrpSpPr>
              <a:grpSpLocks/>
            </p:cNvGrpSpPr>
            <p:nvPr/>
          </p:nvGrpSpPr>
          <p:grpSpPr bwMode="auto">
            <a:xfrm>
              <a:off x="489" y="45"/>
              <a:ext cx="816" cy="816"/>
              <a:chOff x="0" y="0"/>
              <a:chExt cx="816" cy="816"/>
            </a:xfrm>
          </p:grpSpPr>
          <p:sp>
            <p:nvSpPr>
              <p:cNvPr id="33822" name="Line 9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3" name="Line 10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816" name="Group 11"/>
            <p:cNvGrpSpPr>
              <a:grpSpLocks/>
            </p:cNvGrpSpPr>
            <p:nvPr/>
          </p:nvGrpSpPr>
          <p:grpSpPr bwMode="auto">
            <a:xfrm>
              <a:off x="961" y="0"/>
              <a:ext cx="816" cy="816"/>
              <a:chOff x="0" y="0"/>
              <a:chExt cx="816" cy="816"/>
            </a:xfrm>
          </p:grpSpPr>
          <p:sp>
            <p:nvSpPr>
              <p:cNvPr id="33820" name="Line 12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1" name="Line 13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817" name="Group 14"/>
            <p:cNvGrpSpPr>
              <a:grpSpLocks/>
            </p:cNvGrpSpPr>
            <p:nvPr/>
          </p:nvGrpSpPr>
          <p:grpSpPr bwMode="auto">
            <a:xfrm>
              <a:off x="1615" y="109"/>
              <a:ext cx="816" cy="816"/>
              <a:chOff x="0" y="0"/>
              <a:chExt cx="816" cy="816"/>
            </a:xfrm>
          </p:grpSpPr>
          <p:sp>
            <p:nvSpPr>
              <p:cNvPr id="33818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453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19" name="Line 16"/>
              <p:cNvSpPr>
                <a:spLocks noChangeShapeType="1"/>
              </p:cNvSpPr>
              <p:nvPr/>
            </p:nvSpPr>
            <p:spPr bwMode="auto">
              <a:xfrm>
                <a:off x="272" y="272"/>
                <a:ext cx="544" cy="5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521" name="Line 17"/>
          <p:cNvSpPr>
            <a:spLocks noChangeShapeType="1"/>
          </p:cNvSpPr>
          <p:nvPr/>
        </p:nvSpPr>
        <p:spPr bwMode="auto">
          <a:xfrm flipH="1" flipV="1">
            <a:off x="4529448" y="3997825"/>
            <a:ext cx="71437" cy="6477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22" name="Line 18"/>
          <p:cNvSpPr>
            <a:spLocks noChangeShapeType="1"/>
          </p:cNvSpPr>
          <p:nvPr/>
        </p:nvSpPr>
        <p:spPr bwMode="auto">
          <a:xfrm flipH="1" flipV="1">
            <a:off x="5177147" y="4070851"/>
            <a:ext cx="215900" cy="6492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23" name="Line 19"/>
          <p:cNvSpPr>
            <a:spLocks noChangeShapeType="1"/>
          </p:cNvSpPr>
          <p:nvPr/>
        </p:nvSpPr>
        <p:spPr bwMode="auto">
          <a:xfrm flipV="1">
            <a:off x="6113773" y="3997826"/>
            <a:ext cx="287337" cy="6492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24" name="Line 20"/>
          <p:cNvSpPr>
            <a:spLocks noChangeShapeType="1"/>
          </p:cNvSpPr>
          <p:nvPr/>
        </p:nvSpPr>
        <p:spPr bwMode="auto">
          <a:xfrm flipH="1" flipV="1">
            <a:off x="6934509" y="4142287"/>
            <a:ext cx="215900" cy="6477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7" name="Group 21"/>
          <p:cNvGrpSpPr>
            <a:grpSpLocks/>
          </p:cNvGrpSpPr>
          <p:nvPr/>
        </p:nvGrpSpPr>
        <p:grpSpPr bwMode="auto">
          <a:xfrm flipV="1">
            <a:off x="4615173" y="3134225"/>
            <a:ext cx="936625" cy="1511300"/>
            <a:chOff x="0" y="0"/>
            <a:chExt cx="816" cy="816"/>
          </a:xfrm>
        </p:grpSpPr>
        <p:sp>
          <p:nvSpPr>
            <p:cNvPr id="33812" name="Line 22"/>
            <p:cNvSpPr>
              <a:spLocks noChangeShapeType="1"/>
            </p:cNvSpPr>
            <p:nvPr/>
          </p:nvSpPr>
          <p:spPr bwMode="auto">
            <a:xfrm>
              <a:off x="0" y="0"/>
              <a:ext cx="453" cy="45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13" name="Line 23"/>
            <p:cNvSpPr>
              <a:spLocks noChangeShapeType="1"/>
            </p:cNvSpPr>
            <p:nvPr/>
          </p:nvSpPr>
          <p:spPr bwMode="auto">
            <a:xfrm>
              <a:off x="272" y="272"/>
              <a:ext cx="544" cy="5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Group 24"/>
          <p:cNvGrpSpPr>
            <a:grpSpLocks/>
          </p:cNvGrpSpPr>
          <p:nvPr/>
        </p:nvGrpSpPr>
        <p:grpSpPr bwMode="auto">
          <a:xfrm flipV="1">
            <a:off x="5393047" y="2702426"/>
            <a:ext cx="431800" cy="2014537"/>
            <a:chOff x="0" y="0"/>
            <a:chExt cx="816" cy="816"/>
          </a:xfrm>
        </p:grpSpPr>
        <p:sp>
          <p:nvSpPr>
            <p:cNvPr id="33810" name="Line 25"/>
            <p:cNvSpPr>
              <a:spLocks noChangeShapeType="1"/>
            </p:cNvSpPr>
            <p:nvPr/>
          </p:nvSpPr>
          <p:spPr bwMode="auto">
            <a:xfrm>
              <a:off x="0" y="0"/>
              <a:ext cx="453" cy="45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11" name="Line 26"/>
            <p:cNvSpPr>
              <a:spLocks noChangeShapeType="1"/>
            </p:cNvSpPr>
            <p:nvPr/>
          </p:nvSpPr>
          <p:spPr bwMode="auto">
            <a:xfrm>
              <a:off x="272" y="272"/>
              <a:ext cx="544" cy="5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Group 27"/>
          <p:cNvGrpSpPr>
            <a:grpSpLocks/>
          </p:cNvGrpSpPr>
          <p:nvPr/>
        </p:nvGrpSpPr>
        <p:grpSpPr bwMode="auto">
          <a:xfrm flipV="1">
            <a:off x="6113773" y="4213725"/>
            <a:ext cx="1366837" cy="431800"/>
            <a:chOff x="0" y="0"/>
            <a:chExt cx="816" cy="816"/>
          </a:xfrm>
        </p:grpSpPr>
        <p:sp>
          <p:nvSpPr>
            <p:cNvPr id="33808" name="Line 28"/>
            <p:cNvSpPr>
              <a:spLocks noChangeShapeType="1"/>
            </p:cNvSpPr>
            <p:nvPr/>
          </p:nvSpPr>
          <p:spPr bwMode="auto">
            <a:xfrm>
              <a:off x="0" y="0"/>
              <a:ext cx="453" cy="45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09" name="Line 29"/>
            <p:cNvSpPr>
              <a:spLocks noChangeShapeType="1"/>
            </p:cNvSpPr>
            <p:nvPr/>
          </p:nvSpPr>
          <p:spPr bwMode="auto">
            <a:xfrm>
              <a:off x="272" y="272"/>
              <a:ext cx="544" cy="5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30"/>
          <p:cNvGrpSpPr>
            <a:grpSpLocks/>
          </p:cNvGrpSpPr>
          <p:nvPr/>
        </p:nvGrpSpPr>
        <p:grpSpPr bwMode="auto">
          <a:xfrm flipV="1">
            <a:off x="7193273" y="2918325"/>
            <a:ext cx="287337" cy="1871662"/>
            <a:chOff x="0" y="0"/>
            <a:chExt cx="816" cy="816"/>
          </a:xfrm>
        </p:grpSpPr>
        <p:sp>
          <p:nvSpPr>
            <p:cNvPr id="33806" name="Line 31"/>
            <p:cNvSpPr>
              <a:spLocks noChangeShapeType="1"/>
            </p:cNvSpPr>
            <p:nvPr/>
          </p:nvSpPr>
          <p:spPr bwMode="auto">
            <a:xfrm>
              <a:off x="0" y="0"/>
              <a:ext cx="453" cy="45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07" name="Line 32"/>
            <p:cNvSpPr>
              <a:spLocks noChangeShapeType="1"/>
            </p:cNvSpPr>
            <p:nvPr/>
          </p:nvSpPr>
          <p:spPr bwMode="auto">
            <a:xfrm>
              <a:off x="272" y="272"/>
              <a:ext cx="544" cy="5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1771830" y="5362528"/>
            <a:ext cx="8353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镜面反射和漫反射都遵守光的反射定律</a:t>
            </a:r>
          </a:p>
        </p:txBody>
      </p:sp>
      <p:sp>
        <p:nvSpPr>
          <p:cNvPr id="3" name="矩形 2"/>
          <p:cNvSpPr/>
          <p:nvPr/>
        </p:nvSpPr>
        <p:spPr>
          <a:xfrm>
            <a:off x="775669" y="1132766"/>
            <a:ext cx="108724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当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平行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光线照射到粗糙物体表面后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，反射光线不再平行，而是射向各个方向，这种反射叫做漫反射。</a:t>
            </a:r>
          </a:p>
        </p:txBody>
      </p:sp>
      <p:sp>
        <p:nvSpPr>
          <p:cNvPr id="4" name="矩形 3"/>
          <p:cNvSpPr/>
          <p:nvPr/>
        </p:nvSpPr>
        <p:spPr>
          <a:xfrm>
            <a:off x="2247998" y="623128"/>
            <a:ext cx="7776948" cy="53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Tahoma" panose="020B0604030504040204" pitchFamily="34" charset="0"/>
              </a:rPr>
              <a:t>————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Tahoma" panose="020B0604030504040204" pitchFamily="34" charset="0"/>
              </a:rPr>
              <a:t>我们</a:t>
            </a: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能从各个方向看见不发光的</a:t>
            </a:r>
            <a:r>
              <a:rPr lang="zh-CN" altLang="en-US" sz="2800" b="1" dirty="0" smtClean="0">
                <a:solidFill>
                  <a:srgbClr val="FF0000"/>
                </a:solidFill>
                <a:latin typeface="Tahoma" panose="020B0604030504040204" pitchFamily="34" charset="0"/>
              </a:rPr>
              <a:t>物体。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22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37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74960" y="4849658"/>
            <a:ext cx="115122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黑板反光是门窗外来的光在黑板上发生了</a:t>
            </a:r>
            <a:r>
              <a:rPr kumimoji="1"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    </a:t>
            </a:r>
            <a:r>
              <a:rPr kumimoji="1" lang="zh-CN" altLang="en-US" sz="2800" b="1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1"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  </a:t>
            </a:r>
            <a:r>
              <a:rPr kumimoji="1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反射，  而黑板上的字发生的是</a:t>
            </a:r>
            <a:r>
              <a:rPr kumimoji="1"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    </a:t>
            </a:r>
            <a:r>
              <a:rPr kumimoji="1" lang="zh-CN" altLang="en-US" sz="2800" b="1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kumimoji="1"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   </a:t>
            </a:r>
            <a:r>
              <a:rPr kumimoji="1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反射。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7660656" y="4710653"/>
            <a:ext cx="13049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400" b="1" dirty="0">
                <a:solidFill>
                  <a:srgbClr val="FF0000"/>
                </a:solidFill>
              </a:rPr>
              <a:t>镜面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781959" y="5472653"/>
            <a:ext cx="7505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400" b="1" dirty="0">
                <a:solidFill>
                  <a:srgbClr val="FF0000"/>
                </a:solidFill>
              </a:rPr>
              <a:t>漫</a:t>
            </a:r>
          </a:p>
        </p:txBody>
      </p:sp>
      <p:pic>
        <p:nvPicPr>
          <p:cNvPr id="5" name="Picture 9" descr="无镜面反光黑板1"/>
          <p:cNvPicPr>
            <a:picLocks noChangeAspect="1" noChangeArrowheads="1"/>
          </p:cNvPicPr>
          <p:nvPr/>
        </p:nvPicPr>
        <p:blipFill>
          <a:blip r:embed="rId2" cstate="print">
            <a:lum bright="18000" contras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6698" y="1307681"/>
            <a:ext cx="5968883" cy="323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470971" y="444046"/>
            <a:ext cx="24111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反馈练习</a:t>
            </a:r>
            <a:r>
              <a:rPr kumimoji="1"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xmlns="" val="265597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1495" y="4518889"/>
            <a:ext cx="114820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雨</a:t>
            </a: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后的晚上，天刚放晴，地面虽干，但仍留有不少水潭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，无论迎着还是背着月光走，都会发现地面上有亮有暗。那么，为了不踩</a:t>
            </a: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到水潭里我们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应该走亮的地方还是暗的地方呢？</a:t>
            </a:r>
            <a:endParaRPr kumimoji="1"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Picture 6" descr="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4782" y="486619"/>
            <a:ext cx="6822988" cy="418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4920009" y="1767298"/>
            <a:ext cx="1472339" cy="814098"/>
          </a:xfrm>
          <a:prstGeom prst="irregularSeal2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喂</a:t>
            </a:r>
            <a:r>
              <a:rPr kumimoji="1" lang="en-US" altLang="zh-CN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kumimoji="1" lang="zh-CN" altLang="en-US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水坑</a:t>
            </a:r>
            <a:r>
              <a:rPr kumimoji="1" lang="en-US" altLang="zh-CN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231440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6" descr="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2119" y="575829"/>
            <a:ext cx="6822988" cy="418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Line 44"/>
          <p:cNvSpPr>
            <a:spLocks noChangeShapeType="1"/>
          </p:cNvSpPr>
          <p:nvPr/>
        </p:nvSpPr>
        <p:spPr bwMode="auto">
          <a:xfrm rot="5400000">
            <a:off x="5154962" y="1705662"/>
            <a:ext cx="2874394" cy="2010795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5"/>
          <p:cNvSpPr>
            <a:spLocks/>
          </p:cNvSpPr>
          <p:nvPr/>
        </p:nvSpPr>
        <p:spPr bwMode="auto">
          <a:xfrm rot="5400000">
            <a:off x="6080431" y="2223031"/>
            <a:ext cx="1163923" cy="790815"/>
          </a:xfrm>
          <a:custGeom>
            <a:avLst/>
            <a:gdLst>
              <a:gd name="T0" fmla="*/ 0 w 828"/>
              <a:gd name="T1" fmla="*/ 0 h 1059"/>
              <a:gd name="T2" fmla="*/ 828 w 828"/>
              <a:gd name="T3" fmla="*/ 1059 h 1059"/>
              <a:gd name="T4" fmla="*/ 0 60000 65536"/>
              <a:gd name="T5" fmla="*/ 0 60000 65536"/>
              <a:gd name="T6" fmla="*/ 0 w 828"/>
              <a:gd name="T7" fmla="*/ 0 h 1059"/>
              <a:gd name="T8" fmla="*/ 828 w 828"/>
              <a:gd name="T9" fmla="*/ 1059 h 10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" h="1059">
                <a:moveTo>
                  <a:pt x="0" y="0"/>
                </a:moveTo>
                <a:lnTo>
                  <a:pt x="828" y="1059"/>
                </a:lnTo>
              </a:path>
            </a:pathLst>
          </a:custGeom>
          <a:solidFill>
            <a:schemeClr val="bg1"/>
          </a:solidFill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Line 44"/>
          <p:cNvSpPr>
            <a:spLocks noChangeShapeType="1"/>
          </p:cNvSpPr>
          <p:nvPr/>
        </p:nvSpPr>
        <p:spPr bwMode="auto">
          <a:xfrm rot="10800000">
            <a:off x="4079210" y="2776657"/>
            <a:ext cx="1507550" cy="13716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45"/>
          <p:cNvSpPr>
            <a:spLocks/>
          </p:cNvSpPr>
          <p:nvPr/>
        </p:nvSpPr>
        <p:spPr bwMode="auto">
          <a:xfrm rot="10800000">
            <a:off x="4449336" y="3100039"/>
            <a:ext cx="805528" cy="724830"/>
          </a:xfrm>
          <a:custGeom>
            <a:avLst/>
            <a:gdLst>
              <a:gd name="T0" fmla="*/ 0 w 828"/>
              <a:gd name="T1" fmla="*/ 0 h 1059"/>
              <a:gd name="T2" fmla="*/ 828 w 828"/>
              <a:gd name="T3" fmla="*/ 1059 h 1059"/>
              <a:gd name="T4" fmla="*/ 0 60000 65536"/>
              <a:gd name="T5" fmla="*/ 0 60000 65536"/>
              <a:gd name="T6" fmla="*/ 0 w 828"/>
              <a:gd name="T7" fmla="*/ 0 h 1059"/>
              <a:gd name="T8" fmla="*/ 828 w 828"/>
              <a:gd name="T9" fmla="*/ 1059 h 10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" h="1059">
                <a:moveTo>
                  <a:pt x="0" y="0"/>
                </a:moveTo>
                <a:lnTo>
                  <a:pt x="828" y="1059"/>
                </a:lnTo>
              </a:path>
            </a:pathLst>
          </a:custGeom>
          <a:solidFill>
            <a:schemeClr val="bg1"/>
          </a:solidFill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15589" y="127386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迎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着月光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走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479501" y="4765383"/>
            <a:ext cx="108055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水面发生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反射，地面发生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反射，水面反射的光进入人眼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，人眼看到水面是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的，地面是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的（“</a:t>
            </a:r>
            <a:r>
              <a:rPr lang="zh-CN" altLang="en-US" sz="2800" b="1" dirty="0">
                <a:solidFill>
                  <a:srgbClr val="FF0000"/>
                </a:solidFill>
              </a:rPr>
              <a:t>亮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 或“</a:t>
            </a:r>
            <a:r>
              <a:rPr lang="zh-CN" altLang="en-US" sz="2800" b="1" dirty="0">
                <a:solidFill>
                  <a:srgbClr val="FF0000"/>
                </a:solidFill>
              </a:rPr>
              <a:t>暗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 ）。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5836" y="47977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镜面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71950" y="48593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漫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10683" y="54441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亮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9366" y="54441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多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57800" y="55084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暗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78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6" descr="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2119" y="575829"/>
            <a:ext cx="6822988" cy="418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Line 44"/>
          <p:cNvSpPr>
            <a:spLocks noChangeShapeType="1"/>
          </p:cNvSpPr>
          <p:nvPr/>
        </p:nvSpPr>
        <p:spPr bwMode="auto">
          <a:xfrm rot="5400000">
            <a:off x="5154962" y="1705662"/>
            <a:ext cx="2874394" cy="2010795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5"/>
          <p:cNvSpPr>
            <a:spLocks/>
          </p:cNvSpPr>
          <p:nvPr/>
        </p:nvSpPr>
        <p:spPr bwMode="auto">
          <a:xfrm rot="5400000">
            <a:off x="6080431" y="2223031"/>
            <a:ext cx="1163923" cy="790815"/>
          </a:xfrm>
          <a:custGeom>
            <a:avLst/>
            <a:gdLst>
              <a:gd name="T0" fmla="*/ 0 w 828"/>
              <a:gd name="T1" fmla="*/ 0 h 1059"/>
              <a:gd name="T2" fmla="*/ 828 w 828"/>
              <a:gd name="T3" fmla="*/ 1059 h 1059"/>
              <a:gd name="T4" fmla="*/ 0 60000 65536"/>
              <a:gd name="T5" fmla="*/ 0 60000 65536"/>
              <a:gd name="T6" fmla="*/ 0 w 828"/>
              <a:gd name="T7" fmla="*/ 0 h 1059"/>
              <a:gd name="T8" fmla="*/ 828 w 828"/>
              <a:gd name="T9" fmla="*/ 1059 h 10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" h="1059">
                <a:moveTo>
                  <a:pt x="0" y="0"/>
                </a:moveTo>
                <a:lnTo>
                  <a:pt x="828" y="1059"/>
                </a:lnTo>
              </a:path>
            </a:pathLst>
          </a:custGeom>
          <a:solidFill>
            <a:schemeClr val="bg1"/>
          </a:solidFill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Line 44"/>
          <p:cNvSpPr>
            <a:spLocks noChangeShapeType="1"/>
          </p:cNvSpPr>
          <p:nvPr/>
        </p:nvSpPr>
        <p:spPr bwMode="auto">
          <a:xfrm rot="10800000">
            <a:off x="4079210" y="2776657"/>
            <a:ext cx="1507550" cy="13716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45"/>
          <p:cNvSpPr>
            <a:spLocks/>
          </p:cNvSpPr>
          <p:nvPr/>
        </p:nvSpPr>
        <p:spPr bwMode="auto">
          <a:xfrm rot="10800000">
            <a:off x="4449336" y="3100039"/>
            <a:ext cx="805528" cy="724830"/>
          </a:xfrm>
          <a:custGeom>
            <a:avLst/>
            <a:gdLst>
              <a:gd name="T0" fmla="*/ 0 w 828"/>
              <a:gd name="T1" fmla="*/ 0 h 1059"/>
              <a:gd name="T2" fmla="*/ 828 w 828"/>
              <a:gd name="T3" fmla="*/ 1059 h 1059"/>
              <a:gd name="T4" fmla="*/ 0 60000 65536"/>
              <a:gd name="T5" fmla="*/ 0 60000 65536"/>
              <a:gd name="T6" fmla="*/ 0 w 828"/>
              <a:gd name="T7" fmla="*/ 0 h 1059"/>
              <a:gd name="T8" fmla="*/ 828 w 828"/>
              <a:gd name="T9" fmla="*/ 1059 h 10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" h="1059">
                <a:moveTo>
                  <a:pt x="0" y="0"/>
                </a:moveTo>
                <a:lnTo>
                  <a:pt x="828" y="1059"/>
                </a:lnTo>
              </a:path>
            </a:pathLst>
          </a:custGeom>
          <a:solidFill>
            <a:schemeClr val="bg1"/>
          </a:solidFill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8024" y="271105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背着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月光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走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479501" y="4765383"/>
            <a:ext cx="108055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水面发生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反射，地面发生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反射，水面反射的光进入人眼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，人眼看到水面是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的，地面是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的（“</a:t>
            </a:r>
            <a:r>
              <a:rPr lang="zh-CN" altLang="en-US" sz="2800" b="1" dirty="0">
                <a:solidFill>
                  <a:srgbClr val="FF0000"/>
                </a:solidFill>
              </a:rPr>
              <a:t>亮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 或“</a:t>
            </a:r>
            <a:r>
              <a:rPr lang="zh-CN" altLang="en-US" sz="2800" b="1" dirty="0">
                <a:solidFill>
                  <a:srgbClr val="FF0000"/>
                </a:solidFill>
              </a:rPr>
              <a:t>暗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 ）。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5836" y="47977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镜面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71950" y="48593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漫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49335" y="54713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583EF2"/>
                </a:solidFill>
              </a:rPr>
              <a:t>暗</a:t>
            </a:r>
          </a:p>
        </p:txBody>
      </p:sp>
      <p:sp>
        <p:nvSpPr>
          <p:cNvPr id="12" name="矩形 11"/>
          <p:cNvSpPr/>
          <p:nvPr/>
        </p:nvSpPr>
        <p:spPr>
          <a:xfrm>
            <a:off x="687657" y="54441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583EF2"/>
                </a:solidFill>
              </a:rPr>
              <a:t>少</a:t>
            </a:r>
          </a:p>
        </p:txBody>
      </p:sp>
      <p:sp>
        <p:nvSpPr>
          <p:cNvPr id="13" name="矩形 12"/>
          <p:cNvSpPr/>
          <p:nvPr/>
        </p:nvSpPr>
        <p:spPr>
          <a:xfrm>
            <a:off x="7072970" y="548010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83EF2"/>
                </a:solidFill>
              </a:rPr>
              <a:t>亮</a:t>
            </a:r>
            <a:endParaRPr lang="zh-CN" altLang="en-US" sz="3200" b="1" dirty="0">
              <a:solidFill>
                <a:srgbClr val="583E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984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5" grpId="0"/>
      <p:bldP spid="36" grpId="0"/>
      <p:bldP spid="37" grpId="0"/>
      <p:bldP spid="38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7239" y="2584877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盘点收获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08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34537" y="1125538"/>
            <a:ext cx="1164187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、一条入射光线与反射面的夹角为</a:t>
            </a: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30°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，这时反射光线与入射光线的夹角为（          ）。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、通常将反射现象分为两类：一类是（         ），另一类是（      ）。坐在教室里能从各个方向看到黑板上的字，是因为光线在黑板上发生了（   ）反射，这时每条光线都遵守（            ）定律</a:t>
            </a:r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048000" y="5212655"/>
            <a:ext cx="1066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30°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43200" y="5715000"/>
            <a:ext cx="2286000" cy="160338"/>
            <a:chOff x="432" y="4080"/>
            <a:chExt cx="1440" cy="101"/>
          </a:xfrm>
        </p:grpSpPr>
        <p:sp>
          <p:nvSpPr>
            <p:cNvPr id="34829" name="Line 6"/>
            <p:cNvSpPr>
              <a:spLocks noChangeShapeType="1"/>
            </p:cNvSpPr>
            <p:nvPr/>
          </p:nvSpPr>
          <p:spPr bwMode="auto">
            <a:xfrm>
              <a:off x="432" y="4080"/>
              <a:ext cx="144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0" name="Line 7"/>
            <p:cNvSpPr>
              <a:spLocks noChangeShapeType="1"/>
            </p:cNvSpPr>
            <p:nvPr/>
          </p:nvSpPr>
          <p:spPr bwMode="auto">
            <a:xfrm>
              <a:off x="624" y="4080"/>
              <a:ext cx="96" cy="9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1" name="Line 8"/>
            <p:cNvSpPr>
              <a:spLocks noChangeShapeType="1"/>
            </p:cNvSpPr>
            <p:nvPr/>
          </p:nvSpPr>
          <p:spPr bwMode="auto">
            <a:xfrm>
              <a:off x="912" y="4080"/>
              <a:ext cx="96" cy="9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2" name="Line 9"/>
            <p:cNvSpPr>
              <a:spLocks noChangeShapeType="1"/>
            </p:cNvSpPr>
            <p:nvPr/>
          </p:nvSpPr>
          <p:spPr bwMode="auto">
            <a:xfrm>
              <a:off x="768" y="4080"/>
              <a:ext cx="96" cy="10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3" name="Line 10"/>
            <p:cNvSpPr>
              <a:spLocks noChangeShapeType="1"/>
            </p:cNvSpPr>
            <p:nvPr/>
          </p:nvSpPr>
          <p:spPr bwMode="auto">
            <a:xfrm>
              <a:off x="1056" y="4080"/>
              <a:ext cx="96" cy="9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4" name="Line 11"/>
            <p:cNvSpPr>
              <a:spLocks noChangeShapeType="1"/>
            </p:cNvSpPr>
            <p:nvPr/>
          </p:nvSpPr>
          <p:spPr bwMode="auto">
            <a:xfrm>
              <a:off x="1344" y="4080"/>
              <a:ext cx="96" cy="9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5" name="Line 12"/>
            <p:cNvSpPr>
              <a:spLocks noChangeShapeType="1"/>
            </p:cNvSpPr>
            <p:nvPr/>
          </p:nvSpPr>
          <p:spPr bwMode="auto">
            <a:xfrm>
              <a:off x="1200" y="4080"/>
              <a:ext cx="96" cy="9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6" name="Line 13"/>
            <p:cNvSpPr>
              <a:spLocks noChangeShapeType="1"/>
            </p:cNvSpPr>
            <p:nvPr/>
          </p:nvSpPr>
          <p:spPr bwMode="auto">
            <a:xfrm>
              <a:off x="1632" y="4080"/>
              <a:ext cx="96" cy="9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37" name="Line 14"/>
            <p:cNvSpPr>
              <a:spLocks noChangeShapeType="1"/>
            </p:cNvSpPr>
            <p:nvPr/>
          </p:nvSpPr>
          <p:spPr bwMode="auto">
            <a:xfrm>
              <a:off x="1488" y="4080"/>
              <a:ext cx="96" cy="9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2895600" y="4800600"/>
            <a:ext cx="1143000" cy="914400"/>
          </a:xfrm>
          <a:prstGeom prst="line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6" name="Freeform 16"/>
          <p:cNvSpPr>
            <a:spLocks/>
          </p:cNvSpPr>
          <p:nvPr/>
        </p:nvSpPr>
        <p:spPr bwMode="auto">
          <a:xfrm>
            <a:off x="3544888" y="5410200"/>
            <a:ext cx="188912" cy="306388"/>
          </a:xfrm>
          <a:custGeom>
            <a:avLst/>
            <a:gdLst>
              <a:gd name="T0" fmla="*/ 0 w 67"/>
              <a:gd name="T1" fmla="*/ 782280055 h 120"/>
              <a:gd name="T2" fmla="*/ 79500937 w 67"/>
              <a:gd name="T3" fmla="*/ 397658432 h 120"/>
              <a:gd name="T4" fmla="*/ 310052525 w 67"/>
              <a:gd name="T5" fmla="*/ 273798530 h 120"/>
              <a:gd name="T6" fmla="*/ 310052525 w 67"/>
              <a:gd name="T7" fmla="*/ 19557767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120"/>
              <a:gd name="T14" fmla="*/ 67 w 67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120">
                <a:moveTo>
                  <a:pt x="0" y="120"/>
                </a:moveTo>
                <a:cubicBezTo>
                  <a:pt x="3" y="100"/>
                  <a:pt x="1" y="79"/>
                  <a:pt x="10" y="61"/>
                </a:cubicBezTo>
                <a:cubicBezTo>
                  <a:pt x="15" y="51"/>
                  <a:pt x="33" y="52"/>
                  <a:pt x="39" y="42"/>
                </a:cubicBezTo>
                <a:cubicBezTo>
                  <a:pt x="67" y="0"/>
                  <a:pt x="58" y="3"/>
                  <a:pt x="39" y="3"/>
                </a:cubicBezTo>
              </a:path>
            </a:pathLst>
          </a:custGeom>
          <a:noFill/>
          <a:ln w="222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1897062" y="1850331"/>
            <a:ext cx="19669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120°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7544448" y="2641294"/>
            <a:ext cx="2457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镜面反射</a:t>
            </a: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334537" y="3325176"/>
            <a:ext cx="2089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漫反射</a:t>
            </a: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2512218" y="3924746"/>
            <a:ext cx="736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7750873" y="4008438"/>
            <a:ext cx="30718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光的反射</a:t>
            </a:r>
          </a:p>
        </p:txBody>
      </p:sp>
      <p:sp>
        <p:nvSpPr>
          <p:cNvPr id="22" name="矩形 21"/>
          <p:cNvSpPr/>
          <p:nvPr/>
        </p:nvSpPr>
        <p:spPr>
          <a:xfrm>
            <a:off x="3503613" y="258255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达标检测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1767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autoUpdateAnimBg="0"/>
      <p:bldP spid="25617" grpId="0" autoUpdateAnimBg="0"/>
      <p:bldP spid="25618" grpId="0" autoUpdateAnimBg="0"/>
      <p:bldP spid="25619" grpId="0" autoUpdateAnimBg="0"/>
      <p:bldP spid="25620" grpId="0" autoUpdateAnimBg="0"/>
      <p:bldP spid="2562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73514" y="999351"/>
            <a:ext cx="6870700" cy="5556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下列说法中</a:t>
            </a:r>
            <a:r>
              <a:rPr lang="zh-CN" altLang="en-US" sz="34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不正确</a:t>
            </a:r>
            <a:r>
              <a:rPr lang="zh-CN" altLang="en-US" sz="3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的是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899" y="1722863"/>
            <a:ext cx="11351940" cy="4114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镜面反射遵从光的反射定律；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漫反射不遵从光的反射定律；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平行光束经平面镜反射后，仍是平行光束；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漫反射中入射的平行光束，经反射后不在是平行光束。</a:t>
            </a:r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8940120"/>
              </p:ext>
            </p:extLst>
          </p:nvPr>
        </p:nvGraphicFramePr>
        <p:xfrm>
          <a:off x="573514" y="2823815"/>
          <a:ext cx="425450" cy="627063"/>
        </p:xfrm>
        <a:graphic>
          <a:graphicData uri="http://schemas.openxmlformats.org/presentationml/2006/ole">
            <p:oleObj spid="_x0000_s1030" name="剪辑" r:id="rId4" imgW="2247900" imgH="330676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93834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864393"/>
            <a:ext cx="6870700" cy="627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放电影的银幕应该形成的是：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9780" y="1680659"/>
            <a:ext cx="10515600" cy="1341321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光的会聚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       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光的发散；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光的漫反射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     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光的镜面反射。</a:t>
            </a: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0015363"/>
              </p:ext>
            </p:extLst>
          </p:nvPr>
        </p:nvGraphicFramePr>
        <p:xfrm>
          <a:off x="1095029" y="2351319"/>
          <a:ext cx="439737" cy="647700"/>
        </p:xfrm>
        <a:graphic>
          <a:graphicData uri="http://schemas.openxmlformats.org/presentationml/2006/ole">
            <p:oleObj spid="_x0000_s2057" name="剪辑" r:id="rId4" imgW="2247900" imgH="3306763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26169" y="4047465"/>
            <a:ext cx="7696200" cy="18938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变小；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不变；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增大。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59780" y="3021980"/>
            <a:ext cx="10917043" cy="1033462"/>
          </a:xfrm>
          <a:prstGeom prst="rect">
            <a:avLst/>
          </a:prstGeom>
          <a:noFill/>
        </p:spPr>
        <p:txBody>
          <a:bodyPr vert="horz" lIns="92075" tIns="46038" rIns="92075" bIns="4603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当入射光线与法线的夹角变小时，反射角将：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034761"/>
              </p:ext>
            </p:extLst>
          </p:nvPr>
        </p:nvGraphicFramePr>
        <p:xfrm>
          <a:off x="1314897" y="4134003"/>
          <a:ext cx="390525" cy="576263"/>
        </p:xfrm>
        <a:graphic>
          <a:graphicData uri="http://schemas.openxmlformats.org/presentationml/2006/ole">
            <p:oleObj spid="_x0000_s2058" name="剪辑" r:id="rId5" imgW="2247900" imgH="330676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22013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691376" y="850863"/>
            <a:ext cx="10671717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关于光的反射，下列说法正确的是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、当入射光线与平面镜成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角时，反射角也是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、入射光线靠近法线时，反射光线也靠近法线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、入射角增大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时，反射光线与入射光线的夹角也增大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、镜面反射遵守反射定律，漫反射不遵守反</a:t>
            </a:r>
            <a:r>
              <a:rPr kumimoji="1"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射定律 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7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9278335"/>
              </p:ext>
            </p:extLst>
          </p:nvPr>
        </p:nvGraphicFramePr>
        <p:xfrm>
          <a:off x="893377" y="2556611"/>
          <a:ext cx="390525" cy="576262"/>
        </p:xfrm>
        <a:graphic>
          <a:graphicData uri="http://schemas.openxmlformats.org/presentationml/2006/ole">
            <p:oleObj spid="_x0000_s4103" name="剪辑" r:id="rId4" imgW="2247900" imgH="330676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38146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Object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4903" y="458869"/>
            <a:ext cx="63373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Group 3"/>
          <p:cNvGrpSpPr>
            <a:grpSpLocks/>
          </p:cNvGrpSpPr>
          <p:nvPr/>
        </p:nvGrpSpPr>
        <p:grpSpPr bwMode="auto">
          <a:xfrm rot="-851058">
            <a:off x="5191022" y="145458"/>
            <a:ext cx="1600200" cy="3319463"/>
            <a:chOff x="576" y="144"/>
            <a:chExt cx="1134" cy="2091"/>
          </a:xfrm>
        </p:grpSpPr>
        <p:sp>
          <p:nvSpPr>
            <p:cNvPr id="53" name="Line 4"/>
            <p:cNvSpPr>
              <a:spLocks noChangeShapeType="1"/>
            </p:cNvSpPr>
            <p:nvPr/>
          </p:nvSpPr>
          <p:spPr bwMode="auto">
            <a:xfrm>
              <a:off x="1040" y="1078"/>
              <a:ext cx="670" cy="1157"/>
            </a:xfrm>
            <a:prstGeom prst="line">
              <a:avLst/>
            </a:prstGeom>
            <a:noFill/>
            <a:ln w="76200" cmpd="tri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4" name="Line 5"/>
            <p:cNvSpPr>
              <a:spLocks noChangeShapeType="1"/>
            </p:cNvSpPr>
            <p:nvPr/>
          </p:nvSpPr>
          <p:spPr bwMode="auto">
            <a:xfrm>
              <a:off x="576" y="144"/>
              <a:ext cx="576" cy="100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3175" cap="rnd">
                  <a:solidFill>
                    <a:srgbClr val="000000"/>
                  </a:solidFill>
                  <a:prstDash val="sysDot"/>
                  <a:round/>
                  <a:headEnd/>
                  <a:tailEnd type="triangle" w="med" len="med"/>
                </a14:hiddenLine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55" name="Group 6"/>
          <p:cNvGrpSpPr>
            <a:grpSpLocks/>
          </p:cNvGrpSpPr>
          <p:nvPr/>
        </p:nvGrpSpPr>
        <p:grpSpPr bwMode="auto">
          <a:xfrm rot="369980">
            <a:off x="6187595" y="1295843"/>
            <a:ext cx="2032000" cy="3810000"/>
            <a:chOff x="1056" y="1008"/>
            <a:chExt cx="1440" cy="240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 flipV="1">
              <a:off x="1776" y="1008"/>
              <a:ext cx="720" cy="1200"/>
            </a:xfrm>
            <a:prstGeom prst="line">
              <a:avLst/>
            </a:prstGeom>
            <a:noFill/>
            <a:ln w="76200" cmpd="tri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7" name="Line 8"/>
            <p:cNvSpPr>
              <a:spLocks noChangeShapeType="1"/>
            </p:cNvSpPr>
            <p:nvPr/>
          </p:nvSpPr>
          <p:spPr bwMode="auto">
            <a:xfrm flipV="1">
              <a:off x="1056" y="2208"/>
              <a:ext cx="720" cy="12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3175">
                  <a:solidFill>
                    <a:srgbClr val="000000"/>
                  </a:solidFill>
                  <a:round/>
                  <a:headEnd/>
                  <a:tailEnd type="triangle" w="med" len="med"/>
                </a14:hiddenLine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pic>
        <p:nvPicPr>
          <p:cNvPr id="58" name="Picture 5" descr="u=1617490887,2378578547&amp;fm=21&amp;gp=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291" y="2433520"/>
            <a:ext cx="2117904" cy="150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6" descr="5882b2b7d0a20cf46b07dd6377094b36adaf99f2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291" y="4150732"/>
            <a:ext cx="2117904" cy="206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 descr="月亮"/>
          <p:cNvPicPr>
            <a:picLocks noChangeAspect="1" noChangeArrowheads="1"/>
          </p:cNvPicPr>
          <p:nvPr/>
        </p:nvPicPr>
        <p:blipFill>
          <a:blip r:embed="rId5" cstate="print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291" y="512955"/>
            <a:ext cx="2117904" cy="1801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右大括号 61"/>
          <p:cNvSpPr/>
          <p:nvPr/>
        </p:nvSpPr>
        <p:spPr>
          <a:xfrm>
            <a:off x="2798956" y="981307"/>
            <a:ext cx="423746" cy="4884234"/>
          </a:xfrm>
          <a:prstGeom prst="rightBrace">
            <a:avLst>
              <a:gd name="adj1" fmla="val 8333"/>
              <a:gd name="adj2" fmla="val 77854"/>
            </a:avLst>
          </a:prstGeom>
          <a:ln w="57150">
            <a:solidFill>
              <a:srgbClr val="3E35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箭头连接符 63"/>
          <p:cNvCxnSpPr/>
          <p:nvPr/>
        </p:nvCxnSpPr>
        <p:spPr>
          <a:xfrm>
            <a:off x="3328052" y="4783895"/>
            <a:ext cx="1806497" cy="0"/>
          </a:xfrm>
          <a:prstGeom prst="straightConnector1">
            <a:avLst/>
          </a:prstGeom>
          <a:ln w="57150">
            <a:solidFill>
              <a:srgbClr val="3E35F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5049402" y="4399174"/>
            <a:ext cx="757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光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572526" y="4161054"/>
            <a:ext cx="1103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3E35FB"/>
                </a:solidFill>
              </a:rPr>
              <a:t>反射</a:t>
            </a: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5799905" y="4795416"/>
            <a:ext cx="1806497" cy="0"/>
          </a:xfrm>
          <a:prstGeom prst="straightConnector1">
            <a:avLst/>
          </a:prstGeom>
          <a:ln w="57150">
            <a:solidFill>
              <a:srgbClr val="3E35F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6005351" y="4210641"/>
            <a:ext cx="1103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3E35FB"/>
                </a:solidFill>
              </a:rPr>
              <a:t>进入</a:t>
            </a: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016870">
            <a:off x="7647600" y="4221792"/>
            <a:ext cx="1581150" cy="1581150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6490183" y="5790388"/>
            <a:ext cx="4391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人眼看到不发光的物体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577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5" grpId="0"/>
      <p:bldP spid="66" grpId="0"/>
      <p:bldP spid="68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3235" y="1337957"/>
            <a:ext cx="40742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人眼视物原理：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015" y="2353619"/>
            <a:ext cx="113965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人眼能够看见物体的原因：物体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的光进入了人眼。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进入人眼的光越多时，人眼看的物体就越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0847" y="2398934"/>
            <a:ext cx="1103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E35FB"/>
                </a:solidFill>
              </a:rPr>
              <a:t>发出</a:t>
            </a:r>
            <a:endParaRPr lang="zh-CN" altLang="en-US" sz="3200" b="1" dirty="0">
              <a:solidFill>
                <a:srgbClr val="3E35FB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69963" y="2474374"/>
            <a:ext cx="1216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E35FB"/>
                </a:solidFill>
              </a:rPr>
              <a:t>反射</a:t>
            </a:r>
            <a:endParaRPr lang="zh-CN" altLang="en-US" sz="3200" b="1" dirty="0">
              <a:solidFill>
                <a:srgbClr val="3E35F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71947" y="3138449"/>
            <a:ext cx="647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E35FB"/>
                </a:solidFill>
              </a:rPr>
              <a:t>亮</a:t>
            </a:r>
            <a:endParaRPr lang="zh-CN" altLang="en-US" sz="3200" b="1" dirty="0">
              <a:solidFill>
                <a:srgbClr val="3E35FB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7600" y="399238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【</a:t>
            </a: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归纳总结</a:t>
            </a: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】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59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615" y="1116790"/>
            <a:ext cx="63373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"/>
          <p:cNvGrpSpPr>
            <a:grpSpLocks/>
          </p:cNvGrpSpPr>
          <p:nvPr/>
        </p:nvGrpSpPr>
        <p:grpSpPr bwMode="auto">
          <a:xfrm rot="-851058">
            <a:off x="3473734" y="803379"/>
            <a:ext cx="1600200" cy="3319463"/>
            <a:chOff x="576" y="144"/>
            <a:chExt cx="1134" cy="2091"/>
          </a:xfrm>
        </p:grpSpPr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1040" y="1078"/>
              <a:ext cx="670" cy="1157"/>
            </a:xfrm>
            <a:prstGeom prst="line">
              <a:avLst/>
            </a:prstGeom>
            <a:noFill/>
            <a:ln w="76200" cmpd="tri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576" y="144"/>
              <a:ext cx="576" cy="100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3175" cap="rnd">
                  <a:solidFill>
                    <a:srgbClr val="000000"/>
                  </a:solidFill>
                  <a:prstDash val="sysDot"/>
                  <a:round/>
                  <a:headEnd/>
                  <a:tailEnd type="triangle" w="med" len="med"/>
                </a14:hiddenLine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 rot="369980">
            <a:off x="4470307" y="1953764"/>
            <a:ext cx="2032000" cy="3810000"/>
            <a:chOff x="1056" y="1008"/>
            <a:chExt cx="1440" cy="2400"/>
          </a:xfrm>
        </p:grpSpPr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1776" y="1008"/>
              <a:ext cx="720" cy="1200"/>
            </a:xfrm>
            <a:prstGeom prst="line">
              <a:avLst/>
            </a:prstGeom>
            <a:noFill/>
            <a:ln w="76200" cmpd="tri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V="1">
              <a:off x="1056" y="2208"/>
              <a:ext cx="720" cy="12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3175">
                  <a:solidFill>
                    <a:srgbClr val="000000"/>
                  </a:solidFill>
                  <a:round/>
                  <a:headEnd/>
                  <a:tailEnd type="triangle" w="med" len="med"/>
                </a14:hiddenLine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618116" y="4726460"/>
            <a:ext cx="89511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</a:t>
            </a: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在反射时遵循怎样的规律呢？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489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左大括号 51"/>
          <p:cNvSpPr/>
          <p:nvPr/>
        </p:nvSpPr>
        <p:spPr>
          <a:xfrm>
            <a:off x="8451200" y="2242634"/>
            <a:ext cx="722766" cy="2413619"/>
          </a:xfrm>
          <a:prstGeom prst="leftBrace">
            <a:avLst/>
          </a:prstGeom>
          <a:ln w="38100">
            <a:solidFill>
              <a:srgbClr val="3E35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06933" y="4363844"/>
            <a:ext cx="2286000" cy="152400"/>
            <a:chOff x="0" y="0"/>
            <a:chExt cx="1440" cy="96"/>
          </a:xfrm>
        </p:grpSpPr>
        <p:sp>
          <p:nvSpPr>
            <p:cNvPr id="3" name="Line 4"/>
            <p:cNvSpPr>
              <a:spLocks noChangeShapeType="1"/>
            </p:cNvSpPr>
            <p:nvPr/>
          </p:nvSpPr>
          <p:spPr bwMode="auto">
            <a:xfrm>
              <a:off x="48" y="0"/>
              <a:ext cx="13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" name="Line 5"/>
            <p:cNvSpPr>
              <a:spLocks noChangeShapeType="1"/>
            </p:cNvSpPr>
            <p:nvPr/>
          </p:nvSpPr>
          <p:spPr bwMode="auto">
            <a:xfrm flipH="1">
              <a:off x="0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 flipH="1">
              <a:off x="96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H="1">
              <a:off x="192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H="1">
              <a:off x="288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flipH="1">
              <a:off x="384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H="1">
              <a:off x="480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H="1">
              <a:off x="576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H="1">
              <a:off x="672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 flipH="1">
              <a:off x="768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 flipH="1">
              <a:off x="864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H="1">
              <a:off x="960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H="1">
              <a:off x="1056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H="1">
              <a:off x="1152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H="1">
              <a:off x="1248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H="1">
              <a:off x="1344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644933" y="2154044"/>
            <a:ext cx="685800" cy="457200"/>
            <a:chOff x="0" y="0"/>
            <a:chExt cx="384" cy="247"/>
          </a:xfrm>
        </p:grpSpPr>
        <p:sp>
          <p:nvSpPr>
            <p:cNvPr id="20" name="Oval 21"/>
            <p:cNvSpPr>
              <a:spLocks noChangeArrowheads="1"/>
            </p:cNvSpPr>
            <p:nvPr/>
          </p:nvSpPr>
          <p:spPr bwMode="auto">
            <a:xfrm>
              <a:off x="0" y="144"/>
              <a:ext cx="96" cy="9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48" y="0"/>
              <a:ext cx="336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22" name="Group 23"/>
          <p:cNvGrpSpPr>
            <a:grpSpLocks/>
          </p:cNvGrpSpPr>
          <p:nvPr/>
        </p:nvGrpSpPr>
        <p:grpSpPr bwMode="auto">
          <a:xfrm>
            <a:off x="2473733" y="2001644"/>
            <a:ext cx="533400" cy="2895600"/>
            <a:chOff x="0" y="0"/>
            <a:chExt cx="336" cy="1680"/>
          </a:xfrm>
        </p:grpSpPr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H="1">
              <a:off x="48" y="192"/>
              <a:ext cx="1" cy="14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336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>
                  <a:latin typeface="Times New Roman" panose="02020603050405020304" pitchFamily="18" charset="0"/>
                </a:rPr>
                <a:t>法线</a:t>
              </a:r>
            </a:p>
          </p:txBody>
        </p:sp>
      </p:grpSp>
      <p:grpSp>
        <p:nvGrpSpPr>
          <p:cNvPr id="25" name="Group 26"/>
          <p:cNvGrpSpPr>
            <a:grpSpLocks/>
          </p:cNvGrpSpPr>
          <p:nvPr/>
        </p:nvGrpSpPr>
        <p:grpSpPr bwMode="auto">
          <a:xfrm>
            <a:off x="721133" y="2992244"/>
            <a:ext cx="1371600" cy="1552575"/>
            <a:chOff x="0" y="0"/>
            <a:chExt cx="864" cy="978"/>
          </a:xfrm>
        </p:grpSpPr>
        <p:sp>
          <p:nvSpPr>
            <p:cNvPr id="26" name="Text Box 27"/>
            <p:cNvSpPr txBox="1">
              <a:spLocks noChangeArrowheads="1"/>
            </p:cNvSpPr>
            <p:nvPr/>
          </p:nvSpPr>
          <p:spPr bwMode="auto">
            <a:xfrm>
              <a:off x="0" y="0"/>
              <a:ext cx="384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>
                  <a:latin typeface="Times New Roman" panose="02020603050405020304" pitchFamily="18" charset="0"/>
                </a:rPr>
                <a:t>入射光线</a:t>
              </a:r>
            </a:p>
          </p:txBody>
        </p:sp>
        <p:cxnSp>
          <p:nvCxnSpPr>
            <p:cNvPr id="27" name="AutoShape 28"/>
            <p:cNvCxnSpPr>
              <a:cxnSpLocks noChangeShapeType="1"/>
            </p:cNvCxnSpPr>
            <p:nvPr/>
          </p:nvCxnSpPr>
          <p:spPr bwMode="auto">
            <a:xfrm>
              <a:off x="288" y="480"/>
              <a:ext cx="576" cy="87"/>
            </a:xfrm>
            <a:prstGeom prst="curvedConnector3">
              <a:avLst>
                <a:gd name="adj1" fmla="val 50000"/>
              </a:avLst>
            </a:prstGeom>
            <a:noFill/>
            <a:ln w="444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28" name="Group 29"/>
          <p:cNvGrpSpPr>
            <a:grpSpLocks/>
          </p:cNvGrpSpPr>
          <p:nvPr/>
        </p:nvGrpSpPr>
        <p:grpSpPr bwMode="auto">
          <a:xfrm>
            <a:off x="3616733" y="2382644"/>
            <a:ext cx="1219200" cy="1552575"/>
            <a:chOff x="0" y="0"/>
            <a:chExt cx="768" cy="978"/>
          </a:xfrm>
        </p:grpSpPr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384" y="0"/>
              <a:ext cx="384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 dirty="0">
                  <a:latin typeface="Times New Roman" panose="02020603050405020304" pitchFamily="18" charset="0"/>
                </a:rPr>
                <a:t>反射光线</a:t>
              </a:r>
            </a:p>
          </p:txBody>
        </p:sp>
        <p:cxnSp>
          <p:nvCxnSpPr>
            <p:cNvPr id="30" name="AutoShape 31"/>
            <p:cNvCxnSpPr>
              <a:cxnSpLocks noChangeShapeType="1"/>
            </p:cNvCxnSpPr>
            <p:nvPr/>
          </p:nvCxnSpPr>
          <p:spPr bwMode="auto">
            <a:xfrm rot="10800000" flipV="1">
              <a:off x="0" y="480"/>
              <a:ext cx="384" cy="96"/>
            </a:xfrm>
            <a:prstGeom prst="curvedConnector3">
              <a:avLst>
                <a:gd name="adj1" fmla="val 50000"/>
              </a:avLst>
            </a:prstGeom>
            <a:noFill/>
            <a:ln w="444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31" name="Group 32"/>
          <p:cNvGrpSpPr>
            <a:grpSpLocks/>
          </p:cNvGrpSpPr>
          <p:nvPr/>
        </p:nvGrpSpPr>
        <p:grpSpPr bwMode="auto">
          <a:xfrm>
            <a:off x="2321333" y="4287644"/>
            <a:ext cx="762000" cy="1263650"/>
            <a:chOff x="0" y="0"/>
            <a:chExt cx="480" cy="796"/>
          </a:xfrm>
        </p:grpSpPr>
        <p:grpSp>
          <p:nvGrpSpPr>
            <p:cNvPr id="32" name="Group 33"/>
            <p:cNvGrpSpPr>
              <a:grpSpLocks/>
            </p:cNvGrpSpPr>
            <p:nvPr/>
          </p:nvGrpSpPr>
          <p:grpSpPr bwMode="auto">
            <a:xfrm>
              <a:off x="0" y="0"/>
              <a:ext cx="336" cy="336"/>
              <a:chOff x="0" y="0"/>
              <a:chExt cx="336" cy="336"/>
            </a:xfrm>
          </p:grpSpPr>
          <p:sp>
            <p:nvSpPr>
              <p:cNvPr id="34" name="Text Box 34"/>
              <p:cNvSpPr txBox="1">
                <a:spLocks noChangeArrowheads="1"/>
              </p:cNvSpPr>
              <p:nvPr/>
            </p:nvSpPr>
            <p:spPr bwMode="auto">
              <a:xfrm>
                <a:off x="0" y="48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b="1">
                    <a:latin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5" name="Oval 35"/>
              <p:cNvSpPr>
                <a:spLocks noChangeArrowheads="1"/>
              </p:cNvSpPr>
              <p:nvPr/>
            </p:nvSpPr>
            <p:spPr bwMode="auto">
              <a:xfrm>
                <a:off x="96" y="0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33" name="Text Box 36"/>
            <p:cNvSpPr txBox="1">
              <a:spLocks noChangeArrowheads="1"/>
            </p:cNvSpPr>
            <p:nvPr/>
          </p:nvSpPr>
          <p:spPr bwMode="auto">
            <a:xfrm>
              <a:off x="96" y="48"/>
              <a:ext cx="384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 dirty="0">
                  <a:latin typeface="Times New Roman" panose="02020603050405020304" pitchFamily="18" charset="0"/>
                </a:rPr>
                <a:t>入射点</a:t>
              </a:r>
            </a:p>
          </p:txBody>
        </p:sp>
      </p:grpSp>
      <p:sp>
        <p:nvSpPr>
          <p:cNvPr id="36" name="Arc 37"/>
          <p:cNvSpPr>
            <a:spLocks/>
          </p:cNvSpPr>
          <p:nvPr/>
        </p:nvSpPr>
        <p:spPr bwMode="auto">
          <a:xfrm>
            <a:off x="2321333" y="3982844"/>
            <a:ext cx="228600" cy="150813"/>
          </a:xfrm>
          <a:custGeom>
            <a:avLst/>
            <a:gdLst>
              <a:gd name="T0" fmla="*/ 0 w 42476"/>
              <a:gd name="T1" fmla="*/ 967095 h 21600"/>
              <a:gd name="T2" fmla="*/ 1230294 w 42476"/>
              <a:gd name="T3" fmla="*/ 796223 h 21600"/>
              <a:gd name="T4" fmla="*/ 623548 w 42476"/>
              <a:gd name="T5" fmla="*/ 1052989 h 21600"/>
              <a:gd name="T6" fmla="*/ 0 60000 65536"/>
              <a:gd name="T7" fmla="*/ 0 60000 65536"/>
              <a:gd name="T8" fmla="*/ 0 60000 65536"/>
              <a:gd name="T9" fmla="*/ 0 w 42476"/>
              <a:gd name="T10" fmla="*/ 0 h 21600"/>
              <a:gd name="T11" fmla="*/ 42476 w 4247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476" h="21600" fill="none" extrusionOk="0">
                <a:moveTo>
                  <a:pt x="-1" y="19837"/>
                </a:moveTo>
                <a:cubicBezTo>
                  <a:pt x="917" y="8629"/>
                  <a:pt x="10281" y="-1"/>
                  <a:pt x="21528" y="0"/>
                </a:cubicBezTo>
                <a:cubicBezTo>
                  <a:pt x="31428" y="0"/>
                  <a:pt x="40061" y="6731"/>
                  <a:pt x="42476" y="16332"/>
                </a:cubicBezTo>
              </a:path>
              <a:path w="42476" h="21600" stroke="0" extrusionOk="0">
                <a:moveTo>
                  <a:pt x="-1" y="19837"/>
                </a:moveTo>
                <a:cubicBezTo>
                  <a:pt x="917" y="8629"/>
                  <a:pt x="10281" y="-1"/>
                  <a:pt x="21528" y="0"/>
                </a:cubicBezTo>
                <a:cubicBezTo>
                  <a:pt x="31428" y="0"/>
                  <a:pt x="40061" y="6731"/>
                  <a:pt x="42476" y="16332"/>
                </a:cubicBezTo>
                <a:lnTo>
                  <a:pt x="21528" y="21600"/>
                </a:lnTo>
                <a:lnTo>
                  <a:pt x="-1" y="19837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rc 38"/>
          <p:cNvSpPr>
            <a:spLocks/>
          </p:cNvSpPr>
          <p:nvPr/>
        </p:nvSpPr>
        <p:spPr bwMode="auto">
          <a:xfrm>
            <a:off x="2549933" y="3982844"/>
            <a:ext cx="225425" cy="152400"/>
          </a:xfrm>
          <a:custGeom>
            <a:avLst/>
            <a:gdLst>
              <a:gd name="T0" fmla="*/ 2614 w 43200"/>
              <a:gd name="T1" fmla="*/ 670433 h 28612"/>
              <a:gd name="T2" fmla="*/ 1144449 w 43200"/>
              <a:gd name="T3" fmla="*/ 811749 h 28612"/>
              <a:gd name="T4" fmla="*/ 588151 w 43200"/>
              <a:gd name="T5" fmla="*/ 612812 h 28612"/>
              <a:gd name="T6" fmla="*/ 0 60000 65536"/>
              <a:gd name="T7" fmla="*/ 0 60000 65536"/>
              <a:gd name="T8" fmla="*/ 0 60000 65536"/>
              <a:gd name="T9" fmla="*/ 0 w 43200"/>
              <a:gd name="T10" fmla="*/ 0 h 28612"/>
              <a:gd name="T11" fmla="*/ 43200 w 43200"/>
              <a:gd name="T12" fmla="*/ 28612 h 286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8612" fill="none" extrusionOk="0">
                <a:moveTo>
                  <a:pt x="95" y="23631"/>
                </a:moveTo>
                <a:cubicBezTo>
                  <a:pt x="31" y="22955"/>
                  <a:pt x="0" y="222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3985"/>
                  <a:pt x="42804" y="26355"/>
                  <a:pt x="42030" y="28612"/>
                </a:cubicBezTo>
              </a:path>
              <a:path w="43200" h="28612" stroke="0" extrusionOk="0">
                <a:moveTo>
                  <a:pt x="95" y="23631"/>
                </a:moveTo>
                <a:cubicBezTo>
                  <a:pt x="31" y="22955"/>
                  <a:pt x="0" y="222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3985"/>
                  <a:pt x="42804" y="26355"/>
                  <a:pt x="42030" y="28612"/>
                </a:cubicBezTo>
                <a:lnTo>
                  <a:pt x="21600" y="21600"/>
                </a:lnTo>
                <a:lnTo>
                  <a:pt x="95" y="23631"/>
                </a:lnTo>
                <a:close/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8" name="Group 39"/>
          <p:cNvGrpSpPr>
            <a:grpSpLocks/>
          </p:cNvGrpSpPr>
          <p:nvPr/>
        </p:nvGrpSpPr>
        <p:grpSpPr bwMode="auto">
          <a:xfrm>
            <a:off x="1787933" y="1925444"/>
            <a:ext cx="609600" cy="1828800"/>
            <a:chOff x="0" y="0"/>
            <a:chExt cx="384" cy="1152"/>
          </a:xfrm>
        </p:grpSpPr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>
              <a:off x="0" y="0"/>
              <a:ext cx="384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>
                  <a:solidFill>
                    <a:srgbClr val="FF33CC"/>
                  </a:solidFill>
                  <a:latin typeface="Times New Roman" panose="02020603050405020304" pitchFamily="18" charset="0"/>
                </a:rPr>
                <a:t>入射角</a:t>
              </a:r>
            </a:p>
          </p:txBody>
        </p:sp>
        <p:sp>
          <p:nvSpPr>
            <p:cNvPr id="40" name="AutoShape 41"/>
            <p:cNvSpPr>
              <a:spLocks noChangeArrowheads="1"/>
            </p:cNvSpPr>
            <p:nvPr/>
          </p:nvSpPr>
          <p:spPr bwMode="auto">
            <a:xfrm flipV="1">
              <a:off x="288" y="672"/>
              <a:ext cx="96" cy="480"/>
            </a:xfrm>
            <a:prstGeom prst="upArrow">
              <a:avLst>
                <a:gd name="adj1" fmla="val 50000"/>
                <a:gd name="adj2" fmla="val 1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" name="Group 42"/>
          <p:cNvGrpSpPr>
            <a:grpSpLocks/>
          </p:cNvGrpSpPr>
          <p:nvPr/>
        </p:nvGrpSpPr>
        <p:grpSpPr bwMode="auto">
          <a:xfrm>
            <a:off x="2854733" y="1925444"/>
            <a:ext cx="762000" cy="1752600"/>
            <a:chOff x="0" y="0"/>
            <a:chExt cx="480" cy="1104"/>
          </a:xfrm>
        </p:grpSpPr>
        <p:sp>
          <p:nvSpPr>
            <p:cNvPr id="42" name="Text Box 43"/>
            <p:cNvSpPr txBox="1">
              <a:spLocks noChangeArrowheads="1"/>
            </p:cNvSpPr>
            <p:nvPr/>
          </p:nvSpPr>
          <p:spPr bwMode="auto">
            <a:xfrm>
              <a:off x="96" y="0"/>
              <a:ext cx="384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>
                  <a:solidFill>
                    <a:srgbClr val="FF33CC"/>
                  </a:solidFill>
                  <a:latin typeface="Times New Roman" panose="02020603050405020304" pitchFamily="18" charset="0"/>
                </a:rPr>
                <a:t>反射角</a:t>
              </a:r>
            </a:p>
          </p:txBody>
        </p:sp>
        <p:sp>
          <p:nvSpPr>
            <p:cNvPr id="43" name="AutoShape 44"/>
            <p:cNvSpPr>
              <a:spLocks noChangeArrowheads="1"/>
            </p:cNvSpPr>
            <p:nvPr/>
          </p:nvSpPr>
          <p:spPr bwMode="auto">
            <a:xfrm flipV="1">
              <a:off x="0" y="624"/>
              <a:ext cx="96" cy="480"/>
            </a:xfrm>
            <a:prstGeom prst="upArrow">
              <a:avLst>
                <a:gd name="adj1" fmla="val 50000"/>
                <a:gd name="adj2" fmla="val 1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4" name="Group 45"/>
          <p:cNvGrpSpPr>
            <a:grpSpLocks/>
          </p:cNvGrpSpPr>
          <p:nvPr/>
        </p:nvGrpSpPr>
        <p:grpSpPr bwMode="auto">
          <a:xfrm>
            <a:off x="721133" y="2535044"/>
            <a:ext cx="1828800" cy="1828800"/>
            <a:chOff x="0" y="0"/>
            <a:chExt cx="864" cy="864"/>
          </a:xfrm>
        </p:grpSpPr>
        <p:sp>
          <p:nvSpPr>
            <p:cNvPr id="45" name="Line 46"/>
            <p:cNvSpPr>
              <a:spLocks noChangeShapeType="1"/>
            </p:cNvSpPr>
            <p:nvPr/>
          </p:nvSpPr>
          <p:spPr bwMode="auto">
            <a:xfrm>
              <a:off x="0" y="0"/>
              <a:ext cx="480" cy="480"/>
            </a:xfrm>
            <a:prstGeom prst="line">
              <a:avLst/>
            </a:prstGeom>
            <a:noFill/>
            <a:ln w="38100">
              <a:solidFill>
                <a:srgbClr val="00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47"/>
            <p:cNvSpPr>
              <a:spLocks noChangeShapeType="1"/>
            </p:cNvSpPr>
            <p:nvPr/>
          </p:nvSpPr>
          <p:spPr bwMode="auto">
            <a:xfrm>
              <a:off x="432" y="432"/>
              <a:ext cx="432" cy="432"/>
            </a:xfrm>
            <a:prstGeom prst="line">
              <a:avLst/>
            </a:prstGeom>
            <a:noFill/>
            <a:ln w="38100">
              <a:solidFill>
                <a:srgbClr val="0000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Group 48"/>
          <p:cNvGrpSpPr>
            <a:grpSpLocks/>
          </p:cNvGrpSpPr>
          <p:nvPr/>
        </p:nvGrpSpPr>
        <p:grpSpPr bwMode="auto">
          <a:xfrm flipV="1">
            <a:off x="2549933" y="2001644"/>
            <a:ext cx="2362200" cy="2362200"/>
            <a:chOff x="0" y="0"/>
            <a:chExt cx="864" cy="864"/>
          </a:xfrm>
        </p:grpSpPr>
        <p:sp>
          <p:nvSpPr>
            <p:cNvPr id="48" name="Line 49"/>
            <p:cNvSpPr>
              <a:spLocks noChangeShapeType="1"/>
            </p:cNvSpPr>
            <p:nvPr/>
          </p:nvSpPr>
          <p:spPr bwMode="auto">
            <a:xfrm>
              <a:off x="0" y="0"/>
              <a:ext cx="480" cy="480"/>
            </a:xfrm>
            <a:prstGeom prst="line">
              <a:avLst/>
            </a:prstGeom>
            <a:noFill/>
            <a:ln w="38100">
              <a:solidFill>
                <a:srgbClr val="00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50"/>
            <p:cNvSpPr>
              <a:spLocks noChangeShapeType="1"/>
            </p:cNvSpPr>
            <p:nvPr/>
          </p:nvSpPr>
          <p:spPr bwMode="auto">
            <a:xfrm>
              <a:off x="432" y="432"/>
              <a:ext cx="432" cy="432"/>
            </a:xfrm>
            <a:prstGeom prst="line">
              <a:avLst/>
            </a:prstGeom>
            <a:noFill/>
            <a:ln w="38100">
              <a:solidFill>
                <a:srgbClr val="0000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4278590" y="634266"/>
            <a:ext cx="2262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光的反射</a:t>
            </a:r>
          </a:p>
        </p:txBody>
      </p:sp>
      <p:sp>
        <p:nvSpPr>
          <p:cNvPr id="51" name="矩形 50"/>
          <p:cNvSpPr/>
          <p:nvPr/>
        </p:nvSpPr>
        <p:spPr>
          <a:xfrm>
            <a:off x="4838685" y="2916044"/>
            <a:ext cx="392928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探究光的反射规律</a:t>
            </a:r>
            <a:endParaRPr lang="en-US" altLang="zh-CN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93954" y="2322974"/>
            <a:ext cx="2890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三线的位置关系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908400" y="3993024"/>
            <a:ext cx="2753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两角的大小关系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798137" y="2816498"/>
            <a:ext cx="3023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000" b="1" dirty="0">
                <a:solidFill>
                  <a:srgbClr val="3E35F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三线是否共面，</a:t>
            </a:r>
            <a:r>
              <a:rPr lang="zh-CN" altLang="en-US" sz="2000" b="1" dirty="0" smtClean="0">
                <a:solidFill>
                  <a:srgbClr val="3E35F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反射光</a:t>
            </a:r>
            <a:endParaRPr lang="en-US" altLang="zh-CN" sz="2000" b="1" dirty="0" smtClean="0">
              <a:solidFill>
                <a:srgbClr val="3E35F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3E35F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</a:t>
            </a:r>
            <a:r>
              <a:rPr lang="zh-CN" altLang="en-US" sz="2000" b="1" dirty="0">
                <a:solidFill>
                  <a:srgbClr val="3E35F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、入射光线的位置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xmlns="" val="38318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1" grpId="0"/>
      <p:bldP spid="54" grpId="0"/>
      <p:bldP spid="55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65" name="AutoShape 8"/>
          <p:cNvSpPr>
            <a:spLocks noChangeArrowheads="1"/>
          </p:cNvSpPr>
          <p:nvPr/>
        </p:nvSpPr>
        <p:spPr bwMode="auto">
          <a:xfrm>
            <a:off x="3293219" y="1145083"/>
            <a:ext cx="1788461" cy="643905"/>
          </a:xfrm>
          <a:prstGeom prst="parallelogram">
            <a:avLst>
              <a:gd name="adj" fmla="val 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26668" name="Text Box 81"/>
          <p:cNvSpPr txBox="1">
            <a:spLocks noChangeArrowheads="1"/>
          </p:cNvSpPr>
          <p:nvPr/>
        </p:nvSpPr>
        <p:spPr bwMode="auto">
          <a:xfrm>
            <a:off x="3385403" y="1797315"/>
            <a:ext cx="1871662" cy="64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Tahoma" panose="020B0604030504040204" pitchFamily="34" charset="0"/>
              </a:rPr>
              <a:t>平面镜</a:t>
            </a:r>
          </a:p>
        </p:txBody>
      </p:sp>
      <p:sp>
        <p:nvSpPr>
          <p:cNvPr id="102432" name="Rectangle 32"/>
          <p:cNvSpPr>
            <a:spLocks noChangeArrowheads="1"/>
          </p:cNvSpPr>
          <p:nvPr/>
        </p:nvSpPr>
        <p:spPr bwMode="auto">
          <a:xfrm>
            <a:off x="8727186" y="993826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26661" name="Rectangle 87"/>
          <p:cNvSpPr>
            <a:spLocks noChangeArrowheads="1"/>
          </p:cNvSpPr>
          <p:nvPr/>
        </p:nvSpPr>
        <p:spPr bwMode="auto">
          <a:xfrm>
            <a:off x="6184361" y="1002063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grpSp>
        <p:nvGrpSpPr>
          <p:cNvPr id="26662" name="Group 88"/>
          <p:cNvGrpSpPr>
            <a:grpSpLocks/>
          </p:cNvGrpSpPr>
          <p:nvPr/>
        </p:nvGrpSpPr>
        <p:grpSpPr bwMode="auto">
          <a:xfrm>
            <a:off x="7738481" y="5410086"/>
            <a:ext cx="1874695" cy="865187"/>
            <a:chOff x="1973" y="164"/>
            <a:chExt cx="720" cy="545"/>
          </a:xfrm>
        </p:grpSpPr>
        <p:sp>
          <p:nvSpPr>
            <p:cNvPr id="26663" name="AutoShape 89"/>
            <p:cNvSpPr>
              <a:spLocks noChangeArrowheads="1"/>
            </p:cNvSpPr>
            <p:nvPr/>
          </p:nvSpPr>
          <p:spPr bwMode="auto">
            <a:xfrm>
              <a:off x="1973" y="164"/>
              <a:ext cx="720" cy="545"/>
            </a:xfrm>
            <a:prstGeom prst="wedgeRoundRectCallout">
              <a:avLst>
                <a:gd name="adj1" fmla="val -30787"/>
                <a:gd name="adj2" fmla="val -141214"/>
                <a:gd name="adj3" fmla="val 16667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Tahoma" panose="020B0604030504040204" pitchFamily="34" charset="0"/>
              </a:endParaRPr>
            </a:p>
          </p:txBody>
        </p:sp>
        <p:sp>
          <p:nvSpPr>
            <p:cNvPr id="26664" name="Text Box 90"/>
            <p:cNvSpPr txBox="1">
              <a:spLocks noChangeArrowheads="1"/>
            </p:cNvSpPr>
            <p:nvPr/>
          </p:nvSpPr>
          <p:spPr bwMode="auto">
            <a:xfrm>
              <a:off x="1973" y="164"/>
              <a:ext cx="720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 b="1" dirty="0" smtClean="0">
                  <a:solidFill>
                    <a:srgbClr val="FF0000"/>
                  </a:solidFill>
                  <a:latin typeface="Tahoma" panose="020B0604030504040204" pitchFamily="34" charset="0"/>
                </a:rPr>
                <a:t>可折屏</a:t>
              </a:r>
              <a:endPara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</p:grpSp>
      <p:sp>
        <p:nvSpPr>
          <p:cNvPr id="26656" name="Line 95"/>
          <p:cNvSpPr>
            <a:spLocks noChangeShapeType="1"/>
          </p:cNvSpPr>
          <p:nvPr/>
        </p:nvSpPr>
        <p:spPr bwMode="auto">
          <a:xfrm>
            <a:off x="8728773" y="993826"/>
            <a:ext cx="0" cy="3673475"/>
          </a:xfrm>
          <a:prstGeom prst="line">
            <a:avLst/>
          </a:prstGeom>
          <a:noFill/>
          <a:ln w="57150">
            <a:solidFill>
              <a:srgbClr val="FF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7" name="Text Box 96"/>
          <p:cNvSpPr txBox="1">
            <a:spLocks noChangeArrowheads="1"/>
          </p:cNvSpPr>
          <p:nvPr/>
        </p:nvSpPr>
        <p:spPr bwMode="auto">
          <a:xfrm>
            <a:off x="8368411" y="993826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0066"/>
                </a:solidFill>
                <a:latin typeface="Tahoma" panose="020B0604030504040204" pitchFamily="34" charset="0"/>
              </a:rPr>
              <a:t>N</a:t>
            </a:r>
          </a:p>
        </p:txBody>
      </p:sp>
      <p:sp>
        <p:nvSpPr>
          <p:cNvPr id="26658" name="Text Box 97"/>
          <p:cNvSpPr txBox="1">
            <a:spLocks noChangeArrowheads="1"/>
          </p:cNvSpPr>
          <p:nvPr/>
        </p:nvSpPr>
        <p:spPr bwMode="auto">
          <a:xfrm>
            <a:off x="8296973" y="4306938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0066"/>
                </a:solidFill>
                <a:latin typeface="Tahoma" panose="020B0604030504040204" pitchFamily="34" charset="0"/>
              </a:rPr>
              <a:t>O</a:t>
            </a:r>
          </a:p>
        </p:txBody>
      </p:sp>
      <p:grpSp>
        <p:nvGrpSpPr>
          <p:cNvPr id="26632" name="Group 112"/>
          <p:cNvGrpSpPr>
            <a:grpSpLocks/>
          </p:cNvGrpSpPr>
          <p:nvPr/>
        </p:nvGrpSpPr>
        <p:grpSpPr bwMode="auto">
          <a:xfrm>
            <a:off x="501558" y="1698675"/>
            <a:ext cx="1360488" cy="2608263"/>
            <a:chOff x="573" y="0"/>
            <a:chExt cx="857" cy="1643"/>
          </a:xfrm>
        </p:grpSpPr>
        <p:grpSp>
          <p:nvGrpSpPr>
            <p:cNvPr id="26650" name="Group 109"/>
            <p:cNvGrpSpPr>
              <a:grpSpLocks/>
            </p:cNvGrpSpPr>
            <p:nvPr/>
          </p:nvGrpSpPr>
          <p:grpSpPr bwMode="auto">
            <a:xfrm>
              <a:off x="1020" y="0"/>
              <a:ext cx="226" cy="907"/>
              <a:chOff x="975" y="0"/>
              <a:chExt cx="226" cy="907"/>
            </a:xfrm>
          </p:grpSpPr>
          <p:sp>
            <p:nvSpPr>
              <p:cNvPr id="26653" name="AutoShape 106"/>
              <p:cNvSpPr>
                <a:spLocks noChangeArrowheads="1"/>
              </p:cNvSpPr>
              <p:nvPr/>
            </p:nvSpPr>
            <p:spPr bwMode="auto">
              <a:xfrm rot="2921859">
                <a:off x="589" y="386"/>
                <a:ext cx="907" cy="136"/>
              </a:xfrm>
              <a:prstGeom prst="flowChartTerminator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54" name="Rectangle 107"/>
              <p:cNvSpPr>
                <a:spLocks noChangeArrowheads="1"/>
              </p:cNvSpPr>
              <p:nvPr/>
            </p:nvSpPr>
            <p:spPr bwMode="auto">
              <a:xfrm rot="-2462814">
                <a:off x="1156" y="391"/>
                <a:ext cx="45" cy="454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6651" name="AutoShape 110"/>
            <p:cNvSpPr>
              <a:spLocks noChangeArrowheads="1"/>
            </p:cNvSpPr>
            <p:nvPr/>
          </p:nvSpPr>
          <p:spPr bwMode="auto">
            <a:xfrm rot="10800000">
              <a:off x="573" y="1189"/>
              <a:ext cx="817" cy="454"/>
            </a:xfrm>
            <a:prstGeom prst="wedgeRoundRectCallout">
              <a:avLst>
                <a:gd name="adj1" fmla="val -26841"/>
                <a:gd name="adj2" fmla="val 170611"/>
                <a:gd name="adj3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Tahoma" panose="020B0604030504040204" pitchFamily="34" charset="0"/>
              </a:endParaRPr>
            </a:p>
          </p:txBody>
        </p:sp>
        <p:sp>
          <p:nvSpPr>
            <p:cNvPr id="26652" name="Text Box 111"/>
            <p:cNvSpPr txBox="1">
              <a:spLocks noChangeArrowheads="1"/>
            </p:cNvSpPr>
            <p:nvPr/>
          </p:nvSpPr>
          <p:spPr bwMode="auto">
            <a:xfrm>
              <a:off x="591" y="1253"/>
              <a:ext cx="8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66"/>
                  </a:solidFill>
                  <a:latin typeface="Tahoma" panose="020B0604030504040204" pitchFamily="34" charset="0"/>
                </a:rPr>
                <a:t>激光笔</a:t>
              </a:r>
            </a:p>
          </p:txBody>
        </p:sp>
      </p:grpSp>
      <p:sp>
        <p:nvSpPr>
          <p:cNvPr id="102536" name="AutoShape 136"/>
          <p:cNvSpPr>
            <a:spLocks noChangeArrowheads="1"/>
          </p:cNvSpPr>
          <p:nvPr/>
        </p:nvSpPr>
        <p:spPr bwMode="auto">
          <a:xfrm rot="21145750">
            <a:off x="8512874" y="920802"/>
            <a:ext cx="2016125" cy="3527425"/>
          </a:xfrm>
          <a:prstGeom prst="parallelogram">
            <a:avLst>
              <a:gd name="adj" fmla="val 250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102537" name="AutoShape 137"/>
          <p:cNvSpPr>
            <a:spLocks noChangeArrowheads="1"/>
          </p:cNvSpPr>
          <p:nvPr/>
        </p:nvSpPr>
        <p:spPr bwMode="auto">
          <a:xfrm rot="19258108">
            <a:off x="7503224" y="993826"/>
            <a:ext cx="3567113" cy="2754312"/>
          </a:xfrm>
          <a:prstGeom prst="parallelogram">
            <a:avLst>
              <a:gd name="adj" fmla="val 80812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5355" y="668883"/>
            <a:ext cx="2262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实验器材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0346" y="3447456"/>
            <a:ext cx="3357869" cy="2232983"/>
          </a:xfrm>
          <a:prstGeom prst="rect">
            <a:avLst/>
          </a:prstGeom>
        </p:spPr>
      </p:pic>
      <p:sp>
        <p:nvSpPr>
          <p:cNvPr id="24" name="Text Box 81"/>
          <p:cNvSpPr txBox="1">
            <a:spLocks noChangeArrowheads="1"/>
          </p:cNvSpPr>
          <p:nvPr/>
        </p:nvSpPr>
        <p:spPr bwMode="auto">
          <a:xfrm>
            <a:off x="3189215" y="5710767"/>
            <a:ext cx="1871662" cy="64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latin typeface="Tahoma" panose="020B0604030504040204" pitchFamily="34" charset="0"/>
              </a:rPr>
              <a:t>量角器</a:t>
            </a:r>
            <a:endParaRPr lang="zh-CN" altLang="en-US" sz="36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5033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0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0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65" grpId="0" animBg="1"/>
      <p:bldP spid="102432" grpId="0" animBg="1"/>
      <p:bldP spid="102432" grpId="1" animBg="1"/>
      <p:bldP spid="102432" grpId="2" animBg="1"/>
      <p:bldP spid="26661" grpId="0" animBg="1"/>
      <p:bldP spid="26656" grpId="0" animBg="1"/>
      <p:bldP spid="26657" grpId="0"/>
      <p:bldP spid="26658" grpId="0"/>
      <p:bldP spid="102536" grpId="0" animBg="1"/>
      <p:bldP spid="102536" grpId="1" animBg="1"/>
      <p:bldP spid="102536" grpId="2" animBg="1"/>
      <p:bldP spid="102536" grpId="3" animBg="1"/>
      <p:bldP spid="102537" grpId="0" animBg="1"/>
      <p:bldP spid="102537" grpId="1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Group 85"/>
          <p:cNvGrpSpPr>
            <a:grpSpLocks/>
          </p:cNvGrpSpPr>
          <p:nvPr/>
        </p:nvGrpSpPr>
        <p:grpSpPr bwMode="auto">
          <a:xfrm>
            <a:off x="1524000" y="2708276"/>
            <a:ext cx="8928100" cy="3673475"/>
            <a:chOff x="0" y="1706"/>
            <a:chExt cx="5624" cy="2314"/>
          </a:xfrm>
        </p:grpSpPr>
        <p:sp>
          <p:nvSpPr>
            <p:cNvPr id="26669" name="AutoShape 7"/>
            <p:cNvSpPr>
              <a:spLocks noChangeArrowheads="1"/>
            </p:cNvSpPr>
            <p:nvPr/>
          </p:nvSpPr>
          <p:spPr bwMode="auto">
            <a:xfrm>
              <a:off x="0" y="2296"/>
              <a:ext cx="5602" cy="1724"/>
            </a:xfrm>
            <a:prstGeom prst="parallelogram">
              <a:avLst>
                <a:gd name="adj" fmla="val 81235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Tahoma" panose="020B0604030504040204" pitchFamily="34" charset="0"/>
              </a:endParaRPr>
            </a:p>
          </p:txBody>
        </p:sp>
        <p:grpSp>
          <p:nvGrpSpPr>
            <p:cNvPr id="26670" name="Group 61"/>
            <p:cNvGrpSpPr>
              <a:grpSpLocks/>
            </p:cNvGrpSpPr>
            <p:nvPr/>
          </p:nvGrpSpPr>
          <p:grpSpPr bwMode="auto">
            <a:xfrm>
              <a:off x="4694" y="1706"/>
              <a:ext cx="930" cy="499"/>
              <a:chOff x="4694" y="1706"/>
              <a:chExt cx="930" cy="499"/>
            </a:xfrm>
          </p:grpSpPr>
          <p:sp>
            <p:nvSpPr>
              <p:cNvPr id="26671" name="AutoShape 35"/>
              <p:cNvSpPr>
                <a:spLocks noChangeArrowheads="1"/>
              </p:cNvSpPr>
              <p:nvPr/>
            </p:nvSpPr>
            <p:spPr bwMode="auto">
              <a:xfrm>
                <a:off x="4694" y="1706"/>
                <a:ext cx="930" cy="499"/>
              </a:xfrm>
              <a:prstGeom prst="wedgeRoundRectCallout">
                <a:avLst>
                  <a:gd name="adj1" fmla="val -40861"/>
                  <a:gd name="adj2" fmla="val 88278"/>
                  <a:gd name="adj3" fmla="val 16667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72" name="Text Box 36"/>
              <p:cNvSpPr txBox="1">
                <a:spLocks noChangeArrowheads="1"/>
              </p:cNvSpPr>
              <p:nvPr/>
            </p:nvSpPr>
            <p:spPr bwMode="auto">
              <a:xfrm>
                <a:off x="4785" y="1752"/>
                <a:ext cx="771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600">
                    <a:solidFill>
                      <a:srgbClr val="FF0000"/>
                    </a:solidFill>
                    <a:latin typeface="Tahoma" panose="020B0604030504040204" pitchFamily="34" charset="0"/>
                  </a:rPr>
                  <a:t>平面</a:t>
                </a:r>
              </a:p>
            </p:txBody>
          </p:sp>
        </p:grpSp>
      </p:grpSp>
      <p:grpSp>
        <p:nvGrpSpPr>
          <p:cNvPr id="26628" name="Group 135"/>
          <p:cNvGrpSpPr>
            <a:grpSpLocks/>
          </p:cNvGrpSpPr>
          <p:nvPr/>
        </p:nvGrpSpPr>
        <p:grpSpPr bwMode="auto">
          <a:xfrm>
            <a:off x="1703389" y="3933826"/>
            <a:ext cx="7812087" cy="2016125"/>
            <a:chOff x="113" y="2478"/>
            <a:chExt cx="4921" cy="1270"/>
          </a:xfrm>
        </p:grpSpPr>
        <p:sp>
          <p:nvSpPr>
            <p:cNvPr id="26665" name="AutoShape 8"/>
            <p:cNvSpPr>
              <a:spLocks noChangeArrowheads="1"/>
            </p:cNvSpPr>
            <p:nvPr/>
          </p:nvSpPr>
          <p:spPr bwMode="auto">
            <a:xfrm>
              <a:off x="793" y="2478"/>
              <a:ext cx="4241" cy="1270"/>
            </a:xfrm>
            <a:prstGeom prst="parallelogram">
              <a:avLst>
                <a:gd name="adj" fmla="val 83484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Tahoma" panose="020B0604030504040204" pitchFamily="34" charset="0"/>
              </a:endParaRPr>
            </a:p>
          </p:txBody>
        </p:sp>
        <p:grpSp>
          <p:nvGrpSpPr>
            <p:cNvPr id="26666" name="Group 79"/>
            <p:cNvGrpSpPr>
              <a:grpSpLocks/>
            </p:cNvGrpSpPr>
            <p:nvPr/>
          </p:nvGrpSpPr>
          <p:grpSpPr bwMode="auto">
            <a:xfrm>
              <a:off x="113" y="2750"/>
              <a:ext cx="1179" cy="771"/>
              <a:chOff x="113" y="2795"/>
              <a:chExt cx="1179" cy="771"/>
            </a:xfrm>
          </p:grpSpPr>
          <p:sp>
            <p:nvSpPr>
              <p:cNvPr id="26667" name="AutoShape 80"/>
              <p:cNvSpPr>
                <a:spLocks noChangeArrowheads="1"/>
              </p:cNvSpPr>
              <p:nvPr/>
            </p:nvSpPr>
            <p:spPr bwMode="auto">
              <a:xfrm rot="-5400000">
                <a:off x="282" y="2671"/>
                <a:ext cx="771" cy="1020"/>
              </a:xfrm>
              <a:prstGeom prst="wedgeEllipseCallout">
                <a:avLst>
                  <a:gd name="adj1" fmla="val -20690"/>
                  <a:gd name="adj2" fmla="val 114069"/>
                </a:avLst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68" name="Text Box 81"/>
              <p:cNvSpPr txBox="1">
                <a:spLocks noChangeArrowheads="1"/>
              </p:cNvSpPr>
              <p:nvPr/>
            </p:nvSpPr>
            <p:spPr bwMode="auto">
              <a:xfrm>
                <a:off x="113" y="2931"/>
                <a:ext cx="1179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4000" dirty="0">
                    <a:latin typeface="Tahoma" panose="020B0604030504040204" pitchFamily="34" charset="0"/>
                  </a:rPr>
                  <a:t>平面镜</a:t>
                </a:r>
              </a:p>
            </p:txBody>
          </p:sp>
        </p:grpSp>
      </p:grpSp>
      <p:sp>
        <p:nvSpPr>
          <p:cNvPr id="102432" name="Rectangle 32"/>
          <p:cNvSpPr>
            <a:spLocks noChangeArrowheads="1"/>
          </p:cNvSpPr>
          <p:nvPr/>
        </p:nvSpPr>
        <p:spPr bwMode="auto">
          <a:xfrm>
            <a:off x="6240463" y="1268413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grpSp>
        <p:nvGrpSpPr>
          <p:cNvPr id="26630" name="Group 86"/>
          <p:cNvGrpSpPr>
            <a:grpSpLocks/>
          </p:cNvGrpSpPr>
          <p:nvPr/>
        </p:nvGrpSpPr>
        <p:grpSpPr bwMode="auto">
          <a:xfrm>
            <a:off x="3719513" y="404815"/>
            <a:ext cx="2520950" cy="4465638"/>
            <a:chOff x="1383" y="164"/>
            <a:chExt cx="1588" cy="2813"/>
          </a:xfrm>
        </p:grpSpPr>
        <p:sp>
          <p:nvSpPr>
            <p:cNvPr id="26661" name="Rectangle 87"/>
            <p:cNvSpPr>
              <a:spLocks noChangeArrowheads="1"/>
            </p:cNvSpPr>
            <p:nvPr/>
          </p:nvSpPr>
          <p:spPr bwMode="auto">
            <a:xfrm>
              <a:off x="1383" y="709"/>
              <a:ext cx="1588" cy="226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Tahoma" panose="020B0604030504040204" pitchFamily="34" charset="0"/>
              </a:endParaRPr>
            </a:p>
          </p:txBody>
        </p:sp>
        <p:grpSp>
          <p:nvGrpSpPr>
            <p:cNvPr id="26662" name="Group 88"/>
            <p:cNvGrpSpPr>
              <a:grpSpLocks/>
            </p:cNvGrpSpPr>
            <p:nvPr/>
          </p:nvGrpSpPr>
          <p:grpSpPr bwMode="auto">
            <a:xfrm>
              <a:off x="1565" y="164"/>
              <a:ext cx="1088" cy="545"/>
              <a:chOff x="1973" y="164"/>
              <a:chExt cx="1088" cy="545"/>
            </a:xfrm>
          </p:grpSpPr>
          <p:sp>
            <p:nvSpPr>
              <p:cNvPr id="26663" name="AutoShape 89"/>
              <p:cNvSpPr>
                <a:spLocks noChangeArrowheads="1"/>
              </p:cNvSpPr>
              <p:nvPr/>
            </p:nvSpPr>
            <p:spPr bwMode="auto">
              <a:xfrm>
                <a:off x="1973" y="164"/>
                <a:ext cx="1088" cy="545"/>
              </a:xfrm>
              <a:prstGeom prst="wedgeRoundRectCallout">
                <a:avLst>
                  <a:gd name="adj1" fmla="val -43750"/>
                  <a:gd name="adj2" fmla="val 76606"/>
                  <a:gd name="adj3" fmla="val 16667"/>
                </a:avLst>
              </a:prstGeom>
              <a:solidFill>
                <a:srgbClr val="66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64" name="Text Box 90"/>
              <p:cNvSpPr txBox="1">
                <a:spLocks noChangeArrowheads="1"/>
              </p:cNvSpPr>
              <p:nvPr/>
            </p:nvSpPr>
            <p:spPr bwMode="auto">
              <a:xfrm>
                <a:off x="2109" y="164"/>
                <a:ext cx="862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4000" b="1" dirty="0">
                    <a:latin typeface="Tahoma" panose="020B0604030504040204" pitchFamily="34" charset="0"/>
                  </a:rPr>
                  <a:t>光屏</a:t>
                </a:r>
              </a:p>
            </p:txBody>
          </p:sp>
        </p:grpSp>
      </p:grpSp>
      <p:grpSp>
        <p:nvGrpSpPr>
          <p:cNvPr id="26631" name="Group 91"/>
          <p:cNvGrpSpPr>
            <a:grpSpLocks/>
          </p:cNvGrpSpPr>
          <p:nvPr/>
        </p:nvGrpSpPr>
        <p:grpSpPr bwMode="auto">
          <a:xfrm>
            <a:off x="5810250" y="260350"/>
            <a:ext cx="1798638" cy="4718050"/>
            <a:chOff x="2699" y="300"/>
            <a:chExt cx="1133" cy="2972"/>
          </a:xfrm>
        </p:grpSpPr>
        <p:grpSp>
          <p:nvGrpSpPr>
            <p:cNvPr id="26655" name="Group 92"/>
            <p:cNvGrpSpPr>
              <a:grpSpLocks/>
            </p:cNvGrpSpPr>
            <p:nvPr/>
          </p:nvGrpSpPr>
          <p:grpSpPr bwMode="auto">
            <a:xfrm>
              <a:off x="2880" y="300"/>
              <a:ext cx="952" cy="635"/>
              <a:chOff x="2880" y="300"/>
              <a:chExt cx="952" cy="635"/>
            </a:xfrm>
          </p:grpSpPr>
          <p:sp>
            <p:nvSpPr>
              <p:cNvPr id="26659" name="AutoShape 93"/>
              <p:cNvSpPr>
                <a:spLocks noChangeArrowheads="1"/>
              </p:cNvSpPr>
              <p:nvPr/>
            </p:nvSpPr>
            <p:spPr bwMode="auto">
              <a:xfrm>
                <a:off x="2880" y="300"/>
                <a:ext cx="952" cy="635"/>
              </a:xfrm>
              <a:prstGeom prst="wedgeEllipseCallout">
                <a:avLst>
                  <a:gd name="adj1" fmla="val -41912"/>
                  <a:gd name="adj2" fmla="val 75671"/>
                </a:avLst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60" name="Text Box 94"/>
              <p:cNvSpPr txBox="1">
                <a:spLocks noChangeArrowheads="1"/>
              </p:cNvSpPr>
              <p:nvPr/>
            </p:nvSpPr>
            <p:spPr bwMode="auto">
              <a:xfrm>
                <a:off x="2925" y="346"/>
                <a:ext cx="862" cy="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4400" b="1" dirty="0">
                    <a:latin typeface="Tahoma" panose="020B0604030504040204" pitchFamily="34" charset="0"/>
                  </a:rPr>
                  <a:t>法线</a:t>
                </a:r>
              </a:p>
            </p:txBody>
          </p:sp>
        </p:grpSp>
        <p:sp>
          <p:nvSpPr>
            <p:cNvPr id="26656" name="Line 95"/>
            <p:cNvSpPr>
              <a:spLocks noChangeShapeType="1"/>
            </p:cNvSpPr>
            <p:nvPr/>
          </p:nvSpPr>
          <p:spPr bwMode="auto">
            <a:xfrm>
              <a:off x="2971" y="935"/>
              <a:ext cx="0" cy="231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Text Box 96"/>
            <p:cNvSpPr txBox="1">
              <a:spLocks noChangeArrowheads="1"/>
            </p:cNvSpPr>
            <p:nvPr/>
          </p:nvSpPr>
          <p:spPr bwMode="auto">
            <a:xfrm>
              <a:off x="2744" y="935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66"/>
                  </a:solidFill>
                  <a:latin typeface="Tahoma" panose="020B0604030504040204" pitchFamily="34" charset="0"/>
                </a:rPr>
                <a:t>N</a:t>
              </a:r>
            </a:p>
          </p:txBody>
        </p:sp>
        <p:sp>
          <p:nvSpPr>
            <p:cNvPr id="26658" name="Text Box 97"/>
            <p:cNvSpPr txBox="1">
              <a:spLocks noChangeArrowheads="1"/>
            </p:cNvSpPr>
            <p:nvPr/>
          </p:nvSpPr>
          <p:spPr bwMode="auto">
            <a:xfrm>
              <a:off x="2699" y="3022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66"/>
                  </a:solidFill>
                  <a:latin typeface="Tahoma" panose="020B0604030504040204" pitchFamily="34" charset="0"/>
                </a:rPr>
                <a:t>O</a:t>
              </a:r>
            </a:p>
          </p:txBody>
        </p:sp>
      </p:grpSp>
      <p:grpSp>
        <p:nvGrpSpPr>
          <p:cNvPr id="26632" name="Group 112"/>
          <p:cNvGrpSpPr>
            <a:grpSpLocks/>
          </p:cNvGrpSpPr>
          <p:nvPr/>
        </p:nvGrpSpPr>
        <p:grpSpPr bwMode="auto">
          <a:xfrm>
            <a:off x="1890973" y="179388"/>
            <a:ext cx="1727200" cy="1439863"/>
            <a:chOff x="158" y="0"/>
            <a:chExt cx="1088" cy="907"/>
          </a:xfrm>
        </p:grpSpPr>
        <p:grpSp>
          <p:nvGrpSpPr>
            <p:cNvPr id="26650" name="Group 109"/>
            <p:cNvGrpSpPr>
              <a:grpSpLocks/>
            </p:cNvGrpSpPr>
            <p:nvPr/>
          </p:nvGrpSpPr>
          <p:grpSpPr bwMode="auto">
            <a:xfrm>
              <a:off x="1020" y="0"/>
              <a:ext cx="226" cy="907"/>
              <a:chOff x="975" y="0"/>
              <a:chExt cx="226" cy="907"/>
            </a:xfrm>
          </p:grpSpPr>
          <p:sp>
            <p:nvSpPr>
              <p:cNvPr id="26653" name="AutoShape 106"/>
              <p:cNvSpPr>
                <a:spLocks noChangeArrowheads="1"/>
              </p:cNvSpPr>
              <p:nvPr/>
            </p:nvSpPr>
            <p:spPr bwMode="auto">
              <a:xfrm rot="2921859">
                <a:off x="589" y="386"/>
                <a:ext cx="907" cy="136"/>
              </a:xfrm>
              <a:prstGeom prst="flowChartTerminator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54" name="Rectangle 107"/>
              <p:cNvSpPr>
                <a:spLocks noChangeArrowheads="1"/>
              </p:cNvSpPr>
              <p:nvPr/>
            </p:nvSpPr>
            <p:spPr bwMode="auto">
              <a:xfrm rot="-2462814">
                <a:off x="1156" y="391"/>
                <a:ext cx="45" cy="454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6651" name="AutoShape 110"/>
            <p:cNvSpPr>
              <a:spLocks noChangeArrowheads="1"/>
            </p:cNvSpPr>
            <p:nvPr/>
          </p:nvSpPr>
          <p:spPr bwMode="auto">
            <a:xfrm rot="10800000">
              <a:off x="158" y="391"/>
              <a:ext cx="817" cy="454"/>
            </a:xfrm>
            <a:prstGeom prst="wedgeRoundRectCallout">
              <a:avLst>
                <a:gd name="adj1" fmla="val -34579"/>
                <a:gd name="adj2" fmla="val 70042"/>
                <a:gd name="adj3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Tahoma" panose="020B0604030504040204" pitchFamily="34" charset="0"/>
              </a:endParaRPr>
            </a:p>
          </p:txBody>
        </p:sp>
        <p:sp>
          <p:nvSpPr>
            <p:cNvPr id="26652" name="Text Box 111"/>
            <p:cNvSpPr txBox="1">
              <a:spLocks noChangeArrowheads="1"/>
            </p:cNvSpPr>
            <p:nvPr/>
          </p:nvSpPr>
          <p:spPr bwMode="auto">
            <a:xfrm>
              <a:off x="158" y="436"/>
              <a:ext cx="8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66"/>
                  </a:solidFill>
                  <a:latin typeface="Tahoma" panose="020B0604030504040204" pitchFamily="34" charset="0"/>
                </a:rPr>
                <a:t>激光笔</a:t>
              </a:r>
            </a:p>
          </p:txBody>
        </p:sp>
      </p:grpSp>
      <p:grpSp>
        <p:nvGrpSpPr>
          <p:cNvPr id="12" name="Group 138"/>
          <p:cNvGrpSpPr>
            <a:grpSpLocks/>
          </p:cNvGrpSpPr>
          <p:nvPr/>
        </p:nvGrpSpPr>
        <p:grpSpPr bwMode="auto">
          <a:xfrm>
            <a:off x="1631951" y="1268413"/>
            <a:ext cx="4608513" cy="3600450"/>
            <a:chOff x="68" y="754"/>
            <a:chExt cx="2903" cy="2268"/>
          </a:xfrm>
        </p:grpSpPr>
        <p:grpSp>
          <p:nvGrpSpPr>
            <p:cNvPr id="26644" name="Group 139"/>
            <p:cNvGrpSpPr>
              <a:grpSpLocks/>
            </p:cNvGrpSpPr>
            <p:nvPr/>
          </p:nvGrpSpPr>
          <p:grpSpPr bwMode="auto">
            <a:xfrm>
              <a:off x="68" y="1162"/>
              <a:ext cx="1452" cy="635"/>
              <a:chOff x="68" y="1162"/>
              <a:chExt cx="1452" cy="635"/>
            </a:xfrm>
          </p:grpSpPr>
          <p:sp>
            <p:nvSpPr>
              <p:cNvPr id="26648" name="AutoShape 140"/>
              <p:cNvSpPr>
                <a:spLocks noChangeArrowheads="1"/>
              </p:cNvSpPr>
              <p:nvPr/>
            </p:nvSpPr>
            <p:spPr bwMode="auto">
              <a:xfrm rot="10800000">
                <a:off x="113" y="1162"/>
                <a:ext cx="1407" cy="635"/>
              </a:xfrm>
              <a:prstGeom prst="wedgeRectCallout">
                <a:avLst>
                  <a:gd name="adj1" fmla="val -52417"/>
                  <a:gd name="adj2" fmla="val 72361"/>
                </a:avLst>
              </a:prstGeom>
              <a:solidFill>
                <a:srgbClr val="FF99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49" name="Text Box 141"/>
              <p:cNvSpPr txBox="1">
                <a:spLocks noChangeArrowheads="1"/>
              </p:cNvSpPr>
              <p:nvPr/>
            </p:nvSpPr>
            <p:spPr bwMode="auto">
              <a:xfrm>
                <a:off x="68" y="1253"/>
                <a:ext cx="1400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4000" b="1" dirty="0">
                    <a:latin typeface="Tahoma" panose="020B0604030504040204" pitchFamily="34" charset="0"/>
                  </a:rPr>
                  <a:t>入射光线</a:t>
                </a:r>
              </a:p>
            </p:txBody>
          </p:sp>
        </p:grpSp>
        <p:grpSp>
          <p:nvGrpSpPr>
            <p:cNvPr id="26645" name="Group 142"/>
            <p:cNvGrpSpPr>
              <a:grpSpLocks/>
            </p:cNvGrpSpPr>
            <p:nvPr/>
          </p:nvGrpSpPr>
          <p:grpSpPr bwMode="auto">
            <a:xfrm>
              <a:off x="1383" y="754"/>
              <a:ext cx="1588" cy="2268"/>
              <a:chOff x="1383" y="300"/>
              <a:chExt cx="1588" cy="2268"/>
            </a:xfrm>
          </p:grpSpPr>
          <p:sp>
            <p:nvSpPr>
              <p:cNvPr id="26646" name="Line 143"/>
              <p:cNvSpPr>
                <a:spLocks noChangeShapeType="1"/>
              </p:cNvSpPr>
              <p:nvPr/>
            </p:nvSpPr>
            <p:spPr bwMode="auto">
              <a:xfrm>
                <a:off x="1383" y="300"/>
                <a:ext cx="1588" cy="226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AutoShape 144"/>
              <p:cNvSpPr>
                <a:spLocks noChangeArrowheads="1"/>
              </p:cNvSpPr>
              <p:nvPr/>
            </p:nvSpPr>
            <p:spPr bwMode="auto">
              <a:xfrm rot="-2038835">
                <a:off x="2608" y="1842"/>
                <a:ext cx="136" cy="589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</p:grpSp>
      </p:grpSp>
      <p:grpSp>
        <p:nvGrpSpPr>
          <p:cNvPr id="15" name="Group 145"/>
          <p:cNvGrpSpPr>
            <a:grpSpLocks/>
          </p:cNvGrpSpPr>
          <p:nvPr/>
        </p:nvGrpSpPr>
        <p:grpSpPr bwMode="auto">
          <a:xfrm>
            <a:off x="5664201" y="1771650"/>
            <a:ext cx="3814763" cy="2520950"/>
            <a:chOff x="204" y="1525"/>
            <a:chExt cx="2403" cy="1588"/>
          </a:xfrm>
        </p:grpSpPr>
        <p:grpSp>
          <p:nvGrpSpPr>
            <p:cNvPr id="26638" name="Group 146"/>
            <p:cNvGrpSpPr>
              <a:grpSpLocks/>
            </p:cNvGrpSpPr>
            <p:nvPr/>
          </p:nvGrpSpPr>
          <p:grpSpPr bwMode="auto">
            <a:xfrm rot="14912415">
              <a:off x="544" y="1185"/>
              <a:ext cx="1588" cy="2268"/>
              <a:chOff x="1383" y="300"/>
              <a:chExt cx="1588" cy="2268"/>
            </a:xfrm>
          </p:grpSpPr>
          <p:sp>
            <p:nvSpPr>
              <p:cNvPr id="26642" name="Line 147"/>
              <p:cNvSpPr>
                <a:spLocks noChangeShapeType="1"/>
              </p:cNvSpPr>
              <p:nvPr/>
            </p:nvSpPr>
            <p:spPr bwMode="auto">
              <a:xfrm>
                <a:off x="1383" y="300"/>
                <a:ext cx="1588" cy="226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AutoShape 148"/>
              <p:cNvSpPr>
                <a:spLocks noChangeArrowheads="1"/>
              </p:cNvSpPr>
              <p:nvPr/>
            </p:nvSpPr>
            <p:spPr bwMode="auto">
              <a:xfrm rot="-2038835">
                <a:off x="2608" y="1842"/>
                <a:ext cx="136" cy="589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6639" name="Group 149"/>
            <p:cNvGrpSpPr>
              <a:grpSpLocks/>
            </p:cNvGrpSpPr>
            <p:nvPr/>
          </p:nvGrpSpPr>
          <p:grpSpPr bwMode="auto">
            <a:xfrm>
              <a:off x="1202" y="1661"/>
              <a:ext cx="1405" cy="545"/>
              <a:chOff x="3969" y="663"/>
              <a:chExt cx="1405" cy="545"/>
            </a:xfrm>
          </p:grpSpPr>
          <p:sp>
            <p:nvSpPr>
              <p:cNvPr id="26640" name="AutoShape 150"/>
              <p:cNvSpPr>
                <a:spLocks noChangeArrowheads="1"/>
              </p:cNvSpPr>
              <p:nvPr/>
            </p:nvSpPr>
            <p:spPr bwMode="auto">
              <a:xfrm>
                <a:off x="4014" y="663"/>
                <a:ext cx="1360" cy="545"/>
              </a:xfrm>
              <a:prstGeom prst="wedgeRoundRectCallout">
                <a:avLst>
                  <a:gd name="adj1" fmla="val -44778"/>
                  <a:gd name="adj2" fmla="val 76606"/>
                  <a:gd name="adj3" fmla="val 16667"/>
                </a:avLst>
              </a:prstGeom>
              <a:solidFill>
                <a:srgbClr val="FFCC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41" name="Text Box 151"/>
              <p:cNvSpPr txBox="1">
                <a:spLocks noChangeArrowheads="1"/>
              </p:cNvSpPr>
              <p:nvPr/>
            </p:nvSpPr>
            <p:spPr bwMode="auto">
              <a:xfrm>
                <a:off x="3969" y="663"/>
                <a:ext cx="1400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4000" b="1" dirty="0">
                    <a:solidFill>
                      <a:schemeClr val="accent2"/>
                    </a:solidFill>
                    <a:latin typeface="Tahoma" panose="020B0604030504040204" pitchFamily="34" charset="0"/>
                  </a:rPr>
                  <a:t>反射光线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504511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95122983"/>
              </p:ext>
            </p:extLst>
          </p:nvPr>
        </p:nvGraphicFramePr>
        <p:xfrm>
          <a:off x="1115123" y="856088"/>
          <a:ext cx="9712711" cy="2757425"/>
        </p:xfrm>
        <a:graphic>
          <a:graphicData uri="http://schemas.openxmlformats.org/drawingml/2006/table">
            <a:tbl>
              <a:tblPr/>
              <a:tblGrid>
                <a:gridCol w="24239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74456">
                  <a:extLst>
                    <a:ext uri="{9D8B030D-6E8A-4147-A177-3AD203B41FA5}">
                      <a16:colId xmlns:a16="http://schemas.microsoft.com/office/drawing/2014/main" xmlns="" val="2813285554"/>
                    </a:ext>
                  </a:extLst>
                </a:gridCol>
                <a:gridCol w="4214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61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入射角（度）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　反射角（度）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   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　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　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　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　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隶书" pitchFamily="49" charset="-122"/>
                        </a:rPr>
                        <a:t>3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5356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1634</Words>
  <Application>Microsoft Office PowerPoint</Application>
  <PresentationFormat>自定义</PresentationFormat>
  <Paragraphs>200</Paragraphs>
  <Slides>29</Slides>
  <Notes>0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主题​​</vt:lpstr>
      <vt:lpstr>剪辑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4.下列说法中不正确的是</vt:lpstr>
      <vt:lpstr>5.放电影的银幕应该形成的是：</vt:lpstr>
      <vt:lpstr>幻灯片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lt8099</dc:creator>
  <cp:lastModifiedBy>Administrator</cp:lastModifiedBy>
  <cp:revision>39</cp:revision>
  <dcterms:created xsi:type="dcterms:W3CDTF">2018-10-30T07:51:38Z</dcterms:created>
  <dcterms:modified xsi:type="dcterms:W3CDTF">2018-11-04T05:34:01Z</dcterms:modified>
</cp:coreProperties>
</file>