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  <p:sldMasterId id="2147483700" r:id="rId2"/>
  </p:sldMasterIdLst>
  <p:notesMasterIdLst>
    <p:notesMasterId r:id="rId28"/>
  </p:notesMasterIdLst>
  <p:handoutMasterIdLst>
    <p:handoutMasterId r:id="rId29"/>
  </p:handoutMasterIdLst>
  <p:sldIdLst>
    <p:sldId id="456" r:id="rId3"/>
    <p:sldId id="362" r:id="rId4"/>
    <p:sldId id="463" r:id="rId5"/>
    <p:sldId id="366" r:id="rId6"/>
    <p:sldId id="413" r:id="rId7"/>
    <p:sldId id="446" r:id="rId8"/>
    <p:sldId id="453" r:id="rId9"/>
    <p:sldId id="416" r:id="rId10"/>
    <p:sldId id="417" r:id="rId11"/>
    <p:sldId id="418" r:id="rId12"/>
    <p:sldId id="454" r:id="rId13"/>
    <p:sldId id="455" r:id="rId14"/>
    <p:sldId id="464" r:id="rId15"/>
    <p:sldId id="422" r:id="rId16"/>
    <p:sldId id="439" r:id="rId17"/>
    <p:sldId id="457" r:id="rId18"/>
    <p:sldId id="458" r:id="rId19"/>
    <p:sldId id="425" r:id="rId20"/>
    <p:sldId id="426" r:id="rId21"/>
    <p:sldId id="441" r:id="rId22"/>
    <p:sldId id="465" r:id="rId23"/>
    <p:sldId id="428" r:id="rId24"/>
    <p:sldId id="429" r:id="rId25"/>
    <p:sldId id="466" r:id="rId26"/>
    <p:sldId id="460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66"/>
    <a:srgbClr val="FF9999"/>
    <a:srgbClr val="FFC000"/>
    <a:srgbClr val="00ADDC"/>
    <a:srgbClr val="E77817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660"/>
  </p:normalViewPr>
  <p:slideViewPr>
    <p:cSldViewPr>
      <p:cViewPr varScale="1">
        <p:scale>
          <a:sx n="104" d="100"/>
          <a:sy n="104" d="100"/>
        </p:scale>
        <p:origin x="-151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1560"/>
    </p:cViewPr>
  </p:sorterViewPr>
  <p:notesViewPr>
    <p:cSldViewPr>
      <p:cViewPr varScale="1">
        <p:scale>
          <a:sx n="55" d="100"/>
          <a:sy n="55" d="100"/>
        </p:scale>
        <p:origin x="2880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4FDF12-611B-4064-9C74-C016889D7436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84E0CB-88CA-44C0-826A-F6B8991F58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234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84524F-5C8C-4CF8-964C-68B44E826FEE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E00F3E-42E3-47B8-AD52-3484E0D8A9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0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00F3E-42E3-47B8-AD52-3484E0D8A9E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280490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教师：伽利略就由此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科学推理，如果斜面绝对光滑，小球在斜面上将上升到等高度处。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教师追问：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）推想：如果再将右侧斜面的坡度减小，小球会到达等高处吗？（同学齐答：会）</a:t>
            </a:r>
          </a:p>
          <a:p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教师追问：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）推想：如果将右侧斜面的坡度再减小，可以到达吧，再减小呢？（同学齐答：会）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教师追问：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）最后坡度变为零，右边的斜面放到水平并一直延伸，小球也想要达到同样的高度，它能达到吗？</a:t>
            </a: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（同学齐答：不能）</a:t>
            </a:r>
          </a:p>
          <a:p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教师追问：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）那小球在水平面上会停止运动吗？（同学齐答：不能）</a:t>
            </a:r>
          </a:p>
          <a:p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师生共同总结：那小球将一直运动下去。这就说明：运动不需要力来维持！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E2A850-C255-4AE0-942A-4A65E6343A14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7404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现实生活中找不到没有摩擦的斜面，并且也找不到一直延伸的平面，所以说伽利略的实验是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一个理想实验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但是，它是在可靠实验事实的基础上，科学推理完成的，符合</a:t>
            </a:r>
            <a:r>
              <a:rPr lang="zh-CN" alt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人们认识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的逻辑，所以被人们认可。伽利略通过观察、猜想 实验 科学推理，成功地挑战了亚里士多德的观点！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E2A850-C255-4AE0-942A-4A65E6343A14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6001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伽利略已经为我们提供了很好的研究方法，现在我们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借鉴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他的思想亲自来设计一个实验，通过研究物体在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水平面上运动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时，物体运动的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距离，来获得和伽利略一样的结论。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E2A850-C255-4AE0-942A-4A65E6343A14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56455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E2A850-C255-4AE0-942A-4A65E6343A14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04400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介绍实验器材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：小车、带斜面的木板、棉布、毛巾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E2A850-C255-4AE0-942A-4A65E6343A14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62521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再次提醒大家</a:t>
            </a:r>
            <a:r>
              <a:rPr lang="zh-CN" alt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我们的实验是研究物体在水平面上</a:t>
            </a:r>
            <a:r>
              <a:rPr lang="zh-CN" alt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运动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的情况。今天给大家提供的物体是小车</a:t>
            </a:r>
            <a:r>
              <a:rPr lang="zh-CN" alt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，我们先仔细结合实验目的思考第一个问题。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00F3E-42E3-47B8-AD52-3484E0D8A9E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075121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教师：友情提醒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每一种平面多滑行几次，保证实验结果的真是可靠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在铺毛巾和棉布的时候注意，毛巾和棉布的棱要阻挡小车的下滑，可以把它们像图中一样放在塑料片上。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00F3E-42E3-47B8-AD52-3484E0D8A9E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50483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接下来请同学们分组实验，将实验结果填在教材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127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页表格中，请注意导学案上的填表说明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00F3E-42E3-47B8-AD52-3484E0D8A9E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28463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请同学们一起来填实验结论（同学齐答）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00F3E-42E3-47B8-AD52-3484E0D8A9E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343253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师生共同推理：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学生齐答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教师：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恭喜同学们，你们也成功的通过自己的探究获得了力和运动的关系。（给自己点掌声）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00F3E-42E3-47B8-AD52-3484E0D8A9E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25935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带着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这个问题，我们今天一起进入第七章力和运动 第一节 牛顿第一定律的学习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板书：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§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7.1 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牛顿第一定律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00F3E-42E3-47B8-AD52-3484E0D8A9E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55813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在伽利略实验的基础上，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法国的科学家笛卡儿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进一步补充了伽利略得出的结论，使人们的认识又深化了一步。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笛卡儿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认为，物体不受外力时，将以同一速度沿直线一直运动。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00F3E-42E3-47B8-AD52-3484E0D8A9E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900457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其实在力和运动的关系的探索过程中，还有许多的科学家做出了努力，比如法国的科学家笛卡儿，他们都研究了运动的物体在不受外力时会继续运动。最后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英国的著名物理学家牛顿全面的总结了前人研究的成果，并将物体静止时不受外力的情况也概括在一起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，建立了牛顿第一定律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00F3E-42E3-47B8-AD52-3484E0D8A9E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37107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请同学们翻开教材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页找到牛顿第一定律的内容，一起来朗读一遍。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00F3E-42E3-47B8-AD52-3484E0D8A9E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8418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辩证的看待亚里士多德，伽利略开创的经典实验，通过对笛卡尔的推论和牛顿第一定律建立，我们知道了，人类对事物或规律的认识，并不是一蹴而就，一步到位的，而是经历着一个步步深入。逐步完善的曲折的过程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E2A850-C255-4AE0-942A-4A65E6343A14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60500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E2A850-C255-4AE0-942A-4A65E6343A14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7179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00F3E-42E3-47B8-AD52-3484E0D8A9E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335227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因此古希腊哲学家亚里士多德观察生活现象后认为：力是维持物体运动的原因。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（教师板书： 一、力与运动是什么关系？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亚里士多德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力是维持物体运动的原因）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00F3E-42E3-47B8-AD52-3484E0D8A9E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61443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这位同学的观点和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伽利略</a:t>
            </a:r>
            <a:r>
              <a:rPr lang="zh-CN" alt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的观点是一致的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。他也认为运动物体静止下来的原因是因为摩擦阻力，由此他提出：运动的物体如果不受其他力的作用，就会一直运动下去。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00F3E-42E3-47B8-AD52-3484E0D8A9E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60602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00F3E-42E3-47B8-AD52-3484E0D8A9E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76035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而亚里士多德是历史上最有影响力的人，年轻的伽利略向权威</a:t>
            </a:r>
            <a:r>
              <a:rPr lang="zh-CN" alt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发起了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挑战！</a:t>
            </a:r>
            <a:r>
              <a:rPr lang="zh-CN" alt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他要想成功，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就必须找到更强有力的证据，下面我们就来重温他的挑战之路吧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00F3E-42E3-47B8-AD52-3484E0D8A9E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726981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教堂晃动的蜡烛架子，和单摆，那位同学知道伽利略关于单摆的故事？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00F3E-42E3-47B8-AD52-3484E0D8A9E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2977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）如果你是伽利略，你不看摆线，只看小球运动轨迹，你会联想到这与小球在哪种表面的运动相似？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00F3E-42E3-47B8-AD52-3484E0D8A9E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30853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71092-E0E6-4BC1-846A-2AEE184FCE0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07E15-CA33-42BD-A632-FA1126A22B2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0233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44B540-6087-4BAC-9AF1-04F0B851D22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DC271-097E-4A00-92A9-B3CEE520A86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2211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C0F622-745C-4EC7-B2B9-DA76DD6D0F8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773DD5-85E8-47B1-BB4A-B27F9A89EAA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1272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70969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5201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DD9A-514C-4FDD-A74F-2294EC0BA1EF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1BB07-ABFB-4458-B78C-C8D57E0833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2026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DD9A-514C-4FDD-A74F-2294EC0BA1EF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1BB07-ABFB-4458-B78C-C8D57E0833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4880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DD9A-514C-4FDD-A74F-2294EC0BA1EF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1BB07-ABFB-4458-B78C-C8D57E0833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6662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DD9A-514C-4FDD-A74F-2294EC0BA1EF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1BB07-ABFB-4458-B78C-C8D57E0833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3216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DD9A-514C-4FDD-A74F-2294EC0BA1EF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1BB07-ABFB-4458-B78C-C8D57E0833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0691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DD9A-514C-4FDD-A74F-2294EC0BA1EF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1BB07-ABFB-4458-B78C-C8D57E0833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7986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9309" y="3221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b="1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CCCD06-7284-4B1C-9FEA-689E21B70E9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7416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DD9A-514C-4FDD-A74F-2294EC0BA1EF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1BB07-ABFB-4458-B78C-C8D57E0833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4556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DD9A-514C-4FDD-A74F-2294EC0BA1EF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1BB07-ABFB-4458-B78C-C8D57E0833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4687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DD9A-514C-4FDD-A74F-2294EC0BA1EF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1BB07-ABFB-4458-B78C-C8D57E0833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0173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DD9A-514C-4FDD-A74F-2294EC0BA1EF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1BB07-ABFB-4458-B78C-C8D57E0833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8427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DD9A-514C-4FDD-A74F-2294EC0BA1EF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1BB07-ABFB-4458-B78C-C8D57E0833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5719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633-7622-4057-8663-7BB358B65A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2019/3/4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E4B2-105E-492D-883F-071863126B6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97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C37066-0F89-4633-A296-F98431D5163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186643-EBA1-4833-A0B0-3B43C2F0EB4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3202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A118B-D202-4787-8221-33469A2E3F8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046AF-1AEB-4D59-9892-FE17972E892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7061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0CF557-2BF6-4EAA-B07E-5B93D2A0C7B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11EB5-8054-46B9-B476-282BDBB39D3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3072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72D2FA-1955-4AB8-83FD-8393E5717D7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3D8812-3C3E-4066-9144-924B4E0E90E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1128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01B316-CA3C-4D59-8E77-3ACD5E108AD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DD23A-2B1D-4564-83A1-66346C17C65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0766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448216-5A43-491C-AD08-0E8233255C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A63A8E-469B-4970-AB63-0288E4698E6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2447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3F6DCA-E11E-402E-A1F5-847AF96EDE0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A77698-C8F1-46B6-AAB5-12E9B8567DD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6670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03" y="47631"/>
            <a:ext cx="645065" cy="6450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8" name="直接连接符 7"/>
          <p:cNvCxnSpPr/>
          <p:nvPr/>
        </p:nvCxnSpPr>
        <p:spPr>
          <a:xfrm flipV="1">
            <a:off x="7367588" y="6165850"/>
            <a:ext cx="0" cy="4318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451725" y="6308727"/>
            <a:ext cx="0" cy="28892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8964488" y="0"/>
            <a:ext cx="0" cy="431801"/>
          </a:xfrm>
          <a:prstGeom prst="line">
            <a:avLst/>
          </a:prstGeom>
          <a:ln w="762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820472" y="0"/>
            <a:ext cx="0" cy="287338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 bwMode="auto">
          <a:xfrm flipV="1">
            <a:off x="727075" y="6597650"/>
            <a:ext cx="6514577" cy="37611"/>
          </a:xfrm>
          <a:prstGeom prst="line">
            <a:avLst/>
          </a:prstGeom>
          <a:noFill/>
          <a:ln w="28575" cap="flat" cmpd="sng" algn="ctr">
            <a:solidFill>
              <a:srgbClr val="FFC000"/>
            </a:solidFill>
            <a:prstDash val="sysDot"/>
          </a:ln>
          <a:effectLst/>
        </p:spPr>
      </p:cxnSp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16" cstate="print">
            <a:extLst/>
          </a:blip>
          <a:stretch>
            <a:fillRect/>
          </a:stretch>
        </p:blipFill>
        <p:spPr>
          <a:xfrm>
            <a:off x="6501798" y="6106595"/>
            <a:ext cx="2642202" cy="490757"/>
          </a:xfrm>
          <a:prstGeom prst="roundRect">
            <a:avLst>
              <a:gd name="adj" fmla="val 500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5" name="直接连接符 14"/>
          <p:cNvCxnSpPr/>
          <p:nvPr userDrawn="1"/>
        </p:nvCxnSpPr>
        <p:spPr>
          <a:xfrm flipV="1">
            <a:off x="0" y="1168296"/>
            <a:ext cx="9156211" cy="28456"/>
          </a:xfrm>
          <a:prstGeom prst="line">
            <a:avLst/>
          </a:prstGeom>
          <a:ln w="28575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10669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726" r:id="rId12"/>
    <p:sldLayoutId id="2147483798" r:id="rId13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C5DD9A-514C-4FDD-A74F-2294EC0BA1EF}" type="datetimeFigureOut">
              <a:rPr lang="zh-CN" altLang="en-US" smtClean="0"/>
              <a:pPr/>
              <a:t>2019/3/4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1BB07-ABFB-4458-B78C-C8D57E0833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4410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97" r:id="rId12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5.xml"/><Relationship Id="rId1" Type="http://schemas.openxmlformats.org/officeDocument/2006/relationships/video" Target="file:///C:\Users\Administrator.SC-201809101029\Desktop\&#27818;&#31185;&#29256;&#12298;7.1&#31185;&#23398;&#25506;&#31350;&#65306;&#29275;&#39039;&#31532;&#19968;&#23450;&#24459;&#12299;ppt&#35838;&#20214;+&#25945;&#26696;&#65288;&#37325;&#24198;&#24066;&#31532;&#20843;&#20013;&#23398;&#65289;\&#26631;&#26538;&#30028;&#30340;&#29579;&#32773;!%20&#33218;&#21147;&#26159;&#21035;&#20154;&#30340;&#20004;&#20493;!%20&#31455;&#28982;&#25172;&#20986;90&#31859;&#36828;-_&#36229;&#28165;.wmv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.jpe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5177" y="-15416"/>
            <a:ext cx="9144000" cy="316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541294"/>
            <a:ext cx="9144000" cy="316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899592" y="4482925"/>
            <a:ext cx="79615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latin typeface="黑体" charset="0"/>
                <a:ea typeface="黑体" charset="0"/>
              </a:rPr>
              <a:t>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9114" y="4656499"/>
            <a:ext cx="842493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5400" b="1" dirty="0">
                <a:latin typeface="黑体" pitchFamily="49" charset="-122"/>
                <a:ea typeface="黑体" pitchFamily="49" charset="-122"/>
              </a:rPr>
              <a:t>标枪为何可以在空中继续前进？有外力推动它吗</a:t>
            </a:r>
            <a:r>
              <a:rPr lang="zh-CN" altLang="en-US" sz="6000" b="1" dirty="0">
                <a:latin typeface="黑体" pitchFamily="49" charset="-122"/>
                <a:ea typeface="黑体" pitchFamily="49" charset="-122"/>
              </a:rPr>
              <a:t>？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标枪界的王者! 臂力是别人的两倍! 竟然扔出90米远-_超清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369560"/>
            <a:ext cx="8712968" cy="424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6462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4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053877" y="3166867"/>
            <a:ext cx="237785" cy="25466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412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179512" y="3140968"/>
            <a:ext cx="9637588" cy="25400"/>
          </a:xfrm>
          <a:prstGeom prst="line">
            <a:avLst/>
          </a:prstGeom>
          <a:ln w="34925"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3111257" y="4867592"/>
            <a:ext cx="6280722" cy="45087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3587957" y="3178532"/>
            <a:ext cx="4018418" cy="1711966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49255" y="2184453"/>
            <a:ext cx="5665039" cy="2753372"/>
            <a:chOff x="1139209" y="2183609"/>
            <a:chExt cx="5665039" cy="2753372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1139209" y="3087387"/>
              <a:ext cx="1617854" cy="1510377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3"/>
            <p:cNvGrpSpPr/>
            <p:nvPr/>
          </p:nvGrpSpPr>
          <p:grpSpPr>
            <a:xfrm>
              <a:off x="2312401" y="2183609"/>
              <a:ext cx="4491847" cy="2753372"/>
              <a:chOff x="2312401" y="2183609"/>
              <a:chExt cx="4491847" cy="2753372"/>
            </a:xfrm>
          </p:grpSpPr>
          <p:cxnSp>
            <p:nvCxnSpPr>
              <p:cNvPr id="27" name="直接连接符 26"/>
              <p:cNvCxnSpPr/>
              <p:nvPr/>
            </p:nvCxnSpPr>
            <p:spPr>
              <a:xfrm flipV="1">
                <a:off x="4425292" y="2492052"/>
                <a:ext cx="2378956" cy="2185737"/>
              </a:xfrm>
              <a:prstGeom prst="line">
                <a:avLst/>
              </a:prstGeom>
              <a:ln w="412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" name="弧形 2"/>
              <p:cNvSpPr/>
              <p:nvPr/>
            </p:nvSpPr>
            <p:spPr>
              <a:xfrm rot="7938153">
                <a:off x="2283357" y="2212653"/>
                <a:ext cx="2753372" cy="2695283"/>
              </a:xfrm>
              <a:prstGeom prst="arc">
                <a:avLst/>
              </a:prstGeom>
              <a:ln w="412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</p:grpSp>
      <p:sp>
        <p:nvSpPr>
          <p:cNvPr id="31" name="文本框 30"/>
          <p:cNvSpPr txBox="1"/>
          <p:nvPr/>
        </p:nvSpPr>
        <p:spPr>
          <a:xfrm>
            <a:off x="4406500" y="1621464"/>
            <a:ext cx="4248473" cy="871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假设斜面绝对光滑</a:t>
            </a:r>
          </a:p>
        </p:txBody>
      </p:sp>
      <p:sp>
        <p:nvSpPr>
          <p:cNvPr id="29" name="椭圆 28"/>
          <p:cNvSpPr/>
          <p:nvPr/>
        </p:nvSpPr>
        <p:spPr>
          <a:xfrm>
            <a:off x="5188588" y="3178532"/>
            <a:ext cx="237785" cy="254660"/>
          </a:xfrm>
          <a:prstGeom prst="ellipse">
            <a:avLst/>
          </a:prstGeom>
          <a:solidFill>
            <a:schemeClr val="bg1"/>
          </a:solidFill>
          <a:ln w="41275">
            <a:solidFill>
              <a:schemeClr val="accent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2" name="椭圆 31"/>
          <p:cNvSpPr/>
          <p:nvPr/>
        </p:nvSpPr>
        <p:spPr>
          <a:xfrm>
            <a:off x="1062128" y="3159065"/>
            <a:ext cx="237785" cy="25466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412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3" name="椭圆 32"/>
          <p:cNvSpPr/>
          <p:nvPr/>
        </p:nvSpPr>
        <p:spPr>
          <a:xfrm>
            <a:off x="6848964" y="3155729"/>
            <a:ext cx="237785" cy="254660"/>
          </a:xfrm>
          <a:prstGeom prst="ellipse">
            <a:avLst/>
          </a:prstGeom>
          <a:solidFill>
            <a:schemeClr val="bg1"/>
          </a:solidFill>
          <a:ln w="41275">
            <a:solidFill>
              <a:schemeClr val="accent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3448915" y="2996952"/>
            <a:ext cx="6163645" cy="1911819"/>
          </a:xfrm>
          <a:prstGeom prst="line">
            <a:avLst/>
          </a:prstGeom>
          <a:ln w="412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3574929" y="3176002"/>
            <a:ext cx="6757711" cy="1723633"/>
          </a:xfrm>
          <a:prstGeom prst="line">
            <a:avLst/>
          </a:prstGeom>
          <a:ln w="412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/>
          <p:cNvSpPr/>
          <p:nvPr/>
        </p:nvSpPr>
        <p:spPr>
          <a:xfrm>
            <a:off x="7982875" y="3176002"/>
            <a:ext cx="237785" cy="254660"/>
          </a:xfrm>
          <a:prstGeom prst="ellipse">
            <a:avLst/>
          </a:prstGeom>
          <a:solidFill>
            <a:schemeClr val="bg1"/>
          </a:solidFill>
          <a:ln w="41275">
            <a:solidFill>
              <a:schemeClr val="accent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6" name="直接连接符 45"/>
          <p:cNvCxnSpPr/>
          <p:nvPr/>
        </p:nvCxnSpPr>
        <p:spPr>
          <a:xfrm flipV="1">
            <a:off x="-1908720" y="4867592"/>
            <a:ext cx="12889432" cy="40204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/>
          <p:cNvSpPr/>
          <p:nvPr/>
        </p:nvSpPr>
        <p:spPr>
          <a:xfrm>
            <a:off x="-1764704" y="4627296"/>
            <a:ext cx="237785" cy="25466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412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4" name="椭圆 53"/>
          <p:cNvSpPr/>
          <p:nvPr/>
        </p:nvSpPr>
        <p:spPr>
          <a:xfrm>
            <a:off x="-1754424" y="4617814"/>
            <a:ext cx="237785" cy="25466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412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0" name="椭圆 39"/>
          <p:cNvSpPr/>
          <p:nvPr/>
        </p:nvSpPr>
        <p:spPr>
          <a:xfrm>
            <a:off x="-1752029" y="4635475"/>
            <a:ext cx="237785" cy="25466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412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1" name="椭圆 40"/>
          <p:cNvSpPr/>
          <p:nvPr/>
        </p:nvSpPr>
        <p:spPr>
          <a:xfrm>
            <a:off x="1053876" y="3154918"/>
            <a:ext cx="237785" cy="25466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412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36" name="组合 35"/>
          <p:cNvGrpSpPr/>
          <p:nvPr/>
        </p:nvGrpSpPr>
        <p:grpSpPr>
          <a:xfrm>
            <a:off x="539552" y="271967"/>
            <a:ext cx="8263399" cy="859846"/>
            <a:chOff x="836195" y="180711"/>
            <a:chExt cx="8263399" cy="859846"/>
          </a:xfrm>
        </p:grpSpPr>
        <p:sp>
          <p:nvSpPr>
            <p:cNvPr id="37" name="标题 1"/>
            <p:cNvSpPr txBox="1">
              <a:spLocks/>
            </p:cNvSpPr>
            <p:nvPr/>
          </p:nvSpPr>
          <p:spPr bwMode="auto">
            <a:xfrm>
              <a:off x="836195" y="180711"/>
              <a:ext cx="1486783" cy="826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4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一</a:t>
              </a:r>
              <a:r>
                <a:rPr lang="zh-CN" altLang="en-US" sz="5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、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1579587" y="271116"/>
              <a:ext cx="752000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3267710" algn="l"/>
                </a:tabLst>
              </a:pPr>
              <a:r>
                <a:rPr lang="zh-CN" altLang="en-US" sz="4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物体的运动需要力来维持吗？</a:t>
              </a:r>
              <a:endParaRPr lang="zh-CN" altLang="zh-CN" sz="40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139040" y="1271400"/>
            <a:ext cx="49039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tabLst>
                <a:tab pos="3267710" algn="l"/>
              </a:tabLst>
            </a:pP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伽利略的</a:t>
            </a:r>
            <a:r>
              <a:rPr lang="zh-CN" altLang="en-US" sz="48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科学推理</a:t>
            </a:r>
            <a:endParaRPr lang="zh-CN" altLang="zh-CN" sz="40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979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0.00277 C 0.05416 0.075 0.10781 0.14722 0.14652 0.1831 C 0.18489 0.21898 0.20729 0.21736 0.23298 0.21782 C 0.25868 0.21828 0.26423 0.22129 0.30069 0.18588 C 0.33715 0.15046 0.39427 0.07801 0.45156 0.00532 " pathEditMode="relative" rAng="0" ptsTypes="AAAAA">
                                      <p:cBhvr>
                                        <p:cTn id="6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35" y="10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393 L 0.15364 0.18774 L 0.20573 0.21968 L 0.25972 0.21412 L 0.63177 0.0044 " pathEditMode="relative" rAng="0" ptsTypes="AAAAA">
                                      <p:cBhvr>
                                        <p:cTn id="1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67" y="1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463 L 0.16076 0.19005 L 0.19774 0.21898 L 0.88715 0.21482 L 0.88715 0.21505 " pathEditMode="relative" rAng="0" ptsTypes="AAAAA">
                                      <p:cBhvr>
                                        <p:cTn id="47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306" y="1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 2.96296E-6 L 1.25486 -0.01227 L 1.25486 -0.01297 " pathEditMode="relative" rAng="0" ptsTypes="AAA">
                                      <p:cBhvr>
                                        <p:cTn id="80" dur="4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326" y="-648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85185E-6 L 1.39063 -0.00648 L 1.39063 -0.00671 " pathEditMode="relative" rAng="0" ptsTypes="AAA">
                                      <p:cBhvr>
                                        <p:cTn id="86" dur="4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531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1.40313 -0.00671 L 1.40313 -0.00717 " pathEditMode="relative" rAng="0" ptsTypes="AAA">
                                      <p:cBhvr>
                                        <p:cTn id="92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156" y="-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  <p:bldP spid="29" grpId="0" animBg="1"/>
      <p:bldP spid="29" grpId="1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9" grpId="0" animBg="1"/>
      <p:bldP spid="39" grpId="1" animBg="1"/>
      <p:bldP spid="50" grpId="0" animBg="1"/>
      <p:bldP spid="50" grpId="1" animBg="1"/>
      <p:bldP spid="54" grpId="0" animBg="1"/>
      <p:bldP spid="54" grpId="1" animBg="1"/>
      <p:bldP spid="40" grpId="0" animBg="1"/>
      <p:bldP spid="40" grpId="1" animBg="1"/>
      <p:bldP spid="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827584" y="1772816"/>
            <a:ext cx="7612301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理想实验研究方法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：以可靠的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实验事实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为基础，经过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科学推理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概括获得规律。</a:t>
            </a:r>
            <a:endParaRPr lang="zh-CN" altLang="en-US" sz="2000" b="1" dirty="0"/>
          </a:p>
        </p:txBody>
      </p:sp>
      <p:grpSp>
        <p:nvGrpSpPr>
          <p:cNvPr id="23" name="组合 22"/>
          <p:cNvGrpSpPr/>
          <p:nvPr/>
        </p:nvGrpSpPr>
        <p:grpSpPr>
          <a:xfrm>
            <a:off x="539552" y="271967"/>
            <a:ext cx="8263399" cy="859846"/>
            <a:chOff x="836195" y="180711"/>
            <a:chExt cx="8263399" cy="859846"/>
          </a:xfrm>
        </p:grpSpPr>
        <p:sp>
          <p:nvSpPr>
            <p:cNvPr id="24" name="标题 1"/>
            <p:cNvSpPr txBox="1">
              <a:spLocks/>
            </p:cNvSpPr>
            <p:nvPr/>
          </p:nvSpPr>
          <p:spPr bwMode="auto">
            <a:xfrm>
              <a:off x="836195" y="180711"/>
              <a:ext cx="1486783" cy="826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4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一</a:t>
              </a:r>
              <a:r>
                <a:rPr lang="zh-CN" altLang="en-US" sz="5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、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579587" y="271116"/>
              <a:ext cx="752000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3267710" algn="l"/>
                </a:tabLst>
              </a:pPr>
              <a:r>
                <a:rPr lang="zh-CN" altLang="en-US" sz="4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物体的运动需要力来维持吗？</a:t>
              </a:r>
              <a:endParaRPr lang="zh-CN" altLang="zh-CN" sz="40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5111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123728" y="1552661"/>
            <a:ext cx="4464496" cy="1224136"/>
          </a:xfrm>
          <a:prstGeom prst="ellipse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53871" y="1496188"/>
            <a:ext cx="8204210" cy="230832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4800" b="1" dirty="0">
                <a:latin typeface="黑体" charset="0"/>
                <a:ea typeface="黑体" charset="0"/>
              </a:rPr>
              <a:t>物体</a:t>
            </a:r>
            <a:r>
              <a:rPr lang="zh-CN" altLang="en-US" sz="4800" b="1" dirty="0">
                <a:solidFill>
                  <a:srgbClr val="FF0000"/>
                </a:solidFill>
                <a:latin typeface="黑体" charset="0"/>
                <a:ea typeface="黑体" charset="0"/>
              </a:rPr>
              <a:t>在水平面上运动</a:t>
            </a:r>
            <a:r>
              <a:rPr lang="zh-CN" altLang="en-US" sz="4800" b="1" dirty="0">
                <a:latin typeface="黑体" charset="0"/>
                <a:ea typeface="黑体" charset="0"/>
              </a:rPr>
              <a:t>时，</a:t>
            </a:r>
            <a:r>
              <a:rPr lang="zh-CN" altLang="en-US" sz="4800" b="1" dirty="0">
                <a:solidFill>
                  <a:srgbClr val="FF0000"/>
                </a:solidFill>
                <a:latin typeface="黑体" charset="0"/>
                <a:ea typeface="黑体" charset="0"/>
              </a:rPr>
              <a:t>运动距离</a:t>
            </a:r>
            <a:r>
              <a:rPr lang="zh-CN" altLang="en-US" sz="4800" b="1" dirty="0">
                <a:latin typeface="黑体" charset="0"/>
                <a:ea typeface="黑体" charset="0"/>
              </a:rPr>
              <a:t>可能受哪些因素的影响？</a:t>
            </a:r>
            <a:endParaRPr lang="zh-CN" altLang="en-US" sz="4000" b="1" dirty="0">
              <a:latin typeface="黑体" charset="0"/>
              <a:ea typeface="黑体" charset="0"/>
            </a:endParaRPr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3704175" y="4405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16" name="标题 1"/>
          <p:cNvSpPr txBox="1">
            <a:spLocks/>
          </p:cNvSpPr>
          <p:nvPr/>
        </p:nvSpPr>
        <p:spPr bwMode="auto">
          <a:xfrm>
            <a:off x="971600" y="314276"/>
            <a:ext cx="3384376" cy="950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00" dirty="0">
                <a:latin typeface="华文行楷" panose="02010800040101010101" pitchFamily="2" charset="-122"/>
                <a:ea typeface="华文行楷" panose="02010800040101010101" pitchFamily="2" charset="-122"/>
              </a:rPr>
              <a:t>思考？</a:t>
            </a:r>
            <a:endParaRPr lang="zh-CN" altLang="en-US" sz="72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89497" y="4051370"/>
            <a:ext cx="4394839" cy="70788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水平面的阻力大小</a:t>
            </a:r>
          </a:p>
        </p:txBody>
      </p:sp>
      <p:sp>
        <p:nvSpPr>
          <p:cNvPr id="3" name="矩形 2"/>
          <p:cNvSpPr/>
          <p:nvPr/>
        </p:nvSpPr>
        <p:spPr>
          <a:xfrm>
            <a:off x="1163031" y="5027072"/>
            <a:ext cx="4817344" cy="6896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在水平面运动的初速度</a:t>
            </a:r>
          </a:p>
        </p:txBody>
      </p:sp>
    </p:spTree>
    <p:extLst>
      <p:ext uri="{BB962C8B-B14F-4D97-AF65-F5344CB8AC3E}">
        <p14:creationId xmlns:p14="http://schemas.microsoft.com/office/powerpoint/2010/main" xmlns="" val="368515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/>
      <p:bldP spid="1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2409409" y="2024710"/>
            <a:ext cx="4464496" cy="1224136"/>
          </a:xfrm>
          <a:prstGeom prst="ellipse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77213" y="3248846"/>
            <a:ext cx="1530491" cy="1156467"/>
          </a:xfrm>
          <a:prstGeom prst="ellipse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77213" y="1340768"/>
            <a:ext cx="2448272" cy="704179"/>
            <a:chOff x="1527305" y="1889905"/>
            <a:chExt cx="2016224" cy="496963"/>
          </a:xfrm>
        </p:grpSpPr>
        <p:sp>
          <p:nvSpPr>
            <p:cNvPr id="10" name="圆角矩形 40"/>
            <p:cNvSpPr/>
            <p:nvPr/>
          </p:nvSpPr>
          <p:spPr>
            <a:xfrm>
              <a:off x="1527305" y="1889905"/>
              <a:ext cx="2016224" cy="494347"/>
            </a:xfrm>
            <a:prstGeom prst="roundRect">
              <a:avLst/>
            </a:prstGeom>
            <a:solidFill>
              <a:srgbClr val="E778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7"/>
            <p:cNvSpPr txBox="1"/>
            <p:nvPr/>
          </p:nvSpPr>
          <p:spPr>
            <a:xfrm>
              <a:off x="1527305" y="1930730"/>
              <a:ext cx="2016224" cy="456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1.</a:t>
              </a:r>
              <a:r>
                <a:rPr lang="zh-CN" altLang="en-US" sz="36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实验目的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39552" y="2041240"/>
            <a:ext cx="8204210" cy="2135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4800" b="1" dirty="0">
                <a:latin typeface="黑体" charset="0"/>
                <a:ea typeface="黑体" charset="0"/>
              </a:rPr>
              <a:t>物体</a:t>
            </a:r>
            <a:r>
              <a:rPr lang="zh-CN" altLang="en-US" sz="4800" b="1" dirty="0">
                <a:solidFill>
                  <a:srgbClr val="FF0000"/>
                </a:solidFill>
                <a:latin typeface="黑体" charset="0"/>
                <a:ea typeface="黑体" charset="0"/>
              </a:rPr>
              <a:t>在水平面上运动</a:t>
            </a:r>
            <a:r>
              <a:rPr lang="zh-CN" altLang="en-US" sz="4800" b="1" dirty="0">
                <a:latin typeface="黑体" charset="0"/>
                <a:ea typeface="黑体" charset="0"/>
              </a:rPr>
              <a:t>时，</a:t>
            </a:r>
            <a:endParaRPr lang="en-US" altLang="zh-CN" sz="4800" b="1" dirty="0">
              <a:latin typeface="黑体" charset="0"/>
              <a:ea typeface="黑体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黑体" charset="0"/>
                <a:ea typeface="黑体" charset="0"/>
              </a:rPr>
              <a:t>阻力</a:t>
            </a:r>
            <a:r>
              <a:rPr lang="zh-CN" altLang="en-US" sz="4800" b="1" dirty="0">
                <a:latin typeface="黑体" charset="0"/>
                <a:ea typeface="黑体" charset="0"/>
              </a:rPr>
              <a:t>对物体</a:t>
            </a:r>
            <a:r>
              <a:rPr lang="zh-CN" altLang="en-US" sz="4800" b="1" dirty="0">
                <a:solidFill>
                  <a:srgbClr val="FF0000"/>
                </a:solidFill>
                <a:latin typeface="黑体" charset="0"/>
                <a:ea typeface="黑体" charset="0"/>
              </a:rPr>
              <a:t>运动距离</a:t>
            </a:r>
            <a:r>
              <a:rPr lang="zh-CN" altLang="en-US" sz="4800" b="1" dirty="0">
                <a:latin typeface="黑体" charset="0"/>
                <a:ea typeface="黑体" charset="0"/>
              </a:rPr>
              <a:t>的影响？</a:t>
            </a:r>
            <a:endParaRPr lang="zh-CN" altLang="en-US" sz="4000" b="1" dirty="0">
              <a:latin typeface="黑体" charset="0"/>
              <a:ea typeface="黑体" charset="0"/>
            </a:endParaRPr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3704175" y="4405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17" name="矩形 16"/>
          <p:cNvSpPr/>
          <p:nvPr/>
        </p:nvSpPr>
        <p:spPr>
          <a:xfrm>
            <a:off x="685454" y="436341"/>
            <a:ext cx="83920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tabLst>
                <a:tab pos="3267710" algn="l"/>
              </a:tabLst>
            </a:pPr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探究阻力对物体</a:t>
            </a:r>
            <a:r>
              <a:rPr lang="zh-CN" altLang="en-US" sz="40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水平运动距离</a:t>
            </a:r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的影响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309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4283968" y="272067"/>
            <a:ext cx="3132348" cy="913674"/>
          </a:xfrm>
          <a:prstGeom prst="ellipse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77213" y="1340768"/>
            <a:ext cx="2448272" cy="704179"/>
            <a:chOff x="1527305" y="1889905"/>
            <a:chExt cx="2016224" cy="496963"/>
          </a:xfrm>
        </p:grpSpPr>
        <p:sp>
          <p:nvSpPr>
            <p:cNvPr id="10" name="圆角矩形 40"/>
            <p:cNvSpPr/>
            <p:nvPr/>
          </p:nvSpPr>
          <p:spPr>
            <a:xfrm>
              <a:off x="1527305" y="1889905"/>
              <a:ext cx="2016224" cy="494347"/>
            </a:xfrm>
            <a:prstGeom prst="roundRect">
              <a:avLst/>
            </a:prstGeom>
            <a:solidFill>
              <a:srgbClr val="E778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7"/>
            <p:cNvSpPr txBox="1"/>
            <p:nvPr/>
          </p:nvSpPr>
          <p:spPr>
            <a:xfrm>
              <a:off x="1527305" y="1930730"/>
              <a:ext cx="2016224" cy="456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2.</a:t>
              </a:r>
              <a:r>
                <a:rPr lang="zh-CN" altLang="en-US" sz="36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实验器材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39552" y="4818735"/>
            <a:ext cx="8204210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小车、带斜面的木板、毛巾、棉布</a:t>
            </a:r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3704175" y="4405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961" b="26267"/>
          <a:stretch/>
        </p:blipFill>
        <p:spPr>
          <a:xfrm rot="10800000">
            <a:off x="179512" y="2228219"/>
            <a:ext cx="8564250" cy="25671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矩形 16"/>
          <p:cNvSpPr/>
          <p:nvPr/>
        </p:nvSpPr>
        <p:spPr>
          <a:xfrm>
            <a:off x="752177" y="402757"/>
            <a:ext cx="83920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tabLst>
                <a:tab pos="3267710" algn="l"/>
              </a:tabLst>
            </a:pPr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探究阻力对物体</a:t>
            </a:r>
            <a:r>
              <a:rPr lang="zh-CN" altLang="en-US" sz="40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水平运动距离</a:t>
            </a:r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的影响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12505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2641545" y="4153155"/>
            <a:ext cx="1080120" cy="651720"/>
          </a:xfrm>
          <a:prstGeom prst="ellipse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355976" y="257778"/>
            <a:ext cx="3132348" cy="913674"/>
          </a:xfrm>
          <a:prstGeom prst="ellipse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21550" y="1295325"/>
            <a:ext cx="2448272" cy="704179"/>
            <a:chOff x="1527305" y="1889905"/>
            <a:chExt cx="2016224" cy="496963"/>
          </a:xfrm>
        </p:grpSpPr>
        <p:sp>
          <p:nvSpPr>
            <p:cNvPr id="19" name="圆角矩形 40"/>
            <p:cNvSpPr/>
            <p:nvPr/>
          </p:nvSpPr>
          <p:spPr>
            <a:xfrm>
              <a:off x="1527305" y="1889905"/>
              <a:ext cx="2016224" cy="494347"/>
            </a:xfrm>
            <a:prstGeom prst="roundRect">
              <a:avLst/>
            </a:prstGeom>
            <a:solidFill>
              <a:srgbClr val="E778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TextBox 17"/>
            <p:cNvSpPr txBox="1"/>
            <p:nvPr/>
          </p:nvSpPr>
          <p:spPr>
            <a:xfrm>
              <a:off x="1527305" y="1930730"/>
              <a:ext cx="2016224" cy="456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2.</a:t>
              </a:r>
              <a:r>
                <a:rPr lang="zh-CN" altLang="en-US" sz="36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实验设计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059832" y="1287911"/>
            <a:ext cx="4968552" cy="70788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思考和讨论几个问题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03896" y="2128586"/>
            <a:ext cx="8370898" cy="132343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）我们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研究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的是哪个因素对小车在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水平面运动距离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的影响？这个因素如何改变？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19572" y="3475842"/>
            <a:ext cx="4680520" cy="70788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水平面的阻力大小</a:t>
            </a:r>
          </a:p>
        </p:txBody>
      </p:sp>
      <p:sp>
        <p:nvSpPr>
          <p:cNvPr id="21" name="矩形 20"/>
          <p:cNvSpPr/>
          <p:nvPr/>
        </p:nvSpPr>
        <p:spPr>
          <a:xfrm>
            <a:off x="697621" y="420106"/>
            <a:ext cx="83920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tabLst>
                <a:tab pos="3267710" algn="l"/>
              </a:tabLst>
            </a:pPr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探究阻力对物体</a:t>
            </a:r>
            <a:r>
              <a:rPr lang="zh-CN" altLang="en-US" sz="40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水平运动距离</a:t>
            </a:r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的影响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8618" y="4857039"/>
            <a:ext cx="8370898" cy="70788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）采用什么实验方法？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259632" y="5547354"/>
            <a:ext cx="2835370" cy="70788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控制变量法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20893" y="4153155"/>
            <a:ext cx="8136904" cy="70788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在水平面上依次铺上毛巾、棉布</a:t>
            </a:r>
          </a:p>
        </p:txBody>
      </p:sp>
    </p:spTree>
    <p:extLst>
      <p:ext uri="{BB962C8B-B14F-4D97-AF65-F5344CB8AC3E}">
        <p14:creationId xmlns:p14="http://schemas.microsoft.com/office/powerpoint/2010/main" xmlns="" val="107432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6" grpId="0"/>
      <p:bldP spid="22" grpId="0"/>
      <p:bldP spid="15" grpId="0"/>
      <p:bldP spid="23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4337537" y="284066"/>
            <a:ext cx="3132348" cy="913674"/>
          </a:xfrm>
          <a:prstGeom prst="ellipse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115539" y="1402516"/>
            <a:ext cx="2448272" cy="704179"/>
            <a:chOff x="1527305" y="1889905"/>
            <a:chExt cx="2016224" cy="496963"/>
          </a:xfrm>
        </p:grpSpPr>
        <p:sp>
          <p:nvSpPr>
            <p:cNvPr id="8" name="圆角矩形 40"/>
            <p:cNvSpPr/>
            <p:nvPr/>
          </p:nvSpPr>
          <p:spPr>
            <a:xfrm>
              <a:off x="1527305" y="1889905"/>
              <a:ext cx="2016224" cy="494347"/>
            </a:xfrm>
            <a:prstGeom prst="roundRect">
              <a:avLst/>
            </a:prstGeom>
            <a:solidFill>
              <a:srgbClr val="E778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17"/>
            <p:cNvSpPr txBox="1"/>
            <p:nvPr/>
          </p:nvSpPr>
          <p:spPr>
            <a:xfrm>
              <a:off x="1527305" y="1930730"/>
              <a:ext cx="2016224" cy="456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2.</a:t>
              </a:r>
              <a:r>
                <a:rPr lang="zh-CN" altLang="en-US" sz="36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实验设计</a:t>
              </a: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707904" y="1394649"/>
            <a:ext cx="4176464" cy="70788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思考和讨论几个问题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37774" y="2406633"/>
            <a:ext cx="8370898" cy="70788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除开阻力之外，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哪个因素应该保持不变？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306954" y="3212976"/>
            <a:ext cx="7479924" cy="62324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小车在水平面运动的初速度</a:t>
            </a:r>
          </a:p>
        </p:txBody>
      </p:sp>
      <p:sp>
        <p:nvSpPr>
          <p:cNvPr id="20" name="矩形 19"/>
          <p:cNvSpPr/>
          <p:nvPr/>
        </p:nvSpPr>
        <p:spPr>
          <a:xfrm>
            <a:off x="751959" y="416824"/>
            <a:ext cx="83920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tabLst>
                <a:tab pos="3267710" algn="l"/>
              </a:tabLst>
            </a:pPr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探究阻力对物体</a:t>
            </a:r>
            <a:r>
              <a:rPr lang="zh-CN" altLang="en-US" sz="40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水平运动距离</a:t>
            </a:r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的影响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7774" y="3962913"/>
            <a:ext cx="8370898" cy="70788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）上述因素如何才能保持不变？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96659" y="4797488"/>
            <a:ext cx="8136904" cy="70788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同样的小车、从同一个斜面相同的高度滑下</a:t>
            </a:r>
          </a:p>
        </p:txBody>
      </p:sp>
    </p:spTree>
    <p:extLst>
      <p:ext uri="{BB962C8B-B14F-4D97-AF65-F5344CB8AC3E}">
        <p14:creationId xmlns:p14="http://schemas.microsoft.com/office/powerpoint/2010/main" xmlns="" val="426115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4535996" y="216005"/>
            <a:ext cx="3132348" cy="913674"/>
          </a:xfrm>
          <a:prstGeom prst="ellipse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50895" y="4077072"/>
            <a:ext cx="8064896" cy="172797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4400" b="1" dirty="0">
                <a:latin typeface="黑体" charset="0"/>
                <a:ea typeface="黑体" charset="0"/>
              </a:rPr>
              <a:t>2</a:t>
            </a:r>
            <a:r>
              <a:rPr lang="zh-CN" altLang="en-US" sz="4400" b="1" dirty="0">
                <a:latin typeface="黑体" charset="0"/>
                <a:ea typeface="黑体" charset="0"/>
              </a:rPr>
              <a:t>、</a:t>
            </a:r>
            <a:r>
              <a:rPr lang="zh-CN" altLang="en-US" sz="4400" b="1" dirty="0">
                <a:solidFill>
                  <a:srgbClr val="FF0000"/>
                </a:solidFill>
                <a:latin typeface="黑体" charset="0"/>
                <a:ea typeface="黑体" charset="0"/>
              </a:rPr>
              <a:t>毛巾、棉布在水平面上只铺上一层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115539" y="1402515"/>
            <a:ext cx="2641401" cy="700472"/>
            <a:chOff x="1527305" y="1889905"/>
            <a:chExt cx="2175271" cy="494347"/>
          </a:xfrm>
        </p:grpSpPr>
        <p:sp>
          <p:nvSpPr>
            <p:cNvPr id="9" name="圆角矩形 40"/>
            <p:cNvSpPr/>
            <p:nvPr/>
          </p:nvSpPr>
          <p:spPr>
            <a:xfrm>
              <a:off x="1527305" y="1889905"/>
              <a:ext cx="2016224" cy="494347"/>
            </a:xfrm>
            <a:prstGeom prst="roundRect">
              <a:avLst/>
            </a:prstGeom>
            <a:solidFill>
              <a:srgbClr val="E778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17"/>
            <p:cNvSpPr txBox="1"/>
            <p:nvPr/>
          </p:nvSpPr>
          <p:spPr>
            <a:xfrm>
              <a:off x="1686352" y="1905256"/>
              <a:ext cx="2016224" cy="456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友情提醒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850896" y="393693"/>
            <a:ext cx="83920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tabLst>
                <a:tab pos="3267710" algn="l"/>
              </a:tabLst>
            </a:pPr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探究阻力对物体</a:t>
            </a:r>
            <a:r>
              <a:rPr lang="zh-CN" altLang="en-US" sz="40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水平运动距离</a:t>
            </a:r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的影响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0895" y="2092350"/>
            <a:ext cx="8064896" cy="172797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en-US" altLang="zh-CN" sz="4400" b="1" dirty="0">
                <a:latin typeface="黑体" charset="0"/>
                <a:ea typeface="黑体" charset="0"/>
              </a:rPr>
              <a:t>1</a:t>
            </a:r>
            <a:r>
              <a:rPr lang="zh-CN" altLang="en-US" sz="4400" b="1" dirty="0">
                <a:latin typeface="黑体" charset="0"/>
                <a:ea typeface="黑体" charset="0"/>
              </a:rPr>
              <a:t>、每一种平面多滑行几次，保证实验结果真实可靠。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517496" y="2102987"/>
            <a:ext cx="6731693" cy="4000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22623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9" name="Rectangle 29"/>
          <p:cNvSpPr>
            <a:spLocks noGrp="1" noChangeArrowheads="1"/>
          </p:cNvSpPr>
          <p:nvPr/>
        </p:nvSpPr>
        <p:spPr bwMode="auto">
          <a:xfrm>
            <a:off x="331030" y="2276872"/>
            <a:ext cx="8658447" cy="369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69900" indent="-469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908050" indent="-436563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304925" indent="-395288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93863" indent="-3873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93913" indent="-398463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51113" indent="-398463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3008313" indent="-398463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65513" indent="-398463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922713" indent="-398463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填表说明：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2400" kern="0" dirty="0">
                <a:latin typeface="Times New Roman" panose="02020603050405020304" pitchFamily="18" charset="0"/>
                <a:cs typeface="宋体" panose="02010600030101010101" pitchFamily="2" charset="-122"/>
              </a:rPr>
              <a:t>①</a:t>
            </a:r>
            <a:r>
              <a:rPr lang="zh-CN" altLang="zh-CN" sz="3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阻力大小可用</a:t>
            </a:r>
            <a:r>
              <a:rPr lang="en-US" altLang="zh-CN" sz="3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32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“大”“较大”“小”</a:t>
            </a:r>
            <a:endParaRPr lang="zh-CN" altLang="zh-CN" sz="2400" kern="1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2400" kern="0" dirty="0">
                <a:latin typeface="Times New Roman" panose="02020603050405020304" pitchFamily="18" charset="0"/>
                <a:cs typeface="宋体" panose="02010600030101010101" pitchFamily="2" charset="-122"/>
              </a:rPr>
              <a:t>②</a:t>
            </a:r>
            <a:r>
              <a:rPr lang="zh-CN" altLang="zh-CN" sz="3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运动距离不需要刻度尺测量，只需要在车头对应的木板</a:t>
            </a:r>
            <a:r>
              <a:rPr lang="zh-CN" altLang="en-US" sz="3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的</a:t>
            </a:r>
            <a:r>
              <a:rPr lang="zh-CN" altLang="zh-CN" sz="3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位置</a:t>
            </a:r>
            <a:r>
              <a:rPr lang="zh-CN" altLang="en-US" sz="3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上</a:t>
            </a:r>
            <a:r>
              <a:rPr lang="zh-CN" altLang="zh-CN" sz="3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用记号纸做标记，并比较长短。运动距离可用 </a:t>
            </a:r>
            <a:r>
              <a:rPr lang="zh-CN" altLang="zh-CN" sz="32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“长”“较长”“短”</a:t>
            </a:r>
            <a:endParaRPr lang="zh-CN" altLang="zh-CN" sz="2400" kern="1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70" name="Text Box 30"/>
          <p:cNvSpPr txBox="1">
            <a:spLocks noChangeArrowheads="1"/>
          </p:cNvSpPr>
          <p:nvPr/>
        </p:nvSpPr>
        <p:spPr bwMode="auto">
          <a:xfrm>
            <a:off x="331030" y="1513096"/>
            <a:ext cx="8686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分小组实验，实验结论填入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教材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127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表格中</a:t>
            </a:r>
          </a:p>
        </p:txBody>
      </p:sp>
      <p:sp>
        <p:nvSpPr>
          <p:cNvPr id="13" name="矩形 12"/>
          <p:cNvSpPr/>
          <p:nvPr/>
        </p:nvSpPr>
        <p:spPr>
          <a:xfrm>
            <a:off x="478410" y="497877"/>
            <a:ext cx="83920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tabLst>
                <a:tab pos="3267710" algn="l"/>
              </a:tabLst>
            </a:pPr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探究阻力对物体</a:t>
            </a:r>
            <a:r>
              <a:rPr lang="zh-CN" altLang="en-US" sz="40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水平运动距离</a:t>
            </a:r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的影响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386090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7825431"/>
              </p:ext>
            </p:extLst>
          </p:nvPr>
        </p:nvGraphicFramePr>
        <p:xfrm>
          <a:off x="323528" y="1255913"/>
          <a:ext cx="8622700" cy="3181200"/>
        </p:xfrm>
        <a:graphic>
          <a:graphicData uri="http://schemas.openxmlformats.org/drawingml/2006/table">
            <a:tbl>
              <a:tblPr/>
              <a:tblGrid>
                <a:gridCol w="1349892">
                  <a:extLst>
                    <a:ext uri="{9D8B030D-6E8A-4147-A177-3AD203B41FA5}">
                      <a16:colId xmlns:a16="http://schemas.microsoft.com/office/drawing/2014/main" xmlns="" val="3576263490"/>
                    </a:ext>
                  </a:extLst>
                </a:gridCol>
                <a:gridCol w="3456384">
                  <a:extLst>
                    <a:ext uri="{9D8B030D-6E8A-4147-A177-3AD203B41FA5}">
                      <a16:colId xmlns:a16="http://schemas.microsoft.com/office/drawing/2014/main" xmlns="" val="1968390263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4022711679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xmlns="" val="1385280562"/>
                    </a:ext>
                  </a:extLst>
                </a:gridCol>
              </a:tblGrid>
              <a:tr h="1066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indent="142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indent="-4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indent="-650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indent="-13335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实验次数 </a:t>
                      </a:r>
                      <a:endParaRPr kumimoji="0" lang="zh-CN" alt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隶书" panose="02010509060101010101" pitchFamily="49" charset="-122"/>
                        <a:ea typeface="隶书" panose="020105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indent="142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indent="-4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indent="-650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indent="-13335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表面材料 </a:t>
                      </a:r>
                      <a:endParaRPr kumimoji="0" lang="zh-CN" alt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隶书" panose="02010509060101010101" pitchFamily="49" charset="-122"/>
                        <a:ea typeface="隶书" panose="020105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indent="142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indent="-4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indent="-650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indent="-13335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阻力大小 </a:t>
                      </a:r>
                      <a:endParaRPr kumimoji="0" lang="zh-CN" alt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隶书" panose="02010509060101010101" pitchFamily="49" charset="-122"/>
                        <a:ea typeface="隶书" panose="020105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indent="142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indent="-4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indent="-650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indent="-13335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运动距离 </a:t>
                      </a:r>
                      <a:endParaRPr kumimoji="0" lang="zh-CN" alt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隶书" panose="02010509060101010101" pitchFamily="49" charset="-122"/>
                        <a:ea typeface="隶书" panose="020105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2144137"/>
                  </a:ext>
                </a:extLst>
              </a:tr>
              <a:tr h="74049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indent="142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indent="-4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indent="-650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indent="-13335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1</a:t>
                      </a:r>
                      <a:endParaRPr kumimoji="0" lang="en-US" altLang="zh-CN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隶书" panose="02010509060101010101" pitchFamily="49" charset="-122"/>
                        <a:ea typeface="隶书" panose="020105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indent="142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indent="-4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indent="-650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indent="-13335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  </a:t>
                      </a: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（粗糙</a:t>
                      </a: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)</a:t>
                      </a: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毛巾 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隶书" panose="02010509060101010101" pitchFamily="49" charset="-122"/>
                        <a:ea typeface="隶书" panose="020105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indent="142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indent="-4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indent="-650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indent="-13335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隶书" panose="02010509060101010101" pitchFamily="49" charset="-122"/>
                          <a:ea typeface="隶书" panose="02010509060101010101" pitchFamily="49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indent="142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indent="-4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indent="-650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indent="-13335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隶书" panose="02010509060101010101" pitchFamily="49" charset="-122"/>
                        <a:ea typeface="隶书" panose="02010509060101010101" pitchFamily="49" charset="-122"/>
                        <a:sym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91712491"/>
                  </a:ext>
                </a:extLst>
              </a:tr>
              <a:tr h="7947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indent="142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indent="-4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indent="-650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indent="-13335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2</a:t>
                      </a:r>
                      <a:endParaRPr kumimoji="0" lang="en-US" altLang="zh-CN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隶书" panose="02010509060101010101" pitchFamily="49" charset="-122"/>
                        <a:ea typeface="隶书" panose="020105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indent="142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indent="-4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indent="-650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indent="-13335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(</a:t>
                      </a: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比较光滑）棉布 </a:t>
                      </a:r>
                      <a:endParaRPr kumimoji="0" lang="zh-CN" alt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隶书" panose="02010509060101010101" pitchFamily="49" charset="-122"/>
                        <a:ea typeface="隶书" panose="020105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indent="142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indent="-4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indent="-650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indent="-13335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隶书" panose="02010509060101010101" pitchFamily="49" charset="-122"/>
                        <a:ea typeface="隶书" panose="02010509060101010101" pitchFamily="49" charset="-122"/>
                        <a:sym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indent="142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indent="-4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indent="-650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indent="-13335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隶书" panose="02010509060101010101" pitchFamily="49" charset="-122"/>
                        <a:ea typeface="隶书" panose="02010509060101010101" pitchFamily="49" charset="-122"/>
                        <a:sym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1473844"/>
                  </a:ext>
                </a:extLst>
              </a:tr>
              <a:tr h="5791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indent="142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indent="-4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indent="-650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indent="-13335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3</a:t>
                      </a:r>
                      <a:endParaRPr kumimoji="0" lang="en-US" altLang="zh-CN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隶书" panose="02010509060101010101" pitchFamily="49" charset="-122"/>
                        <a:ea typeface="隶书" panose="020105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indent="142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indent="-4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indent="-650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indent="-13335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 </a:t>
                      </a: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（很光滑）木板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隶书" panose="02010509060101010101" pitchFamily="49" charset="-122"/>
                        <a:ea typeface="隶书" panose="020105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indent="142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indent="-4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indent="-650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indent="-13335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隶书" panose="02010509060101010101" pitchFamily="49" charset="-122"/>
                        <a:ea typeface="隶书" panose="02010509060101010101" pitchFamily="49" charset="-122"/>
                        <a:sym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indent="142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indent="-4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indent="-65088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indent="-13335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indent="-133350"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隶书" panose="02010509060101010101" pitchFamily="49" charset="-122"/>
                        <a:ea typeface="隶书" panose="02010509060101010101" pitchFamily="49" charset="-122"/>
                        <a:sym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50253200"/>
                  </a:ext>
                </a:extLst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5659599" y="2329380"/>
            <a:ext cx="1008062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黑体" charset="0"/>
                <a:ea typeface="黑体" charset="0"/>
              </a:rPr>
              <a:t>大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578712" y="2381328"/>
            <a:ext cx="1008062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charset="0"/>
                <a:ea typeface="黑体" charset="0"/>
                <a:sym typeface="Arial" pitchFamily="34" charset="0"/>
              </a:rPr>
              <a:t>短</a:t>
            </a:r>
            <a:endParaRPr lang="zh-CN" altLang="en-US" sz="2800" b="1" dirty="0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07715" y="3193320"/>
            <a:ext cx="1008062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黑体" charset="0"/>
                <a:ea typeface="黑体" charset="0"/>
                <a:sym typeface="Arial" pitchFamily="34" charset="0"/>
              </a:rPr>
              <a:t>较大</a:t>
            </a:r>
            <a:endParaRPr lang="zh-CN" altLang="en-US" sz="2800" b="1" dirty="0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71325" y="3147610"/>
            <a:ext cx="1008062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charset="0"/>
                <a:ea typeface="黑体" charset="0"/>
                <a:sym typeface="Arial" pitchFamily="34" charset="0"/>
              </a:rPr>
              <a:t>较长</a:t>
            </a:r>
            <a:endParaRPr lang="zh-CN" altLang="en-US" sz="2800" b="1" dirty="0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50373" y="3843057"/>
            <a:ext cx="1008062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黑体" charset="0"/>
                <a:ea typeface="黑体" charset="0"/>
              </a:rPr>
              <a:t>小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599643" y="3787643"/>
            <a:ext cx="1008062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charset="0"/>
                <a:ea typeface="黑体" charset="0"/>
                <a:sym typeface="Arial" pitchFamily="34" charset="0"/>
              </a:rPr>
              <a:t>长</a:t>
            </a:r>
            <a:endParaRPr lang="zh-CN" altLang="en-US" sz="2800" b="1" dirty="0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1983" y="4599635"/>
            <a:ext cx="8564245" cy="175432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黑体" charset="0"/>
                <a:ea typeface="黑体" charset="0"/>
              </a:rPr>
              <a:t>  分析比较表中内容可知</a:t>
            </a:r>
            <a:r>
              <a:rPr lang="zh-CN" altLang="en-US" sz="3200" b="1" dirty="0">
                <a:latin typeface="黑体" charset="0"/>
                <a:ea typeface="黑体" charset="0"/>
                <a:sym typeface="+mn-ea"/>
              </a:rPr>
              <a:t>：在其他条件相同时，平面越光滑，小车所受到的摩擦力越</a:t>
            </a:r>
            <a:r>
              <a:rPr lang="zh-CN" altLang="en-US" sz="3200" b="1" u="sng" dirty="0">
                <a:latin typeface="黑体" charset="0"/>
                <a:ea typeface="黑体" charset="0"/>
                <a:sym typeface="+mn-ea"/>
              </a:rPr>
              <a:t>   </a:t>
            </a:r>
            <a:r>
              <a:rPr lang="zh-CN" altLang="en-US" sz="4000" b="1" u="sng" dirty="0">
                <a:latin typeface="黑体" charset="0"/>
                <a:ea typeface="黑体" charset="0"/>
                <a:sym typeface="+mn-ea"/>
              </a:rPr>
              <a:t> </a:t>
            </a:r>
            <a:r>
              <a:rPr lang="zh-CN" altLang="en-US" sz="4000" b="1" dirty="0">
                <a:latin typeface="黑体" charset="0"/>
                <a:ea typeface="黑体" charset="0"/>
                <a:sym typeface="+mn-ea"/>
              </a:rPr>
              <a:t>，</a:t>
            </a:r>
            <a:r>
              <a:rPr lang="zh-CN" altLang="en-US" sz="3200" b="1" dirty="0">
                <a:latin typeface="黑体" charset="0"/>
                <a:ea typeface="黑体" charset="0"/>
                <a:sym typeface="+mn-ea"/>
              </a:rPr>
              <a:t>小车前进的距离就越</a:t>
            </a:r>
            <a:r>
              <a:rPr lang="zh-CN" altLang="en-US" sz="3200" b="1" u="sng" dirty="0">
                <a:latin typeface="黑体" charset="0"/>
                <a:ea typeface="黑体" charset="0"/>
                <a:sym typeface="+mn-ea"/>
              </a:rPr>
              <a:t>      </a:t>
            </a:r>
            <a:r>
              <a:rPr lang="zh-CN" altLang="en-US" sz="3200" b="1" dirty="0">
                <a:latin typeface="黑体" charset="0"/>
                <a:ea typeface="黑体" charset="0"/>
                <a:sym typeface="+mn-ea"/>
              </a:rPr>
              <a:t>。</a:t>
            </a:r>
            <a:r>
              <a:rPr lang="zh-CN" altLang="en-US" sz="3600" b="1" u="sng" dirty="0">
                <a:latin typeface="黑体" charset="0"/>
                <a:ea typeface="黑体" charset="0"/>
                <a:sym typeface="+mn-ea"/>
              </a:rPr>
              <a:t> 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116140" y="5177198"/>
            <a:ext cx="1008062" cy="5847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黑体" charset="0"/>
                <a:ea typeface="黑体" charset="0"/>
              </a:rPr>
              <a:t>小</a:t>
            </a:r>
            <a:endParaRPr lang="zh-CN" altLang="en-US" sz="2800" b="1" dirty="0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30847" y="5777473"/>
            <a:ext cx="1008062" cy="5847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黑体" charset="0"/>
                <a:ea typeface="黑体" charset="0"/>
              </a:rPr>
              <a:t>长</a:t>
            </a:r>
          </a:p>
        </p:txBody>
      </p:sp>
      <p:sp>
        <p:nvSpPr>
          <p:cNvPr id="28" name="矩形 27"/>
          <p:cNvSpPr/>
          <p:nvPr/>
        </p:nvSpPr>
        <p:spPr>
          <a:xfrm>
            <a:off x="560372" y="390073"/>
            <a:ext cx="83920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tabLst>
                <a:tab pos="3267710" algn="l"/>
              </a:tabLst>
            </a:pPr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探究阻力对物体</a:t>
            </a:r>
            <a:r>
              <a:rPr lang="zh-CN" altLang="en-US" sz="40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水平运动距离</a:t>
            </a:r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的影响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5832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/>
      <p:bldP spid="15" grpId="0" bldLvl="0"/>
      <p:bldP spid="16" grpId="0" bldLvl="0"/>
      <p:bldP spid="17" grpId="0" bldLvl="0"/>
      <p:bldP spid="18" grpId="0" bldLvl="0"/>
      <p:bldP spid="19" grpId="0" bldLvl="0"/>
      <p:bldP spid="22" grpId="0" bldLvl="0"/>
      <p:bldP spid="23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19" y="90990"/>
            <a:ext cx="4225387" cy="7426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0" y="2555216"/>
            <a:ext cx="9131301" cy="19505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>
              <a:solidFill>
                <a:prstClr val="white"/>
              </a:solidFill>
            </a:endParaRPr>
          </a:p>
        </p:txBody>
      </p:sp>
      <p:pic>
        <p:nvPicPr>
          <p:cNvPr id="13" name="Picture 6" descr="C:\Users\x201i\Desktop\未标题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956" y="2516838"/>
            <a:ext cx="6858000" cy="34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032"/>
          <p:cNvSpPr txBox="1">
            <a:spLocks noChangeArrowheads="1"/>
          </p:cNvSpPr>
          <p:nvPr/>
        </p:nvSpPr>
        <p:spPr bwMode="auto">
          <a:xfrm>
            <a:off x="533202" y="2492896"/>
            <a:ext cx="8064896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 anchorCtr="1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4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第一节 科学探究：</a:t>
            </a:r>
            <a:endParaRPr lang="en-US" altLang="zh-CN" sz="4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4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牛顿第一定律</a:t>
            </a:r>
          </a:p>
        </p:txBody>
      </p:sp>
      <p:pic>
        <p:nvPicPr>
          <p:cNvPr id="15" name="Picture 6" descr="C:\Users\x201i\Desktop\未标题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956" y="4508479"/>
            <a:ext cx="6858000" cy="34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6423027"/>
            <a:ext cx="9131300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619672" y="1145219"/>
            <a:ext cx="598112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第七章 力和运动</a:t>
            </a:r>
            <a:endParaRPr lang="zh-CN" altLang="en-US" sz="60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5231730" y="5698729"/>
            <a:ext cx="3899571" cy="724298"/>
          </a:xfrm>
          <a:prstGeom prst="roundRect">
            <a:avLst>
              <a:gd name="adj" fmla="val 500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4045885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表格 19"/>
          <p:cNvGraphicFramePr/>
          <p:nvPr>
            <p:extLst>
              <p:ext uri="{D42A27DB-BD31-4B8C-83A1-F6EECF244321}">
                <p14:modId xmlns:p14="http://schemas.microsoft.com/office/powerpoint/2010/main" xmlns="" val="3602230467"/>
              </p:ext>
            </p:extLst>
          </p:nvPr>
        </p:nvGraphicFramePr>
        <p:xfrm>
          <a:off x="615123" y="2058976"/>
          <a:ext cx="8359775" cy="3305699"/>
        </p:xfrm>
        <a:graphic>
          <a:graphicData uri="http://schemas.openxmlformats.org/drawingml/2006/table">
            <a:tbl>
              <a:tblPr/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439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113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20080">
                <a:tc>
                  <a:txBody>
                    <a:bodyPr/>
                    <a:lstStyle>
                      <a:lvl1pPr marL="469900" lvl="0" indent="-469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buChar char="o"/>
                        <a:defRPr sz="2600" b="0" i="0" u="none" kern="1200" baseline="0">
                          <a:solidFill>
                            <a:schemeClr val="tx1"/>
                          </a:solidFill>
                          <a:latin typeface="Verdana" pitchFamily="34" charset="0"/>
                          <a:ea typeface="宋体" pitchFamily="2" charset="-122"/>
                        </a:defRPr>
                      </a:lvl1pPr>
                      <a:lvl2pPr marL="908050" lvl="1" indent="-436245">
                        <a:defRPr sz="2200" kern="1200"/>
                      </a:lvl2pPr>
                      <a:lvl3pPr marL="1304925" lvl="2" indent="-394970">
                        <a:defRPr sz="2100" kern="1200"/>
                      </a:lvl3pPr>
                      <a:lvl4pPr marL="1694180" lvl="3" indent="-387350">
                        <a:defRPr sz="1800" kern="1200"/>
                      </a:lvl4pPr>
                      <a:lvl5pPr marL="2094230" lvl="4" indent="-398780">
                        <a:spcBef>
                          <a:spcPct val="25000"/>
                        </a:spcBef>
                        <a:defRPr sz="1800" kern="1200"/>
                      </a:lvl5pPr>
                    </a:lstStyle>
                    <a:p>
                      <a:pPr marL="0" lvl="0" indent="0" algn="ctr">
                        <a:buClr>
                          <a:schemeClr val="accent1"/>
                        </a:buClr>
                        <a:buFont typeface="Wingdings" pitchFamily="2" charset="2"/>
                        <a:buNone/>
                      </a:pPr>
                      <a:r>
                        <a:rPr lang="zh-CN" altLang="en-US" sz="2800" b="1" dirty="0">
                          <a:latin typeface="隶书" pitchFamily="1" charset="-122"/>
                          <a:ea typeface="隶书" pitchFamily="1" charset="-122"/>
                        </a:rPr>
                        <a:t>实验次数 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69900" lvl="0" indent="-469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buChar char="o"/>
                        <a:defRPr sz="2600" b="0" i="0" u="none" kern="1200" baseline="0">
                          <a:solidFill>
                            <a:schemeClr val="tx1"/>
                          </a:solidFill>
                          <a:latin typeface="Verdana" pitchFamily="34" charset="0"/>
                          <a:ea typeface="宋体" pitchFamily="2" charset="-122"/>
                        </a:defRPr>
                      </a:lvl1pPr>
                      <a:lvl2pPr marL="908050" lvl="1" indent="-436245">
                        <a:defRPr sz="2200" kern="1200"/>
                      </a:lvl2pPr>
                      <a:lvl3pPr marL="1304925" lvl="2" indent="-394970">
                        <a:defRPr sz="2100" kern="1200"/>
                      </a:lvl3pPr>
                      <a:lvl4pPr marL="1694180" lvl="3" indent="-387350">
                        <a:defRPr sz="1800" kern="1200"/>
                      </a:lvl4pPr>
                      <a:lvl5pPr marL="2094230" lvl="4" indent="-398780">
                        <a:spcBef>
                          <a:spcPct val="25000"/>
                        </a:spcBef>
                        <a:defRPr sz="1800" kern="1200"/>
                      </a:lvl5pPr>
                    </a:lstStyle>
                    <a:p>
                      <a:pPr marL="0" lvl="0" indent="0" algn="ctr">
                        <a:buClr>
                          <a:schemeClr val="accent1"/>
                        </a:buClr>
                        <a:buFont typeface="Wingdings" pitchFamily="2" charset="2"/>
                        <a:buNone/>
                      </a:pPr>
                      <a:r>
                        <a:rPr lang="zh-CN" altLang="en-US" b="1" dirty="0">
                          <a:latin typeface="隶书" pitchFamily="1" charset="-122"/>
                          <a:ea typeface="隶书" pitchFamily="1" charset="-122"/>
                        </a:rPr>
                        <a:t>表面材料 </a:t>
                      </a:r>
                      <a:endParaRPr lang="zh-CN" altLang="en-US" dirty="0">
                        <a:latin typeface="隶书" pitchFamily="1" charset="-122"/>
                        <a:ea typeface="隶书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69900" lvl="0" indent="-469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buChar char="o"/>
                        <a:defRPr sz="2600" b="0" i="0" u="none" kern="1200" baseline="0">
                          <a:solidFill>
                            <a:schemeClr val="tx1"/>
                          </a:solidFill>
                          <a:latin typeface="Verdana" pitchFamily="34" charset="0"/>
                          <a:ea typeface="宋体" pitchFamily="2" charset="-122"/>
                        </a:defRPr>
                      </a:lvl1pPr>
                      <a:lvl2pPr marL="908050" lvl="1" indent="-436245">
                        <a:defRPr sz="2200" kern="1200"/>
                      </a:lvl2pPr>
                      <a:lvl3pPr marL="1304925" lvl="2" indent="-394970">
                        <a:defRPr sz="2100" kern="1200"/>
                      </a:lvl3pPr>
                      <a:lvl4pPr marL="1694180" lvl="3" indent="-387350">
                        <a:defRPr sz="1800" kern="1200"/>
                      </a:lvl4pPr>
                      <a:lvl5pPr marL="2094230" lvl="4" indent="-398780">
                        <a:spcBef>
                          <a:spcPct val="25000"/>
                        </a:spcBef>
                        <a:defRPr sz="1800" kern="1200"/>
                      </a:lvl5pPr>
                    </a:lstStyle>
                    <a:p>
                      <a:pPr marL="0" lvl="0" indent="0" algn="ctr">
                        <a:buClr>
                          <a:schemeClr val="accent1"/>
                        </a:buClr>
                        <a:buFont typeface="Wingdings" pitchFamily="2" charset="2"/>
                        <a:buNone/>
                      </a:pPr>
                      <a:r>
                        <a:rPr lang="zh-CN" altLang="en-US" b="1" dirty="0">
                          <a:latin typeface="隶书" pitchFamily="1" charset="-122"/>
                          <a:ea typeface="隶书" pitchFamily="1" charset="-122"/>
                        </a:rPr>
                        <a:t>阻力大小 </a:t>
                      </a:r>
                      <a:endParaRPr lang="zh-CN" altLang="en-US" dirty="0">
                        <a:latin typeface="隶书" pitchFamily="1" charset="-122"/>
                        <a:ea typeface="隶书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69900" lvl="0" indent="-469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buChar char="o"/>
                        <a:defRPr sz="2600" b="0" i="0" u="none" kern="1200" baseline="0">
                          <a:solidFill>
                            <a:schemeClr val="tx1"/>
                          </a:solidFill>
                          <a:latin typeface="Verdana" pitchFamily="34" charset="0"/>
                          <a:ea typeface="宋体" pitchFamily="2" charset="-122"/>
                        </a:defRPr>
                      </a:lvl1pPr>
                      <a:lvl2pPr marL="908050" lvl="1" indent="-436245">
                        <a:defRPr sz="2200" kern="1200"/>
                      </a:lvl2pPr>
                      <a:lvl3pPr marL="1304925" lvl="2" indent="-394970">
                        <a:defRPr sz="2100" kern="1200"/>
                      </a:lvl3pPr>
                      <a:lvl4pPr marL="1694180" lvl="3" indent="-387350">
                        <a:defRPr sz="1800" kern="1200"/>
                      </a:lvl4pPr>
                      <a:lvl5pPr marL="2094230" lvl="4" indent="-398780">
                        <a:spcBef>
                          <a:spcPct val="25000"/>
                        </a:spcBef>
                        <a:defRPr sz="1800" kern="1200"/>
                      </a:lvl5pPr>
                    </a:lstStyle>
                    <a:p>
                      <a:pPr marL="0" lvl="0" indent="0" algn="ctr">
                        <a:buClr>
                          <a:schemeClr val="accent1"/>
                        </a:buClr>
                        <a:buFont typeface="Wingdings" pitchFamily="2" charset="2"/>
                        <a:buNone/>
                      </a:pPr>
                      <a:r>
                        <a:rPr lang="zh-CN" altLang="en-US" b="1">
                          <a:latin typeface="隶书" pitchFamily="1" charset="-122"/>
                          <a:ea typeface="隶书" pitchFamily="1" charset="-122"/>
                        </a:rPr>
                        <a:t>运动距离 </a:t>
                      </a:r>
                      <a:endParaRPr lang="zh-CN" altLang="en-US">
                        <a:latin typeface="隶书" pitchFamily="1" charset="-122"/>
                        <a:ea typeface="隶书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74827">
                <a:tc>
                  <a:txBody>
                    <a:bodyPr/>
                    <a:lstStyle>
                      <a:lvl1pPr marL="469900" lvl="0" indent="-469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buChar char="o"/>
                        <a:defRPr sz="2600" b="0" i="0" u="none" kern="1200" baseline="0">
                          <a:solidFill>
                            <a:schemeClr val="tx1"/>
                          </a:solidFill>
                          <a:latin typeface="Verdana" pitchFamily="34" charset="0"/>
                          <a:ea typeface="宋体" pitchFamily="2" charset="-122"/>
                        </a:defRPr>
                      </a:lvl1pPr>
                      <a:lvl2pPr marL="908050" lvl="1" indent="-436245">
                        <a:defRPr sz="2200" kern="1200"/>
                      </a:lvl2pPr>
                      <a:lvl3pPr marL="1304925" lvl="2" indent="-394970">
                        <a:defRPr sz="2100" kern="1200"/>
                      </a:lvl3pPr>
                      <a:lvl4pPr marL="1694180" lvl="3" indent="-387350">
                        <a:defRPr sz="1800" kern="1200"/>
                      </a:lvl4pPr>
                      <a:lvl5pPr marL="2094230" lvl="4" indent="-398780">
                        <a:spcBef>
                          <a:spcPct val="25000"/>
                        </a:spcBef>
                        <a:defRPr sz="1800" kern="1200"/>
                      </a:lvl5pPr>
                    </a:lstStyle>
                    <a:p>
                      <a:pPr marL="0" lvl="0" indent="0" algn="ctr">
                        <a:buClr>
                          <a:schemeClr val="accent1"/>
                        </a:buClr>
                        <a:buFont typeface="Wingdings" pitchFamily="2" charset="2"/>
                        <a:buNone/>
                      </a:pPr>
                      <a:endParaRPr lang="en-US" altLang="x-none" dirty="0">
                        <a:latin typeface="隶书" pitchFamily="1" charset="-122"/>
                        <a:ea typeface="隶书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69900" lvl="0" indent="-469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buChar char="o"/>
                        <a:defRPr sz="2600" b="0" i="0" u="none" kern="1200" baseline="0">
                          <a:solidFill>
                            <a:schemeClr val="tx1"/>
                          </a:solidFill>
                          <a:latin typeface="Verdana" pitchFamily="34" charset="0"/>
                          <a:ea typeface="宋体" pitchFamily="2" charset="-122"/>
                        </a:defRPr>
                      </a:lvl1pPr>
                      <a:lvl2pPr marL="908050" lvl="1" indent="-436245">
                        <a:defRPr sz="2200" kern="1200"/>
                      </a:lvl2pPr>
                      <a:lvl3pPr marL="1304925" lvl="2" indent="-394970">
                        <a:defRPr sz="2100" kern="1200"/>
                      </a:lvl3pPr>
                      <a:lvl4pPr marL="1694180" lvl="3" indent="-387350">
                        <a:defRPr sz="1800" kern="1200"/>
                      </a:lvl4pPr>
                      <a:lvl5pPr marL="2094230" lvl="4" indent="-398780">
                        <a:spcBef>
                          <a:spcPct val="25000"/>
                        </a:spcBef>
                        <a:defRPr sz="1800" kern="1200"/>
                      </a:lvl5pPr>
                    </a:lstStyle>
                    <a:p>
                      <a:pPr marL="0" lvl="0" indent="0" algn="ctr">
                        <a:buClr>
                          <a:schemeClr val="accent1"/>
                        </a:buClr>
                        <a:buFont typeface="Wingdings" pitchFamily="2" charset="2"/>
                        <a:buNone/>
                      </a:pPr>
                      <a:r>
                        <a:rPr lang="zh-CN" altLang="en-US" b="1" dirty="0">
                          <a:latin typeface="隶书" pitchFamily="1" charset="-122"/>
                          <a:ea typeface="隶书" pitchFamily="1" charset="-122"/>
                        </a:rPr>
                        <a:t> </a:t>
                      </a:r>
                      <a:endParaRPr lang="zh-CN" altLang="en-US" dirty="0">
                        <a:latin typeface="隶书" pitchFamily="1" charset="-122"/>
                        <a:ea typeface="隶书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69900" lvl="0" indent="-469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buChar char="o"/>
                        <a:defRPr sz="2600" b="0" i="0" u="none" kern="1200" baseline="0">
                          <a:solidFill>
                            <a:schemeClr val="tx1"/>
                          </a:solidFill>
                          <a:latin typeface="Verdana" pitchFamily="34" charset="0"/>
                          <a:ea typeface="宋体" pitchFamily="2" charset="-122"/>
                        </a:defRPr>
                      </a:lvl1pPr>
                      <a:lvl2pPr marL="908050" lvl="1" indent="-436245">
                        <a:defRPr sz="2200" kern="1200"/>
                      </a:lvl2pPr>
                      <a:lvl3pPr marL="1304925" lvl="2" indent="-394970">
                        <a:defRPr sz="2100" kern="1200"/>
                      </a:lvl3pPr>
                      <a:lvl4pPr marL="1694180" lvl="3" indent="-387350">
                        <a:defRPr sz="1800" kern="1200"/>
                      </a:lvl4pPr>
                      <a:lvl5pPr marL="2094230" lvl="4" indent="-398780">
                        <a:spcBef>
                          <a:spcPct val="25000"/>
                        </a:spcBef>
                        <a:defRPr sz="1800" kern="1200"/>
                      </a:lvl5pPr>
                    </a:lstStyle>
                    <a:p>
                      <a:pPr marL="0" lvl="0" indent="0" algn="ctr">
                        <a:buClr>
                          <a:schemeClr val="accent1"/>
                        </a:buClr>
                        <a:buFont typeface="Wingdings" pitchFamily="2" charset="2"/>
                        <a:buNone/>
                      </a:pPr>
                      <a:r>
                        <a:rPr lang="en-US" altLang="x-none" b="1" dirty="0">
                          <a:solidFill>
                            <a:srgbClr val="FF0000"/>
                          </a:solidFill>
                          <a:latin typeface="隶书" pitchFamily="1" charset="-122"/>
                          <a:ea typeface="隶书" pitchFamily="1" charset="-122"/>
                          <a:sym typeface="Arial" pitchFamily="34" charset="0"/>
                        </a:rPr>
                        <a:t> 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69900" lvl="0" indent="-469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buChar char="o"/>
                        <a:defRPr sz="2600" b="0" i="0" u="none" kern="1200" baseline="0">
                          <a:solidFill>
                            <a:schemeClr val="tx1"/>
                          </a:solidFill>
                          <a:latin typeface="Verdana" pitchFamily="34" charset="0"/>
                          <a:ea typeface="宋体" pitchFamily="2" charset="-122"/>
                        </a:defRPr>
                      </a:lvl1pPr>
                      <a:lvl2pPr marL="908050" lvl="1" indent="-436245">
                        <a:defRPr sz="2200" kern="1200"/>
                      </a:lvl2pPr>
                      <a:lvl3pPr marL="1304925" lvl="2" indent="-394970">
                        <a:defRPr sz="2100" kern="1200"/>
                      </a:lvl3pPr>
                      <a:lvl4pPr marL="1694180" lvl="3" indent="-387350">
                        <a:defRPr sz="1800" kern="1200"/>
                      </a:lvl4pPr>
                      <a:lvl5pPr marL="2094230" lvl="4" indent="-398780">
                        <a:spcBef>
                          <a:spcPct val="25000"/>
                        </a:spcBef>
                        <a:defRPr sz="1800" kern="1200"/>
                      </a:lvl5pPr>
                    </a:lstStyle>
                    <a:p>
                      <a:pPr marL="0" lvl="0" indent="0" algn="ctr">
                        <a:buClr>
                          <a:schemeClr val="accent1"/>
                        </a:buClr>
                        <a:buFont typeface="Wingdings" pitchFamily="2" charset="2"/>
                        <a:buNone/>
                      </a:pPr>
                      <a:endParaRPr lang="zh-CN" altLang="en-US" b="1" dirty="0">
                        <a:solidFill>
                          <a:srgbClr val="FF0000"/>
                        </a:solidFill>
                        <a:latin typeface="隶书" pitchFamily="1" charset="-122"/>
                        <a:ea typeface="隶书" pitchFamily="1" charset="-122"/>
                        <a:sym typeface="Arial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26872">
                <a:tc>
                  <a:txBody>
                    <a:bodyPr/>
                    <a:lstStyle>
                      <a:lvl1pPr marL="469900" lvl="0" indent="-469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buChar char="o"/>
                        <a:defRPr sz="2600" b="0" i="0" u="none" kern="1200" baseline="0">
                          <a:solidFill>
                            <a:schemeClr val="tx1"/>
                          </a:solidFill>
                          <a:latin typeface="Verdana" pitchFamily="34" charset="0"/>
                          <a:ea typeface="宋体" pitchFamily="2" charset="-122"/>
                        </a:defRPr>
                      </a:lvl1pPr>
                      <a:lvl2pPr marL="908050" lvl="1" indent="-436245">
                        <a:defRPr sz="2200" kern="1200"/>
                      </a:lvl2pPr>
                      <a:lvl3pPr marL="1304925" lvl="2" indent="-394970">
                        <a:defRPr sz="2100" kern="1200"/>
                      </a:lvl3pPr>
                      <a:lvl4pPr marL="1694180" lvl="3" indent="-387350">
                        <a:defRPr sz="1800" kern="1200"/>
                      </a:lvl4pPr>
                      <a:lvl5pPr marL="2094230" lvl="4" indent="-398780">
                        <a:spcBef>
                          <a:spcPct val="25000"/>
                        </a:spcBef>
                        <a:defRPr sz="1800" kern="1200"/>
                      </a:lvl5pPr>
                    </a:lstStyle>
                    <a:p>
                      <a:pPr marL="0" lvl="0" indent="0" algn="ctr">
                        <a:buClr>
                          <a:schemeClr val="accent1"/>
                        </a:buClr>
                        <a:buFont typeface="Wingdings" pitchFamily="2" charset="2"/>
                        <a:buNone/>
                      </a:pPr>
                      <a:endParaRPr lang="en-US" altLang="x-none" dirty="0">
                        <a:latin typeface="隶书" pitchFamily="1" charset="-122"/>
                        <a:ea typeface="隶书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69900" lvl="0" indent="-469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buChar char="o"/>
                        <a:defRPr sz="2600" b="0" i="0" u="none" kern="1200" baseline="0">
                          <a:solidFill>
                            <a:schemeClr val="tx1"/>
                          </a:solidFill>
                          <a:latin typeface="Verdana" pitchFamily="34" charset="0"/>
                          <a:ea typeface="宋体" pitchFamily="2" charset="-122"/>
                        </a:defRPr>
                      </a:lvl1pPr>
                      <a:lvl2pPr marL="908050" lvl="1" indent="-436245">
                        <a:defRPr sz="2200" kern="1200"/>
                      </a:lvl2pPr>
                      <a:lvl3pPr marL="1304925" lvl="2" indent="-394970">
                        <a:defRPr sz="2100" kern="1200"/>
                      </a:lvl3pPr>
                      <a:lvl4pPr marL="1694180" lvl="3" indent="-387350">
                        <a:defRPr sz="1800" kern="1200"/>
                      </a:lvl4pPr>
                      <a:lvl5pPr marL="2094230" lvl="4" indent="-398780">
                        <a:spcBef>
                          <a:spcPct val="25000"/>
                        </a:spcBef>
                        <a:defRPr sz="1800" kern="1200"/>
                      </a:lvl5pPr>
                    </a:lstStyle>
                    <a:p>
                      <a:pPr marL="0" lvl="0" indent="0" algn="ctr">
                        <a:buClr>
                          <a:schemeClr val="accent1"/>
                        </a:buClr>
                        <a:buFont typeface="Wingdings" pitchFamily="2" charset="2"/>
                        <a:buNone/>
                      </a:pPr>
                      <a:endParaRPr lang="zh-CN" altLang="en-US" dirty="0">
                        <a:latin typeface="隶书" pitchFamily="1" charset="-122"/>
                        <a:ea typeface="隶书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69900" lvl="0" indent="-469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buChar char="o"/>
                        <a:defRPr sz="2600" b="0" i="0" u="none" kern="1200" baseline="0">
                          <a:solidFill>
                            <a:schemeClr val="tx1"/>
                          </a:solidFill>
                          <a:latin typeface="Verdana" pitchFamily="34" charset="0"/>
                          <a:ea typeface="宋体" pitchFamily="2" charset="-122"/>
                        </a:defRPr>
                      </a:lvl1pPr>
                      <a:lvl2pPr marL="908050" lvl="1" indent="-436245">
                        <a:defRPr sz="2200" kern="1200"/>
                      </a:lvl2pPr>
                      <a:lvl3pPr marL="1304925" lvl="2" indent="-394970">
                        <a:defRPr sz="2100" kern="1200"/>
                      </a:lvl3pPr>
                      <a:lvl4pPr marL="1694180" lvl="3" indent="-387350">
                        <a:defRPr sz="1800" kern="1200"/>
                      </a:lvl4pPr>
                      <a:lvl5pPr marL="2094230" lvl="4" indent="-398780">
                        <a:spcBef>
                          <a:spcPct val="25000"/>
                        </a:spcBef>
                        <a:defRPr sz="1800" kern="1200"/>
                      </a:lvl5pPr>
                    </a:lstStyle>
                    <a:p>
                      <a:pPr marL="0" lvl="0" indent="0" algn="ctr">
                        <a:buClr>
                          <a:schemeClr val="accent1"/>
                        </a:buClr>
                        <a:buFont typeface="Wingdings" pitchFamily="2" charset="2"/>
                        <a:buNone/>
                      </a:pPr>
                      <a:endParaRPr lang="zh-CN" altLang="en-US" b="1" dirty="0">
                        <a:solidFill>
                          <a:srgbClr val="FF0000"/>
                        </a:solidFill>
                        <a:latin typeface="隶书" pitchFamily="1" charset="-122"/>
                        <a:ea typeface="隶书" pitchFamily="1" charset="-122"/>
                        <a:sym typeface="Arial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69900" lvl="0" indent="-469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buChar char="o"/>
                        <a:defRPr sz="2600" b="0" i="0" u="none" kern="1200" baseline="0">
                          <a:solidFill>
                            <a:schemeClr val="tx1"/>
                          </a:solidFill>
                          <a:latin typeface="Verdana" pitchFamily="34" charset="0"/>
                          <a:ea typeface="宋体" pitchFamily="2" charset="-122"/>
                        </a:defRPr>
                      </a:lvl1pPr>
                      <a:lvl2pPr marL="908050" lvl="1" indent="-436245">
                        <a:defRPr sz="2200" kern="1200"/>
                      </a:lvl2pPr>
                      <a:lvl3pPr marL="1304925" lvl="2" indent="-394970">
                        <a:defRPr sz="2100" kern="1200"/>
                      </a:lvl3pPr>
                      <a:lvl4pPr marL="1694180" lvl="3" indent="-387350">
                        <a:defRPr sz="1800" kern="1200"/>
                      </a:lvl4pPr>
                      <a:lvl5pPr marL="2094230" lvl="4" indent="-398780">
                        <a:spcBef>
                          <a:spcPct val="25000"/>
                        </a:spcBef>
                        <a:defRPr sz="1800" kern="1200"/>
                      </a:lvl5pPr>
                    </a:lstStyle>
                    <a:p>
                      <a:pPr marL="0" lvl="0" indent="0" algn="ctr">
                        <a:buClr>
                          <a:schemeClr val="accent1"/>
                        </a:buClr>
                        <a:buFont typeface="Wingdings" pitchFamily="2" charset="2"/>
                        <a:buNone/>
                      </a:pPr>
                      <a:endParaRPr lang="zh-CN" altLang="en-US" b="1" dirty="0">
                        <a:solidFill>
                          <a:srgbClr val="FF0000"/>
                        </a:solidFill>
                        <a:latin typeface="隶书" pitchFamily="1" charset="-122"/>
                        <a:ea typeface="隶书" pitchFamily="1" charset="-122"/>
                        <a:sym typeface="Arial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83920">
                <a:tc>
                  <a:txBody>
                    <a:bodyPr/>
                    <a:lstStyle>
                      <a:lvl1pPr marL="469900" lvl="0" indent="-469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buChar char="o"/>
                        <a:defRPr sz="2600" b="0" i="0" u="none" kern="1200" baseline="0">
                          <a:solidFill>
                            <a:schemeClr val="tx1"/>
                          </a:solidFill>
                          <a:latin typeface="Verdana" pitchFamily="34" charset="0"/>
                          <a:ea typeface="宋体" pitchFamily="2" charset="-122"/>
                        </a:defRPr>
                      </a:lvl1pPr>
                      <a:lvl2pPr marL="908050" lvl="1" indent="-436245">
                        <a:defRPr sz="2200" kern="1200"/>
                      </a:lvl2pPr>
                      <a:lvl3pPr marL="1304925" lvl="2" indent="-394970">
                        <a:defRPr sz="2100" kern="1200"/>
                      </a:lvl3pPr>
                      <a:lvl4pPr marL="1694180" lvl="3" indent="-387350">
                        <a:defRPr sz="1800" kern="1200"/>
                      </a:lvl4pPr>
                      <a:lvl5pPr marL="2094230" lvl="4" indent="-398780">
                        <a:spcBef>
                          <a:spcPct val="25000"/>
                        </a:spcBef>
                        <a:defRPr sz="1800" kern="1200"/>
                      </a:lvl5pPr>
                    </a:lstStyle>
                    <a:p>
                      <a:pPr marL="0" lvl="0" indent="0" algn="ctr">
                        <a:buClr>
                          <a:schemeClr val="accent1"/>
                        </a:buClr>
                        <a:buFont typeface="Wingdings" pitchFamily="2" charset="2"/>
                        <a:buNone/>
                      </a:pPr>
                      <a:endParaRPr lang="en-US" altLang="x-none" dirty="0">
                        <a:latin typeface="隶书" pitchFamily="1" charset="-122"/>
                        <a:ea typeface="隶书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69900" lvl="0" indent="-469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buChar char="o"/>
                        <a:defRPr sz="2600" b="0" i="0" u="none" kern="1200" baseline="0">
                          <a:solidFill>
                            <a:schemeClr val="tx1"/>
                          </a:solidFill>
                          <a:latin typeface="Verdana" pitchFamily="34" charset="0"/>
                          <a:ea typeface="宋体" pitchFamily="2" charset="-122"/>
                        </a:defRPr>
                      </a:lvl1pPr>
                      <a:lvl2pPr marL="908050" lvl="1" indent="-436245">
                        <a:defRPr sz="2200" kern="1200"/>
                      </a:lvl2pPr>
                      <a:lvl3pPr marL="1304925" lvl="2" indent="-394970">
                        <a:defRPr sz="2100" kern="1200"/>
                      </a:lvl3pPr>
                      <a:lvl4pPr marL="1694180" lvl="3" indent="-387350">
                        <a:defRPr sz="1800" kern="1200"/>
                      </a:lvl4pPr>
                      <a:lvl5pPr marL="2094230" lvl="4" indent="-398780">
                        <a:spcBef>
                          <a:spcPct val="25000"/>
                        </a:spcBef>
                        <a:defRPr sz="1800" kern="1200"/>
                      </a:lvl5pPr>
                    </a:lstStyle>
                    <a:p>
                      <a:pPr marL="0" lvl="0" indent="0" algn="ctr">
                        <a:buClr>
                          <a:schemeClr val="accent1"/>
                        </a:buClr>
                        <a:buFont typeface="Wingdings" pitchFamily="2" charset="2"/>
                        <a:buNone/>
                      </a:pPr>
                      <a:endParaRPr lang="zh-CN" altLang="en-US" dirty="0">
                        <a:latin typeface="隶书" pitchFamily="1" charset="-122"/>
                        <a:ea typeface="隶书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69900" lvl="0" indent="-469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buChar char="o"/>
                        <a:defRPr sz="2600" b="0" i="0" u="none" kern="1200" baseline="0">
                          <a:solidFill>
                            <a:schemeClr val="tx1"/>
                          </a:solidFill>
                          <a:latin typeface="Verdana" pitchFamily="34" charset="0"/>
                          <a:ea typeface="宋体" pitchFamily="2" charset="-122"/>
                        </a:defRPr>
                      </a:lvl1pPr>
                      <a:lvl2pPr marL="908050" lvl="1" indent="-436245">
                        <a:defRPr sz="2200" kern="1200"/>
                      </a:lvl2pPr>
                      <a:lvl3pPr marL="1304925" lvl="2" indent="-394970">
                        <a:defRPr sz="2100" kern="1200"/>
                      </a:lvl3pPr>
                      <a:lvl4pPr marL="1694180" lvl="3" indent="-387350">
                        <a:defRPr sz="1800" kern="1200"/>
                      </a:lvl4pPr>
                      <a:lvl5pPr marL="2094230" lvl="4" indent="-398780">
                        <a:spcBef>
                          <a:spcPct val="25000"/>
                        </a:spcBef>
                        <a:defRPr sz="1800" kern="1200"/>
                      </a:lvl5pPr>
                    </a:lstStyle>
                    <a:p>
                      <a:pPr marL="0" lvl="0" indent="0" algn="ctr">
                        <a:buClr>
                          <a:schemeClr val="accent1"/>
                        </a:buClr>
                        <a:buFont typeface="Wingdings" pitchFamily="2" charset="2"/>
                        <a:buNone/>
                      </a:pPr>
                      <a:endParaRPr lang="zh-CN" altLang="en-US" b="1">
                        <a:solidFill>
                          <a:srgbClr val="FF0000"/>
                        </a:solidFill>
                        <a:latin typeface="隶书" pitchFamily="1" charset="-122"/>
                        <a:ea typeface="隶书" pitchFamily="1" charset="-122"/>
                        <a:sym typeface="Arial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69900" lvl="0" indent="-469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buChar char="o"/>
                        <a:defRPr sz="2600" b="0" i="0" u="none" kern="1200" baseline="0">
                          <a:solidFill>
                            <a:schemeClr val="tx1"/>
                          </a:solidFill>
                          <a:latin typeface="Verdana" pitchFamily="34" charset="0"/>
                          <a:ea typeface="宋体" pitchFamily="2" charset="-122"/>
                        </a:defRPr>
                      </a:lvl1pPr>
                      <a:lvl2pPr marL="908050" lvl="1" indent="-436245">
                        <a:defRPr sz="2200" kern="1200"/>
                      </a:lvl2pPr>
                      <a:lvl3pPr marL="1304925" lvl="2" indent="-394970">
                        <a:defRPr sz="2100" kern="1200"/>
                      </a:lvl3pPr>
                      <a:lvl4pPr marL="1694180" lvl="3" indent="-387350">
                        <a:defRPr sz="1800" kern="1200"/>
                      </a:lvl4pPr>
                      <a:lvl5pPr marL="2094230" lvl="4" indent="-398780">
                        <a:spcBef>
                          <a:spcPct val="25000"/>
                        </a:spcBef>
                        <a:defRPr sz="1800" kern="1200"/>
                      </a:lvl5pPr>
                    </a:lstStyle>
                    <a:p>
                      <a:pPr marL="0" lvl="0" indent="0" algn="ctr">
                        <a:buClr>
                          <a:schemeClr val="accent1"/>
                        </a:buClr>
                        <a:buFont typeface="Wingdings" pitchFamily="2" charset="2"/>
                        <a:buNone/>
                      </a:pPr>
                      <a:endParaRPr lang="zh-CN" altLang="en-US" b="1" dirty="0">
                        <a:solidFill>
                          <a:srgbClr val="FF0000"/>
                        </a:solidFill>
                        <a:latin typeface="隶书" pitchFamily="1" charset="-122"/>
                        <a:ea typeface="隶书" pitchFamily="1" charset="-122"/>
                        <a:sym typeface="Arial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文本框 23"/>
          <p:cNvSpPr txBox="1"/>
          <p:nvPr/>
        </p:nvSpPr>
        <p:spPr>
          <a:xfrm>
            <a:off x="755576" y="2696526"/>
            <a:ext cx="1144305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srgbClr val="FF0000"/>
                </a:solidFill>
                <a:latin typeface="黑体" charset="0"/>
                <a:ea typeface="黑体" charset="0"/>
              </a:rPr>
              <a:t>假设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496250" y="2800115"/>
            <a:ext cx="2376264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srgbClr val="C00000"/>
                </a:solidFill>
                <a:latin typeface="黑体" charset="0"/>
                <a:ea typeface="黑体" charset="0"/>
              </a:rPr>
              <a:t>更光滑的冰面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296820" y="2810979"/>
            <a:ext cx="1027021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srgbClr val="FF0000"/>
                </a:solidFill>
                <a:latin typeface="黑体" charset="0"/>
                <a:ea typeface="黑体" charset="0"/>
              </a:rPr>
              <a:t>更小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399498" y="2865983"/>
            <a:ext cx="1027021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srgbClr val="FF0000"/>
                </a:solidFill>
                <a:latin typeface="黑体" charset="0"/>
                <a:ea typeface="黑体" charset="0"/>
              </a:rPr>
              <a:t>更长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64917" y="3633560"/>
            <a:ext cx="1296145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srgbClr val="FF0000"/>
                </a:solidFill>
                <a:latin typeface="黑体" charset="0"/>
                <a:ea typeface="黑体" charset="0"/>
              </a:rPr>
              <a:t>再假设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418747" y="3467617"/>
            <a:ext cx="2376264" cy="95410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srgbClr val="C00000"/>
                </a:solidFill>
                <a:latin typeface="黑体" charset="0"/>
                <a:ea typeface="黑体" charset="0"/>
              </a:rPr>
              <a:t>更 更光滑的表面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071385" y="3633560"/>
            <a:ext cx="1468658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srgbClr val="FF0000"/>
                </a:solidFill>
                <a:latin typeface="黑体" charset="0"/>
                <a:ea typeface="黑体" charset="0"/>
              </a:rPr>
              <a:t>更 更小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178679" y="3633560"/>
            <a:ext cx="1468658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srgbClr val="FF0000"/>
                </a:solidFill>
                <a:latin typeface="黑体" charset="0"/>
                <a:ea typeface="黑体" charset="0"/>
              </a:rPr>
              <a:t>更 更长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55509" y="4664573"/>
            <a:ext cx="1146562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srgbClr val="FF0000"/>
                </a:solidFill>
                <a:latin typeface="黑体" charset="0"/>
                <a:ea typeface="黑体" charset="0"/>
              </a:rPr>
              <a:t>假如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295694" y="4449130"/>
            <a:ext cx="2376264" cy="95410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srgbClr val="C00000"/>
                </a:solidFill>
                <a:latin typeface="黑体" charset="0"/>
                <a:ea typeface="黑体" charset="0"/>
              </a:rPr>
              <a:t>绝对光滑的表面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990724" y="4597786"/>
            <a:ext cx="1685264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srgbClr val="FF0000"/>
                </a:solidFill>
                <a:latin typeface="黑体" charset="0"/>
                <a:ea typeface="黑体" charset="0"/>
              </a:rPr>
              <a:t>没有阻力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070376" y="4614344"/>
            <a:ext cx="1685264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srgbClr val="FF0000"/>
                </a:solidFill>
                <a:latin typeface="黑体" charset="0"/>
                <a:ea typeface="黑体" charset="0"/>
              </a:rPr>
              <a:t>无限长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56151" y="5463796"/>
            <a:ext cx="6576985" cy="707886"/>
          </a:xfrm>
          <a:prstGeom prst="rect">
            <a:avLst/>
          </a:prstGeom>
          <a:noFill/>
          <a:ln w="44450">
            <a:solidFill>
              <a:schemeClr val="accent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物体的运动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不需要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力来维持！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615123" y="1301778"/>
            <a:ext cx="2448272" cy="704179"/>
            <a:chOff x="1527305" y="1889905"/>
            <a:chExt cx="2016224" cy="496963"/>
          </a:xfrm>
        </p:grpSpPr>
        <p:sp>
          <p:nvSpPr>
            <p:cNvPr id="39" name="圆角矩形 40"/>
            <p:cNvSpPr/>
            <p:nvPr/>
          </p:nvSpPr>
          <p:spPr>
            <a:xfrm>
              <a:off x="1527305" y="1889905"/>
              <a:ext cx="2016224" cy="494347"/>
            </a:xfrm>
            <a:prstGeom prst="roundRect">
              <a:avLst/>
            </a:prstGeom>
            <a:solidFill>
              <a:srgbClr val="E778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TextBox 17"/>
            <p:cNvSpPr txBox="1"/>
            <p:nvPr/>
          </p:nvSpPr>
          <p:spPr>
            <a:xfrm>
              <a:off x="1527305" y="1930730"/>
              <a:ext cx="2016224" cy="456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3.</a:t>
              </a:r>
              <a:r>
                <a:rPr lang="zh-CN" altLang="en-US" sz="36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推理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475937" y="422958"/>
            <a:ext cx="83920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tabLst>
                <a:tab pos="3267710" algn="l"/>
              </a:tabLst>
            </a:pPr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探究阻力对物体</a:t>
            </a:r>
            <a:r>
              <a:rPr lang="zh-CN" altLang="en-US" sz="40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水平运动距离</a:t>
            </a:r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的影响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79491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/>
      <p:bldP spid="25" grpId="0" bldLvl="0"/>
      <p:bldP spid="26" grpId="0" bldLvl="0"/>
      <p:bldP spid="27" grpId="0" bldLvl="0"/>
      <p:bldP spid="28" grpId="0" bldLvl="0"/>
      <p:bldP spid="29" grpId="0" bldLvl="0"/>
      <p:bldP spid="30" grpId="0" bldLvl="0"/>
      <p:bldP spid="31" grpId="0" bldLvl="0"/>
      <p:bldP spid="32" grpId="0" bldLvl="0"/>
      <p:bldP spid="33" grpId="0" bldLvl="0"/>
      <p:bldP spid="34" grpId="0" bldLvl="0"/>
      <p:bldP spid="35" grpId="0" bldLvl="0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059832" y="1484784"/>
            <a:ext cx="5832648" cy="39395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如果运动中的物体没有受到力的作用，它将继续以</a:t>
            </a:r>
            <a:r>
              <a:rPr lang="zh-CN" altLang="zh-CN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同一速度沿同一直线运动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，既不停下来也不偏离原来的方向。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75371" y="1807732"/>
            <a:ext cx="2320026" cy="297852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146" name="文本框 6145"/>
          <p:cNvSpPr txBox="1"/>
          <p:nvPr/>
        </p:nvSpPr>
        <p:spPr>
          <a:xfrm>
            <a:off x="53882" y="4872062"/>
            <a:ext cx="3363005" cy="107721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楷体_GB2312" pitchFamily="1" charset="-122"/>
                <a:ea typeface="楷体_GB2312" panose="02010609030101010101"/>
                <a:sym typeface="+mn-ea"/>
              </a:rPr>
              <a:t>笛卡儿</a:t>
            </a:r>
          </a:p>
          <a:p>
            <a:pPr algn="ctr">
              <a:spcBef>
                <a:spcPct val="50000"/>
              </a:spcBef>
            </a:pPr>
            <a:r>
              <a:rPr lang="en-US" altLang="x-none" sz="2400" dirty="0">
                <a:latin typeface="楷体_GB2312" pitchFamily="1" charset="-122"/>
                <a:ea typeface="楷体_GB2312" panose="02010609030101010101"/>
              </a:rPr>
              <a:t>(</a:t>
            </a:r>
            <a:r>
              <a:rPr lang="en-US" altLang="zh-CN" sz="2400" dirty="0">
                <a:latin typeface="楷体_GB2312" pitchFamily="1" charset="-122"/>
                <a:ea typeface="楷体_GB2312" panose="02010609030101010101"/>
                <a:sym typeface="+mn-ea"/>
              </a:rPr>
              <a:t>1596</a:t>
            </a:r>
            <a:r>
              <a:rPr lang="zh-CN" altLang="en-US" sz="2400" dirty="0">
                <a:latin typeface="楷体_GB2312" pitchFamily="1" charset="-122"/>
                <a:ea typeface="楷体_GB2312" panose="02010609030101010101"/>
                <a:sym typeface="+mn-ea"/>
              </a:rPr>
              <a:t>年</a:t>
            </a:r>
            <a:r>
              <a:rPr lang="en-US" altLang="zh-CN" sz="2400" dirty="0">
                <a:latin typeface="楷体_GB2312" pitchFamily="1" charset="-122"/>
                <a:ea typeface="楷体_GB2312" panose="02010609030101010101"/>
                <a:sym typeface="+mn-ea"/>
              </a:rPr>
              <a:t>—1650</a:t>
            </a:r>
            <a:r>
              <a:rPr lang="zh-CN" altLang="en-US" sz="2400" dirty="0">
                <a:latin typeface="楷体_GB2312" pitchFamily="1" charset="-122"/>
                <a:ea typeface="楷体_GB2312" panose="02010609030101010101"/>
                <a:sym typeface="+mn-ea"/>
              </a:rPr>
              <a:t>年</a:t>
            </a:r>
            <a:r>
              <a:rPr lang="en-US" altLang="x-none" sz="2400" dirty="0">
                <a:latin typeface="楷体_GB2312" pitchFamily="1" charset="-122"/>
                <a:ea typeface="楷体_GB2312" panose="02010609030101010101"/>
              </a:rPr>
              <a:t>)</a:t>
            </a:r>
          </a:p>
        </p:txBody>
      </p:sp>
      <p:sp>
        <p:nvSpPr>
          <p:cNvPr id="5" name="矩形 4"/>
          <p:cNvSpPr/>
          <p:nvPr/>
        </p:nvSpPr>
        <p:spPr>
          <a:xfrm>
            <a:off x="1498968" y="207037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tabLst>
                <a:tab pos="3267710" algn="l"/>
              </a:tabLst>
            </a:pP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笛卡儿的补充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25407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41602" y="420851"/>
            <a:ext cx="7708055" cy="5652118"/>
            <a:chOff x="941602" y="420851"/>
            <a:chExt cx="7708055" cy="5652118"/>
          </a:xfrm>
        </p:grpSpPr>
        <p:sp>
          <p:nvSpPr>
            <p:cNvPr id="12" name="文本框 11"/>
            <p:cNvSpPr txBox="1"/>
            <p:nvPr/>
          </p:nvSpPr>
          <p:spPr>
            <a:xfrm>
              <a:off x="2123728" y="420851"/>
              <a:ext cx="554781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tabLst>
                  <a:tab pos="3267710" algn="l"/>
                </a:tabLst>
              </a:pPr>
              <a:r>
                <a:rPr lang="zh-CN" altLang="en-US" sz="4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牛顿的总结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41602" y="1285941"/>
              <a:ext cx="7708055" cy="4787028"/>
              <a:chOff x="941602" y="1285941"/>
              <a:chExt cx="7708055" cy="478702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187623" y="1285941"/>
                <a:ext cx="2592288" cy="3703179"/>
              </a:xfrm>
              <a:prstGeom prst="ellipse">
                <a:avLst/>
              </a:prstGeom>
              <a:ln w="63500" cap="rnd">
                <a:solidFill>
                  <a:srgbClr val="333333"/>
                </a:solidFill>
              </a:ln>
              <a:effectLst/>
              <a:scene3d>
                <a:camera prst="orthographicFront"/>
                <a:lightRig rig="contrasting" dir="t">
                  <a:rot lat="0" lon="0" rev="3000000"/>
                </a:lightRig>
              </a:scene3d>
              <a:sp3d contourW="7620">
                <a:bevelT w="95250" h="31750"/>
                <a:contourClr>
                  <a:srgbClr val="333333"/>
                </a:contourClr>
              </a:sp3d>
            </p:spPr>
          </p:pic>
          <p:sp>
            <p:nvSpPr>
              <p:cNvPr id="3" name="矩形 2"/>
              <p:cNvSpPr/>
              <p:nvPr/>
            </p:nvSpPr>
            <p:spPr>
              <a:xfrm>
                <a:off x="941602" y="5180417"/>
                <a:ext cx="3744416" cy="8925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altLang="zh-CN" sz="2800" dirty="0">
                    <a:solidFill>
                      <a:srgbClr val="800000"/>
                    </a:solidFill>
                    <a:latin typeface="华文行楷" panose="02010800040101010101" pitchFamily="2" charset="-122"/>
                    <a:ea typeface="楷体_GB2312" panose="02010609030101010101"/>
                    <a:sym typeface="+mn-ea"/>
                  </a:rPr>
                  <a:t>      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华文行楷" panose="02010800040101010101" pitchFamily="2" charset="-122"/>
                    <a:ea typeface="楷体_GB2312" panose="02010609030101010101"/>
                    <a:sym typeface="+mn-ea"/>
                  </a:rPr>
                  <a:t>     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黑体" charset="0"/>
                    <a:ea typeface="楷体_GB2312" panose="02010609030101010101"/>
                    <a:sym typeface="+mn-ea"/>
                  </a:rPr>
                  <a:t>牛顿</a:t>
                </a:r>
              </a:p>
              <a:p>
                <a:pPr algn="l"/>
                <a:r>
                  <a:rPr lang="en-US" altLang="x-none" sz="2400" dirty="0">
                    <a:latin typeface="楷体_GB2312" pitchFamily="1" charset="-122"/>
                    <a:ea typeface="楷体_GB2312" panose="02010609030101010101"/>
                    <a:sym typeface="+mn-ea"/>
                  </a:rPr>
                  <a:t>(</a:t>
                </a:r>
                <a:r>
                  <a:rPr lang="en-US" altLang="x-none" sz="2400" dirty="0">
                    <a:latin typeface="黑体" charset="0"/>
                    <a:ea typeface="楷体_GB2312" panose="02010609030101010101"/>
                    <a:sym typeface="+mn-ea"/>
                  </a:rPr>
                  <a:t>Newton,</a:t>
                </a:r>
                <a:r>
                  <a:rPr lang="en-US" altLang="zh-CN" sz="2400" dirty="0">
                    <a:solidFill>
                      <a:srgbClr val="333333"/>
                    </a:solidFill>
                    <a:latin typeface="黑体" charset="0"/>
                    <a:ea typeface="楷体_GB2312" panose="02010609030101010101"/>
                    <a:sym typeface="+mn-ea"/>
                  </a:rPr>
                  <a:t>1643</a:t>
                </a:r>
                <a:r>
                  <a:rPr lang="zh-CN" altLang="en-US" sz="2400" dirty="0">
                    <a:solidFill>
                      <a:srgbClr val="333333"/>
                    </a:solidFill>
                    <a:latin typeface="黑体" charset="0"/>
                    <a:ea typeface="楷体_GB2312" panose="02010609030101010101"/>
                    <a:sym typeface="+mn-ea"/>
                  </a:rPr>
                  <a:t>年</a:t>
                </a:r>
                <a:r>
                  <a:rPr lang="en-US" altLang="zh-CN" sz="2400" dirty="0">
                    <a:solidFill>
                      <a:srgbClr val="333333"/>
                    </a:solidFill>
                    <a:latin typeface="黑体" charset="0"/>
                    <a:ea typeface="楷体_GB2312" panose="02010609030101010101"/>
                    <a:sym typeface="+mn-ea"/>
                  </a:rPr>
                  <a:t>—1727</a:t>
                </a:r>
                <a:r>
                  <a:rPr lang="zh-CN" altLang="en-US" sz="2400" dirty="0">
                    <a:solidFill>
                      <a:srgbClr val="333333"/>
                    </a:solidFill>
                    <a:latin typeface="黑体" charset="0"/>
                    <a:ea typeface="楷体_GB2312" panose="02010609030101010101"/>
                    <a:sym typeface="+mn-ea"/>
                  </a:rPr>
                  <a:t>年</a:t>
                </a:r>
                <a:r>
                  <a:rPr lang="en-US" altLang="x-none" sz="2400" dirty="0">
                    <a:latin typeface="楷体_GB2312" pitchFamily="1" charset="-122"/>
                    <a:ea typeface="楷体_GB2312" panose="02010609030101010101"/>
                    <a:sym typeface="+mn-ea"/>
                  </a:rPr>
                  <a:t>)</a:t>
                </a:r>
                <a:endParaRPr lang="zh-CN" altLang="en-US" sz="2400" dirty="0">
                  <a:solidFill>
                    <a:srgbClr val="333333"/>
                  </a:solidFill>
                  <a:latin typeface="黑体" charset="0"/>
                  <a:ea typeface="楷体_GB2312" panose="02010609030101010101"/>
                </a:endParaRPr>
              </a:p>
            </p:txBody>
          </p:sp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204086" y="1332635"/>
                <a:ext cx="2911515" cy="4032448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6" name="矩形 5"/>
              <p:cNvSpPr/>
              <p:nvPr/>
            </p:nvSpPr>
            <p:spPr>
              <a:xfrm>
                <a:off x="4686018" y="5549749"/>
                <a:ext cx="396363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altLang="zh-CN" sz="2800" dirty="0">
                    <a:solidFill>
                      <a:srgbClr val="FF0000"/>
                    </a:solidFill>
                    <a:latin typeface="华文行楷" panose="02010800040101010101" pitchFamily="2" charset="-122"/>
                    <a:ea typeface="楷体_GB2312" panose="02010609030101010101"/>
                    <a:sym typeface="+mn-ea"/>
                  </a:rPr>
                  <a:t>  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黑体" charset="0"/>
                    <a:ea typeface="楷体_GB2312" panose="02010609030101010101"/>
                    <a:sym typeface="+mn-ea"/>
                  </a:rPr>
                  <a:t>自然哲学中的数学原理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84830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27584" y="1556792"/>
            <a:ext cx="6872665" cy="3091245"/>
            <a:chOff x="1155719" y="1628800"/>
            <a:chExt cx="6872665" cy="3091245"/>
          </a:xfrm>
        </p:grpSpPr>
        <p:sp>
          <p:nvSpPr>
            <p:cNvPr id="15" name="椭圆 14"/>
            <p:cNvSpPr/>
            <p:nvPr/>
          </p:nvSpPr>
          <p:spPr>
            <a:xfrm>
              <a:off x="4283968" y="1658573"/>
              <a:ext cx="3744416" cy="97833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442327" y="2854743"/>
              <a:ext cx="1152128" cy="890991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482576" y="4077072"/>
              <a:ext cx="798028" cy="642973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707904" y="2976203"/>
              <a:ext cx="720080" cy="648072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155719" y="1628800"/>
              <a:ext cx="2768209" cy="1008112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11560" y="326183"/>
            <a:ext cx="4313600" cy="859846"/>
            <a:chOff x="836195" y="180711"/>
            <a:chExt cx="4313600" cy="859846"/>
          </a:xfrm>
        </p:grpSpPr>
        <p:sp>
          <p:nvSpPr>
            <p:cNvPr id="10" name="标题 1"/>
            <p:cNvSpPr txBox="1">
              <a:spLocks/>
            </p:cNvSpPr>
            <p:nvPr/>
          </p:nvSpPr>
          <p:spPr bwMode="auto">
            <a:xfrm>
              <a:off x="836195" y="180711"/>
              <a:ext cx="1486783" cy="826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tabLst>
                  <a:tab pos="3267710" algn="l"/>
                </a:tabLst>
                <a:defRPr/>
              </a:pPr>
              <a:r>
                <a:rPr lang="zh-CN" altLang="en-US" sz="4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二、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579587" y="271116"/>
              <a:ext cx="357020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tabLst>
                  <a:tab pos="3267710" algn="l"/>
                </a:tabLst>
                <a:defRPr/>
              </a:pPr>
              <a:r>
                <a:rPr lang="zh-CN" altLang="en-US" sz="4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牛顿第一定律</a:t>
              </a:r>
              <a:endParaRPr lang="zh-CN" altLang="zh-CN" sz="44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23528" y="1449824"/>
            <a:ext cx="8208912" cy="45243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indent="647700">
              <a:lnSpc>
                <a:spcPct val="150000"/>
              </a:lnSpc>
            </a:pPr>
            <a:r>
              <a:rPr lang="zh-CN" altLang="en-US" sz="4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一切物体在没有受到外力作用的时候，总保持匀速直线运动状态或静止状态，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这就是牛顿第一定律。</a:t>
            </a:r>
          </a:p>
        </p:txBody>
      </p:sp>
    </p:spTree>
    <p:extLst>
      <p:ext uri="{BB962C8B-B14F-4D97-AF65-F5344CB8AC3E}">
        <p14:creationId xmlns:p14="http://schemas.microsoft.com/office/powerpoint/2010/main" xmlns="" val="2369142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20" y="5725357"/>
            <a:ext cx="2572531" cy="8689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</a:rPr>
              <a:t>提出观点</a:t>
            </a:r>
          </a:p>
        </p:txBody>
      </p:sp>
      <p:sp>
        <p:nvSpPr>
          <p:cNvPr id="5" name="矩形 4"/>
          <p:cNvSpPr/>
          <p:nvPr/>
        </p:nvSpPr>
        <p:spPr>
          <a:xfrm>
            <a:off x="2156309" y="4684101"/>
            <a:ext cx="3169705" cy="103810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</a:rPr>
              <a:t>观察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</a:rPr>
              <a:t>实验推理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</a:rPr>
              <a:t>新观点</a:t>
            </a:r>
          </a:p>
        </p:txBody>
      </p:sp>
      <p:sp>
        <p:nvSpPr>
          <p:cNvPr id="6" name="矩形 5"/>
          <p:cNvSpPr/>
          <p:nvPr/>
        </p:nvSpPr>
        <p:spPr>
          <a:xfrm>
            <a:off x="4384386" y="3807146"/>
            <a:ext cx="2572531" cy="8689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</a:rPr>
              <a:t>完善观点</a:t>
            </a:r>
          </a:p>
        </p:txBody>
      </p:sp>
      <p:sp>
        <p:nvSpPr>
          <p:cNvPr id="7" name="矩形 6"/>
          <p:cNvSpPr/>
          <p:nvPr/>
        </p:nvSpPr>
        <p:spPr>
          <a:xfrm>
            <a:off x="6341681" y="3071994"/>
            <a:ext cx="2572531" cy="7351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</a:rPr>
              <a:t>全面总结</a:t>
            </a:r>
          </a:p>
        </p:txBody>
      </p:sp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2156309" y="3694417"/>
            <a:ext cx="2177395" cy="922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>
              <a:latin typeface="Calibri" pitchFamily="34" charset="0"/>
            </a:endParaRPr>
          </a:p>
          <a:p>
            <a:pPr algn="ctr"/>
            <a:r>
              <a:rPr lang="zh-CN" altLang="en-US" b="1" dirty="0">
                <a:latin typeface="Calibri" pitchFamily="34" charset="0"/>
              </a:rPr>
              <a:t>伽利略</a:t>
            </a:r>
            <a:endParaRPr lang="en-US" altLang="zh-CN" b="1" dirty="0">
              <a:latin typeface="Calibri" pitchFamily="34" charset="0"/>
            </a:endParaRPr>
          </a:p>
          <a:p>
            <a:pPr algn="ctr"/>
            <a:r>
              <a:rPr lang="zh-CN" altLang="en-US" b="1" dirty="0">
                <a:latin typeface="Calibri" pitchFamily="34" charset="0"/>
              </a:rPr>
              <a:t>（</a:t>
            </a:r>
            <a:r>
              <a:rPr lang="en-US" altLang="zh-CN" b="1" dirty="0">
                <a:latin typeface="Calibri" pitchFamily="34" charset="0"/>
              </a:rPr>
              <a:t>Galileo 1564-1642</a:t>
            </a:r>
            <a:r>
              <a:rPr lang="zh-CN" altLang="en-US" b="1" dirty="0">
                <a:latin typeface="Calibri" pitchFamily="34" charset="0"/>
              </a:rPr>
              <a:t>）</a:t>
            </a:r>
          </a:p>
        </p:txBody>
      </p:sp>
      <p:sp>
        <p:nvSpPr>
          <p:cNvPr id="21" name="AutoShape 30"/>
          <p:cNvSpPr>
            <a:spLocks noChangeArrowheads="1"/>
          </p:cNvSpPr>
          <p:nvPr/>
        </p:nvSpPr>
        <p:spPr bwMode="auto">
          <a:xfrm rot="4049773" flipH="1">
            <a:off x="5698260" y="2189548"/>
            <a:ext cx="133334" cy="6652751"/>
          </a:xfrm>
          <a:prstGeom prst="upArrow">
            <a:avLst>
              <a:gd name="adj1" fmla="val 50000"/>
              <a:gd name="adj2" fmla="val 237720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22" name="矩形 24"/>
          <p:cNvSpPr>
            <a:spLocks noChangeArrowheads="1"/>
          </p:cNvSpPr>
          <p:nvPr/>
        </p:nvSpPr>
        <p:spPr bwMode="auto">
          <a:xfrm>
            <a:off x="1763688" y="241360"/>
            <a:ext cx="41044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cap="all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 Unicode MS" pitchFamily="34" charset="-122"/>
              </a:rPr>
              <a:t>小结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195985" y="1072464"/>
            <a:ext cx="2095014" cy="2830678"/>
            <a:chOff x="4195985" y="1072464"/>
            <a:chExt cx="2095014" cy="2830678"/>
          </a:xfrm>
        </p:grpSpPr>
        <p:sp>
          <p:nvSpPr>
            <p:cNvPr id="17" name="TextBox 7"/>
            <p:cNvSpPr txBox="1">
              <a:spLocks noChangeArrowheads="1"/>
            </p:cNvSpPr>
            <p:nvPr/>
          </p:nvSpPr>
          <p:spPr bwMode="auto">
            <a:xfrm>
              <a:off x="4195985" y="2702290"/>
              <a:ext cx="2095014" cy="1200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 dirty="0">
                <a:latin typeface="Calibri" pitchFamily="34" charset="0"/>
              </a:endParaRPr>
            </a:p>
            <a:p>
              <a:pPr algn="ctr"/>
              <a:r>
                <a:rPr lang="zh-CN" altLang="en-US" b="1" dirty="0">
                  <a:latin typeface="Calibri" pitchFamily="34" charset="0"/>
                </a:rPr>
                <a:t>笛卡儿</a:t>
              </a:r>
              <a:endParaRPr lang="en-US" altLang="zh-CN" b="1" dirty="0">
                <a:latin typeface="Calibri" pitchFamily="34" charset="0"/>
              </a:endParaRPr>
            </a:p>
            <a:p>
              <a:pPr algn="ctr"/>
              <a:r>
                <a:rPr lang="zh-CN" altLang="en-US" b="1" dirty="0">
                  <a:latin typeface="Calibri" pitchFamily="34" charset="0"/>
                </a:rPr>
                <a:t>（</a:t>
              </a:r>
              <a:r>
                <a:rPr lang="en-US" altLang="zh-CN" b="1" dirty="0">
                  <a:latin typeface="Calibri" pitchFamily="34" charset="0"/>
                </a:rPr>
                <a:t> Descartes 1596-1650</a:t>
              </a:r>
              <a:r>
                <a:rPr lang="zh-CN" altLang="en-US" b="1" dirty="0">
                  <a:latin typeface="Calibri" pitchFamily="34" charset="0"/>
                </a:rPr>
                <a:t>）</a:t>
              </a: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>
            <a:xfrm>
              <a:off x="4508106" y="1072464"/>
              <a:ext cx="1469063" cy="1886032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/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grpSp>
        <p:nvGrpSpPr>
          <p:cNvPr id="3" name="组合 2"/>
          <p:cNvGrpSpPr/>
          <p:nvPr/>
        </p:nvGrpSpPr>
        <p:grpSpPr>
          <a:xfrm>
            <a:off x="6292712" y="652526"/>
            <a:ext cx="2428875" cy="2469595"/>
            <a:chOff x="6291389" y="692696"/>
            <a:chExt cx="2428875" cy="2469595"/>
          </a:xfrm>
        </p:grpSpPr>
        <p:sp>
          <p:nvSpPr>
            <p:cNvPr id="19" name="TextBox 6"/>
            <p:cNvSpPr txBox="1">
              <a:spLocks noChangeArrowheads="1"/>
            </p:cNvSpPr>
            <p:nvPr/>
          </p:nvSpPr>
          <p:spPr bwMode="auto">
            <a:xfrm>
              <a:off x="6291389" y="2207764"/>
              <a:ext cx="2428875" cy="954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 dirty="0">
                <a:latin typeface="Calibri" pitchFamily="34" charset="0"/>
              </a:endParaRPr>
            </a:p>
            <a:p>
              <a:pPr algn="ctr"/>
              <a:r>
                <a:rPr lang="zh-CN" altLang="en-US" sz="2000" b="1" dirty="0">
                  <a:latin typeface="Calibri" pitchFamily="34" charset="0"/>
                </a:rPr>
                <a:t>牛     顿</a:t>
              </a:r>
              <a:endParaRPr lang="en-US" altLang="zh-CN" sz="2000" b="1" dirty="0">
                <a:latin typeface="Calibri" pitchFamily="34" charset="0"/>
              </a:endParaRPr>
            </a:p>
            <a:p>
              <a:pPr algn="ctr"/>
              <a:r>
                <a:rPr lang="zh-CN" altLang="en-US" dirty="0">
                  <a:latin typeface="Calibri" pitchFamily="34" charset="0"/>
                </a:rPr>
                <a:t>  </a:t>
              </a:r>
              <a:r>
                <a:rPr lang="zh-CN" altLang="en-US" b="1" dirty="0">
                  <a:latin typeface="Calibri" pitchFamily="34" charset="0"/>
                </a:rPr>
                <a:t>（</a:t>
              </a:r>
              <a:r>
                <a:rPr lang="en-US" altLang="zh-CN" b="1" dirty="0">
                  <a:latin typeface="Calibri" pitchFamily="34" charset="0"/>
                </a:rPr>
                <a:t>Newton 1643-1727</a:t>
              </a:r>
              <a:r>
                <a:rPr lang="zh-CN" altLang="en-US" dirty="0">
                  <a:latin typeface="Calibri" pitchFamily="34" charset="0"/>
                </a:rPr>
                <a:t>）</a:t>
              </a: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>
            <a:xfrm>
              <a:off x="6891119" y="692696"/>
              <a:ext cx="1209274" cy="1727492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/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pic>
        <p:nvPicPr>
          <p:cNvPr id="25" name="Picture 3" descr="伽利略"/>
          <p:cNvPicPr>
            <a:picLocks noGrp="1" noChangeAspect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2435766" y="1810241"/>
            <a:ext cx="1508175" cy="2075593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16" name="组合 15"/>
          <p:cNvGrpSpPr/>
          <p:nvPr/>
        </p:nvGrpSpPr>
        <p:grpSpPr>
          <a:xfrm>
            <a:off x="-156284" y="2848037"/>
            <a:ext cx="2481832" cy="2759641"/>
            <a:chOff x="-196392" y="2893010"/>
            <a:chExt cx="2481832" cy="2759641"/>
          </a:xfrm>
        </p:grpSpPr>
        <p:sp>
          <p:nvSpPr>
            <p:cNvPr id="10" name="TextBox 5"/>
            <p:cNvSpPr txBox="1">
              <a:spLocks noChangeArrowheads="1"/>
            </p:cNvSpPr>
            <p:nvPr/>
          </p:nvSpPr>
          <p:spPr bwMode="auto">
            <a:xfrm>
              <a:off x="-196392" y="4729074"/>
              <a:ext cx="2481832" cy="923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>
                <a:latin typeface="Calibri" pitchFamily="34" charset="0"/>
              </a:endParaRPr>
            </a:p>
            <a:p>
              <a:pPr algn="ctr"/>
              <a:r>
                <a:rPr lang="zh-CN" altLang="en-US" b="1" dirty="0">
                  <a:latin typeface="Calibri" pitchFamily="34" charset="0"/>
                </a:rPr>
                <a:t>亚里士多德</a:t>
              </a:r>
            </a:p>
            <a:p>
              <a:pPr algn="ctr"/>
              <a:r>
                <a:rPr lang="zh-CN" altLang="en-US" b="1" dirty="0">
                  <a:latin typeface="Calibri" pitchFamily="34" charset="0"/>
                </a:rPr>
                <a:t>（公元前</a:t>
              </a:r>
              <a:r>
                <a:rPr lang="en-US" altLang="zh-CN" b="1" dirty="0">
                  <a:latin typeface="Calibri" pitchFamily="34" charset="0"/>
                </a:rPr>
                <a:t>384</a:t>
              </a:r>
              <a:r>
                <a:rPr lang="zh-CN" altLang="en-US" b="1" dirty="0">
                  <a:latin typeface="Calibri" pitchFamily="34" charset="0"/>
                </a:rPr>
                <a:t>～前</a:t>
              </a:r>
              <a:r>
                <a:rPr lang="en-US" altLang="zh-CN" b="1" dirty="0">
                  <a:latin typeface="Calibri" pitchFamily="34" charset="0"/>
                </a:rPr>
                <a:t>322</a:t>
              </a:r>
              <a:r>
                <a:rPr lang="zh-CN" altLang="en-US" b="1" dirty="0">
                  <a:latin typeface="Calibri" pitchFamily="34" charset="0"/>
                </a:rPr>
                <a:t>）</a:t>
              </a:r>
            </a:p>
          </p:txBody>
        </p:sp>
        <p:pic>
          <p:nvPicPr>
            <p:cNvPr id="26" name="内容占位符 2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>
            <a:xfrm>
              <a:off x="415402" y="2893010"/>
              <a:ext cx="1416600" cy="1897198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/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sp>
        <p:nvSpPr>
          <p:cNvPr id="20" name="矩形 19"/>
          <p:cNvSpPr/>
          <p:nvPr/>
        </p:nvSpPr>
        <p:spPr>
          <a:xfrm rot="20248882">
            <a:off x="5729766" y="5165676"/>
            <a:ext cx="2559511" cy="8384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</a:rPr>
              <a:t>近</a:t>
            </a:r>
            <a:r>
              <a:rPr lang="en-US" altLang="zh-CN" sz="3600" b="1" dirty="0">
                <a:solidFill>
                  <a:srgbClr val="FF0000"/>
                </a:solidFill>
              </a:rPr>
              <a:t>2000</a:t>
            </a:r>
            <a:r>
              <a:rPr lang="zh-CN" altLang="en-US" sz="3600" b="1" dirty="0">
                <a:solidFill>
                  <a:srgbClr val="FF0000"/>
                </a:solidFill>
              </a:rPr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xmlns="" val="601662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16016" y="1412776"/>
            <a:ext cx="4148128" cy="4316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000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爱因斯坦曾评价伽利略：“伽利略的发现以及他所用的科学方法是人类思想史上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最伟大的成就之一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，而且标志着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物理学真正的开端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。”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806308" y="2226647"/>
            <a:ext cx="3467842" cy="16905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146" name="文本框 6145"/>
          <p:cNvSpPr txBox="1"/>
          <p:nvPr/>
        </p:nvSpPr>
        <p:spPr>
          <a:xfrm>
            <a:off x="1247055" y="4293096"/>
            <a:ext cx="2628900" cy="1200329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爱因斯坦</a:t>
            </a:r>
          </a:p>
          <a:p>
            <a:pPr lvl="0" algn="ctr">
              <a:spcBef>
                <a:spcPct val="50000"/>
              </a:spcBef>
            </a:pPr>
            <a:r>
              <a:rPr lang="en-US" altLang="x-none" sz="2000" b="1" dirty="0">
                <a:latin typeface="楷体_GB2312" pitchFamily="1" charset="-122"/>
                <a:ea typeface="楷体_GB2312" pitchFamily="1" charset="-122"/>
              </a:rPr>
              <a:t>(</a:t>
            </a:r>
            <a:r>
              <a:rPr lang="en-US" altLang="zh-CN" sz="2400" b="1" dirty="0">
                <a:latin typeface="黑体" charset="0"/>
                <a:ea typeface="黑体" charset="0"/>
                <a:sym typeface="+mn-ea"/>
              </a:rPr>
              <a:t>1879</a:t>
            </a:r>
            <a:r>
              <a:rPr lang="zh-CN" altLang="en-US" sz="2400" b="1" dirty="0">
                <a:latin typeface="黑体" charset="0"/>
                <a:ea typeface="黑体" charset="0"/>
                <a:sym typeface="+mn-ea"/>
              </a:rPr>
              <a:t>年</a:t>
            </a:r>
            <a:r>
              <a:rPr lang="en-US" altLang="zh-CN" sz="2400" b="1" dirty="0">
                <a:latin typeface="黑体" charset="0"/>
                <a:ea typeface="黑体" charset="0"/>
                <a:sym typeface="+mn-ea"/>
              </a:rPr>
              <a:t>—1955</a:t>
            </a:r>
            <a:r>
              <a:rPr lang="zh-CN" altLang="en-US" sz="2400" b="1" dirty="0">
                <a:latin typeface="黑体" charset="0"/>
                <a:ea typeface="黑体" charset="0"/>
                <a:sym typeface="+mn-ea"/>
              </a:rPr>
              <a:t>年</a:t>
            </a:r>
            <a:r>
              <a:rPr lang="en-US" altLang="x-none" sz="2000" b="1" dirty="0">
                <a:latin typeface="楷体_GB2312" pitchFamily="1" charset="-122"/>
                <a:ea typeface="楷体_GB2312" pitchFamily="1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1937526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39552" y="271967"/>
            <a:ext cx="8263399" cy="859846"/>
            <a:chOff x="836195" y="180711"/>
            <a:chExt cx="8263399" cy="859846"/>
          </a:xfrm>
        </p:grpSpPr>
        <p:sp>
          <p:nvSpPr>
            <p:cNvPr id="24" name="标题 1"/>
            <p:cNvSpPr txBox="1">
              <a:spLocks/>
            </p:cNvSpPr>
            <p:nvPr/>
          </p:nvSpPr>
          <p:spPr bwMode="auto">
            <a:xfrm>
              <a:off x="836195" y="180711"/>
              <a:ext cx="1486783" cy="826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4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一</a:t>
              </a:r>
              <a:r>
                <a:rPr lang="zh-CN" altLang="en-US" sz="5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、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579587" y="271116"/>
              <a:ext cx="752000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3267710" algn="l"/>
                </a:tabLst>
              </a:pPr>
              <a:r>
                <a:rPr lang="zh-CN" altLang="en-US" sz="4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物体的运动需要力来维持吗？</a:t>
              </a:r>
              <a:endParaRPr lang="zh-CN" altLang="zh-CN" sz="40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2" t="11111" r="27453" b="416"/>
          <a:stretch/>
        </p:blipFill>
        <p:spPr>
          <a:xfrm>
            <a:off x="179512" y="1389096"/>
            <a:ext cx="4480417" cy="365759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97" t="10376"/>
          <a:stretch/>
        </p:blipFill>
        <p:spPr>
          <a:xfrm>
            <a:off x="4139952" y="3251348"/>
            <a:ext cx="4758579" cy="32997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91519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39552" y="271967"/>
            <a:ext cx="8263399" cy="859846"/>
            <a:chOff x="836195" y="180711"/>
            <a:chExt cx="8263399" cy="859846"/>
          </a:xfrm>
        </p:grpSpPr>
        <p:sp>
          <p:nvSpPr>
            <p:cNvPr id="24" name="标题 1"/>
            <p:cNvSpPr txBox="1">
              <a:spLocks/>
            </p:cNvSpPr>
            <p:nvPr/>
          </p:nvSpPr>
          <p:spPr bwMode="auto">
            <a:xfrm>
              <a:off x="836195" y="180711"/>
              <a:ext cx="1486783" cy="826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4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一</a:t>
              </a:r>
              <a:r>
                <a:rPr lang="zh-CN" altLang="en-US" sz="5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、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579587" y="271116"/>
              <a:ext cx="752000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3267710" algn="l"/>
                </a:tabLst>
              </a:pPr>
              <a:r>
                <a:rPr lang="zh-CN" altLang="en-US" sz="4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物体的运动需要力来维持吗？</a:t>
              </a:r>
              <a:endParaRPr lang="zh-CN" altLang="zh-CN" sz="40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39552" y="1412776"/>
            <a:ext cx="7992888" cy="4644118"/>
            <a:chOff x="422699" y="1273224"/>
            <a:chExt cx="7992888" cy="4644118"/>
          </a:xfrm>
        </p:grpSpPr>
        <p:grpSp>
          <p:nvGrpSpPr>
            <p:cNvPr id="4" name="组合 3"/>
            <p:cNvGrpSpPr/>
            <p:nvPr/>
          </p:nvGrpSpPr>
          <p:grpSpPr>
            <a:xfrm>
              <a:off x="422699" y="2224493"/>
              <a:ext cx="2371162" cy="3692849"/>
              <a:chOff x="229457" y="2257948"/>
              <a:chExt cx="2371162" cy="3692849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95536" y="2257948"/>
                <a:ext cx="2039006" cy="2730812"/>
              </a:xfrm>
              <a:prstGeom prst="ellipse">
                <a:avLst/>
              </a:prstGeom>
              <a:ln w="63500" cap="rnd">
                <a:solidFill>
                  <a:srgbClr val="333333"/>
                </a:solidFill>
              </a:ln>
              <a:effectLst/>
              <a:scene3d>
                <a:camera prst="orthographicFront"/>
                <a:lightRig rig="contrasting" dir="t">
                  <a:rot lat="0" lon="0" rev="3000000"/>
                </a:lightRig>
              </a:scene3d>
              <a:sp3d contourW="7620">
                <a:bevelT w="95250" h="31750"/>
                <a:contourClr>
                  <a:srgbClr val="333333"/>
                </a:contourClr>
              </a:sp3d>
            </p:spPr>
          </p:pic>
          <p:sp>
            <p:nvSpPr>
              <p:cNvPr id="11" name="矩形 10"/>
              <p:cNvSpPr/>
              <p:nvPr/>
            </p:nvSpPr>
            <p:spPr>
              <a:xfrm>
                <a:off x="418318" y="5078432"/>
                <a:ext cx="17235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rgbClr val="FF0000"/>
                    </a:solidFill>
                    <a:latin typeface="楷体_GB2312" pitchFamily="1" charset="-122"/>
                    <a:ea typeface="楷体_GB2312" panose="02010609030101010101"/>
                  </a:rPr>
                  <a:t>亚里士多德</a:t>
                </a: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229457" y="5550687"/>
                <a:ext cx="237116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000" dirty="0">
                    <a:latin typeface="楷体_GB2312" pitchFamily="1" charset="-122"/>
                    <a:ea typeface="楷体_GB2312" pitchFamily="1" charset="-122"/>
                  </a:rPr>
                  <a:t>公元前</a:t>
                </a:r>
                <a:r>
                  <a:rPr lang="en-US" altLang="zh-CN" sz="2000" dirty="0">
                    <a:latin typeface="楷体_GB2312" pitchFamily="1" charset="-122"/>
                    <a:ea typeface="楷体_GB2312" pitchFamily="1" charset="-122"/>
                  </a:rPr>
                  <a:t>384</a:t>
                </a:r>
                <a:r>
                  <a:rPr lang="zh-CN" altLang="en-US" sz="2000" dirty="0">
                    <a:latin typeface="楷体_GB2312" pitchFamily="1" charset="-122"/>
                    <a:ea typeface="楷体_GB2312" pitchFamily="1" charset="-122"/>
                  </a:rPr>
                  <a:t>～前</a:t>
                </a:r>
                <a:r>
                  <a:rPr lang="en-US" altLang="zh-CN" sz="2000" dirty="0">
                    <a:latin typeface="楷体_GB2312" pitchFamily="1" charset="-122"/>
                    <a:ea typeface="楷体_GB2312" pitchFamily="1" charset="-122"/>
                  </a:rPr>
                  <a:t>322</a:t>
                </a:r>
                <a:endParaRPr lang="zh-CN" altLang="en-US" sz="2000" dirty="0">
                  <a:latin typeface="楷体_GB2312" pitchFamily="1" charset="-122"/>
                  <a:ea typeface="楷体_GB2312" pitchFamily="1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611560" y="1273224"/>
              <a:ext cx="4698722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3267710" algn="l"/>
                </a:tabLst>
              </a:pPr>
              <a:r>
                <a:rPr lang="zh-CN" altLang="en-US" sz="4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亚里士多德的观点</a:t>
              </a:r>
              <a:endParaRPr lang="zh-CN" altLang="zh-CN" sz="40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4" name="对话气泡: 矩形 13"/>
            <p:cNvSpPr/>
            <p:nvPr/>
          </p:nvSpPr>
          <p:spPr>
            <a:xfrm>
              <a:off x="3303019" y="2165469"/>
              <a:ext cx="5112568" cy="2534417"/>
            </a:xfrm>
            <a:prstGeom prst="wedgeRectCallout">
              <a:avLst>
                <a:gd name="adj1" fmla="val -74698"/>
                <a:gd name="adj2" fmla="val 8072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4800" b="1" dirty="0">
                  <a:solidFill>
                    <a:schemeClr val="tx1"/>
                  </a:solidFill>
                  <a:latin typeface="黑体" charset="0"/>
                  <a:ea typeface="黑体" charset="0"/>
                </a:rPr>
                <a:t>  </a:t>
              </a:r>
              <a:r>
                <a:rPr lang="zh-CN" altLang="en-US" sz="5400" b="1" dirty="0">
                  <a:solidFill>
                    <a:schemeClr val="tx1"/>
                  </a:solidFill>
                  <a:latin typeface="黑体" charset="0"/>
                  <a:ea typeface="黑体" charset="0"/>
                </a:rPr>
                <a:t>物体的运动</a:t>
              </a:r>
              <a:r>
                <a:rPr lang="zh-CN" altLang="en-US" sz="5400" b="1" dirty="0">
                  <a:solidFill>
                    <a:srgbClr val="FF0000"/>
                  </a:solidFill>
                  <a:latin typeface="黑体" charset="0"/>
                  <a:ea typeface="黑体" charset="0"/>
                </a:rPr>
                <a:t>需要</a:t>
              </a:r>
              <a:r>
                <a:rPr lang="zh-CN" altLang="en-US" sz="5400" b="1" dirty="0">
                  <a:solidFill>
                    <a:schemeClr val="tx1"/>
                  </a:solidFill>
                  <a:latin typeface="黑体" charset="0"/>
                  <a:ea typeface="黑体" charset="0"/>
                </a:rPr>
                <a:t>力来维持！</a:t>
              </a:r>
              <a:endParaRPr lang="zh-CN" altLang="en-US" sz="4800" b="1" dirty="0">
                <a:solidFill>
                  <a:schemeClr val="tx1"/>
                </a:solidFill>
                <a:latin typeface="黑体" charset="0"/>
                <a:ea typeface="黑体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19867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5042" y="2095948"/>
            <a:ext cx="4572000" cy="36132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47700">
              <a:lnSpc>
                <a:spcPct val="130000"/>
              </a:lnSpc>
            </a:pPr>
            <a:r>
              <a:rPr lang="zh-CN" altLang="en-US" sz="4400" b="1" dirty="0">
                <a:latin typeface="黑体" charset="0"/>
                <a:ea typeface="黑体" charset="0"/>
                <a:sym typeface="+mn-ea"/>
              </a:rPr>
              <a:t>运动的物体如果</a:t>
            </a:r>
            <a:r>
              <a:rPr lang="zh-CN" altLang="en-US" sz="44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不受其他力的作用，</a:t>
            </a:r>
            <a:r>
              <a:rPr lang="zh-CN" altLang="en-US" sz="4400" b="1" dirty="0">
                <a:latin typeface="黑体" charset="0"/>
                <a:ea typeface="黑体" charset="0"/>
                <a:sym typeface="+mn-ea"/>
              </a:rPr>
              <a:t>就会一直运动下去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356246" y="1756532"/>
            <a:ext cx="3505200" cy="3331321"/>
            <a:chOff x="384543" y="3171229"/>
            <a:chExt cx="3505200" cy="3331321"/>
          </a:xfrm>
        </p:grpSpPr>
        <p:sp>
          <p:nvSpPr>
            <p:cNvPr id="13" name="Text Box 2"/>
            <p:cNvSpPr txBox="1">
              <a:spLocks noChangeArrowheads="1"/>
            </p:cNvSpPr>
            <p:nvPr/>
          </p:nvSpPr>
          <p:spPr bwMode="auto">
            <a:xfrm>
              <a:off x="384543" y="5609998"/>
              <a:ext cx="3505200" cy="8925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0000"/>
                  </a:solidFill>
                  <a:latin typeface="楷体_GB2312" pitchFamily="1" charset="-122"/>
                  <a:ea typeface="楷体_GB2312" panose="02010609030101010101"/>
                </a:rPr>
                <a:t>伽利略</a:t>
              </a:r>
            </a:p>
            <a:p>
              <a:pPr algn="ctr"/>
              <a:r>
                <a:rPr lang="en-US" altLang="zh-CN" sz="2400" dirty="0">
                  <a:latin typeface="楷体_GB2312" pitchFamily="1" charset="-122"/>
                  <a:ea typeface="楷体_GB2312" pitchFamily="1" charset="-122"/>
                </a:rPr>
                <a:t>(Galileo,1564-1642)</a:t>
              </a:r>
            </a:p>
          </p:txBody>
        </p:sp>
        <p:pic>
          <p:nvPicPr>
            <p:cNvPr id="21" name="Picture 3" descr="伽利略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36584" y="3171229"/>
              <a:ext cx="1801117" cy="248060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0" name="矩形 9"/>
          <p:cNvSpPr/>
          <p:nvPr/>
        </p:nvSpPr>
        <p:spPr>
          <a:xfrm>
            <a:off x="1092886" y="1291407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tabLst>
                <a:tab pos="3267710" algn="l"/>
              </a:tabLst>
            </a:pP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伽利略的观点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39552" y="271967"/>
            <a:ext cx="8263399" cy="859846"/>
            <a:chOff x="836195" y="180711"/>
            <a:chExt cx="8263399" cy="859846"/>
          </a:xfrm>
        </p:grpSpPr>
        <p:sp>
          <p:nvSpPr>
            <p:cNvPr id="17" name="标题 1"/>
            <p:cNvSpPr txBox="1">
              <a:spLocks/>
            </p:cNvSpPr>
            <p:nvPr/>
          </p:nvSpPr>
          <p:spPr bwMode="auto">
            <a:xfrm>
              <a:off x="836195" y="180711"/>
              <a:ext cx="1486783" cy="826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4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一</a:t>
              </a:r>
              <a:r>
                <a:rPr lang="zh-CN" altLang="en-US" sz="5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、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1579587" y="271116"/>
              <a:ext cx="752000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3267710" algn="l"/>
                </a:tabLst>
              </a:pPr>
              <a:r>
                <a:rPr lang="zh-CN" altLang="en-US" sz="4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物体的运动需要力来维持吗？</a:t>
              </a:r>
              <a:endParaRPr lang="zh-CN" altLang="zh-CN" sz="40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61811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3" descr="伽利略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51455" y="1232853"/>
            <a:ext cx="1804993" cy="2484082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" name="内容占位符 2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128256" y="4044398"/>
            <a:ext cx="1728192" cy="23145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矩形 6"/>
          <p:cNvSpPr/>
          <p:nvPr/>
        </p:nvSpPr>
        <p:spPr>
          <a:xfrm>
            <a:off x="1495689" y="326214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tabLst>
                <a:tab pos="3267710" algn="l"/>
              </a:tabLst>
            </a:pP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谁观点更科学？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对话气泡: 矩形 3"/>
          <p:cNvSpPr/>
          <p:nvPr/>
        </p:nvSpPr>
        <p:spPr>
          <a:xfrm>
            <a:off x="3846388" y="3898208"/>
            <a:ext cx="5061560" cy="2051072"/>
          </a:xfrm>
          <a:prstGeom prst="wedgeRectCallout">
            <a:avLst>
              <a:gd name="adj1" fmla="val -77583"/>
              <a:gd name="adj2" fmla="val 1462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5000"/>
              </a:lnSpc>
            </a:pPr>
            <a:r>
              <a:rPr lang="zh-CN" altLang="en-US" sz="5400" b="1" dirty="0">
                <a:solidFill>
                  <a:schemeClr val="tx1"/>
                </a:solidFill>
                <a:latin typeface="黑体" charset="0"/>
                <a:ea typeface="黑体" charset="0"/>
              </a:rPr>
              <a:t>  物体的运动</a:t>
            </a:r>
            <a:r>
              <a:rPr lang="zh-CN" altLang="en-US" sz="5400" b="1" dirty="0">
                <a:solidFill>
                  <a:srgbClr val="FF0000"/>
                </a:solidFill>
                <a:latin typeface="黑体" charset="0"/>
                <a:ea typeface="黑体" charset="0"/>
              </a:rPr>
              <a:t>需要</a:t>
            </a:r>
            <a:r>
              <a:rPr lang="zh-CN" altLang="en-US" sz="5400" b="1" dirty="0">
                <a:solidFill>
                  <a:schemeClr val="tx1"/>
                </a:solidFill>
                <a:latin typeface="黑体" charset="0"/>
                <a:ea typeface="黑体" charset="0"/>
              </a:rPr>
              <a:t>力来维持！</a:t>
            </a:r>
          </a:p>
        </p:txBody>
      </p:sp>
      <p:sp>
        <p:nvSpPr>
          <p:cNvPr id="13" name="对话气泡: 矩形 12"/>
          <p:cNvSpPr/>
          <p:nvPr/>
        </p:nvSpPr>
        <p:spPr>
          <a:xfrm>
            <a:off x="3846388" y="1269952"/>
            <a:ext cx="5061560" cy="2015032"/>
          </a:xfrm>
          <a:prstGeom prst="wedgeRectCallout">
            <a:avLst>
              <a:gd name="adj1" fmla="val -76749"/>
              <a:gd name="adj2" fmla="val 2280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5000"/>
              </a:lnSpc>
            </a:pPr>
            <a:r>
              <a:rPr lang="zh-CN" altLang="en-US" sz="5400" b="1" dirty="0">
                <a:solidFill>
                  <a:schemeClr val="tx1"/>
                </a:solidFill>
                <a:latin typeface="黑体" charset="0"/>
                <a:ea typeface="黑体" charset="0"/>
              </a:rPr>
              <a:t>  物体的运动</a:t>
            </a:r>
            <a:r>
              <a:rPr lang="zh-CN" altLang="en-US" sz="5400" b="1" dirty="0">
                <a:solidFill>
                  <a:srgbClr val="FF0000"/>
                </a:solidFill>
                <a:latin typeface="黑体" charset="0"/>
                <a:ea typeface="黑体" charset="0"/>
              </a:rPr>
              <a:t>不需要</a:t>
            </a:r>
            <a:r>
              <a:rPr lang="zh-CN" altLang="en-US" sz="5400" b="1" dirty="0">
                <a:solidFill>
                  <a:schemeClr val="tx1"/>
                </a:solidFill>
                <a:latin typeface="黑体" charset="0"/>
                <a:ea typeface="黑体" charset="0"/>
              </a:rPr>
              <a:t>力来维持！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458554" y="2416637"/>
            <a:ext cx="1387834" cy="2621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600" b="1" dirty="0">
                <a:solidFill>
                  <a:srgbClr val="800000"/>
                </a:solidFill>
                <a:latin typeface="黑体" charset="0"/>
                <a:ea typeface="黑体" charset="0"/>
                <a:sym typeface="+mn-ea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xmlns="" val="1444488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54209" y="1621164"/>
            <a:ext cx="2163070" cy="289696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矩形 1"/>
          <p:cNvSpPr/>
          <p:nvPr/>
        </p:nvSpPr>
        <p:spPr>
          <a:xfrm>
            <a:off x="3117279" y="1448050"/>
            <a:ext cx="57961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>
                <a:latin typeface="黑体" charset="0"/>
                <a:ea typeface="黑体" charset="0"/>
              </a:rPr>
              <a:t>堪称希腊哲学的集大成者</a:t>
            </a:r>
            <a:r>
              <a:rPr lang="en-US" altLang="zh-CN" sz="4800" b="1" dirty="0">
                <a:latin typeface="黑体" charset="0"/>
                <a:ea typeface="黑体" charset="0"/>
              </a:rPr>
              <a:t>,</a:t>
            </a:r>
            <a:r>
              <a:rPr lang="zh-CN" altLang="en-US" sz="4800" b="1" dirty="0">
                <a:latin typeface="黑体" charset="0"/>
                <a:ea typeface="黑体" charset="0"/>
              </a:rPr>
              <a:t>是古代最博学的人。</a:t>
            </a:r>
          </a:p>
        </p:txBody>
      </p:sp>
      <p:sp>
        <p:nvSpPr>
          <p:cNvPr id="5122" name="文本框 5121"/>
          <p:cNvSpPr txBox="1"/>
          <p:nvPr/>
        </p:nvSpPr>
        <p:spPr>
          <a:xfrm>
            <a:off x="323528" y="4660857"/>
            <a:ext cx="5184576" cy="116955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      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亚里士多德</a:t>
            </a:r>
            <a:endParaRPr lang="en-US" altLang="zh-CN" sz="28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x-none" sz="2800" b="1" dirty="0">
                <a:latin typeface="楷体_GB2312" pitchFamily="1" charset="-122"/>
                <a:ea typeface="楷体_GB2312" pitchFamily="1" charset="-122"/>
              </a:rPr>
              <a:t>(Aristotle,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公元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前</a:t>
            </a:r>
            <a:r>
              <a:rPr lang="en-US" altLang="x-none" sz="2800" b="1" dirty="0">
                <a:latin typeface="楷体_GB2312" pitchFamily="1" charset="-122"/>
                <a:ea typeface="楷体_GB2312" pitchFamily="1" charset="-122"/>
              </a:rPr>
              <a:t>384-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前</a:t>
            </a:r>
            <a:r>
              <a:rPr lang="en-US" altLang="x-none" sz="2800" b="1" dirty="0">
                <a:latin typeface="楷体_GB2312" pitchFamily="1" charset="-122"/>
                <a:ea typeface="楷体_GB2312" pitchFamily="1" charset="-122"/>
              </a:rPr>
              <a:t>322)</a:t>
            </a:r>
          </a:p>
        </p:txBody>
      </p:sp>
      <p:sp>
        <p:nvSpPr>
          <p:cNvPr id="6" name="矩形 5"/>
          <p:cNvSpPr/>
          <p:nvPr/>
        </p:nvSpPr>
        <p:spPr>
          <a:xfrm>
            <a:off x="1495689" y="326214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tabLst>
                <a:tab pos="3267710" algn="l"/>
              </a:tabLst>
            </a:pP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向权威挑战！！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4980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1912538"/>
            <a:ext cx="3204872" cy="4180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82943" y="1912538"/>
            <a:ext cx="2930493" cy="4337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矩形 9"/>
          <p:cNvSpPr/>
          <p:nvPr/>
        </p:nvSpPr>
        <p:spPr>
          <a:xfrm>
            <a:off x="539552" y="1238242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tabLst>
                <a:tab pos="3267710" algn="l"/>
              </a:tabLst>
            </a:pPr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伽利略的</a:t>
            </a:r>
            <a:r>
              <a:rPr lang="zh-CN" altLang="en-US" sz="48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观察</a:t>
            </a:r>
            <a:endParaRPr lang="zh-CN" altLang="zh-CN" sz="44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39552" y="271967"/>
            <a:ext cx="8263399" cy="859846"/>
            <a:chOff x="836195" y="180711"/>
            <a:chExt cx="8263399" cy="859846"/>
          </a:xfrm>
        </p:grpSpPr>
        <p:sp>
          <p:nvSpPr>
            <p:cNvPr id="9" name="标题 1"/>
            <p:cNvSpPr txBox="1">
              <a:spLocks/>
            </p:cNvSpPr>
            <p:nvPr/>
          </p:nvSpPr>
          <p:spPr bwMode="auto">
            <a:xfrm>
              <a:off x="836195" y="180711"/>
              <a:ext cx="1486783" cy="826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4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一</a:t>
              </a:r>
              <a:r>
                <a:rPr lang="zh-CN" altLang="en-US" sz="5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、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579587" y="271116"/>
              <a:ext cx="752000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3267710" algn="l"/>
                </a:tabLst>
              </a:pPr>
              <a:r>
                <a:rPr lang="zh-CN" altLang="en-US" sz="4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物体的运动需要力来维持吗？</a:t>
              </a:r>
              <a:endParaRPr lang="zh-CN" altLang="zh-CN" sz="40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18397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715962" y="4930657"/>
            <a:ext cx="3153564" cy="514567"/>
            <a:chOff x="1161756" y="4695585"/>
            <a:chExt cx="3865773" cy="552163"/>
          </a:xfrm>
        </p:grpSpPr>
        <p:sp>
          <p:nvSpPr>
            <p:cNvPr id="17" name="Freeform 24"/>
            <p:cNvSpPr>
              <a:spLocks/>
            </p:cNvSpPr>
            <p:nvPr/>
          </p:nvSpPr>
          <p:spPr bwMode="auto">
            <a:xfrm>
              <a:off x="1233675" y="4832610"/>
              <a:ext cx="3793854" cy="415138"/>
            </a:xfrm>
            <a:custGeom>
              <a:avLst/>
              <a:gdLst>
                <a:gd name="T0" fmla="*/ 0 w 3176"/>
                <a:gd name="T1" fmla="*/ 0 h 317"/>
                <a:gd name="T2" fmla="*/ 2097744 w 3176"/>
                <a:gd name="T3" fmla="*/ 495300 h 317"/>
                <a:gd name="T4" fmla="*/ 4079875 w 3176"/>
                <a:gd name="T5" fmla="*/ 0 h 31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176" h="317">
                  <a:moveTo>
                    <a:pt x="0" y="0"/>
                  </a:moveTo>
                  <a:cubicBezTo>
                    <a:pt x="552" y="158"/>
                    <a:pt x="1104" y="317"/>
                    <a:pt x="1633" y="317"/>
                  </a:cubicBezTo>
                  <a:cubicBezTo>
                    <a:pt x="2162" y="317"/>
                    <a:pt x="2919" y="53"/>
                    <a:pt x="3176" y="0"/>
                  </a:cubicBezTo>
                </a:path>
              </a:pathLst>
            </a:custGeom>
            <a:noFill/>
            <a:ln w="38100" cap="flat">
              <a:solidFill>
                <a:srgbClr val="FF0066"/>
              </a:solidFill>
              <a:prstDash val="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24" name="Oval 34"/>
            <p:cNvSpPr>
              <a:spLocks noChangeArrowheads="1"/>
            </p:cNvSpPr>
            <p:nvPr/>
          </p:nvSpPr>
          <p:spPr bwMode="auto">
            <a:xfrm>
              <a:off x="1161756" y="4713052"/>
              <a:ext cx="220041" cy="219966"/>
            </a:xfrm>
            <a:prstGeom prst="ellipse">
              <a:avLst/>
            </a:prstGeom>
            <a:solidFill>
              <a:schemeClr val="tx2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/>
            </a:p>
          </p:txBody>
        </p:sp>
        <p:sp>
          <p:nvSpPr>
            <p:cNvPr id="16" name="Oval 23"/>
            <p:cNvSpPr>
              <a:spLocks noChangeArrowheads="1"/>
            </p:cNvSpPr>
            <p:nvPr/>
          </p:nvSpPr>
          <p:spPr bwMode="auto">
            <a:xfrm>
              <a:off x="4757271" y="4695585"/>
              <a:ext cx="219075" cy="219075"/>
            </a:xfrm>
            <a:prstGeom prst="ellipse">
              <a:avLst/>
            </a:prstGeom>
            <a:solidFill>
              <a:schemeClr val="tx2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778959" y="2820324"/>
            <a:ext cx="2969021" cy="2304256"/>
            <a:chOff x="1329113" y="1192592"/>
            <a:chExt cx="3681477" cy="3561264"/>
          </a:xfrm>
        </p:grpSpPr>
        <p:grpSp>
          <p:nvGrpSpPr>
            <p:cNvPr id="2" name="组合 1"/>
            <p:cNvGrpSpPr/>
            <p:nvPr/>
          </p:nvGrpSpPr>
          <p:grpSpPr>
            <a:xfrm>
              <a:off x="1329113" y="1192592"/>
              <a:ext cx="3681477" cy="3561264"/>
              <a:chOff x="2371504" y="1248155"/>
              <a:chExt cx="3681477" cy="3561264"/>
            </a:xfrm>
          </p:grpSpPr>
          <p:sp>
            <p:nvSpPr>
              <p:cNvPr id="15" name="Line 22"/>
              <p:cNvSpPr>
                <a:spLocks noChangeShapeType="1"/>
              </p:cNvSpPr>
              <p:nvPr/>
            </p:nvSpPr>
            <p:spPr bwMode="auto">
              <a:xfrm>
                <a:off x="4110552" y="1248155"/>
                <a:ext cx="1942429" cy="356126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dirty="0"/>
              </a:p>
            </p:txBody>
          </p:sp>
          <p:sp>
            <p:nvSpPr>
              <p:cNvPr id="23" name="Line 33"/>
              <p:cNvSpPr>
                <a:spLocks noChangeShapeType="1"/>
              </p:cNvSpPr>
              <p:nvPr/>
            </p:nvSpPr>
            <p:spPr bwMode="auto">
              <a:xfrm flipH="1">
                <a:off x="2371504" y="1281461"/>
                <a:ext cx="1795332" cy="342723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8" name="Line 35"/>
            <p:cNvSpPr>
              <a:spLocks noChangeShapeType="1"/>
            </p:cNvSpPr>
            <p:nvPr/>
          </p:nvSpPr>
          <p:spPr bwMode="auto">
            <a:xfrm>
              <a:off x="2702174" y="1225897"/>
              <a:ext cx="101600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9927" y="1759637"/>
            <a:ext cx="8291502" cy="913379"/>
            <a:chOff x="592703" y="1886508"/>
            <a:chExt cx="8291502" cy="913379"/>
          </a:xfrm>
        </p:grpSpPr>
        <p:sp>
          <p:nvSpPr>
            <p:cNvPr id="51" name="文本框 50"/>
            <p:cNvSpPr txBox="1"/>
            <p:nvPr/>
          </p:nvSpPr>
          <p:spPr>
            <a:xfrm>
              <a:off x="592703" y="1928495"/>
              <a:ext cx="2909906" cy="871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获得灵感：</a:t>
              </a:r>
              <a:endParaRPr lang="zh-CN" altLang="en-US" sz="4000" b="1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059832" y="1886508"/>
              <a:ext cx="5824373" cy="871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构造斜面实验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619672" y="3157884"/>
            <a:ext cx="6659885" cy="1599119"/>
            <a:chOff x="950380" y="2833840"/>
            <a:chExt cx="7359518" cy="2119160"/>
          </a:xfrm>
        </p:grpSpPr>
        <p:sp>
          <p:nvSpPr>
            <p:cNvPr id="33" name="Freeform 3"/>
            <p:cNvSpPr>
              <a:spLocks/>
            </p:cNvSpPr>
            <p:nvPr/>
          </p:nvSpPr>
          <p:spPr bwMode="auto">
            <a:xfrm>
              <a:off x="950380" y="2833840"/>
              <a:ext cx="7359518" cy="1901693"/>
            </a:xfrm>
            <a:custGeom>
              <a:avLst/>
              <a:gdLst>
                <a:gd name="T0" fmla="*/ 0 w 2813"/>
                <a:gd name="T1" fmla="*/ 1295400 h 2313"/>
                <a:gd name="T2" fmla="*/ 1873250 w 2813"/>
                <a:gd name="T3" fmla="*/ 3455988 h 2313"/>
                <a:gd name="T4" fmla="*/ 4465637 w 2813"/>
                <a:gd name="T5" fmla="*/ 0 h 231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13" h="2313">
                  <a:moveTo>
                    <a:pt x="0" y="816"/>
                  </a:moveTo>
                  <a:cubicBezTo>
                    <a:pt x="355" y="1564"/>
                    <a:pt x="711" y="2313"/>
                    <a:pt x="1180" y="2177"/>
                  </a:cubicBezTo>
                  <a:cubicBezTo>
                    <a:pt x="1649" y="2041"/>
                    <a:pt x="2231" y="1020"/>
                    <a:pt x="2813" y="0"/>
                  </a:cubicBezTo>
                </a:path>
              </a:pathLst>
            </a:custGeom>
            <a:noFill/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Oval 15"/>
            <p:cNvSpPr>
              <a:spLocks noChangeArrowheads="1"/>
            </p:cNvSpPr>
            <p:nvPr/>
          </p:nvSpPr>
          <p:spPr bwMode="auto">
            <a:xfrm>
              <a:off x="1417861" y="3502704"/>
              <a:ext cx="284907" cy="381700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/>
            </a:p>
          </p:txBody>
        </p:sp>
        <p:sp>
          <p:nvSpPr>
            <p:cNvPr id="47" name="Text Box 18"/>
            <p:cNvSpPr txBox="1">
              <a:spLocks noChangeArrowheads="1"/>
            </p:cNvSpPr>
            <p:nvPr/>
          </p:nvSpPr>
          <p:spPr bwMode="auto">
            <a:xfrm>
              <a:off x="3687763" y="4586288"/>
              <a:ext cx="18415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</p:grpSp>
      <p:sp>
        <p:nvSpPr>
          <p:cNvPr id="31" name="矩形 30"/>
          <p:cNvSpPr/>
          <p:nvPr/>
        </p:nvSpPr>
        <p:spPr>
          <a:xfrm>
            <a:off x="824694" y="1214160"/>
            <a:ext cx="36728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tabLst>
                <a:tab pos="3267710" algn="l"/>
              </a:tabLst>
            </a:pP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伽利略的</a:t>
            </a:r>
            <a:r>
              <a:rPr lang="zh-CN" altLang="en-US" sz="48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实验</a:t>
            </a:r>
            <a:endParaRPr lang="zh-CN" altLang="zh-CN" sz="40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39552" y="271967"/>
            <a:ext cx="8263399" cy="859846"/>
            <a:chOff x="836195" y="180711"/>
            <a:chExt cx="8263399" cy="859846"/>
          </a:xfrm>
        </p:grpSpPr>
        <p:sp>
          <p:nvSpPr>
            <p:cNvPr id="36" name="标题 1"/>
            <p:cNvSpPr txBox="1">
              <a:spLocks/>
            </p:cNvSpPr>
            <p:nvPr/>
          </p:nvSpPr>
          <p:spPr bwMode="auto">
            <a:xfrm>
              <a:off x="836195" y="180711"/>
              <a:ext cx="1486783" cy="826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4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一</a:t>
              </a:r>
              <a:r>
                <a:rPr lang="zh-CN" altLang="en-US" sz="5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、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579587" y="271116"/>
              <a:ext cx="752000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3267710" algn="l"/>
                </a:tabLst>
              </a:pPr>
              <a:r>
                <a:rPr lang="zh-CN" altLang="en-US" sz="4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物体的运动需要力来维持吗？</a:t>
              </a:r>
              <a:endParaRPr lang="zh-CN" altLang="zh-CN" sz="40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1408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6294</TotalTime>
  <Words>1611</Words>
  <Application>Microsoft Office PowerPoint</Application>
  <PresentationFormat>全屏显示(4:3)</PresentationFormat>
  <Paragraphs>212</Paragraphs>
  <Slides>25</Slides>
  <Notes>24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2_Office 主题​​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China</cp:lastModifiedBy>
  <cp:revision>637</cp:revision>
  <dcterms:created xsi:type="dcterms:W3CDTF">2012-06-23T00:51:09Z</dcterms:created>
  <dcterms:modified xsi:type="dcterms:W3CDTF">2019-03-04T04:07:17Z</dcterms:modified>
</cp:coreProperties>
</file>