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MO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6CAA4B-1C55-4D47-972F-E889BE030E46}" type="datetimeFigureOut">
              <a:rPr lang="zh-MO" altLang="en-US" smtClean="0"/>
              <a:t>18/11/2020</a:t>
            </a:fld>
            <a:endParaRPr lang="zh-MO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MO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MO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MO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0AB24-AEE4-42BF-88B5-637D44E21451}" type="slidenum">
              <a:rPr lang="zh-MO" altLang="en-US" smtClean="0"/>
              <a:t>‹#›</a:t>
            </a:fld>
            <a:endParaRPr lang="zh-MO" altLang="en-US"/>
          </a:p>
        </p:txBody>
      </p:sp>
    </p:spTree>
    <p:extLst>
      <p:ext uri="{BB962C8B-B14F-4D97-AF65-F5344CB8AC3E}">
        <p14:creationId xmlns:p14="http://schemas.microsoft.com/office/powerpoint/2010/main" val="933189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b="0">
                <a:ea typeface="宋体" panose="02010600030101010101" pitchFamily="2" charset="-122"/>
              </a:rPr>
              <a:t>8</a:t>
            </a:fld>
            <a:endParaRPr lang="en-US" altLang="zh-CN" sz="1200" b="0">
              <a:ea typeface="宋体" panose="02010600030101010101" pitchFamily="2" charset="-122"/>
            </a:endParaRPr>
          </a:p>
        </p:txBody>
      </p:sp>
      <p:sp>
        <p:nvSpPr>
          <p:cNvPr id="71683" name="Rectangle 2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71684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274638"/>
          </a:xfr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88115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&#36816;&#21160;&#29289;&#20307;&#21463;&#21147;&#26041;&#21521;&#25913;&#21464;.m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92018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325" y="2805589"/>
            <a:ext cx="3258979" cy="3251359"/>
          </a:xfrm>
          <a:prstGeom prst="rect">
            <a:avLst/>
          </a:prstGeom>
        </p:spPr>
      </p:pic>
      <p:sp>
        <p:nvSpPr>
          <p:cNvPr id="8195" name="Text Box 50"/>
          <p:cNvSpPr txBox="1"/>
          <p:nvPr/>
        </p:nvSpPr>
        <p:spPr>
          <a:xfrm>
            <a:off x="977265" y="1466215"/>
            <a:ext cx="7592695" cy="97180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4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6.1-6.2 </a:t>
            </a:r>
            <a:r>
              <a:rPr lang="zh-CN" altLang="en-US" sz="4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力 怎样描述力</a:t>
            </a:r>
          </a:p>
        </p:txBody>
      </p:sp>
    </p:spTree>
    <p:extLst>
      <p:ext uri="{BB962C8B-B14F-4D97-AF65-F5344CB8AC3E}">
        <p14:creationId xmlns:p14="http://schemas.microsoft.com/office/powerpoint/2010/main" val="2921879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00" name="矩形 136199"/>
          <p:cNvSpPr/>
          <p:nvPr/>
        </p:nvSpPr>
        <p:spPr>
          <a:xfrm>
            <a:off x="762318" y="1964373"/>
            <a:ext cx="7618412" cy="34150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坐在船上的人用桨向后划水时，船就会向前进，</a:t>
            </a:r>
          </a:p>
          <a:p>
            <a:pPr indent="266700">
              <a:lnSpc>
                <a:spcPct val="150000"/>
              </a:lnSpc>
            </a:pP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则在平静的水面上，使船前进的力是（    ）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．人手作用在桨上的力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．桨向后作用于水上的力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．水作用于桨的力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．水作用于船体的力</a:t>
            </a:r>
          </a:p>
        </p:txBody>
      </p:sp>
      <p:sp>
        <p:nvSpPr>
          <p:cNvPr id="136201" name="文本框 136200"/>
          <p:cNvSpPr txBox="1"/>
          <p:nvPr/>
        </p:nvSpPr>
        <p:spPr>
          <a:xfrm>
            <a:off x="6503988" y="2652713"/>
            <a:ext cx="484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</a:p>
        </p:txBody>
      </p:sp>
      <p:sp>
        <p:nvSpPr>
          <p:cNvPr id="2" name="Rectangle 7"/>
          <p:cNvSpPr>
            <a:spLocks noGrp="1"/>
          </p:cNvSpPr>
          <p:nvPr>
            <p:ph type="title"/>
          </p:nvPr>
        </p:nvSpPr>
        <p:spPr>
          <a:xfrm>
            <a:off x="314960" y="821055"/>
            <a:ext cx="5943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b="1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练一练：</a:t>
            </a:r>
          </a:p>
        </p:txBody>
      </p:sp>
    </p:spTree>
    <p:extLst>
      <p:ext uri="{BB962C8B-B14F-4D97-AF65-F5344CB8AC3E}">
        <p14:creationId xmlns:p14="http://schemas.microsoft.com/office/powerpoint/2010/main" val="211549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1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WLB7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8800" y="838200"/>
            <a:ext cx="2117725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9" name="Text Box 5"/>
          <p:cNvSpPr txBox="1"/>
          <p:nvPr/>
        </p:nvSpPr>
        <p:spPr>
          <a:xfrm>
            <a:off x="304800" y="3200400"/>
            <a:ext cx="32559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弓的形状改变</a:t>
            </a:r>
            <a:endParaRPr lang="zh-CN" altLang="en-US" sz="2800">
              <a:solidFill>
                <a:srgbClr val="FF3399"/>
              </a:solidFill>
              <a:latin typeface="Times New Roman" panose="02020603050405020304" pitchFamily="18" charset="0"/>
              <a:ea typeface="幼圆" panose="02010509060101010101" pitchFamily="1" charset="-122"/>
            </a:endParaRPr>
          </a:p>
        </p:txBody>
      </p:sp>
      <p:pic>
        <p:nvPicPr>
          <p:cNvPr id="62470" name="Picture 6" descr="WLB80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0" y="533400"/>
            <a:ext cx="2206625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71" name="Text Box 7"/>
          <p:cNvSpPr txBox="1"/>
          <p:nvPr/>
        </p:nvSpPr>
        <p:spPr>
          <a:xfrm>
            <a:off x="5791200" y="3200400"/>
            <a:ext cx="2971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竿子的形状改变</a:t>
            </a:r>
            <a:endParaRPr lang="zh-CN" altLang="en-US" sz="2800">
              <a:solidFill>
                <a:srgbClr val="FF3399"/>
              </a:solidFill>
              <a:latin typeface="Times New Roman" panose="02020603050405020304" pitchFamily="18" charset="0"/>
              <a:ea typeface="幼圆" panose="02010509060101010101" pitchFamily="1" charset="-122"/>
            </a:endParaRPr>
          </a:p>
        </p:txBody>
      </p:sp>
      <p:sp>
        <p:nvSpPr>
          <p:cNvPr id="62475" name="Text Box 11"/>
          <p:cNvSpPr txBox="1"/>
          <p:nvPr/>
        </p:nvSpPr>
        <p:spPr>
          <a:xfrm>
            <a:off x="2057400" y="5486400"/>
            <a:ext cx="31511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竹子形状改变</a:t>
            </a:r>
            <a:endParaRPr lang="zh-CN" altLang="en-US" sz="2800">
              <a:solidFill>
                <a:srgbClr val="FF3399"/>
              </a:solidFill>
              <a:latin typeface="Times New Roman" panose="02020603050405020304" pitchFamily="18" charset="0"/>
              <a:ea typeface="幼圆" panose="02010509060101010101" pitchFamily="1" charset="-122"/>
            </a:endParaRPr>
          </a:p>
        </p:txBody>
      </p:sp>
      <p:sp>
        <p:nvSpPr>
          <p:cNvPr id="62476" name="Text Box 12"/>
          <p:cNvSpPr txBox="1"/>
          <p:nvPr/>
        </p:nvSpPr>
        <p:spPr>
          <a:xfrm>
            <a:off x="3962400" y="4419600"/>
            <a:ext cx="4953000" cy="641350"/>
          </a:xfrm>
          <a:prstGeom prst="rect">
            <a:avLst/>
          </a:prstGeom>
          <a:solidFill>
            <a:srgbClr val="FFFF99">
              <a:alpha val="81175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力可以使物体发生形变</a:t>
            </a:r>
          </a:p>
        </p:txBody>
      </p:sp>
      <p:sp>
        <p:nvSpPr>
          <p:cNvPr id="14344" name="Rectangle 13"/>
          <p:cNvSpPr/>
          <p:nvPr/>
        </p:nvSpPr>
        <p:spPr>
          <a:xfrm>
            <a:off x="304800" y="5334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>
                <a:solidFill>
                  <a:srgbClr val="FF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2.</a:t>
            </a:r>
            <a:r>
              <a:rPr lang="zh-CN" altLang="en-US">
                <a:solidFill>
                  <a:srgbClr val="FF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力的作用效果</a:t>
            </a:r>
          </a:p>
        </p:txBody>
      </p:sp>
      <p:pic>
        <p:nvPicPr>
          <p:cNvPr id="62480" name="Picture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3886200"/>
            <a:ext cx="2376488" cy="199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7"/>
          <p:cNvSpPr>
            <a:spLocks noGrp="1"/>
          </p:cNvSpPr>
          <p:nvPr>
            <p:ph type="title"/>
          </p:nvPr>
        </p:nvSpPr>
        <p:spPr>
          <a:xfrm>
            <a:off x="228600" y="-128905"/>
            <a:ext cx="5943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b="1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二、力的作用效果</a:t>
            </a:r>
          </a:p>
        </p:txBody>
      </p:sp>
    </p:spTree>
    <p:extLst>
      <p:ext uri="{BB962C8B-B14F-4D97-AF65-F5344CB8AC3E}">
        <p14:creationId xmlns:p14="http://schemas.microsoft.com/office/powerpoint/2010/main" val="390535979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  <p:bldP spid="62471" grpId="0"/>
      <p:bldP spid="62475" grpId="0"/>
      <p:bldP spid="62476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Text Box 2"/>
          <p:cNvSpPr txBox="1"/>
          <p:nvPr/>
        </p:nvSpPr>
        <p:spPr>
          <a:xfrm>
            <a:off x="685800" y="2971800"/>
            <a:ext cx="28194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en-US" altLang="zh-CN" sz="24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4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）投球手把静止的棒球投掷出去；</a:t>
            </a:r>
          </a:p>
        </p:txBody>
      </p:sp>
      <p:sp>
        <p:nvSpPr>
          <p:cNvPr id="204803" name="Text Box 3"/>
          <p:cNvSpPr txBox="1"/>
          <p:nvPr/>
        </p:nvSpPr>
        <p:spPr>
          <a:xfrm>
            <a:off x="3505200" y="2971800"/>
            <a:ext cx="221138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en-US" altLang="zh-CN" sz="24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24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）棒球被接球手接住；</a:t>
            </a:r>
          </a:p>
        </p:txBody>
      </p:sp>
      <p:sp>
        <p:nvSpPr>
          <p:cNvPr id="204804" name="Text Box 4"/>
          <p:cNvSpPr txBox="1"/>
          <p:nvPr/>
        </p:nvSpPr>
        <p:spPr>
          <a:xfrm>
            <a:off x="6019800" y="2971800"/>
            <a:ext cx="229393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en-US" altLang="zh-CN" sz="24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24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r>
              <a:rPr lang="zh-CN" altLang="zh-CN" sz="24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接球手将棒球击出。</a:t>
            </a:r>
            <a:endParaRPr lang="zh-CN" altLang="en-US" sz="2400">
              <a:solidFill>
                <a:srgbClr val="3333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365" name="AutoShape 5"/>
          <p:cNvSpPr/>
          <p:nvPr/>
        </p:nvSpPr>
        <p:spPr>
          <a:xfrm>
            <a:off x="3849688" y="5367338"/>
            <a:ext cx="914400" cy="381000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0">
                <a:pos x="117814" y="62830"/>
              </a:cxn>
              <a:cxn ang="0">
                <a:pos x="0" y="190500"/>
              </a:cxn>
              <a:cxn ang="0">
                <a:pos x="117814" y="62830"/>
              </a:cxn>
              <a:cxn ang="0">
                <a:pos x="398949" y="-46390"/>
              </a:cxn>
              <a:cxn ang="0">
                <a:pos x="524298" y="-3863"/>
              </a:cxn>
              <a:cxn ang="0">
                <a:pos x="422233" y="48366"/>
              </a:cxn>
            </a:cxnLst>
            <a:rect l="txL" t="txT" r="txR" b="txB"/>
            <a:pathLst>
              <a:path w="21600" h="21600">
                <a:moveTo>
                  <a:pt x="9699" y="56"/>
                </a:moveTo>
                <a:cubicBezTo>
                  <a:pt x="4189" y="620"/>
                  <a:pt x="0" y="5261"/>
                  <a:pt x="0" y="10799"/>
                </a:cubicBezTo>
                <a:lnTo>
                  <a:pt x="0" y="10800"/>
                </a:lnTo>
                <a:cubicBezTo>
                  <a:pt x="0" y="5261"/>
                  <a:pt x="4189" y="620"/>
                  <a:pt x="9699" y="56"/>
                </a:cubicBezTo>
                <a:lnTo>
                  <a:pt x="9424" y="-2630"/>
                </a:lnTo>
                <a:lnTo>
                  <a:pt x="12385" y="-219"/>
                </a:lnTo>
                <a:lnTo>
                  <a:pt x="9974" y="2742"/>
                </a:lnTo>
                <a:lnTo>
                  <a:pt x="9699" y="56"/>
                </a:lnTo>
                <a:close/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06" name="Text Box 6"/>
          <p:cNvSpPr txBox="1"/>
          <p:nvPr/>
        </p:nvSpPr>
        <p:spPr>
          <a:xfrm>
            <a:off x="6019800" y="3933825"/>
            <a:ext cx="2819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棒球的</a:t>
            </a:r>
            <a:r>
              <a:rPr lang="zh-CN" altLang="en-US" sz="2800" u="sng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运动方向</a:t>
            </a:r>
            <a:r>
              <a:rPr lang="zh-CN" altLang="en-US" sz="2800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发生了改变</a:t>
            </a:r>
            <a:endParaRPr lang="zh-CN" altLang="en-US" sz="3200">
              <a:solidFill>
                <a:srgbClr val="D60093"/>
              </a:solidFill>
              <a:latin typeface="Times New Roman" panose="02020603050405020304" pitchFamily="18" charset="0"/>
              <a:ea typeface="幼圆" panose="02010509060101010101" pitchFamily="1" charset="-122"/>
            </a:endParaRPr>
          </a:p>
        </p:txBody>
      </p:sp>
      <p:sp>
        <p:nvSpPr>
          <p:cNvPr id="15367" name="Line 7"/>
          <p:cNvSpPr/>
          <p:nvPr/>
        </p:nvSpPr>
        <p:spPr>
          <a:xfrm>
            <a:off x="2097088" y="4910138"/>
            <a:ext cx="381000" cy="0"/>
          </a:xfrm>
          <a:prstGeom prst="line">
            <a:avLst/>
          </a:prstGeom>
          <a:ln w="9525">
            <a:noFill/>
          </a:ln>
        </p:spPr>
        <p:txBody>
          <a:bodyPr/>
          <a:lstStyle/>
          <a:p>
            <a:endParaRPr/>
          </a:p>
        </p:txBody>
      </p:sp>
      <p:sp>
        <p:nvSpPr>
          <p:cNvPr id="204808" name="Text Box 8"/>
          <p:cNvSpPr txBox="1"/>
          <p:nvPr/>
        </p:nvSpPr>
        <p:spPr>
          <a:xfrm>
            <a:off x="619125" y="4149725"/>
            <a:ext cx="9731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sng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静止</a:t>
            </a:r>
            <a:endParaRPr lang="zh-CN" altLang="en-US" sz="3200" u="sng">
              <a:solidFill>
                <a:srgbClr val="D60093"/>
              </a:solidFill>
              <a:latin typeface="Times New Roman" panose="02020603050405020304" pitchFamily="18" charset="0"/>
              <a:ea typeface="幼圆" panose="02010509060101010101" pitchFamily="1" charset="-122"/>
            </a:endParaRPr>
          </a:p>
        </p:txBody>
      </p:sp>
      <p:sp>
        <p:nvSpPr>
          <p:cNvPr id="204809" name="AutoShape 9"/>
          <p:cNvSpPr/>
          <p:nvPr/>
        </p:nvSpPr>
        <p:spPr>
          <a:xfrm>
            <a:off x="1481138" y="4325938"/>
            <a:ext cx="609600" cy="228600"/>
          </a:xfrm>
          <a:prstGeom prst="notchedRightArrow">
            <a:avLst>
              <a:gd name="adj1" fmla="val 50000"/>
              <a:gd name="adj2" fmla="val 66666"/>
            </a:avLst>
          </a:prstGeom>
          <a:solidFill>
            <a:srgbClr val="003300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4810" name="Text Box 10"/>
          <p:cNvSpPr txBox="1"/>
          <p:nvPr/>
        </p:nvSpPr>
        <p:spPr>
          <a:xfrm>
            <a:off x="3211513" y="4149725"/>
            <a:ext cx="10096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sng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运动</a:t>
            </a:r>
            <a:endParaRPr lang="zh-CN" altLang="en-US" sz="3200" u="sng">
              <a:solidFill>
                <a:srgbClr val="D60093"/>
              </a:solidFill>
              <a:latin typeface="Times New Roman" panose="02020603050405020304" pitchFamily="18" charset="0"/>
              <a:ea typeface="幼圆" panose="02010509060101010101" pitchFamily="1" charset="-122"/>
            </a:endParaRPr>
          </a:p>
        </p:txBody>
      </p:sp>
      <p:sp>
        <p:nvSpPr>
          <p:cNvPr id="204811" name="AutoShape 11"/>
          <p:cNvSpPr/>
          <p:nvPr/>
        </p:nvSpPr>
        <p:spPr>
          <a:xfrm>
            <a:off x="4075113" y="4292600"/>
            <a:ext cx="685800" cy="228600"/>
          </a:xfrm>
          <a:prstGeom prst="notchedRightArrow">
            <a:avLst>
              <a:gd name="adj1" fmla="val 50000"/>
              <a:gd name="adj2" fmla="val 75000"/>
            </a:avLst>
          </a:prstGeom>
          <a:solidFill>
            <a:srgbClr val="333300"/>
          </a:solidFill>
          <a:ln w="9525">
            <a:noFill/>
          </a:ln>
        </p:spPr>
        <p:txBody>
          <a:bodyPr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4812" name="Text Box 12"/>
          <p:cNvSpPr txBox="1"/>
          <p:nvPr/>
        </p:nvSpPr>
        <p:spPr>
          <a:xfrm>
            <a:off x="609600" y="5262563"/>
            <a:ext cx="7262813" cy="641350"/>
          </a:xfrm>
          <a:prstGeom prst="rect">
            <a:avLst/>
          </a:prstGeom>
          <a:solidFill>
            <a:srgbClr val="FFFF99">
              <a:alpha val="81175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66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力可以使物体的运动状态发生改变</a:t>
            </a:r>
          </a:p>
        </p:txBody>
      </p:sp>
      <p:sp>
        <p:nvSpPr>
          <p:cNvPr id="204813" name="Rectangle 13"/>
          <p:cNvSpPr/>
          <p:nvPr/>
        </p:nvSpPr>
        <p:spPr>
          <a:xfrm>
            <a:off x="1987550" y="4149725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u="sng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运动</a:t>
            </a:r>
          </a:p>
        </p:txBody>
      </p:sp>
      <p:sp>
        <p:nvSpPr>
          <p:cNvPr id="204814" name="Text Box 14"/>
          <p:cNvSpPr txBox="1"/>
          <p:nvPr/>
        </p:nvSpPr>
        <p:spPr>
          <a:xfrm>
            <a:off x="4652963" y="4187825"/>
            <a:ext cx="9731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sng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静止</a:t>
            </a:r>
            <a:endParaRPr lang="zh-CN" altLang="en-US" sz="3200" u="sng">
              <a:solidFill>
                <a:srgbClr val="D60093"/>
              </a:solidFill>
              <a:latin typeface="Times New Roman" panose="02020603050405020304" pitchFamily="18" charset="0"/>
              <a:ea typeface="幼圆" panose="02010509060101010101" pitchFamily="1" charset="-122"/>
            </a:endParaRPr>
          </a:p>
        </p:txBody>
      </p:sp>
      <p:pic>
        <p:nvPicPr>
          <p:cNvPr id="15375" name="Picture 15" descr="12 4 83"/>
          <p:cNvPicPr>
            <a:picLocks noChangeAspect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0" y="914400"/>
            <a:ext cx="21336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6" name="Picture 16" descr="12 4 81"/>
          <p:cNvPicPr>
            <a:picLocks noChangeAspect="1"/>
          </p:cNvPicPr>
          <p:nvPr/>
        </p:nvPicPr>
        <p:blipFill>
          <a:blip r:embed="rId3">
            <a:clrChange>
              <a:clrFrom>
                <a:srgbClr val="FDFCFA"/>
              </a:clrFrom>
              <a:clrTo>
                <a:srgbClr val="FDFC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0" y="990600"/>
            <a:ext cx="21336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7" name="Picture 17" descr="12 4 82"/>
          <p:cNvPicPr>
            <a:picLocks noChangeAspect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b="11429"/>
          <a:stretch>
            <a:fillRect/>
          </a:stretch>
        </p:blipFill>
        <p:spPr>
          <a:xfrm>
            <a:off x="3200400" y="838200"/>
            <a:ext cx="2209800" cy="212566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03585769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204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4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4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04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4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4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4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4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4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48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4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4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2" grpId="0"/>
      <p:bldP spid="204803" grpId="0"/>
      <p:bldP spid="204804" grpId="0"/>
      <p:bldP spid="204806" grpId="0"/>
      <p:bldP spid="204808" grpId="0"/>
      <p:bldP spid="204809" grpId="0" animBg="1"/>
      <p:bldP spid="204810" grpId="0"/>
      <p:bldP spid="204811" grpId="0" animBg="1"/>
      <p:bldP spid="204812" grpId="0" animBg="1"/>
      <p:bldP spid="204813" grpId="0"/>
      <p:bldP spid="2048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1"/>
          <p:cNvSpPr txBox="1"/>
          <p:nvPr/>
        </p:nvSpPr>
        <p:spPr>
          <a:xfrm>
            <a:off x="762000" y="3886200"/>
            <a:ext cx="3581400" cy="762000"/>
          </a:xfrm>
          <a:prstGeom prst="rect">
            <a:avLst/>
          </a:prstGeom>
          <a:solidFill>
            <a:srgbClr val="FFFF99">
              <a:alpha val="81175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>
                <a:solidFill>
                  <a:srgbClr val="3333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力的作用效果</a:t>
            </a:r>
          </a:p>
        </p:txBody>
      </p:sp>
      <p:sp>
        <p:nvSpPr>
          <p:cNvPr id="16387" name="AutoShape 12"/>
          <p:cNvSpPr/>
          <p:nvPr/>
        </p:nvSpPr>
        <p:spPr>
          <a:xfrm>
            <a:off x="2555875" y="2547938"/>
            <a:ext cx="287338" cy="2016125"/>
          </a:xfrm>
          <a:prstGeom prst="leftBrace">
            <a:avLst>
              <a:gd name="adj1" fmla="val 58471"/>
              <a:gd name="adj2" fmla="val 50000"/>
            </a:avLst>
          </a:prstGeom>
          <a:noFill/>
          <a:ln w="76200">
            <a:noFill/>
          </a:ln>
        </p:spPr>
        <p:txBody>
          <a:bodyPr vert="eaVert"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grpSp>
        <p:nvGrpSpPr>
          <p:cNvPr id="16388" name="Group 30"/>
          <p:cNvGrpSpPr/>
          <p:nvPr/>
        </p:nvGrpSpPr>
        <p:grpSpPr>
          <a:xfrm>
            <a:off x="4267200" y="2713038"/>
            <a:ext cx="3646488" cy="2698750"/>
            <a:chOff x="1392" y="1373"/>
            <a:chExt cx="2297" cy="1700"/>
          </a:xfrm>
        </p:grpSpPr>
        <p:sp>
          <p:nvSpPr>
            <p:cNvPr id="16391" name="Text Box 9"/>
            <p:cNvSpPr txBox="1"/>
            <p:nvPr/>
          </p:nvSpPr>
          <p:spPr>
            <a:xfrm>
              <a:off x="1536" y="1373"/>
              <a:ext cx="2153" cy="404"/>
            </a:xfrm>
            <a:prstGeom prst="rect">
              <a:avLst/>
            </a:prstGeom>
            <a:noFill/>
            <a:ln w="76200">
              <a:noFill/>
            </a:ln>
          </p:spPr>
          <p:txBody>
            <a:bodyPr anchor="ctr" anchorCtr="1">
              <a:spAutoFit/>
            </a:bodyPr>
            <a:lstStyle/>
            <a:p>
              <a:pPr>
                <a:buFont typeface="Wingdings" panose="05000000000000000000" pitchFamily="2" charset="2"/>
              </a:pPr>
              <a:r>
                <a:rPr lang="zh-CN" altLang="en-US">
                  <a:solidFill>
                    <a:srgbClr val="6600FF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改变运动状态</a:t>
              </a:r>
            </a:p>
          </p:txBody>
        </p:sp>
        <p:sp>
          <p:nvSpPr>
            <p:cNvPr id="16392" name="Text Box 10"/>
            <p:cNvSpPr txBox="1"/>
            <p:nvPr/>
          </p:nvSpPr>
          <p:spPr>
            <a:xfrm>
              <a:off x="1392" y="2669"/>
              <a:ext cx="2289" cy="404"/>
            </a:xfrm>
            <a:prstGeom prst="rect">
              <a:avLst/>
            </a:prstGeom>
            <a:noFill/>
            <a:ln w="76200">
              <a:noFill/>
            </a:ln>
          </p:spPr>
          <p:txBody>
            <a:bodyPr anchor="ctr" anchorCtr="1">
              <a:spAutoFit/>
            </a:bodyPr>
            <a:lstStyle/>
            <a:p>
              <a:pPr>
                <a:buFont typeface="Wingdings" panose="05000000000000000000" pitchFamily="2" charset="2"/>
              </a:pPr>
              <a:r>
                <a:rPr lang="zh-CN" altLang="en-US">
                  <a:solidFill>
                    <a:srgbClr val="6600FF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使物体形变</a:t>
              </a:r>
            </a:p>
          </p:txBody>
        </p:sp>
        <p:sp>
          <p:nvSpPr>
            <p:cNvPr id="16393" name="AutoShape 14"/>
            <p:cNvSpPr/>
            <p:nvPr/>
          </p:nvSpPr>
          <p:spPr>
            <a:xfrm>
              <a:off x="1536" y="1680"/>
              <a:ext cx="90" cy="1270"/>
            </a:xfrm>
            <a:prstGeom prst="leftBrace">
              <a:avLst>
                <a:gd name="adj1" fmla="val 117592"/>
                <a:gd name="adj2" fmla="val 50000"/>
              </a:avLst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vert="eaVert" anchor="ctr">
              <a:spAutoFit/>
            </a:bodyPr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pic>
        <p:nvPicPr>
          <p:cNvPr id="16389" name="Picture 18" descr="ni_png_0387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371600"/>
            <a:ext cx="762000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28" descr="2007191033257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228600"/>
            <a:ext cx="3200400" cy="24447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41762182"/>
      </p:ext>
    </p:extLst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/>
          <p:nvPr/>
        </p:nvSpPr>
        <p:spPr>
          <a:xfrm>
            <a:off x="304800" y="457200"/>
            <a:ext cx="8659813" cy="581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endParaRPr lang="zh-CN" altLang="zh-CN">
              <a:solidFill>
                <a:srgbClr val="FF0066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7411" name="Text Box 7"/>
          <p:cNvSpPr txBox="1"/>
          <p:nvPr/>
        </p:nvSpPr>
        <p:spPr>
          <a:xfrm>
            <a:off x="533400" y="2286000"/>
            <a:ext cx="5562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bg2"/>
                </a:solidFill>
                <a:latin typeface="Arial" panose="020B0604020202020204" pitchFamily="34" charset="0"/>
              </a:rPr>
              <a:t>单位：</a:t>
            </a:r>
            <a:r>
              <a:rPr lang="zh-CN" altLang="en-US">
                <a:solidFill>
                  <a:srgbClr val="FF3300"/>
                </a:solidFill>
                <a:latin typeface="Arial" panose="020B0604020202020204" pitchFamily="34" charset="0"/>
              </a:rPr>
              <a:t>牛顿</a:t>
            </a:r>
            <a:r>
              <a:rPr lang="zh-CN" altLang="en-US">
                <a:solidFill>
                  <a:schemeClr val="bg2"/>
                </a:solidFill>
                <a:latin typeface="Arial" panose="020B0604020202020204" pitchFamily="34" charset="0"/>
              </a:rPr>
              <a:t>        符号：</a:t>
            </a:r>
            <a:r>
              <a:rPr lang="en-US" altLang="zh-CN">
                <a:solidFill>
                  <a:srgbClr val="FF3300"/>
                </a:solidFill>
                <a:latin typeface="Arial" panose="020B0604020202020204" pitchFamily="34" charset="0"/>
              </a:rPr>
              <a:t>N</a:t>
            </a:r>
          </a:p>
        </p:txBody>
      </p:sp>
      <p:sp>
        <p:nvSpPr>
          <p:cNvPr id="17412" name="Text Box 11"/>
          <p:cNvSpPr txBox="1"/>
          <p:nvPr/>
        </p:nvSpPr>
        <p:spPr>
          <a:xfrm>
            <a:off x="457200" y="3810000"/>
            <a:ext cx="3505200" cy="579438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</a:pPr>
            <a:r>
              <a:rPr lang="en-US" altLang="zh-CN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1</a:t>
            </a:r>
            <a:r>
              <a:rPr lang="zh-CN" altLang="en-US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牛顿的力多大？</a:t>
            </a:r>
          </a:p>
        </p:txBody>
      </p:sp>
      <p:sp>
        <p:nvSpPr>
          <p:cNvPr id="17413" name="Rectangle 13"/>
          <p:cNvSpPr/>
          <p:nvPr/>
        </p:nvSpPr>
        <p:spPr>
          <a:xfrm>
            <a:off x="609600" y="5486400"/>
            <a:ext cx="6934200" cy="519113"/>
          </a:xfrm>
          <a:prstGeom prst="rect">
            <a:avLst/>
          </a:prstGeom>
          <a:noFill/>
          <a:ln w="76200">
            <a:noFill/>
          </a:ln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拿起两个鸡蛋所用的力，大约就是</a:t>
            </a:r>
            <a:r>
              <a:rPr lang="en-US" altLang="zh-CN" sz="2800">
                <a:latin typeface="Times New Roman" panose="02020603050405020304" pitchFamily="18" charset="0"/>
                <a:ea typeface="楷体_GB2312" pitchFamily="49" charset="-122"/>
              </a:rPr>
              <a:t>1 N</a:t>
            </a:r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。</a:t>
            </a:r>
          </a:p>
        </p:txBody>
      </p:sp>
      <p:grpSp>
        <p:nvGrpSpPr>
          <p:cNvPr id="17414" name="Group 15"/>
          <p:cNvGrpSpPr/>
          <p:nvPr/>
        </p:nvGrpSpPr>
        <p:grpSpPr>
          <a:xfrm>
            <a:off x="5334000" y="3810000"/>
            <a:ext cx="3352800" cy="1066800"/>
            <a:chOff x="2784" y="2592"/>
            <a:chExt cx="1488" cy="624"/>
          </a:xfrm>
        </p:grpSpPr>
        <p:sp>
          <p:nvSpPr>
            <p:cNvPr id="17416" name="Oval 12"/>
            <p:cNvSpPr/>
            <p:nvPr/>
          </p:nvSpPr>
          <p:spPr>
            <a:xfrm>
              <a:off x="2784" y="2640"/>
              <a:ext cx="960" cy="576"/>
            </a:xfrm>
            <a:prstGeom prst="ellipse">
              <a:avLst/>
            </a:prstGeom>
            <a:solidFill>
              <a:srgbClr val="FFCC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417" name="Oval 14"/>
            <p:cNvSpPr/>
            <p:nvPr/>
          </p:nvSpPr>
          <p:spPr>
            <a:xfrm>
              <a:off x="3408" y="2592"/>
              <a:ext cx="864" cy="576"/>
            </a:xfrm>
            <a:prstGeom prst="ellipse">
              <a:avLst/>
            </a:prstGeom>
            <a:solidFill>
              <a:srgbClr val="FFCC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17415" name="Rectangle 16"/>
          <p:cNvSpPr/>
          <p:nvPr/>
        </p:nvSpPr>
        <p:spPr>
          <a:xfrm>
            <a:off x="609600" y="914400"/>
            <a:ext cx="7391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>
                <a:latin typeface="Arial" panose="020B0604020202020204" pitchFamily="34" charset="0"/>
              </a:rPr>
              <a:t>物理学中用 </a:t>
            </a:r>
            <a:r>
              <a:rPr lang="en-US" altLang="zh-CN" sz="5400">
                <a:solidFill>
                  <a:srgbClr val="FF3300"/>
                </a:solidFill>
                <a:latin typeface="Arial" panose="020B0604020202020204" pitchFamily="34" charset="0"/>
              </a:rPr>
              <a:t>F </a:t>
            </a:r>
            <a:r>
              <a:rPr lang="zh-CN" altLang="en-US" sz="5400">
                <a:latin typeface="Arial" panose="020B0604020202020204" pitchFamily="34" charset="0"/>
              </a:rPr>
              <a:t>表示力。</a:t>
            </a:r>
          </a:p>
        </p:txBody>
      </p:sp>
    </p:spTree>
    <p:extLst>
      <p:ext uri="{BB962C8B-B14F-4D97-AF65-F5344CB8AC3E}">
        <p14:creationId xmlns:p14="http://schemas.microsoft.com/office/powerpoint/2010/main" val="229759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288925" y="744855"/>
            <a:ext cx="8659813" cy="581025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3600" b="1">
                <a:solidFill>
                  <a:srgbClr val="FF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3.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力的大小、方向、作用点</a:t>
            </a:r>
          </a:p>
        </p:txBody>
      </p:sp>
      <p:sp>
        <p:nvSpPr>
          <p:cNvPr id="197635" name="Text Box 3"/>
          <p:cNvSpPr txBox="1"/>
          <p:nvPr/>
        </p:nvSpPr>
        <p:spPr>
          <a:xfrm>
            <a:off x="4953000" y="2362200"/>
            <a:ext cx="3043238" cy="579438"/>
          </a:xfrm>
          <a:prstGeom prst="rect">
            <a:avLst/>
          </a:prstGeom>
          <a:solidFill>
            <a:srgbClr val="FFFF99">
              <a:alpha val="81175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——</a:t>
            </a:r>
            <a:r>
              <a:rPr lang="zh-CN" altLang="en-US" sz="3200">
                <a:solidFill>
                  <a:srgbClr val="FF0066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力的大小</a:t>
            </a:r>
          </a:p>
        </p:txBody>
      </p:sp>
      <p:sp>
        <p:nvSpPr>
          <p:cNvPr id="197636" name="Text Box 4"/>
          <p:cNvSpPr txBox="1"/>
          <p:nvPr/>
        </p:nvSpPr>
        <p:spPr>
          <a:xfrm>
            <a:off x="4953000" y="3429000"/>
            <a:ext cx="3278188" cy="579438"/>
          </a:xfrm>
          <a:prstGeom prst="rect">
            <a:avLst/>
          </a:prstGeom>
          <a:solidFill>
            <a:srgbClr val="FFFF99">
              <a:alpha val="81175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——</a:t>
            </a:r>
            <a:r>
              <a:rPr lang="zh-CN" altLang="en-US" sz="3200">
                <a:solidFill>
                  <a:srgbClr val="FF0066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力的方向</a:t>
            </a:r>
          </a:p>
        </p:txBody>
      </p:sp>
      <p:sp>
        <p:nvSpPr>
          <p:cNvPr id="197637" name="Text Box 5"/>
          <p:cNvSpPr txBox="1"/>
          <p:nvPr/>
        </p:nvSpPr>
        <p:spPr>
          <a:xfrm>
            <a:off x="4876800" y="4953000"/>
            <a:ext cx="3230563" cy="579438"/>
          </a:xfrm>
          <a:prstGeom prst="rect">
            <a:avLst/>
          </a:prstGeom>
          <a:solidFill>
            <a:srgbClr val="FFFF99">
              <a:alpha val="81175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——</a:t>
            </a:r>
            <a:r>
              <a:rPr lang="zh-CN" altLang="en-US" sz="3200">
                <a:solidFill>
                  <a:srgbClr val="FF0066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力的作用点</a:t>
            </a:r>
          </a:p>
        </p:txBody>
      </p:sp>
      <p:sp>
        <p:nvSpPr>
          <p:cNvPr id="197638" name="Rectangle 6"/>
          <p:cNvSpPr/>
          <p:nvPr/>
        </p:nvSpPr>
        <p:spPr>
          <a:xfrm>
            <a:off x="1752600" y="1828800"/>
            <a:ext cx="6553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楷体_GB2312" pitchFamily="49" charset="-122"/>
              </a:rPr>
              <a:t>踢足球时，用力越大，球就飞得越远。</a:t>
            </a:r>
          </a:p>
        </p:txBody>
      </p:sp>
      <p:sp>
        <p:nvSpPr>
          <p:cNvPr id="197639" name="Rectangle 7"/>
          <p:cNvSpPr/>
          <p:nvPr/>
        </p:nvSpPr>
        <p:spPr>
          <a:xfrm>
            <a:off x="1689100" y="2895600"/>
            <a:ext cx="74549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楷体_GB2312" pitchFamily="49" charset="-122"/>
              </a:rPr>
              <a:t>踢足球时，球总是沿着所受的力的方向飞去。</a:t>
            </a:r>
          </a:p>
        </p:txBody>
      </p:sp>
      <p:sp>
        <p:nvSpPr>
          <p:cNvPr id="197640" name="Text Box 8"/>
          <p:cNvSpPr txBox="1"/>
          <p:nvPr/>
        </p:nvSpPr>
        <p:spPr>
          <a:xfrm>
            <a:off x="1676400" y="4038600"/>
            <a:ext cx="727233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Arial" panose="020B0604020202020204" pitchFamily="34" charset="0"/>
                <a:ea typeface="楷体_GB2312" pitchFamily="49" charset="-122"/>
              </a:rPr>
              <a:t>用同样大小的力推门时，每次手的位置离门轴远近不同，力的效果也不同。</a:t>
            </a:r>
          </a:p>
        </p:txBody>
      </p:sp>
      <p:sp>
        <p:nvSpPr>
          <p:cNvPr id="197641" name="Rectangle 9"/>
          <p:cNvSpPr/>
          <p:nvPr/>
        </p:nvSpPr>
        <p:spPr>
          <a:xfrm>
            <a:off x="4343400" y="1219200"/>
            <a:ext cx="4800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3333FF"/>
                </a:solidFill>
                <a:latin typeface="华文中宋" panose="02010600040101010101" charset="-122"/>
              </a:rPr>
              <a:t>——</a:t>
            </a:r>
            <a:r>
              <a:rPr lang="zh-CN" altLang="en-US" sz="3200">
                <a:solidFill>
                  <a:srgbClr val="3333FF"/>
                </a:solidFill>
                <a:latin typeface="Times New Roman" panose="02020603050405020304" pitchFamily="18" charset="0"/>
              </a:rPr>
              <a:t>力的三要素</a:t>
            </a:r>
          </a:p>
        </p:txBody>
      </p:sp>
      <p:pic>
        <p:nvPicPr>
          <p:cNvPr id="197642" name="Picture 10" descr="b0a5cd2b048f5637d52af12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057400"/>
            <a:ext cx="1524000" cy="1089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7643" name="Picture 11" descr="tn_TYZC-89466533_200052300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5105400"/>
            <a:ext cx="2057400" cy="1581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7644" name="Picture 12" descr="12 4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66" r="5580" b="13533"/>
          <a:stretch>
            <a:fillRect/>
          </a:stretch>
        </p:blipFill>
        <p:spPr>
          <a:xfrm>
            <a:off x="228600" y="3733800"/>
            <a:ext cx="1562100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8663" name="Rectangle 7"/>
          <p:cNvSpPr>
            <a:spLocks noGrp="1"/>
          </p:cNvSpPr>
          <p:nvPr/>
        </p:nvSpPr>
        <p:spPr>
          <a:xfrm>
            <a:off x="228600" y="-106045"/>
            <a:ext cx="5943600" cy="8509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anchor="ctr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三、力的三要素</a:t>
            </a:r>
          </a:p>
        </p:txBody>
      </p:sp>
    </p:spTree>
    <p:extLst>
      <p:ext uri="{BB962C8B-B14F-4D97-AF65-F5344CB8AC3E}">
        <p14:creationId xmlns:p14="http://schemas.microsoft.com/office/powerpoint/2010/main" val="23264368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7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9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9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7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7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97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97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97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70" decel="100000"/>
                                        <p:tgtEl>
                                          <p:spTgt spid="197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770" decel="100000"/>
                                        <p:tgtEl>
                                          <p:spTgt spid="197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7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197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7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197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7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5" grpId="0" animBg="1"/>
      <p:bldP spid="197636" grpId="0" animBg="1"/>
      <p:bldP spid="197637" grpId="0" animBg="1"/>
      <p:bldP spid="197638" grpId="0"/>
      <p:bldP spid="197639" grpId="0"/>
      <p:bldP spid="197640" grpId="0"/>
      <p:bldP spid="1986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/>
          </p:cNvSpPr>
          <p:nvPr>
            <p:ph type="title"/>
          </p:nvPr>
        </p:nvSpPr>
        <p:spPr>
          <a:xfrm>
            <a:off x="854075" y="873125"/>
            <a:ext cx="3875088" cy="534035"/>
          </a:xfrm>
          <a:solidFill>
            <a:srgbClr val="FFFF99">
              <a:alpha val="81175"/>
            </a:srgbClr>
          </a:solidFill>
        </p:spPr>
        <p:txBody>
          <a:bodyPr vert="horz" wrap="square" lIns="91440" tIns="45720" rIns="91440" bIns="45720" anchor="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ea typeface="隶书" panose="02010509060101010101" pitchFamily="49" charset="-122"/>
              </a:rPr>
              <a:t>4.</a:t>
            </a:r>
            <a:r>
              <a:rPr lang="zh-CN" altLang="en-US" sz="3200">
                <a:solidFill>
                  <a:srgbClr val="FF0066"/>
                </a:solidFill>
                <a:ea typeface="隶书" panose="02010509060101010101" pitchFamily="49" charset="-122"/>
              </a:rPr>
              <a:t>力的表示方法</a:t>
            </a:r>
          </a:p>
        </p:txBody>
      </p:sp>
      <p:sp>
        <p:nvSpPr>
          <p:cNvPr id="136197" name="Text Box 5"/>
          <p:cNvSpPr txBox="1"/>
          <p:nvPr/>
        </p:nvSpPr>
        <p:spPr>
          <a:xfrm>
            <a:off x="381000" y="167640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3333FF"/>
                </a:solidFill>
                <a:latin typeface="Arial" panose="020B0604020202020204" pitchFamily="34" charset="0"/>
              </a:rPr>
              <a:t>力的示意图</a:t>
            </a:r>
          </a:p>
        </p:txBody>
      </p:sp>
      <p:pic>
        <p:nvPicPr>
          <p:cNvPr id="136198" name="Picture 6" descr="ni_png_02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066800"/>
            <a:ext cx="5334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6200" name="Rectangle 8"/>
          <p:cNvSpPr/>
          <p:nvPr/>
        </p:nvSpPr>
        <p:spPr>
          <a:xfrm>
            <a:off x="762000" y="2590800"/>
            <a:ext cx="8382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2800">
                <a:latin typeface="Times New Roman" panose="02020603050405020304" pitchFamily="18" charset="0"/>
                <a:ea typeface="仿宋_GB2312" pitchFamily="49" charset="-122"/>
              </a:rPr>
              <a:t>用一根带箭头的线段把力的三要素都表示出来。</a:t>
            </a:r>
          </a:p>
        </p:txBody>
      </p:sp>
      <p:sp>
        <p:nvSpPr>
          <p:cNvPr id="136203" name="Rectangle 11"/>
          <p:cNvSpPr/>
          <p:nvPr/>
        </p:nvSpPr>
        <p:spPr>
          <a:xfrm>
            <a:off x="762000" y="3276600"/>
            <a:ext cx="7467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2800">
                <a:latin typeface="Times New Roman" panose="02020603050405020304" pitchFamily="18" charset="0"/>
                <a:ea typeface="仿宋_GB2312" pitchFamily="49" charset="-122"/>
              </a:rPr>
              <a:t>在受力物体上沿力的方向画个箭头</a:t>
            </a:r>
            <a:r>
              <a:rPr lang="en-US" altLang="zh-CN" sz="2800">
                <a:latin typeface="Times New Roman" panose="02020603050405020304" pitchFamily="18" charset="0"/>
                <a:ea typeface="仿宋_GB2312" pitchFamily="49" charset="-122"/>
              </a:rPr>
              <a:t>,</a:t>
            </a:r>
            <a:r>
              <a:rPr lang="zh-CN" altLang="en-US" sz="2800">
                <a:latin typeface="Times New Roman" panose="02020603050405020304" pitchFamily="18" charset="0"/>
                <a:ea typeface="仿宋_GB2312" pitchFamily="49" charset="-122"/>
              </a:rPr>
              <a:t>表示物体在这个方向上受到了力。</a:t>
            </a:r>
          </a:p>
        </p:txBody>
      </p:sp>
      <p:sp>
        <p:nvSpPr>
          <p:cNvPr id="136210" name="Rectangle 18"/>
          <p:cNvSpPr>
            <a:spLocks noGrp="1"/>
          </p:cNvSpPr>
          <p:nvPr>
            <p:ph idx="1"/>
          </p:nvPr>
        </p:nvSpPr>
        <p:spPr>
          <a:xfrm>
            <a:off x="914400" y="4648200"/>
            <a:ext cx="7162800" cy="1752600"/>
          </a:xfrm>
          <a:solidFill>
            <a:srgbClr val="CCFFCC">
              <a:alpha val="100000"/>
            </a:srgbClr>
          </a:solidFill>
        </p:spPr>
        <p:txBody>
          <a:bodyPr vert="horz" wrap="square" lIns="91440" tIns="45720" rIns="91440" bIns="45720" anchor="t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线段的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长短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               表示力的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大小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；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箭头 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                          表示力的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方向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；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线段的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起点或终点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   表示力的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作用点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。</a:t>
            </a:r>
          </a:p>
        </p:txBody>
      </p:sp>
      <p:pic>
        <p:nvPicPr>
          <p:cNvPr id="136211" name="Picture 19" descr="ni_png_02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4992688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Picture 20" descr="12 4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533400"/>
            <a:ext cx="2171700" cy="162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8663" name="Rectangle 7"/>
          <p:cNvSpPr>
            <a:spLocks noGrp="1"/>
          </p:cNvSpPr>
          <p:nvPr/>
        </p:nvSpPr>
        <p:spPr>
          <a:xfrm>
            <a:off x="228600" y="-106045"/>
            <a:ext cx="5943600" cy="8509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anchor="ctr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四、力的表示方法</a:t>
            </a:r>
          </a:p>
        </p:txBody>
      </p:sp>
    </p:spTree>
    <p:extLst>
      <p:ext uri="{BB962C8B-B14F-4D97-AF65-F5344CB8AC3E}">
        <p14:creationId xmlns:p14="http://schemas.microsoft.com/office/powerpoint/2010/main" val="379789158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6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62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62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62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6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6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6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6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6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6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6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6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4" grpId="0" animBg="1"/>
      <p:bldP spid="136197" grpId="0"/>
      <p:bldP spid="136200" grpId="0"/>
      <p:bldP spid="136203" grpId="0"/>
      <p:bldP spid="136210" grpId="0" build="p" animBg="1"/>
      <p:bldP spid="1986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42" name="Line 34"/>
          <p:cNvSpPr/>
          <p:nvPr/>
        </p:nvSpPr>
        <p:spPr>
          <a:xfrm flipV="1">
            <a:off x="3505200" y="3505200"/>
            <a:ext cx="18288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94218" name="Text Box 10"/>
          <p:cNvSpPr txBox="1"/>
          <p:nvPr/>
        </p:nvSpPr>
        <p:spPr>
          <a:xfrm>
            <a:off x="1524000" y="990600"/>
            <a:ext cx="7391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例：</a:t>
            </a:r>
            <a:r>
              <a:rPr lang="zh-CN" altLang="en-US" sz="2800">
                <a:latin typeface="Times New Roman" panose="02020603050405020304" pitchFamily="18" charset="0"/>
              </a:rPr>
              <a:t>用</a:t>
            </a:r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18" charset="0"/>
              </a:rPr>
              <a:t>50 N</a:t>
            </a:r>
            <a:r>
              <a:rPr lang="zh-CN" altLang="en-US" sz="2800">
                <a:latin typeface="Times New Roman" panose="02020603050405020304" pitchFamily="18" charset="0"/>
              </a:rPr>
              <a:t>的拉力沿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</a:rPr>
              <a:t>水平</a:t>
            </a:r>
            <a:r>
              <a:rPr lang="zh-CN" altLang="en-US" sz="2800">
                <a:latin typeface="Times New Roman" panose="02020603050405020304" pitchFamily="18" charset="0"/>
              </a:rPr>
              <a:t>方向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</a:rPr>
              <a:t>向右</a:t>
            </a:r>
            <a:r>
              <a:rPr lang="zh-CN" altLang="en-US" sz="2800">
                <a:latin typeface="Times New Roman" panose="02020603050405020304" pitchFamily="18" charset="0"/>
              </a:rPr>
              <a:t>拉动箱子前进。请画出</a:t>
            </a:r>
            <a:r>
              <a:rPr lang="zh-CN" altLang="en-US" sz="2800">
                <a:solidFill>
                  <a:srgbClr val="FF3399"/>
                </a:solidFill>
                <a:latin typeface="Times New Roman" panose="02020603050405020304" pitchFamily="18" charset="0"/>
              </a:rPr>
              <a:t>力的示意图</a:t>
            </a:r>
            <a:r>
              <a:rPr lang="zh-CN" altLang="en-US" sz="280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94219" name="Rectangle 11" descr="栎木"/>
          <p:cNvSpPr/>
          <p:nvPr/>
        </p:nvSpPr>
        <p:spPr>
          <a:xfrm>
            <a:off x="2133600" y="3429000"/>
            <a:ext cx="1366838" cy="93662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4221" name="Text Box 13"/>
          <p:cNvSpPr txBox="1"/>
          <p:nvPr/>
        </p:nvSpPr>
        <p:spPr>
          <a:xfrm>
            <a:off x="5562600" y="3124200"/>
            <a:ext cx="457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</a:rPr>
              <a:t>F</a:t>
            </a:r>
          </a:p>
        </p:txBody>
      </p:sp>
      <p:pic>
        <p:nvPicPr>
          <p:cNvPr id="20486" name="Picture 17" descr="ni_png_03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990600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43" name="Oval 35"/>
          <p:cNvSpPr/>
          <p:nvPr/>
        </p:nvSpPr>
        <p:spPr>
          <a:xfrm>
            <a:off x="3352800" y="3429000"/>
            <a:ext cx="142875" cy="142875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4245" name="AutoShape 37"/>
          <p:cNvSpPr/>
          <p:nvPr/>
        </p:nvSpPr>
        <p:spPr>
          <a:xfrm>
            <a:off x="5638800" y="4191000"/>
            <a:ext cx="2362200" cy="1066800"/>
          </a:xfrm>
          <a:prstGeom prst="wedgeEllipseCallout">
            <a:avLst>
              <a:gd name="adj1" fmla="val -40995"/>
              <a:gd name="adj2" fmla="val -104912"/>
            </a:avLst>
          </a:prstGeom>
          <a:solidFill>
            <a:srgbClr val="CCFFCC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通常用</a:t>
            </a:r>
            <a:r>
              <a:rPr lang="en-US" altLang="zh-CN" sz="2800">
                <a:latin typeface="Times New Roman" panose="02020603050405020304" pitchFamily="18" charset="0"/>
                <a:ea typeface="楷体_GB2312" pitchFamily="49" charset="-122"/>
              </a:rPr>
              <a:t>F</a:t>
            </a:r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表示力</a:t>
            </a:r>
          </a:p>
        </p:txBody>
      </p:sp>
    </p:spTree>
    <p:extLst>
      <p:ext uri="{BB962C8B-B14F-4D97-AF65-F5344CB8AC3E}">
        <p14:creationId xmlns:p14="http://schemas.microsoft.com/office/powerpoint/2010/main" val="130609697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4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4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4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8" grpId="0"/>
      <p:bldP spid="94219" grpId="0" animBg="1"/>
      <p:bldP spid="94221" grpId="0"/>
      <p:bldP spid="94243" grpId="0" animBg="1"/>
      <p:bldP spid="942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5" name="Rectangle 5" descr="栎木"/>
          <p:cNvSpPr/>
          <p:nvPr/>
        </p:nvSpPr>
        <p:spPr>
          <a:xfrm>
            <a:off x="1452563" y="3432175"/>
            <a:ext cx="1366837" cy="92233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8246" name="Text Box 6"/>
          <p:cNvSpPr txBox="1"/>
          <p:nvPr/>
        </p:nvSpPr>
        <p:spPr>
          <a:xfrm>
            <a:off x="4495800" y="3429000"/>
            <a:ext cx="16779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</a:rPr>
              <a:t>F = 50 N</a:t>
            </a:r>
          </a:p>
        </p:txBody>
      </p:sp>
      <p:sp>
        <p:nvSpPr>
          <p:cNvPr id="138248" name="Oval 8"/>
          <p:cNvSpPr/>
          <p:nvPr/>
        </p:nvSpPr>
        <p:spPr>
          <a:xfrm>
            <a:off x="2749550" y="3360738"/>
            <a:ext cx="142875" cy="142875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8249" name="Text Box 9"/>
          <p:cNvSpPr txBox="1"/>
          <p:nvPr/>
        </p:nvSpPr>
        <p:spPr>
          <a:xfrm>
            <a:off x="1143000" y="1905000"/>
            <a:ext cx="7391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例：</a:t>
            </a:r>
            <a:r>
              <a:rPr lang="zh-CN" altLang="en-US" sz="2800">
                <a:latin typeface="Times New Roman" panose="02020603050405020304" pitchFamily="18" charset="0"/>
              </a:rPr>
              <a:t>用</a:t>
            </a:r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18" charset="0"/>
              </a:rPr>
              <a:t>50 N</a:t>
            </a:r>
            <a:r>
              <a:rPr lang="zh-CN" altLang="en-US" sz="2800">
                <a:latin typeface="Times New Roman" panose="02020603050405020304" pitchFamily="18" charset="0"/>
              </a:rPr>
              <a:t>的拉力沿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</a:rPr>
              <a:t>水平</a:t>
            </a:r>
            <a:r>
              <a:rPr lang="zh-CN" altLang="en-US" sz="2800">
                <a:latin typeface="Times New Roman" panose="02020603050405020304" pitchFamily="18" charset="0"/>
              </a:rPr>
              <a:t>方向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</a:rPr>
              <a:t>向右</a:t>
            </a:r>
            <a:r>
              <a:rPr lang="zh-CN" altLang="en-US" sz="2800">
                <a:latin typeface="Times New Roman" panose="02020603050405020304" pitchFamily="18" charset="0"/>
              </a:rPr>
              <a:t>拉动箱子前进。请画出</a:t>
            </a:r>
            <a:r>
              <a:rPr lang="zh-CN" altLang="en-US" sz="2800">
                <a:solidFill>
                  <a:srgbClr val="FF3399"/>
                </a:solidFill>
                <a:latin typeface="Times New Roman" panose="02020603050405020304" pitchFamily="18" charset="0"/>
              </a:rPr>
              <a:t>力的图示</a:t>
            </a:r>
            <a:r>
              <a:rPr lang="zh-CN" altLang="en-US" sz="2800">
                <a:latin typeface="Times New Roman" panose="02020603050405020304" pitchFamily="18" charset="0"/>
              </a:rPr>
              <a:t>。</a:t>
            </a:r>
          </a:p>
        </p:txBody>
      </p:sp>
      <p:pic>
        <p:nvPicPr>
          <p:cNvPr id="21510" name="Picture 10" descr="ni_png_03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981200"/>
            <a:ext cx="457200" cy="4492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2"/>
          <p:cNvGrpSpPr/>
          <p:nvPr/>
        </p:nvGrpSpPr>
        <p:grpSpPr>
          <a:xfrm>
            <a:off x="2819400" y="3200400"/>
            <a:ext cx="1905000" cy="225425"/>
            <a:chOff x="3408" y="1200"/>
            <a:chExt cx="1200" cy="144"/>
          </a:xfrm>
        </p:grpSpPr>
        <p:sp>
          <p:nvSpPr>
            <p:cNvPr id="21522" name="Line 11"/>
            <p:cNvSpPr/>
            <p:nvPr/>
          </p:nvSpPr>
          <p:spPr>
            <a:xfrm>
              <a:off x="3408" y="1344"/>
              <a:ext cx="240" cy="0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23" name="Line 12"/>
            <p:cNvSpPr/>
            <p:nvPr/>
          </p:nvSpPr>
          <p:spPr>
            <a:xfrm flipH="1">
              <a:off x="3408" y="1200"/>
              <a:ext cx="0" cy="1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24" name="Line 13"/>
            <p:cNvSpPr/>
            <p:nvPr/>
          </p:nvSpPr>
          <p:spPr>
            <a:xfrm flipH="1">
              <a:off x="3648" y="1200"/>
              <a:ext cx="0" cy="1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25" name="Line 16"/>
            <p:cNvSpPr/>
            <p:nvPr/>
          </p:nvSpPr>
          <p:spPr>
            <a:xfrm>
              <a:off x="3648" y="1344"/>
              <a:ext cx="240" cy="0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26" name="Line 17"/>
            <p:cNvSpPr/>
            <p:nvPr/>
          </p:nvSpPr>
          <p:spPr>
            <a:xfrm flipH="1">
              <a:off x="3648" y="1200"/>
              <a:ext cx="0" cy="1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27" name="Line 18"/>
            <p:cNvSpPr/>
            <p:nvPr/>
          </p:nvSpPr>
          <p:spPr>
            <a:xfrm flipH="1">
              <a:off x="3888" y="1200"/>
              <a:ext cx="0" cy="1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28" name="Line 20"/>
            <p:cNvSpPr/>
            <p:nvPr/>
          </p:nvSpPr>
          <p:spPr>
            <a:xfrm>
              <a:off x="4368" y="1344"/>
              <a:ext cx="240" cy="0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29" name="Line 21"/>
            <p:cNvSpPr/>
            <p:nvPr/>
          </p:nvSpPr>
          <p:spPr>
            <a:xfrm flipH="1">
              <a:off x="4368" y="1200"/>
              <a:ext cx="0" cy="1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30" name="Line 22"/>
            <p:cNvSpPr/>
            <p:nvPr/>
          </p:nvSpPr>
          <p:spPr>
            <a:xfrm flipH="1">
              <a:off x="4608" y="1200"/>
              <a:ext cx="0" cy="1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31" name="Line 24"/>
            <p:cNvSpPr/>
            <p:nvPr/>
          </p:nvSpPr>
          <p:spPr>
            <a:xfrm>
              <a:off x="3888" y="1344"/>
              <a:ext cx="240" cy="0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32" name="Line 25"/>
            <p:cNvSpPr/>
            <p:nvPr/>
          </p:nvSpPr>
          <p:spPr>
            <a:xfrm flipH="1">
              <a:off x="3888" y="1200"/>
              <a:ext cx="0" cy="1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33" name="Line 26"/>
            <p:cNvSpPr/>
            <p:nvPr/>
          </p:nvSpPr>
          <p:spPr>
            <a:xfrm flipH="1">
              <a:off x="4128" y="1200"/>
              <a:ext cx="0" cy="1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34" name="Line 28"/>
            <p:cNvSpPr/>
            <p:nvPr/>
          </p:nvSpPr>
          <p:spPr>
            <a:xfrm>
              <a:off x="4128" y="1344"/>
              <a:ext cx="240" cy="0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35" name="Line 29"/>
            <p:cNvSpPr/>
            <p:nvPr/>
          </p:nvSpPr>
          <p:spPr>
            <a:xfrm flipH="1">
              <a:off x="4128" y="1200"/>
              <a:ext cx="0" cy="1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36" name="Line 30"/>
            <p:cNvSpPr/>
            <p:nvPr/>
          </p:nvSpPr>
          <p:spPr>
            <a:xfrm flipH="1">
              <a:off x="4368" y="1200"/>
              <a:ext cx="0" cy="1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3" name="Group 49"/>
          <p:cNvGrpSpPr/>
          <p:nvPr/>
        </p:nvGrpSpPr>
        <p:grpSpPr>
          <a:xfrm>
            <a:off x="3048000" y="4343400"/>
            <a:ext cx="381000" cy="225425"/>
            <a:chOff x="2736" y="2400"/>
            <a:chExt cx="240" cy="144"/>
          </a:xfrm>
        </p:grpSpPr>
        <p:sp>
          <p:nvSpPr>
            <p:cNvPr id="21518" name="Line 34"/>
            <p:cNvSpPr/>
            <p:nvPr/>
          </p:nvSpPr>
          <p:spPr>
            <a:xfrm>
              <a:off x="2736" y="2544"/>
              <a:ext cx="240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19" name="Line 35"/>
            <p:cNvSpPr/>
            <p:nvPr/>
          </p:nvSpPr>
          <p:spPr>
            <a:xfrm flipH="1">
              <a:off x="2736" y="2400"/>
              <a:ext cx="0" cy="1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20" name="Line 36"/>
            <p:cNvSpPr/>
            <p:nvPr/>
          </p:nvSpPr>
          <p:spPr>
            <a:xfrm flipH="1">
              <a:off x="2976" y="2400"/>
              <a:ext cx="0" cy="1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21" name="Line 38"/>
            <p:cNvSpPr/>
            <p:nvPr/>
          </p:nvSpPr>
          <p:spPr>
            <a:xfrm flipH="1">
              <a:off x="2976" y="2400"/>
              <a:ext cx="0" cy="1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38290" name="Text Box 50"/>
          <p:cNvSpPr txBox="1"/>
          <p:nvPr/>
        </p:nvSpPr>
        <p:spPr>
          <a:xfrm>
            <a:off x="3581400" y="4419600"/>
            <a:ext cx="1752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</a:rPr>
              <a:t>F = 10 N</a:t>
            </a:r>
          </a:p>
        </p:txBody>
      </p:sp>
      <p:sp>
        <p:nvSpPr>
          <p:cNvPr id="138291" name="Line 51"/>
          <p:cNvSpPr/>
          <p:nvPr/>
        </p:nvSpPr>
        <p:spPr>
          <a:xfrm rot="-477775">
            <a:off x="3273425" y="4622800"/>
            <a:ext cx="433388" cy="863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38292" name="Text Box 52"/>
          <p:cNvSpPr txBox="1"/>
          <p:nvPr/>
        </p:nvSpPr>
        <p:spPr>
          <a:xfrm>
            <a:off x="3352800" y="5410200"/>
            <a:ext cx="10080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99"/>
                </a:solidFill>
                <a:latin typeface="Arial" panose="020B0604020202020204" pitchFamily="34" charset="0"/>
                <a:ea typeface="仿宋_GB2312" pitchFamily="49" charset="-122"/>
              </a:rPr>
              <a:t>标度</a:t>
            </a:r>
          </a:p>
        </p:txBody>
      </p:sp>
      <p:pic>
        <p:nvPicPr>
          <p:cNvPr id="21516" name="Picture 53" descr="png-05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3810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8294" name="Text Box 54"/>
          <p:cNvSpPr txBox="1"/>
          <p:nvPr/>
        </p:nvSpPr>
        <p:spPr>
          <a:xfrm>
            <a:off x="457200" y="838200"/>
            <a:ext cx="22907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3333FF"/>
                </a:solidFill>
                <a:latin typeface="Arial" panose="020B0604020202020204" pitchFamily="34" charset="0"/>
              </a:rPr>
              <a:t>力的图示</a:t>
            </a:r>
          </a:p>
        </p:txBody>
      </p:sp>
    </p:spTree>
    <p:extLst>
      <p:ext uri="{BB962C8B-B14F-4D97-AF65-F5344CB8AC3E}">
        <p14:creationId xmlns:p14="http://schemas.microsoft.com/office/powerpoint/2010/main" val="79417216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8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8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8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38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5" grpId="0" animBg="1"/>
      <p:bldP spid="138246" grpId="0"/>
      <p:bldP spid="138248" grpId="0" animBg="1"/>
      <p:bldP spid="138249" grpId="0"/>
      <p:bldP spid="138290" grpId="0"/>
      <p:bldP spid="138292" grpId="0"/>
      <p:bldP spid="13829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3"/>
          <p:cNvSpPr/>
          <p:nvPr/>
        </p:nvSpPr>
        <p:spPr>
          <a:xfrm>
            <a:off x="6096000" y="2743200"/>
            <a:ext cx="1524000" cy="228600"/>
          </a:xfrm>
          <a:prstGeom prst="rect">
            <a:avLst/>
          </a:prstGeom>
          <a:solidFill>
            <a:srgbClr val="996633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6633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/>
          </p:cNvSpPr>
          <p:nvPr>
            <p:ph idx="1"/>
          </p:nvPr>
        </p:nvSpPr>
        <p:spPr>
          <a:xfrm>
            <a:off x="381000" y="1828800"/>
            <a:ext cx="6324600" cy="6000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手竖直向上托一块砖的力的示意图。</a:t>
            </a:r>
          </a:p>
        </p:txBody>
      </p:sp>
      <p:sp>
        <p:nvSpPr>
          <p:cNvPr id="139268" name="Line 4"/>
          <p:cNvSpPr/>
          <p:nvPr/>
        </p:nvSpPr>
        <p:spPr>
          <a:xfrm flipH="1" flipV="1">
            <a:off x="6964363" y="1655763"/>
            <a:ext cx="0" cy="13049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lg" len="lg"/>
          </a:ln>
        </p:spPr>
        <p:txBody>
          <a:bodyPr/>
          <a:lstStyle/>
          <a:p>
            <a:endParaRPr/>
          </a:p>
        </p:txBody>
      </p:sp>
      <p:sp>
        <p:nvSpPr>
          <p:cNvPr id="139269" name="Text Box 5"/>
          <p:cNvSpPr txBox="1"/>
          <p:nvPr/>
        </p:nvSpPr>
        <p:spPr>
          <a:xfrm>
            <a:off x="7086600" y="1371600"/>
            <a:ext cx="1584325" cy="7826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/>
            <a:r>
              <a:rPr lang="en-US" altLang="zh-CN" sz="3200">
                <a:solidFill>
                  <a:srgbClr val="FF3300"/>
                </a:solidFill>
                <a:latin typeface="Times New Roman" panose="02020603050405020304" pitchFamily="18" charset="0"/>
              </a:rPr>
              <a:t>F</a:t>
            </a:r>
            <a:endParaRPr lang="en-US" altLang="zh-CN" sz="320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39270" name="Oval 6"/>
          <p:cNvSpPr/>
          <p:nvPr/>
        </p:nvSpPr>
        <p:spPr>
          <a:xfrm>
            <a:off x="6891338" y="2835275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9271" name="Rectangle 7"/>
          <p:cNvSpPr/>
          <p:nvPr/>
        </p:nvSpPr>
        <p:spPr>
          <a:xfrm>
            <a:off x="533400" y="3581400"/>
            <a:ext cx="5084763" cy="9461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与水平方向成 </a:t>
            </a:r>
            <a:r>
              <a:rPr lang="en-US" altLang="zh-CN" sz="2800">
                <a:latin typeface="Times New Roman" panose="02020603050405020304" pitchFamily="18" charset="0"/>
                <a:ea typeface="楷体_GB2312" pitchFamily="49" charset="-122"/>
              </a:rPr>
              <a:t>30°</a:t>
            </a:r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角斜向右拉木箱的力的示意图。</a:t>
            </a:r>
          </a:p>
        </p:txBody>
      </p:sp>
      <p:sp>
        <p:nvSpPr>
          <p:cNvPr id="139272" name="Rectangle 8" descr="栎木"/>
          <p:cNvSpPr/>
          <p:nvPr/>
        </p:nvSpPr>
        <p:spPr>
          <a:xfrm>
            <a:off x="4364038" y="5029200"/>
            <a:ext cx="1146175" cy="8382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9273" name="Line 9"/>
          <p:cNvSpPr/>
          <p:nvPr/>
        </p:nvSpPr>
        <p:spPr>
          <a:xfrm flipV="1">
            <a:off x="4937125" y="4862513"/>
            <a:ext cx="1031875" cy="57626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lg" len="lg"/>
          </a:ln>
        </p:spPr>
        <p:txBody>
          <a:bodyPr/>
          <a:lstStyle/>
          <a:p>
            <a:endParaRPr/>
          </a:p>
        </p:txBody>
      </p:sp>
      <p:sp>
        <p:nvSpPr>
          <p:cNvPr id="139274" name="Text Box 10"/>
          <p:cNvSpPr txBox="1"/>
          <p:nvPr/>
        </p:nvSpPr>
        <p:spPr>
          <a:xfrm>
            <a:off x="6019800" y="4572000"/>
            <a:ext cx="1247775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/>
            <a:r>
              <a:rPr lang="en-US" altLang="zh-CN" sz="3200">
                <a:solidFill>
                  <a:srgbClr val="FF3300"/>
                </a:solidFill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139275" name="Line 11"/>
          <p:cNvSpPr/>
          <p:nvPr/>
        </p:nvSpPr>
        <p:spPr>
          <a:xfrm>
            <a:off x="4937125" y="5438775"/>
            <a:ext cx="1260475" cy="0"/>
          </a:xfrm>
          <a:prstGeom prst="line">
            <a:avLst/>
          </a:prstGeom>
          <a:ln w="38100" cap="flat" cmpd="sng">
            <a:solidFill>
              <a:srgbClr val="000000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2540" name="Line 12"/>
          <p:cNvSpPr/>
          <p:nvPr/>
        </p:nvSpPr>
        <p:spPr>
          <a:xfrm flipH="1">
            <a:off x="5280025" y="5292725"/>
            <a:ext cx="0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grpSp>
        <p:nvGrpSpPr>
          <p:cNvPr id="2" name="Group 13"/>
          <p:cNvGrpSpPr/>
          <p:nvPr/>
        </p:nvGrpSpPr>
        <p:grpSpPr>
          <a:xfrm>
            <a:off x="5214938" y="5078413"/>
            <a:ext cx="949325" cy="576262"/>
            <a:chOff x="3779" y="1935"/>
            <a:chExt cx="598" cy="363"/>
          </a:xfrm>
        </p:grpSpPr>
        <p:sp>
          <p:nvSpPr>
            <p:cNvPr id="22544" name="Arc 14"/>
            <p:cNvSpPr/>
            <p:nvPr/>
          </p:nvSpPr>
          <p:spPr>
            <a:xfrm>
              <a:off x="3779" y="2079"/>
              <a:ext cx="69" cy="91"/>
            </a:xfrm>
            <a:custGeom>
              <a:avLst/>
              <a:gdLst>
                <a:gd name="txL" fmla="*/ 0 w 20472"/>
                <a:gd name="txT" fmla="*/ 0 h 21600"/>
                <a:gd name="txR" fmla="*/ 20472 w 20472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69" y="62"/>
                </a:cxn>
                <a:cxn ang="0">
                  <a:pos x="0" y="91"/>
                </a:cxn>
              </a:cxnLst>
              <a:rect l="txL" t="txT" r="txR" b="txB"/>
              <a:pathLst>
                <a:path w="20472" h="21600" fill="none">
                  <a:moveTo>
                    <a:pt x="-1" y="0"/>
                  </a:moveTo>
                  <a:cubicBezTo>
                    <a:pt x="9274" y="0"/>
                    <a:pt x="17513" y="5920"/>
                    <a:pt x="20471" y="14710"/>
                  </a:cubicBezTo>
                </a:path>
                <a:path w="20472" h="21600" stroke="0">
                  <a:moveTo>
                    <a:pt x="-1" y="0"/>
                  </a:moveTo>
                  <a:cubicBezTo>
                    <a:pt x="9274" y="0"/>
                    <a:pt x="17513" y="5920"/>
                    <a:pt x="20471" y="1471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Text Box 15"/>
            <p:cNvSpPr txBox="1"/>
            <p:nvPr/>
          </p:nvSpPr>
          <p:spPr>
            <a:xfrm>
              <a:off x="3872" y="1935"/>
              <a:ext cx="505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just"/>
              <a:r>
                <a:rPr lang="en-US" altLang="zh-CN" sz="2000">
                  <a:latin typeface="Times New Roman" panose="02020603050405020304" pitchFamily="18" charset="0"/>
                </a:rPr>
                <a:t>30</a:t>
              </a:r>
              <a:r>
                <a:rPr lang="en-US" altLang="zh-CN" sz="2000" baseline="30000">
                  <a:latin typeface="Times New Roman" panose="02020603050405020304" pitchFamily="18" charset="0"/>
                </a:rPr>
                <a:t>0</a:t>
              </a:r>
              <a:endParaRPr lang="en-US" altLang="zh-CN" sz="2000">
                <a:latin typeface="Arial" panose="020B0604020202020204" pitchFamily="34" charset="0"/>
              </a:endParaRPr>
            </a:p>
          </p:txBody>
        </p:sp>
      </p:grpSp>
      <p:sp>
        <p:nvSpPr>
          <p:cNvPr id="139280" name="Oval 16"/>
          <p:cNvSpPr/>
          <p:nvPr/>
        </p:nvSpPr>
        <p:spPr>
          <a:xfrm>
            <a:off x="4867275" y="5364163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43" name="Text Box 22"/>
          <p:cNvSpPr txBox="1"/>
          <p:nvPr/>
        </p:nvSpPr>
        <p:spPr>
          <a:xfrm>
            <a:off x="457200" y="685800"/>
            <a:ext cx="59594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</a:rPr>
              <a:t>做一做</a:t>
            </a:r>
            <a:r>
              <a:rPr lang="zh-CN" altLang="en-US" sz="2800">
                <a:latin typeface="Times New Roman" panose="02020603050405020304" pitchFamily="18" charset="0"/>
              </a:rPr>
              <a:t>：画出下列力的示意图。</a:t>
            </a:r>
          </a:p>
        </p:txBody>
      </p:sp>
    </p:spTree>
    <p:extLst>
      <p:ext uri="{BB962C8B-B14F-4D97-AF65-F5344CB8AC3E}">
        <p14:creationId xmlns:p14="http://schemas.microsoft.com/office/powerpoint/2010/main" val="368539406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9" grpId="0"/>
      <p:bldP spid="139270" grpId="0" animBg="1"/>
      <p:bldP spid="139271" grpId="0"/>
      <p:bldP spid="139272" grpId="0" animBg="1"/>
      <p:bldP spid="139274" grpId="0"/>
      <p:bldP spid="13928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115" y="1140460"/>
            <a:ext cx="8081963" cy="5005388"/>
          </a:xfrm>
        </p:spPr>
        <p:txBody>
          <a:bodyPr/>
          <a:lstStyle/>
          <a:p>
            <a:pPr algn="l">
              <a:lnSpc>
                <a:spcPct val="130000"/>
              </a:lnSpc>
            </a:pPr>
            <a:r>
              <a:rPr lang="zh-CN" altLang="en-US" sz="4000" b="1">
                <a:latin typeface="华文行楷" panose="02010800040101010101" pitchFamily="2" charset="-122"/>
                <a:ea typeface="华文行楷" panose="02010800040101010101" pitchFamily="2" charset="-122"/>
              </a:rPr>
              <a:t>一、什么是力？</a:t>
            </a:r>
          </a:p>
          <a:p>
            <a:pPr algn="l">
              <a:lnSpc>
                <a:spcPct val="130000"/>
              </a:lnSpc>
            </a:pPr>
            <a:r>
              <a:rPr lang="zh-CN" altLang="en-US" sz="4000" b="1">
                <a:latin typeface="华文行楷" panose="02010800040101010101" pitchFamily="2" charset="-122"/>
                <a:ea typeface="华文行楷" panose="02010800040101010101" pitchFamily="2" charset="-122"/>
              </a:rPr>
              <a:t>二、力的作用效果</a:t>
            </a:r>
          </a:p>
          <a:p>
            <a:pPr algn="l">
              <a:lnSpc>
                <a:spcPct val="130000"/>
              </a:lnSpc>
            </a:pPr>
            <a:r>
              <a:rPr lang="zh-CN" altLang="en-US" sz="4000" b="1">
                <a:latin typeface="华文行楷" panose="02010800040101010101" pitchFamily="2" charset="-122"/>
                <a:ea typeface="华文行楷" panose="02010800040101010101" pitchFamily="2" charset="-122"/>
              </a:rPr>
              <a:t>三、力的三要素</a:t>
            </a:r>
          </a:p>
          <a:p>
            <a:pPr algn="l">
              <a:lnSpc>
                <a:spcPct val="130000"/>
              </a:lnSpc>
            </a:pPr>
            <a:r>
              <a:rPr lang="zh-CN" altLang="en-US" sz="4000" b="1">
                <a:latin typeface="华文行楷" panose="02010800040101010101" pitchFamily="2" charset="-122"/>
                <a:ea typeface="华文行楷" panose="02010800040101010101" pitchFamily="2" charset="-122"/>
              </a:rPr>
              <a:t>四、力的表示方法</a:t>
            </a:r>
          </a:p>
          <a:p>
            <a:pPr algn="l">
              <a:lnSpc>
                <a:spcPct val="130000"/>
              </a:lnSpc>
            </a:pPr>
            <a:r>
              <a:rPr sz="4000" b="1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五、课堂训练</a:t>
            </a:r>
            <a:endParaRPr lang="zh-CN" altLang="en-US" sz="40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l">
              <a:lnSpc>
                <a:spcPct val="130000"/>
              </a:lnSpc>
            </a:pPr>
            <a:endParaRPr lang="zh-CN" altLang="en-US" sz="4000" b="1"/>
          </a:p>
          <a:p>
            <a:pPr algn="l">
              <a:lnSpc>
                <a:spcPct val="130000"/>
              </a:lnSpc>
            </a:pPr>
            <a:endParaRPr lang="zh-CN" altLang="en-US" sz="4000" b="1"/>
          </a:p>
          <a:p>
            <a:pPr marL="0" indent="0" algn="l">
              <a:lnSpc>
                <a:spcPct val="130000"/>
              </a:lnSpc>
              <a:buNone/>
            </a:pPr>
            <a:endParaRPr lang="zh-CN" altLang="en-US" sz="4000" b="1"/>
          </a:p>
        </p:txBody>
      </p:sp>
      <p:sp>
        <p:nvSpPr>
          <p:cNvPr id="4" name="文本框 3"/>
          <p:cNvSpPr txBox="1"/>
          <p:nvPr/>
        </p:nvSpPr>
        <p:spPr>
          <a:xfrm>
            <a:off x="285115" y="94615"/>
            <a:ext cx="3988435" cy="83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 eaLnBrk="1" fontAlgn="auto" hangingPunct="1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</a:pPr>
            <a:r>
              <a:rPr lang="zh-CN" altLang="en-US" sz="4400" b="1" smtClean="0">
                <a:solidFill>
                  <a:schemeClr val="accent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知识清单</a:t>
            </a: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255500" y="11226800"/>
            <a:ext cx="3302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927702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7" name="Text Box 7"/>
          <p:cNvSpPr txBox="1"/>
          <p:nvPr/>
        </p:nvSpPr>
        <p:spPr>
          <a:xfrm>
            <a:off x="762000" y="4343400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2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2. </a:t>
            </a:r>
            <a:r>
              <a:rPr lang="zh-CN" altLang="en-US" sz="32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力</a:t>
            </a:r>
            <a:endParaRPr lang="zh-CN" altLang="en-US" sz="32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9" name="Text Box 9"/>
          <p:cNvSpPr txBox="1"/>
          <p:nvPr/>
        </p:nvSpPr>
        <p:spPr>
          <a:xfrm>
            <a:off x="685800" y="1981200"/>
            <a:ext cx="457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sz="32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力的两个作用效果</a:t>
            </a:r>
            <a:r>
              <a:rPr lang="zh-CN" altLang="en-US" sz="320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87058" name="Text Box 18"/>
          <p:cNvSpPr txBox="1">
            <a:spLocks noChangeArrowheads="1"/>
          </p:cNvSpPr>
          <p:nvPr/>
        </p:nvSpPr>
        <p:spPr bwMode="auto">
          <a:xfrm>
            <a:off x="3048000" y="228600"/>
            <a:ext cx="2603500" cy="823913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5400" i="1" kern="1200" cap="none" spc="0" normalizeH="0" baseline="0" noProof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小 结</a:t>
            </a:r>
          </a:p>
        </p:txBody>
      </p:sp>
      <p:pic>
        <p:nvPicPr>
          <p:cNvPr id="23557" name="Picture 19" descr="ni_png_03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2860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60" name="Text Box 20"/>
          <p:cNvSpPr txBox="1"/>
          <p:nvPr/>
        </p:nvSpPr>
        <p:spPr>
          <a:xfrm>
            <a:off x="4800600" y="1295400"/>
            <a:ext cx="36004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ahoma" panose="020B0604030504040204" pitchFamily="34" charset="0"/>
                <a:ea typeface="楷体_GB2312" pitchFamily="49" charset="-122"/>
              </a:rPr>
              <a:t>物体发生形变</a:t>
            </a:r>
          </a:p>
        </p:txBody>
      </p:sp>
      <p:sp>
        <p:nvSpPr>
          <p:cNvPr id="87061" name="Text Box 21"/>
          <p:cNvSpPr txBox="1"/>
          <p:nvPr/>
        </p:nvSpPr>
        <p:spPr>
          <a:xfrm>
            <a:off x="4724400" y="2743200"/>
            <a:ext cx="40671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ahoma" panose="020B0604030504040204" pitchFamily="34" charset="0"/>
                <a:ea typeface="楷体_GB2312" pitchFamily="49" charset="-122"/>
              </a:rPr>
              <a:t>物体的运动状态改变</a:t>
            </a:r>
          </a:p>
        </p:txBody>
      </p:sp>
      <p:sp>
        <p:nvSpPr>
          <p:cNvPr id="87062" name="AutoShape 22"/>
          <p:cNvSpPr/>
          <p:nvPr/>
        </p:nvSpPr>
        <p:spPr>
          <a:xfrm>
            <a:off x="4495800" y="1524000"/>
            <a:ext cx="276225" cy="1363663"/>
          </a:xfrm>
          <a:prstGeom prst="leftBrace">
            <a:avLst>
              <a:gd name="adj1" fmla="val 41139"/>
              <a:gd name="adj2" fmla="val 50000"/>
            </a:avLst>
          </a:prstGeom>
          <a:noFill/>
          <a:ln w="38100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7064" name="Rectangle 24"/>
          <p:cNvSpPr/>
          <p:nvPr/>
        </p:nvSpPr>
        <p:spPr>
          <a:xfrm>
            <a:off x="2209800" y="5715000"/>
            <a:ext cx="502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99"/>
                </a:solidFill>
                <a:latin typeface="Tahoma" panose="020B0604030504040204" pitchFamily="34" charset="0"/>
                <a:ea typeface="仿宋_GB2312" pitchFamily="49" charset="-122"/>
              </a:rPr>
              <a:t>物体间力的作用是相互的</a:t>
            </a:r>
          </a:p>
        </p:txBody>
      </p:sp>
      <p:sp>
        <p:nvSpPr>
          <p:cNvPr id="87065" name="AutoShape 25"/>
          <p:cNvSpPr/>
          <p:nvPr/>
        </p:nvSpPr>
        <p:spPr>
          <a:xfrm>
            <a:off x="1905000" y="3429000"/>
            <a:ext cx="304800" cy="2590800"/>
          </a:xfrm>
          <a:prstGeom prst="leftBrace">
            <a:avLst>
              <a:gd name="adj1" fmla="val 70833"/>
              <a:gd name="adj2" fmla="val 50000"/>
            </a:avLst>
          </a:prstGeom>
          <a:noFill/>
          <a:ln w="38100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7066" name="Text Box 26"/>
          <p:cNvSpPr txBox="1"/>
          <p:nvPr/>
        </p:nvSpPr>
        <p:spPr>
          <a:xfrm>
            <a:off x="4267200" y="3276600"/>
            <a:ext cx="4724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ahoma" panose="020B0604030504040204" pitchFamily="34" charset="0"/>
                <a:ea typeface="楷体_GB2312" pitchFamily="49" charset="-122"/>
              </a:rPr>
              <a:t>大小、方向、 作用点</a:t>
            </a:r>
          </a:p>
        </p:txBody>
      </p:sp>
      <p:sp>
        <p:nvSpPr>
          <p:cNvPr id="87067" name="Text Box 27"/>
          <p:cNvSpPr txBox="1"/>
          <p:nvPr/>
        </p:nvSpPr>
        <p:spPr>
          <a:xfrm>
            <a:off x="3276600" y="4038600"/>
            <a:ext cx="502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牛顿，简称牛，符号为 </a:t>
            </a:r>
            <a:r>
              <a:rPr lang="en-US" altLang="zh-CN" sz="2800">
                <a:latin typeface="Times New Roman" panose="02020603050405020304" pitchFamily="18" charset="0"/>
                <a:ea typeface="楷体_GB2312" pitchFamily="49" charset="-122"/>
              </a:rPr>
              <a:t>N</a:t>
            </a:r>
          </a:p>
        </p:txBody>
      </p:sp>
      <p:sp>
        <p:nvSpPr>
          <p:cNvPr id="87069" name="Rectangle 29"/>
          <p:cNvSpPr/>
          <p:nvPr/>
        </p:nvSpPr>
        <p:spPr>
          <a:xfrm>
            <a:off x="2133600" y="3276600"/>
            <a:ext cx="2590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99"/>
                </a:solidFill>
                <a:latin typeface="Tahoma" panose="020B0604030504040204" pitchFamily="34" charset="0"/>
                <a:ea typeface="仿宋_GB2312" pitchFamily="49" charset="-122"/>
              </a:rPr>
              <a:t>力的三要素：</a:t>
            </a:r>
          </a:p>
        </p:txBody>
      </p:sp>
      <p:sp>
        <p:nvSpPr>
          <p:cNvPr id="87070" name="Rectangle 30"/>
          <p:cNvSpPr/>
          <p:nvPr/>
        </p:nvSpPr>
        <p:spPr>
          <a:xfrm>
            <a:off x="2133600" y="4038600"/>
            <a:ext cx="2590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99"/>
                </a:solidFill>
                <a:latin typeface="Tahoma" panose="020B0604030504040204" pitchFamily="34" charset="0"/>
                <a:ea typeface="仿宋_GB2312" pitchFamily="49" charset="-122"/>
              </a:rPr>
              <a:t>单位：</a:t>
            </a:r>
          </a:p>
        </p:txBody>
      </p:sp>
      <p:sp>
        <p:nvSpPr>
          <p:cNvPr id="87072" name="Rectangle 32"/>
          <p:cNvSpPr/>
          <p:nvPr/>
        </p:nvSpPr>
        <p:spPr>
          <a:xfrm>
            <a:off x="3276600" y="4876800"/>
            <a:ext cx="480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ahoma" panose="020B0604030504040204" pitchFamily="34" charset="0"/>
                <a:ea typeface="楷体_GB2312" pitchFamily="49" charset="-122"/>
              </a:rPr>
              <a:t>力是物体对物体的作用</a:t>
            </a:r>
          </a:p>
        </p:txBody>
      </p:sp>
      <p:sp>
        <p:nvSpPr>
          <p:cNvPr id="87073" name="Rectangle 33"/>
          <p:cNvSpPr/>
          <p:nvPr/>
        </p:nvSpPr>
        <p:spPr>
          <a:xfrm>
            <a:off x="2209800" y="4876800"/>
            <a:ext cx="2590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99"/>
                </a:solidFill>
                <a:latin typeface="Tahoma" panose="020B0604030504040204" pitchFamily="34" charset="0"/>
                <a:ea typeface="仿宋_GB2312" pitchFamily="49" charset="-122"/>
              </a:rPr>
              <a:t>概念：</a:t>
            </a:r>
          </a:p>
        </p:txBody>
      </p:sp>
    </p:spTree>
    <p:extLst>
      <p:ext uri="{BB962C8B-B14F-4D97-AF65-F5344CB8AC3E}">
        <p14:creationId xmlns:p14="http://schemas.microsoft.com/office/powerpoint/2010/main" val="3765195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7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7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7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7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7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7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7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7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7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7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7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87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87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7" grpId="0"/>
      <p:bldP spid="87049" grpId="0"/>
      <p:bldP spid="87060" grpId="0"/>
      <p:bldP spid="87061" grpId="0"/>
      <p:bldP spid="87062" grpId="0" animBg="1"/>
      <p:bldP spid="87064" grpId="0"/>
      <p:bldP spid="87065" grpId="0" animBg="1"/>
      <p:bldP spid="87066" grpId="0"/>
      <p:bldP spid="87067" grpId="0"/>
      <p:bldP spid="87069" grpId="0"/>
      <p:bldP spid="87070" grpId="0"/>
      <p:bldP spid="87072" grpId="0"/>
      <p:bldP spid="8707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032" name="矩形 170031"/>
          <p:cNvSpPr/>
          <p:nvPr/>
        </p:nvSpPr>
        <p:spPr>
          <a:xfrm>
            <a:off x="294958" y="1053783"/>
            <a:ext cx="7618412" cy="39258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下列关于力的说法中正确的是（     ）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．一个物体是施力物体，但不一定是受力物体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．两物体间发生力的作用时，有可能施力物体受到的力小于受力物体受到的力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．只有相互接触的物体之间才能发生力的作用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．物体受到一个力的作用一定有另一个施力物体存在</a:t>
            </a:r>
          </a:p>
        </p:txBody>
      </p:sp>
      <p:sp>
        <p:nvSpPr>
          <p:cNvPr id="170033" name="文本框 170032"/>
          <p:cNvSpPr txBox="1"/>
          <p:nvPr/>
        </p:nvSpPr>
        <p:spPr>
          <a:xfrm>
            <a:off x="5450840" y="1269048"/>
            <a:ext cx="484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</a:p>
        </p:txBody>
      </p:sp>
      <p:sp>
        <p:nvSpPr>
          <p:cNvPr id="170035" name="矩形 170034"/>
          <p:cNvSpPr/>
          <p:nvPr/>
        </p:nvSpPr>
        <p:spPr>
          <a:xfrm>
            <a:off x="381635" y="261303"/>
            <a:ext cx="251936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五、课堂训练：</a:t>
            </a:r>
          </a:p>
        </p:txBody>
      </p:sp>
    </p:spTree>
    <p:extLst>
      <p:ext uri="{BB962C8B-B14F-4D97-AF65-F5344CB8AC3E}">
        <p14:creationId xmlns:p14="http://schemas.microsoft.com/office/powerpoint/2010/main" val="4016666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0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01" name="文本框 208900"/>
          <p:cNvSpPr txBox="1"/>
          <p:nvPr/>
        </p:nvSpPr>
        <p:spPr>
          <a:xfrm>
            <a:off x="5857875" y="1844675"/>
            <a:ext cx="484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</a:p>
        </p:txBody>
      </p:sp>
      <p:sp>
        <p:nvSpPr>
          <p:cNvPr id="208902" name="矩形 208901"/>
          <p:cNvSpPr/>
          <p:nvPr/>
        </p:nvSpPr>
        <p:spPr>
          <a:xfrm>
            <a:off x="900113" y="1678464"/>
            <a:ext cx="7618412" cy="396938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．下列关于力的说法正确的是（     ）   </a:t>
            </a:r>
          </a:p>
          <a:p>
            <a:pPr indent="266700">
              <a:lnSpc>
                <a:spcPct val="150000"/>
              </a:lnSpc>
            </a:pP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．人提水桶的力大于水桶对人的拉力</a:t>
            </a:r>
          </a:p>
          <a:p>
            <a:pPr indent="266700">
              <a:lnSpc>
                <a:spcPct val="150000"/>
              </a:lnSpc>
            </a:pP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．一个物体也能产生力作用</a:t>
            </a:r>
          </a:p>
          <a:p>
            <a:pPr indent="266700">
              <a:lnSpc>
                <a:spcPct val="150000"/>
              </a:lnSpc>
            </a:pP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．用手拍打桌面，手先对桌面产生压力，然后桌面对手产生力</a:t>
            </a:r>
          </a:p>
          <a:p>
            <a:pPr indent="266700">
              <a:lnSpc>
                <a:spcPct val="150000"/>
              </a:lnSpc>
            </a:pP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．一个物体在对另一个物体施力时，必定会同时受到另一个物体对它的作用力</a:t>
            </a:r>
          </a:p>
        </p:txBody>
      </p:sp>
    </p:spTree>
    <p:extLst>
      <p:ext uri="{BB962C8B-B14F-4D97-AF65-F5344CB8AC3E}">
        <p14:creationId xmlns:p14="http://schemas.microsoft.com/office/powerpoint/2010/main" val="13129691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5" name="矩形 209924"/>
          <p:cNvSpPr/>
          <p:nvPr/>
        </p:nvSpPr>
        <p:spPr>
          <a:xfrm>
            <a:off x="827088" y="2500313"/>
            <a:ext cx="7618412" cy="22828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．下列情况中运动状态没有发生改变的是（     ）   </a:t>
            </a:r>
          </a:p>
          <a:p>
            <a:pPr indent="266700">
              <a:lnSpc>
                <a:spcPct val="150000"/>
              </a:lnSpc>
            </a:pP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．汽车启动 </a:t>
            </a: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．汽车拐弯</a:t>
            </a:r>
          </a:p>
          <a:p>
            <a:pPr indent="266700">
              <a:lnSpc>
                <a:spcPct val="150000"/>
              </a:lnSpc>
            </a:pP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．汽车减速上坡</a:t>
            </a:r>
          </a:p>
          <a:p>
            <a:pPr indent="266700">
              <a:lnSpc>
                <a:spcPct val="150000"/>
              </a:lnSpc>
            </a:pP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2400" b="1">
                <a:solidFill>
                  <a:srgbClr val="003300"/>
                </a:solidFill>
                <a:latin typeface="宋体" panose="02010600030101010101" pitchFamily="2" charset="-122"/>
              </a:rPr>
              <a:t>．汽车在平直的公路上匀速直线行驶</a:t>
            </a:r>
          </a:p>
        </p:txBody>
      </p:sp>
      <p:sp>
        <p:nvSpPr>
          <p:cNvPr id="209926" name="文本框 209925"/>
          <p:cNvSpPr txBox="1"/>
          <p:nvPr/>
        </p:nvSpPr>
        <p:spPr>
          <a:xfrm>
            <a:off x="7308850" y="2708275"/>
            <a:ext cx="484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6326375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1" name="文本占位符 211970"/>
          <p:cNvSpPr>
            <a:spLocks noGrp="1"/>
          </p:cNvSpPr>
          <p:nvPr>
            <p:ph type="body" idx="1"/>
          </p:nvPr>
        </p:nvSpPr>
        <p:spPr>
          <a:xfrm>
            <a:off x="539750" y="2276475"/>
            <a:ext cx="8280400" cy="3886200"/>
          </a:xfrm>
        </p:spPr>
        <p:txBody>
          <a:bodyPr/>
          <a:lstStyle/>
          <a:p>
            <a:pPr marL="0" indent="266700" algn="l" defTabSz="914400" fontAlgn="base">
              <a:lnSpc>
                <a:spcPct val="150000"/>
              </a:lnSpc>
              <a:buClrTx/>
              <a:buSzTx/>
              <a:buNone/>
            </a:pP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4、力的作用效果决定于力的  (       )</a:t>
            </a:r>
          </a:p>
          <a:p>
            <a:pPr marL="0" indent="266700" algn="l" defTabSz="914400" fontAlgn="base">
              <a:lnSpc>
                <a:spcPct val="150000"/>
              </a:lnSpc>
              <a:buClrTx/>
              <a:buSzTx/>
              <a:buNone/>
            </a:pP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A.大小和方向         B.作用点和方向</a:t>
            </a:r>
          </a:p>
          <a:p>
            <a:pPr marL="0" indent="266700" algn="l" defTabSz="914400" fontAlgn="base">
              <a:lnSpc>
                <a:spcPct val="150000"/>
              </a:lnSpc>
              <a:buClrTx/>
              <a:buSzTx/>
              <a:buNone/>
            </a:pPr>
            <a:r>
              <a:rPr lang="en-US" altLang="zh-CN" sz="2400" b="1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C.大小和作用点       D.大小、方向和作用点</a:t>
            </a:r>
          </a:p>
        </p:txBody>
      </p:sp>
      <p:sp>
        <p:nvSpPr>
          <p:cNvPr id="211972" name="文本框 211971"/>
          <p:cNvSpPr txBox="1"/>
          <p:nvPr/>
        </p:nvSpPr>
        <p:spPr>
          <a:xfrm>
            <a:off x="5579110" y="2450465"/>
            <a:ext cx="484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2858369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20" name="标题 214019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1882775"/>
          </a:xfrm>
        </p:spPr>
        <p:txBody>
          <a:bodyPr anchor="ctr"/>
          <a:lstStyle/>
          <a:p>
            <a:pPr algn="l"/>
            <a:r>
              <a:rPr lang="en-US" altLang="zh-CN" sz="2400"/>
              <a:t>5</a:t>
            </a:r>
            <a:r>
              <a:rPr lang="zh-CN" altLang="en-US" sz="2400"/>
              <a:t>、如图所示，放在水平地面上的一个木箱受到一个向左的推力，推力大小为</a:t>
            </a:r>
            <a:r>
              <a:rPr lang="en-US" altLang="zh-CN" sz="2400"/>
              <a:t>30N</a:t>
            </a:r>
            <a:r>
              <a:rPr lang="zh-CN" altLang="en-US" sz="2400"/>
              <a:t>，在图中画出箱子受到的推力的示意图</a:t>
            </a:r>
            <a:r>
              <a:rPr lang="en-US" altLang="zh-CN" sz="2400"/>
              <a:t>(</a:t>
            </a:r>
            <a:r>
              <a:rPr lang="zh-CN" altLang="en-US" sz="2400"/>
              <a:t>要求标出推力的大小</a:t>
            </a:r>
            <a:r>
              <a:rPr lang="en-US" altLang="zh-CN" sz="2400"/>
              <a:t>).</a:t>
            </a:r>
          </a:p>
        </p:txBody>
      </p:sp>
      <p:sp>
        <p:nvSpPr>
          <p:cNvPr id="214021" name="矩形 214020"/>
          <p:cNvSpPr/>
          <p:nvPr/>
        </p:nvSpPr>
        <p:spPr>
          <a:xfrm>
            <a:off x="3708400" y="3860800"/>
            <a:ext cx="1511300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4022" name="流程图: 过程 214021"/>
          <p:cNvSpPr/>
          <p:nvPr/>
        </p:nvSpPr>
        <p:spPr>
          <a:xfrm>
            <a:off x="2916238" y="4581525"/>
            <a:ext cx="914400" cy="609600"/>
          </a:xfrm>
          <a:prstGeom prst="flowChartProcess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4033" name="矩形 214032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14034" name="图片 214033" descr="PH`[BWE}L3SJWASC6$B49J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538" y="3068638"/>
            <a:ext cx="4032250" cy="181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4038" name="文本框 214037"/>
          <p:cNvSpPr txBox="1"/>
          <p:nvPr/>
        </p:nvSpPr>
        <p:spPr>
          <a:xfrm>
            <a:off x="7812088" y="2636838"/>
            <a:ext cx="6477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>
              <a:latin typeface="Arial" panose="020B0604020202020204" pitchFamily="34" charset="0"/>
            </a:endParaRPr>
          </a:p>
        </p:txBody>
      </p:sp>
      <p:grpSp>
        <p:nvGrpSpPr>
          <p:cNvPr id="214040" name="组合 214039"/>
          <p:cNvGrpSpPr/>
          <p:nvPr/>
        </p:nvGrpSpPr>
        <p:grpSpPr>
          <a:xfrm>
            <a:off x="4067175" y="3716338"/>
            <a:ext cx="1728788" cy="274637"/>
            <a:chOff x="4241" y="1706"/>
            <a:chExt cx="1089" cy="173"/>
          </a:xfrm>
        </p:grpSpPr>
        <p:grpSp>
          <p:nvGrpSpPr>
            <p:cNvPr id="214037" name="组合 214036"/>
            <p:cNvGrpSpPr/>
            <p:nvPr/>
          </p:nvGrpSpPr>
          <p:grpSpPr>
            <a:xfrm>
              <a:off x="4241" y="1752"/>
              <a:ext cx="680" cy="46"/>
              <a:chOff x="4241" y="1752"/>
              <a:chExt cx="680" cy="46"/>
            </a:xfrm>
          </p:grpSpPr>
          <p:sp>
            <p:nvSpPr>
              <p:cNvPr id="214035" name="右箭头 214034"/>
              <p:cNvSpPr/>
              <p:nvPr/>
            </p:nvSpPr>
            <p:spPr>
              <a:xfrm>
                <a:off x="4286" y="1752"/>
                <a:ext cx="635" cy="45"/>
              </a:xfrm>
              <a:prstGeom prst="rightArrow">
                <a:avLst>
                  <a:gd name="adj1" fmla="val 50000"/>
                  <a:gd name="adj2" fmla="val 352777"/>
                </a:avLst>
              </a:prstGeom>
              <a:solidFill>
                <a:srgbClr val="22223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036" name="流程图: 联系 214035"/>
              <p:cNvSpPr/>
              <p:nvPr/>
            </p:nvSpPr>
            <p:spPr>
              <a:xfrm>
                <a:off x="4241" y="1752"/>
                <a:ext cx="45" cy="46"/>
              </a:xfrm>
              <a:prstGeom prst="flowChartConnector">
                <a:avLst/>
              </a:prstGeom>
              <a:solidFill>
                <a:srgbClr val="22223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4039" name="文本框 214038"/>
            <p:cNvSpPr txBox="1"/>
            <p:nvPr/>
          </p:nvSpPr>
          <p:spPr>
            <a:xfrm>
              <a:off x="4876" y="1706"/>
              <a:ext cx="454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200">
                  <a:latin typeface="Arial" panose="020B0604020202020204" pitchFamily="34" charset="0"/>
                </a:rPr>
                <a:t>F=30N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87541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" name="矩形 2436"/>
          <p:cNvSpPr/>
          <p:nvPr/>
        </p:nvSpPr>
        <p:spPr>
          <a:xfrm>
            <a:off x="838200" y="762000"/>
            <a:ext cx="6880860" cy="1168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、踢球时，球受到的力是由 </a:t>
            </a:r>
            <a:r>
              <a:rPr lang="zh-CN" altLang="en-US" sz="2800" b="1" u="sng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施加的，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这时</a:t>
            </a:r>
            <a:r>
              <a:rPr lang="zh-CN" altLang="en-US" sz="2800" b="1" u="sng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也受到球的作用力。</a:t>
            </a:r>
          </a:p>
        </p:txBody>
      </p:sp>
      <p:sp>
        <p:nvSpPr>
          <p:cNvPr id="2438" name="矩形 2437"/>
          <p:cNvSpPr/>
          <p:nvPr/>
        </p:nvSpPr>
        <p:spPr>
          <a:xfrm>
            <a:off x="762000" y="1905000"/>
            <a:ext cx="73914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7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、下图中，可以说明力能改变物体运动状态的是</a:t>
            </a:r>
            <a:r>
              <a:rPr lang="zh-CN" altLang="en-US" sz="2800" b="1" u="sng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，     说明力能使物体发生形变的是</a:t>
            </a:r>
            <a:r>
              <a:rPr lang="zh-CN" altLang="en-US" sz="2800" b="1" u="sng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. </a:t>
            </a:r>
          </a:p>
        </p:txBody>
      </p:sp>
      <p:grpSp>
        <p:nvGrpSpPr>
          <p:cNvPr id="2439" name="组合 2438"/>
          <p:cNvGrpSpPr/>
          <p:nvPr/>
        </p:nvGrpSpPr>
        <p:grpSpPr>
          <a:xfrm>
            <a:off x="609600" y="3733800"/>
            <a:ext cx="8229600" cy="2865438"/>
            <a:chOff x="0" y="0"/>
            <a:chExt cx="5184" cy="1805"/>
          </a:xfrm>
        </p:grpSpPr>
        <p:pic>
          <p:nvPicPr>
            <p:cNvPr id="2440" name="图片 243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136" cy="13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41" name="矩形 2440"/>
            <p:cNvSpPr/>
            <p:nvPr/>
          </p:nvSpPr>
          <p:spPr>
            <a:xfrm>
              <a:off x="96" y="1440"/>
              <a:ext cx="4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  <a:ea typeface="幼圆" panose="02010509060101010101" pitchFamily="1" charset="-122"/>
                </a:rPr>
                <a:t>(A)</a:t>
              </a:r>
            </a:p>
          </p:txBody>
        </p:sp>
        <p:sp>
          <p:nvSpPr>
            <p:cNvPr id="2442" name="矩形 2441"/>
            <p:cNvSpPr/>
            <p:nvPr/>
          </p:nvSpPr>
          <p:spPr>
            <a:xfrm>
              <a:off x="864" y="1440"/>
              <a:ext cx="57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  <a:ea typeface="幼圆" panose="02010509060101010101" pitchFamily="1" charset="-122"/>
                </a:rPr>
                <a:t>(B)</a:t>
              </a:r>
            </a:p>
          </p:txBody>
        </p:sp>
        <p:sp>
          <p:nvSpPr>
            <p:cNvPr id="2443" name="矩形 2442"/>
            <p:cNvSpPr/>
            <p:nvPr/>
          </p:nvSpPr>
          <p:spPr>
            <a:xfrm>
              <a:off x="2016" y="1392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  <a:ea typeface="幼圆" panose="02010509060101010101" pitchFamily="1" charset="-122"/>
                </a:rPr>
                <a:t>(C)</a:t>
              </a:r>
            </a:p>
          </p:txBody>
        </p:sp>
        <p:sp>
          <p:nvSpPr>
            <p:cNvPr id="2444" name="矩形 2443"/>
            <p:cNvSpPr/>
            <p:nvPr/>
          </p:nvSpPr>
          <p:spPr>
            <a:xfrm>
              <a:off x="3360" y="1392"/>
              <a:ext cx="86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  <a:ea typeface="幼圆" panose="02010509060101010101" pitchFamily="1" charset="-122"/>
                </a:rPr>
                <a:t>(D)</a:t>
              </a:r>
            </a:p>
          </p:txBody>
        </p:sp>
        <p:sp>
          <p:nvSpPr>
            <p:cNvPr id="2445" name="矩形 2444"/>
            <p:cNvSpPr/>
            <p:nvPr/>
          </p:nvSpPr>
          <p:spPr>
            <a:xfrm>
              <a:off x="4368" y="1392"/>
              <a:ext cx="8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  <a:ea typeface="幼圆" panose="02010509060101010101" pitchFamily="1" charset="-122"/>
                </a:rPr>
                <a:t>(E)</a:t>
              </a:r>
            </a:p>
          </p:txBody>
        </p:sp>
      </p:grpSp>
      <p:sp>
        <p:nvSpPr>
          <p:cNvPr id="2446" name="矩形 2445"/>
          <p:cNvSpPr/>
          <p:nvPr/>
        </p:nvSpPr>
        <p:spPr>
          <a:xfrm>
            <a:off x="6042025" y="539750"/>
            <a:ext cx="184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endParaRPr sz="2800" b="1">
              <a:solidFill>
                <a:srgbClr val="00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47" name="矩形 2446"/>
          <p:cNvSpPr/>
          <p:nvPr/>
        </p:nvSpPr>
        <p:spPr>
          <a:xfrm>
            <a:off x="5292725" y="765175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脚</a:t>
            </a:r>
          </a:p>
        </p:txBody>
      </p:sp>
      <p:sp>
        <p:nvSpPr>
          <p:cNvPr id="2448" name="矩形 2447"/>
          <p:cNvSpPr/>
          <p:nvPr/>
        </p:nvSpPr>
        <p:spPr>
          <a:xfrm>
            <a:off x="1692275" y="1341438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脚</a:t>
            </a:r>
          </a:p>
        </p:txBody>
      </p:sp>
      <p:sp>
        <p:nvSpPr>
          <p:cNvPr id="2449" name="矩形 2448"/>
          <p:cNvSpPr/>
          <p:nvPr/>
        </p:nvSpPr>
        <p:spPr>
          <a:xfrm>
            <a:off x="1600200" y="2362200"/>
            <a:ext cx="9636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B C E</a:t>
            </a:r>
          </a:p>
        </p:txBody>
      </p:sp>
      <p:sp>
        <p:nvSpPr>
          <p:cNvPr id="2450" name="矩形 2449"/>
          <p:cNvSpPr/>
          <p:nvPr/>
        </p:nvSpPr>
        <p:spPr>
          <a:xfrm>
            <a:off x="1447800" y="2743200"/>
            <a:ext cx="8032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A D</a:t>
            </a:r>
            <a:r>
              <a:rPr lang="en-US" altLang="zh-CN" sz="3200" b="1">
                <a:solidFill>
                  <a:srgbClr val="33CCFF"/>
                </a:solidFill>
                <a:latin typeface="Times New Roman" panose="02020603050405020304" pitchFamily="18" charset="0"/>
                <a:ea typeface="幼圆" panose="02010509060101010101" pitchFamily="1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845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 additive="base">
                                        <p:cTn id="7" dur="500" fill="hold"/>
                                        <p:tgtEl>
                                          <p:spTgt spid="2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27" dur="500" fill="hold"/>
                                        <p:tgtEl>
                                          <p:spTgt spid="2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2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2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" grpId="0"/>
      <p:bldP spid="2438" grpId="0"/>
      <p:bldP spid="2447" grpId="0"/>
      <p:bldP spid="2448" grpId="0"/>
      <p:bldP spid="2449" grpId="0"/>
      <p:bldP spid="24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3" name="矩形 2452"/>
          <p:cNvSpPr/>
          <p:nvPr/>
        </p:nvSpPr>
        <p:spPr>
          <a:xfrm>
            <a:off x="381000" y="1066800"/>
            <a:ext cx="4038600" cy="4892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、如图示，足球运动员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开任意球，把球踢到球门前方，队友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B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用头将球顶向球门，守门员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C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鱼跃接接住。由图可见，运动员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的脚对球的作用力使球由</a:t>
            </a:r>
            <a:r>
              <a:rPr lang="zh-CN" altLang="en-US" sz="2400" b="1" u="sng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到运动；运动员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B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的头对球的作用力使球的运动</a:t>
            </a:r>
            <a:r>
              <a:rPr lang="zh-CN" altLang="en-US" sz="2400" b="1" u="sng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发生改变；守门员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C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的手对球的作用力又使球由</a:t>
            </a:r>
            <a:r>
              <a:rPr lang="zh-CN" altLang="en-US" sz="2400" b="1" u="sng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到静止。上述事例说明，力的作用效果可以使物体的</a:t>
            </a:r>
            <a:r>
              <a:rPr lang="zh-CN" altLang="en-US" sz="2400" b="1" u="sng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发生变化。</a:t>
            </a:r>
          </a:p>
        </p:txBody>
      </p:sp>
      <p:pic>
        <p:nvPicPr>
          <p:cNvPr id="2454" name="图片 24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1773238"/>
            <a:ext cx="3995737" cy="2376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5" name="矩形 2454"/>
          <p:cNvSpPr/>
          <p:nvPr/>
        </p:nvSpPr>
        <p:spPr>
          <a:xfrm>
            <a:off x="2286318" y="2881948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静止</a:t>
            </a:r>
          </a:p>
        </p:txBody>
      </p:sp>
      <p:sp>
        <p:nvSpPr>
          <p:cNvPr id="2456" name="矩形 2455"/>
          <p:cNvSpPr/>
          <p:nvPr/>
        </p:nvSpPr>
        <p:spPr>
          <a:xfrm>
            <a:off x="2003108" y="3605213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方向</a:t>
            </a:r>
          </a:p>
        </p:txBody>
      </p:sp>
      <p:sp>
        <p:nvSpPr>
          <p:cNvPr id="2457" name="矩形 2456"/>
          <p:cNvSpPr/>
          <p:nvPr/>
        </p:nvSpPr>
        <p:spPr>
          <a:xfrm>
            <a:off x="1761808" y="432943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运动</a:t>
            </a:r>
          </a:p>
        </p:txBody>
      </p:sp>
      <p:sp>
        <p:nvSpPr>
          <p:cNvPr id="2458" name="矩形 2457"/>
          <p:cNvSpPr/>
          <p:nvPr/>
        </p:nvSpPr>
        <p:spPr>
          <a:xfrm>
            <a:off x="2028825" y="5099368"/>
            <a:ext cx="1704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运动状态</a:t>
            </a:r>
          </a:p>
        </p:txBody>
      </p:sp>
    </p:spTree>
    <p:extLst>
      <p:ext uri="{BB962C8B-B14F-4D97-AF65-F5344CB8AC3E}">
        <p14:creationId xmlns:p14="http://schemas.microsoft.com/office/powerpoint/2010/main" val="3997305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base">
                                        <p:cTn id="7" dur="500" fill="hold"/>
                                        <p:tgtEl>
                                          <p:spTgt spid="2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7" dur="500" fill="hold"/>
                                        <p:tgtEl>
                                          <p:spTgt spid="2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33" dur="500" fill="hold"/>
                                        <p:tgtEl>
                                          <p:spTgt spid="2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39" dur="500" fill="hold"/>
                                        <p:tgtEl>
                                          <p:spTgt spid="2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3" grpId="0"/>
      <p:bldP spid="2455" grpId="0"/>
      <p:bldP spid="2456" grpId="0"/>
      <p:bldP spid="2457" grpId="0"/>
      <p:bldP spid="24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0" name="标题 2409"/>
          <p:cNvSpPr>
            <a:spLocks noGrp="1"/>
          </p:cNvSpPr>
          <p:nvPr>
            <p:ph type="title" idx="4294967295"/>
          </p:nvPr>
        </p:nvSpPr>
        <p:spPr>
          <a:xfrm>
            <a:off x="0" y="274955"/>
            <a:ext cx="8229600" cy="1143000"/>
          </a:xfrm>
        </p:spPr>
        <p:txBody>
          <a:bodyPr/>
          <a:lstStyle/>
          <a:p>
            <a:r>
              <a:rPr lang="en-US" altLang="zh-CN" sz="3600"/>
              <a:t>9</a:t>
            </a:r>
            <a:r>
              <a:rPr lang="zh-CN" altLang="en-US" sz="3600"/>
              <a:t>、小球静止在墙角，画出它所受到的力的示意图。</a:t>
            </a:r>
          </a:p>
        </p:txBody>
      </p:sp>
      <p:pic>
        <p:nvPicPr>
          <p:cNvPr id="2412" name="图片 24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420938"/>
            <a:ext cx="3708400" cy="3224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13" name="图片 24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022600"/>
            <a:ext cx="3886200" cy="262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14" name="图片 24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5250" y="2190750"/>
            <a:ext cx="1909763" cy="393541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308600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1" name="标题 2460"/>
          <p:cNvSpPr>
            <a:spLocks noGrp="1"/>
          </p:cNvSpPr>
          <p:nvPr>
            <p:ph type="title" idx="4294967295"/>
          </p:nvPr>
        </p:nvSpPr>
        <p:spPr>
          <a:xfrm>
            <a:off x="212725" y="293370"/>
            <a:ext cx="8081645" cy="1035685"/>
          </a:xfrm>
        </p:spPr>
        <p:txBody>
          <a:bodyPr anchor="b"/>
          <a:lstStyle/>
          <a:p>
            <a:r>
              <a:rPr lang="en-US" altLang="zh-CN" sz="2500"/>
              <a:t>10</a:t>
            </a:r>
            <a:r>
              <a:rPr lang="zh-CN" altLang="en-US" sz="2500"/>
              <a:t>、如图所示，使一薄钢条的下端固定，现分别用不同的力去推它，使其发生（</a:t>
            </a:r>
            <a:r>
              <a:rPr lang="en-US" altLang="en-US" sz="2500"/>
              <a:t>a</a:t>
            </a:r>
            <a:r>
              <a:rPr lang="zh-CN" altLang="en-US" sz="2500"/>
              <a:t>）、（</a:t>
            </a:r>
            <a:r>
              <a:rPr lang="en-US" altLang="en-US" sz="2500"/>
              <a:t>b</a:t>
            </a:r>
            <a:r>
              <a:rPr lang="zh-CN" altLang="en-US" sz="2500"/>
              <a:t>）、（</a:t>
            </a:r>
            <a:r>
              <a:rPr lang="en-US" altLang="en-US" sz="2500"/>
              <a:t>c</a:t>
            </a:r>
            <a:r>
              <a:rPr lang="zh-CN" altLang="en-US" sz="2500"/>
              <a:t>）、（</a:t>
            </a:r>
            <a:r>
              <a:rPr lang="en-US" altLang="en-US" sz="2500"/>
              <a:t>d</a:t>
            </a:r>
            <a:r>
              <a:rPr lang="zh-CN" altLang="en-US" sz="2500"/>
              <a:t>）各图中所示的形变，如果</a:t>
            </a:r>
            <a:r>
              <a:rPr lang="en-US" altLang="en-US" sz="2500">
                <a:latin typeface="Bradley Hand ITC" panose="03070402050302030203" pitchFamily="2" charset="0"/>
              </a:rPr>
              <a:t>F</a:t>
            </a:r>
            <a:r>
              <a:rPr lang="en-US" altLang="en-US" sz="2500" baseline="-25000">
                <a:latin typeface="Bradley Hand ITC" panose="03070402050302030203" pitchFamily="2" charset="0"/>
              </a:rPr>
              <a:t>1</a:t>
            </a:r>
            <a:r>
              <a:rPr lang="en-US" altLang="en-US" sz="2500">
                <a:latin typeface="Bradley Hand ITC" panose="03070402050302030203" pitchFamily="2" charset="0"/>
              </a:rPr>
              <a:t>=F</a:t>
            </a:r>
            <a:r>
              <a:rPr lang="en-US" altLang="en-US" sz="2500" baseline="-25000">
                <a:latin typeface="Bradley Hand ITC" panose="03070402050302030203" pitchFamily="2" charset="0"/>
              </a:rPr>
              <a:t>3</a:t>
            </a:r>
            <a:r>
              <a:rPr lang="en-US" altLang="en-US" sz="2500">
                <a:latin typeface="Bradley Hand ITC" panose="03070402050302030203" pitchFamily="2" charset="0"/>
              </a:rPr>
              <a:t>=F</a:t>
            </a:r>
            <a:r>
              <a:rPr lang="en-US" altLang="en-US" sz="2500" baseline="-25000">
                <a:latin typeface="Bradley Hand ITC" panose="03070402050302030203" pitchFamily="2" charset="0"/>
              </a:rPr>
              <a:t>4</a:t>
            </a:r>
            <a:r>
              <a:rPr lang="en-US" altLang="en-US" sz="2500">
                <a:latin typeface="Bradley Hand ITC" panose="03070402050302030203" pitchFamily="2" charset="0"/>
              </a:rPr>
              <a:t>〉F</a:t>
            </a:r>
            <a:r>
              <a:rPr lang="en-US" altLang="en-US" sz="2500" baseline="-25000">
                <a:latin typeface="Bradley Hand ITC" panose="03070402050302030203" pitchFamily="2" charset="0"/>
              </a:rPr>
              <a:t>2</a:t>
            </a:r>
            <a:r>
              <a:rPr lang="zh-CN" altLang="en-US" sz="2500"/>
              <a:t>，那么</a:t>
            </a:r>
          </a:p>
        </p:txBody>
      </p:sp>
      <p:sp>
        <p:nvSpPr>
          <p:cNvPr id="2462" name="文本占位符 2461"/>
          <p:cNvSpPr>
            <a:spLocks noGrp="1"/>
          </p:cNvSpPr>
          <p:nvPr>
            <p:ph type="body" idx="4294967295"/>
          </p:nvPr>
        </p:nvSpPr>
        <p:spPr>
          <a:xfrm>
            <a:off x="0" y="3670300"/>
            <a:ext cx="9144000" cy="2999105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zh-CN" altLang="en-US" sz="2800">
                <a:solidFill>
                  <a:schemeClr val="tx2"/>
                </a:solidFill>
              </a:rPr>
              <a:t>（</a:t>
            </a:r>
            <a:r>
              <a:rPr lang="en-US" altLang="en-US" sz="2800">
                <a:solidFill>
                  <a:schemeClr val="tx2"/>
                </a:solidFill>
              </a:rPr>
              <a:t>1</a:t>
            </a:r>
            <a:r>
              <a:rPr lang="zh-CN" altLang="en-US" sz="2800">
                <a:solidFill>
                  <a:schemeClr val="tx2"/>
                </a:solidFill>
              </a:rPr>
              <a:t>）能说明力的作用效果跟力的大小有关的是图</a:t>
            </a:r>
            <a:r>
              <a:rPr lang="en-US" altLang="en-US" sz="2800">
                <a:solidFill>
                  <a:schemeClr val="tx2"/>
                </a:solidFill>
              </a:rPr>
              <a:t>________</a:t>
            </a:r>
            <a:r>
              <a:rPr lang="zh-CN" altLang="en-US" sz="2800">
                <a:solidFill>
                  <a:schemeClr val="tx2"/>
                </a:solidFill>
              </a:rPr>
              <a:t>；</a:t>
            </a:r>
          </a:p>
          <a:p>
            <a:pPr>
              <a:buClr>
                <a:schemeClr val="tx2"/>
              </a:buClr>
            </a:pPr>
            <a:r>
              <a:rPr lang="zh-CN" altLang="en-US" sz="2800">
                <a:solidFill>
                  <a:schemeClr val="tx2"/>
                </a:solidFill>
              </a:rPr>
              <a:t>（</a:t>
            </a:r>
            <a:r>
              <a:rPr lang="en-US" altLang="en-US" sz="2800">
                <a:solidFill>
                  <a:schemeClr val="tx2"/>
                </a:solidFill>
              </a:rPr>
              <a:t>2</a:t>
            </a:r>
            <a:r>
              <a:rPr lang="zh-CN" altLang="en-US" sz="2800">
                <a:solidFill>
                  <a:schemeClr val="tx2"/>
                </a:solidFill>
              </a:rPr>
              <a:t>）能说明力的作用效果跟力的方向有关的是图</a:t>
            </a:r>
            <a:r>
              <a:rPr lang="en-US" altLang="en-US" sz="2800">
                <a:solidFill>
                  <a:schemeClr val="tx2"/>
                </a:solidFill>
              </a:rPr>
              <a:t>_______</a:t>
            </a:r>
            <a:r>
              <a:rPr lang="zh-CN" altLang="en-US" sz="2800">
                <a:solidFill>
                  <a:schemeClr val="tx2"/>
                </a:solidFill>
              </a:rPr>
              <a:t>；</a:t>
            </a:r>
          </a:p>
          <a:p>
            <a:pPr>
              <a:buClr>
                <a:schemeClr val="tx2"/>
              </a:buClr>
            </a:pPr>
            <a:r>
              <a:rPr lang="zh-CN" altLang="en-US" sz="2800">
                <a:solidFill>
                  <a:schemeClr val="tx2"/>
                </a:solidFill>
              </a:rPr>
              <a:t>（</a:t>
            </a:r>
            <a:r>
              <a:rPr lang="en-US" altLang="en-US" sz="2800">
                <a:solidFill>
                  <a:schemeClr val="tx2"/>
                </a:solidFill>
              </a:rPr>
              <a:t>3</a:t>
            </a:r>
            <a:r>
              <a:rPr lang="zh-CN" altLang="en-US" sz="2800">
                <a:solidFill>
                  <a:schemeClr val="tx2"/>
                </a:solidFill>
              </a:rPr>
              <a:t>）能说明力的作用效果跟力的作用点有关的是图</a:t>
            </a:r>
            <a:r>
              <a:rPr lang="en-US" altLang="en-US" sz="2800">
                <a:solidFill>
                  <a:schemeClr val="tx2"/>
                </a:solidFill>
              </a:rPr>
              <a:t>______</a:t>
            </a:r>
            <a:r>
              <a:rPr lang="zh-CN" altLang="en-US" sz="2800">
                <a:solidFill>
                  <a:schemeClr val="tx2"/>
                </a:solidFill>
              </a:rPr>
              <a:t>；</a:t>
            </a:r>
          </a:p>
        </p:txBody>
      </p:sp>
      <p:pic>
        <p:nvPicPr>
          <p:cNvPr id="2463" name="图片 24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575" y="1743075"/>
            <a:ext cx="4874260" cy="1762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64" name="矩形 2463"/>
          <p:cNvSpPr/>
          <p:nvPr/>
        </p:nvSpPr>
        <p:spPr>
          <a:xfrm>
            <a:off x="602933" y="5236845"/>
            <a:ext cx="1008062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latin typeface="Arial"/>
              </a:rPr>
              <a:t>a、c</a:t>
            </a:r>
          </a:p>
        </p:txBody>
      </p:sp>
      <p:sp>
        <p:nvSpPr>
          <p:cNvPr id="2465" name="矩形 2464"/>
          <p:cNvSpPr/>
          <p:nvPr/>
        </p:nvSpPr>
        <p:spPr>
          <a:xfrm>
            <a:off x="675640" y="4149725"/>
            <a:ext cx="93503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Arial"/>
              </a:rPr>
              <a:t>a、b</a:t>
            </a:r>
          </a:p>
        </p:txBody>
      </p:sp>
      <p:sp>
        <p:nvSpPr>
          <p:cNvPr id="2466" name="矩形 2465"/>
          <p:cNvSpPr/>
          <p:nvPr/>
        </p:nvSpPr>
        <p:spPr>
          <a:xfrm>
            <a:off x="212725" y="5989638"/>
            <a:ext cx="10795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Arial"/>
              </a:rPr>
              <a:t>a、d</a:t>
            </a:r>
          </a:p>
        </p:txBody>
      </p:sp>
    </p:spTree>
    <p:extLst>
      <p:ext uri="{BB962C8B-B14F-4D97-AF65-F5344CB8AC3E}">
        <p14:creationId xmlns:p14="http://schemas.microsoft.com/office/powerpoint/2010/main" val="13207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 fill="hold"/>
                                        <p:tgtEl>
                                          <p:spTgt spid="2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2" dur="500" fill="hold"/>
                                        <p:tgtEl>
                                          <p:spTgt spid="2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7" dur="500" fill="hold"/>
                                        <p:tgtEl>
                                          <p:spTgt spid="2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8" dur="500" fill="hold"/>
                                        <p:tgtEl>
                                          <p:spTgt spid="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41" dur="500" fill="hold"/>
                                        <p:tgtEl>
                                          <p:spTgt spid="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2" grpId="0" build="p"/>
      <p:bldP spid="2464" grpId="0"/>
      <p:bldP spid="2465" grpId="0"/>
      <p:bldP spid="24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63" name="Rectangle 7"/>
          <p:cNvSpPr>
            <a:spLocks noGrp="1"/>
          </p:cNvSpPr>
          <p:nvPr>
            <p:ph type="title"/>
          </p:nvPr>
        </p:nvSpPr>
        <p:spPr>
          <a:xfrm>
            <a:off x="207645" y="0"/>
            <a:ext cx="5943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000" b="1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一、什么是力？</a:t>
            </a:r>
          </a:p>
        </p:txBody>
      </p:sp>
      <p:sp>
        <p:nvSpPr>
          <p:cNvPr id="103431" name="Text Box 7"/>
          <p:cNvSpPr txBox="1">
            <a:spLocks noChangeArrowheads="1"/>
          </p:cNvSpPr>
          <p:nvPr/>
        </p:nvSpPr>
        <p:spPr bwMode="auto">
          <a:xfrm>
            <a:off x="0" y="692785"/>
            <a:ext cx="4105275" cy="10064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3600" i="1" kern="1200" cap="none" spc="0" normalizeH="0" baseline="0" noProof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导入新课</a:t>
            </a:r>
          </a:p>
        </p:txBody>
      </p:sp>
      <p:pic>
        <p:nvPicPr>
          <p:cNvPr id="103438" name="Picture 14" descr="162443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0" y="257175"/>
            <a:ext cx="4191000" cy="2560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2" name="Picture 6" descr="Img2436647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0"/>
            <a:ext cx="4286250" cy="326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4" name="Picture 8" descr="%5Bwallco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085" y="3038475"/>
            <a:ext cx="4114800" cy="32766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95224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3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63" grpId="0"/>
      <p:bldP spid="10343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58" name="Text Box 18"/>
          <p:cNvSpPr txBox="1">
            <a:spLocks noChangeArrowheads="1"/>
          </p:cNvSpPr>
          <p:nvPr/>
        </p:nvSpPr>
        <p:spPr bwMode="auto">
          <a:xfrm>
            <a:off x="2486025" y="2317750"/>
            <a:ext cx="3769995" cy="158877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5400" i="1" kern="1200" cap="none" spc="0" normalizeH="0" baseline="0" noProof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谢    谢</a:t>
            </a:r>
          </a:p>
        </p:txBody>
      </p:sp>
    </p:spTree>
    <p:extLst>
      <p:ext uri="{BB962C8B-B14F-4D97-AF65-F5344CB8AC3E}">
        <p14:creationId xmlns:p14="http://schemas.microsoft.com/office/powerpoint/2010/main" val="1469840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007" name="组合 128006"/>
          <p:cNvGrpSpPr/>
          <p:nvPr/>
        </p:nvGrpSpPr>
        <p:grpSpPr>
          <a:xfrm>
            <a:off x="490855" y="1084411"/>
            <a:ext cx="2535238" cy="1306682"/>
            <a:chOff x="431" y="-84"/>
            <a:chExt cx="2290" cy="1605"/>
          </a:xfrm>
        </p:grpSpPr>
        <p:pic>
          <p:nvPicPr>
            <p:cNvPr id="128008" name="图片 128007" descr="举重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0" y="-84"/>
              <a:ext cx="1360" cy="9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009" name="文本框 128008"/>
            <p:cNvSpPr txBox="1"/>
            <p:nvPr/>
          </p:nvSpPr>
          <p:spPr>
            <a:xfrm>
              <a:off x="431" y="1071"/>
              <a:ext cx="2290" cy="4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b="1">
                  <a:solidFill>
                    <a:srgbClr val="003300"/>
                  </a:solidFill>
                  <a:latin typeface="Arial" panose="020B0604020202020204" pitchFamily="34" charset="0"/>
                </a:rPr>
                <a:t>(a)</a:t>
              </a:r>
              <a:r>
                <a:rPr lang="zh-CN" altLang="en-US" b="1">
                  <a:solidFill>
                    <a:srgbClr val="003300"/>
                  </a:solidFill>
                  <a:latin typeface="Arial" panose="020B0604020202020204" pitchFamily="34" charset="0"/>
                </a:rPr>
                <a:t>运动员用力举起杠铃</a:t>
              </a:r>
            </a:p>
          </p:txBody>
        </p:sp>
      </p:grpSp>
      <p:grpSp>
        <p:nvGrpSpPr>
          <p:cNvPr id="128010" name="组合 128009"/>
          <p:cNvGrpSpPr/>
          <p:nvPr/>
        </p:nvGrpSpPr>
        <p:grpSpPr>
          <a:xfrm>
            <a:off x="3686810" y="944880"/>
            <a:ext cx="2711230" cy="1910548"/>
            <a:chOff x="158" y="1298"/>
            <a:chExt cx="2701" cy="2759"/>
          </a:xfrm>
        </p:grpSpPr>
        <p:pic>
          <p:nvPicPr>
            <p:cNvPr id="128011" name="图片 128010" descr="杠杆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8" y="1298"/>
              <a:ext cx="2223" cy="15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012" name="文本框 128011"/>
            <p:cNvSpPr txBox="1"/>
            <p:nvPr/>
          </p:nvSpPr>
          <p:spPr>
            <a:xfrm>
              <a:off x="228" y="2858"/>
              <a:ext cx="2631" cy="11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003300"/>
                  </a:solidFill>
                  <a:latin typeface="Arial" panose="020B0604020202020204" pitchFamily="34" charset="0"/>
                </a:rPr>
                <a:t>(b)</a:t>
              </a:r>
              <a:r>
                <a:rPr lang="zh-CN" altLang="en-US" b="1">
                  <a:solidFill>
                    <a:srgbClr val="003300"/>
                  </a:solidFill>
                  <a:latin typeface="Arial" panose="020B0604020202020204" pitchFamily="34" charset="0"/>
                </a:rPr>
                <a:t>顽皮的大象用力向下压跷跷板</a:t>
              </a:r>
            </a:p>
          </p:txBody>
        </p:sp>
      </p:grpSp>
      <p:grpSp>
        <p:nvGrpSpPr>
          <p:cNvPr id="128013" name="组合 128012"/>
          <p:cNvGrpSpPr/>
          <p:nvPr/>
        </p:nvGrpSpPr>
        <p:grpSpPr>
          <a:xfrm>
            <a:off x="6327775" y="784543"/>
            <a:ext cx="2305050" cy="1606550"/>
            <a:chOff x="567" y="2605"/>
            <a:chExt cx="1452" cy="1012"/>
          </a:xfrm>
        </p:grpSpPr>
        <p:pic>
          <p:nvPicPr>
            <p:cNvPr id="128014" name="图片 128013" descr="打渔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7" y="2605"/>
              <a:ext cx="1361" cy="7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015" name="文本框 128014"/>
            <p:cNvSpPr txBox="1"/>
            <p:nvPr/>
          </p:nvSpPr>
          <p:spPr>
            <a:xfrm>
              <a:off x="567" y="3386"/>
              <a:ext cx="1452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b="1">
                  <a:solidFill>
                    <a:srgbClr val="003300"/>
                  </a:solidFill>
                  <a:latin typeface="Arial" panose="020B0604020202020204" pitchFamily="34" charset="0"/>
                </a:rPr>
                <a:t>(c)</a:t>
              </a:r>
              <a:r>
                <a:rPr lang="zh-CN" altLang="en-US" b="1">
                  <a:solidFill>
                    <a:srgbClr val="003300"/>
                  </a:solidFill>
                  <a:latin typeface="Arial" panose="020B0604020202020204" pitchFamily="34" charset="0"/>
                </a:rPr>
                <a:t>渔翁用力拉起鱼网</a:t>
              </a:r>
            </a:p>
          </p:txBody>
        </p:sp>
      </p:grpSp>
      <p:grpSp>
        <p:nvGrpSpPr>
          <p:cNvPr id="128016" name="组合 128015"/>
          <p:cNvGrpSpPr/>
          <p:nvPr/>
        </p:nvGrpSpPr>
        <p:grpSpPr>
          <a:xfrm>
            <a:off x="290830" y="3173412"/>
            <a:ext cx="2706688" cy="2063751"/>
            <a:chOff x="265" y="2164"/>
            <a:chExt cx="1705" cy="1300"/>
          </a:xfrm>
        </p:grpSpPr>
        <p:pic>
          <p:nvPicPr>
            <p:cNvPr id="128017" name="图片 128016" descr="拖拉机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1" y="2164"/>
              <a:ext cx="1579" cy="9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018" name="文本框 128017"/>
            <p:cNvSpPr txBox="1"/>
            <p:nvPr/>
          </p:nvSpPr>
          <p:spPr>
            <a:xfrm>
              <a:off x="265" y="3233"/>
              <a:ext cx="1605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b="1">
                  <a:solidFill>
                    <a:srgbClr val="003300"/>
                  </a:solidFill>
                  <a:latin typeface="Arial" panose="020B0604020202020204" pitchFamily="34" charset="0"/>
                </a:rPr>
                <a:t>(d)</a:t>
              </a:r>
              <a:r>
                <a:rPr lang="zh-CN" altLang="en-US" b="1">
                  <a:solidFill>
                    <a:srgbClr val="003300"/>
                  </a:solidFill>
                  <a:latin typeface="Arial" panose="020B0604020202020204" pitchFamily="34" charset="0"/>
                </a:rPr>
                <a:t>推土机用力推走泥土</a:t>
              </a:r>
            </a:p>
          </p:txBody>
        </p:sp>
      </p:grpSp>
      <p:grpSp>
        <p:nvGrpSpPr>
          <p:cNvPr id="128019" name="组合 128018"/>
          <p:cNvGrpSpPr/>
          <p:nvPr/>
        </p:nvGrpSpPr>
        <p:grpSpPr>
          <a:xfrm>
            <a:off x="3756660" y="2939733"/>
            <a:ext cx="2305050" cy="2371725"/>
            <a:chOff x="2744" y="1661"/>
            <a:chExt cx="2798" cy="2683"/>
          </a:xfrm>
        </p:grpSpPr>
        <p:pic>
          <p:nvPicPr>
            <p:cNvPr id="128020" name="图片 128019" descr="磁力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77" y="1661"/>
              <a:ext cx="1273" cy="21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021" name="文本框 128020"/>
            <p:cNvSpPr txBox="1"/>
            <p:nvPr/>
          </p:nvSpPr>
          <p:spPr>
            <a:xfrm>
              <a:off x="2744" y="3929"/>
              <a:ext cx="2798" cy="4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b="1">
                  <a:solidFill>
                    <a:srgbClr val="003300"/>
                  </a:solidFill>
                  <a:latin typeface="Arial" panose="020B0604020202020204" pitchFamily="34" charset="0"/>
                </a:rPr>
                <a:t>(e)</a:t>
              </a:r>
              <a:r>
                <a:rPr lang="zh-CN" altLang="en-US" b="1">
                  <a:solidFill>
                    <a:srgbClr val="003300"/>
                  </a:solidFill>
                  <a:latin typeface="Arial" panose="020B0604020202020204" pitchFamily="34" charset="0"/>
                </a:rPr>
                <a:t>同名磁极相互排斥</a:t>
              </a:r>
            </a:p>
          </p:txBody>
        </p:sp>
      </p:grpSp>
      <p:grpSp>
        <p:nvGrpSpPr>
          <p:cNvPr id="128022" name="组合 128021"/>
          <p:cNvGrpSpPr/>
          <p:nvPr/>
        </p:nvGrpSpPr>
        <p:grpSpPr>
          <a:xfrm>
            <a:off x="6713629" y="3059074"/>
            <a:ext cx="2024347" cy="2452531"/>
            <a:chOff x="4443" y="1638"/>
            <a:chExt cx="2332" cy="3247"/>
          </a:xfrm>
        </p:grpSpPr>
        <p:pic>
          <p:nvPicPr>
            <p:cNvPr id="128023" name="图片 128022" descr="磁力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95" y="1638"/>
              <a:ext cx="1628" cy="21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024" name="文本框 128023"/>
            <p:cNvSpPr txBox="1"/>
            <p:nvPr/>
          </p:nvSpPr>
          <p:spPr>
            <a:xfrm>
              <a:off x="4443" y="4036"/>
              <a:ext cx="2332" cy="8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b="1">
                  <a:solidFill>
                    <a:srgbClr val="003300"/>
                  </a:solidFill>
                  <a:latin typeface="Arial" panose="020B0604020202020204" pitchFamily="34" charset="0"/>
                </a:rPr>
                <a:t>(f)</a:t>
              </a:r>
              <a:r>
                <a:rPr lang="zh-CN" altLang="en-US" b="1">
                  <a:solidFill>
                    <a:srgbClr val="003300"/>
                  </a:solidFill>
                  <a:latin typeface="Arial" panose="020B0604020202020204" pitchFamily="34" charset="0"/>
                </a:rPr>
                <a:t>带静电的橡胶棒</a:t>
              </a:r>
            </a:p>
            <a:p>
              <a:r>
                <a:rPr lang="zh-CN" altLang="en-US" b="1">
                  <a:solidFill>
                    <a:srgbClr val="003300"/>
                  </a:solidFill>
                  <a:latin typeface="Arial" panose="020B0604020202020204" pitchFamily="34" charset="0"/>
                </a:rPr>
                <a:t>吸引小纸屑</a:t>
              </a:r>
            </a:p>
          </p:txBody>
        </p:sp>
      </p:grpSp>
      <p:sp>
        <p:nvSpPr>
          <p:cNvPr id="128025" name="文本框 128024"/>
          <p:cNvSpPr txBox="1"/>
          <p:nvPr/>
        </p:nvSpPr>
        <p:spPr>
          <a:xfrm>
            <a:off x="1366838" y="5586413"/>
            <a:ext cx="6584950" cy="519112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说一说：以上几个情景有什么共同之处？</a:t>
            </a:r>
          </a:p>
        </p:txBody>
      </p:sp>
    </p:spTree>
    <p:extLst>
      <p:ext uri="{BB962C8B-B14F-4D97-AF65-F5344CB8AC3E}">
        <p14:creationId xmlns:p14="http://schemas.microsoft.com/office/powerpoint/2010/main" val="1732602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8" name="Picture 2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1905635"/>
            <a:ext cx="4267200" cy="31997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990600" y="1828800"/>
            <a:ext cx="2971800" cy="3276600"/>
            <a:chOff x="576" y="1248"/>
            <a:chExt cx="1872" cy="2064"/>
          </a:xfrm>
        </p:grpSpPr>
        <p:pic>
          <p:nvPicPr>
            <p:cNvPr id="9226" name="Picture 4" descr="图片2"/>
            <p:cNvPicPr>
              <a:picLocks noChangeAspect="1"/>
            </p:cNvPicPr>
            <p:nvPr/>
          </p:nvPicPr>
          <p:blipFill>
            <a:blip r:embed="rId3"/>
            <a:srcRect l="25999"/>
            <a:stretch>
              <a:fillRect/>
            </a:stretch>
          </p:blipFill>
          <p:spPr>
            <a:xfrm>
              <a:off x="672" y="1296"/>
              <a:ext cx="1776" cy="19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AutoShape 5" descr="粉色面巾纸"/>
            <p:cNvSpPr/>
            <p:nvPr/>
          </p:nvSpPr>
          <p:spPr>
            <a:xfrm>
              <a:off x="576" y="3168"/>
              <a:ext cx="1824" cy="144"/>
            </a:xfrm>
            <a:prstGeom prst="cube">
              <a:avLst>
                <a:gd name="adj" fmla="val 25000"/>
              </a:avLst>
            </a:prstGeom>
            <a:blipFill rotWithShape="1">
              <a:blip r:embed="rId4"/>
              <a:stretch>
                <a:fillRect/>
              </a:stretch>
            </a:blip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9228" name="AutoShape 6" descr="蓝色面巾纸"/>
            <p:cNvSpPr/>
            <p:nvPr/>
          </p:nvSpPr>
          <p:spPr>
            <a:xfrm rot="5400000">
              <a:off x="1368" y="2232"/>
              <a:ext cx="2064" cy="96"/>
            </a:xfrm>
            <a:prstGeom prst="cube">
              <a:avLst>
                <a:gd name="adj" fmla="val 25000"/>
              </a:avLst>
            </a:prstGeom>
            <a:blipFill rotWithShape="1">
              <a:blip r:embed="rId5"/>
              <a:stretch>
                <a:fillRect/>
              </a:stretch>
            </a:blip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198663" name="Rectangle 7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3600" b="1">
                <a:solidFill>
                  <a:srgbClr val="FF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1.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力是物体间的相互作用</a:t>
            </a:r>
          </a:p>
        </p:txBody>
      </p:sp>
      <p:sp>
        <p:nvSpPr>
          <p:cNvPr id="198664" name="Rectangle 8"/>
          <p:cNvSpPr/>
          <p:nvPr/>
        </p:nvSpPr>
        <p:spPr>
          <a:xfrm>
            <a:off x="304800" y="5029200"/>
            <a:ext cx="74676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sz="3200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3200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这两图说明了什么？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当一个物体对另一个物体施力时，也同时受到另一个物体对它的力。</a:t>
            </a:r>
          </a:p>
        </p:txBody>
      </p:sp>
      <p:grpSp>
        <p:nvGrpSpPr>
          <p:cNvPr id="3" name="Group 9"/>
          <p:cNvGrpSpPr/>
          <p:nvPr/>
        </p:nvGrpSpPr>
        <p:grpSpPr>
          <a:xfrm>
            <a:off x="228600" y="1524000"/>
            <a:ext cx="2405063" cy="914400"/>
            <a:chOff x="96" y="1056"/>
            <a:chExt cx="1515" cy="576"/>
          </a:xfrm>
        </p:grpSpPr>
        <p:sp>
          <p:nvSpPr>
            <p:cNvPr id="9224" name="AutoShape 10"/>
            <p:cNvSpPr/>
            <p:nvPr/>
          </p:nvSpPr>
          <p:spPr>
            <a:xfrm>
              <a:off x="96" y="1056"/>
              <a:ext cx="1392" cy="576"/>
            </a:xfrm>
            <a:prstGeom prst="cloudCallout">
              <a:avLst>
                <a:gd name="adj1" fmla="val 34412"/>
                <a:gd name="adj2" fmla="val 88370"/>
              </a:avLst>
            </a:prstGeom>
            <a:solidFill>
              <a:srgbClr val="CCFFCC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zh-CN" sz="24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225" name="Rectangle 11"/>
            <p:cNvSpPr/>
            <p:nvPr/>
          </p:nvSpPr>
          <p:spPr>
            <a:xfrm>
              <a:off x="144" y="1200"/>
              <a:ext cx="146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Times New Roman" panose="02020603050405020304" pitchFamily="18" charset="0"/>
                  <a:ea typeface="楷体_GB2312" pitchFamily="49" charset="-122"/>
                </a:rPr>
                <a:t>我为什么后退？</a:t>
              </a:r>
            </a:p>
          </p:txBody>
        </p:sp>
      </p:grpSp>
      <p:sp>
        <p:nvSpPr>
          <p:cNvPr id="198668" name="AutoShape 12"/>
          <p:cNvSpPr/>
          <p:nvPr/>
        </p:nvSpPr>
        <p:spPr>
          <a:xfrm>
            <a:off x="7010400" y="3962400"/>
            <a:ext cx="1905000" cy="762000"/>
          </a:xfrm>
          <a:prstGeom prst="cloudCallout">
            <a:avLst>
              <a:gd name="adj1" fmla="val -91167"/>
              <a:gd name="adj2" fmla="val 70417"/>
            </a:avLst>
          </a:prstGeom>
          <a:solidFill>
            <a:srgbClr val="CCFFCC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脚好痛</a:t>
            </a:r>
          </a:p>
        </p:txBody>
      </p:sp>
    </p:spTree>
    <p:extLst>
      <p:ext uri="{BB962C8B-B14F-4D97-AF65-F5344CB8AC3E}">
        <p14:creationId xmlns:p14="http://schemas.microsoft.com/office/powerpoint/2010/main" val="151451398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8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8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8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986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63" grpId="0"/>
      <p:bldP spid="19866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Text Box 2"/>
          <p:cNvSpPr txBox="1"/>
          <p:nvPr/>
        </p:nvSpPr>
        <p:spPr>
          <a:xfrm>
            <a:off x="3581400" y="4724400"/>
            <a:ext cx="1371600" cy="579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作 用</a:t>
            </a:r>
          </a:p>
        </p:txBody>
      </p:sp>
      <p:sp>
        <p:nvSpPr>
          <p:cNvPr id="199683" name="Text Box 3"/>
          <p:cNvSpPr txBox="1"/>
          <p:nvPr/>
        </p:nvSpPr>
        <p:spPr>
          <a:xfrm>
            <a:off x="3581400" y="3886200"/>
            <a:ext cx="1371600" cy="579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作 用</a:t>
            </a:r>
          </a:p>
        </p:txBody>
      </p:sp>
      <p:sp>
        <p:nvSpPr>
          <p:cNvPr id="199684" name="Oval 4"/>
          <p:cNvSpPr/>
          <p:nvPr/>
        </p:nvSpPr>
        <p:spPr>
          <a:xfrm>
            <a:off x="1981200" y="271463"/>
            <a:ext cx="1676400" cy="3462337"/>
          </a:xfrm>
          <a:prstGeom prst="ellipse">
            <a:avLst/>
          </a:prstGeom>
          <a:noFill/>
          <a:ln w="38100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9685" name="Text Box 5"/>
          <p:cNvSpPr txBox="1"/>
          <p:nvPr/>
        </p:nvSpPr>
        <p:spPr>
          <a:xfrm>
            <a:off x="2079625" y="1379538"/>
            <a:ext cx="5207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3200">
                <a:latin typeface="Arial" panose="020B0604020202020204" pitchFamily="34" charset="0"/>
                <a:ea typeface="楷体_GB2312" pitchFamily="49" charset="-122"/>
              </a:rPr>
              <a:t>人</a:t>
            </a:r>
            <a:r>
              <a:rPr lang="zh-CN" altLang="en-US" sz="3200">
                <a:latin typeface="Arial" panose="020B0604020202020204" pitchFamily="34" charset="0"/>
              </a:rPr>
              <a:t>            </a:t>
            </a:r>
            <a:r>
              <a:rPr lang="zh-CN" altLang="en-US" sz="3200">
                <a:solidFill>
                  <a:srgbClr val="FF3399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推</a:t>
            </a:r>
            <a:r>
              <a:rPr lang="zh-CN" altLang="en-US" sz="3200">
                <a:latin typeface="Arial" panose="020B0604020202020204" pitchFamily="34" charset="0"/>
              </a:rPr>
              <a:t>       </a:t>
            </a:r>
            <a:r>
              <a:rPr lang="zh-CN" altLang="en-US" sz="3200">
                <a:latin typeface="Arial" panose="020B0604020202020204" pitchFamily="34" charset="0"/>
                <a:ea typeface="楷体_GB2312" pitchFamily="49" charset="-122"/>
              </a:rPr>
              <a:t>车</a:t>
            </a:r>
          </a:p>
        </p:txBody>
      </p:sp>
      <p:sp>
        <p:nvSpPr>
          <p:cNvPr id="199686" name="Text Box 6"/>
          <p:cNvSpPr txBox="1"/>
          <p:nvPr/>
        </p:nvSpPr>
        <p:spPr>
          <a:xfrm>
            <a:off x="2209800" y="679450"/>
            <a:ext cx="51673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>
                <a:latin typeface="Arial" panose="020B0604020202020204" pitchFamily="34" charset="0"/>
                <a:ea typeface="楷体_GB2312" pitchFamily="49" charset="-122"/>
              </a:rPr>
              <a:t>左手</a:t>
            </a:r>
            <a:r>
              <a:rPr lang="zh-CN" altLang="en-US" sz="3200">
                <a:latin typeface="Arial" panose="020B0604020202020204" pitchFamily="34" charset="0"/>
              </a:rPr>
              <a:t>        </a:t>
            </a:r>
            <a:r>
              <a:rPr lang="zh-CN" altLang="en-US" sz="3200">
                <a:solidFill>
                  <a:srgbClr val="FF3399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拍</a:t>
            </a:r>
            <a:r>
              <a:rPr lang="zh-CN" altLang="en-US" sz="3200">
                <a:latin typeface="Arial" panose="020B0604020202020204" pitchFamily="34" charset="0"/>
              </a:rPr>
              <a:t>       </a:t>
            </a:r>
            <a:r>
              <a:rPr lang="zh-CN" altLang="en-US" sz="3200">
                <a:latin typeface="Arial" panose="020B0604020202020204" pitchFamily="34" charset="0"/>
                <a:ea typeface="楷体_GB2312" pitchFamily="49" charset="-122"/>
              </a:rPr>
              <a:t>右手</a:t>
            </a:r>
          </a:p>
        </p:txBody>
      </p:sp>
      <p:sp>
        <p:nvSpPr>
          <p:cNvPr id="199687" name="Text Box 7"/>
          <p:cNvSpPr txBox="1"/>
          <p:nvPr/>
        </p:nvSpPr>
        <p:spPr>
          <a:xfrm>
            <a:off x="2209800" y="1981200"/>
            <a:ext cx="51673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楷体_GB2312" pitchFamily="49" charset="-122"/>
              </a:rPr>
              <a:t>起重机</a:t>
            </a:r>
            <a:r>
              <a:rPr lang="zh-CN" altLang="en-US" sz="3200">
                <a:latin typeface="Arial" panose="020B0604020202020204" pitchFamily="34" charset="0"/>
              </a:rPr>
              <a:t>    </a:t>
            </a:r>
            <a:r>
              <a:rPr lang="zh-CN" altLang="en-US" sz="3200">
                <a:solidFill>
                  <a:srgbClr val="FF3399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吊</a:t>
            </a:r>
            <a:r>
              <a:rPr lang="zh-CN" altLang="en-US" sz="3200">
                <a:latin typeface="Arial" panose="020B0604020202020204" pitchFamily="34" charset="0"/>
              </a:rPr>
              <a:t>       </a:t>
            </a:r>
            <a:r>
              <a:rPr lang="zh-CN" altLang="en-US" sz="3200">
                <a:latin typeface="Arial" panose="020B0604020202020204" pitchFamily="34" charset="0"/>
                <a:ea typeface="楷体_GB2312" pitchFamily="49" charset="-122"/>
              </a:rPr>
              <a:t>货物</a:t>
            </a:r>
          </a:p>
        </p:txBody>
      </p:sp>
      <p:sp>
        <p:nvSpPr>
          <p:cNvPr id="199688" name="Text Box 8"/>
          <p:cNvSpPr txBox="1"/>
          <p:nvPr/>
        </p:nvSpPr>
        <p:spPr>
          <a:xfrm>
            <a:off x="2209800" y="2667000"/>
            <a:ext cx="51673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楷体_GB2312" pitchFamily="49" charset="-122"/>
              </a:rPr>
              <a:t>运动员</a:t>
            </a:r>
            <a:r>
              <a:rPr lang="zh-CN" altLang="en-US" sz="3200">
                <a:latin typeface="Arial" panose="020B0604020202020204" pitchFamily="34" charset="0"/>
              </a:rPr>
              <a:t>    </a:t>
            </a:r>
            <a:r>
              <a:rPr lang="zh-CN" altLang="en-US" sz="3200">
                <a:solidFill>
                  <a:srgbClr val="FF3399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举</a:t>
            </a:r>
            <a:r>
              <a:rPr lang="zh-CN" altLang="en-US" sz="3200">
                <a:latin typeface="Arial" panose="020B0604020202020204" pitchFamily="34" charset="0"/>
              </a:rPr>
              <a:t>      </a:t>
            </a:r>
            <a:r>
              <a:rPr lang="zh-CN" altLang="en-US" sz="3200">
                <a:latin typeface="Arial" panose="020B0604020202020204" pitchFamily="34" charset="0"/>
                <a:ea typeface="楷体_GB2312" pitchFamily="49" charset="-122"/>
              </a:rPr>
              <a:t> 杠铃</a:t>
            </a:r>
          </a:p>
        </p:txBody>
      </p:sp>
      <p:sp>
        <p:nvSpPr>
          <p:cNvPr id="199689" name="Text Box 9"/>
          <p:cNvSpPr txBox="1"/>
          <p:nvPr/>
        </p:nvSpPr>
        <p:spPr>
          <a:xfrm>
            <a:off x="1447800" y="3886200"/>
            <a:ext cx="1905000" cy="650875"/>
          </a:xfrm>
          <a:prstGeom prst="rect">
            <a:avLst/>
          </a:prstGeom>
          <a:solidFill>
            <a:srgbClr val="00FFFF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FF"/>
            </a:extrusionClr>
          </a:sp3d>
        </p:spPr>
        <p:txBody>
          <a:bodyPr>
            <a:spAutoFit/>
            <a:flatTx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</a:t>
            </a:r>
            <a:r>
              <a:rPr lang="zh-CN" altLang="en-US" sz="3200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物体</a:t>
            </a:r>
            <a:r>
              <a:rPr lang="zh-CN" altLang="en-US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</a:p>
        </p:txBody>
      </p:sp>
      <p:sp>
        <p:nvSpPr>
          <p:cNvPr id="199690" name="Text Box 10"/>
          <p:cNvSpPr txBox="1"/>
          <p:nvPr/>
        </p:nvSpPr>
        <p:spPr>
          <a:xfrm>
            <a:off x="5105400" y="3910013"/>
            <a:ext cx="1828800" cy="650875"/>
          </a:xfrm>
          <a:prstGeom prst="rect">
            <a:avLst/>
          </a:prstGeom>
          <a:solidFill>
            <a:srgbClr val="FFFF99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99"/>
            </a:extrusionClr>
          </a:sp3d>
        </p:spPr>
        <p:txBody>
          <a:bodyPr>
            <a:spAutoFit/>
            <a:flatTx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200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</a:t>
            </a:r>
            <a:r>
              <a:rPr lang="zh-CN" altLang="en-US" sz="3200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物体 </a:t>
            </a:r>
            <a:r>
              <a:rPr lang="zh-CN" altLang="en-US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</a:t>
            </a:r>
          </a:p>
        </p:txBody>
      </p:sp>
      <p:sp>
        <p:nvSpPr>
          <p:cNvPr id="199691" name="Text Box 11"/>
          <p:cNvSpPr txBox="1"/>
          <p:nvPr/>
        </p:nvSpPr>
        <p:spPr>
          <a:xfrm>
            <a:off x="990600" y="5943600"/>
            <a:ext cx="4884738" cy="579438"/>
          </a:xfrm>
          <a:prstGeom prst="rect">
            <a:avLst/>
          </a:prstGeom>
          <a:solidFill>
            <a:srgbClr val="FFFF99">
              <a:alpha val="81175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力是物体间的相互作用 </a:t>
            </a:r>
          </a:p>
        </p:txBody>
      </p:sp>
      <p:sp>
        <p:nvSpPr>
          <p:cNvPr id="199692" name="Oval 12"/>
          <p:cNvSpPr/>
          <p:nvPr/>
        </p:nvSpPr>
        <p:spPr>
          <a:xfrm>
            <a:off x="4876800" y="271463"/>
            <a:ext cx="1752600" cy="3462337"/>
          </a:xfrm>
          <a:prstGeom prst="ellipse">
            <a:avLst/>
          </a:prstGeom>
          <a:noFill/>
          <a:ln w="38100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9693" name="Rectangle 13"/>
          <p:cNvSpPr/>
          <p:nvPr/>
        </p:nvSpPr>
        <p:spPr>
          <a:xfrm>
            <a:off x="1447800" y="39624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施力</a:t>
            </a:r>
          </a:p>
        </p:txBody>
      </p:sp>
      <p:sp>
        <p:nvSpPr>
          <p:cNvPr id="199694" name="Rectangle 14"/>
          <p:cNvSpPr/>
          <p:nvPr/>
        </p:nvSpPr>
        <p:spPr>
          <a:xfrm>
            <a:off x="5105400" y="39624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受力</a:t>
            </a:r>
          </a:p>
        </p:txBody>
      </p:sp>
      <p:sp>
        <p:nvSpPr>
          <p:cNvPr id="199695" name="AutoShape 15"/>
          <p:cNvSpPr/>
          <p:nvPr/>
        </p:nvSpPr>
        <p:spPr>
          <a:xfrm>
            <a:off x="3810000" y="3767138"/>
            <a:ext cx="914400" cy="180975"/>
          </a:xfrm>
          <a:prstGeom prst="rightArrow">
            <a:avLst>
              <a:gd name="adj1" fmla="val 50000"/>
              <a:gd name="adj2" fmla="val 126315"/>
            </a:avLst>
          </a:prstGeom>
          <a:solidFill>
            <a:schemeClr val="tx2"/>
          </a:solidFill>
          <a:ln w="76200">
            <a:noFill/>
          </a:ln>
        </p:spPr>
        <p:txBody>
          <a:bodyPr vert="eaVert"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9696" name="AutoShape 16"/>
          <p:cNvSpPr/>
          <p:nvPr/>
        </p:nvSpPr>
        <p:spPr>
          <a:xfrm>
            <a:off x="3810000" y="5181600"/>
            <a:ext cx="838200" cy="152400"/>
          </a:xfrm>
          <a:prstGeom prst="leftArrow">
            <a:avLst>
              <a:gd name="adj1" fmla="val 50000"/>
              <a:gd name="adj2" fmla="val 137500"/>
            </a:avLst>
          </a:prstGeom>
          <a:solidFill>
            <a:schemeClr val="tx2"/>
          </a:solidFill>
          <a:ln w="76200">
            <a:noFill/>
          </a:ln>
        </p:spPr>
        <p:txBody>
          <a:bodyPr vert="eaVert"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9697" name="Text Box 17"/>
          <p:cNvSpPr txBox="1"/>
          <p:nvPr/>
        </p:nvSpPr>
        <p:spPr>
          <a:xfrm>
            <a:off x="3505200" y="3200400"/>
            <a:ext cx="1585913" cy="519113"/>
          </a:xfrm>
          <a:prstGeom prst="rect">
            <a:avLst/>
          </a:prstGeom>
          <a:noFill/>
          <a:ln w="76200">
            <a:noFill/>
          </a:ln>
        </p:spPr>
        <p:txBody>
          <a:bodyPr anchor="ctr" anchorCtr="1">
            <a:spAutoFit/>
          </a:bodyPr>
          <a:lstStyle/>
          <a:p>
            <a:pPr>
              <a:buFont typeface="Wingdings" panose="05000000000000000000" pitchFamily="2" charset="2"/>
            </a:pPr>
            <a:r>
              <a:rPr lang="zh-CN" altLang="en-US" sz="2800" i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作用力</a:t>
            </a:r>
          </a:p>
        </p:txBody>
      </p:sp>
      <p:sp>
        <p:nvSpPr>
          <p:cNvPr id="199698" name="Text Box 18"/>
          <p:cNvSpPr txBox="1"/>
          <p:nvPr/>
        </p:nvSpPr>
        <p:spPr>
          <a:xfrm>
            <a:off x="3200400" y="5257800"/>
            <a:ext cx="2087563" cy="519113"/>
          </a:xfrm>
          <a:prstGeom prst="rect">
            <a:avLst/>
          </a:prstGeom>
          <a:noFill/>
          <a:ln w="76200">
            <a:noFill/>
          </a:ln>
        </p:spPr>
        <p:txBody>
          <a:bodyPr anchor="ctr" anchorCtr="1">
            <a:spAutoFit/>
          </a:bodyPr>
          <a:lstStyle/>
          <a:p>
            <a:pPr>
              <a:buFont typeface="Wingdings" panose="05000000000000000000" pitchFamily="2" charset="2"/>
            </a:pPr>
            <a:r>
              <a:rPr lang="zh-CN" altLang="en-US" sz="2800" i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反作用力</a:t>
            </a:r>
          </a:p>
        </p:txBody>
      </p:sp>
      <p:pic>
        <p:nvPicPr>
          <p:cNvPr id="199699" name="Picture 19" descr="ni_png_0389"/>
          <p:cNvPicPr>
            <a:picLocks noChangeAspect="1"/>
          </p:cNvPicPr>
          <p:nvPr/>
        </p:nvPicPr>
        <p:blipFill>
          <a:blip r:embed="rId2">
            <a:lum bright="-6000" contrast="18000"/>
          </a:blip>
          <a:stretch>
            <a:fillRect/>
          </a:stretch>
        </p:blipFill>
        <p:spPr>
          <a:xfrm>
            <a:off x="457200" y="5791200"/>
            <a:ext cx="762000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9700" name="Text Box 20"/>
          <p:cNvSpPr txBox="1"/>
          <p:nvPr/>
        </p:nvSpPr>
        <p:spPr>
          <a:xfrm>
            <a:off x="5105400" y="4800600"/>
            <a:ext cx="1905000" cy="650875"/>
          </a:xfrm>
          <a:prstGeom prst="rect">
            <a:avLst/>
          </a:prstGeom>
          <a:solidFill>
            <a:srgbClr val="00FFFF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FF"/>
            </a:extrusionClr>
          </a:sp3d>
        </p:spPr>
        <p:txBody>
          <a:bodyPr>
            <a:spAutoFit/>
            <a:flatTx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zh-CN" altLang="en-US" sz="3200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施力物体</a:t>
            </a:r>
            <a:r>
              <a:rPr lang="zh-CN" altLang="en-US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</a:p>
        </p:txBody>
      </p:sp>
      <p:sp>
        <p:nvSpPr>
          <p:cNvPr id="199701" name="Text Box 21"/>
          <p:cNvSpPr txBox="1"/>
          <p:nvPr/>
        </p:nvSpPr>
        <p:spPr>
          <a:xfrm>
            <a:off x="1447800" y="4724400"/>
            <a:ext cx="1828800" cy="650875"/>
          </a:xfrm>
          <a:prstGeom prst="rect">
            <a:avLst/>
          </a:prstGeom>
          <a:solidFill>
            <a:srgbClr val="FFFF99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99"/>
            </a:extrusionClr>
          </a:sp3d>
        </p:spPr>
        <p:txBody>
          <a:bodyPr>
            <a:spAutoFit/>
            <a:flatTx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zh-CN" altLang="en-US" sz="3200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受力物体 </a:t>
            </a:r>
            <a:r>
              <a:rPr lang="zh-CN" altLang="en-US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</a:t>
            </a:r>
          </a:p>
        </p:txBody>
      </p:sp>
      <p:pic>
        <p:nvPicPr>
          <p:cNvPr id="10262" name="Picture 22" descr="png-05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0" y="2286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59549729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9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9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9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9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9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70" decel="100000"/>
                                        <p:tgtEl>
                                          <p:spTgt spid="1996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770" decel="100000"/>
                                        <p:tgtEl>
                                          <p:spTgt spid="19969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969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199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9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199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9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9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70" decel="100000"/>
                                        <p:tgtEl>
                                          <p:spTgt spid="1996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770" decel="100000"/>
                                        <p:tgtEl>
                                          <p:spTgt spid="1996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96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199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9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8" dur="770" fill="hold"/>
                                        <p:tgtEl>
                                          <p:spTgt spid="199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9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99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9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99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19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9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9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99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99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2" grpId="0" animBg="1"/>
      <p:bldP spid="199683" grpId="0" animBg="1"/>
      <p:bldP spid="199684" grpId="0" animBg="1"/>
      <p:bldP spid="199684" grpId="1" animBg="1"/>
      <p:bldP spid="199685" grpId="0"/>
      <p:bldP spid="199686" grpId="0"/>
      <p:bldP spid="199687" grpId="0"/>
      <p:bldP spid="199688" grpId="0"/>
      <p:bldP spid="199689" grpId="0" animBg="1"/>
      <p:bldP spid="199690" grpId="0" animBg="1"/>
      <p:bldP spid="199691" grpId="0" animBg="1"/>
      <p:bldP spid="199692" grpId="0" animBg="1"/>
      <p:bldP spid="199692" grpId="1" animBg="1"/>
      <p:bldP spid="199693" grpId="0"/>
      <p:bldP spid="199694" grpId="0"/>
      <p:bldP spid="199695" grpId="0" animBg="1"/>
      <p:bldP spid="199696" grpId="0" animBg="1"/>
      <p:bldP spid="199697" grpId="0"/>
      <p:bldP spid="199698" grpId="0"/>
      <p:bldP spid="199700" grpId="0" animBg="1"/>
      <p:bldP spid="19970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8b4d5080040130cd9123d9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457200"/>
            <a:ext cx="3962400" cy="480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0707" name="Line 3"/>
          <p:cNvSpPr/>
          <p:nvPr/>
        </p:nvSpPr>
        <p:spPr>
          <a:xfrm flipH="1">
            <a:off x="3352800" y="2971800"/>
            <a:ext cx="0" cy="136842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00708" name="Line 4"/>
          <p:cNvSpPr/>
          <p:nvPr/>
        </p:nvSpPr>
        <p:spPr>
          <a:xfrm flipH="1" flipV="1">
            <a:off x="3352800" y="1752600"/>
            <a:ext cx="0" cy="1209675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pic>
        <p:nvPicPr>
          <p:cNvPr id="11269" name="Picture 5"/>
          <p:cNvPicPr>
            <a:picLocks noChangeAspect="1"/>
          </p:cNvPicPr>
          <p:nvPr/>
        </p:nvPicPr>
        <p:blipFill>
          <a:blip r:embed="rId3">
            <a:lum bright="-17999"/>
          </a:blip>
          <a:stretch>
            <a:fillRect/>
          </a:stretch>
        </p:blipFill>
        <p:spPr>
          <a:xfrm>
            <a:off x="5105400" y="2895600"/>
            <a:ext cx="3192463" cy="3179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0710" name="Line 6"/>
          <p:cNvSpPr/>
          <p:nvPr/>
        </p:nvSpPr>
        <p:spPr>
          <a:xfrm flipH="1" flipV="1">
            <a:off x="6781800" y="2819400"/>
            <a:ext cx="0" cy="1239838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00711" name="Line 7"/>
          <p:cNvSpPr/>
          <p:nvPr/>
        </p:nvSpPr>
        <p:spPr>
          <a:xfrm flipH="1">
            <a:off x="6781800" y="4114800"/>
            <a:ext cx="0" cy="114300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00712" name="Text Box 8"/>
          <p:cNvSpPr txBox="1"/>
          <p:nvPr/>
        </p:nvSpPr>
        <p:spPr>
          <a:xfrm>
            <a:off x="1600200" y="4114800"/>
            <a:ext cx="1585913" cy="519113"/>
          </a:xfrm>
          <a:prstGeom prst="rect">
            <a:avLst/>
          </a:prstGeom>
          <a:solidFill>
            <a:srgbClr val="FFFF99"/>
          </a:solidFill>
          <a:ln w="76200">
            <a:noFill/>
          </a:ln>
        </p:spPr>
        <p:txBody>
          <a:bodyPr anchor="ctr" anchorCtr="1">
            <a:spAutoFit/>
          </a:bodyPr>
          <a:lstStyle/>
          <a:p>
            <a:pPr>
              <a:buFont typeface="Wingdings" panose="05000000000000000000" pitchFamily="2" charset="2"/>
            </a:pPr>
            <a:r>
              <a:rPr lang="zh-CN" altLang="en-US" sz="2800" i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作用力</a:t>
            </a:r>
          </a:p>
        </p:txBody>
      </p:sp>
      <p:sp>
        <p:nvSpPr>
          <p:cNvPr id="200713" name="Text Box 9"/>
          <p:cNvSpPr txBox="1"/>
          <p:nvPr/>
        </p:nvSpPr>
        <p:spPr>
          <a:xfrm>
            <a:off x="1295400" y="1219200"/>
            <a:ext cx="1905000" cy="519113"/>
          </a:xfrm>
          <a:prstGeom prst="rect">
            <a:avLst/>
          </a:prstGeom>
          <a:solidFill>
            <a:srgbClr val="FFFF99"/>
          </a:solidFill>
          <a:ln w="76200">
            <a:noFill/>
          </a:ln>
        </p:spPr>
        <p:txBody>
          <a:bodyPr anchor="ctr" anchorCtr="1">
            <a:spAutoFit/>
          </a:bodyPr>
          <a:lstStyle/>
          <a:p>
            <a:pPr>
              <a:buFont typeface="Wingdings" panose="05000000000000000000" pitchFamily="2" charset="2"/>
            </a:pPr>
            <a:r>
              <a:rPr lang="zh-CN" altLang="en-US" sz="2800" i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反作用力</a:t>
            </a:r>
          </a:p>
        </p:txBody>
      </p:sp>
      <p:sp>
        <p:nvSpPr>
          <p:cNvPr id="200714" name="Text Box 10"/>
          <p:cNvSpPr txBox="1"/>
          <p:nvPr/>
        </p:nvSpPr>
        <p:spPr>
          <a:xfrm>
            <a:off x="4953000" y="4953000"/>
            <a:ext cx="1585913" cy="519113"/>
          </a:xfrm>
          <a:prstGeom prst="rect">
            <a:avLst/>
          </a:prstGeom>
          <a:solidFill>
            <a:srgbClr val="FFFF99"/>
          </a:solidFill>
          <a:ln w="76200">
            <a:noFill/>
          </a:ln>
        </p:spPr>
        <p:txBody>
          <a:bodyPr anchor="ctr" anchorCtr="1">
            <a:spAutoFit/>
          </a:bodyPr>
          <a:lstStyle/>
          <a:p>
            <a:pPr>
              <a:buFont typeface="Wingdings" panose="05000000000000000000" pitchFamily="2" charset="2"/>
            </a:pPr>
            <a:r>
              <a:rPr lang="zh-CN" altLang="en-US" sz="2800" i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作用力</a:t>
            </a:r>
          </a:p>
        </p:txBody>
      </p:sp>
      <p:sp>
        <p:nvSpPr>
          <p:cNvPr id="200715" name="Text Box 11"/>
          <p:cNvSpPr txBox="1"/>
          <p:nvPr/>
        </p:nvSpPr>
        <p:spPr>
          <a:xfrm>
            <a:off x="4648200" y="2819400"/>
            <a:ext cx="1905000" cy="519113"/>
          </a:xfrm>
          <a:prstGeom prst="rect">
            <a:avLst/>
          </a:prstGeom>
          <a:solidFill>
            <a:srgbClr val="FFFF99"/>
          </a:solidFill>
          <a:ln w="76200">
            <a:noFill/>
          </a:ln>
        </p:spPr>
        <p:txBody>
          <a:bodyPr anchor="ctr" anchorCtr="1">
            <a:spAutoFit/>
          </a:bodyPr>
          <a:lstStyle/>
          <a:p>
            <a:pPr>
              <a:buFont typeface="Wingdings" panose="05000000000000000000" pitchFamily="2" charset="2"/>
            </a:pPr>
            <a:r>
              <a:rPr lang="zh-CN" altLang="en-US" sz="2800" i="1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反作用力</a:t>
            </a:r>
          </a:p>
        </p:txBody>
      </p:sp>
      <p:pic>
        <p:nvPicPr>
          <p:cNvPr id="11276" name="Picture 12" descr="png-05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1400" y="4572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69512142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0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0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0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0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0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0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00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0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0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00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0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0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12" grpId="0" animBg="1"/>
      <p:bldP spid="200713" grpId="0" animBg="1"/>
      <p:bldP spid="200714" grpId="0" animBg="1"/>
      <p:bldP spid="2007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Picture 2" descr="165741"/>
          <p:cNvPicPr>
            <a:picLocks noChangeAspect="1"/>
          </p:cNvPicPr>
          <p:nvPr/>
        </p:nvPicPr>
        <p:blipFill>
          <a:blip r:embed="rId3"/>
          <a:srcRect l="16293" t="50000" r="44029"/>
          <a:stretch>
            <a:fillRect/>
          </a:stretch>
        </p:blipFill>
        <p:spPr>
          <a:xfrm>
            <a:off x="6130925" y="5511800"/>
            <a:ext cx="1219200" cy="1014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AutoShape 3"/>
          <p:cNvSpPr/>
          <p:nvPr/>
        </p:nvSpPr>
        <p:spPr>
          <a:xfrm>
            <a:off x="4343400" y="4191000"/>
            <a:ext cx="1066800" cy="53340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3463925" y="4597400"/>
            <a:ext cx="1371600" cy="1168400"/>
            <a:chOff x="1392" y="1632"/>
            <a:chExt cx="864" cy="864"/>
          </a:xfrm>
        </p:grpSpPr>
        <p:sp>
          <p:nvSpPr>
            <p:cNvPr id="12309" name="Text Box 5"/>
            <p:cNvSpPr txBox="1"/>
            <p:nvPr/>
          </p:nvSpPr>
          <p:spPr>
            <a:xfrm>
              <a:off x="1392" y="1680"/>
              <a:ext cx="864" cy="789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rgbClr val="3333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施力物体</a:t>
              </a:r>
            </a:p>
          </p:txBody>
        </p:sp>
        <p:sp>
          <p:nvSpPr>
            <p:cNvPr id="12310" name="AutoShape 6"/>
            <p:cNvSpPr/>
            <p:nvPr/>
          </p:nvSpPr>
          <p:spPr>
            <a:xfrm>
              <a:off x="1392" y="1632"/>
              <a:ext cx="720" cy="864"/>
            </a:xfrm>
            <a:prstGeom prst="flowChartAlternateProcess">
              <a:avLst/>
            </a:prstGeom>
            <a:noFill/>
            <a:ln w="9525" cap="flat" cmpd="sng">
              <a:solidFill>
                <a:srgbClr val="8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12293" name="AutoShape 7"/>
          <p:cNvSpPr/>
          <p:nvPr/>
        </p:nvSpPr>
        <p:spPr>
          <a:xfrm>
            <a:off x="6858000" y="4343400"/>
            <a:ext cx="1066800" cy="152400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294" name="AutoShape 8"/>
          <p:cNvSpPr/>
          <p:nvPr/>
        </p:nvSpPr>
        <p:spPr>
          <a:xfrm>
            <a:off x="6705600" y="4648200"/>
            <a:ext cx="76200" cy="15240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grpSp>
        <p:nvGrpSpPr>
          <p:cNvPr id="3" name="Group 9"/>
          <p:cNvGrpSpPr/>
          <p:nvPr/>
        </p:nvGrpSpPr>
        <p:grpSpPr>
          <a:xfrm>
            <a:off x="6781800" y="4572000"/>
            <a:ext cx="1447800" cy="1196975"/>
            <a:chOff x="3024" y="1632"/>
            <a:chExt cx="912" cy="885"/>
          </a:xfrm>
        </p:grpSpPr>
        <p:sp>
          <p:nvSpPr>
            <p:cNvPr id="12307" name="Text Box 10"/>
            <p:cNvSpPr txBox="1"/>
            <p:nvPr/>
          </p:nvSpPr>
          <p:spPr>
            <a:xfrm>
              <a:off x="3072" y="1728"/>
              <a:ext cx="864" cy="7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rgbClr val="3333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受力物体</a:t>
              </a:r>
            </a:p>
          </p:txBody>
        </p:sp>
        <p:sp>
          <p:nvSpPr>
            <p:cNvPr id="12308" name="AutoShape 11"/>
            <p:cNvSpPr/>
            <p:nvPr/>
          </p:nvSpPr>
          <p:spPr>
            <a:xfrm>
              <a:off x="3024" y="1632"/>
              <a:ext cx="720" cy="864"/>
            </a:xfrm>
            <a:prstGeom prst="flowChartAlternateProcess">
              <a:avLst/>
            </a:prstGeom>
            <a:noFill/>
            <a:ln w="9525" cap="flat" cmpd="sng">
              <a:solidFill>
                <a:srgbClr val="8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12296" name="AutoShape 12"/>
          <p:cNvSpPr/>
          <p:nvPr/>
        </p:nvSpPr>
        <p:spPr>
          <a:xfrm>
            <a:off x="3429000" y="4572000"/>
            <a:ext cx="1066800" cy="1447800"/>
          </a:xfrm>
          <a:prstGeom prst="rightBrace">
            <a:avLst>
              <a:gd name="adj1" fmla="val 11309"/>
              <a:gd name="adj2" fmla="val 500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297" name="AutoShape 13"/>
          <p:cNvSpPr/>
          <p:nvPr/>
        </p:nvSpPr>
        <p:spPr>
          <a:xfrm>
            <a:off x="5410200" y="4953000"/>
            <a:ext cx="1371600" cy="609600"/>
          </a:xfrm>
          <a:prstGeom prst="leftRightArrow">
            <a:avLst>
              <a:gd name="adj1" fmla="val 50000"/>
              <a:gd name="adj2" fmla="val 450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grpSp>
        <p:nvGrpSpPr>
          <p:cNvPr id="4" name="Group 14"/>
          <p:cNvGrpSpPr/>
          <p:nvPr/>
        </p:nvGrpSpPr>
        <p:grpSpPr>
          <a:xfrm>
            <a:off x="4759325" y="4618038"/>
            <a:ext cx="1946275" cy="1173162"/>
            <a:chOff x="2112" y="1661"/>
            <a:chExt cx="864" cy="739"/>
          </a:xfrm>
        </p:grpSpPr>
        <p:sp>
          <p:nvSpPr>
            <p:cNvPr id="12305" name="AutoShape 15"/>
            <p:cNvSpPr/>
            <p:nvPr/>
          </p:nvSpPr>
          <p:spPr>
            <a:xfrm>
              <a:off x="2112" y="1776"/>
              <a:ext cx="864" cy="624"/>
            </a:xfrm>
            <a:prstGeom prst="leftRightArrow">
              <a:avLst>
                <a:gd name="adj1" fmla="val 50000"/>
                <a:gd name="adj2" fmla="val 27692"/>
              </a:avLst>
            </a:prstGeom>
            <a:solidFill>
              <a:srgbClr val="99CCFF"/>
            </a:solidFill>
            <a:ln w="9525">
              <a:noFill/>
            </a:ln>
          </p:spPr>
          <p:txBody>
            <a:bodyPr anchor="ctr">
              <a:spAutoFit/>
            </a:bodyPr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2306" name="Text Box 16"/>
            <p:cNvSpPr txBox="1"/>
            <p:nvPr/>
          </p:nvSpPr>
          <p:spPr>
            <a:xfrm>
              <a:off x="2245" y="1661"/>
              <a:ext cx="6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solidFill>
                    <a:srgbClr val="FF33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  </a:t>
              </a:r>
              <a:r>
                <a:rPr lang="zh-CN" altLang="en-US" sz="2800">
                  <a:solidFill>
                    <a:srgbClr val="FF33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接触</a:t>
              </a:r>
            </a:p>
          </p:txBody>
        </p:sp>
      </p:grpSp>
      <p:sp>
        <p:nvSpPr>
          <p:cNvPr id="206865" name="Rectangle 17"/>
          <p:cNvSpPr/>
          <p:nvPr/>
        </p:nvSpPr>
        <p:spPr>
          <a:xfrm>
            <a:off x="5140325" y="55118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不接触</a:t>
            </a:r>
          </a:p>
        </p:txBody>
      </p:sp>
      <p:sp>
        <p:nvSpPr>
          <p:cNvPr id="206866" name="Rectangle 18"/>
          <p:cNvSpPr/>
          <p:nvPr/>
        </p:nvSpPr>
        <p:spPr>
          <a:xfrm>
            <a:off x="2209800" y="381000"/>
            <a:ext cx="6191250" cy="579438"/>
          </a:xfrm>
          <a:prstGeom prst="rect">
            <a:avLst/>
          </a:prstGeom>
          <a:solidFill>
            <a:srgbClr val="FFFF99">
              <a:alpha val="81175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相互接触的物体间有力的作用</a:t>
            </a:r>
          </a:p>
        </p:txBody>
      </p:sp>
      <p:pic>
        <p:nvPicPr>
          <p:cNvPr id="206867" name="Picture 19" descr="ni_png_038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228600"/>
            <a:ext cx="762000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868" name="Picture 20" descr="AG20041192020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00" y="1219200"/>
            <a:ext cx="5410200" cy="327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6869" name="Text Box 21"/>
          <p:cNvSpPr txBox="1"/>
          <p:nvPr/>
        </p:nvSpPr>
        <p:spPr>
          <a:xfrm>
            <a:off x="609600" y="4495800"/>
            <a:ext cx="1981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99"/>
                </a:solidFill>
                <a:latin typeface="Times New Roman" panose="02020603050405020304" pitchFamily="18" charset="0"/>
                <a:ea typeface="仿宋_GB2312" pitchFamily="49" charset="-122"/>
              </a:rPr>
              <a:t>压路机</a:t>
            </a:r>
          </a:p>
        </p:txBody>
      </p:sp>
      <p:pic>
        <p:nvPicPr>
          <p:cNvPr id="12304" name="Picture 22" descr="12 4 29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5638800"/>
            <a:ext cx="3505200" cy="96361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69279245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70" decel="100000"/>
                                        <p:tgtEl>
                                          <p:spTgt spid="2068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770" decel="100000"/>
                                        <p:tgtEl>
                                          <p:spTgt spid="20686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7" dur="770" fill="hold"/>
                                        <p:tgtEl>
                                          <p:spTgt spid="20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9" dur="770" fill="hold"/>
                                        <p:tgtEl>
                                          <p:spTgt spid="20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70" decel="100000"/>
                                        <p:tgtEl>
                                          <p:spTgt spid="2068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770" decel="100000"/>
                                        <p:tgtEl>
                                          <p:spTgt spid="2068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9" dur="770" fill="hold"/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1" dur="770" fill="hold"/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65" grpId="0"/>
      <p:bldP spid="206866" grpId="0" animBg="1"/>
      <p:bldP spid="2068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/>
          </p:cNvPicPr>
          <p:nvPr/>
        </p:nvPicPr>
        <p:blipFill>
          <a:blip r:embed="rId2"/>
          <a:srcRect l="4878" t="2365" r="4878" b="7692"/>
          <a:stretch>
            <a:fillRect/>
          </a:stretch>
        </p:blipFill>
        <p:spPr>
          <a:xfrm>
            <a:off x="4495800" y="228600"/>
            <a:ext cx="2819400" cy="2897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8899" name="Rectangle 3"/>
          <p:cNvSpPr/>
          <p:nvPr/>
        </p:nvSpPr>
        <p:spPr>
          <a:xfrm>
            <a:off x="1219200" y="6019800"/>
            <a:ext cx="6191250" cy="579438"/>
          </a:xfrm>
          <a:prstGeom prst="rect">
            <a:avLst/>
          </a:prstGeom>
          <a:solidFill>
            <a:srgbClr val="FFFF99">
              <a:alpha val="81175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不接触的物体间也有力的作用</a:t>
            </a:r>
          </a:p>
        </p:txBody>
      </p:sp>
      <p:pic>
        <p:nvPicPr>
          <p:cNvPr id="208900" name="Picture 4" descr="ni_png_03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5867400"/>
            <a:ext cx="762000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8901" name="Text Box 5"/>
          <p:cNvSpPr txBox="1"/>
          <p:nvPr/>
        </p:nvSpPr>
        <p:spPr>
          <a:xfrm>
            <a:off x="228600" y="1600200"/>
            <a:ext cx="50450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3399"/>
                </a:solidFill>
                <a:latin typeface="Times New Roman" panose="02020603050405020304" pitchFamily="18" charset="0"/>
                <a:ea typeface="仿宋_GB2312" pitchFamily="49" charset="-122"/>
              </a:rPr>
              <a:t>地球对苹果的万有引力</a:t>
            </a:r>
          </a:p>
        </p:txBody>
      </p:sp>
      <p:sp>
        <p:nvSpPr>
          <p:cNvPr id="208902" name="Text Box 6"/>
          <p:cNvSpPr txBox="1"/>
          <p:nvPr/>
        </p:nvSpPr>
        <p:spPr>
          <a:xfrm>
            <a:off x="5410200" y="3124200"/>
            <a:ext cx="3581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3399"/>
                </a:solidFill>
                <a:latin typeface="Times New Roman" panose="02020603050405020304" pitchFamily="18" charset="0"/>
                <a:ea typeface="仿宋_GB2312" pitchFamily="49" charset="-122"/>
              </a:rPr>
              <a:t>磁铁对小球的磁力</a:t>
            </a:r>
          </a:p>
        </p:txBody>
      </p:sp>
      <p:pic>
        <p:nvPicPr>
          <p:cNvPr id="208903" name="Picture 7" descr="苹果会落到地面上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2133600"/>
            <a:ext cx="3086100" cy="298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8904" name="Picture 8" descr="u=3979438062,2204578634&amp;gp=1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9600" y="4114800"/>
            <a:ext cx="1333500" cy="133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8905" name="Picture 9" descr="u=1445207208,1803751281&amp;gp=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7000" y="4419600"/>
            <a:ext cx="936625" cy="719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8906" name="Text Box 10"/>
          <p:cNvSpPr txBox="1"/>
          <p:nvPr/>
        </p:nvSpPr>
        <p:spPr>
          <a:xfrm>
            <a:off x="3810000" y="5410200"/>
            <a:ext cx="480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3399"/>
                </a:solidFill>
                <a:latin typeface="Times New Roman" panose="02020603050405020304" pitchFamily="18" charset="0"/>
                <a:ea typeface="仿宋_GB2312" pitchFamily="49" charset="-122"/>
              </a:rPr>
              <a:t>地球与月球之间有引力</a:t>
            </a:r>
          </a:p>
        </p:txBody>
      </p:sp>
    </p:spTree>
    <p:extLst>
      <p:ext uri="{BB962C8B-B14F-4D97-AF65-F5344CB8AC3E}">
        <p14:creationId xmlns:p14="http://schemas.microsoft.com/office/powerpoint/2010/main" val="15570985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8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8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8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8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8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8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99" grpId="0" animBg="1"/>
      <p:bldP spid="208901" grpId="0"/>
      <p:bldP spid="208902" grpId="0"/>
      <p:bldP spid="20890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1356</Words>
  <Application>Microsoft Office PowerPoint</Application>
  <PresentationFormat>全屏显示(4:3)</PresentationFormat>
  <Paragraphs>176</Paragraphs>
  <Slides>30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PowerPoint 演示文稿</vt:lpstr>
      <vt:lpstr>PowerPoint 演示文稿</vt:lpstr>
      <vt:lpstr>一、什么是力？</vt:lpstr>
      <vt:lpstr>PowerPoint 演示文稿</vt:lpstr>
      <vt:lpstr>1.力是物体间的相互作用</vt:lpstr>
      <vt:lpstr>PowerPoint 演示文稿</vt:lpstr>
      <vt:lpstr>PowerPoint 演示文稿</vt:lpstr>
      <vt:lpstr>PowerPoint 演示文稿</vt:lpstr>
      <vt:lpstr>PowerPoint 演示文稿</vt:lpstr>
      <vt:lpstr>练一练：</vt:lpstr>
      <vt:lpstr>二、力的作用效果</vt:lpstr>
      <vt:lpstr>PowerPoint 演示文稿</vt:lpstr>
      <vt:lpstr>PowerPoint 演示文稿</vt:lpstr>
      <vt:lpstr>PowerPoint 演示文稿</vt:lpstr>
      <vt:lpstr>3.力的大小、方向、作用点</vt:lpstr>
      <vt:lpstr>4.力的表示方法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5、如图所示，放在水平地面上的一个木箱受到一个向左的推力，推力大小为30N，在图中画出箱子受到的推力的示意图(要求标出推力的大小).</vt:lpstr>
      <vt:lpstr>PowerPoint 演示文稿</vt:lpstr>
      <vt:lpstr>PowerPoint 演示文稿</vt:lpstr>
      <vt:lpstr>9、小球静止在墙角，画出它所受到的力的示意图。</vt:lpstr>
      <vt:lpstr>10、如图所示，使一薄钢条的下端固定，现分别用不同的力去推它，使其发生（a）、（b）、（c）、（d）各图中所示的形变，如果F1=F3=F4〉F2，那么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17</cp:revision>
  <dcterms:created xsi:type="dcterms:W3CDTF">2020-11-18T08:25:49Z</dcterms:created>
  <dcterms:modified xsi:type="dcterms:W3CDTF">2020-11-18T08:50:17Z</dcterms:modified>
</cp:coreProperties>
</file>