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46.TIF" TargetMode="Externa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47.TIF" TargetMode="Externa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48.TIF" TargetMode="Externa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49.TIF" TargetMode="Externa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50.TIF" TargetMode="Externa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51.TIF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5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252.TIF" TargetMode="Externa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9.xml"/><Relationship Id="rId5" Type="http://schemas.openxmlformats.org/officeDocument/2006/relationships/tags" Target="../tags/tag3.xml"/><Relationship Id="rId4" Type="http://schemas.openxmlformats.org/officeDocument/2006/relationships/slide" Target="slide14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slide" Target="slide7.xml"/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slide" Target="slide3.xml"/><Relationship Id="rId5" Type="http://schemas.openxmlformats.org/officeDocument/2006/relationships/image" Target="file:///C:\Documents and Settings\Administrator\&#26700;&#38754;\&#27743;&#35199;&#29289;&#29702;(JK)\N239.TIF" TargetMode="External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.xml"/><Relationship Id="rId2" Type="http://schemas.openxmlformats.org/officeDocument/2006/relationships/image" Target="file:///C:\Documents and Settings\Administrator\&#26700;&#38754;\&#27743;&#35199;&#29289;&#29702;(JK)\N238.TIF" TargetMode="Externa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file:///C:\Documents and Settings\Administrator\&#26700;&#38754;\&#27743;&#35199;&#29289;&#29702;(JK)\N242.TIF" TargetMode="External"/><Relationship Id="rId7" Type="http://schemas.openxmlformats.org/officeDocument/2006/relationships/image" Target="../media/image6.png"/><Relationship Id="rId6" Type="http://schemas.openxmlformats.org/officeDocument/2006/relationships/image" Target="file:///C:\Documents and Settings\Administrator\&#26700;&#38754;\&#27743;&#35199;&#29289;&#29702;(JK)\N241.TIF" TargetMode="External"/><Relationship Id="rId5" Type="http://schemas.openxmlformats.org/officeDocument/2006/relationships/image" Target="../media/image5.png"/><Relationship Id="rId4" Type="http://schemas.openxmlformats.org/officeDocument/2006/relationships/image" Target="file:///C:\Documents and Settings\Administrator\&#26700;&#38754;\&#27743;&#35199;&#29289;&#29702;(JK)\N240.TIF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5.xml"/><Relationship Id="rId14" Type="http://schemas.openxmlformats.org/officeDocument/2006/relationships/slideLayout" Target="../slideLayouts/slideLayout7.xml"/><Relationship Id="rId13" Type="http://schemas.openxmlformats.org/officeDocument/2006/relationships/slide" Target="slide3.xml"/><Relationship Id="rId12" Type="http://schemas.openxmlformats.org/officeDocument/2006/relationships/image" Target="file:///C:\Documents and Settings\Administrator\&#26700;&#38754;\&#27743;&#35199;&#29289;&#29702;(JK)\N244.TIF" TargetMode="External"/><Relationship Id="rId11" Type="http://schemas.openxmlformats.org/officeDocument/2006/relationships/image" Target="../media/image8.png"/><Relationship Id="rId10" Type="http://schemas.openxmlformats.org/officeDocument/2006/relationships/image" Target="file:///C:\Documents and Settings\Administrator\&#26700;&#38754;\&#27743;&#35199;&#29289;&#29702;(JK)\N243.TIF" TargetMode="External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245.TIF" TargetMode="External"/><Relationship Id="rId2" Type="http://schemas.openxmlformats.org/officeDocument/2006/relationships/image" Target="../media/image9.png"/><Relationship Id="rId1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3317240" y="2089150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浮 力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40685" y="3435985"/>
            <a:ext cx="620331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浮力相关判断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2145" y="1282700"/>
            <a:ext cx="108451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命题点：压强、浮力的大小变化判断</a:t>
            </a:r>
            <a:r>
              <a:rPr lang="en-US" sz="2400">
                <a:latin typeface="Times New Roman" panose="02020603050405020304" pitchFamily="18" charset="0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水中的鱼吐出的气泡在水中上升的过程中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气泡受到水的压强将</a:t>
            </a:r>
            <a:r>
              <a:rPr lang="en-US" sz="2400">
                <a:latin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；气泡受到水的浮力将</a:t>
            </a:r>
            <a:r>
              <a:rPr lang="en-US" sz="2400">
                <a:latin typeface="Times New Roman" panose="02020603050405020304" pitchFamily="18" charset="0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endParaRPr lang="zh-CN" altLang="en-US" sz="2400"/>
          </a:p>
        </p:txBody>
      </p:sp>
      <p:pic>
        <p:nvPicPr>
          <p:cNvPr id="2" name="图片 -2147481973" descr="C:\Documents and Settings\Administrator\桌面\江西物理(JK)\N24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98690" y="3044825"/>
            <a:ext cx="3079750" cy="24758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22020" y="2467610"/>
            <a:ext cx="809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4935" y="246761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2000" y="1131570"/>
            <a:ext cx="109810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命题点：压强、浮力的大小变化判断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在寓言故事《乌鸦喝水》中，乌鸦把小石块投入瓶中而喝到了水．如图所示，水中石块受到的浮力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 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它受到的重力；水面上升过程中，水对瓶底的压强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 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 “</a:t>
            </a:r>
            <a:r>
              <a:rPr lang="zh-CN" sz="2400">
                <a:ea typeface="宋体" panose="02010600030101010101" pitchFamily="2" charset="-122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1971" descr="C:\Documents and Settings\Administrator\桌面\江西物理(JK)\N24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944360" y="3320415"/>
            <a:ext cx="3735705" cy="2618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973830" y="2302510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28285" y="2860040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56590" y="803910"/>
            <a:ext cx="10931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命题点：浮力的应用、物理研究方法</a:t>
            </a:r>
            <a:r>
              <a:rPr lang="en-US" sz="2400">
                <a:latin typeface="Times New Roman" panose="02020603050405020304" pitchFamily="18" charset="0"/>
              </a:rPr>
              <a:t>4. 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曹冲称象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的故事</a:t>
            </a:r>
            <a:r>
              <a:rPr lang="en-US" sz="2400">
                <a:latin typeface="Times New Roman" panose="02020603050405020304" pitchFamily="18" charset="0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蕴含着丰富的物理知识和方法．为了测出大象的质量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在载有大象的船只上画一个记号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然后牵走大象．再把石块搬到船上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使船恰好下沉到原记号处为止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此时石块的总质量</a:t>
            </a:r>
            <a:r>
              <a:rPr lang="en-US" sz="2400">
                <a:latin typeface="Times New Roman" panose="02020603050405020304" pitchFamily="18" charset="0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等于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小于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大于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大象的质量．曹冲所用到的物理研究方法是</a:t>
            </a:r>
            <a:r>
              <a:rPr lang="en-US" sz="2400">
                <a:latin typeface="Times New Roman" panose="02020603050405020304" pitchFamily="18" charset="0"/>
              </a:rPr>
              <a:t>____________.</a:t>
            </a:r>
            <a:endParaRPr lang="zh-CN" altLang="en-US" sz="2400"/>
          </a:p>
        </p:txBody>
      </p:sp>
      <p:pic>
        <p:nvPicPr>
          <p:cNvPr id="2" name="图片 -2147481970" descr="C:\Documents and Settings\Administrator\桌面\江西物理(JK)\N24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846570" y="3792220"/>
            <a:ext cx="3437890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981190" y="2536190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07375" y="3088640"/>
            <a:ext cx="1793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等效替代法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6110" y="1118870"/>
            <a:ext cx="110998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浮沉条件及应用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如图所示为潜水艇的示意图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潜水艇是通过调节自身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来实现上浮和下沉的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当它漂浮在水面上时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 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 </a:t>
            </a:r>
            <a:r>
              <a:rPr lang="zh-CN" sz="2400">
                <a:ea typeface="宋体" panose="02010600030101010101" pitchFamily="2" charset="-122"/>
              </a:rPr>
              <a:t>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”“ 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 </a:t>
            </a:r>
            <a:r>
              <a:rPr lang="zh-CN" sz="2400">
                <a:ea typeface="宋体" panose="02010600030101010101" pitchFamily="2" charset="-122"/>
              </a:rPr>
              <a:t>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”)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/>
          </a:p>
        </p:txBody>
      </p:sp>
      <p:pic>
        <p:nvPicPr>
          <p:cNvPr id="2" name="图片 -2147481972" descr="C:\Documents and Settings\Administrator\桌面\江西物理(JK)\N24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587490" y="2999740"/>
            <a:ext cx="4299585" cy="2372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526020" y="5527040"/>
            <a:ext cx="24231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P59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10.3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6)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27390" y="1765300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2230" y="2306955"/>
            <a:ext cx="657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77711" y="111633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55320" y="1960245"/>
            <a:ext cx="9860915" cy="532765"/>
            <a:chOff x="813" y="6035"/>
            <a:chExt cx="15529" cy="839"/>
          </a:xfrm>
        </p:grpSpPr>
        <p:grpSp>
          <p:nvGrpSpPr>
            <p:cNvPr id="18" name="组合 17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19" name="图片 18" descr="考点·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20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浮力的相关判断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6年3考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55320" y="2611120"/>
            <a:ext cx="1100963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远征号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潜水艇在南海执行任务．根据任务的要求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潜水艇需要在不同深度处悬浮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若海水密度保持不变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则下列说法错误的是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潜水艇排开海水的体积相等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潜水艇所受的重力大小不相等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潜水艇所受的浮力大小相等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潜水艇所受的浮力与重力大小相等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306685" y="3296920"/>
            <a:ext cx="636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3125" y="1360170"/>
            <a:ext cx="105467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在已调好的天平的两个托盘上放上两个一模一样装满水的桶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其中右桶上漂着一小块木块．关于天平会向哪边倾斜的说法正确的是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天平不倾斜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向左盘倾斜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向右盘倾斜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无法判断</a:t>
            </a:r>
            <a:endParaRPr lang="zh-CN" altLang="en-US" sz="2400"/>
          </a:p>
        </p:txBody>
      </p:sp>
      <p:pic>
        <p:nvPicPr>
          <p:cNvPr id="2" name="图片 -2147481965" descr="C:\Documents and Settings\Administrator\桌面\江西物理(JK)\N25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274310" y="2839085"/>
            <a:ext cx="3889375" cy="2104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696710" y="5166995"/>
            <a:ext cx="10439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33625" y="2625090"/>
            <a:ext cx="52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9145" y="1849120"/>
            <a:ext cx="109677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只用量筒、长方体小木块、长细针、水、密度未知的盐水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能测出的物理量是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温馨提示：长方体小木块不吸水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ea typeface="宋体" panose="02010600030101010101" pitchFamily="2" charset="-122"/>
              </a:rPr>
              <a:t>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zh-CN" sz="2400">
                <a:ea typeface="宋体" panose="02010600030101010101" pitchFamily="2" charset="-122"/>
                <a:sym typeface="+mn-ea"/>
              </a:rPr>
              <a:t>　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木块的质量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木块的密度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木块的高度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盐水的密度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334625" y="252539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40435" y="115316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58520" y="1606550"/>
            <a:ext cx="107505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如图是用以监测水文变化的浮标．监测发现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从春季至夏季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海水温度上升、体积膨胀导致密度下降．此过程中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若浮标体积保持不变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浮力变大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露出海面体积变小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浮力变小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露出海面体积变大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浮力不变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露出海面体积变大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浮力不变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露出海面体积变小</a:t>
            </a:r>
            <a:endParaRPr lang="zh-CN" altLang="en-US" sz="2400"/>
          </a:p>
        </p:txBody>
      </p:sp>
      <p:pic>
        <p:nvPicPr>
          <p:cNvPr id="3" name="图片 -2147481963" descr="C:\Documents and Settings\Administrator\桌面\江西物理(JK)\N25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296785" y="2821940"/>
            <a:ext cx="1741170" cy="26358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655560" y="5549900"/>
            <a:ext cx="10236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329420" y="2361565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5155" y="1464945"/>
            <a:ext cx="109823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水平桌面上放置有甲、乙、丙三个完全相同的圆柱形容器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容器中盛有不同种类的液体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将质量和体积均相同的三个物体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>
                <a:ea typeface="宋体" panose="02010600030101010101" pitchFamily="2" charset="-122"/>
              </a:rPr>
              <a:t>分别放到甲、乙、丙容器中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静止时的位置如图所示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容器中的液面高度相同．下列判断中正确的是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三个物体受到的浮力为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容器中液体的质量为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&lt;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sz="2400" baseline="-25000">
                <a:ea typeface="宋体" panose="02010600030101010101" pitchFamily="2" charset="-122"/>
              </a:rPr>
              <a:t>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液体对容器底部的压强为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ea typeface="宋体" panose="02010600030101010101" pitchFamily="2" charset="-122"/>
              </a:rPr>
              <a:t>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容器对桌面的压力为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甲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乙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&gt;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丙</a:t>
            </a:r>
            <a:endParaRPr lang="zh-CN" altLang="en-US" sz="2400"/>
          </a:p>
        </p:txBody>
      </p:sp>
      <p:pic>
        <p:nvPicPr>
          <p:cNvPr id="2" name="图片 -2147481962" descr="C:\Documents and Settings\Administrator\桌面\江西物理(JK)\N25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340475" y="3382010"/>
            <a:ext cx="4741545" cy="17792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341995" y="5161280"/>
            <a:ext cx="11950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332085" y="2699385"/>
            <a:ext cx="464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00705" y="213042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00705" y="387858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571875" y="3181985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288405" y="3181985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337493" y="2646045"/>
            <a:ext cx="1697990" cy="1338580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69" y="0"/>
                  <a:pt x="969760" y="122491"/>
                  <a:pt x="969760" y="273600"/>
                </a:cubicBezTo>
                <a:cubicBezTo>
                  <a:pt x="969760" y="424709"/>
                  <a:pt x="847269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浮力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93903" y="4022090"/>
            <a:ext cx="2918460" cy="725170"/>
            <a:chOff x="11509" y="6334"/>
            <a:chExt cx="4596" cy="1142"/>
          </a:xfrm>
        </p:grpSpPr>
        <p:sp>
          <p:nvSpPr>
            <p:cNvPr id="107" name="MMConnector"/>
            <p:cNvSpPr/>
            <p:nvPr/>
          </p:nvSpPr>
          <p:spPr>
            <a:xfrm>
              <a:off x="11509" y="6458"/>
              <a:ext cx="2219" cy="657"/>
            </a:xfrm>
            <a:custGeom>
              <a:avLst/>
              <a:gdLst/>
              <a:ahLst/>
              <a:cxnLst/>
              <a:pathLst>
                <a:path w="804892" h="170507">
                  <a:moveTo>
                    <a:pt x="-157078" y="-80432"/>
                  </a:moveTo>
                  <a:cubicBezTo>
                    <a:pt x="-175511" y="-85629"/>
                    <a:pt x="-190936" y="-76459"/>
                    <a:pt x="-194442" y="-62256"/>
                  </a:cubicBezTo>
                  <a:cubicBezTo>
                    <a:pt x="-197947" y="-48052"/>
                    <a:pt x="-188518" y="-32954"/>
                    <a:pt x="-169826" y="-28782"/>
                  </a:cubicBezTo>
                  <a:cubicBezTo>
                    <a:pt x="-152665" y="-24951"/>
                    <a:pt x="-135504" y="-21121"/>
                    <a:pt x="-118359" y="-17108"/>
                  </a:cubicBezTo>
                  <a:cubicBezTo>
                    <a:pt x="-101215" y="-13095"/>
                    <a:pt x="-84088" y="-8899"/>
                    <a:pt x="-66965" y="-4613"/>
                  </a:cubicBezTo>
                  <a:cubicBezTo>
                    <a:pt x="-49842" y="-326"/>
                    <a:pt x="-32723" y="4051"/>
                    <a:pt x="-15602" y="8496"/>
                  </a:cubicBezTo>
                  <a:cubicBezTo>
                    <a:pt x="1520" y="12942"/>
                    <a:pt x="18643" y="17455"/>
                    <a:pt x="35780" y="21989"/>
                  </a:cubicBezTo>
                  <a:cubicBezTo>
                    <a:pt x="52916" y="26524"/>
                    <a:pt x="70065" y="31080"/>
                    <a:pt x="87237" y="35615"/>
                  </a:cubicBezTo>
                  <a:cubicBezTo>
                    <a:pt x="104408" y="40149"/>
                    <a:pt x="121602" y="44661"/>
                    <a:pt x="138829" y="49105"/>
                  </a:cubicBezTo>
                  <a:cubicBezTo>
                    <a:pt x="156055" y="53548"/>
                    <a:pt x="173314" y="57923"/>
                    <a:pt x="190613" y="62180"/>
                  </a:cubicBezTo>
                  <a:cubicBezTo>
                    <a:pt x="207912" y="66438"/>
                    <a:pt x="225252" y="70578"/>
                    <a:pt x="242638" y="74554"/>
                  </a:cubicBezTo>
                  <a:cubicBezTo>
                    <a:pt x="260024" y="78531"/>
                    <a:pt x="277458" y="82342"/>
                    <a:pt x="294937" y="85943"/>
                  </a:cubicBezTo>
                  <a:cubicBezTo>
                    <a:pt x="312417" y="89544"/>
                    <a:pt x="329942" y="92935"/>
                    <a:pt x="347524" y="96072"/>
                  </a:cubicBezTo>
                  <a:cubicBezTo>
                    <a:pt x="365106" y="99209"/>
                    <a:pt x="382745" y="102092"/>
                    <a:pt x="400390" y="104686"/>
                  </a:cubicBezTo>
                  <a:cubicBezTo>
                    <a:pt x="418034" y="107279"/>
                    <a:pt x="435685" y="109583"/>
                    <a:pt x="453499" y="111562"/>
                  </a:cubicBezTo>
                  <a:cubicBezTo>
                    <a:pt x="471312" y="113541"/>
                    <a:pt x="489290" y="115195"/>
                    <a:pt x="506794" y="116517"/>
                  </a:cubicBezTo>
                  <a:cubicBezTo>
                    <a:pt x="524298" y="117838"/>
                    <a:pt x="541328" y="118827"/>
                    <a:pt x="560198" y="119414"/>
                  </a:cubicBezTo>
                  <a:cubicBezTo>
                    <a:pt x="579068" y="120002"/>
                    <a:pt x="599778" y="120188"/>
                    <a:pt x="613624" y="120169"/>
                  </a:cubicBezTo>
                  <a:cubicBezTo>
                    <a:pt x="627471" y="120150"/>
                    <a:pt x="634456" y="119925"/>
                    <a:pt x="641440" y="119700"/>
                  </a:cubicBezTo>
                  <a:cubicBezTo>
                    <a:pt x="644175" y="119612"/>
                    <a:pt x="646000" y="117990"/>
                    <a:pt x="646000" y="115900"/>
                  </a:cubicBezTo>
                  <a:cubicBezTo>
                    <a:pt x="646000" y="113810"/>
                    <a:pt x="644175" y="112163"/>
                    <a:pt x="641440" y="112100"/>
                  </a:cubicBezTo>
                  <a:cubicBezTo>
                    <a:pt x="634493" y="111940"/>
                    <a:pt x="627545" y="111780"/>
                    <a:pt x="613819" y="111040"/>
                  </a:cubicBezTo>
                  <a:cubicBezTo>
                    <a:pt x="600092" y="110301"/>
                    <a:pt x="579586" y="108982"/>
                    <a:pt x="560944" y="107369"/>
                  </a:cubicBezTo>
                  <a:cubicBezTo>
                    <a:pt x="542302" y="105755"/>
                    <a:pt x="525525" y="103848"/>
                    <a:pt x="508310" y="101587"/>
                  </a:cubicBezTo>
                  <a:cubicBezTo>
                    <a:pt x="491095" y="99326"/>
                    <a:pt x="473443" y="96713"/>
                    <a:pt x="455979" y="93790"/>
                  </a:cubicBezTo>
                  <a:cubicBezTo>
                    <a:pt x="438515" y="90866"/>
                    <a:pt x="421239" y="87633"/>
                    <a:pt x="403988" y="84116"/>
                  </a:cubicBezTo>
                  <a:cubicBezTo>
                    <a:pt x="386737" y="80598"/>
                    <a:pt x="369511" y="76795"/>
                    <a:pt x="352351" y="72745"/>
                  </a:cubicBezTo>
                  <a:cubicBezTo>
                    <a:pt x="335192" y="68695"/>
                    <a:pt x="318099" y="64398"/>
                    <a:pt x="301053" y="59893"/>
                  </a:cubicBezTo>
                  <a:cubicBezTo>
                    <a:pt x="284007" y="55388"/>
                    <a:pt x="267009" y="50675"/>
                    <a:pt x="250051" y="45798"/>
                  </a:cubicBezTo>
                  <a:cubicBezTo>
                    <a:pt x="233093" y="40921"/>
                    <a:pt x="216174" y="35879"/>
                    <a:pt x="199280" y="30718"/>
                  </a:cubicBezTo>
                  <a:cubicBezTo>
                    <a:pt x="182387" y="25556"/>
                    <a:pt x="165518" y="20274"/>
                    <a:pt x="148658" y="14917"/>
                  </a:cubicBezTo>
                  <a:cubicBezTo>
                    <a:pt x="131799" y="9561"/>
                    <a:pt x="114949" y="4129"/>
                    <a:pt x="98092" y="-1334"/>
                  </a:cubicBezTo>
                  <a:cubicBezTo>
                    <a:pt x="81235" y="-6797"/>
                    <a:pt x="64371" y="-12290"/>
                    <a:pt x="47485" y="-17772"/>
                  </a:cubicBezTo>
                  <a:cubicBezTo>
                    <a:pt x="30598" y="-23254"/>
                    <a:pt x="13689" y="-28725"/>
                    <a:pt x="-3258" y="-34139"/>
                  </a:cubicBezTo>
                  <a:cubicBezTo>
                    <a:pt x="-20205" y="-39553"/>
                    <a:pt x="-37191" y="-44911"/>
                    <a:pt x="-54221" y="-50189"/>
                  </a:cubicBezTo>
                  <a:cubicBezTo>
                    <a:pt x="-71251" y="-55466"/>
                    <a:pt x="-88326" y="-60663"/>
                    <a:pt x="-105476" y="-65690"/>
                  </a:cubicBezTo>
                  <a:cubicBezTo>
                    <a:pt x="-122626" y="-70718"/>
                    <a:pt x="-139852" y="-75575"/>
                    <a:pt x="-157078" y="-8043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3277" y="6334"/>
              <a:ext cx="2829" cy="114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浮力的应用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96528" y="4105910"/>
            <a:ext cx="3813810" cy="1301750"/>
            <a:chOff x="4245" y="6918"/>
            <a:chExt cx="6006" cy="2050"/>
          </a:xfrm>
        </p:grpSpPr>
        <p:sp>
          <p:nvSpPr>
            <p:cNvPr id="115" name="MMConnector"/>
            <p:cNvSpPr/>
            <p:nvPr/>
          </p:nvSpPr>
          <p:spPr>
            <a:xfrm>
              <a:off x="7972" y="6918"/>
              <a:ext cx="2279" cy="1757"/>
            </a:xfrm>
            <a:custGeom>
              <a:avLst/>
              <a:gdLst/>
              <a:ahLst/>
              <a:cxnLst/>
              <a:pathLst>
                <a:path w="826628" h="379619">
                  <a:moveTo>
                    <a:pt x="197956" y="-105484"/>
                  </a:moveTo>
                  <a:cubicBezTo>
                    <a:pt x="214882" y="-114446"/>
                    <a:pt x="220212" y="-131307"/>
                    <a:pt x="213190" y="-144141"/>
                  </a:cubicBezTo>
                  <a:cubicBezTo>
                    <a:pt x="206167" y="-156976"/>
                    <a:pt x="188883" y="-161940"/>
                    <a:pt x="172419" y="-152155"/>
                  </a:cubicBezTo>
                  <a:cubicBezTo>
                    <a:pt x="156890" y="-142924"/>
                    <a:pt x="141360" y="-133693"/>
                    <a:pt x="126076" y="-124162"/>
                  </a:cubicBezTo>
                  <a:cubicBezTo>
                    <a:pt x="110792" y="-114630"/>
                    <a:pt x="95754" y="-104798"/>
                    <a:pt x="80852" y="-94827"/>
                  </a:cubicBezTo>
                  <a:cubicBezTo>
                    <a:pt x="65950" y="-84857"/>
                    <a:pt x="51184" y="-74749"/>
                    <a:pt x="36533" y="-64540"/>
                  </a:cubicBezTo>
                  <a:cubicBezTo>
                    <a:pt x="21881" y="-54330"/>
                    <a:pt x="7344" y="-44020"/>
                    <a:pt x="-7130" y="-33678"/>
                  </a:cubicBezTo>
                  <a:cubicBezTo>
                    <a:pt x="-21605" y="-23335"/>
                    <a:pt x="-36016" y="-12961"/>
                    <a:pt x="-50411" y="-2614"/>
                  </a:cubicBezTo>
                  <a:cubicBezTo>
                    <a:pt x="-64807" y="7734"/>
                    <a:pt x="-79186" y="18054"/>
                    <a:pt x="-93597" y="28283"/>
                  </a:cubicBezTo>
                  <a:cubicBezTo>
                    <a:pt x="-108009" y="38513"/>
                    <a:pt x="-122453" y="48652"/>
                    <a:pt x="-136976" y="58637"/>
                  </a:cubicBezTo>
                  <a:cubicBezTo>
                    <a:pt x="-151500" y="68622"/>
                    <a:pt x="-166103" y="78453"/>
                    <a:pt x="-180830" y="88062"/>
                  </a:cubicBezTo>
                  <a:cubicBezTo>
                    <a:pt x="-195556" y="97670"/>
                    <a:pt x="-210406" y="107058"/>
                    <a:pt x="-225417" y="116153"/>
                  </a:cubicBezTo>
                  <a:cubicBezTo>
                    <a:pt x="-240428" y="125249"/>
                    <a:pt x="-255599" y="134052"/>
                    <a:pt x="-270963" y="142492"/>
                  </a:cubicBezTo>
                  <a:cubicBezTo>
                    <a:pt x="-286326" y="150932"/>
                    <a:pt x="-301881" y="159009"/>
                    <a:pt x="-317640" y="166651"/>
                  </a:cubicBezTo>
                  <a:cubicBezTo>
                    <a:pt x="-333399" y="174292"/>
                    <a:pt x="-349363" y="181500"/>
                    <a:pt x="-365550" y="188207"/>
                  </a:cubicBezTo>
                  <a:cubicBezTo>
                    <a:pt x="-381737" y="194914"/>
                    <a:pt x="-398147" y="201122"/>
                    <a:pt x="-414709" y="206774"/>
                  </a:cubicBezTo>
                  <a:cubicBezTo>
                    <a:pt x="-431272" y="212426"/>
                    <a:pt x="-447988" y="217522"/>
                    <a:pt x="-465044" y="222029"/>
                  </a:cubicBezTo>
                  <a:cubicBezTo>
                    <a:pt x="-482099" y="226535"/>
                    <a:pt x="-499495" y="230453"/>
                    <a:pt x="-516394" y="233745"/>
                  </a:cubicBezTo>
                  <a:cubicBezTo>
                    <a:pt x="-533292" y="237037"/>
                    <a:pt x="-549695" y="239704"/>
                    <a:pt x="-568536" y="241813"/>
                  </a:cubicBezTo>
                  <a:cubicBezTo>
                    <a:pt x="-587378" y="243922"/>
                    <a:pt x="-608660" y="245473"/>
                    <a:pt x="-621217" y="246245"/>
                  </a:cubicBezTo>
                  <a:cubicBezTo>
                    <a:pt x="-633775" y="247016"/>
                    <a:pt x="-637607" y="247008"/>
                    <a:pt x="-641440" y="247000"/>
                  </a:cubicBezTo>
                  <a:cubicBezTo>
                    <a:pt x="-644176" y="246994"/>
                    <a:pt x="-646000" y="248710"/>
                    <a:pt x="-646000" y="250800"/>
                  </a:cubicBezTo>
                  <a:cubicBezTo>
                    <a:pt x="-646000" y="252890"/>
                    <a:pt x="-644172" y="254459"/>
                    <a:pt x="-641440" y="254600"/>
                  </a:cubicBezTo>
                  <a:cubicBezTo>
                    <a:pt x="-637583" y="254799"/>
                    <a:pt x="-633725" y="254998"/>
                    <a:pt x="-621000" y="254845"/>
                  </a:cubicBezTo>
                  <a:cubicBezTo>
                    <a:pt x="-608276" y="254691"/>
                    <a:pt x="-586683" y="254185"/>
                    <a:pt x="-567488" y="252990"/>
                  </a:cubicBezTo>
                  <a:cubicBezTo>
                    <a:pt x="-548292" y="251794"/>
                    <a:pt x="-531494" y="249909"/>
                    <a:pt x="-514132" y="247408"/>
                  </a:cubicBezTo>
                  <a:cubicBezTo>
                    <a:pt x="-496771" y="244907"/>
                    <a:pt x="-478847" y="241791"/>
                    <a:pt x="-461213" y="238050"/>
                  </a:cubicBezTo>
                  <a:cubicBezTo>
                    <a:pt x="-443579" y="234309"/>
                    <a:pt x="-426234" y="229944"/>
                    <a:pt x="-409003" y="224998"/>
                  </a:cubicBezTo>
                  <a:cubicBezTo>
                    <a:pt x="-391772" y="220052"/>
                    <a:pt x="-374655" y="214524"/>
                    <a:pt x="-357736" y="208472"/>
                  </a:cubicBezTo>
                  <a:cubicBezTo>
                    <a:pt x="-340817" y="202420"/>
                    <a:pt x="-324096" y="195843"/>
                    <a:pt x="-307570" y="188813"/>
                  </a:cubicBezTo>
                  <a:cubicBezTo>
                    <a:pt x="-291043" y="181783"/>
                    <a:pt x="-274711" y="174300"/>
                    <a:pt x="-258572" y="166443"/>
                  </a:cubicBezTo>
                  <a:cubicBezTo>
                    <a:pt x="-242433" y="158587"/>
                    <a:pt x="-226488" y="150356"/>
                    <a:pt x="-210718" y="141834"/>
                  </a:cubicBezTo>
                  <a:cubicBezTo>
                    <a:pt x="-194948" y="133311"/>
                    <a:pt x="-179352" y="124496"/>
                    <a:pt x="-163903" y="115469"/>
                  </a:cubicBezTo>
                  <a:cubicBezTo>
                    <a:pt x="-148454" y="106441"/>
                    <a:pt x="-133151" y="97201"/>
                    <a:pt x="-117959" y="87825"/>
                  </a:cubicBezTo>
                  <a:cubicBezTo>
                    <a:pt x="-102767" y="78448"/>
                    <a:pt x="-87686" y="68935"/>
                    <a:pt x="-72677" y="59357"/>
                  </a:cubicBezTo>
                  <a:cubicBezTo>
                    <a:pt x="-57668" y="49779"/>
                    <a:pt x="-42731" y="40137"/>
                    <a:pt x="-27826" y="30501"/>
                  </a:cubicBezTo>
                  <a:cubicBezTo>
                    <a:pt x="-12920" y="20864"/>
                    <a:pt x="1953" y="11233"/>
                    <a:pt x="16834" y="1671"/>
                  </a:cubicBezTo>
                  <a:cubicBezTo>
                    <a:pt x="31715" y="-7890"/>
                    <a:pt x="46603" y="-17382"/>
                    <a:pt x="61538" y="-26730"/>
                  </a:cubicBezTo>
                  <a:cubicBezTo>
                    <a:pt x="76473" y="-36079"/>
                    <a:pt x="91454" y="-45284"/>
                    <a:pt x="106504" y="-54312"/>
                  </a:cubicBezTo>
                  <a:cubicBezTo>
                    <a:pt x="121553" y="-63340"/>
                    <a:pt x="136671" y="-72190"/>
                    <a:pt x="151924" y="-80689"/>
                  </a:cubicBezTo>
                  <a:cubicBezTo>
                    <a:pt x="167177" y="-89188"/>
                    <a:pt x="182567" y="-97336"/>
                    <a:pt x="197956" y="-1054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245" y="7373"/>
              <a:ext cx="1959" cy="1595"/>
            </a:xfrm>
            <a:custGeom>
              <a:avLst/>
              <a:gdLst>
                <a:gd name="rtl" fmla="*/ 135280 w 1170400"/>
                <a:gd name="rtt" fmla="*/ 71440 h 296400"/>
                <a:gd name="rtr" fmla="*/ 1032080 w 1170400"/>
                <a:gd name="rtb" fmla="*/ 238640 h 296400"/>
              </a:gdLst>
              <a:ahLst/>
              <a:cxnLst/>
              <a:rect l="rtl" t="rtt" r="rtr" b="rtb"/>
              <a:pathLst>
                <a:path w="1170400" h="296400">
                  <a:moveTo>
                    <a:pt x="30400" y="0"/>
                  </a:moveTo>
                  <a:lnTo>
                    <a:pt x="1140000" y="0"/>
                  </a:lnTo>
                  <a:cubicBezTo>
                    <a:pt x="1156781" y="0"/>
                    <a:pt x="1170400" y="13619"/>
                    <a:pt x="1170400" y="30400"/>
                  </a:cubicBezTo>
                  <a:lnTo>
                    <a:pt x="1170400" y="266000"/>
                  </a:lnTo>
                  <a:cubicBezTo>
                    <a:pt x="1170400" y="282781"/>
                    <a:pt x="1156781" y="296400"/>
                    <a:pt x="1140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阿基米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2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德原理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02268" y="2260600"/>
            <a:ext cx="3575685" cy="1219200"/>
            <a:chOff x="4569" y="4351"/>
            <a:chExt cx="5631" cy="1920"/>
          </a:xfrm>
        </p:grpSpPr>
        <p:sp>
          <p:nvSpPr>
            <p:cNvPr id="117" name="MMConnector"/>
            <p:cNvSpPr/>
            <p:nvPr/>
          </p:nvSpPr>
          <p:spPr>
            <a:xfrm>
              <a:off x="7972" y="5467"/>
              <a:ext cx="2228" cy="805"/>
            </a:xfrm>
            <a:custGeom>
              <a:avLst/>
              <a:gdLst/>
              <a:ahLst/>
              <a:cxnLst/>
              <a:pathLst>
                <a:path w="808131" h="209075">
                  <a:moveTo>
                    <a:pt x="158966" y="92978"/>
                  </a:moveTo>
                  <a:cubicBezTo>
                    <a:pt x="177095" y="99153"/>
                    <a:pt x="192986" y="90795"/>
                    <a:pt x="197235" y="76795"/>
                  </a:cubicBezTo>
                  <a:cubicBezTo>
                    <a:pt x="201484" y="62796"/>
                    <a:pt x="192855" y="47253"/>
                    <a:pt x="174417" y="42071"/>
                  </a:cubicBezTo>
                  <a:cubicBezTo>
                    <a:pt x="157523" y="37324"/>
                    <a:pt x="140630" y="32577"/>
                    <a:pt x="123770" y="27608"/>
                  </a:cubicBezTo>
                  <a:cubicBezTo>
                    <a:pt x="106909" y="22639"/>
                    <a:pt x="90082" y="17449"/>
                    <a:pt x="73266" y="12147"/>
                  </a:cubicBezTo>
                  <a:cubicBezTo>
                    <a:pt x="56451" y="6846"/>
                    <a:pt x="39648" y="1434"/>
                    <a:pt x="22847" y="-4061"/>
                  </a:cubicBezTo>
                  <a:cubicBezTo>
                    <a:pt x="6046" y="-9556"/>
                    <a:pt x="-10753" y="-15133"/>
                    <a:pt x="-27565" y="-20740"/>
                  </a:cubicBezTo>
                  <a:cubicBezTo>
                    <a:pt x="-44377" y="-26346"/>
                    <a:pt x="-61202" y="-31980"/>
                    <a:pt x="-78056" y="-37591"/>
                  </a:cubicBezTo>
                  <a:cubicBezTo>
                    <a:pt x="-94910" y="-43202"/>
                    <a:pt x="-111792" y="-48790"/>
                    <a:pt x="-128718" y="-54299"/>
                  </a:cubicBezTo>
                  <a:cubicBezTo>
                    <a:pt x="-145644" y="-59807"/>
                    <a:pt x="-162613" y="-65237"/>
                    <a:pt x="-179639" y="-70531"/>
                  </a:cubicBezTo>
                  <a:cubicBezTo>
                    <a:pt x="-196665" y="-75825"/>
                    <a:pt x="-213748" y="-80984"/>
                    <a:pt x="-230897" y="-85950"/>
                  </a:cubicBezTo>
                  <a:cubicBezTo>
                    <a:pt x="-248047" y="-90916"/>
                    <a:pt x="-265263" y="-95690"/>
                    <a:pt x="-282550" y="-100217"/>
                  </a:cubicBezTo>
                  <a:cubicBezTo>
                    <a:pt x="-299836" y="-104744"/>
                    <a:pt x="-317193" y="-109024"/>
                    <a:pt x="-334625" y="-113006"/>
                  </a:cubicBezTo>
                  <a:cubicBezTo>
                    <a:pt x="-352057" y="-116987"/>
                    <a:pt x="-369564" y="-120671"/>
                    <a:pt x="-387118" y="-124011"/>
                  </a:cubicBezTo>
                  <a:cubicBezTo>
                    <a:pt x="-404672" y="-127352"/>
                    <a:pt x="-422274" y="-130349"/>
                    <a:pt x="-439988" y="-132968"/>
                  </a:cubicBezTo>
                  <a:cubicBezTo>
                    <a:pt x="-457702" y="-135587"/>
                    <a:pt x="-475529" y="-137827"/>
                    <a:pt x="-493159" y="-139662"/>
                  </a:cubicBezTo>
                  <a:cubicBezTo>
                    <a:pt x="-510790" y="-141497"/>
                    <a:pt x="-528223" y="-142927"/>
                    <a:pt x="-546530" y="-143940"/>
                  </a:cubicBezTo>
                  <a:cubicBezTo>
                    <a:pt x="-564837" y="-144953"/>
                    <a:pt x="-584018" y="-145548"/>
                    <a:pt x="-599982" y="-145714"/>
                  </a:cubicBezTo>
                  <a:cubicBezTo>
                    <a:pt x="-615945" y="-145880"/>
                    <a:pt x="-628693" y="-145615"/>
                    <a:pt x="-641440" y="-145350"/>
                  </a:cubicBezTo>
                  <a:cubicBezTo>
                    <a:pt x="-644175" y="-145293"/>
                    <a:pt x="-646000" y="-143640"/>
                    <a:pt x="-646000" y="-141550"/>
                  </a:cubicBezTo>
                  <a:cubicBezTo>
                    <a:pt x="-646000" y="-139460"/>
                    <a:pt x="-644174" y="-137842"/>
                    <a:pt x="-641440" y="-137750"/>
                  </a:cubicBezTo>
                  <a:cubicBezTo>
                    <a:pt x="-628787" y="-137325"/>
                    <a:pt x="-616134" y="-136900"/>
                    <a:pt x="-600342" y="-135877"/>
                  </a:cubicBezTo>
                  <a:cubicBezTo>
                    <a:pt x="-584550" y="-134855"/>
                    <a:pt x="-565619" y="-133234"/>
                    <a:pt x="-547595" y="-131251"/>
                  </a:cubicBezTo>
                  <a:cubicBezTo>
                    <a:pt x="-529572" y="-129268"/>
                    <a:pt x="-512457" y="-126922"/>
                    <a:pt x="-495184" y="-124170"/>
                  </a:cubicBezTo>
                  <a:cubicBezTo>
                    <a:pt x="-477911" y="-121417"/>
                    <a:pt x="-460481" y="-118258"/>
                    <a:pt x="-443194" y="-114733"/>
                  </a:cubicBezTo>
                  <a:cubicBezTo>
                    <a:pt x="-425906" y="-111209"/>
                    <a:pt x="-408760" y="-107321"/>
                    <a:pt x="-391683" y="-103098"/>
                  </a:cubicBezTo>
                  <a:cubicBezTo>
                    <a:pt x="-374605" y="-98876"/>
                    <a:pt x="-357596" y="-94321"/>
                    <a:pt x="-340672" y="-89475"/>
                  </a:cubicBezTo>
                  <a:cubicBezTo>
                    <a:pt x="-323748" y="-84629"/>
                    <a:pt x="-306910" y="-79493"/>
                    <a:pt x="-290143" y="-74113"/>
                  </a:cubicBezTo>
                  <a:cubicBezTo>
                    <a:pt x="-273376" y="-68734"/>
                    <a:pt x="-256679" y="-63112"/>
                    <a:pt x="-240040" y="-57297"/>
                  </a:cubicBezTo>
                  <a:cubicBezTo>
                    <a:pt x="-223401" y="-51482"/>
                    <a:pt x="-206819" y="-45475"/>
                    <a:pt x="-190275" y="-39327"/>
                  </a:cubicBezTo>
                  <a:cubicBezTo>
                    <a:pt x="-173730" y="-33179"/>
                    <a:pt x="-157224" y="-26891"/>
                    <a:pt x="-140734" y="-20515"/>
                  </a:cubicBezTo>
                  <a:cubicBezTo>
                    <a:pt x="-124243" y="-14138"/>
                    <a:pt x="-107769" y="-7674"/>
                    <a:pt x="-91289" y="-1173"/>
                  </a:cubicBezTo>
                  <a:cubicBezTo>
                    <a:pt x="-74808" y="5328"/>
                    <a:pt x="-58320" y="11864"/>
                    <a:pt x="-41804" y="18388"/>
                  </a:cubicBezTo>
                  <a:cubicBezTo>
                    <a:pt x="-25288" y="24912"/>
                    <a:pt x="-8744" y="31423"/>
                    <a:pt x="7851" y="37867"/>
                  </a:cubicBezTo>
                  <a:cubicBezTo>
                    <a:pt x="24447" y="44312"/>
                    <a:pt x="41093" y="50690"/>
                    <a:pt x="57800" y="56973"/>
                  </a:cubicBezTo>
                  <a:cubicBezTo>
                    <a:pt x="74507" y="63256"/>
                    <a:pt x="91274" y="69445"/>
                    <a:pt x="108145" y="75430"/>
                  </a:cubicBezTo>
                  <a:cubicBezTo>
                    <a:pt x="125016" y="81415"/>
                    <a:pt x="141991" y="87196"/>
                    <a:pt x="158966" y="9297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569" y="4351"/>
              <a:ext cx="1634" cy="1142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浮力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232708" y="3362325"/>
            <a:ext cx="884555" cy="1337310"/>
            <a:chOff x="16113" y="6086"/>
            <a:chExt cx="1393" cy="2106"/>
          </a:xfrm>
        </p:grpSpPr>
        <p:sp>
          <p:nvSpPr>
            <p:cNvPr id="180" name="SubTopic"/>
            <p:cNvSpPr/>
            <p:nvPr/>
          </p:nvSpPr>
          <p:spPr>
            <a:xfrm>
              <a:off x="16458" y="6086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轮船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1" name="MMConnector"/>
            <p:cNvSpPr/>
            <p:nvPr/>
          </p:nvSpPr>
          <p:spPr>
            <a:xfrm>
              <a:off x="16113" y="7278"/>
              <a:ext cx="691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34" name="组合 33"/>
          <p:cNvGrpSpPr/>
          <p:nvPr/>
        </p:nvGrpSpPr>
        <p:grpSpPr>
          <a:xfrm>
            <a:off x="10232708" y="3919855"/>
            <a:ext cx="1097280" cy="487680"/>
            <a:chOff x="16113" y="6964"/>
            <a:chExt cx="1728" cy="768"/>
          </a:xfrm>
        </p:grpSpPr>
        <p:sp>
          <p:nvSpPr>
            <p:cNvPr id="202" name="MMConnector"/>
            <p:cNvSpPr/>
            <p:nvPr/>
          </p:nvSpPr>
          <p:spPr>
            <a:xfrm>
              <a:off x="16113" y="7659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458" y="6964"/>
              <a:ext cx="1383" cy="65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潜水艇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8003" y="1600835"/>
            <a:ext cx="1323340" cy="1311910"/>
            <a:chOff x="2830" y="3312"/>
            <a:chExt cx="2084" cy="2066"/>
          </a:xfrm>
        </p:grpSpPr>
        <p:sp>
          <p:nvSpPr>
            <p:cNvPr id="321" name="MMConnector"/>
            <p:cNvSpPr/>
            <p:nvPr/>
          </p:nvSpPr>
          <p:spPr>
            <a:xfrm>
              <a:off x="4224" y="4464"/>
              <a:ext cx="691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30" y="3312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72553" y="2669540"/>
            <a:ext cx="1762125" cy="678180"/>
            <a:chOff x="2160" y="4995"/>
            <a:chExt cx="2775" cy="1068"/>
          </a:xfrm>
        </p:grpSpPr>
        <p:sp>
          <p:nvSpPr>
            <p:cNvPr id="322" name="MMConnector"/>
            <p:cNvSpPr/>
            <p:nvPr/>
          </p:nvSpPr>
          <p:spPr>
            <a:xfrm>
              <a:off x="4245" y="5295"/>
              <a:ext cx="691" cy="76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160" y="4995"/>
              <a:ext cx="1718" cy="69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产生原因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72553" y="3134360"/>
            <a:ext cx="1748790" cy="1022350"/>
            <a:chOff x="2160" y="5727"/>
            <a:chExt cx="2754" cy="1610"/>
          </a:xfrm>
        </p:grpSpPr>
        <p:sp>
          <p:nvSpPr>
            <p:cNvPr id="390" name="MMConnector"/>
            <p:cNvSpPr/>
            <p:nvPr/>
          </p:nvSpPr>
          <p:spPr>
            <a:xfrm>
              <a:off x="4224" y="5727"/>
              <a:ext cx="691" cy="161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160" y="5836"/>
              <a:ext cx="1718" cy="69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6143" y="5019040"/>
            <a:ext cx="2143590" cy="1138555"/>
            <a:chOff x="-28" y="8130"/>
            <a:chExt cx="3350" cy="1793"/>
          </a:xfrm>
        </p:grpSpPr>
        <p:sp>
          <p:nvSpPr>
            <p:cNvPr id="392" name="MMConnector"/>
            <p:cNvSpPr/>
            <p:nvPr/>
          </p:nvSpPr>
          <p:spPr>
            <a:xfrm>
              <a:off x="2631" y="8619"/>
              <a:ext cx="691" cy="1304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-28" y="8130"/>
              <a:ext cx="2314" cy="113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适用于液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体和气体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232708" y="4431030"/>
            <a:ext cx="884555" cy="685165"/>
            <a:chOff x="16452" y="6978"/>
            <a:chExt cx="1393" cy="1079"/>
          </a:xfrm>
        </p:grpSpPr>
        <p:sp>
          <p:nvSpPr>
            <p:cNvPr id="400" name="MMConnector"/>
            <p:cNvSpPr/>
            <p:nvPr/>
          </p:nvSpPr>
          <p:spPr>
            <a:xfrm>
              <a:off x="16452" y="7289"/>
              <a:ext cx="691" cy="76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6797" y="6978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气球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98003" y="2134870"/>
            <a:ext cx="1323340" cy="510540"/>
            <a:chOff x="2830" y="4153"/>
            <a:chExt cx="2084" cy="804"/>
          </a:xfrm>
        </p:grpSpPr>
        <p:sp>
          <p:nvSpPr>
            <p:cNvPr id="147" name="MMConnector"/>
            <p:cNvSpPr/>
            <p:nvPr/>
          </p:nvSpPr>
          <p:spPr>
            <a:xfrm>
              <a:off x="4224" y="4885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2830" y="4153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232708" y="4895850"/>
            <a:ext cx="1096645" cy="1022350"/>
            <a:chOff x="16452" y="7710"/>
            <a:chExt cx="1727" cy="1610"/>
          </a:xfrm>
        </p:grpSpPr>
        <p:sp>
          <p:nvSpPr>
            <p:cNvPr id="154" name="MMConnector"/>
            <p:cNvSpPr/>
            <p:nvPr/>
          </p:nvSpPr>
          <p:spPr>
            <a:xfrm>
              <a:off x="16452" y="7710"/>
              <a:ext cx="691" cy="161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3" name="SubTopic"/>
            <p:cNvSpPr/>
            <p:nvPr/>
          </p:nvSpPr>
          <p:spPr>
            <a:xfrm>
              <a:off x="16797" y="7820"/>
              <a:ext cx="1383" cy="69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密度计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76388" y="4432935"/>
            <a:ext cx="1322705" cy="509905"/>
            <a:chOff x="1238" y="7125"/>
            <a:chExt cx="2083" cy="803"/>
          </a:xfrm>
        </p:grpSpPr>
        <p:sp>
          <p:nvSpPr>
            <p:cNvPr id="8" name="MMConnector"/>
            <p:cNvSpPr/>
            <p:nvPr/>
          </p:nvSpPr>
          <p:spPr>
            <a:xfrm>
              <a:off x="2631" y="7856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9" name="SubTopic"/>
            <p:cNvSpPr/>
            <p:nvPr/>
          </p:nvSpPr>
          <p:spPr>
            <a:xfrm>
              <a:off x="1238" y="7125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93903" y="2012950"/>
            <a:ext cx="1852930" cy="1473200"/>
            <a:chOff x="11170" y="3961"/>
            <a:chExt cx="2918" cy="2320"/>
          </a:xfrm>
        </p:grpSpPr>
        <p:sp>
          <p:nvSpPr>
            <p:cNvPr id="105" name="MMConnector"/>
            <p:cNvSpPr/>
            <p:nvPr/>
          </p:nvSpPr>
          <p:spPr>
            <a:xfrm rot="1080000">
              <a:off x="11170" y="5229"/>
              <a:ext cx="864" cy="1053"/>
            </a:xfrm>
            <a:custGeom>
              <a:avLst/>
              <a:gdLst/>
              <a:ahLst/>
              <a:cxnLst/>
              <a:pathLst>
                <a:path w="826628" h="379619">
                  <a:moveTo>
                    <a:pt x="-197956" y="105484"/>
                  </a:moveTo>
                  <a:cubicBezTo>
                    <a:pt x="-214882" y="114446"/>
                    <a:pt x="-220212" y="131307"/>
                    <a:pt x="-213190" y="144141"/>
                  </a:cubicBezTo>
                  <a:cubicBezTo>
                    <a:pt x="-206167" y="156976"/>
                    <a:pt x="-188883" y="161940"/>
                    <a:pt x="-172419" y="152155"/>
                  </a:cubicBezTo>
                  <a:cubicBezTo>
                    <a:pt x="-156890" y="142924"/>
                    <a:pt x="-141360" y="133693"/>
                    <a:pt x="-126076" y="124162"/>
                  </a:cubicBezTo>
                  <a:cubicBezTo>
                    <a:pt x="-110792" y="114630"/>
                    <a:pt x="-95754" y="104798"/>
                    <a:pt x="-80852" y="94827"/>
                  </a:cubicBezTo>
                  <a:cubicBezTo>
                    <a:pt x="-65950" y="84857"/>
                    <a:pt x="-51184" y="74749"/>
                    <a:pt x="-36533" y="64540"/>
                  </a:cubicBezTo>
                  <a:cubicBezTo>
                    <a:pt x="-21881" y="54330"/>
                    <a:pt x="-7344" y="44020"/>
                    <a:pt x="7130" y="33678"/>
                  </a:cubicBezTo>
                  <a:cubicBezTo>
                    <a:pt x="21605" y="23335"/>
                    <a:pt x="36016" y="12961"/>
                    <a:pt x="50411" y="2614"/>
                  </a:cubicBezTo>
                  <a:cubicBezTo>
                    <a:pt x="64807" y="-7734"/>
                    <a:pt x="79186" y="-18054"/>
                    <a:pt x="93597" y="-28283"/>
                  </a:cubicBezTo>
                  <a:cubicBezTo>
                    <a:pt x="108009" y="-38513"/>
                    <a:pt x="122453" y="-48652"/>
                    <a:pt x="136976" y="-58637"/>
                  </a:cubicBezTo>
                  <a:cubicBezTo>
                    <a:pt x="151500" y="-68622"/>
                    <a:pt x="166103" y="-78453"/>
                    <a:pt x="180830" y="-88062"/>
                  </a:cubicBezTo>
                  <a:cubicBezTo>
                    <a:pt x="195556" y="-97670"/>
                    <a:pt x="210406" y="-107058"/>
                    <a:pt x="225417" y="-116153"/>
                  </a:cubicBezTo>
                  <a:cubicBezTo>
                    <a:pt x="240428" y="-125249"/>
                    <a:pt x="255599" y="-134052"/>
                    <a:pt x="270963" y="-142492"/>
                  </a:cubicBezTo>
                  <a:cubicBezTo>
                    <a:pt x="286326" y="-150932"/>
                    <a:pt x="301881" y="-159009"/>
                    <a:pt x="317640" y="-166651"/>
                  </a:cubicBezTo>
                  <a:cubicBezTo>
                    <a:pt x="333399" y="-174292"/>
                    <a:pt x="349363" y="-181500"/>
                    <a:pt x="365550" y="-188207"/>
                  </a:cubicBezTo>
                  <a:cubicBezTo>
                    <a:pt x="381737" y="-194914"/>
                    <a:pt x="398147" y="-201122"/>
                    <a:pt x="414709" y="-206774"/>
                  </a:cubicBezTo>
                  <a:cubicBezTo>
                    <a:pt x="431272" y="-212426"/>
                    <a:pt x="447988" y="-217522"/>
                    <a:pt x="465044" y="-222029"/>
                  </a:cubicBezTo>
                  <a:cubicBezTo>
                    <a:pt x="482099" y="-226535"/>
                    <a:pt x="499495" y="-230453"/>
                    <a:pt x="516394" y="-233745"/>
                  </a:cubicBezTo>
                  <a:cubicBezTo>
                    <a:pt x="533292" y="-237037"/>
                    <a:pt x="549695" y="-239704"/>
                    <a:pt x="568536" y="-241813"/>
                  </a:cubicBezTo>
                  <a:cubicBezTo>
                    <a:pt x="587378" y="-243922"/>
                    <a:pt x="608660" y="-245473"/>
                    <a:pt x="621217" y="-246245"/>
                  </a:cubicBezTo>
                  <a:cubicBezTo>
                    <a:pt x="633775" y="-247016"/>
                    <a:pt x="637607" y="-247008"/>
                    <a:pt x="641440" y="-247000"/>
                  </a:cubicBezTo>
                  <a:cubicBezTo>
                    <a:pt x="644176" y="-246994"/>
                    <a:pt x="646000" y="-248710"/>
                    <a:pt x="646000" y="-250800"/>
                  </a:cubicBezTo>
                  <a:cubicBezTo>
                    <a:pt x="646000" y="-252890"/>
                    <a:pt x="644172" y="-254459"/>
                    <a:pt x="641440" y="-254600"/>
                  </a:cubicBezTo>
                  <a:cubicBezTo>
                    <a:pt x="637583" y="-254799"/>
                    <a:pt x="633725" y="-254998"/>
                    <a:pt x="621000" y="-254845"/>
                  </a:cubicBezTo>
                  <a:cubicBezTo>
                    <a:pt x="608276" y="-254691"/>
                    <a:pt x="586683" y="-254185"/>
                    <a:pt x="567488" y="-252990"/>
                  </a:cubicBezTo>
                  <a:cubicBezTo>
                    <a:pt x="548292" y="-251794"/>
                    <a:pt x="531494" y="-249909"/>
                    <a:pt x="514132" y="-247408"/>
                  </a:cubicBezTo>
                  <a:cubicBezTo>
                    <a:pt x="496771" y="-244907"/>
                    <a:pt x="478847" y="-241791"/>
                    <a:pt x="461213" y="-238050"/>
                  </a:cubicBezTo>
                  <a:cubicBezTo>
                    <a:pt x="443579" y="-234309"/>
                    <a:pt x="426234" y="-229944"/>
                    <a:pt x="409003" y="-224998"/>
                  </a:cubicBezTo>
                  <a:cubicBezTo>
                    <a:pt x="391772" y="-220052"/>
                    <a:pt x="374655" y="-214524"/>
                    <a:pt x="357736" y="-208472"/>
                  </a:cubicBezTo>
                  <a:cubicBezTo>
                    <a:pt x="340817" y="-202420"/>
                    <a:pt x="324096" y="-195843"/>
                    <a:pt x="307570" y="-188813"/>
                  </a:cubicBezTo>
                  <a:cubicBezTo>
                    <a:pt x="291043" y="-181783"/>
                    <a:pt x="274711" y="-174300"/>
                    <a:pt x="258572" y="-166443"/>
                  </a:cubicBezTo>
                  <a:cubicBezTo>
                    <a:pt x="242433" y="-158587"/>
                    <a:pt x="226488" y="-150356"/>
                    <a:pt x="210718" y="-141834"/>
                  </a:cubicBezTo>
                  <a:cubicBezTo>
                    <a:pt x="194948" y="-133311"/>
                    <a:pt x="179352" y="-124496"/>
                    <a:pt x="163903" y="-115469"/>
                  </a:cubicBezTo>
                  <a:cubicBezTo>
                    <a:pt x="148454" y="-106441"/>
                    <a:pt x="133151" y="-97201"/>
                    <a:pt x="117959" y="-87825"/>
                  </a:cubicBezTo>
                  <a:cubicBezTo>
                    <a:pt x="102767" y="-78448"/>
                    <a:pt x="87686" y="-68935"/>
                    <a:pt x="72677" y="-59357"/>
                  </a:cubicBezTo>
                  <a:cubicBezTo>
                    <a:pt x="57668" y="-49779"/>
                    <a:pt x="42731" y="-40137"/>
                    <a:pt x="27826" y="-30501"/>
                  </a:cubicBezTo>
                  <a:cubicBezTo>
                    <a:pt x="12920" y="-20864"/>
                    <a:pt x="-1953" y="-11233"/>
                    <a:pt x="-16834" y="-1671"/>
                  </a:cubicBezTo>
                  <a:cubicBezTo>
                    <a:pt x="-31715" y="7890"/>
                    <a:pt x="-46603" y="17382"/>
                    <a:pt x="-61538" y="26730"/>
                  </a:cubicBezTo>
                  <a:cubicBezTo>
                    <a:pt x="-76473" y="36079"/>
                    <a:pt x="-91454" y="45284"/>
                    <a:pt x="-106504" y="54312"/>
                  </a:cubicBezTo>
                  <a:cubicBezTo>
                    <a:pt x="-121553" y="63340"/>
                    <a:pt x="-136671" y="72190"/>
                    <a:pt x="-151924" y="80689"/>
                  </a:cubicBezTo>
                  <a:cubicBezTo>
                    <a:pt x="-167177" y="89188"/>
                    <a:pt x="-182567" y="97336"/>
                    <a:pt x="-197956" y="10548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260" y="3961"/>
              <a:ext cx="1828" cy="1537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物体的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4" action="ppaction://hlinksldjump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浮沉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89403" y="1505585"/>
            <a:ext cx="2070735" cy="1311910"/>
            <a:chOff x="14470" y="3162"/>
            <a:chExt cx="3261" cy="2066"/>
          </a:xfrm>
        </p:grpSpPr>
        <p:sp>
          <p:nvSpPr>
            <p:cNvPr id="26" name="SubTopic"/>
            <p:cNvSpPr/>
            <p:nvPr/>
          </p:nvSpPr>
          <p:spPr>
            <a:xfrm>
              <a:off x="14847" y="3162"/>
              <a:ext cx="2885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上浮</a:t>
              </a:r>
              <a:r>
                <a:rPr lang="en-US" alt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→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漂浮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MMConnector"/>
            <p:cNvSpPr/>
            <p:nvPr/>
          </p:nvSpPr>
          <p:spPr>
            <a:xfrm>
              <a:off x="14470" y="4314"/>
              <a:ext cx="756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41" name="组合 40"/>
          <p:cNvGrpSpPr/>
          <p:nvPr/>
        </p:nvGrpSpPr>
        <p:grpSpPr>
          <a:xfrm>
            <a:off x="9189403" y="2039620"/>
            <a:ext cx="2070735" cy="510540"/>
            <a:chOff x="14470" y="4003"/>
            <a:chExt cx="3261" cy="804"/>
          </a:xfrm>
        </p:grpSpPr>
        <p:sp>
          <p:nvSpPr>
            <p:cNvPr id="24" name="MMConnector"/>
            <p:cNvSpPr/>
            <p:nvPr/>
          </p:nvSpPr>
          <p:spPr>
            <a:xfrm>
              <a:off x="14470" y="4735"/>
              <a:ext cx="691" cy="73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14815" y="4003"/>
              <a:ext cx="2917" cy="69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悬浮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189403" y="2580005"/>
            <a:ext cx="2070735" cy="685165"/>
            <a:chOff x="14470" y="4854"/>
            <a:chExt cx="3261" cy="1079"/>
          </a:xfrm>
        </p:grpSpPr>
        <p:sp>
          <p:nvSpPr>
            <p:cNvPr id="31" name="MMConnector"/>
            <p:cNvSpPr/>
            <p:nvPr/>
          </p:nvSpPr>
          <p:spPr>
            <a:xfrm>
              <a:off x="14470" y="5165"/>
              <a:ext cx="691" cy="76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2" name="SubTopic"/>
            <p:cNvSpPr/>
            <p:nvPr/>
          </p:nvSpPr>
          <p:spPr>
            <a:xfrm>
              <a:off x="14815" y="4854"/>
              <a:ext cx="2917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下沉</a:t>
              </a:r>
              <a:r>
                <a:rPr lang="en-US" altLang="zh-CN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→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沉底</a:t>
              </a:r>
              <a:endParaRPr lang="zh-CN" altLang="en-US" sz="2400">
                <a:solidFill>
                  <a:srgbClr val="303030"/>
                </a:solidFill>
                <a:latin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66228" y="3880485"/>
            <a:ext cx="1323340" cy="1311910"/>
            <a:chOff x="2830" y="3312"/>
            <a:chExt cx="2084" cy="2066"/>
          </a:xfrm>
        </p:grpSpPr>
        <p:sp>
          <p:nvSpPr>
            <p:cNvPr id="14" name="MMConnector"/>
            <p:cNvSpPr/>
            <p:nvPr/>
          </p:nvSpPr>
          <p:spPr>
            <a:xfrm>
              <a:off x="4224" y="4464"/>
              <a:ext cx="691" cy="915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" name="SubTopic"/>
            <p:cNvSpPr/>
            <p:nvPr/>
          </p:nvSpPr>
          <p:spPr>
            <a:xfrm>
              <a:off x="2830" y="3312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763079" y="79819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7390" y="1334770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663575" y="2075815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浮力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6年5考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28015" y="2530475"/>
            <a:ext cx="105771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sz="2400"/>
              <a:t>浸在液体或气体中的物体受到液体或气体对它________的力，这个力叫做浮力．</a:t>
            </a:r>
            <a:endParaRPr sz="2400"/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产生原因：</a:t>
            </a:r>
            <a:r>
              <a:rPr lang="zh-CN" sz="2400">
                <a:ea typeface="宋体" panose="02010600030101010101" pitchFamily="2" charset="-122"/>
              </a:rPr>
              <a:t>如图甲所示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浸没在液体中的物体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其上、下表面受到液体对它的压力不同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并且向上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的压力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向下的压力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这两个压力之差就是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液体对浸入物体的浮力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即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浮</a:t>
            </a:r>
            <a:r>
              <a:rPr lang="zh-CN" sz="2400">
                <a:ea typeface="宋体" panose="02010600030101010101" pitchFamily="2" charset="-122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</a:rPr>
              <a:t>向上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sz="2400" baseline="-25000">
                <a:ea typeface="宋体" panose="02010600030101010101" pitchFamily="2" charset="-122"/>
              </a:rPr>
              <a:t>向下．</a:t>
            </a:r>
            <a:r>
              <a:rPr lang="zh-CN" sz="2400">
                <a:ea typeface="宋体" panose="02010600030101010101" pitchFamily="2" charset="-122"/>
              </a:rPr>
              <a:t>这就</a:t>
            </a:r>
            <a:endParaRPr lang="zh-CN" sz="240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是浮力产生的原因．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8227695" y="2593340"/>
            <a:ext cx="962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向上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66265" y="4786630"/>
            <a:ext cx="870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大于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pic>
        <p:nvPicPr>
          <p:cNvPr id="8" name="图片 -2147481985" descr="C:\Documents and Settings\Administrator\桌面\江西物理(JK)\N239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92795" y="3876675"/>
            <a:ext cx="1602740" cy="1969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9243695" y="14427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84285" y="5953760"/>
            <a:ext cx="586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/>
              <a:t>甲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-2147481984" descr="C:\Documents and Settings\Administrator\桌面\江西物理(JK)\N23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232525" y="1094740"/>
            <a:ext cx="4170680" cy="180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908925" y="2997200"/>
            <a:ext cx="586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乙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4370" y="1518285"/>
            <a:ext cx="10719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方向：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如图乙所示，浮力的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方向总是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决定因素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(1)物体浸在液体中的体积：同一液体中，物体浸在液体中的体积越________，浮力越大．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(2)液体的密度：物体浸在液体中的体积一定时，液体密度越________，浮力越大．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6295" y="2148205"/>
            <a:ext cx="1419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竖直向上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87280" y="3272790"/>
            <a:ext cx="573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67165" y="4333875"/>
            <a:ext cx="573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256395" y="53898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99795" y="89090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阿基米德原理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6年4考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99795" y="1398270"/>
            <a:ext cx="106184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内容：</a:t>
            </a: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浸入液体中的物体，所受浮力的大小等于物体排开的液体所受______的大小．(2019.18，2018.14)</a:t>
            </a:r>
            <a:endParaRPr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公式及其应用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[2017.20(1)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2015.19(2)(3)]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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表示浮力，单位为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表示液体的密度，单位为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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sz="2400" baseline="30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物体完全浸入液体中时，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c.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物体部分浸入液体中时，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&lt;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 baseline="-250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G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，单位为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适用范围：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阿基米德原理不仅适用于液体，也适用于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97185" y="1479550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2280" y="3136265"/>
            <a:ext cx="748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endParaRPr lang="zh-CN" altLang="en-US" sz="2400" b="0" baseline="-25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8025" y="3136900"/>
            <a:ext cx="1185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液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gV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排</a:t>
            </a:r>
            <a:endParaRPr lang="zh-CN" altLang="en-US" sz="2400" b="0" baseline="-25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2350" y="4221480"/>
            <a:ext cx="2463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排开液体的体积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2175" y="5310505"/>
            <a:ext cx="24326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排开液体的重力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62340" y="587692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气体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93225" y="8909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24230" y="106362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物体的浮沉条件及应用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2019.12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24230" y="18002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物体的浮沉条件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(2019.12)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823913" y="2359025"/>
          <a:ext cx="10544175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8835"/>
                <a:gridCol w="2107565"/>
                <a:gridCol w="2111375"/>
                <a:gridCol w="2108835"/>
                <a:gridCol w="210756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上浮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悬浮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漂浮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沉底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1945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-2147481980" descr="C:\Documents and Settings\Administrator\桌面\江西物理(JK)\N240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1059815" y="2959735"/>
            <a:ext cx="1669415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979" descr="C:\Documents and Settings\Administrator\桌面\江西物理(JK)\N241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3147695" y="3089910"/>
            <a:ext cx="1727200" cy="192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978" descr="C:\Documents and Settings\Administrator\桌面\江西物理(JK)\N242.TIF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5219065" y="3089910"/>
            <a:ext cx="1753870" cy="19265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1977" descr="C:\Documents and Settings\Administrator\桌面\江西物理(JK)\N243.TIF"/>
          <p:cNvPicPr>
            <a:picLocks noChangeAspect="1"/>
          </p:cNvPicPr>
          <p:nvPr/>
        </p:nvPicPr>
        <p:blipFill>
          <a:blip r:embed="rId9" r:link="rId10"/>
          <a:stretch>
            <a:fillRect/>
          </a:stretch>
        </p:blipFill>
        <p:spPr>
          <a:xfrm>
            <a:off x="7426960" y="3089275"/>
            <a:ext cx="1417320" cy="1927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-2147481976" descr="C:\Documents and Settings\Administrator\桌面\江西物理(JK)\N244.TIF"/>
          <p:cNvPicPr>
            <a:picLocks noChangeAspect="1"/>
          </p:cNvPicPr>
          <p:nvPr/>
        </p:nvPicPr>
        <p:blipFill>
          <a:blip r:embed="rId11" r:link="rId12"/>
          <a:stretch>
            <a:fillRect/>
          </a:stretch>
        </p:blipFill>
        <p:spPr>
          <a:xfrm>
            <a:off x="9658985" y="2959735"/>
            <a:ext cx="1266825" cy="2056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740535" y="5159375"/>
            <a:ext cx="374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33190" y="5159375"/>
            <a:ext cx="353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81700" y="5159375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06410" y="5159375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1310" y="5159375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83385" y="5748655"/>
            <a:ext cx="374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34130" y="5748655"/>
            <a:ext cx="353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73750" y="5748655"/>
            <a:ext cx="444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86395" y="5748655"/>
            <a:ext cx="374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27615" y="5748655"/>
            <a:ext cx="353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3" action="ppaction://hlinksldjump"/>
          </p:cNvPr>
          <p:cNvSpPr/>
          <p:nvPr/>
        </p:nvSpPr>
        <p:spPr>
          <a:xfrm>
            <a:off x="9333865" y="10636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5645" y="1104265"/>
            <a:ext cx="108000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物体浮沉条件的应用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轮船：</a:t>
            </a:r>
            <a:r>
              <a:rPr lang="zh-CN" sz="2400">
                <a:ea typeface="宋体" panose="02010600030101010101" pitchFamily="2" charset="-122"/>
              </a:rPr>
              <a:t>轮船的大小通常用排水量来表示．排水量是指轮船装满货物时排开水的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轮船常漂浮在水面上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受到的浮力等于轮船排开水的重力．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潜水艇：</a:t>
            </a:r>
            <a:r>
              <a:rPr lang="zh-CN" sz="2400">
                <a:ea typeface="宋体" panose="02010600030101010101" pitchFamily="2" charset="-122"/>
              </a:rPr>
              <a:t>通过改变自身的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来实现浮沉．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气球和飞艇：</a:t>
            </a:r>
            <a:r>
              <a:rPr lang="zh-CN" sz="2400">
                <a:ea typeface="宋体" panose="02010600030101010101" pitchFamily="2" charset="-122"/>
              </a:rPr>
              <a:t>通过改变气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囊里气体的密度，从而改变其重力的大小，来实现升降．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(5)</a:t>
            </a:r>
            <a:r>
              <a:rPr lang="zh-CN" sz="2400">
                <a:ea typeface="黑体" panose="02010609060101010101" pitchFamily="49" charset="-122"/>
              </a:rPr>
              <a:t>密度计：</a:t>
            </a:r>
            <a:r>
              <a:rPr lang="zh-CN" sz="2400">
                <a:ea typeface="宋体" panose="02010600030101010101" pitchFamily="2" charset="-122"/>
              </a:rPr>
              <a:t>在被测液体中处于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状态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浸入液体的体积越大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液体的密度越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334770" y="2277745"/>
            <a:ext cx="9010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质量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1695" y="2826385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重力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8885" y="447992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漂浮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2920" y="5035550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90685" y="54959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808990" y="79375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808990" y="1321435"/>
            <a:ext cx="105492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命题点：浮力的相关判断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把装满水的烧杯放在盘子里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再将一个空饮料罐慢慢按入水中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随着溢出水的增多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感觉用力越来越大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由此得出：浮力的大小随着排开水体积的增大而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_________. </a:t>
            </a:r>
            <a:r>
              <a:rPr lang="zh-CN" sz="2400">
                <a:ea typeface="宋体" panose="02010600030101010101" pitchFamily="2" charset="-122"/>
              </a:rPr>
              <a:t>放手后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空饮料罐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 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 .</a:t>
            </a:r>
            <a:endParaRPr lang="zh-CN" altLang="en-US" sz="2400"/>
          </a:p>
        </p:txBody>
      </p:sp>
      <p:pic>
        <p:nvPicPr>
          <p:cNvPr id="3" name="图片 -2147481974" descr="C:\Documents and Settings\Administrator\桌面\江西物理(JK)\N24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450455" y="3529965"/>
            <a:ext cx="1803400" cy="2192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065010" y="5897245"/>
            <a:ext cx="25742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八下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P53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10.2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05455" y="3061335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68515" y="3061335"/>
            <a:ext cx="81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上浮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UNIT_TABLE_BEAUTIFY" val="smartTable{6fd1aa5f-54b7-4c14-bc68-32ddcec4e43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2573</Words>
  <Application>WPS 演示</Application>
  <PresentationFormat>宽屏</PresentationFormat>
  <Paragraphs>305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楷体_GB2312</vt:lpstr>
      <vt:lpstr>新宋体</vt:lpstr>
      <vt:lpstr>仿宋_GB2312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