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20"/>
  </p:notesMasterIdLst>
  <p:handoutMasterIdLst>
    <p:handoutMasterId r:id="rId21"/>
  </p:handoutMasterIdLst>
  <p:sldIdLst>
    <p:sldId id="509" r:id="rId3"/>
    <p:sldId id="256" r:id="rId4"/>
    <p:sldId id="300" r:id="rId5"/>
    <p:sldId id="578" r:id="rId6"/>
    <p:sldId id="579" r:id="rId7"/>
    <p:sldId id="448" r:id="rId8"/>
    <p:sldId id="580" r:id="rId9"/>
    <p:sldId id="581" r:id="rId10"/>
    <p:sldId id="582" r:id="rId11"/>
    <p:sldId id="583" r:id="rId12"/>
    <p:sldId id="568" r:id="rId13"/>
    <p:sldId id="584" r:id="rId14"/>
    <p:sldId id="570" r:id="rId15"/>
    <p:sldId id="585" r:id="rId16"/>
    <p:sldId id="260" r:id="rId17"/>
    <p:sldId id="503" r:id="rId18"/>
    <p:sldId id="276" r:id="rId19"/>
  </p:sldIdLst>
  <p:sldSz cx="12188825"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 id="2"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970E"/>
    <a:srgbClr val="036EB8"/>
    <a:srgbClr val="BDD7EE"/>
    <a:srgbClr val="F53009"/>
    <a:srgbClr val="00A0E9"/>
    <a:srgbClr val="FFBD68"/>
    <a:srgbClr val="00B050"/>
    <a:srgbClr val="00628E"/>
    <a:srgbClr val="C77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6AD77-2964-42C8-8B05-1F47DAE11AA3}" type="datetimeFigureOut">
              <a:rPr lang="zh-CN" altLang="en-US" smtClean="0"/>
              <a:t>2025/2/6</a:t>
            </a:fld>
            <a:endParaRPr lang="zh-CN" altLang="en-US"/>
          </a:p>
        </p:txBody>
      </p:sp>
      <p:sp>
        <p:nvSpPr>
          <p:cNvPr id="4" name="幻灯片图像占位符 3"/>
          <p:cNvSpPr>
            <a:spLocks noGrp="1" noRot="1" noChangeAspect="1"/>
          </p:cNvSpPr>
          <p:nvPr>
            <p:ph type="sldImg" idx="2"/>
          </p:nvPr>
        </p:nvSpPr>
        <p:spPr>
          <a:xfrm>
            <a:off x="686340" y="1143000"/>
            <a:ext cx="548532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7A2C7-0F1F-4A60-843D-7C9D65C19D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473" y="6356350"/>
            <a:ext cx="2844207" cy="365125"/>
          </a:xfrm>
        </p:spPr>
        <p:txBody>
          <a:bodyPr/>
          <a:lstStyle/>
          <a:p>
            <a:fld id="{38B71240-087C-45D6-A491-2BD6268CB41A}" type="datetimeFigureOut">
              <a:rPr lang="zh-CN" altLang="en-US" smtClean="0"/>
              <a:t>2025/2/6</a:t>
            </a:fld>
            <a:endParaRPr lang="zh-CN" altLang="en-US"/>
          </a:p>
        </p:txBody>
      </p:sp>
      <p:sp>
        <p:nvSpPr>
          <p:cNvPr id="3" name="页脚占位符 2"/>
          <p:cNvSpPr>
            <a:spLocks noGrp="1"/>
          </p:cNvSpPr>
          <p:nvPr>
            <p:ph type="ftr" sz="quarter" idx="11"/>
          </p:nvPr>
        </p:nvSpPr>
        <p:spPr>
          <a:xfrm>
            <a:off x="4164732" y="6356350"/>
            <a:ext cx="3859996" cy="365125"/>
          </a:xfrm>
        </p:spPr>
        <p:txBody>
          <a:bodyPr/>
          <a:lstStyle/>
          <a:p>
            <a:endParaRPr lang="zh-CN" altLang="en-US"/>
          </a:p>
        </p:txBody>
      </p:sp>
      <p:sp>
        <p:nvSpPr>
          <p:cNvPr id="4" name="灯片编号占位符 3"/>
          <p:cNvSpPr>
            <a:spLocks noGrp="1"/>
          </p:cNvSpPr>
          <p:nvPr>
            <p:ph type="sldNum" sz="quarter" idx="12"/>
          </p:nvPr>
        </p:nvSpPr>
        <p:spPr>
          <a:xfrm>
            <a:off x="8735780" y="6356350"/>
            <a:ext cx="2844207" cy="365125"/>
          </a:xfrm>
        </p:spPr>
        <p:txBody>
          <a:bodyPr/>
          <a:lstStyle/>
          <a:p>
            <a:fld id="{14AD1016-DCFF-4EE2-B658-BAFE6678EF1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基础题">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14000"/>
            <a:lum/>
          </a:blip>
          <a:srcRect/>
          <a:tile tx="0" ty="0" sx="100000" sy="100000" flip="none" algn="tl"/>
        </a:blipFill>
        <a:effectLst/>
      </p:bgPr>
    </p:bg>
    <p:spTree>
      <p:nvGrpSpPr>
        <p:cNvPr id="1" name=""/>
        <p:cNvGrpSpPr/>
        <p:nvPr/>
      </p:nvGrpSpPr>
      <p:grpSpPr>
        <a:xfrm>
          <a:off x="0" y="0"/>
          <a:ext cx="0" cy="0"/>
          <a:chOff x="0" y="0"/>
          <a:chExt cx="0" cy="0"/>
        </a:xfrm>
      </p:grpSpPr>
      <p:sp>
        <p:nvSpPr>
          <p:cNvPr id="32" name="等腰三角形 31"/>
          <p:cNvSpPr/>
          <p:nvPr userDrawn="1"/>
        </p:nvSpPr>
        <p:spPr>
          <a:xfrm>
            <a:off x="11767121" y="6400332"/>
            <a:ext cx="177906" cy="388049"/>
          </a:xfrm>
          <a:custGeom>
            <a:avLst/>
            <a:gdLst>
              <a:gd name="connsiteX0" fmla="*/ 0 w 422561"/>
              <a:gd name="connsiteY0" fmla="*/ 385668 h 385668"/>
              <a:gd name="connsiteX1" fmla="*/ 211281 w 422561"/>
              <a:gd name="connsiteY1" fmla="*/ 0 h 385668"/>
              <a:gd name="connsiteX2" fmla="*/ 422561 w 422561"/>
              <a:gd name="connsiteY2" fmla="*/ 385668 h 385668"/>
              <a:gd name="connsiteX3" fmla="*/ 0 w 422561"/>
              <a:gd name="connsiteY3" fmla="*/ 385668 h 385668"/>
              <a:gd name="connsiteX0-1" fmla="*/ 14937 w 437498"/>
              <a:gd name="connsiteY0-2" fmla="*/ 388049 h 388049"/>
              <a:gd name="connsiteX1-3" fmla="*/ 0 w 437498"/>
              <a:gd name="connsiteY1-4" fmla="*/ 0 h 388049"/>
              <a:gd name="connsiteX2-5" fmla="*/ 437498 w 437498"/>
              <a:gd name="connsiteY2-6" fmla="*/ 388049 h 388049"/>
              <a:gd name="connsiteX3-7" fmla="*/ 14937 w 437498"/>
              <a:gd name="connsiteY3-8" fmla="*/ 388049 h 388049"/>
              <a:gd name="connsiteX0-9" fmla="*/ 649 w 423210"/>
              <a:gd name="connsiteY0-10" fmla="*/ 385668 h 385668"/>
              <a:gd name="connsiteX1-11" fmla="*/ 0 w 423210"/>
              <a:gd name="connsiteY1-12" fmla="*/ 0 h 385668"/>
              <a:gd name="connsiteX2-13" fmla="*/ 423210 w 423210"/>
              <a:gd name="connsiteY2-14" fmla="*/ 385668 h 385668"/>
              <a:gd name="connsiteX3-15" fmla="*/ 649 w 423210"/>
              <a:gd name="connsiteY3-16" fmla="*/ 385668 h 385668"/>
              <a:gd name="connsiteX0-17" fmla="*/ 649 w 177941"/>
              <a:gd name="connsiteY0-18" fmla="*/ 385668 h 388049"/>
              <a:gd name="connsiteX1-19" fmla="*/ 0 w 177941"/>
              <a:gd name="connsiteY1-20" fmla="*/ 0 h 388049"/>
              <a:gd name="connsiteX2-21" fmla="*/ 177941 w 177941"/>
              <a:gd name="connsiteY2-22" fmla="*/ 388049 h 388049"/>
              <a:gd name="connsiteX3-23" fmla="*/ 649 w 177941"/>
              <a:gd name="connsiteY3-24" fmla="*/ 385668 h 388049"/>
            </a:gdLst>
            <a:ahLst/>
            <a:cxnLst>
              <a:cxn ang="0">
                <a:pos x="connsiteX0-1" y="connsiteY0-2"/>
              </a:cxn>
              <a:cxn ang="0">
                <a:pos x="connsiteX1-3" y="connsiteY1-4"/>
              </a:cxn>
              <a:cxn ang="0">
                <a:pos x="connsiteX2-5" y="connsiteY2-6"/>
              </a:cxn>
              <a:cxn ang="0">
                <a:pos x="connsiteX3-7" y="connsiteY3-8"/>
              </a:cxn>
            </a:cxnLst>
            <a:rect l="l" t="t" r="r" b="b"/>
            <a:pathLst>
              <a:path w="177941" h="388049">
                <a:moveTo>
                  <a:pt x="649" y="385668"/>
                </a:moveTo>
                <a:cubicBezTo>
                  <a:pt x="433" y="257112"/>
                  <a:pt x="216" y="128556"/>
                  <a:pt x="0" y="0"/>
                </a:cubicBezTo>
                <a:lnTo>
                  <a:pt x="177941" y="388049"/>
                </a:lnTo>
                <a:lnTo>
                  <a:pt x="649" y="385668"/>
                </a:lnTo>
                <a:close/>
              </a:path>
            </a:pathLst>
          </a:custGeom>
          <a:solidFill>
            <a:srgbClr val="C77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ndParaRPr>
          </a:p>
        </p:txBody>
      </p:sp>
      <p:sp>
        <p:nvSpPr>
          <p:cNvPr id="10" name="矩形 9"/>
          <p:cNvSpPr/>
          <p:nvPr userDrawn="1"/>
        </p:nvSpPr>
        <p:spPr>
          <a:xfrm flipV="1">
            <a:off x="617099" y="721269"/>
            <a:ext cx="11572502" cy="288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ndParaRPr>
          </a:p>
        </p:txBody>
      </p:sp>
      <p:sp>
        <p:nvSpPr>
          <p:cNvPr id="11" name="矩形 10"/>
          <p:cNvSpPr/>
          <p:nvPr userDrawn="1"/>
        </p:nvSpPr>
        <p:spPr>
          <a:xfrm>
            <a:off x="202859" y="138113"/>
            <a:ext cx="414239" cy="610686"/>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ndParaRPr>
          </a:p>
        </p:txBody>
      </p:sp>
      <p:sp>
        <p:nvSpPr>
          <p:cNvPr id="13" name="矩形 12"/>
          <p:cNvSpPr/>
          <p:nvPr userDrawn="1"/>
        </p:nvSpPr>
        <p:spPr>
          <a:xfrm>
            <a:off x="0" y="138113"/>
            <a:ext cx="101580" cy="610686"/>
          </a:xfrm>
          <a:prstGeom prst="rect">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ndParaRPr>
          </a:p>
        </p:txBody>
      </p:sp>
      <p:grpSp>
        <p:nvGrpSpPr>
          <p:cNvPr id="26" name="组合 25"/>
          <p:cNvGrpSpPr/>
          <p:nvPr userDrawn="1"/>
        </p:nvGrpSpPr>
        <p:grpSpPr>
          <a:xfrm>
            <a:off x="0" y="6714000"/>
            <a:ext cx="12189600" cy="144000"/>
            <a:chOff x="0" y="6678000"/>
            <a:chExt cx="9331895" cy="180000"/>
          </a:xfrm>
          <a:solidFill>
            <a:srgbClr val="00A0E9"/>
          </a:solidFill>
        </p:grpSpPr>
        <p:sp>
          <p:nvSpPr>
            <p:cNvPr id="9" name="矩形 8"/>
            <p:cNvSpPr/>
            <p:nvPr userDrawn="1"/>
          </p:nvSpPr>
          <p:spPr>
            <a:xfrm>
              <a:off x="0" y="6678000"/>
              <a:ext cx="3155950" cy="180000"/>
            </a:xfrm>
            <a:custGeom>
              <a:avLst/>
              <a:gdLst>
                <a:gd name="connsiteX0" fmla="*/ 0 w 3048000"/>
                <a:gd name="connsiteY0" fmla="*/ 0 h 108000"/>
                <a:gd name="connsiteX1" fmla="*/ 3048000 w 3048000"/>
                <a:gd name="connsiteY1" fmla="*/ 0 h 108000"/>
                <a:gd name="connsiteX2" fmla="*/ 3048000 w 3048000"/>
                <a:gd name="connsiteY2" fmla="*/ 108000 h 108000"/>
                <a:gd name="connsiteX3" fmla="*/ 0 w 3048000"/>
                <a:gd name="connsiteY3" fmla="*/ 108000 h 108000"/>
                <a:gd name="connsiteX4" fmla="*/ 0 w 3048000"/>
                <a:gd name="connsiteY4" fmla="*/ 0 h 108000"/>
                <a:gd name="connsiteX0-1" fmla="*/ 0 w 3155950"/>
                <a:gd name="connsiteY0-2" fmla="*/ 0 h 108000"/>
                <a:gd name="connsiteX1-3" fmla="*/ 3155950 w 3155950"/>
                <a:gd name="connsiteY1-4" fmla="*/ 0 h 108000"/>
                <a:gd name="connsiteX2-5" fmla="*/ 3048000 w 3155950"/>
                <a:gd name="connsiteY2-6" fmla="*/ 108000 h 108000"/>
                <a:gd name="connsiteX3-7" fmla="*/ 0 w 3155950"/>
                <a:gd name="connsiteY3-8" fmla="*/ 108000 h 108000"/>
                <a:gd name="connsiteX4-9" fmla="*/ 0 w 3155950"/>
                <a:gd name="connsiteY4-10" fmla="*/ 0 h 10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55950" h="108000">
                  <a:moveTo>
                    <a:pt x="0" y="0"/>
                  </a:moveTo>
                  <a:lnTo>
                    <a:pt x="3155950" y="0"/>
                  </a:lnTo>
                  <a:lnTo>
                    <a:pt x="3048000" y="108000"/>
                  </a:lnTo>
                  <a:lnTo>
                    <a:pt x="0" y="1080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ndParaRPr>
            </a:p>
          </p:txBody>
        </p:sp>
        <p:sp>
          <p:nvSpPr>
            <p:cNvPr id="23" name="矩形 8"/>
            <p:cNvSpPr/>
            <p:nvPr userDrawn="1"/>
          </p:nvSpPr>
          <p:spPr>
            <a:xfrm>
              <a:off x="3038069" y="6678000"/>
              <a:ext cx="3263900" cy="180000"/>
            </a:xfrm>
            <a:custGeom>
              <a:avLst/>
              <a:gdLst>
                <a:gd name="connsiteX0" fmla="*/ 0 w 3048000"/>
                <a:gd name="connsiteY0" fmla="*/ 0 h 108000"/>
                <a:gd name="connsiteX1" fmla="*/ 3048000 w 3048000"/>
                <a:gd name="connsiteY1" fmla="*/ 0 h 108000"/>
                <a:gd name="connsiteX2" fmla="*/ 3048000 w 3048000"/>
                <a:gd name="connsiteY2" fmla="*/ 108000 h 108000"/>
                <a:gd name="connsiteX3" fmla="*/ 0 w 3048000"/>
                <a:gd name="connsiteY3" fmla="*/ 108000 h 108000"/>
                <a:gd name="connsiteX4" fmla="*/ 0 w 3048000"/>
                <a:gd name="connsiteY4" fmla="*/ 0 h 108000"/>
                <a:gd name="connsiteX0-1" fmla="*/ 0 w 3155950"/>
                <a:gd name="connsiteY0-2" fmla="*/ 0 h 108000"/>
                <a:gd name="connsiteX1-3" fmla="*/ 3155950 w 3155950"/>
                <a:gd name="connsiteY1-4" fmla="*/ 0 h 108000"/>
                <a:gd name="connsiteX2-5" fmla="*/ 3048000 w 3155950"/>
                <a:gd name="connsiteY2-6" fmla="*/ 108000 h 108000"/>
                <a:gd name="connsiteX3-7" fmla="*/ 0 w 3155950"/>
                <a:gd name="connsiteY3-8" fmla="*/ 108000 h 108000"/>
                <a:gd name="connsiteX4-9" fmla="*/ 0 w 3155950"/>
                <a:gd name="connsiteY4-10" fmla="*/ 0 h 108000"/>
                <a:gd name="connsiteX0-11" fmla="*/ 107950 w 3263900"/>
                <a:gd name="connsiteY0-12" fmla="*/ 0 h 108000"/>
                <a:gd name="connsiteX1-13" fmla="*/ 3263900 w 3263900"/>
                <a:gd name="connsiteY1-14" fmla="*/ 0 h 108000"/>
                <a:gd name="connsiteX2-15" fmla="*/ 3155950 w 3263900"/>
                <a:gd name="connsiteY2-16" fmla="*/ 108000 h 108000"/>
                <a:gd name="connsiteX3-17" fmla="*/ 0 w 3263900"/>
                <a:gd name="connsiteY3-18" fmla="*/ 108000 h 108000"/>
                <a:gd name="connsiteX4-19" fmla="*/ 107950 w 3263900"/>
                <a:gd name="connsiteY4-20" fmla="*/ 0 h 10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63900" h="108000">
                  <a:moveTo>
                    <a:pt x="107950" y="0"/>
                  </a:moveTo>
                  <a:lnTo>
                    <a:pt x="3263900" y="0"/>
                  </a:lnTo>
                  <a:lnTo>
                    <a:pt x="3155950" y="108000"/>
                  </a:lnTo>
                  <a:lnTo>
                    <a:pt x="0" y="108000"/>
                  </a:lnTo>
                  <a:lnTo>
                    <a:pt x="107950" y="0"/>
                  </a:lnTo>
                  <a:close/>
                </a:path>
              </a:pathLst>
            </a:cu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ndParaRPr>
            </a:p>
          </p:txBody>
        </p:sp>
        <p:sp>
          <p:nvSpPr>
            <p:cNvPr id="28" name="矩形 8"/>
            <p:cNvSpPr/>
            <p:nvPr userDrawn="1"/>
          </p:nvSpPr>
          <p:spPr>
            <a:xfrm flipH="1" flipV="1">
              <a:off x="6175945" y="6678000"/>
              <a:ext cx="3155950" cy="180000"/>
            </a:xfrm>
            <a:custGeom>
              <a:avLst/>
              <a:gdLst>
                <a:gd name="connsiteX0" fmla="*/ 0 w 3048000"/>
                <a:gd name="connsiteY0" fmla="*/ 0 h 108000"/>
                <a:gd name="connsiteX1" fmla="*/ 3048000 w 3048000"/>
                <a:gd name="connsiteY1" fmla="*/ 0 h 108000"/>
                <a:gd name="connsiteX2" fmla="*/ 3048000 w 3048000"/>
                <a:gd name="connsiteY2" fmla="*/ 108000 h 108000"/>
                <a:gd name="connsiteX3" fmla="*/ 0 w 3048000"/>
                <a:gd name="connsiteY3" fmla="*/ 108000 h 108000"/>
                <a:gd name="connsiteX4" fmla="*/ 0 w 3048000"/>
                <a:gd name="connsiteY4" fmla="*/ 0 h 108000"/>
                <a:gd name="connsiteX0-1" fmla="*/ 0 w 3155950"/>
                <a:gd name="connsiteY0-2" fmla="*/ 0 h 108000"/>
                <a:gd name="connsiteX1-3" fmla="*/ 3155950 w 3155950"/>
                <a:gd name="connsiteY1-4" fmla="*/ 0 h 108000"/>
                <a:gd name="connsiteX2-5" fmla="*/ 3048000 w 3155950"/>
                <a:gd name="connsiteY2-6" fmla="*/ 108000 h 108000"/>
                <a:gd name="connsiteX3-7" fmla="*/ 0 w 3155950"/>
                <a:gd name="connsiteY3-8" fmla="*/ 108000 h 108000"/>
                <a:gd name="connsiteX4-9" fmla="*/ 0 w 3155950"/>
                <a:gd name="connsiteY4-10" fmla="*/ 0 h 10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55950" h="108000">
                  <a:moveTo>
                    <a:pt x="0" y="0"/>
                  </a:moveTo>
                  <a:lnTo>
                    <a:pt x="3155950" y="0"/>
                  </a:lnTo>
                  <a:lnTo>
                    <a:pt x="3048000" y="108000"/>
                  </a:lnTo>
                  <a:lnTo>
                    <a:pt x="0" y="108000"/>
                  </a:lnTo>
                  <a:lnTo>
                    <a:pt x="0" y="0"/>
                  </a:lnTo>
                  <a:close/>
                </a:path>
              </a:pathLst>
            </a:cu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ndParaRPr>
            </a:p>
          </p:txBody>
        </p:sp>
      </p:grpSp>
      <p:sp>
        <p:nvSpPr>
          <p:cNvPr id="27" name="矩形 26"/>
          <p:cNvSpPr/>
          <p:nvPr userDrawn="1"/>
        </p:nvSpPr>
        <p:spPr>
          <a:xfrm>
            <a:off x="10221488" y="6400332"/>
            <a:ext cx="1545635" cy="385668"/>
          </a:xfrm>
          <a:prstGeom prst="rect">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ndParaRPr>
          </a:p>
        </p:txBody>
      </p:sp>
      <p:sp>
        <p:nvSpPr>
          <p:cNvPr id="31" name="文本框 30"/>
          <p:cNvSpPr txBox="1"/>
          <p:nvPr userDrawn="1"/>
        </p:nvSpPr>
        <p:spPr>
          <a:xfrm>
            <a:off x="10293931" y="6416668"/>
            <a:ext cx="1261884" cy="369332"/>
          </a:xfrm>
          <a:prstGeom prst="rect">
            <a:avLst/>
          </a:prstGeom>
          <a:noFill/>
        </p:spPr>
        <p:txBody>
          <a:bodyPr wrap="none" rtlCol="0">
            <a:spAutoFit/>
          </a:bodyPr>
          <a:lstStyle/>
          <a:p>
            <a:r>
              <a:rPr lang="zh-CN" altLang="en-US" b="1" spc="300" dirty="0">
                <a:solidFill>
                  <a:schemeClr val="bg1"/>
                </a:solidFill>
                <a:latin typeface="微软雅黑" panose="020B0503020204020204" pitchFamily="34" charset="-122"/>
                <a:ea typeface="微软雅黑" panose="020B0503020204020204" pitchFamily="34" charset="-122"/>
              </a:rPr>
              <a:t>名师课件</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14000"/>
            <a:lum/>
          </a:blip>
          <a:srcRect/>
          <a:tile tx="0" ty="0" sx="100000" sy="100000" flip="none" algn="tl"/>
        </a:blipFill>
        <a:effectLst/>
      </p:bgPr>
    </p:bg>
    <p:spTree>
      <p:nvGrpSpPr>
        <p:cNvPr id="1" name=""/>
        <p:cNvGrpSpPr/>
        <p:nvPr/>
      </p:nvGrpSpPr>
      <p:grpSpPr>
        <a:xfrm>
          <a:off x="0" y="0"/>
          <a:ext cx="0" cy="0"/>
          <a:chOff x="0" y="0"/>
          <a:chExt cx="0" cy="0"/>
        </a:xfrm>
      </p:grpSpPr>
      <p:grpSp>
        <p:nvGrpSpPr>
          <p:cNvPr id="5" name="组合 4"/>
          <p:cNvGrpSpPr/>
          <p:nvPr userDrawn="1"/>
        </p:nvGrpSpPr>
        <p:grpSpPr>
          <a:xfrm>
            <a:off x="0" y="0"/>
            <a:ext cx="12189460" cy="6870701"/>
            <a:chOff x="0" y="-1"/>
            <a:chExt cx="11791950" cy="6870701"/>
          </a:xfrm>
        </p:grpSpPr>
        <p:sp>
          <p:nvSpPr>
            <p:cNvPr id="2" name="矩形 1"/>
            <p:cNvSpPr/>
            <p:nvPr userDrawn="1"/>
          </p:nvSpPr>
          <p:spPr>
            <a:xfrm>
              <a:off x="0" y="-1"/>
              <a:ext cx="5895975" cy="6858001"/>
            </a:xfrm>
            <a:custGeom>
              <a:avLst/>
              <a:gdLst>
                <a:gd name="connsiteX0" fmla="*/ 0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0 h 6858001"/>
                <a:gd name="connsiteX0-1" fmla="*/ 0 w 6096000"/>
                <a:gd name="connsiteY0-2" fmla="*/ 0 h 6858001"/>
                <a:gd name="connsiteX1-3" fmla="*/ 6096000 w 6096000"/>
                <a:gd name="connsiteY1-4" fmla="*/ 0 h 6858001"/>
                <a:gd name="connsiteX2-5" fmla="*/ 5321300 w 6096000"/>
                <a:gd name="connsiteY2-6" fmla="*/ 6858001 h 6858001"/>
                <a:gd name="connsiteX3-7" fmla="*/ 0 w 6096000"/>
                <a:gd name="connsiteY3-8" fmla="*/ 6858001 h 6858001"/>
                <a:gd name="connsiteX4-9" fmla="*/ 0 w 6096000"/>
                <a:gd name="connsiteY4-10" fmla="*/ 0 h 6858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6000" h="6858001">
                  <a:moveTo>
                    <a:pt x="0" y="0"/>
                  </a:moveTo>
                  <a:lnTo>
                    <a:pt x="6096000" y="0"/>
                  </a:lnTo>
                  <a:lnTo>
                    <a:pt x="5321300" y="6858001"/>
                  </a:lnTo>
                  <a:lnTo>
                    <a:pt x="0" y="6858001"/>
                  </a:lnTo>
                  <a:lnTo>
                    <a:pt x="0" y="0"/>
                  </a:lnTo>
                  <a:close/>
                </a:path>
              </a:pathLst>
            </a:cu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5122128" y="-1"/>
              <a:ext cx="6669822" cy="6870701"/>
            </a:xfrm>
            <a:custGeom>
              <a:avLst/>
              <a:gdLst>
                <a:gd name="connsiteX0" fmla="*/ 0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0 h 6858001"/>
                <a:gd name="connsiteX0-1" fmla="*/ 800100 w 6896100"/>
                <a:gd name="connsiteY0-2" fmla="*/ 0 h 6870701"/>
                <a:gd name="connsiteX1-3" fmla="*/ 6896100 w 6896100"/>
                <a:gd name="connsiteY1-4" fmla="*/ 0 h 6870701"/>
                <a:gd name="connsiteX2-5" fmla="*/ 6896100 w 6896100"/>
                <a:gd name="connsiteY2-6" fmla="*/ 6858001 h 6870701"/>
                <a:gd name="connsiteX3-7" fmla="*/ 0 w 6896100"/>
                <a:gd name="connsiteY3-8" fmla="*/ 6870701 h 6870701"/>
                <a:gd name="connsiteX4-9" fmla="*/ 800100 w 6896100"/>
                <a:gd name="connsiteY4-10" fmla="*/ 0 h 68707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6100" h="6870701">
                  <a:moveTo>
                    <a:pt x="800100" y="0"/>
                  </a:moveTo>
                  <a:lnTo>
                    <a:pt x="6896100" y="0"/>
                  </a:lnTo>
                  <a:lnTo>
                    <a:pt x="6896100" y="6858001"/>
                  </a:lnTo>
                  <a:lnTo>
                    <a:pt x="0" y="6870701"/>
                  </a:lnTo>
                  <a:lnTo>
                    <a:pt x="80010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圆角矩形 2"/>
          <p:cNvSpPr/>
          <p:nvPr userDrawn="1"/>
        </p:nvSpPr>
        <p:spPr>
          <a:xfrm>
            <a:off x="593978" y="546100"/>
            <a:ext cx="11021303" cy="5765800"/>
          </a:xfrm>
          <a:prstGeom prst="roundRect">
            <a:avLst>
              <a:gd name="adj" fmla="val 5953"/>
            </a:avLst>
          </a:prstGeom>
          <a:solidFill>
            <a:schemeClr val="bg1"/>
          </a:solidFill>
          <a:ln>
            <a:noFill/>
          </a:ln>
          <a:effectLst>
            <a:outerShdw blurRad="330200" sx="103000" sy="10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组合 11"/>
          <p:cNvGrpSpPr/>
          <p:nvPr userDrawn="1"/>
        </p:nvGrpSpPr>
        <p:grpSpPr>
          <a:xfrm>
            <a:off x="1138982" y="5995417"/>
            <a:ext cx="701441" cy="175929"/>
            <a:chOff x="2875007" y="1403846"/>
            <a:chExt cx="701587" cy="175929"/>
          </a:xfrm>
          <a:solidFill>
            <a:schemeClr val="bg1"/>
          </a:solidFill>
        </p:grpSpPr>
        <p:sp>
          <p:nvSpPr>
            <p:cNvPr id="9" name="等腰三角形 8"/>
            <p:cNvSpPr/>
            <p:nvPr userDrawn="1"/>
          </p:nvSpPr>
          <p:spPr>
            <a:xfrm rot="5400000">
              <a:off x="2862874" y="1415979"/>
              <a:ext cx="175929" cy="1516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10" name="等腰三角形 9"/>
            <p:cNvSpPr/>
            <p:nvPr userDrawn="1"/>
          </p:nvSpPr>
          <p:spPr>
            <a:xfrm rot="5400000">
              <a:off x="3137836" y="1415979"/>
              <a:ext cx="175929" cy="1516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11" name="等腰三角形 10"/>
            <p:cNvSpPr/>
            <p:nvPr userDrawn="1"/>
          </p:nvSpPr>
          <p:spPr>
            <a:xfrm rot="5400000">
              <a:off x="3412798" y="1415979"/>
              <a:ext cx="175929" cy="1516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3426369" y="1516144"/>
            <a:ext cx="5337333" cy="1015663"/>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6000" b="1" kern="100" dirty="0">
                <a:solidFill>
                  <a:srgbClr val="FF0000"/>
                </a:solidFill>
                <a:latin typeface="+mj-ea"/>
                <a:ea typeface="+mj-ea"/>
                <a:cs typeface="+mn-ea"/>
                <a:sym typeface="+mn-lt"/>
              </a:rPr>
              <a:t>22.2  </a:t>
            </a:r>
            <a:r>
              <a:rPr lang="zh-CN" sz="6000" b="1" kern="100" dirty="0">
                <a:solidFill>
                  <a:srgbClr val="FF0000"/>
                </a:solidFill>
                <a:latin typeface="+mj-ea"/>
                <a:ea typeface="+mj-ea"/>
                <a:cs typeface="+mn-ea"/>
                <a:sym typeface="+mn-lt"/>
              </a:rPr>
              <a:t>核能</a:t>
            </a:r>
          </a:p>
        </p:txBody>
      </p:sp>
      <p:sp>
        <p:nvSpPr>
          <p:cNvPr id="43" name="文本框 42"/>
          <p:cNvSpPr txBox="1"/>
          <p:nvPr/>
        </p:nvSpPr>
        <p:spPr>
          <a:xfrm>
            <a:off x="869950" y="130810"/>
            <a:ext cx="3871595" cy="344170"/>
          </a:xfrm>
          <a:prstGeom prst="rect">
            <a:avLst/>
          </a:prstGeom>
          <a:noFill/>
        </p:spPr>
        <p:txBody>
          <a:bodyPr wrap="square" lIns="68550" tIns="34274" rIns="68550" bIns="34274" rtlCol="0">
            <a:spAutoFit/>
          </a:bodyPr>
          <a:lstStyle/>
          <a:p>
            <a:pPr algn="dist"/>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人教版九年级下册  第二十二章</a:t>
            </a:r>
          </a:p>
        </p:txBody>
      </p:sp>
      <p:grpSp>
        <p:nvGrpSpPr>
          <p:cNvPr id="49" name="组合 48"/>
          <p:cNvGrpSpPr/>
          <p:nvPr/>
        </p:nvGrpSpPr>
        <p:grpSpPr>
          <a:xfrm>
            <a:off x="6644363" y="3216656"/>
            <a:ext cx="3128454" cy="614045"/>
            <a:chOff x="6474413" y="3006593"/>
            <a:chExt cx="3129758" cy="614301"/>
          </a:xfrm>
        </p:grpSpPr>
        <p:sp>
          <p:nvSpPr>
            <p:cNvPr id="4" name="文本框 3"/>
            <p:cNvSpPr txBox="1"/>
            <p:nvPr/>
          </p:nvSpPr>
          <p:spPr>
            <a:xfrm>
              <a:off x="7394371" y="3006593"/>
              <a:ext cx="2209800" cy="614301"/>
            </a:xfrm>
            <a:prstGeom prst="rect">
              <a:avLst/>
            </a:prstGeom>
            <a:noFill/>
          </p:spPr>
          <p:txBody>
            <a:bodyPr wrap="square" rtlCol="0">
              <a:spAutoFit/>
            </a:bodyPr>
            <a:lstStyle/>
            <a:p>
              <a:r>
                <a:rPr lang="zh-CN" altLang="en-US" sz="3400" dirty="0">
                  <a:solidFill>
                    <a:srgbClr val="FF0000"/>
                  </a:solidFill>
                  <a:uFill>
                    <a:solidFill>
                      <a:srgbClr val="FE970E"/>
                    </a:solidFill>
                  </a:uFill>
                  <a:sym typeface="+mn-ea"/>
                </a:rPr>
                <a:t>课程讲授</a:t>
              </a:r>
              <a:endParaRPr lang="zh-CN" altLang="en-US" sz="3400" b="0" u="none" baseline="0" dirty="0">
                <a:solidFill>
                  <a:srgbClr val="FF0000"/>
                </a:solidFill>
                <a:uFill>
                  <a:solidFill>
                    <a:srgbClr val="FE970E"/>
                  </a:solidFill>
                </a:uFill>
                <a:sym typeface="+mn-ea"/>
              </a:endParaRPr>
            </a:p>
          </p:txBody>
        </p:sp>
        <p:grpSp>
          <p:nvGrpSpPr>
            <p:cNvPr id="23" name="组合 22"/>
            <p:cNvGrpSpPr/>
            <p:nvPr/>
          </p:nvGrpSpPr>
          <p:grpSpPr>
            <a:xfrm>
              <a:off x="6474413" y="3177377"/>
              <a:ext cx="670290" cy="273984"/>
              <a:chOff x="1775533" y="2742578"/>
              <a:chExt cx="898801" cy="367390"/>
            </a:xfrm>
          </p:grpSpPr>
          <p:sp>
            <p:nvSpPr>
              <p:cNvPr id="24" name="燕尾形 23"/>
              <p:cNvSpPr/>
              <p:nvPr userDrawn="1"/>
            </p:nvSpPr>
            <p:spPr>
              <a:xfrm>
                <a:off x="1775533" y="2742578"/>
                <a:ext cx="409487" cy="367390"/>
              </a:xfrm>
              <a:prstGeom prst="chevron">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燕尾形 24"/>
              <p:cNvSpPr/>
              <p:nvPr userDrawn="1"/>
            </p:nvSpPr>
            <p:spPr>
              <a:xfrm>
                <a:off x="2116165" y="2742578"/>
                <a:ext cx="558169" cy="367390"/>
              </a:xfrm>
              <a:prstGeom prst="chevron">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grpSp>
        <p:nvGrpSpPr>
          <p:cNvPr id="48" name="组合 47"/>
          <p:cNvGrpSpPr/>
          <p:nvPr/>
        </p:nvGrpSpPr>
        <p:grpSpPr>
          <a:xfrm>
            <a:off x="2564097" y="3216656"/>
            <a:ext cx="3128454" cy="614045"/>
            <a:chOff x="2392445" y="3006593"/>
            <a:chExt cx="3129758" cy="614301"/>
          </a:xfrm>
        </p:grpSpPr>
        <p:sp>
          <p:nvSpPr>
            <p:cNvPr id="2" name="文本框 1"/>
            <p:cNvSpPr txBox="1"/>
            <p:nvPr/>
          </p:nvSpPr>
          <p:spPr>
            <a:xfrm>
              <a:off x="3312403" y="3006593"/>
              <a:ext cx="2209800" cy="614301"/>
            </a:xfrm>
            <a:prstGeom prst="rect">
              <a:avLst/>
            </a:prstGeom>
            <a:noFill/>
          </p:spPr>
          <p:txBody>
            <a:bodyPr wrap="square" rtlCol="0">
              <a:spAutoFit/>
            </a:bodyPr>
            <a:lstStyle/>
            <a:p>
              <a:r>
                <a:rPr lang="zh-CN" altLang="en-US" sz="3400" b="0" u="none" baseline="0" dirty="0">
                  <a:solidFill>
                    <a:srgbClr val="FF0000"/>
                  </a:solidFill>
                  <a:uFill>
                    <a:solidFill>
                      <a:srgbClr val="FE970E"/>
                    </a:solidFill>
                  </a:uFill>
                </a:rPr>
                <a:t>课程导入</a:t>
              </a:r>
            </a:p>
          </p:txBody>
        </p:sp>
        <p:grpSp>
          <p:nvGrpSpPr>
            <p:cNvPr id="7" name="组合 6"/>
            <p:cNvGrpSpPr/>
            <p:nvPr/>
          </p:nvGrpSpPr>
          <p:grpSpPr>
            <a:xfrm>
              <a:off x="2392445" y="3177377"/>
              <a:ext cx="670290" cy="273984"/>
              <a:chOff x="1775533" y="2742578"/>
              <a:chExt cx="898801" cy="367390"/>
            </a:xfrm>
          </p:grpSpPr>
          <p:sp>
            <p:nvSpPr>
              <p:cNvPr id="8" name="燕尾形 7"/>
              <p:cNvSpPr/>
              <p:nvPr userDrawn="1"/>
            </p:nvSpPr>
            <p:spPr>
              <a:xfrm>
                <a:off x="1775533" y="2742578"/>
                <a:ext cx="409487" cy="367390"/>
              </a:xfrm>
              <a:prstGeom prst="chevron">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9" name="燕尾形 8"/>
              <p:cNvSpPr/>
              <p:nvPr userDrawn="1"/>
            </p:nvSpPr>
            <p:spPr>
              <a:xfrm>
                <a:off x="2116165" y="2742578"/>
                <a:ext cx="558169" cy="367390"/>
              </a:xfrm>
              <a:prstGeom prst="chevron">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grpSp>
        <p:nvGrpSpPr>
          <p:cNvPr id="50" name="组合 49"/>
          <p:cNvGrpSpPr/>
          <p:nvPr/>
        </p:nvGrpSpPr>
        <p:grpSpPr>
          <a:xfrm>
            <a:off x="2564231" y="4355272"/>
            <a:ext cx="3128628" cy="614045"/>
            <a:chOff x="2503744" y="4443137"/>
            <a:chExt cx="3129758" cy="614301"/>
          </a:xfrm>
        </p:grpSpPr>
        <p:sp>
          <p:nvSpPr>
            <p:cNvPr id="32" name="文本框 31"/>
            <p:cNvSpPr txBox="1"/>
            <p:nvPr/>
          </p:nvSpPr>
          <p:spPr>
            <a:xfrm>
              <a:off x="3423702" y="4443137"/>
              <a:ext cx="2209800" cy="614301"/>
            </a:xfrm>
            <a:prstGeom prst="rect">
              <a:avLst/>
            </a:prstGeom>
            <a:noFill/>
          </p:spPr>
          <p:txBody>
            <a:bodyPr wrap="square" rtlCol="0">
              <a:spAutoFit/>
            </a:bodyPr>
            <a:lstStyle/>
            <a:p>
              <a:r>
                <a:rPr lang="zh-CN" altLang="en-US" sz="3400" b="0" u="none" baseline="0" dirty="0">
                  <a:solidFill>
                    <a:srgbClr val="FF0000"/>
                  </a:solidFill>
                  <a:uFill>
                    <a:solidFill>
                      <a:srgbClr val="FE970E"/>
                    </a:solidFill>
                  </a:uFill>
                </a:rPr>
                <a:t>本课小结</a:t>
              </a:r>
            </a:p>
          </p:txBody>
        </p:sp>
        <p:grpSp>
          <p:nvGrpSpPr>
            <p:cNvPr id="34" name="组合 33"/>
            <p:cNvGrpSpPr/>
            <p:nvPr/>
          </p:nvGrpSpPr>
          <p:grpSpPr>
            <a:xfrm>
              <a:off x="2503744" y="4613921"/>
              <a:ext cx="670290" cy="273984"/>
              <a:chOff x="1775533" y="2742578"/>
              <a:chExt cx="898801" cy="367390"/>
            </a:xfrm>
          </p:grpSpPr>
          <p:sp>
            <p:nvSpPr>
              <p:cNvPr id="35" name="燕尾形 34"/>
              <p:cNvSpPr/>
              <p:nvPr userDrawn="1"/>
            </p:nvSpPr>
            <p:spPr>
              <a:xfrm>
                <a:off x="1775533" y="2742578"/>
                <a:ext cx="409487" cy="367390"/>
              </a:xfrm>
              <a:prstGeom prst="chevron">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6" name="燕尾形 35"/>
              <p:cNvSpPr/>
              <p:nvPr userDrawn="1"/>
            </p:nvSpPr>
            <p:spPr>
              <a:xfrm>
                <a:off x="2116165" y="2742578"/>
                <a:ext cx="558169" cy="367390"/>
              </a:xfrm>
              <a:prstGeom prst="chevron">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grpSp>
        <p:nvGrpSpPr>
          <p:cNvPr id="47" name="组合 46"/>
          <p:cNvGrpSpPr/>
          <p:nvPr/>
        </p:nvGrpSpPr>
        <p:grpSpPr>
          <a:xfrm>
            <a:off x="6647952" y="4355216"/>
            <a:ext cx="3128454" cy="614045"/>
            <a:chOff x="6478002" y="4443137"/>
            <a:chExt cx="3129758" cy="614301"/>
          </a:xfrm>
        </p:grpSpPr>
        <p:sp>
          <p:nvSpPr>
            <p:cNvPr id="33" name="文本框 32"/>
            <p:cNvSpPr txBox="1"/>
            <p:nvPr/>
          </p:nvSpPr>
          <p:spPr>
            <a:xfrm>
              <a:off x="7397960" y="4443137"/>
              <a:ext cx="2209800" cy="614301"/>
            </a:xfrm>
            <a:prstGeom prst="rect">
              <a:avLst/>
            </a:prstGeom>
            <a:noFill/>
          </p:spPr>
          <p:txBody>
            <a:bodyPr wrap="square" rtlCol="0">
              <a:spAutoFit/>
            </a:bodyPr>
            <a:lstStyle/>
            <a:p>
              <a:r>
                <a:rPr lang="zh-CN" altLang="en-US" sz="3400" b="0" u="none" baseline="0" dirty="0">
                  <a:solidFill>
                    <a:srgbClr val="FF0000"/>
                  </a:solidFill>
                  <a:uFill>
                    <a:solidFill>
                      <a:srgbClr val="FE970E"/>
                    </a:solidFill>
                  </a:uFill>
                </a:rPr>
                <a:t>习题练习</a:t>
              </a:r>
            </a:p>
          </p:txBody>
        </p:sp>
        <p:grpSp>
          <p:nvGrpSpPr>
            <p:cNvPr id="37" name="组合 36"/>
            <p:cNvGrpSpPr/>
            <p:nvPr/>
          </p:nvGrpSpPr>
          <p:grpSpPr>
            <a:xfrm>
              <a:off x="6478002" y="4613921"/>
              <a:ext cx="670290" cy="273984"/>
              <a:chOff x="1775533" y="2742578"/>
              <a:chExt cx="898801" cy="367390"/>
            </a:xfrm>
          </p:grpSpPr>
          <p:sp>
            <p:nvSpPr>
              <p:cNvPr id="38" name="燕尾形 37"/>
              <p:cNvSpPr/>
              <p:nvPr userDrawn="1"/>
            </p:nvSpPr>
            <p:spPr>
              <a:xfrm>
                <a:off x="1775533" y="2742578"/>
                <a:ext cx="409487" cy="367390"/>
              </a:xfrm>
              <a:prstGeom prst="chevron">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9" name="燕尾形 38"/>
              <p:cNvSpPr/>
              <p:nvPr userDrawn="1"/>
            </p:nvSpPr>
            <p:spPr>
              <a:xfrm>
                <a:off x="2116165" y="2742578"/>
                <a:ext cx="558169" cy="367390"/>
              </a:xfrm>
              <a:prstGeom prst="chevron">
                <a:avLst/>
              </a:prstGeom>
              <a:solidFill>
                <a:srgbClr val="03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grpSp>
        <p:nvGrpSpPr>
          <p:cNvPr id="25" name="组合 24"/>
          <p:cNvGrpSpPr/>
          <p:nvPr/>
        </p:nvGrpSpPr>
        <p:grpSpPr>
          <a:xfrm>
            <a:off x="2614295" y="444500"/>
            <a:ext cx="700405" cy="175260"/>
            <a:chOff x="4121" y="692"/>
            <a:chExt cx="1103" cy="276"/>
          </a:xfrm>
        </p:grpSpPr>
        <p:sp>
          <p:nvSpPr>
            <p:cNvPr id="26" name="等腰三角形 25"/>
            <p:cNvSpPr/>
            <p:nvPr/>
          </p:nvSpPr>
          <p:spPr>
            <a:xfrm rot="5400000">
              <a:off x="4102" y="711"/>
              <a:ext cx="277" cy="239"/>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28" name="等腰三角形 27"/>
            <p:cNvSpPr/>
            <p:nvPr/>
          </p:nvSpPr>
          <p:spPr>
            <a:xfrm rot="5400000">
              <a:off x="4535" y="711"/>
              <a:ext cx="277" cy="239"/>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等腰三角形 30"/>
            <p:cNvSpPr/>
            <p:nvPr/>
          </p:nvSpPr>
          <p:spPr>
            <a:xfrm rot="5400000">
              <a:off x="4967" y="711"/>
              <a:ext cx="277" cy="2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34900" y="1185892"/>
            <a:ext cx="295322" cy="210471"/>
            <a:chOff x="435463" y="1226414"/>
            <a:chExt cx="295380" cy="210512"/>
          </a:xfrm>
        </p:grpSpPr>
        <p:sp>
          <p:nvSpPr>
            <p:cNvPr id="10" name="矩形 9"/>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3438849" y="221845"/>
            <a:ext cx="1554480" cy="460375"/>
          </a:xfrm>
          <a:prstGeom prst="rect">
            <a:avLst/>
          </a:prstGeom>
        </p:spPr>
        <p:txBody>
          <a:bodyPr wrap="none">
            <a:spAutoFit/>
          </a:bodyPr>
          <a:lstStyle/>
          <a:p>
            <a:pPr>
              <a:defRPr/>
            </a:pPr>
            <a:r>
              <a:rPr lang="zh-CN" altLang="en-US" sz="2400" b="1" spc="300" dirty="0">
                <a:solidFill>
                  <a:srgbClr val="00A0E9"/>
                </a:solidFill>
                <a:latin typeface="微软雅黑" panose="020B0503020204020204" pitchFamily="34" charset="-122"/>
                <a:ea typeface="微软雅黑" panose="020B0503020204020204" pitchFamily="34" charset="-122"/>
                <a:cs typeface="+mn-ea"/>
                <a:sym typeface="+mn-lt"/>
              </a:rPr>
              <a:t>新课推进</a:t>
            </a:r>
            <a:endParaRPr lang="zh-CN" altLang="en-US" sz="3200" b="1" spc="300" dirty="0">
              <a:solidFill>
                <a:srgbClr val="00A0E9"/>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882650" y="999490"/>
            <a:ext cx="1207770" cy="583565"/>
          </a:xfrm>
          <a:prstGeom prst="rect">
            <a:avLst/>
          </a:prstGeom>
          <a:noFill/>
        </p:spPr>
        <p:txBody>
          <a:bodyPr wrap="square" rtlCol="0">
            <a:spAutoFit/>
          </a:bodyPr>
          <a:lstStyle/>
          <a:p>
            <a:pPr algn="dist"/>
            <a:r>
              <a:rPr lang="zh-CN" sz="3200" b="1">
                <a:latin typeface="微软雅黑" panose="020B0503020204020204" pitchFamily="34" charset="-122"/>
                <a:ea typeface="微软雅黑" panose="020B0503020204020204" pitchFamily="34" charset="-122"/>
                <a:sym typeface="微软雅黑" panose="020B0503020204020204" pitchFamily="34" charset="-122"/>
              </a:rPr>
              <a:t>裂变</a:t>
            </a:r>
            <a:endParaRPr lang="zh-CN"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882650" y="1701165"/>
            <a:ext cx="3027680" cy="521970"/>
          </a:xfrm>
          <a:prstGeom prst="rect">
            <a:avLst/>
          </a:prstGeom>
          <a:noFill/>
        </p:spPr>
        <p:txBody>
          <a:bodyPr wrap="none" rtlCol="0" anchor="t">
            <a:spAutoFit/>
          </a:bodyPr>
          <a:lstStyle/>
          <a:p>
            <a:pPr algn="l"/>
            <a:r>
              <a:rPr lang="zh-CN" altLang="en-US" sz="28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核能发电的利与弊</a:t>
            </a:r>
          </a:p>
        </p:txBody>
      </p:sp>
      <p:pic>
        <p:nvPicPr>
          <p:cNvPr id="3" name="table"/>
          <p:cNvPicPr>
            <a:picLocks noGrp="1"/>
          </p:cNvPicPr>
          <p:nvPr/>
        </p:nvPicPr>
        <p:blipFill>
          <a:blip r:embed="rId2"/>
          <a:stretch>
            <a:fillRect/>
          </a:stretch>
        </p:blipFill>
        <p:spPr>
          <a:xfrm>
            <a:off x="1542910" y="2445983"/>
            <a:ext cx="9103640" cy="345718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grpSp>
        <p:nvGrpSpPr>
          <p:cNvPr id="25" name="组合 24"/>
          <p:cNvGrpSpPr/>
          <p:nvPr/>
        </p:nvGrpSpPr>
        <p:grpSpPr>
          <a:xfrm>
            <a:off x="2614295" y="444500"/>
            <a:ext cx="700405" cy="175260"/>
            <a:chOff x="4121" y="692"/>
            <a:chExt cx="1103" cy="276"/>
          </a:xfrm>
        </p:grpSpPr>
        <p:sp>
          <p:nvSpPr>
            <p:cNvPr id="26" name="等腰三角形 25"/>
            <p:cNvSpPr/>
            <p:nvPr/>
          </p:nvSpPr>
          <p:spPr>
            <a:xfrm rot="5400000">
              <a:off x="4102" y="711"/>
              <a:ext cx="277" cy="239"/>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28" name="等腰三角形 27"/>
            <p:cNvSpPr/>
            <p:nvPr/>
          </p:nvSpPr>
          <p:spPr>
            <a:xfrm rot="5400000">
              <a:off x="4535" y="711"/>
              <a:ext cx="277" cy="239"/>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等腰三角形 30"/>
            <p:cNvSpPr/>
            <p:nvPr/>
          </p:nvSpPr>
          <p:spPr>
            <a:xfrm rot="5400000">
              <a:off x="4967" y="711"/>
              <a:ext cx="277" cy="2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34900" y="1185892"/>
            <a:ext cx="295322" cy="210471"/>
            <a:chOff x="435463" y="1226414"/>
            <a:chExt cx="295380" cy="210512"/>
          </a:xfrm>
        </p:grpSpPr>
        <p:sp>
          <p:nvSpPr>
            <p:cNvPr id="10" name="矩形 9"/>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3438849" y="221845"/>
            <a:ext cx="1554480" cy="460375"/>
          </a:xfrm>
          <a:prstGeom prst="rect">
            <a:avLst/>
          </a:prstGeom>
        </p:spPr>
        <p:txBody>
          <a:bodyPr wrap="none">
            <a:spAutoFit/>
          </a:bodyPr>
          <a:lstStyle/>
          <a:p>
            <a:pPr>
              <a:defRPr/>
            </a:pPr>
            <a:r>
              <a:rPr lang="zh-CN" altLang="en-US" sz="2400" b="1" spc="300" dirty="0">
                <a:solidFill>
                  <a:srgbClr val="00A0E9"/>
                </a:solidFill>
                <a:latin typeface="微软雅黑" panose="020B0503020204020204" pitchFamily="34" charset="-122"/>
                <a:ea typeface="微软雅黑" panose="020B0503020204020204" pitchFamily="34" charset="-122"/>
                <a:cs typeface="+mn-ea"/>
                <a:sym typeface="+mn-lt"/>
              </a:rPr>
              <a:t>新课推进</a:t>
            </a:r>
            <a:endParaRPr lang="zh-CN" altLang="en-US" sz="3200" b="1" spc="300" dirty="0">
              <a:solidFill>
                <a:srgbClr val="00A0E9"/>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882650" y="999490"/>
            <a:ext cx="1174750" cy="583565"/>
          </a:xfrm>
          <a:prstGeom prst="rect">
            <a:avLst/>
          </a:prstGeom>
          <a:noFill/>
        </p:spPr>
        <p:txBody>
          <a:bodyPr wrap="square" rtlCol="0">
            <a:spAutoFit/>
          </a:bodyPr>
          <a:lstStyle/>
          <a:p>
            <a:pPr algn="dist"/>
            <a:r>
              <a:rPr lang="zh-CN" sz="3200" b="1">
                <a:latin typeface="微软雅黑" panose="020B0503020204020204" pitchFamily="34" charset="-122"/>
                <a:ea typeface="微软雅黑" panose="020B0503020204020204" pitchFamily="34" charset="-122"/>
                <a:sym typeface="微软雅黑" panose="020B0503020204020204" pitchFamily="34" charset="-122"/>
              </a:rPr>
              <a:t>聚变</a:t>
            </a:r>
            <a:endParaRPr lang="zh-CN"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2">
            <a:clrChange>
              <a:clrFrom>
                <a:srgbClr val="FFFDEB">
                  <a:alpha val="100000"/>
                </a:srgbClr>
              </a:clrFrom>
              <a:clrTo>
                <a:srgbClr val="FFFDEB">
                  <a:alpha val="100000"/>
                  <a:alpha val="0"/>
                </a:srgbClr>
              </a:clrTo>
            </a:clrChange>
          </a:blip>
          <a:stretch>
            <a:fillRect/>
          </a:stretch>
        </p:blipFill>
        <p:spPr>
          <a:xfrm>
            <a:off x="6761827" y="1784209"/>
            <a:ext cx="4488058" cy="3928777"/>
          </a:xfrm>
          <a:prstGeom prst="rect">
            <a:avLst/>
          </a:prstGeom>
        </p:spPr>
      </p:pic>
      <p:sp>
        <p:nvSpPr>
          <p:cNvPr id="28677" name="TextBox 11"/>
          <p:cNvSpPr txBox="1">
            <a:spLocks noChangeArrowheads="1"/>
          </p:cNvSpPr>
          <p:nvPr/>
        </p:nvSpPr>
        <p:spPr bwMode="auto">
          <a:xfrm>
            <a:off x="882650" y="2086610"/>
            <a:ext cx="5676265" cy="177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800" dirty="0">
                <a:solidFill>
                  <a:schemeClr val="tx1"/>
                </a:solidFill>
                <a:latin typeface="微软雅黑" panose="020B0503020204020204" pitchFamily="34" charset="-122"/>
                <a:ea typeface="微软雅黑" panose="020B0503020204020204" pitchFamily="34" charset="-122"/>
              </a:rPr>
              <a:t>将</a:t>
            </a:r>
            <a:r>
              <a:rPr lang="zh-CN" altLang="en-US" sz="2800" b="1" dirty="0">
                <a:solidFill>
                  <a:schemeClr val="tx1"/>
                </a:solidFill>
                <a:latin typeface="微软雅黑" panose="020B0503020204020204" pitchFamily="34" charset="-122"/>
                <a:ea typeface="微软雅黑" panose="020B0503020204020204" pitchFamily="34" charset="-122"/>
              </a:rPr>
              <a:t>质量较小的原子核结合</a:t>
            </a:r>
            <a:r>
              <a:rPr lang="zh-CN" altLang="en-US" sz="2800" dirty="0">
                <a:solidFill>
                  <a:schemeClr val="tx1"/>
                </a:solidFill>
                <a:latin typeface="微软雅黑" panose="020B0503020204020204" pitchFamily="34" charset="-122"/>
                <a:ea typeface="微软雅黑" panose="020B0503020204020204" pitchFamily="34" charset="-122"/>
              </a:rPr>
              <a:t>起来，也会释放出巨大的核能，这一过程就是</a:t>
            </a:r>
            <a:r>
              <a:rPr lang="zh-CN" altLang="en-US" sz="2800" b="1" dirty="0">
                <a:solidFill>
                  <a:schemeClr val="tx1"/>
                </a:solidFill>
                <a:latin typeface="微软雅黑" panose="020B0503020204020204" pitchFamily="34" charset="-122"/>
                <a:ea typeface="微软雅黑" panose="020B0503020204020204" pitchFamily="34" charset="-122"/>
              </a:rPr>
              <a:t>聚变</a:t>
            </a:r>
            <a:r>
              <a:rPr lang="zh-CN" altLang="en-US" sz="2800" dirty="0">
                <a:solidFill>
                  <a:schemeClr val="tx1"/>
                </a:solidFill>
                <a:latin typeface="微软雅黑" panose="020B0503020204020204" pitchFamily="34" charset="-122"/>
                <a:ea typeface="微软雅黑" panose="020B0503020204020204" pitchFamily="34" charset="-122"/>
              </a:rPr>
              <a:t>。也称为热核反应。</a:t>
            </a:r>
          </a:p>
        </p:txBody>
      </p:sp>
      <p:sp>
        <p:nvSpPr>
          <p:cNvPr id="5" name="文本框 4"/>
          <p:cNvSpPr txBox="1"/>
          <p:nvPr/>
        </p:nvSpPr>
        <p:spPr bwMode="auto">
          <a:xfrm>
            <a:off x="882650" y="4360545"/>
            <a:ext cx="4110990" cy="65087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rtlCol="0" ancho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eaLnBrk="1" hangingPunct="1">
              <a:lnSpc>
                <a:spcPct val="130000"/>
              </a:lnSpc>
              <a:buClrTx/>
              <a:buSzTx/>
              <a:buFontTx/>
            </a:pPr>
            <a:r>
              <a:rPr lang="zh-CN" altLang="en-US" sz="2800" dirty="0">
                <a:latin typeface="微软雅黑" panose="020B0503020204020204" pitchFamily="34" charset="-122"/>
                <a:ea typeface="微软雅黑" panose="020B0503020204020204" pitchFamily="34" charset="-122"/>
                <a:sym typeface="+mn-ea"/>
              </a:rPr>
              <a:t>发生条件：</a:t>
            </a:r>
            <a:r>
              <a:rPr lang="zh-CN" altLang="en-US" sz="2800" b="1" dirty="0">
                <a:latin typeface="微软雅黑" panose="020B0503020204020204" pitchFamily="34" charset="-122"/>
                <a:ea typeface="微软雅黑" panose="020B0503020204020204" pitchFamily="34" charset="-122"/>
                <a:sym typeface="+mn-ea"/>
              </a:rPr>
              <a:t>超高温</a:t>
            </a:r>
            <a:endParaRPr lang="zh-CN" altLang="en-US" sz="28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grpSp>
        <p:nvGrpSpPr>
          <p:cNvPr id="25" name="组合 24"/>
          <p:cNvGrpSpPr/>
          <p:nvPr/>
        </p:nvGrpSpPr>
        <p:grpSpPr>
          <a:xfrm>
            <a:off x="2614295" y="444500"/>
            <a:ext cx="700405" cy="175260"/>
            <a:chOff x="4121" y="692"/>
            <a:chExt cx="1103" cy="276"/>
          </a:xfrm>
        </p:grpSpPr>
        <p:sp>
          <p:nvSpPr>
            <p:cNvPr id="26" name="等腰三角形 25"/>
            <p:cNvSpPr/>
            <p:nvPr/>
          </p:nvSpPr>
          <p:spPr>
            <a:xfrm rot="5400000">
              <a:off x="4102" y="711"/>
              <a:ext cx="277" cy="239"/>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28" name="等腰三角形 27"/>
            <p:cNvSpPr/>
            <p:nvPr/>
          </p:nvSpPr>
          <p:spPr>
            <a:xfrm rot="5400000">
              <a:off x="4535" y="711"/>
              <a:ext cx="277" cy="239"/>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等腰三角形 30"/>
            <p:cNvSpPr/>
            <p:nvPr/>
          </p:nvSpPr>
          <p:spPr>
            <a:xfrm rot="5400000">
              <a:off x="4967" y="711"/>
              <a:ext cx="277" cy="2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34900" y="1185892"/>
            <a:ext cx="295322" cy="210471"/>
            <a:chOff x="435463" y="1226414"/>
            <a:chExt cx="295380" cy="210512"/>
          </a:xfrm>
        </p:grpSpPr>
        <p:sp>
          <p:nvSpPr>
            <p:cNvPr id="10" name="矩形 9"/>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3438849" y="221845"/>
            <a:ext cx="1554480" cy="460375"/>
          </a:xfrm>
          <a:prstGeom prst="rect">
            <a:avLst/>
          </a:prstGeom>
        </p:spPr>
        <p:txBody>
          <a:bodyPr wrap="none">
            <a:spAutoFit/>
          </a:bodyPr>
          <a:lstStyle/>
          <a:p>
            <a:pPr>
              <a:defRPr/>
            </a:pPr>
            <a:r>
              <a:rPr lang="zh-CN" altLang="en-US" sz="2400" b="1" spc="300" dirty="0">
                <a:solidFill>
                  <a:srgbClr val="00A0E9"/>
                </a:solidFill>
                <a:latin typeface="微软雅黑" panose="020B0503020204020204" pitchFamily="34" charset="-122"/>
                <a:ea typeface="微软雅黑" panose="020B0503020204020204" pitchFamily="34" charset="-122"/>
                <a:cs typeface="+mn-ea"/>
                <a:sym typeface="+mn-lt"/>
              </a:rPr>
              <a:t>新课推进</a:t>
            </a:r>
            <a:endParaRPr lang="zh-CN" altLang="en-US" sz="3200" b="1" spc="300" dirty="0">
              <a:solidFill>
                <a:srgbClr val="00A0E9"/>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882650" y="999490"/>
            <a:ext cx="1174750" cy="583565"/>
          </a:xfrm>
          <a:prstGeom prst="rect">
            <a:avLst/>
          </a:prstGeom>
          <a:noFill/>
        </p:spPr>
        <p:txBody>
          <a:bodyPr wrap="square" rtlCol="0">
            <a:spAutoFit/>
          </a:bodyPr>
          <a:lstStyle/>
          <a:p>
            <a:pPr algn="dist"/>
            <a:r>
              <a:rPr lang="zh-CN" sz="3200" b="1">
                <a:latin typeface="微软雅黑" panose="020B0503020204020204" pitchFamily="34" charset="-122"/>
                <a:ea typeface="微软雅黑" panose="020B0503020204020204" pitchFamily="34" charset="-122"/>
                <a:sym typeface="微软雅黑" panose="020B0503020204020204" pitchFamily="34" charset="-122"/>
              </a:rPr>
              <a:t>聚变</a:t>
            </a:r>
            <a:endParaRPr lang="zh-CN"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Rectangle 3"/>
          <p:cNvSpPr txBox="1">
            <a:spLocks noChangeArrowheads="1"/>
          </p:cNvSpPr>
          <p:nvPr/>
        </p:nvSpPr>
        <p:spPr bwMode="auto">
          <a:xfrm>
            <a:off x="882650" y="2306003"/>
            <a:ext cx="5400675" cy="2417445"/>
          </a:xfrm>
          <a:prstGeom prst="rect">
            <a:avLst/>
          </a:prstGeom>
          <a:noFill/>
          <a:ln w="9525">
            <a:noFill/>
            <a:miter lim="800000"/>
          </a:ln>
        </p:spPr>
        <p:txBody>
          <a:bodyPr wrap="square" anchor="t">
            <a:spAutoFit/>
          </a:bodyPr>
          <a:lstStyle/>
          <a:p>
            <a:pPr lvl="0" algn="l">
              <a:lnSpc>
                <a:spcPct val="135000"/>
              </a:lnSpc>
              <a:buClrTx/>
              <a:buSzTx/>
              <a:buFontTx/>
            </a:pP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现阶段科学家还没有找到控制核聚变的方法。通过可控聚变来利用核能，有望彻底解决人类能源问题！</a:t>
            </a:r>
          </a:p>
        </p:txBody>
      </p:sp>
      <p:pic>
        <p:nvPicPr>
          <p:cNvPr id="29" name="Picture 5"/>
          <p:cNvPicPr>
            <a:picLocks noChangeAspect="1" noChangeArrowheads="1"/>
          </p:cNvPicPr>
          <p:nvPr/>
        </p:nvPicPr>
        <p:blipFill>
          <a:blip r:embed="rId2"/>
          <a:stretch>
            <a:fillRect/>
          </a:stretch>
        </p:blipFill>
        <p:spPr bwMode="auto">
          <a:xfrm>
            <a:off x="6955790" y="4175760"/>
            <a:ext cx="3810000" cy="2237740"/>
          </a:xfrm>
          <a:prstGeom prst="rect">
            <a:avLst/>
          </a:prstGeom>
          <a:noFill/>
          <a:ln w="9525">
            <a:noFill/>
            <a:miter lim="800000"/>
            <a:headEnd/>
            <a:tailEnd/>
          </a:ln>
        </p:spPr>
      </p:pic>
      <p:pic>
        <p:nvPicPr>
          <p:cNvPr id="30" name="Picture 7"/>
          <p:cNvPicPr>
            <a:picLocks noChangeAspect="1" noChangeArrowheads="1"/>
          </p:cNvPicPr>
          <p:nvPr/>
        </p:nvPicPr>
        <p:blipFill>
          <a:blip r:embed="rId3"/>
          <a:srcRect b="5173"/>
          <a:stretch>
            <a:fillRect/>
          </a:stretch>
        </p:blipFill>
        <p:spPr bwMode="auto">
          <a:xfrm>
            <a:off x="6956425" y="1584325"/>
            <a:ext cx="3809365" cy="2591435"/>
          </a:xfrm>
          <a:prstGeom prst="rect">
            <a:avLst/>
          </a:prstGeom>
          <a:noFill/>
          <a:ln w="9525">
            <a:noFill/>
            <a:miter lim="800000"/>
            <a:headEnd/>
            <a:tailEnd/>
          </a:ln>
        </p:spPr>
      </p:pic>
      <p:sp>
        <p:nvSpPr>
          <p:cNvPr id="6" name="Rectangle 3"/>
          <p:cNvSpPr>
            <a:spLocks noChangeArrowheads="1"/>
          </p:cNvSpPr>
          <p:nvPr/>
        </p:nvSpPr>
        <p:spPr bwMode="auto">
          <a:xfrm>
            <a:off x="3676650" y="5922010"/>
            <a:ext cx="3227705" cy="491490"/>
          </a:xfrm>
          <a:prstGeom prst="rect">
            <a:avLst/>
          </a:prstGeom>
          <a:noFill/>
          <a:ln w="9525">
            <a:noFill/>
            <a:miter lim="800000"/>
          </a:ln>
        </p:spPr>
        <p:txBody>
          <a:bodyPr wrap="square" anchor="ctr">
            <a:spAutoFit/>
          </a:bodyPr>
          <a:lstStyle/>
          <a:p>
            <a:pPr eaLnBrk="0" hangingPunct="0"/>
            <a:r>
              <a:rPr lang="zh-CN" altLang="en-US" sz="2600">
                <a:latin typeface="宋体" panose="02010600030101010101" pitchFamily="2" charset="-122"/>
                <a:ea typeface="宋体" panose="02010600030101010101" pitchFamily="2" charset="-122"/>
              </a:rPr>
              <a:t>中国核聚变实验装置</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grpSp>
        <p:nvGrpSpPr>
          <p:cNvPr id="25" name="组合 24"/>
          <p:cNvGrpSpPr/>
          <p:nvPr/>
        </p:nvGrpSpPr>
        <p:grpSpPr>
          <a:xfrm>
            <a:off x="2614295" y="444500"/>
            <a:ext cx="700405" cy="175260"/>
            <a:chOff x="4121" y="692"/>
            <a:chExt cx="1103" cy="276"/>
          </a:xfrm>
        </p:grpSpPr>
        <p:sp>
          <p:nvSpPr>
            <p:cNvPr id="26" name="等腰三角形 25"/>
            <p:cNvSpPr/>
            <p:nvPr/>
          </p:nvSpPr>
          <p:spPr>
            <a:xfrm rot="5400000">
              <a:off x="4102" y="711"/>
              <a:ext cx="277" cy="239"/>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28" name="等腰三角形 27"/>
            <p:cNvSpPr/>
            <p:nvPr/>
          </p:nvSpPr>
          <p:spPr>
            <a:xfrm rot="5400000">
              <a:off x="4535" y="711"/>
              <a:ext cx="277" cy="239"/>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等腰三角形 30"/>
            <p:cNvSpPr/>
            <p:nvPr/>
          </p:nvSpPr>
          <p:spPr>
            <a:xfrm rot="5400000">
              <a:off x="4967" y="711"/>
              <a:ext cx="277" cy="2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3438849" y="221845"/>
            <a:ext cx="1960880" cy="583565"/>
          </a:xfrm>
          <a:prstGeom prst="rect">
            <a:avLst/>
          </a:prstGeom>
        </p:spPr>
        <p:txBody>
          <a:bodyPr wrap="none">
            <a:spAutoFit/>
          </a:bodyPr>
          <a:lstStyle/>
          <a:p>
            <a:pPr>
              <a:defRPr/>
            </a:pPr>
            <a:r>
              <a:rPr lang="zh-CN" altLang="en-US" sz="3200" b="1" spc="300" dirty="0">
                <a:solidFill>
                  <a:srgbClr val="00A0E9"/>
                </a:solidFill>
                <a:latin typeface="微软雅黑" panose="020B0503020204020204" pitchFamily="34" charset="-122"/>
                <a:ea typeface="微软雅黑" panose="020B0503020204020204" pitchFamily="34" charset="-122"/>
                <a:cs typeface="+mn-ea"/>
                <a:sym typeface="+mn-lt"/>
              </a:rPr>
              <a:t>科学世界</a:t>
            </a:r>
          </a:p>
        </p:txBody>
      </p:sp>
      <p:sp>
        <p:nvSpPr>
          <p:cNvPr id="7" name="文本框 6"/>
          <p:cNvSpPr txBox="1"/>
          <p:nvPr/>
        </p:nvSpPr>
        <p:spPr>
          <a:xfrm>
            <a:off x="774065" y="1648460"/>
            <a:ext cx="6096000" cy="4407535"/>
          </a:xfrm>
          <a:prstGeom prst="rect">
            <a:avLst/>
          </a:prstGeom>
          <a:noFill/>
        </p:spPr>
        <p:txBody>
          <a:bodyPr wrap="square" rtlCol="0" anchor="t">
            <a:spAutoFit/>
          </a:bodyPr>
          <a:lstStyle/>
          <a:p>
            <a:pPr>
              <a:lnSpc>
                <a:spcPct val="13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1945年夏，日本败局已定，但日本在冲绳等地的疯狂抵抗导致了大量盟军官兵伤亡。1945年7月26日，美国、英国和中华民国发表了《波茨坦公告》，敦促日本投降。7月28日，日本政府拒绝接受《波茨坦公告》。</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出于对盟军官兵生命的保护，尽快迫使日本投降，并以此抑制苏联，美国总统杜鲁门和军方高层人员决定在日本投掷原子弹以加速战争进程。</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100" name="图片 99"/>
          <p:cNvPicPr/>
          <p:nvPr/>
        </p:nvPicPr>
        <p:blipFill>
          <a:blip r:embed="rId2"/>
          <a:stretch>
            <a:fillRect/>
          </a:stretch>
        </p:blipFill>
        <p:spPr>
          <a:xfrm>
            <a:off x="7151370" y="1426210"/>
            <a:ext cx="4116705" cy="2590165"/>
          </a:xfrm>
          <a:prstGeom prst="rect">
            <a:avLst/>
          </a:prstGeom>
          <a:noFill/>
          <a:ln w="9525">
            <a:noFill/>
          </a:ln>
        </p:spPr>
      </p:pic>
      <p:pic>
        <p:nvPicPr>
          <p:cNvPr id="101" name="图片 100"/>
          <p:cNvPicPr/>
          <p:nvPr/>
        </p:nvPicPr>
        <p:blipFill>
          <a:blip r:embed="rId3"/>
          <a:stretch>
            <a:fillRect/>
          </a:stretch>
        </p:blipFill>
        <p:spPr>
          <a:xfrm>
            <a:off x="7151370" y="4016375"/>
            <a:ext cx="4116705" cy="229108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grpSp>
        <p:nvGrpSpPr>
          <p:cNvPr id="25" name="组合 24"/>
          <p:cNvGrpSpPr/>
          <p:nvPr/>
        </p:nvGrpSpPr>
        <p:grpSpPr>
          <a:xfrm>
            <a:off x="2614295" y="444500"/>
            <a:ext cx="700405" cy="175260"/>
            <a:chOff x="4121" y="692"/>
            <a:chExt cx="1103" cy="276"/>
          </a:xfrm>
        </p:grpSpPr>
        <p:sp>
          <p:nvSpPr>
            <p:cNvPr id="26" name="等腰三角形 25"/>
            <p:cNvSpPr/>
            <p:nvPr/>
          </p:nvSpPr>
          <p:spPr>
            <a:xfrm rot="5400000">
              <a:off x="4102" y="711"/>
              <a:ext cx="277" cy="239"/>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28" name="等腰三角形 27"/>
            <p:cNvSpPr/>
            <p:nvPr/>
          </p:nvSpPr>
          <p:spPr>
            <a:xfrm rot="5400000">
              <a:off x="4535" y="711"/>
              <a:ext cx="277" cy="239"/>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等腰三角形 30"/>
            <p:cNvSpPr/>
            <p:nvPr/>
          </p:nvSpPr>
          <p:spPr>
            <a:xfrm rot="5400000">
              <a:off x="4967" y="711"/>
              <a:ext cx="277" cy="2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3438849" y="221845"/>
            <a:ext cx="1960880" cy="583565"/>
          </a:xfrm>
          <a:prstGeom prst="rect">
            <a:avLst/>
          </a:prstGeom>
        </p:spPr>
        <p:txBody>
          <a:bodyPr wrap="none">
            <a:spAutoFit/>
          </a:bodyPr>
          <a:lstStyle/>
          <a:p>
            <a:pPr>
              <a:defRPr/>
            </a:pPr>
            <a:r>
              <a:rPr lang="zh-CN" altLang="en-US" sz="3200" b="1" spc="300" dirty="0">
                <a:solidFill>
                  <a:srgbClr val="00A0E9"/>
                </a:solidFill>
                <a:latin typeface="微软雅黑" panose="020B0503020204020204" pitchFamily="34" charset="-122"/>
                <a:ea typeface="微软雅黑" panose="020B0503020204020204" pitchFamily="34" charset="-122"/>
                <a:cs typeface="+mn-ea"/>
                <a:sym typeface="+mn-lt"/>
              </a:rPr>
              <a:t>科学世界</a:t>
            </a:r>
          </a:p>
        </p:txBody>
      </p:sp>
      <p:sp>
        <p:nvSpPr>
          <p:cNvPr id="7" name="文本框 6"/>
          <p:cNvSpPr txBox="1"/>
          <p:nvPr/>
        </p:nvSpPr>
        <p:spPr>
          <a:xfrm>
            <a:off x="774065" y="1267460"/>
            <a:ext cx="6096000" cy="4887595"/>
          </a:xfrm>
          <a:prstGeom prst="rect">
            <a:avLst/>
          </a:prstGeom>
          <a:noFill/>
        </p:spPr>
        <p:txBody>
          <a:bodyPr wrap="square" rtlCol="0" anchor="t">
            <a:spAutoFit/>
          </a:bodyPr>
          <a:lstStyle/>
          <a:p>
            <a:pPr>
              <a:lnSpc>
                <a:spcPct val="13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广岛的事件并未使日本立即同意接受波茨坦公告，即无条件投降。他们竭力掩盖广岛事实真相，对外宣称是有一枚陨石陨落在广岛市。并认为美军只有一颗原子弹，1945年，因为日本仍在继续着战争，苏联政府遵守对国联的义务，接受国联的要求，宣布从8月9日起对日宣战。就在苏联出兵这天的上午11时30分，美国又在日本长崎投下第二颗原子弹。长崎全城27万人，当日便死去6万余人，从而加速了日本无条件投降。</a:t>
            </a:r>
          </a:p>
        </p:txBody>
      </p:sp>
      <p:pic>
        <p:nvPicPr>
          <p:cNvPr id="102" name="图片 101"/>
          <p:cNvPicPr/>
          <p:nvPr/>
        </p:nvPicPr>
        <p:blipFill>
          <a:blip r:embed="rId2"/>
          <a:stretch>
            <a:fillRect/>
          </a:stretch>
        </p:blipFill>
        <p:spPr>
          <a:xfrm>
            <a:off x="7123430" y="1267460"/>
            <a:ext cx="4065905" cy="2626995"/>
          </a:xfrm>
          <a:prstGeom prst="rect">
            <a:avLst/>
          </a:prstGeom>
          <a:noFill/>
          <a:ln w="9525">
            <a:noFill/>
          </a:ln>
        </p:spPr>
      </p:pic>
      <p:pic>
        <p:nvPicPr>
          <p:cNvPr id="103" name="图片 102"/>
          <p:cNvPicPr/>
          <p:nvPr/>
        </p:nvPicPr>
        <p:blipFill>
          <a:blip r:embed="rId3"/>
          <a:stretch>
            <a:fillRect/>
          </a:stretch>
        </p:blipFill>
        <p:spPr>
          <a:xfrm>
            <a:off x="7123430" y="3894455"/>
            <a:ext cx="4066540" cy="2527935"/>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等腰三角形 75"/>
          <p:cNvSpPr/>
          <p:nvPr/>
        </p:nvSpPr>
        <p:spPr>
          <a:xfrm rot="5400000">
            <a:off x="2604535" y="451365"/>
            <a:ext cx="175894" cy="151633"/>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77" name="等腰三角形 76"/>
          <p:cNvSpPr/>
          <p:nvPr/>
        </p:nvSpPr>
        <p:spPr>
          <a:xfrm rot="5400000">
            <a:off x="2879443" y="451365"/>
            <a:ext cx="175894" cy="151633"/>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78" name="等腰三角形 77"/>
          <p:cNvSpPr/>
          <p:nvPr/>
        </p:nvSpPr>
        <p:spPr>
          <a:xfrm rot="5400000">
            <a:off x="3154351" y="451365"/>
            <a:ext cx="175894" cy="151633"/>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3441389" y="216765"/>
            <a:ext cx="868680" cy="460375"/>
          </a:xfrm>
          <a:prstGeom prst="rect">
            <a:avLst/>
          </a:prstGeom>
        </p:spPr>
        <p:txBody>
          <a:bodyPr wrap="none">
            <a:spAutoFit/>
          </a:bodyPr>
          <a:lstStyle/>
          <a:p>
            <a:pPr>
              <a:defRPr/>
            </a:pPr>
            <a:r>
              <a:rPr lang="zh-CN" altLang="en-US" sz="2400" b="1" spc="300" dirty="0">
                <a:solidFill>
                  <a:srgbClr val="00A0E9"/>
                </a:solidFill>
                <a:latin typeface="微软雅黑" panose="020B0503020204020204" pitchFamily="34" charset="-122"/>
                <a:ea typeface="微软雅黑" panose="020B0503020204020204" pitchFamily="34" charset="-122"/>
                <a:cs typeface="+mn-ea"/>
                <a:sym typeface="+mn-lt"/>
              </a:rPr>
              <a:t>小结</a:t>
            </a:r>
            <a:endParaRPr lang="zh-CN" altLang="en-US" sz="3200" b="1" spc="300" dirty="0">
              <a:solidFill>
                <a:srgbClr val="00A0E9"/>
              </a:solidFill>
              <a:latin typeface="微软雅黑" panose="020B0503020204020204" pitchFamily="34" charset="-122"/>
              <a:ea typeface="微软雅黑" panose="020B0503020204020204" pitchFamily="34" charset="-122"/>
              <a:cs typeface="+mn-ea"/>
              <a:sym typeface="+mn-lt"/>
            </a:endParaRPr>
          </a:p>
        </p:txBody>
      </p:sp>
      <p:sp>
        <p:nvSpPr>
          <p:cNvPr id="80" name="文本框 79"/>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sp>
        <p:nvSpPr>
          <p:cNvPr id="4" name="文本框 1"/>
          <p:cNvSpPr txBox="1">
            <a:spLocks noChangeArrowheads="1"/>
          </p:cNvSpPr>
          <p:nvPr/>
        </p:nvSpPr>
        <p:spPr bwMode="auto">
          <a:xfrm>
            <a:off x="2344420" y="3382010"/>
            <a:ext cx="638175" cy="1015441"/>
          </a:xfrm>
          <a:prstGeom prst="roundRect">
            <a:avLst/>
          </a:prstGeom>
          <a:solidFill>
            <a:srgbClr val="036EB8"/>
          </a:solidFill>
          <a:ln w="19050">
            <a:solidFill>
              <a:srgbClr val="036EB8"/>
            </a:solidFill>
            <a:miter lim="800000"/>
          </a:ln>
        </p:spPr>
        <p:txBody>
          <a:bodyPr wrap="square">
            <a:spAutoFit/>
          </a:bodyPr>
          <a:lstStyle/>
          <a:p>
            <a:pPr algn="ctr" eaLnBrk="1" hangingPunct="1">
              <a:buFont typeface="Arial" panose="020B0604020202020204" pitchFamily="34" charset="0"/>
              <a:buNone/>
            </a:pPr>
            <a:r>
              <a:rPr lang="zh-CN" altLang="en-US" sz="2800" b="0">
                <a:solidFill>
                  <a:schemeClr val="bg1"/>
                </a:solidFill>
                <a:latin typeface="Times New Roman" panose="02020603050405020304" charset="0"/>
                <a:ea typeface="微软雅黑" panose="020B0503020204020204" pitchFamily="34" charset="-122"/>
              </a:rPr>
              <a:t>核能</a:t>
            </a:r>
          </a:p>
        </p:txBody>
      </p:sp>
      <p:sp>
        <p:nvSpPr>
          <p:cNvPr id="5" name="文本框 2"/>
          <p:cNvSpPr txBox="1">
            <a:spLocks noChangeArrowheads="1"/>
          </p:cNvSpPr>
          <p:nvPr/>
        </p:nvSpPr>
        <p:spPr bwMode="auto">
          <a:xfrm>
            <a:off x="4120515" y="2089785"/>
            <a:ext cx="1190625" cy="491490"/>
          </a:xfrm>
          <a:prstGeom prst="rect">
            <a:avLst/>
          </a:prstGeom>
          <a:solidFill>
            <a:schemeClr val="bg1"/>
          </a:solidFill>
          <a:ln w="12700">
            <a:solidFill>
              <a:srgbClr val="036EB8"/>
            </a:solidFill>
            <a:miter lim="800000"/>
          </a:ln>
        </p:spPr>
        <p:txBody>
          <a:bodyPr wrap="square">
            <a:spAutoFit/>
          </a:bodyPr>
          <a:lstStyle/>
          <a:p>
            <a:pPr algn="ctr" eaLnBrk="1" hangingPunct="1">
              <a:buFont typeface="Arial" panose="020B0604020202020204" pitchFamily="34" charset="0"/>
              <a:buNone/>
            </a:pPr>
            <a:r>
              <a:rPr lang="zh-CN" altLang="en-US" sz="2600" b="0">
                <a:latin typeface="Times New Roman" panose="02020603050405020304" charset="0"/>
                <a:ea typeface="微软雅黑" panose="020B0503020204020204" pitchFamily="34" charset="-122"/>
              </a:rPr>
              <a:t>核能</a:t>
            </a:r>
          </a:p>
        </p:txBody>
      </p:sp>
      <p:sp>
        <p:nvSpPr>
          <p:cNvPr id="6" name="文本框 3"/>
          <p:cNvSpPr txBox="1">
            <a:spLocks noChangeArrowheads="1"/>
          </p:cNvSpPr>
          <p:nvPr/>
        </p:nvSpPr>
        <p:spPr bwMode="auto">
          <a:xfrm>
            <a:off x="5897880" y="1544955"/>
            <a:ext cx="1567180" cy="491490"/>
          </a:xfrm>
          <a:prstGeom prst="rect">
            <a:avLst/>
          </a:prstGeom>
          <a:noFill/>
          <a:ln w="12700">
            <a:solidFill>
              <a:srgbClr val="036EB8"/>
            </a:solidFill>
            <a:miter lim="800000"/>
          </a:ln>
          <a:extLst>
            <a:ext uri="{909E8E84-426E-40DD-AFC4-6F175D3DCCD1}">
              <a14:hiddenFill xmlns:a14="http://schemas.microsoft.com/office/drawing/2010/main">
                <a:solidFill>
                  <a:schemeClr val="accent2">
                    <a:lumMod val="40000"/>
                    <a:lumOff val="60000"/>
                  </a:schemeClr>
                </a:solidFill>
              </a14:hiddenFill>
            </a:ext>
          </a:extLst>
        </p:spPr>
        <p:txBody>
          <a:bodyPr wrap="square">
            <a:spAutoFit/>
          </a:bodyPr>
          <a:lstStyle>
            <a:defPPr>
              <a:defRPr lang="zh-CN"/>
            </a:defPPr>
            <a:lvl1pPr eaLnBrk="1" hangingPunct="1">
              <a:buFont typeface="Arial" panose="020B0604020202020204" pitchFamily="34" charset="0"/>
              <a:buNone/>
              <a:defRPr sz="2400" b="0">
                <a:latin typeface="Times New Roman" panose="02020603050405020304" charset="0"/>
                <a:ea typeface="黑体" panose="02010600030101010101" pitchFamily="49" charset="-122"/>
              </a:defRPr>
            </a:lvl1pPr>
          </a:lstStyle>
          <a:p>
            <a:pPr algn="ctr"/>
            <a:r>
              <a:rPr lang="zh-CN" altLang="en-US" sz="2600">
                <a:ea typeface="微软雅黑" panose="020B0503020204020204" pitchFamily="34" charset="-122"/>
              </a:rPr>
              <a:t>原子结构</a:t>
            </a:r>
          </a:p>
        </p:txBody>
      </p:sp>
      <p:sp>
        <p:nvSpPr>
          <p:cNvPr id="9" name="左大括号 8"/>
          <p:cNvSpPr/>
          <p:nvPr/>
        </p:nvSpPr>
        <p:spPr>
          <a:xfrm>
            <a:off x="3223895" y="2348865"/>
            <a:ext cx="655320" cy="3081655"/>
          </a:xfrm>
          <a:prstGeom prst="leftBrace">
            <a:avLst>
              <a:gd name="adj1" fmla="val 15645"/>
              <a:gd name="adj2" fmla="val 49507"/>
            </a:avLst>
          </a:prstGeom>
          <a:ln w="19050">
            <a:solidFill>
              <a:srgbClr val="036EB8"/>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zh-CN" altLang="en-US" sz="2600" dirty="0"/>
          </a:p>
        </p:txBody>
      </p:sp>
      <p:sp>
        <p:nvSpPr>
          <p:cNvPr id="12" name="文本框 3"/>
          <p:cNvSpPr txBox="1">
            <a:spLocks noChangeArrowheads="1"/>
          </p:cNvSpPr>
          <p:nvPr/>
        </p:nvSpPr>
        <p:spPr bwMode="auto">
          <a:xfrm>
            <a:off x="4152031" y="3924957"/>
            <a:ext cx="928117" cy="491490"/>
          </a:xfrm>
          <a:prstGeom prst="rect">
            <a:avLst/>
          </a:prstGeom>
          <a:solidFill>
            <a:schemeClr val="bg1"/>
          </a:solidFill>
          <a:ln w="12700">
            <a:solidFill>
              <a:srgbClr val="036EB8"/>
            </a:solidFill>
            <a:miter lim="800000"/>
          </a:ln>
        </p:spPr>
        <p:txBody>
          <a:bodyPr wrap="square">
            <a:spAutoFit/>
          </a:bodyPr>
          <a:lstStyle>
            <a:defPPr>
              <a:defRPr lang="zh-CN"/>
            </a:defPPr>
            <a:lvl1pPr eaLnBrk="1" hangingPunct="1">
              <a:buFont typeface="Arial" panose="020B0604020202020204" pitchFamily="34" charset="0"/>
              <a:buNone/>
              <a:defRPr sz="2400" b="0">
                <a:latin typeface="Times New Roman" panose="02020603050405020304" charset="0"/>
                <a:ea typeface="黑体" panose="02010600030101010101" pitchFamily="49" charset="-122"/>
              </a:defRPr>
            </a:lvl1pPr>
          </a:lstStyle>
          <a:p>
            <a:r>
              <a:rPr lang="zh-CN" altLang="en-US" sz="2600">
                <a:ea typeface="微软雅黑" panose="020B0503020204020204" pitchFamily="34" charset="-122"/>
              </a:rPr>
              <a:t>裂变</a:t>
            </a:r>
          </a:p>
        </p:txBody>
      </p:sp>
      <p:sp>
        <p:nvSpPr>
          <p:cNvPr id="47" name="文本框 3"/>
          <p:cNvSpPr txBox="1">
            <a:spLocks noChangeArrowheads="1"/>
          </p:cNvSpPr>
          <p:nvPr/>
        </p:nvSpPr>
        <p:spPr bwMode="auto">
          <a:xfrm>
            <a:off x="4175593" y="5165096"/>
            <a:ext cx="928117" cy="491490"/>
          </a:xfrm>
          <a:prstGeom prst="rect">
            <a:avLst/>
          </a:prstGeom>
          <a:solidFill>
            <a:schemeClr val="bg1"/>
          </a:solidFill>
          <a:ln w="12700">
            <a:solidFill>
              <a:srgbClr val="036EB8"/>
            </a:solidFill>
            <a:miter lim="800000"/>
          </a:ln>
        </p:spPr>
        <p:txBody>
          <a:bodyPr wrap="square">
            <a:spAutoFit/>
          </a:bodyPr>
          <a:lstStyle>
            <a:defPPr>
              <a:defRPr lang="zh-CN"/>
            </a:defPPr>
            <a:lvl1pPr eaLnBrk="1" hangingPunct="1">
              <a:buFont typeface="Arial" panose="020B0604020202020204" pitchFamily="34" charset="0"/>
              <a:buNone/>
              <a:defRPr sz="2400" b="0">
                <a:latin typeface="Times New Roman" panose="02020603050405020304" charset="0"/>
                <a:ea typeface="黑体" panose="02010600030101010101" pitchFamily="49" charset="-122"/>
              </a:defRPr>
            </a:lvl1pPr>
          </a:lstStyle>
          <a:p>
            <a:r>
              <a:rPr lang="zh-CN" altLang="en-US" sz="2600">
                <a:ea typeface="微软雅黑" panose="020B0503020204020204" pitchFamily="34" charset="-122"/>
              </a:rPr>
              <a:t>聚变</a:t>
            </a:r>
          </a:p>
        </p:txBody>
      </p:sp>
      <p:sp>
        <p:nvSpPr>
          <p:cNvPr id="13" name="文本框 3"/>
          <p:cNvSpPr txBox="1">
            <a:spLocks noChangeArrowheads="1"/>
          </p:cNvSpPr>
          <p:nvPr/>
        </p:nvSpPr>
        <p:spPr bwMode="auto">
          <a:xfrm>
            <a:off x="5892165" y="2494915"/>
            <a:ext cx="2615565" cy="491490"/>
          </a:xfrm>
          <a:prstGeom prst="rect">
            <a:avLst/>
          </a:prstGeom>
          <a:noFill/>
          <a:ln w="12700">
            <a:solidFill>
              <a:srgbClr val="036EB8"/>
            </a:solidFill>
            <a:miter lim="800000"/>
          </a:ln>
          <a:extLst>
            <a:ext uri="{909E8E84-426E-40DD-AFC4-6F175D3DCCD1}">
              <a14:hiddenFill xmlns:a14="http://schemas.microsoft.com/office/drawing/2010/main">
                <a:solidFill>
                  <a:schemeClr val="accent2">
                    <a:lumMod val="40000"/>
                    <a:lumOff val="60000"/>
                  </a:schemeClr>
                </a:solidFill>
              </a14:hiddenFill>
            </a:ext>
          </a:extLst>
        </p:spPr>
        <p:txBody>
          <a:bodyPr wrap="square">
            <a:spAutoFit/>
          </a:bodyPr>
          <a:lstStyle>
            <a:defPPr>
              <a:defRPr lang="zh-CN"/>
            </a:defPPr>
            <a:lvl1pPr eaLnBrk="1" hangingPunct="1">
              <a:buFont typeface="Arial" panose="020B0604020202020204" pitchFamily="34" charset="0"/>
              <a:buNone/>
              <a:defRPr sz="2400" b="0">
                <a:latin typeface="Times New Roman" panose="02020603050405020304" charset="0"/>
                <a:ea typeface="黑体" panose="02010600030101010101" pitchFamily="49" charset="-122"/>
              </a:defRPr>
            </a:lvl1pPr>
          </a:lstStyle>
          <a:p>
            <a:pPr algn="ctr"/>
            <a:r>
              <a:rPr lang="zh-CN" altLang="en-US" sz="2600">
                <a:ea typeface="微软雅黑" panose="020B0503020204020204" pitchFamily="34" charset="-122"/>
              </a:rPr>
              <a:t>概念及获得途径</a:t>
            </a:r>
          </a:p>
        </p:txBody>
      </p:sp>
      <p:sp>
        <p:nvSpPr>
          <p:cNvPr id="14" name="左大括号 13"/>
          <p:cNvSpPr/>
          <p:nvPr/>
        </p:nvSpPr>
        <p:spPr>
          <a:xfrm>
            <a:off x="5503820" y="1779398"/>
            <a:ext cx="237723" cy="1123225"/>
          </a:xfrm>
          <a:prstGeom prst="leftBrace">
            <a:avLst>
              <a:gd name="adj1" fmla="val 11699"/>
              <a:gd name="adj2" fmla="val 50000"/>
            </a:avLst>
          </a:prstGeom>
          <a:ln w="19050">
            <a:solidFill>
              <a:srgbClr val="036EB8"/>
            </a:soli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defRPr/>
            </a:pPr>
            <a:endParaRPr kumimoji="1" lang="zh-CN" altLang="en-US" sz="2600" dirty="0">
              <a:sym typeface="+mn-ea"/>
            </a:endParaRPr>
          </a:p>
        </p:txBody>
      </p:sp>
      <p:sp>
        <p:nvSpPr>
          <p:cNvPr id="21" name="文本框 3"/>
          <p:cNvSpPr txBox="1">
            <a:spLocks noChangeArrowheads="1"/>
          </p:cNvSpPr>
          <p:nvPr/>
        </p:nvSpPr>
        <p:spPr bwMode="auto">
          <a:xfrm>
            <a:off x="5638252" y="3416792"/>
            <a:ext cx="1573785" cy="491490"/>
          </a:xfrm>
          <a:prstGeom prst="rect">
            <a:avLst/>
          </a:prstGeom>
          <a:noFill/>
          <a:ln w="12700">
            <a:solidFill>
              <a:srgbClr val="036EB8"/>
            </a:solidFill>
            <a:miter lim="800000"/>
          </a:ln>
          <a:extLst>
            <a:ext uri="{909E8E84-426E-40DD-AFC4-6F175D3DCCD1}">
              <a14:hiddenFill xmlns:a14="http://schemas.microsoft.com/office/drawing/2010/main">
                <a:solidFill>
                  <a:schemeClr val="accent2">
                    <a:lumMod val="40000"/>
                    <a:lumOff val="60000"/>
                  </a:schemeClr>
                </a:solidFill>
              </a14:hiddenFill>
            </a:ext>
          </a:extLst>
        </p:spPr>
        <p:txBody>
          <a:bodyPr wrap="square">
            <a:spAutoFit/>
          </a:bodyPr>
          <a:lstStyle>
            <a:defPPr>
              <a:defRPr lang="zh-CN"/>
            </a:defPPr>
            <a:lvl1pPr eaLnBrk="1" hangingPunct="1">
              <a:buFont typeface="Arial" panose="020B0604020202020204" pitchFamily="34" charset="0"/>
              <a:buNone/>
              <a:defRPr sz="2400" b="0">
                <a:latin typeface="Times New Roman" panose="02020603050405020304" charset="0"/>
                <a:ea typeface="黑体" panose="02010600030101010101" pitchFamily="49" charset="-122"/>
              </a:defRPr>
            </a:lvl1pPr>
          </a:lstStyle>
          <a:p>
            <a:pPr algn="ctr"/>
            <a:r>
              <a:rPr lang="zh-CN" altLang="en-US" sz="2600">
                <a:ea typeface="微软雅黑" panose="020B0503020204020204" pitchFamily="34" charset="-122"/>
              </a:rPr>
              <a:t>链式反应</a:t>
            </a:r>
          </a:p>
        </p:txBody>
      </p:sp>
      <p:sp>
        <p:nvSpPr>
          <p:cNvPr id="22" name="文本框 3"/>
          <p:cNvSpPr txBox="1">
            <a:spLocks noChangeArrowheads="1"/>
          </p:cNvSpPr>
          <p:nvPr/>
        </p:nvSpPr>
        <p:spPr bwMode="auto">
          <a:xfrm>
            <a:off x="5613188" y="4330722"/>
            <a:ext cx="3676027" cy="491490"/>
          </a:xfrm>
          <a:prstGeom prst="rect">
            <a:avLst/>
          </a:prstGeom>
          <a:noFill/>
          <a:ln w="12700">
            <a:solidFill>
              <a:srgbClr val="036EB8"/>
            </a:solidFill>
            <a:miter lim="800000"/>
          </a:ln>
          <a:extLst>
            <a:ext uri="{909E8E84-426E-40DD-AFC4-6F175D3DCCD1}">
              <a14:hiddenFill xmlns:a14="http://schemas.microsoft.com/office/drawing/2010/main">
                <a:solidFill>
                  <a:schemeClr val="accent2">
                    <a:lumMod val="40000"/>
                    <a:lumOff val="60000"/>
                  </a:schemeClr>
                </a:solidFill>
              </a14:hiddenFill>
            </a:ext>
          </a:extLst>
        </p:spPr>
        <p:txBody>
          <a:bodyPr wrap="square">
            <a:spAutoFit/>
          </a:bodyPr>
          <a:lstStyle>
            <a:defPPr>
              <a:defRPr lang="zh-CN"/>
            </a:defPPr>
            <a:lvl1pPr eaLnBrk="1" hangingPunct="1">
              <a:buFont typeface="Arial" panose="020B0604020202020204" pitchFamily="34" charset="0"/>
              <a:buNone/>
              <a:defRPr sz="2400" b="0">
                <a:latin typeface="Times New Roman" panose="02020603050405020304" charset="0"/>
                <a:ea typeface="黑体" panose="02010600030101010101" pitchFamily="49" charset="-122"/>
              </a:defRPr>
            </a:lvl1pPr>
          </a:lstStyle>
          <a:p>
            <a:pPr algn="ctr"/>
            <a:r>
              <a:rPr lang="zh-CN" altLang="en-US" sz="2600">
                <a:ea typeface="微软雅黑" panose="020B0503020204020204" pitchFamily="34" charset="-122"/>
              </a:rPr>
              <a:t>应用：原子弹、核电站</a:t>
            </a:r>
          </a:p>
        </p:txBody>
      </p:sp>
      <p:sp>
        <p:nvSpPr>
          <p:cNvPr id="23" name="文本框 3"/>
          <p:cNvSpPr txBox="1">
            <a:spLocks noChangeArrowheads="1"/>
          </p:cNvSpPr>
          <p:nvPr/>
        </p:nvSpPr>
        <p:spPr bwMode="auto">
          <a:xfrm>
            <a:off x="5672130" y="5158537"/>
            <a:ext cx="2019912" cy="491490"/>
          </a:xfrm>
          <a:prstGeom prst="rect">
            <a:avLst/>
          </a:prstGeom>
          <a:noFill/>
          <a:ln w="12700">
            <a:solidFill>
              <a:srgbClr val="036EB8"/>
            </a:solidFill>
            <a:miter lim="800000"/>
          </a:ln>
          <a:extLst>
            <a:ext uri="{909E8E84-426E-40DD-AFC4-6F175D3DCCD1}">
              <a14:hiddenFill xmlns:a14="http://schemas.microsoft.com/office/drawing/2010/main">
                <a:solidFill>
                  <a:schemeClr val="accent2">
                    <a:lumMod val="40000"/>
                    <a:lumOff val="60000"/>
                  </a:schemeClr>
                </a:solidFill>
              </a14:hiddenFill>
            </a:ext>
          </a:extLst>
        </p:spPr>
        <p:txBody>
          <a:bodyPr wrap="square">
            <a:spAutoFit/>
          </a:bodyPr>
          <a:lstStyle>
            <a:defPPr>
              <a:defRPr lang="zh-CN"/>
            </a:defPPr>
            <a:lvl1pPr eaLnBrk="1" hangingPunct="1">
              <a:buFont typeface="Arial" panose="020B0604020202020204" pitchFamily="34" charset="0"/>
              <a:buNone/>
              <a:defRPr sz="2400" b="0">
                <a:latin typeface="Times New Roman" panose="02020603050405020304" charset="0"/>
                <a:ea typeface="黑体" panose="02010600030101010101" pitchFamily="49" charset="-122"/>
              </a:defRPr>
            </a:lvl1pPr>
          </a:lstStyle>
          <a:p>
            <a:pPr algn="ctr"/>
            <a:r>
              <a:rPr lang="zh-CN" altLang="en-US" sz="2600">
                <a:ea typeface="微软雅黑" panose="020B0503020204020204" pitchFamily="34" charset="-122"/>
              </a:rPr>
              <a:t>应用：氢弹</a:t>
            </a:r>
          </a:p>
        </p:txBody>
      </p:sp>
      <p:cxnSp>
        <p:nvCxnSpPr>
          <p:cNvPr id="15" name="直接连接符 14"/>
          <p:cNvCxnSpPr/>
          <p:nvPr/>
        </p:nvCxnSpPr>
        <p:spPr>
          <a:xfrm>
            <a:off x="5096090" y="5430952"/>
            <a:ext cx="576040" cy="0"/>
          </a:xfrm>
          <a:prstGeom prst="line">
            <a:avLst/>
          </a:prstGeom>
          <a:ln>
            <a:solidFill>
              <a:srgbClr val="036EB8"/>
            </a:solidFill>
          </a:ln>
        </p:spPr>
        <p:style>
          <a:lnRef idx="1">
            <a:schemeClr val="accent1"/>
          </a:lnRef>
          <a:fillRef idx="0">
            <a:schemeClr val="accent1"/>
          </a:fillRef>
          <a:effectRef idx="0">
            <a:schemeClr val="accent1"/>
          </a:effectRef>
          <a:fontRef idx="minor">
            <a:schemeClr val="tx1"/>
          </a:fontRef>
        </p:style>
      </p:cxnSp>
      <p:sp>
        <p:nvSpPr>
          <p:cNvPr id="16" name="左大括号 15"/>
          <p:cNvSpPr/>
          <p:nvPr/>
        </p:nvSpPr>
        <p:spPr>
          <a:xfrm>
            <a:off x="5274771" y="3598032"/>
            <a:ext cx="237723" cy="1123225"/>
          </a:xfrm>
          <a:prstGeom prst="leftBrace">
            <a:avLst>
              <a:gd name="adj1" fmla="val 17311"/>
              <a:gd name="adj2" fmla="val 50000"/>
            </a:avLst>
          </a:prstGeom>
          <a:ln w="19050">
            <a:solidFill>
              <a:srgbClr val="036EB8"/>
            </a:solid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defRPr/>
            </a:pPr>
            <a:endParaRPr kumimoji="1" lang="zh-CN" altLang="en-US" sz="2600" dirty="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习题练习</a:t>
            </a:r>
          </a:p>
        </p:txBody>
      </p:sp>
      <p:sp>
        <p:nvSpPr>
          <p:cNvPr id="3" name="文本框 2"/>
          <p:cNvSpPr txBox="1">
            <a:spLocks noChangeArrowheads="1"/>
          </p:cNvSpPr>
          <p:nvPr/>
        </p:nvSpPr>
        <p:spPr bwMode="auto">
          <a:xfrm>
            <a:off x="4878705" y="1988820"/>
            <a:ext cx="572770" cy="521970"/>
          </a:xfrm>
          <a:prstGeom prst="rect">
            <a:avLst/>
          </a:prstGeom>
          <a:noFill/>
          <a:ln w="9525">
            <a:noFill/>
            <a:miter lim="800000"/>
          </a:ln>
        </p:spPr>
        <p:txBody>
          <a:bodyPr wrap="square">
            <a:spAutoFit/>
          </a:bodyPr>
          <a:lstStyle/>
          <a:p>
            <a:r>
              <a:rPr lang="en-US" altLang="zh-CN"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C</a:t>
            </a:r>
          </a:p>
        </p:txBody>
      </p:sp>
      <p:sp>
        <p:nvSpPr>
          <p:cNvPr id="4" name="Rectangle 1"/>
          <p:cNvSpPr>
            <a:spLocks noChangeArrowheads="1"/>
          </p:cNvSpPr>
          <p:nvPr/>
        </p:nvSpPr>
        <p:spPr bwMode="auto">
          <a:xfrm>
            <a:off x="1161415" y="1765300"/>
            <a:ext cx="9866630" cy="3969385"/>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15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2800">
                <a:latin typeface="微软雅黑" panose="020B0503020204020204" pitchFamily="34" charset="-122"/>
                <a:ea typeface="微软雅黑" panose="020B0503020204020204" pitchFamily="34" charset="-122"/>
                <a:cs typeface="微软雅黑" panose="020B0503020204020204" pitchFamily="34" charset="-122"/>
              </a:rPr>
              <a:t>．下列说法正确的是</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28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a:t>
            </a:r>
            <a:r>
              <a:rPr lang="zh-CN" altLang="zh-CN" sz="2800">
                <a:latin typeface="微软雅黑" panose="020B0503020204020204" pitchFamily="34" charset="-122"/>
                <a:ea typeface="微软雅黑" panose="020B0503020204020204" pitchFamily="34" charset="-122"/>
                <a:cs typeface="微软雅黑" panose="020B0503020204020204" pitchFamily="34" charset="-122"/>
              </a:rPr>
              <a:t>．人们制成了原子弹，从而实现了用人工方法控制链式反应的速度，和平利用核能</a:t>
            </a:r>
          </a:p>
          <a:p>
            <a:pPr>
              <a:lnSpc>
                <a:spcPct val="15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B</a:t>
            </a:r>
            <a:r>
              <a:rPr lang="zh-CN" altLang="zh-CN" sz="2800">
                <a:latin typeface="微软雅黑" panose="020B0503020204020204" pitchFamily="34" charset="-122"/>
                <a:ea typeface="微软雅黑" panose="020B0503020204020204" pitchFamily="34" charset="-122"/>
                <a:cs typeface="微软雅黑" panose="020B0503020204020204" pitchFamily="34" charset="-122"/>
              </a:rPr>
              <a:t>．较大的核裂变时放出能量，则聚变时肯定要吸收能量</a:t>
            </a:r>
          </a:p>
          <a:p>
            <a:pPr>
              <a:lnSpc>
                <a:spcPct val="15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C</a:t>
            </a:r>
            <a:r>
              <a:rPr lang="zh-CN" altLang="zh-CN" sz="2800">
                <a:latin typeface="微软雅黑" panose="020B0503020204020204" pitchFamily="34" charset="-122"/>
                <a:ea typeface="微软雅黑" panose="020B0503020204020204" pitchFamily="34" charset="-122"/>
                <a:cs typeface="微软雅黑" panose="020B0503020204020204" pitchFamily="34" charset="-122"/>
              </a:rPr>
              <a:t>．较小的核聚变必须在超高温下才能进行</a:t>
            </a:r>
          </a:p>
          <a:p>
            <a:pPr>
              <a:lnSpc>
                <a:spcPct val="15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D</a:t>
            </a:r>
            <a:r>
              <a:rPr lang="zh-CN" altLang="zh-CN" sz="2800">
                <a:latin typeface="微软雅黑" panose="020B0503020204020204" pitchFamily="34" charset="-122"/>
                <a:ea typeface="微软雅黑" panose="020B0503020204020204" pitchFamily="34" charset="-122"/>
                <a:cs typeface="微软雅黑" panose="020B0503020204020204" pitchFamily="34" charset="-122"/>
              </a:rPr>
              <a:t>．氢弹是利用较小的核聚变制成的，它的威力比原子弹要小</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习题练习</a:t>
            </a:r>
          </a:p>
        </p:txBody>
      </p:sp>
      <p:sp>
        <p:nvSpPr>
          <p:cNvPr id="7" name="文本框 6"/>
          <p:cNvSpPr txBox="1"/>
          <p:nvPr/>
        </p:nvSpPr>
        <p:spPr>
          <a:xfrm>
            <a:off x="2073910" y="2012315"/>
            <a:ext cx="8041640" cy="3505835"/>
          </a:xfrm>
          <a:prstGeom prst="rect">
            <a:avLst/>
          </a:prstGeom>
          <a:noFill/>
        </p:spPr>
        <p:txBody>
          <a:bodyPr wrap="square" rtlCol="0">
            <a:spAutoFit/>
          </a:bodyPr>
          <a:lstStyle/>
          <a:p>
            <a:pPr>
              <a:lnSpc>
                <a:spcPct val="130000"/>
              </a:lnSpc>
            </a:pPr>
            <a:r>
              <a:rPr lang="en-US" altLang="zh-CN" sz="2800" dirty="0">
                <a:latin typeface="Times New Roman" panose="02020603050405020304" charset="0"/>
                <a:ea typeface="微软雅黑" panose="020B0503020204020204" pitchFamily="34" charset="-122"/>
                <a:cs typeface="Times New Roman" panose="02020603050405020304" charset="0"/>
              </a:rPr>
              <a:t>2.</a:t>
            </a:r>
            <a:r>
              <a:rPr lang="zh-CN" altLang="en-US" sz="2800" dirty="0">
                <a:latin typeface="Times New Roman" panose="02020603050405020304" charset="0"/>
                <a:ea typeface="微软雅黑" panose="020B0503020204020204" pitchFamily="34" charset="-122"/>
                <a:cs typeface="Times New Roman" panose="02020603050405020304" charset="0"/>
              </a:rPr>
              <a:t>下列说法不正确的是（       ）</a:t>
            </a:r>
            <a:endParaRPr lang="en-US" altLang="zh-CN" sz="2800" dirty="0">
              <a:latin typeface="Times New Roman" panose="02020603050405020304" charset="0"/>
              <a:ea typeface="微软雅黑" panose="020B0503020204020204" pitchFamily="34" charset="-122"/>
              <a:cs typeface="Times New Roman" panose="02020603050405020304" charset="0"/>
            </a:endParaRPr>
          </a:p>
          <a:p>
            <a:pPr>
              <a:lnSpc>
                <a:spcPct val="130000"/>
              </a:lnSpc>
              <a:spcBef>
                <a:spcPts val="1200"/>
              </a:spcBef>
            </a:pPr>
            <a:r>
              <a:rPr lang="en-US" altLang="zh-CN" sz="2800" dirty="0">
                <a:latin typeface="Times New Roman" panose="02020603050405020304" charset="0"/>
                <a:ea typeface="微软雅黑" panose="020B0503020204020204" pitchFamily="34" charset="-122"/>
                <a:cs typeface="Times New Roman" panose="02020603050405020304" charset="0"/>
              </a:rPr>
              <a:t>A. </a:t>
            </a:r>
            <a:r>
              <a:rPr lang="zh-CN" altLang="en-US" sz="2800" dirty="0">
                <a:latin typeface="Times New Roman" panose="02020603050405020304" charset="0"/>
                <a:ea typeface="微软雅黑" panose="020B0503020204020204" pitchFamily="34" charset="-122"/>
                <a:cs typeface="Times New Roman" panose="02020603050405020304" charset="0"/>
              </a:rPr>
              <a:t>原子弹是根据链式反应的原理制成的   </a:t>
            </a:r>
          </a:p>
          <a:p>
            <a:pPr>
              <a:lnSpc>
                <a:spcPct val="130000"/>
              </a:lnSpc>
              <a:spcBef>
                <a:spcPts val="1200"/>
              </a:spcBef>
            </a:pPr>
            <a:r>
              <a:rPr lang="en-US" altLang="zh-CN" sz="2800" dirty="0">
                <a:latin typeface="Times New Roman" panose="02020603050405020304" charset="0"/>
                <a:ea typeface="微软雅黑" panose="020B0503020204020204" pitchFamily="34" charset="-122"/>
                <a:cs typeface="Times New Roman" panose="02020603050405020304" charset="0"/>
              </a:rPr>
              <a:t>B. </a:t>
            </a:r>
            <a:r>
              <a:rPr lang="zh-CN" altLang="en-US" sz="2800" dirty="0">
                <a:latin typeface="Times New Roman" panose="02020603050405020304" charset="0"/>
                <a:ea typeface="微软雅黑" panose="020B0503020204020204" pitchFamily="34" charset="-122"/>
                <a:cs typeface="Times New Roman" panose="02020603050405020304" charset="0"/>
              </a:rPr>
              <a:t>氢弹爆炸是不可控制的热核反应 </a:t>
            </a:r>
          </a:p>
          <a:p>
            <a:pPr>
              <a:lnSpc>
                <a:spcPct val="130000"/>
              </a:lnSpc>
              <a:spcBef>
                <a:spcPts val="1200"/>
              </a:spcBef>
            </a:pPr>
            <a:r>
              <a:rPr lang="en-US" altLang="zh-CN" sz="2800" dirty="0">
                <a:latin typeface="Times New Roman" panose="02020603050405020304" charset="0"/>
                <a:ea typeface="微软雅黑" panose="020B0503020204020204" pitchFamily="34" charset="-122"/>
                <a:cs typeface="Times New Roman" panose="02020603050405020304" charset="0"/>
              </a:rPr>
              <a:t>C. </a:t>
            </a:r>
            <a:r>
              <a:rPr lang="zh-CN" altLang="en-US" sz="2800" dirty="0">
                <a:latin typeface="Times New Roman" panose="02020603050405020304" charset="0"/>
                <a:ea typeface="微软雅黑" panose="020B0503020204020204" pitchFamily="34" charset="-122"/>
                <a:cs typeface="Times New Roman" panose="02020603050405020304" charset="0"/>
              </a:rPr>
              <a:t>核反应堆中的链式反应是不可控制的</a:t>
            </a:r>
          </a:p>
          <a:p>
            <a:pPr>
              <a:lnSpc>
                <a:spcPct val="130000"/>
              </a:lnSpc>
              <a:spcBef>
                <a:spcPts val="1200"/>
              </a:spcBef>
            </a:pPr>
            <a:r>
              <a:rPr lang="en-US" altLang="zh-CN" sz="2800" dirty="0">
                <a:latin typeface="Times New Roman" panose="02020603050405020304" charset="0"/>
                <a:ea typeface="微软雅黑" panose="020B0503020204020204" pitchFamily="34" charset="-122"/>
                <a:cs typeface="Times New Roman" panose="02020603050405020304" charset="0"/>
              </a:rPr>
              <a:t>D. </a:t>
            </a:r>
            <a:r>
              <a:rPr lang="zh-CN" altLang="en-US" sz="2800" dirty="0">
                <a:latin typeface="Times New Roman" panose="02020603050405020304" charset="0"/>
                <a:ea typeface="微软雅黑" panose="020B0503020204020204" pitchFamily="34" charset="-122"/>
                <a:cs typeface="Times New Roman" panose="02020603050405020304" charset="0"/>
              </a:rPr>
              <a:t>氢弹是利用核聚变原理制造的</a:t>
            </a:r>
          </a:p>
        </p:txBody>
      </p:sp>
      <p:sp>
        <p:nvSpPr>
          <p:cNvPr id="9" name="文本框 8"/>
          <p:cNvSpPr txBox="1"/>
          <p:nvPr/>
        </p:nvSpPr>
        <p:spPr>
          <a:xfrm>
            <a:off x="6087769" y="2154937"/>
            <a:ext cx="718942" cy="523220"/>
          </a:xfrm>
          <a:prstGeom prst="rect">
            <a:avLst/>
          </a:prstGeom>
          <a:noFill/>
        </p:spPr>
        <p:txBody>
          <a:bodyPr wrap="square" rtlCol="0">
            <a:spAutoFit/>
          </a:bodyPr>
          <a:lstStyle/>
          <a:p>
            <a:r>
              <a:rPr lang="en-US" altLang="zh-CN" sz="2800" dirty="0">
                <a:solidFill>
                  <a:srgbClr val="FF0000"/>
                </a:solidFill>
                <a:latin typeface="Times New Roman" panose="02020603050405020304" charset="0"/>
                <a:ea typeface="微软雅黑" panose="020B0503020204020204" pitchFamily="34" charset="-122"/>
                <a:cs typeface="Times New Roman" panose="02020603050405020304" charset="0"/>
              </a:rPr>
              <a:t>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课程导入</a:t>
            </a:r>
          </a:p>
        </p:txBody>
      </p:sp>
      <p:pic>
        <p:nvPicPr>
          <p:cNvPr id="45059" name="图片 45058"/>
          <p:cNvPicPr>
            <a:picLocks noChangeAspect="1"/>
          </p:cNvPicPr>
          <p:nvPr/>
        </p:nvPicPr>
        <p:blipFill>
          <a:blip r:embed="rId3"/>
          <a:stretch>
            <a:fillRect/>
          </a:stretch>
        </p:blipFill>
        <p:spPr>
          <a:xfrm>
            <a:off x="6134735" y="1038860"/>
            <a:ext cx="4830445" cy="4249420"/>
          </a:xfrm>
          <a:prstGeom prst="rect">
            <a:avLst/>
          </a:prstGeom>
          <a:noFill/>
          <a:ln w="9525">
            <a:noFill/>
          </a:ln>
        </p:spPr>
      </p:pic>
      <p:sp>
        <p:nvSpPr>
          <p:cNvPr id="45060" name="文本框 45059"/>
          <p:cNvSpPr txBox="1"/>
          <p:nvPr/>
        </p:nvSpPr>
        <p:spPr>
          <a:xfrm>
            <a:off x="1906905" y="5408930"/>
            <a:ext cx="3095625" cy="891540"/>
          </a:xfrm>
          <a:prstGeom prst="rect">
            <a:avLst/>
          </a:prstGeom>
          <a:noFill/>
          <a:ln w="9525">
            <a:noFill/>
          </a:ln>
        </p:spPr>
        <p:txBody>
          <a:bodyPr>
            <a:spAutoFit/>
          </a:bodyPr>
          <a:lstStyle/>
          <a:p>
            <a:pPr algn="ctr"/>
            <a:r>
              <a:rPr lang="zh-CN" altLang="en-US" sz="2600">
                <a:latin typeface="微软雅黑" panose="020B0503020204020204" pitchFamily="34" charset="-122"/>
                <a:ea typeface="微软雅黑" panose="020B0503020204020204" pitchFamily="34" charset="-122"/>
              </a:rPr>
              <a:t>我国第一颗原子弹爆炸时的情景</a:t>
            </a:r>
          </a:p>
        </p:txBody>
      </p:sp>
      <p:sp>
        <p:nvSpPr>
          <p:cNvPr id="45061" name="文本框 45060"/>
          <p:cNvSpPr txBox="1"/>
          <p:nvPr/>
        </p:nvSpPr>
        <p:spPr>
          <a:xfrm>
            <a:off x="6947853" y="5408930"/>
            <a:ext cx="3203575" cy="891540"/>
          </a:xfrm>
          <a:prstGeom prst="rect">
            <a:avLst/>
          </a:prstGeom>
          <a:noFill/>
          <a:ln w="9525">
            <a:noFill/>
          </a:ln>
        </p:spPr>
        <p:txBody>
          <a:bodyPr>
            <a:spAutoFit/>
          </a:bodyPr>
          <a:lstStyle/>
          <a:p>
            <a:pPr algn="ctr"/>
            <a:r>
              <a:rPr lang="zh-CN" altLang="en-US" sz="2600">
                <a:latin typeface="微软雅黑" panose="020B0503020204020204" pitchFamily="34" charset="-122"/>
                <a:ea typeface="微软雅黑" panose="020B0503020204020204" pitchFamily="34" charset="-122"/>
              </a:rPr>
              <a:t>我国第一颗氢弹</a:t>
            </a:r>
          </a:p>
          <a:p>
            <a:pPr algn="ctr"/>
            <a:r>
              <a:rPr lang="zh-CN" altLang="en-US" sz="2600">
                <a:latin typeface="微软雅黑" panose="020B0503020204020204" pitchFamily="34" charset="-122"/>
                <a:ea typeface="微软雅黑" panose="020B0503020204020204" pitchFamily="34" charset="-122"/>
              </a:rPr>
              <a:t>爆炸时的情景</a:t>
            </a:r>
          </a:p>
        </p:txBody>
      </p:sp>
      <p:pic>
        <p:nvPicPr>
          <p:cNvPr id="5" name="图片 4"/>
          <p:cNvPicPr>
            <a:picLocks noChangeAspect="1"/>
          </p:cNvPicPr>
          <p:nvPr/>
        </p:nvPicPr>
        <p:blipFill>
          <a:blip r:embed="rId4"/>
          <a:srcRect r="6460"/>
          <a:stretch>
            <a:fillRect/>
          </a:stretch>
        </p:blipFill>
        <p:spPr>
          <a:xfrm>
            <a:off x="774065" y="1038860"/>
            <a:ext cx="5360670" cy="4249420"/>
          </a:xfrm>
          <a:prstGeom prst="rect">
            <a:avLst/>
          </a:prstGeom>
        </p:spPr>
      </p:pic>
      <p:sp>
        <p:nvSpPr>
          <p:cNvPr id="6" name="文本框 5"/>
          <p:cNvSpPr txBox="1"/>
          <p:nvPr/>
        </p:nvSpPr>
        <p:spPr>
          <a:xfrm>
            <a:off x="4311015" y="2818130"/>
            <a:ext cx="4175760" cy="1596300"/>
          </a:xfrm>
          <a:prstGeom prst="cloudCallout">
            <a:avLst>
              <a:gd name="adj1" fmla="val -9819"/>
              <a:gd name="adj2" fmla="val 126989"/>
            </a:avLst>
          </a:prstGeom>
          <a:solidFill>
            <a:srgbClr val="FE970E"/>
          </a:solidFill>
          <a:ln>
            <a:solidFill>
              <a:srgbClr val="036EB8"/>
            </a:solidFill>
          </a:ln>
        </p:spPr>
        <p:txBody>
          <a:bodyPr wrap="square" rtlCol="0" anchor="t">
            <a:spAutoFit/>
          </a:bodyPr>
          <a:lstStyle/>
          <a:p>
            <a:pPr algn="just">
              <a:lnSpc>
                <a:spcPct val="110000"/>
              </a:lnSpc>
            </a:pPr>
            <a:r>
              <a:rPr lang="zh-CN" altLang="en-US" sz="2800">
                <a:latin typeface="宋体" panose="02010600030101010101" pitchFamily="2" charset="-122"/>
                <a:ea typeface="宋体" panose="02010600030101010101" pitchFamily="2" charset="-122"/>
                <a:sym typeface="+mn-ea"/>
              </a:rPr>
              <a:t>氢弹和原子弹的原理相同吗？</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grpSp>
        <p:nvGrpSpPr>
          <p:cNvPr id="25" name="组合 24"/>
          <p:cNvGrpSpPr/>
          <p:nvPr/>
        </p:nvGrpSpPr>
        <p:grpSpPr>
          <a:xfrm>
            <a:off x="2614295" y="444500"/>
            <a:ext cx="700405" cy="175260"/>
            <a:chOff x="4121" y="692"/>
            <a:chExt cx="1103" cy="276"/>
          </a:xfrm>
        </p:grpSpPr>
        <p:sp>
          <p:nvSpPr>
            <p:cNvPr id="26" name="等腰三角形 25"/>
            <p:cNvSpPr/>
            <p:nvPr/>
          </p:nvSpPr>
          <p:spPr>
            <a:xfrm rot="5400000">
              <a:off x="4102" y="711"/>
              <a:ext cx="277" cy="239"/>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28" name="等腰三角形 27"/>
            <p:cNvSpPr/>
            <p:nvPr/>
          </p:nvSpPr>
          <p:spPr>
            <a:xfrm rot="5400000">
              <a:off x="4535" y="711"/>
              <a:ext cx="277" cy="239"/>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等腰三角形 30"/>
            <p:cNvSpPr/>
            <p:nvPr/>
          </p:nvSpPr>
          <p:spPr>
            <a:xfrm rot="5400000">
              <a:off x="4967" y="711"/>
              <a:ext cx="277" cy="2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3438849" y="221845"/>
            <a:ext cx="1554480" cy="460375"/>
          </a:xfrm>
          <a:prstGeom prst="rect">
            <a:avLst/>
          </a:prstGeom>
        </p:spPr>
        <p:txBody>
          <a:bodyPr wrap="none">
            <a:spAutoFit/>
          </a:bodyPr>
          <a:lstStyle/>
          <a:p>
            <a:pPr>
              <a:defRPr/>
            </a:pPr>
            <a:r>
              <a:rPr lang="zh-CN" altLang="en-US" sz="2400" b="1" spc="300" dirty="0">
                <a:solidFill>
                  <a:srgbClr val="00A0E9"/>
                </a:solidFill>
                <a:latin typeface="微软雅黑" panose="020B0503020204020204" pitchFamily="34" charset="-122"/>
                <a:ea typeface="微软雅黑" panose="020B0503020204020204" pitchFamily="34" charset="-122"/>
                <a:cs typeface="+mn-ea"/>
                <a:sym typeface="+mn-lt"/>
              </a:rPr>
              <a:t>初步认识</a:t>
            </a:r>
          </a:p>
        </p:txBody>
      </p:sp>
      <p:grpSp>
        <p:nvGrpSpPr>
          <p:cNvPr id="8" name="组合 7"/>
          <p:cNvGrpSpPr/>
          <p:nvPr/>
        </p:nvGrpSpPr>
        <p:grpSpPr>
          <a:xfrm>
            <a:off x="334900" y="1212562"/>
            <a:ext cx="295322" cy="210471"/>
            <a:chOff x="435463" y="1226414"/>
            <a:chExt cx="295380" cy="210512"/>
          </a:xfrm>
        </p:grpSpPr>
        <p:sp>
          <p:nvSpPr>
            <p:cNvPr id="10" name="矩形 9"/>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882650" y="999490"/>
            <a:ext cx="1149985" cy="583565"/>
          </a:xfrm>
          <a:prstGeom prst="rect">
            <a:avLst/>
          </a:prstGeom>
          <a:noFill/>
        </p:spPr>
        <p:txBody>
          <a:bodyPr wrap="square" rtlCol="0">
            <a:spAutoFit/>
          </a:bodyPr>
          <a:lstStyle/>
          <a:p>
            <a:pPr algn="dist"/>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核能</a:t>
            </a:r>
            <a:endParaRPr lang="zh-CN" altLang="en-US"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07" name="左大括号 47106"/>
          <p:cNvSpPr/>
          <p:nvPr/>
        </p:nvSpPr>
        <p:spPr>
          <a:xfrm rot="5400000" flipV="1">
            <a:off x="2778760" y="2228850"/>
            <a:ext cx="306070" cy="2016125"/>
          </a:xfrm>
          <a:prstGeom prst="leftBrace">
            <a:avLst>
              <a:gd name="adj1" fmla="val 29771"/>
              <a:gd name="adj2" fmla="val 50000"/>
            </a:avLst>
          </a:prstGeom>
          <a:noFill/>
          <a:ln w="9525" cap="flat" cmpd="sng">
            <a:solidFill>
              <a:schemeClr val="tx1"/>
            </a:solidFill>
            <a:prstDash val="solid"/>
            <a:headEnd type="none" w="med" len="med"/>
            <a:tailEnd type="none" w="med" len="med"/>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47108" name="文本框 47107"/>
          <p:cNvSpPr txBox="1"/>
          <p:nvPr/>
        </p:nvSpPr>
        <p:spPr>
          <a:xfrm>
            <a:off x="1014095" y="3499803"/>
            <a:ext cx="1858010" cy="829945"/>
          </a:xfrm>
          <a:prstGeom prst="rect">
            <a:avLst/>
          </a:prstGeom>
          <a:noFill/>
          <a:ln w="9525">
            <a:noFill/>
          </a:ln>
        </p:spPr>
        <p:txBody>
          <a:bodyPr wrap="square" anchor="ctr" anchorCtr="1">
            <a:spAutoFit/>
          </a:bodyPr>
          <a:lstStyle/>
          <a:p>
            <a:r>
              <a:rPr lang="zh-CN" altLang="en-US" sz="2400">
                <a:latin typeface="微软雅黑" panose="020B0503020204020204" pitchFamily="34" charset="-122"/>
                <a:ea typeface="微软雅黑" panose="020B0503020204020204" pitchFamily="34" charset="-122"/>
              </a:rPr>
              <a:t>原子核</a:t>
            </a:r>
          </a:p>
          <a:p>
            <a:r>
              <a:rPr lang="zh-CN" altLang="en-US" sz="2400">
                <a:latin typeface="微软雅黑" panose="020B0503020204020204" pitchFamily="34" charset="-122"/>
                <a:ea typeface="微软雅黑" panose="020B0503020204020204" pitchFamily="34" charset="-122"/>
              </a:rPr>
              <a:t>（正）</a:t>
            </a:r>
          </a:p>
        </p:txBody>
      </p:sp>
      <p:sp>
        <p:nvSpPr>
          <p:cNvPr id="47109" name="文本框 47108"/>
          <p:cNvSpPr txBox="1"/>
          <p:nvPr/>
        </p:nvSpPr>
        <p:spPr>
          <a:xfrm>
            <a:off x="3150235" y="3558223"/>
            <a:ext cx="1974850" cy="829945"/>
          </a:xfrm>
          <a:prstGeom prst="rect">
            <a:avLst/>
          </a:prstGeom>
          <a:noFill/>
          <a:ln w="9525">
            <a:noFill/>
          </a:ln>
        </p:spPr>
        <p:txBody>
          <a:bodyPr wrap="square" anchor="ctr" anchorCtr="1">
            <a:spAutoFit/>
          </a:bodyPr>
          <a:lstStyle/>
          <a:p>
            <a:r>
              <a:rPr lang="zh-CN" altLang="en-US" sz="2400">
                <a:latin typeface="微软雅黑" panose="020B0503020204020204" pitchFamily="34" charset="-122"/>
                <a:ea typeface="微软雅黑" panose="020B0503020204020204" pitchFamily="34" charset="-122"/>
              </a:rPr>
              <a:t>核外电子</a:t>
            </a:r>
          </a:p>
          <a:p>
            <a:r>
              <a:rPr lang="zh-CN" altLang="en-US" sz="2400">
                <a:latin typeface="微软雅黑" panose="020B0503020204020204" pitchFamily="34" charset="-122"/>
                <a:ea typeface="微软雅黑" panose="020B0503020204020204" pitchFamily="34" charset="-122"/>
              </a:rPr>
              <a:t>（负）</a:t>
            </a:r>
          </a:p>
        </p:txBody>
      </p:sp>
      <p:sp>
        <p:nvSpPr>
          <p:cNvPr id="47110" name="左大括号 47109"/>
          <p:cNvSpPr/>
          <p:nvPr/>
        </p:nvSpPr>
        <p:spPr>
          <a:xfrm rot="5400000" flipV="1">
            <a:off x="1689100" y="3966845"/>
            <a:ext cx="501015" cy="1447800"/>
          </a:xfrm>
          <a:prstGeom prst="leftBrace">
            <a:avLst>
              <a:gd name="adj1" fmla="val 27439"/>
              <a:gd name="adj2" fmla="val 50000"/>
            </a:avLst>
          </a:prstGeom>
          <a:noFill/>
          <a:ln w="9525" cap="flat" cmpd="sng">
            <a:solidFill>
              <a:schemeClr val="tx1"/>
            </a:solidFill>
            <a:prstDash val="solid"/>
            <a:headEnd type="none" w="med" len="med"/>
            <a:tailEnd type="none" w="med" len="med"/>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47111" name="文本框 47110"/>
          <p:cNvSpPr txBox="1"/>
          <p:nvPr/>
        </p:nvSpPr>
        <p:spPr>
          <a:xfrm>
            <a:off x="607060" y="4924425"/>
            <a:ext cx="1217930" cy="1014730"/>
          </a:xfrm>
          <a:prstGeom prst="rect">
            <a:avLst/>
          </a:prstGeom>
          <a:noFill/>
          <a:ln w="9525">
            <a:noFill/>
          </a:ln>
        </p:spPr>
        <p:txBody>
          <a:bodyPr wrap="square">
            <a:spAutoFit/>
          </a:bodyPr>
          <a:lstStyle/>
          <a:p>
            <a:pPr algn="ctr">
              <a:lnSpc>
                <a:spcPct val="125000"/>
              </a:lnSpc>
            </a:pPr>
            <a:r>
              <a:rPr lang="en-US" altLang="zh-CN" sz="24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质子</a:t>
            </a:r>
          </a:p>
          <a:p>
            <a:pPr>
              <a:lnSpc>
                <a:spcPct val="125000"/>
              </a:lnSpc>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（正）</a:t>
            </a:r>
          </a:p>
        </p:txBody>
      </p:sp>
      <p:sp>
        <p:nvSpPr>
          <p:cNvPr id="47112" name="文本框 47111"/>
          <p:cNvSpPr txBox="1"/>
          <p:nvPr/>
        </p:nvSpPr>
        <p:spPr>
          <a:xfrm>
            <a:off x="1924685" y="4924425"/>
            <a:ext cx="1883410" cy="1014730"/>
          </a:xfrm>
          <a:prstGeom prst="rect">
            <a:avLst/>
          </a:prstGeom>
          <a:noFill/>
          <a:ln w="9525">
            <a:noFill/>
          </a:ln>
        </p:spPr>
        <p:txBody>
          <a:bodyPr wrap="square">
            <a:spAutoFit/>
          </a:bodyPr>
          <a:lstStyle/>
          <a:p>
            <a:pPr algn="ctr">
              <a:lnSpc>
                <a:spcPct val="125000"/>
              </a:lnSpc>
            </a:pPr>
            <a:r>
              <a:rPr lang="zh-CN" altLang="en-US" sz="2400">
                <a:latin typeface="微软雅黑" panose="020B0503020204020204" pitchFamily="34" charset="-122"/>
                <a:ea typeface="微软雅黑" panose="020B0503020204020204" pitchFamily="34" charset="-122"/>
              </a:rPr>
              <a:t>中子</a:t>
            </a:r>
          </a:p>
          <a:p>
            <a:pPr algn="ctr">
              <a:lnSpc>
                <a:spcPct val="125000"/>
              </a:lnSpc>
            </a:pPr>
            <a:r>
              <a:rPr lang="zh-CN" altLang="en-US" sz="2400">
                <a:latin typeface="微软雅黑" panose="020B0503020204020204" pitchFamily="34" charset="-122"/>
                <a:ea typeface="微软雅黑" panose="020B0503020204020204" pitchFamily="34" charset="-122"/>
              </a:rPr>
              <a:t>（不带电）</a:t>
            </a:r>
          </a:p>
        </p:txBody>
      </p:sp>
      <p:sp>
        <p:nvSpPr>
          <p:cNvPr id="7177" name="文本框 47116"/>
          <p:cNvSpPr txBox="1"/>
          <p:nvPr/>
        </p:nvSpPr>
        <p:spPr>
          <a:xfrm>
            <a:off x="882650" y="1783715"/>
            <a:ext cx="2268220" cy="521970"/>
          </a:xfrm>
          <a:prstGeom prst="rect">
            <a:avLst/>
          </a:prstGeom>
          <a:noFill/>
          <a:ln w="9525">
            <a:noFill/>
          </a:ln>
        </p:spPr>
        <p:txBody>
          <a:bodyPr wrap="square">
            <a:spAutoFit/>
          </a:bodyPr>
          <a:lstStyle/>
          <a:p>
            <a:pPr>
              <a:spcBef>
                <a:spcPct val="50000"/>
              </a:spcBef>
            </a:pPr>
            <a:r>
              <a:rPr lang="zh-CN" altLang="en-US" sz="2800">
                <a:solidFill>
                  <a:schemeClr val="tx1"/>
                </a:solidFill>
                <a:latin typeface="微软雅黑" panose="020B0503020204020204" pitchFamily="34" charset="-122"/>
                <a:ea typeface="微软雅黑" panose="020B0503020204020204" pitchFamily="34" charset="-122"/>
              </a:rPr>
              <a:t>原子的结构</a:t>
            </a:r>
          </a:p>
        </p:txBody>
      </p:sp>
      <p:grpSp>
        <p:nvGrpSpPr>
          <p:cNvPr id="7179" name="组合 28"/>
          <p:cNvGrpSpPr/>
          <p:nvPr/>
        </p:nvGrpSpPr>
        <p:grpSpPr>
          <a:xfrm>
            <a:off x="5497511" y="2291395"/>
            <a:ext cx="5864232" cy="3538220"/>
            <a:chOff x="1838377" y="2189088"/>
            <a:chExt cx="5864347" cy="3539383"/>
          </a:xfrm>
        </p:grpSpPr>
        <p:pic>
          <p:nvPicPr>
            <p:cNvPr id="7181" name="图片 9"/>
            <p:cNvPicPr>
              <a:picLocks noChangeAspect="1"/>
            </p:cNvPicPr>
            <p:nvPr/>
          </p:nvPicPr>
          <p:blipFill>
            <a:blip r:embed="rId2">
              <a:clrChange>
                <a:clrFrom>
                  <a:srgbClr val="FFFFFF"/>
                </a:clrFrom>
                <a:clrTo>
                  <a:srgbClr val="FFFFFF">
                    <a:alpha val="0"/>
                  </a:srgbClr>
                </a:clrTo>
              </a:clrChange>
            </a:blip>
            <a:stretch>
              <a:fillRect/>
            </a:stretch>
          </p:blipFill>
          <p:spPr>
            <a:xfrm>
              <a:off x="2804233" y="2189088"/>
              <a:ext cx="3927552" cy="3539383"/>
            </a:xfrm>
            <a:prstGeom prst="rect">
              <a:avLst/>
            </a:prstGeom>
            <a:noFill/>
            <a:ln w="9525">
              <a:noFill/>
            </a:ln>
          </p:spPr>
        </p:pic>
        <p:sp>
          <p:nvSpPr>
            <p:cNvPr id="7182" name="矩形 10"/>
            <p:cNvSpPr/>
            <p:nvPr/>
          </p:nvSpPr>
          <p:spPr>
            <a:xfrm>
              <a:off x="4262348" y="2770103"/>
              <a:ext cx="1173631" cy="491651"/>
            </a:xfrm>
            <a:prstGeom prst="rect">
              <a:avLst/>
            </a:prstGeom>
            <a:noFill/>
            <a:ln w="9525">
              <a:noFill/>
            </a:ln>
          </p:spPr>
          <p:txBody>
            <a:bodyPr wrap="none">
              <a:spAutoFit/>
            </a:bodyPr>
            <a:lstStyle/>
            <a:p>
              <a:r>
                <a:rPr lang="zh-CN" altLang="en-US" sz="2600">
                  <a:latin typeface="黑体" panose="02010600030101010101" pitchFamily="49" charset="-122"/>
                  <a:ea typeface="黑体" panose="02010600030101010101" pitchFamily="49" charset="-122"/>
                </a:rPr>
                <a:t>原子核</a:t>
              </a:r>
            </a:p>
          </p:txBody>
        </p:sp>
        <p:sp>
          <p:nvSpPr>
            <p:cNvPr id="7183" name="矩形 11"/>
            <p:cNvSpPr/>
            <p:nvPr/>
          </p:nvSpPr>
          <p:spPr>
            <a:xfrm>
              <a:off x="2054067" y="3828711"/>
              <a:ext cx="843388" cy="491651"/>
            </a:xfrm>
            <a:prstGeom prst="rect">
              <a:avLst/>
            </a:prstGeom>
            <a:noFill/>
            <a:ln w="9525">
              <a:noFill/>
            </a:ln>
          </p:spPr>
          <p:txBody>
            <a:bodyPr wrap="none">
              <a:spAutoFit/>
            </a:bodyPr>
            <a:lstStyle/>
            <a:p>
              <a:r>
                <a:rPr lang="zh-CN" altLang="en-US" sz="2600">
                  <a:latin typeface="黑体" panose="02010600030101010101" pitchFamily="49" charset="-122"/>
                  <a:ea typeface="黑体" panose="02010600030101010101" pitchFamily="49" charset="-122"/>
                </a:rPr>
                <a:t>质子</a:t>
              </a:r>
            </a:p>
          </p:txBody>
        </p:sp>
        <p:sp>
          <p:nvSpPr>
            <p:cNvPr id="7184" name="矩形 12"/>
            <p:cNvSpPr/>
            <p:nvPr/>
          </p:nvSpPr>
          <p:spPr>
            <a:xfrm>
              <a:off x="6859336" y="3310109"/>
              <a:ext cx="843388" cy="491651"/>
            </a:xfrm>
            <a:prstGeom prst="rect">
              <a:avLst/>
            </a:prstGeom>
            <a:noFill/>
            <a:ln w="9525">
              <a:noFill/>
            </a:ln>
          </p:spPr>
          <p:txBody>
            <a:bodyPr wrap="none">
              <a:spAutoFit/>
            </a:bodyPr>
            <a:lstStyle/>
            <a:p>
              <a:r>
                <a:rPr lang="zh-CN" altLang="en-US" sz="2600">
                  <a:latin typeface="黑体" panose="02010600030101010101" pitchFamily="49" charset="-122"/>
                  <a:ea typeface="黑体" panose="02010600030101010101" pitchFamily="49" charset="-122"/>
                </a:rPr>
                <a:t>中子</a:t>
              </a:r>
            </a:p>
          </p:txBody>
        </p:sp>
        <p:sp>
          <p:nvSpPr>
            <p:cNvPr id="7185" name="文本框 13"/>
            <p:cNvSpPr txBox="1"/>
            <p:nvPr/>
          </p:nvSpPr>
          <p:spPr>
            <a:xfrm>
              <a:off x="1838377" y="2817083"/>
              <a:ext cx="939429" cy="491651"/>
            </a:xfrm>
            <a:prstGeom prst="rect">
              <a:avLst/>
            </a:prstGeom>
            <a:noFill/>
            <a:ln w="9525">
              <a:noFill/>
            </a:ln>
          </p:spPr>
          <p:txBody>
            <a:bodyPr>
              <a:spAutoFit/>
            </a:bodyPr>
            <a:lstStyle/>
            <a:p>
              <a:r>
                <a:rPr lang="zh-CN" altLang="en-US" sz="2600">
                  <a:latin typeface="黑体" panose="02010600030101010101" pitchFamily="49" charset="-122"/>
                  <a:ea typeface="黑体" panose="02010600030101010101" pitchFamily="49" charset="-122"/>
                </a:rPr>
                <a:t>电子</a:t>
              </a:r>
            </a:p>
          </p:txBody>
        </p:sp>
        <p:cxnSp>
          <p:nvCxnSpPr>
            <p:cNvPr id="4" name="直接连接符 3"/>
            <p:cNvCxnSpPr/>
            <p:nvPr/>
          </p:nvCxnSpPr>
          <p:spPr>
            <a:xfrm flipH="1" flipV="1">
              <a:off x="2579121" y="3096486"/>
              <a:ext cx="1392265" cy="2937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892471" y="3442358"/>
              <a:ext cx="2083476" cy="1276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2796930" y="3442675"/>
              <a:ext cx="1896782" cy="5653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2419350" y="2544445"/>
            <a:ext cx="792480" cy="460375"/>
          </a:xfrm>
          <a:prstGeom prst="rect">
            <a:avLst/>
          </a:prstGeom>
          <a:noFill/>
        </p:spPr>
        <p:txBody>
          <a:bodyPr wrap="none" rtlCol="0" anchor="t">
            <a:spAutoFit/>
          </a:bodyPr>
          <a:lstStyle/>
          <a:p>
            <a:r>
              <a:rPr lang="zh-CN" altLang="en-US" sz="2400">
                <a:solidFill>
                  <a:schemeClr val="tx1"/>
                </a:solidFill>
                <a:latin typeface="微软雅黑" panose="020B0503020204020204" pitchFamily="34" charset="-122"/>
                <a:ea typeface="微软雅黑" panose="020B0503020204020204" pitchFamily="34" charset="-122"/>
                <a:sym typeface="+mn-ea"/>
              </a:rPr>
              <a:t>原子</a:t>
            </a:r>
          </a:p>
        </p:txBody>
      </p:sp>
      <p:grpSp>
        <p:nvGrpSpPr>
          <p:cNvPr id="14" name="组合 13"/>
          <p:cNvGrpSpPr/>
          <p:nvPr/>
        </p:nvGrpSpPr>
        <p:grpSpPr>
          <a:xfrm>
            <a:off x="334900" y="1939637"/>
            <a:ext cx="295322" cy="210471"/>
            <a:chOff x="435463" y="1226414"/>
            <a:chExt cx="295380" cy="210512"/>
          </a:xfrm>
        </p:grpSpPr>
        <p:sp>
          <p:nvSpPr>
            <p:cNvPr id="15" name="矩形 14"/>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grpSp>
        <p:nvGrpSpPr>
          <p:cNvPr id="25" name="组合 24"/>
          <p:cNvGrpSpPr/>
          <p:nvPr/>
        </p:nvGrpSpPr>
        <p:grpSpPr>
          <a:xfrm>
            <a:off x="2614295" y="444500"/>
            <a:ext cx="700405" cy="175260"/>
            <a:chOff x="4121" y="692"/>
            <a:chExt cx="1103" cy="276"/>
          </a:xfrm>
        </p:grpSpPr>
        <p:sp>
          <p:nvSpPr>
            <p:cNvPr id="26" name="等腰三角形 25"/>
            <p:cNvSpPr/>
            <p:nvPr/>
          </p:nvSpPr>
          <p:spPr>
            <a:xfrm rot="5400000">
              <a:off x="4102" y="711"/>
              <a:ext cx="277" cy="239"/>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28" name="等腰三角形 27"/>
            <p:cNvSpPr/>
            <p:nvPr/>
          </p:nvSpPr>
          <p:spPr>
            <a:xfrm rot="5400000">
              <a:off x="4535" y="711"/>
              <a:ext cx="277" cy="239"/>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等腰三角形 30"/>
            <p:cNvSpPr/>
            <p:nvPr/>
          </p:nvSpPr>
          <p:spPr>
            <a:xfrm rot="5400000">
              <a:off x="4967" y="711"/>
              <a:ext cx="277" cy="2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3438849" y="221845"/>
            <a:ext cx="1554480" cy="460375"/>
          </a:xfrm>
          <a:prstGeom prst="rect">
            <a:avLst/>
          </a:prstGeom>
        </p:spPr>
        <p:txBody>
          <a:bodyPr wrap="none">
            <a:spAutoFit/>
          </a:bodyPr>
          <a:lstStyle/>
          <a:p>
            <a:pPr>
              <a:defRPr/>
            </a:pPr>
            <a:r>
              <a:rPr lang="zh-CN" altLang="en-US" sz="2400" b="1" spc="300" dirty="0">
                <a:solidFill>
                  <a:srgbClr val="00A0E9"/>
                </a:solidFill>
                <a:latin typeface="微软雅黑" panose="020B0503020204020204" pitchFamily="34" charset="-122"/>
                <a:ea typeface="微软雅黑" panose="020B0503020204020204" pitchFamily="34" charset="-122"/>
                <a:cs typeface="+mn-ea"/>
                <a:sym typeface="+mn-lt"/>
              </a:rPr>
              <a:t>初步认识</a:t>
            </a:r>
          </a:p>
        </p:txBody>
      </p:sp>
      <p:grpSp>
        <p:nvGrpSpPr>
          <p:cNvPr id="8" name="组合 7"/>
          <p:cNvGrpSpPr/>
          <p:nvPr/>
        </p:nvGrpSpPr>
        <p:grpSpPr>
          <a:xfrm>
            <a:off x="334900" y="1212562"/>
            <a:ext cx="295322" cy="210471"/>
            <a:chOff x="435463" y="1226414"/>
            <a:chExt cx="295380" cy="210512"/>
          </a:xfrm>
        </p:grpSpPr>
        <p:sp>
          <p:nvSpPr>
            <p:cNvPr id="10" name="矩形 9"/>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882650" y="999490"/>
            <a:ext cx="1149985" cy="583565"/>
          </a:xfrm>
          <a:prstGeom prst="rect">
            <a:avLst/>
          </a:prstGeom>
          <a:noFill/>
        </p:spPr>
        <p:txBody>
          <a:bodyPr wrap="square" rtlCol="0">
            <a:spAutoFit/>
          </a:bodyPr>
          <a:lstStyle/>
          <a:p>
            <a:pPr algn="dist"/>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核能</a:t>
            </a:r>
            <a:endParaRPr lang="zh-CN" altLang="en-US"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7" name="文本框 47116"/>
          <p:cNvSpPr txBox="1"/>
          <p:nvPr/>
        </p:nvSpPr>
        <p:spPr>
          <a:xfrm>
            <a:off x="882650" y="1783715"/>
            <a:ext cx="1149985" cy="521970"/>
          </a:xfrm>
          <a:prstGeom prst="rect">
            <a:avLst/>
          </a:prstGeom>
          <a:noFill/>
          <a:ln w="9525">
            <a:noFill/>
          </a:ln>
        </p:spPr>
        <p:txBody>
          <a:bodyPr wrap="square">
            <a:spAutoFit/>
          </a:bodyPr>
          <a:lstStyle/>
          <a:p>
            <a:pPr>
              <a:spcBef>
                <a:spcPct val="50000"/>
              </a:spcBef>
            </a:pPr>
            <a:r>
              <a:rPr lang="zh-CN" altLang="en-US" sz="2800">
                <a:solidFill>
                  <a:schemeClr val="tx1"/>
                </a:solidFill>
                <a:latin typeface="微软雅黑" panose="020B0503020204020204" pitchFamily="34" charset="-122"/>
                <a:ea typeface="微软雅黑" panose="020B0503020204020204" pitchFamily="34" charset="-122"/>
              </a:rPr>
              <a:t>核能</a:t>
            </a:r>
          </a:p>
        </p:txBody>
      </p:sp>
      <p:grpSp>
        <p:nvGrpSpPr>
          <p:cNvPr id="14" name="组合 13"/>
          <p:cNvGrpSpPr/>
          <p:nvPr/>
        </p:nvGrpSpPr>
        <p:grpSpPr>
          <a:xfrm>
            <a:off x="334900" y="1939637"/>
            <a:ext cx="295322" cy="210471"/>
            <a:chOff x="435463" y="1226414"/>
            <a:chExt cx="295380" cy="210512"/>
          </a:xfrm>
        </p:grpSpPr>
        <p:sp>
          <p:nvSpPr>
            <p:cNvPr id="15" name="矩形 14"/>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818" name="Picture 1"/>
          <p:cNvPicPr>
            <a:picLocks noChangeAspect="1"/>
          </p:cNvPicPr>
          <p:nvPr/>
        </p:nvPicPr>
        <p:blipFill>
          <a:blip r:embed="rId2"/>
          <a:srcRect t="2499" b="5000"/>
          <a:stretch>
            <a:fillRect/>
          </a:stretch>
        </p:blipFill>
        <p:spPr>
          <a:xfrm>
            <a:off x="7008495" y="2475230"/>
            <a:ext cx="3724275" cy="2481580"/>
          </a:xfrm>
          <a:prstGeom prst="rect">
            <a:avLst/>
          </a:prstGeom>
          <a:noFill/>
          <a:ln w="9525">
            <a:noFill/>
          </a:ln>
        </p:spPr>
      </p:pic>
      <p:sp>
        <p:nvSpPr>
          <p:cNvPr id="34827" name="TextBox 8"/>
          <p:cNvSpPr txBox="1"/>
          <p:nvPr/>
        </p:nvSpPr>
        <p:spPr>
          <a:xfrm>
            <a:off x="882650" y="2506345"/>
            <a:ext cx="4632960" cy="2501900"/>
          </a:xfrm>
          <a:prstGeom prst="rect">
            <a:avLst/>
          </a:prstGeom>
          <a:noFill/>
          <a:ln w="9525">
            <a:noFill/>
          </a:ln>
        </p:spPr>
        <p:txBody>
          <a:bodyPr wrap="square">
            <a:spAutoFit/>
          </a:bodyPr>
          <a:lstStyle/>
          <a:p>
            <a:pPr lvl="0" algn="l">
              <a:lnSpc>
                <a:spcPct val="140000"/>
              </a:lnSpc>
              <a:spcBef>
                <a:spcPct val="50000"/>
              </a:spcBef>
              <a:buClrTx/>
              <a:buSzTx/>
              <a:buFontTx/>
            </a:pPr>
            <a:r>
              <a:rPr lang="zh-CN" altLang="en-US" sz="2800">
                <a:latin typeface="微软雅黑" panose="020B0503020204020204" pitchFamily="34" charset="-122"/>
                <a:ea typeface="微软雅黑" panose="020B0503020204020204" pitchFamily="34" charset="-122"/>
                <a:sym typeface="+mn-ea"/>
              </a:rPr>
              <a:t>　　质子和中子依靠强大的核力紧密地结合在一起。要使它们分裂或结合都是极其困难的。</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grpSp>
        <p:nvGrpSpPr>
          <p:cNvPr id="25" name="组合 24"/>
          <p:cNvGrpSpPr/>
          <p:nvPr/>
        </p:nvGrpSpPr>
        <p:grpSpPr>
          <a:xfrm>
            <a:off x="2614295" y="444500"/>
            <a:ext cx="700405" cy="175260"/>
            <a:chOff x="4121" y="692"/>
            <a:chExt cx="1103" cy="276"/>
          </a:xfrm>
        </p:grpSpPr>
        <p:sp>
          <p:nvSpPr>
            <p:cNvPr id="26" name="等腰三角形 25"/>
            <p:cNvSpPr/>
            <p:nvPr/>
          </p:nvSpPr>
          <p:spPr>
            <a:xfrm rot="5400000">
              <a:off x="4102" y="711"/>
              <a:ext cx="277" cy="239"/>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28" name="等腰三角形 27"/>
            <p:cNvSpPr/>
            <p:nvPr/>
          </p:nvSpPr>
          <p:spPr>
            <a:xfrm rot="5400000">
              <a:off x="4535" y="711"/>
              <a:ext cx="277" cy="239"/>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等腰三角形 30"/>
            <p:cNvSpPr/>
            <p:nvPr/>
          </p:nvSpPr>
          <p:spPr>
            <a:xfrm rot="5400000">
              <a:off x="4967" y="711"/>
              <a:ext cx="277" cy="2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3438849" y="221845"/>
            <a:ext cx="1554480" cy="460375"/>
          </a:xfrm>
          <a:prstGeom prst="rect">
            <a:avLst/>
          </a:prstGeom>
        </p:spPr>
        <p:txBody>
          <a:bodyPr wrap="none">
            <a:spAutoFit/>
          </a:bodyPr>
          <a:lstStyle/>
          <a:p>
            <a:pPr>
              <a:defRPr/>
            </a:pPr>
            <a:r>
              <a:rPr lang="zh-CN" altLang="en-US" sz="2400" b="1" spc="300" dirty="0">
                <a:solidFill>
                  <a:srgbClr val="00A0E9"/>
                </a:solidFill>
                <a:latin typeface="微软雅黑" panose="020B0503020204020204" pitchFamily="34" charset="-122"/>
                <a:ea typeface="微软雅黑" panose="020B0503020204020204" pitchFamily="34" charset="-122"/>
                <a:cs typeface="+mn-ea"/>
                <a:sym typeface="+mn-lt"/>
              </a:rPr>
              <a:t>初步认识</a:t>
            </a:r>
          </a:p>
        </p:txBody>
      </p:sp>
      <p:grpSp>
        <p:nvGrpSpPr>
          <p:cNvPr id="8" name="组合 7"/>
          <p:cNvGrpSpPr/>
          <p:nvPr/>
        </p:nvGrpSpPr>
        <p:grpSpPr>
          <a:xfrm>
            <a:off x="334900" y="1212562"/>
            <a:ext cx="295322" cy="210471"/>
            <a:chOff x="435463" y="1226414"/>
            <a:chExt cx="295380" cy="210512"/>
          </a:xfrm>
        </p:grpSpPr>
        <p:sp>
          <p:nvSpPr>
            <p:cNvPr id="10" name="矩形 9"/>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882650" y="999490"/>
            <a:ext cx="1149985" cy="583565"/>
          </a:xfrm>
          <a:prstGeom prst="rect">
            <a:avLst/>
          </a:prstGeom>
          <a:noFill/>
        </p:spPr>
        <p:txBody>
          <a:bodyPr wrap="square" rtlCol="0">
            <a:spAutoFit/>
          </a:bodyPr>
          <a:lstStyle/>
          <a:p>
            <a:pPr algn="dist"/>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核能</a:t>
            </a:r>
            <a:endParaRPr lang="zh-CN" altLang="en-US"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7" name="文本框 47116"/>
          <p:cNvSpPr txBox="1"/>
          <p:nvPr/>
        </p:nvSpPr>
        <p:spPr>
          <a:xfrm>
            <a:off x="882650" y="1783715"/>
            <a:ext cx="1149985" cy="521970"/>
          </a:xfrm>
          <a:prstGeom prst="rect">
            <a:avLst/>
          </a:prstGeom>
          <a:noFill/>
          <a:ln w="9525">
            <a:noFill/>
          </a:ln>
        </p:spPr>
        <p:txBody>
          <a:bodyPr wrap="square">
            <a:spAutoFit/>
          </a:bodyPr>
          <a:lstStyle/>
          <a:p>
            <a:pPr>
              <a:spcBef>
                <a:spcPct val="50000"/>
              </a:spcBef>
            </a:pPr>
            <a:r>
              <a:rPr lang="zh-CN" altLang="en-US" sz="2800">
                <a:solidFill>
                  <a:schemeClr val="tx1"/>
                </a:solidFill>
                <a:latin typeface="微软雅黑" panose="020B0503020204020204" pitchFamily="34" charset="-122"/>
                <a:ea typeface="微软雅黑" panose="020B0503020204020204" pitchFamily="34" charset="-122"/>
              </a:rPr>
              <a:t>核能</a:t>
            </a:r>
          </a:p>
        </p:txBody>
      </p:sp>
      <p:grpSp>
        <p:nvGrpSpPr>
          <p:cNvPr id="14" name="组合 13"/>
          <p:cNvGrpSpPr/>
          <p:nvPr/>
        </p:nvGrpSpPr>
        <p:grpSpPr>
          <a:xfrm>
            <a:off x="334900" y="1939637"/>
            <a:ext cx="295322" cy="210471"/>
            <a:chOff x="435463" y="1226414"/>
            <a:chExt cx="295380" cy="210512"/>
          </a:xfrm>
        </p:grpSpPr>
        <p:sp>
          <p:nvSpPr>
            <p:cNvPr id="15" name="矩形 14"/>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819" name="Picture 2"/>
          <p:cNvPicPr>
            <a:picLocks noChangeAspect="1"/>
          </p:cNvPicPr>
          <p:nvPr/>
        </p:nvPicPr>
        <p:blipFill>
          <a:blip r:embed="rId2">
            <a:clrChange>
              <a:clrFrom>
                <a:srgbClr val="FFFFFF">
                  <a:alpha val="100000"/>
                </a:srgbClr>
              </a:clrFrom>
              <a:clrTo>
                <a:srgbClr val="FFFFFF">
                  <a:alpha val="100000"/>
                  <a:alpha val="0"/>
                </a:srgbClr>
              </a:clrTo>
            </a:clrChange>
          </a:blip>
          <a:srcRect l="35280" b="28622"/>
          <a:stretch>
            <a:fillRect/>
          </a:stretch>
        </p:blipFill>
        <p:spPr>
          <a:xfrm>
            <a:off x="8332788" y="3941128"/>
            <a:ext cx="2157412" cy="2057400"/>
          </a:xfrm>
          <a:prstGeom prst="rect">
            <a:avLst/>
          </a:prstGeom>
          <a:noFill/>
          <a:ln w="9525">
            <a:noFill/>
          </a:ln>
        </p:spPr>
      </p:pic>
      <p:grpSp>
        <p:nvGrpSpPr>
          <p:cNvPr id="3" name="组合 34819"/>
          <p:cNvGrpSpPr>
            <a:grpSpLocks noChangeAspect="1"/>
          </p:cNvGrpSpPr>
          <p:nvPr/>
        </p:nvGrpSpPr>
        <p:grpSpPr>
          <a:xfrm>
            <a:off x="8333105" y="1828483"/>
            <a:ext cx="2016125" cy="2028825"/>
            <a:chOff x="0" y="0"/>
            <a:chExt cx="2774082" cy="2644700"/>
          </a:xfrm>
        </p:grpSpPr>
        <p:pic>
          <p:nvPicPr>
            <p:cNvPr id="8204" name="Picture 2" descr="E:\电子课件编制\22章\2\12313123.jpg"/>
            <p:cNvPicPr>
              <a:picLocks noChangeAspect="1"/>
            </p:cNvPicPr>
            <p:nvPr/>
          </p:nvPicPr>
          <p:blipFill>
            <a:blip r:embed="rId2">
              <a:clrChange>
                <a:clrFrom>
                  <a:srgbClr val="FFFFFF">
                    <a:alpha val="100000"/>
                  </a:srgbClr>
                </a:clrFrom>
                <a:clrTo>
                  <a:srgbClr val="FFFFFF">
                    <a:alpha val="100000"/>
                    <a:alpha val="0"/>
                  </a:srgbClr>
                </a:clrTo>
              </a:clrChange>
            </a:blip>
            <a:srcRect l="35280" b="28622"/>
            <a:stretch>
              <a:fillRect/>
            </a:stretch>
          </p:blipFill>
          <p:spPr>
            <a:xfrm>
              <a:off x="0" y="0"/>
              <a:ext cx="2774082" cy="2644700"/>
            </a:xfrm>
            <a:prstGeom prst="rect">
              <a:avLst/>
            </a:prstGeom>
            <a:noFill/>
            <a:ln w="9525">
              <a:noFill/>
            </a:ln>
          </p:spPr>
        </p:pic>
        <p:pic>
          <p:nvPicPr>
            <p:cNvPr id="8205" name="Picture 2" descr="E:\电子课件编制\22章\2\12313123.jpg"/>
            <p:cNvPicPr>
              <a:picLocks noChangeAspect="1"/>
            </p:cNvPicPr>
            <p:nvPr/>
          </p:nvPicPr>
          <p:blipFill>
            <a:blip r:embed="rId2"/>
            <a:srcRect l="19565" t="51717" r="63635" b="40509"/>
            <a:stretch>
              <a:fillRect/>
            </a:stretch>
          </p:blipFill>
          <p:spPr>
            <a:xfrm rot="5958979">
              <a:off x="272410" y="954669"/>
              <a:ext cx="720080" cy="288032"/>
            </a:xfrm>
            <a:prstGeom prst="rect">
              <a:avLst/>
            </a:prstGeom>
            <a:noFill/>
            <a:ln w="9525">
              <a:noFill/>
            </a:ln>
          </p:spPr>
        </p:pic>
        <p:pic>
          <p:nvPicPr>
            <p:cNvPr id="8206" name="Picture 2" descr="E:\电子课件编制\22章\2\12313123.jpg"/>
            <p:cNvPicPr>
              <a:picLocks noChangeAspect="1"/>
            </p:cNvPicPr>
            <p:nvPr/>
          </p:nvPicPr>
          <p:blipFill>
            <a:blip r:embed="rId2"/>
            <a:srcRect l="19565" t="51717" r="63635" b="40509"/>
            <a:stretch>
              <a:fillRect/>
            </a:stretch>
          </p:blipFill>
          <p:spPr>
            <a:xfrm rot="9509615">
              <a:off x="1035841" y="1490118"/>
              <a:ext cx="720080" cy="288032"/>
            </a:xfrm>
            <a:prstGeom prst="rect">
              <a:avLst/>
            </a:prstGeom>
            <a:noFill/>
            <a:ln w="9525">
              <a:noFill/>
            </a:ln>
          </p:spPr>
        </p:pic>
      </p:grpSp>
      <p:sp>
        <p:nvSpPr>
          <p:cNvPr id="34824" name="TextBox 8"/>
          <p:cNvSpPr txBox="1"/>
          <p:nvPr/>
        </p:nvSpPr>
        <p:spPr>
          <a:xfrm>
            <a:off x="882650" y="2506345"/>
            <a:ext cx="5641340" cy="2158365"/>
          </a:xfrm>
          <a:prstGeom prst="rect">
            <a:avLst/>
          </a:prstGeom>
          <a:noFill/>
          <a:ln w="9525">
            <a:noFill/>
          </a:ln>
        </p:spPr>
        <p:txBody>
          <a:bodyPr wrap="square">
            <a:spAutoFit/>
          </a:bodyPr>
          <a:lstStyle/>
          <a:p>
            <a:pPr lvl="0" algn="l">
              <a:lnSpc>
                <a:spcPct val="120000"/>
              </a:lnSpc>
              <a:spcBef>
                <a:spcPct val="50000"/>
              </a:spcBef>
              <a:buClrTx/>
              <a:buSzTx/>
              <a:buFontTx/>
            </a:pPr>
            <a:r>
              <a:rPr lang="zh-CN" altLang="en-US" sz="2800">
                <a:latin typeface="微软雅黑" panose="020B0503020204020204" pitchFamily="34" charset="-122"/>
                <a:ea typeface="微软雅黑" panose="020B0503020204020204" pitchFamily="34" charset="-122"/>
                <a:sym typeface="+mn-ea"/>
              </a:rPr>
              <a:t>　　质量较大的原子核发生分裂或者质量较小的原子核相互结合时，就有可能释放出惊人的能量，这就是核能。</a:t>
            </a:r>
          </a:p>
        </p:txBody>
      </p:sp>
      <p:sp>
        <p:nvSpPr>
          <p:cNvPr id="34829" name="文本框 34828"/>
          <p:cNvSpPr txBox="1"/>
          <p:nvPr/>
        </p:nvSpPr>
        <p:spPr>
          <a:xfrm>
            <a:off x="774065" y="4908550"/>
            <a:ext cx="3484563" cy="607695"/>
          </a:xfrm>
          <a:prstGeom prst="rect">
            <a:avLst/>
          </a:prstGeom>
          <a:noFill/>
          <a:ln w="9525">
            <a:noFill/>
          </a:ln>
        </p:spPr>
        <p:txBody>
          <a:bodyPr wrap="square">
            <a:spAutoFit/>
          </a:bodyPr>
          <a:lstStyle/>
          <a:p>
            <a:pPr lvl="0" algn="l">
              <a:lnSpc>
                <a:spcPct val="120000"/>
              </a:lnSpc>
              <a:spcBef>
                <a:spcPct val="50000"/>
              </a:spcBef>
              <a:buClrTx/>
              <a:buSzTx/>
              <a:buFontTx/>
            </a:pPr>
            <a:r>
              <a:rPr lang="zh-CN" altLang="en-US" sz="2800">
                <a:latin typeface="微软雅黑" panose="020B0503020204020204" pitchFamily="34" charset="-122"/>
                <a:ea typeface="微软雅黑" panose="020B0503020204020204" pitchFamily="34" charset="-122"/>
                <a:sym typeface="+mn-ea"/>
              </a:rPr>
              <a:t>获得核能有两种途径：</a:t>
            </a:r>
          </a:p>
        </p:txBody>
      </p:sp>
      <p:sp>
        <p:nvSpPr>
          <p:cNvPr id="34830" name="文本框 34829"/>
          <p:cNvSpPr txBox="1"/>
          <p:nvPr/>
        </p:nvSpPr>
        <p:spPr>
          <a:xfrm>
            <a:off x="4650740" y="4908550"/>
            <a:ext cx="1873250" cy="607695"/>
          </a:xfrm>
          <a:prstGeom prst="rect">
            <a:avLst/>
          </a:prstGeom>
          <a:noFill/>
          <a:ln w="9525">
            <a:noFill/>
          </a:ln>
        </p:spPr>
        <p:txBody>
          <a:bodyPr wrap="square" lIns="91440" tIns="45720" rIns="91440" bIns="45720" anchor="t" anchorCtr="0">
            <a:spAutoFit/>
          </a:bodyPr>
          <a:lstStyle/>
          <a:p>
            <a:pPr lvl="0" algn="l">
              <a:lnSpc>
                <a:spcPct val="120000"/>
              </a:lnSpc>
              <a:spcBef>
                <a:spcPct val="50000"/>
              </a:spcBef>
              <a:buClrTx/>
              <a:buSzTx/>
              <a:buFontTx/>
            </a:pPr>
            <a:r>
              <a:rPr lang="zh-CN" altLang="en-US" sz="2800">
                <a:latin typeface="微软雅黑" panose="020B0503020204020204" pitchFamily="34" charset="-122"/>
                <a:ea typeface="微软雅黑" panose="020B0503020204020204" pitchFamily="34" charset="-122"/>
                <a:sym typeface="+mn-ea"/>
              </a:rPr>
              <a:t>①裂变</a:t>
            </a:r>
          </a:p>
        </p:txBody>
      </p:sp>
      <p:sp>
        <p:nvSpPr>
          <p:cNvPr id="34831" name="文本框 34830"/>
          <p:cNvSpPr txBox="1"/>
          <p:nvPr/>
        </p:nvSpPr>
        <p:spPr>
          <a:xfrm>
            <a:off x="4650423" y="5508625"/>
            <a:ext cx="1873250" cy="570865"/>
          </a:xfrm>
          <a:prstGeom prst="rect">
            <a:avLst/>
          </a:prstGeom>
          <a:noFill/>
          <a:ln w="9525">
            <a:noFill/>
          </a:ln>
        </p:spPr>
        <p:txBody>
          <a:bodyPr wrap="square" lIns="91440" tIns="45720" rIns="91440" bIns="45720" anchor="t" anchorCtr="0">
            <a:spAutoFit/>
          </a:bodyPr>
          <a:lstStyle/>
          <a:p>
            <a:pPr lvl="0" algn="l">
              <a:lnSpc>
                <a:spcPct val="120000"/>
              </a:lnSpc>
              <a:spcBef>
                <a:spcPct val="50000"/>
              </a:spcBef>
              <a:buClrTx/>
              <a:buSzTx/>
              <a:buFontTx/>
            </a:pPr>
            <a:r>
              <a:rPr lang="zh-CN" altLang="en-US" sz="2800">
                <a:latin typeface="微软雅黑" panose="020B0503020204020204" pitchFamily="34" charset="-122"/>
                <a:ea typeface="微软雅黑" panose="020B0503020204020204" pitchFamily="34" charset="-122"/>
                <a:sym typeface="+mn-ea"/>
              </a:rPr>
              <a:t>②聚变</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grpSp>
        <p:nvGrpSpPr>
          <p:cNvPr id="25" name="组合 24"/>
          <p:cNvGrpSpPr/>
          <p:nvPr/>
        </p:nvGrpSpPr>
        <p:grpSpPr>
          <a:xfrm>
            <a:off x="2614295" y="444500"/>
            <a:ext cx="700405" cy="175260"/>
            <a:chOff x="4121" y="692"/>
            <a:chExt cx="1103" cy="276"/>
          </a:xfrm>
        </p:grpSpPr>
        <p:sp>
          <p:nvSpPr>
            <p:cNvPr id="26" name="等腰三角形 25"/>
            <p:cNvSpPr/>
            <p:nvPr/>
          </p:nvSpPr>
          <p:spPr>
            <a:xfrm rot="5400000">
              <a:off x="4102" y="711"/>
              <a:ext cx="277" cy="239"/>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28" name="等腰三角形 27"/>
            <p:cNvSpPr/>
            <p:nvPr/>
          </p:nvSpPr>
          <p:spPr>
            <a:xfrm rot="5400000">
              <a:off x="4535" y="711"/>
              <a:ext cx="277" cy="239"/>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等腰三角形 30"/>
            <p:cNvSpPr/>
            <p:nvPr/>
          </p:nvSpPr>
          <p:spPr>
            <a:xfrm rot="5400000">
              <a:off x="4967" y="711"/>
              <a:ext cx="277" cy="2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34900" y="1185892"/>
            <a:ext cx="295322" cy="210471"/>
            <a:chOff x="435463" y="1226414"/>
            <a:chExt cx="295380" cy="210512"/>
          </a:xfrm>
        </p:grpSpPr>
        <p:sp>
          <p:nvSpPr>
            <p:cNvPr id="10" name="矩形 9"/>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3438849" y="221845"/>
            <a:ext cx="1554480" cy="460375"/>
          </a:xfrm>
          <a:prstGeom prst="rect">
            <a:avLst/>
          </a:prstGeom>
        </p:spPr>
        <p:txBody>
          <a:bodyPr wrap="none">
            <a:spAutoFit/>
          </a:bodyPr>
          <a:lstStyle/>
          <a:p>
            <a:pPr>
              <a:defRPr/>
            </a:pPr>
            <a:r>
              <a:rPr lang="zh-CN" altLang="en-US" sz="2400" b="1" spc="300" dirty="0">
                <a:solidFill>
                  <a:srgbClr val="00A0E9"/>
                </a:solidFill>
                <a:latin typeface="微软雅黑" panose="020B0503020204020204" pitchFamily="34" charset="-122"/>
                <a:ea typeface="微软雅黑" panose="020B0503020204020204" pitchFamily="34" charset="-122"/>
                <a:cs typeface="+mn-ea"/>
                <a:sym typeface="+mn-lt"/>
              </a:rPr>
              <a:t>新课推进</a:t>
            </a:r>
            <a:endParaRPr lang="zh-CN" altLang="en-US" sz="3200" b="1" spc="300" dirty="0">
              <a:solidFill>
                <a:srgbClr val="00A0E9"/>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882650" y="999490"/>
            <a:ext cx="1207770" cy="583565"/>
          </a:xfrm>
          <a:prstGeom prst="rect">
            <a:avLst/>
          </a:prstGeom>
          <a:noFill/>
        </p:spPr>
        <p:txBody>
          <a:bodyPr wrap="square" rtlCol="0">
            <a:spAutoFit/>
          </a:bodyPr>
          <a:lstStyle/>
          <a:p>
            <a:pPr algn="dist"/>
            <a:r>
              <a:rPr lang="zh-CN" sz="3200" b="1">
                <a:latin typeface="微软雅黑" panose="020B0503020204020204" pitchFamily="34" charset="-122"/>
                <a:ea typeface="微软雅黑" panose="020B0503020204020204" pitchFamily="34" charset="-122"/>
                <a:sym typeface="微软雅黑" panose="020B0503020204020204" pitchFamily="34" charset="-122"/>
              </a:rPr>
              <a:t>裂变</a:t>
            </a:r>
            <a:endParaRPr lang="zh-CN"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795" name="TextBox 11"/>
          <p:cNvSpPr txBox="1">
            <a:spLocks noChangeArrowheads="1"/>
          </p:cNvSpPr>
          <p:nvPr/>
        </p:nvSpPr>
        <p:spPr bwMode="auto">
          <a:xfrm>
            <a:off x="882831" y="2054540"/>
            <a:ext cx="4306007" cy="344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en-US" sz="2800" dirty="0">
                <a:solidFill>
                  <a:schemeClr val="tx1"/>
                </a:solidFill>
                <a:latin typeface="Times New Roman" panose="02020603050405020304" charset="0"/>
                <a:ea typeface="微软雅黑" panose="020B0503020204020204" pitchFamily="34" charset="-122"/>
                <a:cs typeface="Times New Roman" panose="02020603050405020304" charset="0"/>
              </a:rPr>
              <a:t>1938</a:t>
            </a:r>
            <a:r>
              <a:rPr lang="zh-CN" altLang="en-US" sz="2800" dirty="0">
                <a:solidFill>
                  <a:schemeClr val="tx1"/>
                </a:solidFill>
                <a:latin typeface="Times New Roman" panose="02020603050405020304" charset="0"/>
                <a:ea typeface="微软雅黑" panose="020B0503020204020204" pitchFamily="34" charset="-122"/>
                <a:cs typeface="Times New Roman" panose="02020603050405020304" charset="0"/>
              </a:rPr>
              <a:t>年，科学家</a:t>
            </a:r>
            <a:r>
              <a:rPr lang="zh-CN" altLang="en-US" sz="2800" b="1" dirty="0">
                <a:solidFill>
                  <a:schemeClr val="tx1"/>
                </a:solidFill>
                <a:latin typeface="Times New Roman" panose="02020603050405020304" charset="0"/>
                <a:ea typeface="微软雅黑" panose="020B0503020204020204" pitchFamily="34" charset="-122"/>
                <a:cs typeface="Times New Roman" panose="02020603050405020304" charset="0"/>
              </a:rPr>
              <a:t>用中子轰击</a:t>
            </a:r>
            <a:r>
              <a:rPr lang="zh-CN" altLang="en-US" sz="2800" dirty="0">
                <a:solidFill>
                  <a:schemeClr val="tx1"/>
                </a:solidFill>
                <a:latin typeface="Times New Roman" panose="02020603050405020304" charset="0"/>
                <a:ea typeface="微软雅黑" panose="020B0503020204020204" pitchFamily="34" charset="-122"/>
                <a:cs typeface="Times New Roman" panose="02020603050405020304" charset="0"/>
              </a:rPr>
              <a:t>质量比较大的铀</a:t>
            </a:r>
            <a:r>
              <a:rPr lang="en-US" sz="2800" dirty="0">
                <a:solidFill>
                  <a:schemeClr val="tx1"/>
                </a:solidFill>
                <a:latin typeface="Times New Roman" panose="02020603050405020304" charset="0"/>
                <a:ea typeface="微软雅黑" panose="020B0503020204020204" pitchFamily="34" charset="-122"/>
                <a:cs typeface="Times New Roman" panose="02020603050405020304" charset="0"/>
              </a:rPr>
              <a:t>235</a:t>
            </a:r>
            <a:r>
              <a:rPr lang="zh-CN" altLang="en-US" sz="2800" dirty="0">
                <a:solidFill>
                  <a:schemeClr val="tx1"/>
                </a:solidFill>
                <a:latin typeface="Times New Roman" panose="02020603050405020304" charset="0"/>
                <a:ea typeface="微软雅黑" panose="020B0503020204020204" pitchFamily="34" charset="-122"/>
                <a:cs typeface="Times New Roman" panose="02020603050405020304" charset="0"/>
              </a:rPr>
              <a:t>原子核，使其发生了</a:t>
            </a:r>
            <a:r>
              <a:rPr lang="zh-CN" altLang="en-US" sz="2800" b="1" dirty="0">
                <a:solidFill>
                  <a:schemeClr val="tx1"/>
                </a:solidFill>
                <a:latin typeface="Times New Roman" panose="02020603050405020304" charset="0"/>
                <a:ea typeface="微软雅黑" panose="020B0503020204020204" pitchFamily="34" charset="-122"/>
                <a:cs typeface="Times New Roman" panose="02020603050405020304" charset="0"/>
              </a:rPr>
              <a:t>裂变</a:t>
            </a:r>
            <a:r>
              <a:rPr lang="zh-CN" altLang="en-US" sz="2800" dirty="0">
                <a:solidFill>
                  <a:schemeClr val="tx1"/>
                </a:solidFill>
                <a:latin typeface="Times New Roman" panose="02020603050405020304" charset="0"/>
                <a:ea typeface="微软雅黑" panose="020B0503020204020204" pitchFamily="34" charset="-122"/>
                <a:cs typeface="Times New Roman" panose="02020603050405020304" charset="0"/>
              </a:rPr>
              <a:t>。</a:t>
            </a:r>
            <a:endParaRPr lang="en-US" sz="2800" dirty="0">
              <a:solidFill>
                <a:schemeClr val="tx1"/>
              </a:solidFill>
              <a:latin typeface="Times New Roman" panose="02020603050405020304" charset="0"/>
              <a:ea typeface="微软雅黑" panose="020B0503020204020204" pitchFamily="34" charset="-122"/>
              <a:cs typeface="Times New Roman" panose="02020603050405020304" charset="0"/>
            </a:endParaRPr>
          </a:p>
          <a:p>
            <a:pPr algn="just" eaLnBrk="1" hangingPunct="1">
              <a:lnSpc>
                <a:spcPct val="130000"/>
              </a:lnSpc>
            </a:pPr>
            <a:r>
              <a:rPr lang="en-US" sz="2800" dirty="0">
                <a:solidFill>
                  <a:schemeClr val="tx1"/>
                </a:solidFill>
                <a:latin typeface="Times New Roman" panose="02020603050405020304" charset="0"/>
                <a:ea typeface="微软雅黑" panose="020B0503020204020204" pitchFamily="34" charset="-122"/>
                <a:cs typeface="Times New Roman" panose="02020603050405020304" charset="0"/>
              </a:rPr>
              <a:t>1</a:t>
            </a:r>
            <a:r>
              <a:rPr lang="en-US" altLang="zh-CN" sz="2800" dirty="0">
                <a:solidFill>
                  <a:schemeClr val="tx1"/>
                </a:solidFill>
                <a:latin typeface="Times New Roman" panose="02020603050405020304" charset="0"/>
                <a:ea typeface="微软雅黑" panose="020B0503020204020204" pitchFamily="34" charset="-122"/>
                <a:cs typeface="Times New Roman" panose="02020603050405020304" charset="0"/>
              </a:rPr>
              <a:t>k</a:t>
            </a:r>
            <a:r>
              <a:rPr lang="en-US" sz="2800" dirty="0">
                <a:solidFill>
                  <a:schemeClr val="tx1"/>
                </a:solidFill>
                <a:latin typeface="Times New Roman" panose="02020603050405020304" charset="0"/>
                <a:ea typeface="微软雅黑" panose="020B0503020204020204" pitchFamily="34" charset="-122"/>
                <a:cs typeface="Times New Roman" panose="02020603050405020304" charset="0"/>
              </a:rPr>
              <a:t>g</a:t>
            </a:r>
            <a:r>
              <a:rPr lang="zh-CN" altLang="en-US" sz="2800" dirty="0">
                <a:solidFill>
                  <a:schemeClr val="tx1"/>
                </a:solidFill>
                <a:latin typeface="Times New Roman" panose="02020603050405020304" charset="0"/>
                <a:ea typeface="微软雅黑" panose="020B0503020204020204" pitchFamily="34" charset="-122"/>
                <a:cs typeface="Times New Roman" panose="02020603050405020304" charset="0"/>
              </a:rPr>
              <a:t>铀全部裂变，释放的能量超过</a:t>
            </a:r>
            <a:r>
              <a:rPr lang="en-US" sz="2800" dirty="0">
                <a:solidFill>
                  <a:schemeClr val="tx1"/>
                </a:solidFill>
                <a:latin typeface="Times New Roman" panose="02020603050405020304" charset="0"/>
                <a:ea typeface="微软雅黑" panose="020B0503020204020204" pitchFamily="34" charset="-122"/>
                <a:cs typeface="Times New Roman" panose="02020603050405020304" charset="0"/>
              </a:rPr>
              <a:t>2000</a:t>
            </a:r>
            <a:r>
              <a:rPr lang="en-US" altLang="zh-CN" sz="2800" dirty="0">
                <a:solidFill>
                  <a:schemeClr val="tx1"/>
                </a:solidFill>
                <a:latin typeface="Times New Roman" panose="02020603050405020304" charset="0"/>
                <a:ea typeface="微软雅黑" panose="020B0503020204020204" pitchFamily="34" charset="-122"/>
                <a:cs typeface="Times New Roman" panose="02020603050405020304" charset="0"/>
              </a:rPr>
              <a:t>t</a:t>
            </a:r>
            <a:r>
              <a:rPr lang="zh-CN" altLang="en-US" sz="2800" dirty="0">
                <a:solidFill>
                  <a:schemeClr val="tx1"/>
                </a:solidFill>
                <a:latin typeface="Times New Roman" panose="02020603050405020304" charset="0"/>
                <a:ea typeface="微软雅黑" panose="020B0503020204020204" pitchFamily="34" charset="-122"/>
                <a:cs typeface="Times New Roman" panose="02020603050405020304" charset="0"/>
              </a:rPr>
              <a:t>煤完全燃烧时释放的能量。</a:t>
            </a:r>
          </a:p>
        </p:txBody>
      </p:sp>
      <p:pic>
        <p:nvPicPr>
          <p:cNvPr id="4" name="图片 3"/>
          <p:cNvPicPr>
            <a:picLocks noChangeAspect="1"/>
          </p:cNvPicPr>
          <p:nvPr/>
        </p:nvPicPr>
        <p:blipFill>
          <a:blip r:embed="rId2"/>
          <a:srcRect l="3794" t="11001" r="4452" b="7860"/>
          <a:stretch>
            <a:fillRect/>
          </a:stretch>
        </p:blipFill>
        <p:spPr>
          <a:xfrm>
            <a:off x="5574030" y="2163445"/>
            <a:ext cx="5713095" cy="35223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grpSp>
        <p:nvGrpSpPr>
          <p:cNvPr id="25" name="组合 24"/>
          <p:cNvGrpSpPr/>
          <p:nvPr/>
        </p:nvGrpSpPr>
        <p:grpSpPr>
          <a:xfrm>
            <a:off x="2614295" y="444500"/>
            <a:ext cx="700405" cy="175260"/>
            <a:chOff x="4121" y="692"/>
            <a:chExt cx="1103" cy="276"/>
          </a:xfrm>
        </p:grpSpPr>
        <p:sp>
          <p:nvSpPr>
            <p:cNvPr id="26" name="等腰三角形 25"/>
            <p:cNvSpPr/>
            <p:nvPr/>
          </p:nvSpPr>
          <p:spPr>
            <a:xfrm rot="5400000">
              <a:off x="4102" y="711"/>
              <a:ext cx="277" cy="239"/>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28" name="等腰三角形 27"/>
            <p:cNvSpPr/>
            <p:nvPr/>
          </p:nvSpPr>
          <p:spPr>
            <a:xfrm rot="5400000">
              <a:off x="4535" y="711"/>
              <a:ext cx="277" cy="239"/>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等腰三角形 30"/>
            <p:cNvSpPr/>
            <p:nvPr/>
          </p:nvSpPr>
          <p:spPr>
            <a:xfrm rot="5400000">
              <a:off x="4967" y="711"/>
              <a:ext cx="277" cy="2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34900" y="1185892"/>
            <a:ext cx="295322" cy="210471"/>
            <a:chOff x="435463" y="1226414"/>
            <a:chExt cx="295380" cy="210512"/>
          </a:xfrm>
        </p:grpSpPr>
        <p:sp>
          <p:nvSpPr>
            <p:cNvPr id="10" name="矩形 9"/>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3438849" y="221845"/>
            <a:ext cx="1554480" cy="460375"/>
          </a:xfrm>
          <a:prstGeom prst="rect">
            <a:avLst/>
          </a:prstGeom>
        </p:spPr>
        <p:txBody>
          <a:bodyPr wrap="none">
            <a:spAutoFit/>
          </a:bodyPr>
          <a:lstStyle/>
          <a:p>
            <a:pPr>
              <a:defRPr/>
            </a:pPr>
            <a:r>
              <a:rPr lang="zh-CN" altLang="en-US" sz="2400" b="1" spc="300" dirty="0">
                <a:solidFill>
                  <a:srgbClr val="00A0E9"/>
                </a:solidFill>
                <a:latin typeface="微软雅黑" panose="020B0503020204020204" pitchFamily="34" charset="-122"/>
                <a:ea typeface="微软雅黑" panose="020B0503020204020204" pitchFamily="34" charset="-122"/>
                <a:cs typeface="+mn-ea"/>
                <a:sym typeface="+mn-lt"/>
              </a:rPr>
              <a:t>新课推进</a:t>
            </a:r>
            <a:endParaRPr lang="zh-CN" altLang="en-US" sz="3200" b="1" spc="300" dirty="0">
              <a:solidFill>
                <a:srgbClr val="00A0E9"/>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882650" y="999490"/>
            <a:ext cx="1207770" cy="583565"/>
          </a:xfrm>
          <a:prstGeom prst="rect">
            <a:avLst/>
          </a:prstGeom>
          <a:noFill/>
        </p:spPr>
        <p:txBody>
          <a:bodyPr wrap="square" rtlCol="0">
            <a:spAutoFit/>
          </a:bodyPr>
          <a:lstStyle/>
          <a:p>
            <a:pPr algn="dist"/>
            <a:r>
              <a:rPr lang="zh-CN" sz="3200" b="1">
                <a:latin typeface="微软雅黑" panose="020B0503020204020204" pitchFamily="34" charset="-122"/>
                <a:ea typeface="微软雅黑" panose="020B0503020204020204" pitchFamily="34" charset="-122"/>
                <a:sym typeface="微软雅黑" panose="020B0503020204020204" pitchFamily="34" charset="-122"/>
              </a:rPr>
              <a:t>裂变</a:t>
            </a:r>
            <a:endParaRPr lang="zh-CN"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339" name="内容占位符 3" descr="415772372320.jpg"/>
          <p:cNvPicPr>
            <a:picLocks noGrp="1" noChangeAspect="1"/>
          </p:cNvPicPr>
          <p:nvPr/>
        </p:nvPicPr>
        <p:blipFill>
          <a:blip r:embed="rId2">
            <a:clrChange>
              <a:clrFrom>
                <a:srgbClr val="FFFFFF">
                  <a:alpha val="100000"/>
                </a:srgbClr>
              </a:clrFrom>
              <a:clrTo>
                <a:srgbClr val="FFFFFF">
                  <a:alpha val="100000"/>
                  <a:alpha val="0"/>
                </a:srgbClr>
              </a:clrTo>
            </a:clrChange>
            <a:lum bright="-29999" contrast="40000"/>
          </a:blip>
          <a:stretch>
            <a:fillRect/>
          </a:stretch>
        </p:blipFill>
        <p:spPr>
          <a:xfrm>
            <a:off x="6218555" y="1811655"/>
            <a:ext cx="5332095" cy="4347845"/>
          </a:xfrm>
          <a:prstGeom prst="rect">
            <a:avLst/>
          </a:prstGeom>
          <a:noFill/>
          <a:ln w="9525">
            <a:noFill/>
          </a:ln>
        </p:spPr>
      </p:pic>
      <p:sp>
        <p:nvSpPr>
          <p:cNvPr id="3" name="文本框 2"/>
          <p:cNvSpPr txBox="1"/>
          <p:nvPr/>
        </p:nvSpPr>
        <p:spPr>
          <a:xfrm>
            <a:off x="882650" y="1844040"/>
            <a:ext cx="5464810" cy="4399915"/>
          </a:xfrm>
          <a:prstGeom prst="rect">
            <a:avLst/>
          </a:prstGeom>
          <a:noFill/>
        </p:spPr>
        <p:txBody>
          <a:bodyPr wrap="square" rtlCol="0" anchor="t">
            <a:spAutoFit/>
          </a:bodyPr>
          <a:lstStyle/>
          <a:p>
            <a:r>
              <a:rPr lang="en-US" altLang="zh-CN" sz="280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lang="zh-CN" altLang="en-US" sz="280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用中子轰击铀核，使铀核发生裂变，放出能量. 同时还会放出2～3个中子，这些中子又可以轰击其它铀核，使它们也发生裂变.</a:t>
            </a:r>
          </a:p>
          <a:p>
            <a:r>
              <a:rPr lang="zh-CN" altLang="en-US" sz="280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这些铀核分裂时，同样放出中子，从而引起更多的铀核发生裂变.于是裂变反应便会链锁式地自行持续下去.这种现象叫做</a:t>
            </a:r>
            <a:r>
              <a:rPr lang="zh-CN" altLang="en-US" sz="2800" b="1">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链式反应。</a:t>
            </a:r>
            <a:endParaRPr lang="zh-CN" altLang="en-US" sz="280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grpSp>
        <p:nvGrpSpPr>
          <p:cNvPr id="25" name="组合 24"/>
          <p:cNvGrpSpPr/>
          <p:nvPr/>
        </p:nvGrpSpPr>
        <p:grpSpPr>
          <a:xfrm>
            <a:off x="2614295" y="444500"/>
            <a:ext cx="700405" cy="175260"/>
            <a:chOff x="4121" y="692"/>
            <a:chExt cx="1103" cy="276"/>
          </a:xfrm>
        </p:grpSpPr>
        <p:sp>
          <p:nvSpPr>
            <p:cNvPr id="26" name="等腰三角形 25"/>
            <p:cNvSpPr/>
            <p:nvPr/>
          </p:nvSpPr>
          <p:spPr>
            <a:xfrm rot="5400000">
              <a:off x="4102" y="711"/>
              <a:ext cx="277" cy="239"/>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28" name="等腰三角形 27"/>
            <p:cNvSpPr/>
            <p:nvPr/>
          </p:nvSpPr>
          <p:spPr>
            <a:xfrm rot="5400000">
              <a:off x="4535" y="711"/>
              <a:ext cx="277" cy="239"/>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等腰三角形 30"/>
            <p:cNvSpPr/>
            <p:nvPr/>
          </p:nvSpPr>
          <p:spPr>
            <a:xfrm rot="5400000">
              <a:off x="4967" y="711"/>
              <a:ext cx="277" cy="2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34900" y="1185892"/>
            <a:ext cx="295322" cy="210471"/>
            <a:chOff x="435463" y="1226414"/>
            <a:chExt cx="295380" cy="210512"/>
          </a:xfrm>
        </p:grpSpPr>
        <p:sp>
          <p:nvSpPr>
            <p:cNvPr id="10" name="矩形 9"/>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3438849" y="221845"/>
            <a:ext cx="1554480" cy="460375"/>
          </a:xfrm>
          <a:prstGeom prst="rect">
            <a:avLst/>
          </a:prstGeom>
        </p:spPr>
        <p:txBody>
          <a:bodyPr wrap="none">
            <a:spAutoFit/>
          </a:bodyPr>
          <a:lstStyle/>
          <a:p>
            <a:pPr>
              <a:defRPr/>
            </a:pPr>
            <a:r>
              <a:rPr lang="zh-CN" altLang="en-US" sz="2400" b="1" spc="300" dirty="0">
                <a:solidFill>
                  <a:srgbClr val="00A0E9"/>
                </a:solidFill>
                <a:latin typeface="微软雅黑" panose="020B0503020204020204" pitchFamily="34" charset="-122"/>
                <a:ea typeface="微软雅黑" panose="020B0503020204020204" pitchFamily="34" charset="-122"/>
                <a:cs typeface="+mn-ea"/>
                <a:sym typeface="+mn-lt"/>
              </a:rPr>
              <a:t>新课推进</a:t>
            </a:r>
            <a:endParaRPr lang="zh-CN" altLang="en-US" sz="3200" b="1" spc="300" dirty="0">
              <a:solidFill>
                <a:srgbClr val="00A0E9"/>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882650" y="999490"/>
            <a:ext cx="1207770" cy="583565"/>
          </a:xfrm>
          <a:prstGeom prst="rect">
            <a:avLst/>
          </a:prstGeom>
          <a:noFill/>
        </p:spPr>
        <p:txBody>
          <a:bodyPr wrap="square" rtlCol="0">
            <a:spAutoFit/>
          </a:bodyPr>
          <a:lstStyle/>
          <a:p>
            <a:pPr algn="dist"/>
            <a:r>
              <a:rPr lang="zh-CN" sz="3200" b="1">
                <a:latin typeface="微软雅黑" panose="020B0503020204020204" pitchFamily="34" charset="-122"/>
                <a:ea typeface="微软雅黑" panose="020B0503020204020204" pitchFamily="34" charset="-122"/>
                <a:sym typeface="微软雅黑" panose="020B0503020204020204" pitchFamily="34" charset="-122"/>
              </a:rPr>
              <a:t>裂变</a:t>
            </a:r>
            <a:endParaRPr lang="zh-CN"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339" name="内容占位符 3" descr="415772372320.jpg"/>
          <p:cNvPicPr>
            <a:picLocks noGrp="1" noChangeAspect="1"/>
          </p:cNvPicPr>
          <p:nvPr/>
        </p:nvPicPr>
        <p:blipFill>
          <a:blip r:embed="rId2">
            <a:clrChange>
              <a:clrFrom>
                <a:srgbClr val="FFFFFF">
                  <a:alpha val="100000"/>
                </a:srgbClr>
              </a:clrFrom>
              <a:clrTo>
                <a:srgbClr val="FFFFFF">
                  <a:alpha val="100000"/>
                  <a:alpha val="0"/>
                </a:srgbClr>
              </a:clrTo>
            </a:clrChange>
            <a:lum bright="-29999" contrast="40000"/>
          </a:blip>
          <a:stretch>
            <a:fillRect/>
          </a:stretch>
        </p:blipFill>
        <p:spPr>
          <a:xfrm>
            <a:off x="6218555" y="1811655"/>
            <a:ext cx="5332095" cy="4347845"/>
          </a:xfrm>
          <a:prstGeom prst="rect">
            <a:avLst/>
          </a:prstGeom>
          <a:noFill/>
          <a:ln w="9525">
            <a:noFill/>
          </a:ln>
        </p:spPr>
      </p:pic>
      <p:sp>
        <p:nvSpPr>
          <p:cNvPr id="3" name="文本框 2"/>
          <p:cNvSpPr txBox="1"/>
          <p:nvPr/>
        </p:nvSpPr>
        <p:spPr>
          <a:xfrm>
            <a:off x="882650" y="2599055"/>
            <a:ext cx="5126355" cy="2245360"/>
          </a:xfrm>
          <a:prstGeom prst="rect">
            <a:avLst/>
          </a:prstGeom>
          <a:noFill/>
        </p:spPr>
        <p:txBody>
          <a:bodyPr wrap="square" rtlCol="0" anchor="t">
            <a:spAutoFit/>
          </a:bodyPr>
          <a:lstStyle/>
          <a:p>
            <a:r>
              <a:rPr lang="en-US" altLang="zh-CN" sz="280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lang="zh-CN" altLang="en-US" sz="280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如果对裂变的链式反应不加控制，在极短时间（约百万分之几秒）会释放出大量核能，发生猛烈爆炸，</a:t>
            </a:r>
            <a:r>
              <a:rPr lang="zh-CN" altLang="en-US" sz="2800" b="1">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原子弹</a:t>
            </a:r>
            <a:r>
              <a:rPr lang="zh-CN" altLang="en-US" sz="280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就是根据这个原理制成的.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289" y="159124"/>
            <a:ext cx="1757680" cy="521970"/>
          </a:xfrm>
          <a:prstGeom prst="rect">
            <a:avLst/>
          </a:prstGeom>
          <a:noFill/>
        </p:spPr>
        <p:txBody>
          <a:bodyPr wrap="none" rtlCol="0">
            <a:spAutoFit/>
          </a:bodyPr>
          <a:lstStyle/>
          <a:p>
            <a:r>
              <a:rPr lang="zh-CN" altLang="en-US" sz="2800" b="1" spc="300" dirty="0">
                <a:latin typeface="微软雅黑" panose="020B0503020204020204" pitchFamily="34" charset="-122"/>
                <a:ea typeface="微软雅黑" panose="020B0503020204020204" pitchFamily="34" charset="-122"/>
              </a:rPr>
              <a:t>课程讲授</a:t>
            </a:r>
          </a:p>
        </p:txBody>
      </p:sp>
      <p:grpSp>
        <p:nvGrpSpPr>
          <p:cNvPr id="25" name="组合 24"/>
          <p:cNvGrpSpPr/>
          <p:nvPr/>
        </p:nvGrpSpPr>
        <p:grpSpPr>
          <a:xfrm>
            <a:off x="2614295" y="444500"/>
            <a:ext cx="700405" cy="175260"/>
            <a:chOff x="4121" y="692"/>
            <a:chExt cx="1103" cy="276"/>
          </a:xfrm>
        </p:grpSpPr>
        <p:sp>
          <p:nvSpPr>
            <p:cNvPr id="26" name="等腰三角形 25"/>
            <p:cNvSpPr/>
            <p:nvPr/>
          </p:nvSpPr>
          <p:spPr>
            <a:xfrm rot="5400000">
              <a:off x="4102" y="711"/>
              <a:ext cx="277" cy="239"/>
            </a:xfrm>
            <a:prstGeom prst="triangle">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0E9"/>
                </a:solidFill>
              </a:endParaRPr>
            </a:p>
          </p:txBody>
        </p:sp>
        <p:sp>
          <p:nvSpPr>
            <p:cNvPr id="28" name="等腰三角形 27"/>
            <p:cNvSpPr/>
            <p:nvPr/>
          </p:nvSpPr>
          <p:spPr>
            <a:xfrm rot="5400000">
              <a:off x="4535" y="711"/>
              <a:ext cx="277" cy="239"/>
            </a:xfrm>
            <a:prstGeom prst="triangle">
              <a:avLst/>
            </a:prstGeom>
            <a:solidFill>
              <a:srgbClr val="FE9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1" name="等腰三角形 30"/>
            <p:cNvSpPr/>
            <p:nvPr/>
          </p:nvSpPr>
          <p:spPr>
            <a:xfrm rot="5400000">
              <a:off x="4967" y="711"/>
              <a:ext cx="277" cy="23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34900" y="1185892"/>
            <a:ext cx="295322" cy="210471"/>
            <a:chOff x="435463" y="1226414"/>
            <a:chExt cx="295380" cy="210512"/>
          </a:xfrm>
        </p:grpSpPr>
        <p:sp>
          <p:nvSpPr>
            <p:cNvPr id="10" name="矩形 9"/>
            <p:cNvSpPr/>
            <p:nvPr/>
          </p:nvSpPr>
          <p:spPr>
            <a:xfrm rot="18900000">
              <a:off x="435463" y="1226414"/>
              <a:ext cx="210511" cy="2105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8900000">
              <a:off x="520332" y="1226415"/>
              <a:ext cx="210511" cy="210511"/>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3438849" y="221845"/>
            <a:ext cx="1554480" cy="460375"/>
          </a:xfrm>
          <a:prstGeom prst="rect">
            <a:avLst/>
          </a:prstGeom>
        </p:spPr>
        <p:txBody>
          <a:bodyPr wrap="none">
            <a:spAutoFit/>
          </a:bodyPr>
          <a:lstStyle/>
          <a:p>
            <a:pPr>
              <a:defRPr/>
            </a:pPr>
            <a:r>
              <a:rPr lang="zh-CN" altLang="en-US" sz="2400" b="1" spc="300" dirty="0">
                <a:solidFill>
                  <a:srgbClr val="00A0E9"/>
                </a:solidFill>
                <a:latin typeface="微软雅黑" panose="020B0503020204020204" pitchFamily="34" charset="-122"/>
                <a:ea typeface="微软雅黑" panose="020B0503020204020204" pitchFamily="34" charset="-122"/>
                <a:cs typeface="+mn-ea"/>
                <a:sym typeface="+mn-lt"/>
              </a:rPr>
              <a:t>新课推进</a:t>
            </a:r>
            <a:endParaRPr lang="zh-CN" altLang="en-US" sz="3200" b="1" spc="300" dirty="0">
              <a:solidFill>
                <a:srgbClr val="00A0E9"/>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882650" y="999490"/>
            <a:ext cx="1207770" cy="583565"/>
          </a:xfrm>
          <a:prstGeom prst="rect">
            <a:avLst/>
          </a:prstGeom>
          <a:noFill/>
        </p:spPr>
        <p:txBody>
          <a:bodyPr wrap="square" rtlCol="0">
            <a:spAutoFit/>
          </a:bodyPr>
          <a:lstStyle/>
          <a:p>
            <a:pPr algn="dist"/>
            <a:r>
              <a:rPr lang="zh-CN" sz="3200" b="1">
                <a:latin typeface="微软雅黑" panose="020B0503020204020204" pitchFamily="34" charset="-122"/>
                <a:ea typeface="微软雅黑" panose="020B0503020204020204" pitchFamily="34" charset="-122"/>
                <a:sym typeface="微软雅黑" panose="020B0503020204020204" pitchFamily="34" charset="-122"/>
              </a:rPr>
              <a:t>裂变</a:t>
            </a:r>
            <a:endParaRPr lang="zh-CN"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882650" y="1701165"/>
            <a:ext cx="3383280" cy="521970"/>
          </a:xfrm>
          <a:prstGeom prst="rect">
            <a:avLst/>
          </a:prstGeom>
          <a:noFill/>
        </p:spPr>
        <p:txBody>
          <a:bodyPr wrap="none" rtlCol="0" anchor="t">
            <a:spAutoFit/>
          </a:bodyPr>
          <a:lstStyle/>
          <a:p>
            <a:r>
              <a:rPr lang="zh-CN" altLang="en-US" sz="28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核电站利用核能发电</a:t>
            </a:r>
          </a:p>
        </p:txBody>
      </p:sp>
      <p:sp>
        <p:nvSpPr>
          <p:cNvPr id="7" name="TextBox 11"/>
          <p:cNvSpPr txBox="1">
            <a:spLocks noChangeArrowheads="1"/>
          </p:cNvSpPr>
          <p:nvPr/>
        </p:nvSpPr>
        <p:spPr bwMode="auto">
          <a:xfrm>
            <a:off x="907415" y="2341245"/>
            <a:ext cx="5180965" cy="3061335"/>
          </a:xfrm>
          <a:prstGeom prst="rect">
            <a:avLst/>
          </a:prstGeom>
          <a:noFill/>
          <a:ln w="9525">
            <a:noFill/>
            <a:miter lim="800000"/>
          </a:ln>
        </p:spPr>
        <p:txBody>
          <a:bodyPr wrap="square">
            <a:spAutoFit/>
          </a:bodyPr>
          <a:lstStyle/>
          <a:p>
            <a:pPr>
              <a:lnSpc>
                <a:spcPct val="115000"/>
              </a:lnSpc>
            </a:pPr>
            <a:r>
              <a:rPr lang="zh-CN" altLang="en-US" sz="2800">
                <a:latin typeface="微软雅黑" panose="020B0503020204020204" pitchFamily="34" charset="-122"/>
                <a:ea typeface="微软雅黑" panose="020B0503020204020204" pitchFamily="34" charset="-122"/>
                <a:cs typeface="微软雅黑" panose="020B0503020204020204" pitchFamily="34" charset="-122"/>
              </a:rPr>
              <a:t>　　核电站的核心设备是核反应堆。核反应堆是原子核发生链式反应的场所。</a:t>
            </a:r>
            <a:endParaRPr lang="en-US" altLang="zh-CN" sz="2800">
              <a:latin typeface="微软雅黑" panose="020B0503020204020204" pitchFamily="34" charset="-122"/>
              <a:ea typeface="微软雅黑" panose="020B0503020204020204" pitchFamily="34" charset="-122"/>
              <a:cs typeface="微软雅黑" panose="020B0503020204020204" pitchFamily="34" charset="-122"/>
            </a:endParaRPr>
          </a:p>
          <a:p>
            <a:pPr>
              <a:lnSpc>
                <a:spcPct val="115000"/>
              </a:lnSpc>
            </a:pPr>
            <a:r>
              <a:rPr lang="zh-CN" altLang="en-US" sz="28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1942</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年，人类利用核反应堆第一次实现了可控制的铀核裂变。</a:t>
            </a:r>
          </a:p>
        </p:txBody>
      </p:sp>
      <p:pic>
        <p:nvPicPr>
          <p:cNvPr id="5" name="图片 4"/>
          <p:cNvPicPr>
            <a:picLocks noChangeAspect="1" noChangeArrowheads="1"/>
          </p:cNvPicPr>
          <p:nvPr/>
        </p:nvPicPr>
        <p:blipFill>
          <a:blip r:embed="rId2"/>
          <a:stretch>
            <a:fillRect/>
          </a:stretch>
        </p:blipFill>
        <p:spPr bwMode="auto">
          <a:xfrm>
            <a:off x="6287770" y="1898015"/>
            <a:ext cx="4895850" cy="3622675"/>
          </a:xfrm>
          <a:prstGeom prst="rect">
            <a:avLst/>
          </a:prstGeom>
          <a:noFill/>
          <a:ln w="9525">
            <a:noFill/>
            <a:miter lim="800000"/>
            <a:headEnd/>
            <a:tailEnd/>
          </a:ln>
        </p:spPr>
      </p:pic>
      <p:sp>
        <p:nvSpPr>
          <p:cNvPr id="9" name="矩形 37"/>
          <p:cNvSpPr>
            <a:spLocks noChangeArrowheads="1"/>
          </p:cNvSpPr>
          <p:nvPr/>
        </p:nvSpPr>
        <p:spPr bwMode="auto">
          <a:xfrm>
            <a:off x="907415" y="5520690"/>
            <a:ext cx="10116820" cy="1081405"/>
          </a:xfrm>
          <a:prstGeom prst="rect">
            <a:avLst/>
          </a:prstGeom>
          <a:noFill/>
          <a:ln w="9525">
            <a:noFill/>
            <a:miter lim="800000"/>
          </a:ln>
        </p:spPr>
        <p:txBody>
          <a:bodyPr wrap="square">
            <a:spAutoFit/>
          </a:bodyPr>
          <a:lstStyle/>
          <a:p>
            <a:pPr>
              <a:lnSpc>
                <a:spcPct val="115000"/>
              </a:lnSpc>
            </a:pPr>
            <a:r>
              <a:rPr lang="zh-CN" altLang="en-US" sz="2800">
                <a:latin typeface="宋体" panose="02010600030101010101" pitchFamily="2" charset="-122"/>
                <a:ea typeface="宋体" panose="02010600030101010101" pitchFamily="2" charset="-122"/>
                <a:cs typeface="宋体" panose="02010600030101010101" pitchFamily="2" charset="-122"/>
              </a:rPr>
              <a:t>　　目前，全世界已经建成了几百座核电站，核电发电量接近全球发电量的</a:t>
            </a:r>
            <a:r>
              <a:rPr lang="en-US" altLang="zh-CN" sz="2800">
                <a:latin typeface="宋体" panose="02010600030101010101" pitchFamily="2" charset="-122"/>
                <a:ea typeface="宋体" panose="02010600030101010101" pitchFamily="2" charset="-122"/>
                <a:cs typeface="宋体" panose="02010600030101010101" pitchFamily="2" charset="-122"/>
              </a:rPr>
              <a:t>1/5</a:t>
            </a:r>
            <a:r>
              <a:rPr lang="zh-CN" altLang="en-US" sz="2800">
                <a:latin typeface="宋体" panose="02010600030101010101" pitchFamily="2" charset="-122"/>
                <a:ea typeface="宋体" panose="02010600030101010101" pitchFamily="2" charset="-122"/>
                <a:cs typeface="宋体" panose="02010600030101010101" pitchFamily="2" charset="-122"/>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2JlZGE0ODQxZWY5OWUxZDc3ZWQwMjI4YjhlNjY0YTgif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宋体"/>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宋体"/>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txDef>
      <a:spPr>
        <a:noFill/>
      </a:spPr>
      <a:bodyPr wrap="square" rtlCol="0" anchor="t">
        <a:spAutoFit/>
      </a:bodyPr>
      <a:lstStyle>
        <a:defPPr>
          <a:lnSpc>
            <a:spcPct val="120000"/>
          </a:lnSpc>
          <a:defRPr lang="zh-CN" altLang="en-US" sz="2400">
            <a:latin typeface="宋体" panose="02010600030101010101" pitchFamily="2" charset="-122"/>
            <a:ea typeface="宋体" panose="02010600030101010101" pitchFamily="2" charset="-122"/>
            <a:cs typeface="宋体" panose="02010600030101010101"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正文">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字体">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822</Words>
  <Application>Microsoft Office PowerPoint</Application>
  <PresentationFormat>自定义</PresentationFormat>
  <Paragraphs>107</Paragraphs>
  <Slides>17</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17</vt:i4>
      </vt:variant>
    </vt:vector>
  </HeadingPairs>
  <TitlesOfParts>
    <vt:vector size="25" baseType="lpstr">
      <vt:lpstr>黑体</vt:lpstr>
      <vt:lpstr>宋体</vt:lpstr>
      <vt:lpstr>微软雅黑</vt:lpstr>
      <vt:lpstr>Arial</vt:lpstr>
      <vt:lpstr>Calibri</vt:lpstr>
      <vt:lpstr>Times New Roman</vt:lpstr>
      <vt:lpstr>夏至</vt:lpstr>
      <vt:lpstr>2_正文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dcterms:created xsi:type="dcterms:W3CDTF">2021-05-20T00:39:00Z</dcterms:created>
  <dcterms:modified xsi:type="dcterms:W3CDTF">2025-02-06T12:38:34Z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F555CDF3F3DD44FBA21F1BFE120B2B86</vt:lpwstr>
  </property>
  <property fmtid="{D5CDD505-2E9C-101B-9397-08002B2CF9AE}" pid="3" name="KSOProductBuildVer">
    <vt:lpwstr>2052-11.1.0.12019</vt:lpwstr>
  </property>
</Properties>
</file>