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85" r:id="rId2"/>
    <p:sldId id="652" r:id="rId3"/>
    <p:sldId id="653" r:id="rId4"/>
    <p:sldId id="658" r:id="rId5"/>
    <p:sldId id="657" r:id="rId6"/>
    <p:sldId id="656" r:id="rId7"/>
    <p:sldId id="633" r:id="rId8"/>
    <p:sldId id="631" r:id="rId9"/>
    <p:sldId id="640" r:id="rId10"/>
    <p:sldId id="641" r:id="rId11"/>
    <p:sldId id="659" r:id="rId12"/>
    <p:sldId id="642" r:id="rId13"/>
    <p:sldId id="643" r:id="rId14"/>
    <p:sldId id="646" r:id="rId15"/>
    <p:sldId id="660" r:id="rId16"/>
    <p:sldId id="669" r:id="rId17"/>
    <p:sldId id="650" r:id="rId18"/>
    <p:sldId id="662" r:id="rId19"/>
    <p:sldId id="667" r:id="rId20"/>
    <p:sldId id="663" r:id="rId21"/>
    <p:sldId id="664" r:id="rId22"/>
    <p:sldId id="666" r:id="rId23"/>
    <p:sldId id="668" r:id="rId24"/>
    <p:sldId id="671" r:id="rId25"/>
    <p:sldId id="672" r:id="rId26"/>
  </p:sldIdLst>
  <p:sldSz cx="9144000" cy="5143500" type="screen16x9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1pPr>
    <a:lvl2pPr marL="457200" algn="ctr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2pPr>
    <a:lvl3pPr marL="914400" algn="ctr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3pPr>
    <a:lvl4pPr marL="1371600" algn="ctr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4pPr>
    <a:lvl5pPr marL="1828800" algn="ctr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5pPr>
    <a:lvl6pPr marL="2286000" algn="l" defTabSz="457200" rtl="0" eaLnBrk="1" latinLnBrk="0" hangingPunct="1"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6pPr>
    <a:lvl7pPr marL="2743200" algn="l" defTabSz="457200" rtl="0" eaLnBrk="1" latinLnBrk="0" hangingPunct="1"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7pPr>
    <a:lvl8pPr marL="3200400" algn="l" defTabSz="457200" rtl="0" eaLnBrk="1" latinLnBrk="0" hangingPunct="1"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8pPr>
    <a:lvl9pPr marL="3657600" algn="l" defTabSz="457200" rtl="0" eaLnBrk="1" latinLnBrk="0" hangingPunct="1">
      <a:defRPr sz="2400" b="1" kern="1200">
        <a:solidFill>
          <a:schemeClr val="bg1"/>
        </a:solidFill>
        <a:latin typeface="Arial" charset="0"/>
        <a:ea typeface="宋体" charset="0"/>
        <a:cs typeface="宋体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7DFFFC"/>
    <a:srgbClr val="00D1CC"/>
    <a:srgbClr val="CC0000"/>
    <a:srgbClr val="969696"/>
    <a:srgbClr val="828282"/>
    <a:srgbClr val="777777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62" autoAdjust="0"/>
    <p:restoredTop sz="99465" autoAdjust="0"/>
  </p:normalViewPr>
  <p:slideViewPr>
    <p:cSldViewPr>
      <p:cViewPr>
        <p:scale>
          <a:sx n="99" d="100"/>
          <a:sy n="99" d="100"/>
        </p:scale>
        <p:origin x="-2208" y="-960"/>
      </p:cViewPr>
      <p:guideLst>
        <p:guide orient="horz" pos="701"/>
        <p:guide pos="6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/>
            </a:lvl1pPr>
          </a:lstStyle>
          <a:p>
            <a:pPr>
              <a:defRPr/>
            </a:pPr>
            <a:fld id="{F9AE45F9-63BF-CC46-A0CB-2C36C12012F9}" type="datetimeFigureOut">
              <a:rPr lang="zh-CN" altLang="en-US"/>
              <a:pPr>
                <a:defRPr/>
              </a:pPr>
              <a:t>2020/6/21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二级</a:t>
            </a:r>
          </a:p>
          <a:p>
            <a:pPr lvl="2"/>
            <a:r>
              <a:rPr lang="zh-CN" altLang="en-US" noProof="0" smtClean="0"/>
              <a:t>三级</a:t>
            </a:r>
          </a:p>
          <a:p>
            <a:pPr lvl="3"/>
            <a:r>
              <a:rPr lang="zh-CN" altLang="en-US" noProof="0" smtClean="0"/>
              <a:t>四级</a:t>
            </a:r>
          </a:p>
          <a:p>
            <a:pPr lvl="4"/>
            <a:r>
              <a:rPr lang="zh-CN" altLang="en-US" noProof="0" smtClean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/>
            </a:lvl1pPr>
          </a:lstStyle>
          <a:p>
            <a:pPr>
              <a:defRPr/>
            </a:pPr>
            <a:fld id="{C717A408-8A27-3644-AF58-CA86BD27E78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23042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宋体" charset="0"/>
      </a:defRPr>
    </a:lvl1pPr>
    <a:lvl2pPr marL="4572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EB4A-A10F-D948-A50B-1B167658BC45}" type="datetimeFigureOut">
              <a:rPr lang="zh-CN" altLang="en-US"/>
              <a:pPr>
                <a:defRPr/>
              </a:pPr>
              <a:t>2020/6/21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50B1E-3116-F042-B6EA-09FF6F2D7EF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68987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702E1-3869-874E-B346-40BF34B43C7A}" type="datetimeFigureOut">
              <a:rPr lang="zh-CN" altLang="en-US"/>
              <a:pPr>
                <a:defRPr/>
              </a:pPr>
              <a:t>2020/6/21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16C8E-0463-EC49-9B47-1D524A7974E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05263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E8F74-BFD6-5848-BFC3-357F9A224ED6}" type="datetimeFigureOut">
              <a:rPr lang="zh-CN" altLang="en-US"/>
              <a:pPr>
                <a:defRPr/>
              </a:pPr>
              <a:t>2020/6/21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E6B6-546A-2D4C-A9E7-0BF1DC9F30C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7813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273844"/>
            <a:ext cx="7886700" cy="4358879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3" name="Rectangle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5EA859-7629-F44F-AD63-5DBF02BFB9B1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375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F4825-7CA5-5F48-A0DE-2FA4AEA12C76}" type="datetimeFigureOut">
              <a:rPr lang="zh-CN" altLang="en-US"/>
              <a:pPr>
                <a:defRPr/>
              </a:pPr>
              <a:t>2020/6/21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BF379-541E-DF4A-A4DD-36500B4E9C3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903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48FA4-584E-9A4A-A12B-BCA74ACB73D6}" type="datetimeFigureOut">
              <a:rPr lang="zh-CN" altLang="en-US"/>
              <a:pPr>
                <a:defRPr/>
              </a:pPr>
              <a:t>2020/6/21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70BED-B79D-1641-858B-B73E0B5C0F7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708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C804D-8206-7C4C-9EED-E91EA4D26136}" type="datetimeFigureOut">
              <a:rPr lang="zh-CN" altLang="en-US"/>
              <a:pPr>
                <a:defRPr/>
              </a:pPr>
              <a:t>2020/6/21</a:t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CDC2F-BC3F-BF41-8E23-1E32E61CCBB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4344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306BC-01FB-4446-8F84-EE190481D425}" type="datetimeFigureOut">
              <a:rPr lang="zh-CN" altLang="en-US"/>
              <a:pPr>
                <a:defRPr/>
              </a:pPr>
              <a:t>2020/6/21</a:t>
            </a:fld>
            <a:endParaRPr lang="en-US" altLang="zh-CN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8E343-BAE8-564A-B95B-387C498542C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432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ABDFC-ABC8-8F49-8ED7-1A663C5FB24B}" type="datetimeFigureOut">
              <a:rPr lang="zh-CN" altLang="en-US"/>
              <a:pPr>
                <a:defRPr/>
              </a:pPr>
              <a:t>2020/6/21</a:t>
            </a:fld>
            <a:endParaRPr lang="en-US" altLang="zh-CN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1A3D7-7AFD-5A45-BE1E-431E2270170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8084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3EE43-76F2-844B-B158-DCB3C4BAA66D}" type="datetimeFigureOut">
              <a:rPr lang="zh-CN" altLang="en-US"/>
              <a:pPr>
                <a:defRPr/>
              </a:pPr>
              <a:t>2020/6/21</a:t>
            </a:fld>
            <a:endParaRPr lang="en-US" altLang="zh-CN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84ACF-7841-E148-8716-91CD34B9015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83752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8BB68-8380-0C47-94BE-89F3A739007E}" type="datetimeFigureOut">
              <a:rPr lang="zh-CN" altLang="en-US"/>
              <a:pPr>
                <a:defRPr/>
              </a:pPr>
              <a:t>2020/6/21</a:t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E917D-E602-1141-8525-D0A9C43F06C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2156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62C8C-6240-3F44-98EC-BD997287CC0F}" type="datetimeFigureOut">
              <a:rPr lang="zh-CN" altLang="en-US"/>
              <a:pPr>
                <a:defRPr/>
              </a:pPr>
              <a:t>2020/6/21</a:t>
            </a:fld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D4512-A7A9-BA44-9181-2B26275AA3E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0636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C96978B9-0307-9E45-9F83-383352CB9239}" type="datetimeFigureOut">
              <a:rPr lang="zh-CN" altLang="en-US"/>
              <a:pPr>
                <a:defRPr/>
              </a:pPr>
              <a:t>2020/6/21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4B992CBE-B8A1-0F46-9441-C5855EAFDD0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宋体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宋体" pitchFamily="2" charset="-122"/>
          <a:cs typeface="宋体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宋体" pitchFamily="2" charset="-122"/>
          <a:cs typeface="宋体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宋体" pitchFamily="2" charset="-122"/>
          <a:cs typeface="宋体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宋体" pitchFamily="2" charset="-122"/>
          <a:cs typeface="宋体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宋体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971550" y="1660923"/>
            <a:ext cx="7380288" cy="175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宋体" charset="0"/>
              </a:defRPr>
            </a:lvl9pPr>
          </a:lstStyle>
          <a:p>
            <a:r>
              <a:rPr kumimoji="1" lang="zh-CN" altLang="en-US" sz="4400" dirty="0" smtClean="0">
                <a:solidFill>
                  <a:srgbClr val="111111"/>
                </a:solidFill>
                <a:latin typeface="楷体_GB2312" charset="0"/>
                <a:ea typeface="楷体_GB2312" charset="0"/>
                <a:cs typeface="楷体_GB2312" charset="0"/>
              </a:rPr>
              <a:t>第</a:t>
            </a:r>
            <a:r>
              <a:rPr kumimoji="1" lang="zh-CN" altLang="en-US" sz="4400" smtClean="0">
                <a:solidFill>
                  <a:srgbClr val="111111"/>
                </a:solidFill>
                <a:latin typeface="楷体_GB2312" charset="0"/>
                <a:ea typeface="楷体_GB2312" charset="0"/>
                <a:cs typeface="楷体_GB2312" charset="0"/>
              </a:rPr>
              <a:t>九</a:t>
            </a:r>
            <a:r>
              <a:rPr kumimoji="1" lang="zh-CN" altLang="en-US" sz="4400" smtClean="0">
                <a:solidFill>
                  <a:srgbClr val="111111"/>
                </a:solidFill>
                <a:latin typeface="楷体_GB2312" charset="0"/>
                <a:ea typeface="楷体_GB2312" charset="0"/>
                <a:cs typeface="楷体_GB2312" charset="0"/>
              </a:rPr>
              <a:t>章 </a:t>
            </a:r>
            <a:r>
              <a:rPr kumimoji="1" lang="en-US" altLang="zh-CN" sz="4400" dirty="0" smtClean="0">
                <a:solidFill>
                  <a:srgbClr val="111111"/>
                </a:solidFill>
                <a:latin typeface="楷体_GB2312" charset="0"/>
                <a:ea typeface="楷体_GB2312" charset="0"/>
                <a:cs typeface="楷体_GB2312" charset="0"/>
              </a:rPr>
              <a:t>  </a:t>
            </a:r>
            <a:r>
              <a:rPr kumimoji="1" lang="zh-CN" altLang="en-US" sz="4400" dirty="0" smtClean="0">
                <a:solidFill>
                  <a:srgbClr val="111111"/>
                </a:solidFill>
                <a:latin typeface="楷体_GB2312" charset="0"/>
                <a:ea typeface="楷体_GB2312" charset="0"/>
                <a:cs typeface="楷体_GB2312" charset="0"/>
              </a:rPr>
              <a:t>浮力</a:t>
            </a:r>
            <a:endParaRPr kumimoji="1" lang="en-US" altLang="zh-CN" sz="3200" dirty="0">
              <a:solidFill>
                <a:srgbClr val="111111"/>
              </a:solidFill>
              <a:latin typeface="楷体_GB2312" charset="0"/>
              <a:ea typeface="楷体_GB2312" charset="0"/>
              <a:cs typeface="楷体_GB2312" charset="0"/>
            </a:endParaRPr>
          </a:p>
          <a:p>
            <a:endParaRPr kumimoji="1" lang="en-US" altLang="zh-CN" sz="3200" dirty="0">
              <a:solidFill>
                <a:srgbClr val="111111"/>
              </a:solidFill>
              <a:latin typeface="楷体_GB2312" charset="0"/>
              <a:ea typeface="楷体_GB2312" charset="0"/>
              <a:cs typeface="楷体_GB2312" charset="0"/>
            </a:endParaRPr>
          </a:p>
          <a:p>
            <a:r>
              <a:rPr kumimoji="1" lang="zh-CN" altLang="en-US" sz="3200" dirty="0" smtClean="0">
                <a:solidFill>
                  <a:srgbClr val="FF0000"/>
                </a:solidFill>
                <a:latin typeface="楷体_GB2312" charset="0"/>
                <a:ea typeface="楷体_GB2312" charset="0"/>
                <a:cs typeface="楷体_GB2312" charset="0"/>
              </a:rPr>
              <a:t>第</a:t>
            </a:r>
            <a:r>
              <a:rPr kumimoji="1" lang="zh-CN" altLang="zh-CN" sz="3200" dirty="0">
                <a:solidFill>
                  <a:srgbClr val="FF0000"/>
                </a:solidFill>
                <a:latin typeface="楷体_GB2312" charset="0"/>
                <a:ea typeface="楷体_GB2312" charset="0"/>
                <a:cs typeface="楷体_GB2312" charset="0"/>
              </a:rPr>
              <a:t>2</a:t>
            </a:r>
            <a:r>
              <a:rPr kumimoji="1" lang="zh-CN" altLang="en-US" sz="3200" dirty="0" smtClean="0">
                <a:solidFill>
                  <a:srgbClr val="FF0000"/>
                </a:solidFill>
                <a:latin typeface="楷体_GB2312" charset="0"/>
                <a:ea typeface="楷体_GB2312" charset="0"/>
                <a:cs typeface="楷体_GB2312" charset="0"/>
              </a:rPr>
              <a:t>节</a:t>
            </a:r>
            <a:r>
              <a:rPr kumimoji="1" lang="en-US" altLang="zh-CN" sz="3200" dirty="0" smtClean="0">
                <a:solidFill>
                  <a:srgbClr val="FF0000"/>
                </a:solidFill>
                <a:latin typeface="楷体_GB2312" charset="0"/>
                <a:ea typeface="楷体_GB2312" charset="0"/>
                <a:cs typeface="楷体_GB2312" charset="0"/>
              </a:rPr>
              <a:t>  </a:t>
            </a:r>
            <a:r>
              <a:rPr kumimoji="1" lang="zh-CN" altLang="en-US" sz="3200" dirty="0" smtClean="0">
                <a:solidFill>
                  <a:srgbClr val="FF0000"/>
                </a:solidFill>
                <a:latin typeface="楷体_GB2312" charset="0"/>
                <a:ea typeface="楷体_GB2312" charset="0"/>
                <a:cs typeface="楷体_GB2312" charset="0"/>
              </a:rPr>
              <a:t>阿基米德原理</a:t>
            </a:r>
            <a:endParaRPr lang="zh-CN" altLang="en-US" sz="3200" dirty="0">
              <a:solidFill>
                <a:srgbClr val="FF0000"/>
              </a:solidFill>
              <a:latin typeface="楷体_GB2312" charset="0"/>
              <a:ea typeface="楷体_GB2312" charset="0"/>
              <a:cs typeface="楷体_GB2312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160036" y="-1103095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6504396" y="-910695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7800143" y="-1231362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本框 64513"/>
          <p:cNvSpPr txBox="1">
            <a:spLocks noChangeArrowheads="1"/>
          </p:cNvSpPr>
          <p:nvPr/>
        </p:nvSpPr>
        <p:spPr bwMode="auto">
          <a:xfrm>
            <a:off x="3401870" y="546525"/>
            <a:ext cx="5580620" cy="2641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latin typeface="宋体"/>
                <a:ea typeface="宋体"/>
                <a:cs typeface="宋体"/>
              </a:rPr>
              <a:t>（</a:t>
            </a:r>
            <a:r>
              <a:rPr lang="en-US" altLang="zh-CN" sz="2800" b="1" dirty="0">
                <a:latin typeface="宋体"/>
                <a:ea typeface="宋体"/>
                <a:cs typeface="宋体"/>
              </a:rPr>
              <a:t>3</a:t>
            </a:r>
            <a:r>
              <a:rPr lang="zh-CN" altLang="en-US" sz="2800" b="1" dirty="0">
                <a:latin typeface="宋体"/>
                <a:ea typeface="宋体"/>
                <a:cs typeface="宋体"/>
              </a:rPr>
              <a:t>）把</a:t>
            </a:r>
            <a:r>
              <a:rPr lang="zh-CN" altLang="en-US" sz="28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石块浸没</a:t>
            </a:r>
            <a:r>
              <a:rPr lang="zh-CN" altLang="en-US" sz="2800" b="1" dirty="0">
                <a:latin typeface="宋体"/>
                <a:ea typeface="宋体"/>
                <a:cs typeface="宋体"/>
              </a:rPr>
              <a:t>在盛满水的溢水杯里，用空杯承接从溢水杯里被排开的水，读出此时弹簧测力计的示数</a:t>
            </a:r>
            <a:r>
              <a:rPr lang="zh-CN" altLang="en-US" sz="2800" b="1" i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F</a:t>
            </a:r>
            <a:r>
              <a:rPr lang="zh-CN" altLang="en-US" sz="28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′</a:t>
            </a:r>
            <a:r>
              <a:rPr lang="zh-CN" altLang="en-US" sz="2800" b="1" dirty="0">
                <a:latin typeface="宋体"/>
                <a:ea typeface="宋体"/>
                <a:cs typeface="宋体"/>
              </a:rPr>
              <a:t>。</a:t>
            </a:r>
          </a:p>
        </p:txBody>
      </p:sp>
      <p:pic>
        <p:nvPicPr>
          <p:cNvPr id="64515" name="图片 64514" descr="浮力大小实验2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311610"/>
            <a:ext cx="2720975" cy="292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6" name="文本框 64515"/>
          <p:cNvSpPr txBox="1">
            <a:spLocks noChangeArrowheads="1"/>
          </p:cNvSpPr>
          <p:nvPr/>
        </p:nvSpPr>
        <p:spPr bwMode="auto">
          <a:xfrm>
            <a:off x="3401870" y="3471850"/>
            <a:ext cx="553561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2800" b="1" dirty="0">
                <a:latin typeface="宋体"/>
                <a:ea typeface="宋体"/>
                <a:cs typeface="宋体"/>
              </a:rPr>
              <a:t>（</a:t>
            </a:r>
            <a:r>
              <a:rPr lang="en-US" altLang="zh-CN" sz="2800" b="1" dirty="0">
                <a:latin typeface="宋体"/>
                <a:ea typeface="宋体"/>
                <a:cs typeface="宋体"/>
              </a:rPr>
              <a:t>4</a:t>
            </a:r>
            <a:r>
              <a:rPr lang="zh-CN" altLang="en-US" sz="2800" b="1" dirty="0">
                <a:latin typeface="宋体"/>
                <a:ea typeface="宋体"/>
                <a:cs typeface="宋体"/>
              </a:rPr>
              <a:t>）用弹簧测力计测出承接了水后杯子的</a:t>
            </a:r>
            <a:r>
              <a:rPr lang="zh-CN" altLang="en-US" sz="28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总重 </a:t>
            </a:r>
            <a:r>
              <a:rPr lang="zh-CN" altLang="en-US" sz="2800" b="1" i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G</a:t>
            </a:r>
            <a:r>
              <a:rPr lang="zh-CN" altLang="en-US" sz="2800" b="1" baseline="-25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总 </a:t>
            </a:r>
            <a:r>
              <a:rPr lang="zh-CN" altLang="en-US" sz="2800" b="1" dirty="0">
                <a:latin typeface="宋体"/>
                <a:ea typeface="宋体"/>
                <a:cs typeface="宋体"/>
              </a:rPr>
              <a:t>。</a:t>
            </a:r>
          </a:p>
        </p:txBody>
      </p:sp>
      <p:pic>
        <p:nvPicPr>
          <p:cNvPr id="64517" name="图片 64516" descr="浮力大小实验3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DBDFE0"/>
              </a:clrFrom>
              <a:clrTo>
                <a:srgbClr val="DBDFE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725" y="1401620"/>
            <a:ext cx="1440160" cy="2785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8" name="圆角矩形标注 64517"/>
          <p:cNvSpPr>
            <a:spLocks noChangeArrowheads="1"/>
          </p:cNvSpPr>
          <p:nvPr/>
        </p:nvSpPr>
        <p:spPr bwMode="auto">
          <a:xfrm>
            <a:off x="521550" y="816555"/>
            <a:ext cx="990110" cy="367903"/>
          </a:xfrm>
          <a:prstGeom prst="wedgeRoundRectCallout">
            <a:avLst>
              <a:gd name="adj1" fmla="val -17676"/>
              <a:gd name="adj2" fmla="val 99089"/>
              <a:gd name="adj3" fmla="val 16667"/>
            </a:avLst>
          </a:prstGeom>
          <a:solidFill>
            <a:srgbClr val="FFFFFF">
              <a:alpha val="58038"/>
            </a:srgbClr>
          </a:solidFill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sz="2400" b="1" dirty="0">
                <a:solidFill>
                  <a:srgbClr val="0000FF"/>
                </a:solidFill>
                <a:latin typeface="Times New Roman" charset="0"/>
              </a:rPr>
              <a:t>0.70N</a:t>
            </a:r>
          </a:p>
        </p:txBody>
      </p:sp>
      <p:sp>
        <p:nvSpPr>
          <p:cNvPr id="64519" name="圆角矩形标注 64518"/>
          <p:cNvSpPr>
            <a:spLocks noChangeArrowheads="1"/>
          </p:cNvSpPr>
          <p:nvPr/>
        </p:nvSpPr>
        <p:spPr bwMode="auto">
          <a:xfrm>
            <a:off x="2141730" y="816555"/>
            <a:ext cx="990110" cy="323850"/>
          </a:xfrm>
          <a:prstGeom prst="wedgeRoundRectCallout">
            <a:avLst>
              <a:gd name="adj1" fmla="val -6960"/>
              <a:gd name="adj2" fmla="val 128794"/>
              <a:gd name="adj3" fmla="val 16667"/>
            </a:avLst>
          </a:prstGeom>
          <a:solidFill>
            <a:srgbClr val="FFFFFF">
              <a:alpha val="58038"/>
            </a:srgbClr>
          </a:solidFill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sz="2400" b="1" dirty="0">
                <a:solidFill>
                  <a:srgbClr val="0000FF"/>
                </a:solidFill>
                <a:latin typeface="Times New Roman" charset="0"/>
              </a:rPr>
              <a:t>0.90N</a:t>
            </a:r>
          </a:p>
        </p:txBody>
      </p:sp>
    </p:spTree>
    <p:extLst>
      <p:ext uri="{BB962C8B-B14F-4D97-AF65-F5344CB8AC3E}">
        <p14:creationId xmlns:p14="http://schemas.microsoft.com/office/powerpoint/2010/main" val="414907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/>
      <p:bldP spid="64518" grpId="0" bldLvl="0" animBg="1"/>
      <p:bldP spid="64519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测出石块的重力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E8E8E8"/>
              </a:clrFrom>
              <a:clrTo>
                <a:srgbClr val="E8E8E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625" y="1041580"/>
            <a:ext cx="1170130" cy="2531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图片 4" descr="测出空杯的重力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795" y="1086585"/>
            <a:ext cx="1170130" cy="257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圆角矩形标注 5"/>
          <p:cNvSpPr>
            <a:spLocks noChangeArrowheads="1"/>
          </p:cNvSpPr>
          <p:nvPr/>
        </p:nvSpPr>
        <p:spPr bwMode="auto">
          <a:xfrm>
            <a:off x="1556666" y="366505"/>
            <a:ext cx="990110" cy="377429"/>
          </a:xfrm>
          <a:prstGeom prst="wedgeRoundRectCallout">
            <a:avLst>
              <a:gd name="adj1" fmla="val -31454"/>
              <a:gd name="adj2" fmla="val 113093"/>
              <a:gd name="adj3" fmla="val 16667"/>
            </a:avLst>
          </a:prstGeom>
          <a:solidFill>
            <a:schemeClr val="bg1">
              <a:alpha val="58038"/>
            </a:schemeClr>
          </a:solidFill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b="1" dirty="0">
                <a:solidFill>
                  <a:srgbClr val="0000FF"/>
                </a:solidFill>
                <a:latin typeface="Times New Roman" charset="0"/>
              </a:rPr>
              <a:t>1.15N</a:t>
            </a:r>
          </a:p>
        </p:txBody>
      </p:sp>
      <p:sp>
        <p:nvSpPr>
          <p:cNvPr id="7" name="圆角矩形标注 6"/>
          <p:cNvSpPr>
            <a:spLocks noChangeArrowheads="1"/>
          </p:cNvSpPr>
          <p:nvPr/>
        </p:nvSpPr>
        <p:spPr bwMode="auto">
          <a:xfrm>
            <a:off x="2951820" y="366505"/>
            <a:ext cx="1001378" cy="378619"/>
          </a:xfrm>
          <a:prstGeom prst="wedgeRoundRectCallout">
            <a:avLst>
              <a:gd name="adj1" fmla="val -21518"/>
              <a:gd name="adj2" fmla="val 142265"/>
              <a:gd name="adj3" fmla="val 16667"/>
            </a:avLst>
          </a:prstGeom>
          <a:solidFill>
            <a:srgbClr val="FFFFFF">
              <a:alpha val="58038"/>
            </a:srgbClr>
          </a:solidFill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b="1" dirty="0">
                <a:solidFill>
                  <a:srgbClr val="0000FF"/>
                </a:solidFill>
                <a:latin typeface="Times New Roman" charset="0"/>
              </a:rPr>
              <a:t>0.45N</a:t>
            </a:r>
          </a:p>
        </p:txBody>
      </p:sp>
      <p:pic>
        <p:nvPicPr>
          <p:cNvPr id="8" name="图片 7" descr="浮力大小实验2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975" y="861560"/>
            <a:ext cx="2720975" cy="292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图片 8" descr="浮力大小实验3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DBDFE0"/>
              </a:clrFrom>
              <a:clrTo>
                <a:srgbClr val="DBDFE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951570"/>
            <a:ext cx="1440160" cy="2785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圆角矩形标注 9"/>
          <p:cNvSpPr>
            <a:spLocks noChangeArrowheads="1"/>
          </p:cNvSpPr>
          <p:nvPr/>
        </p:nvSpPr>
        <p:spPr bwMode="auto">
          <a:xfrm>
            <a:off x="4977045" y="366505"/>
            <a:ext cx="990110" cy="367903"/>
          </a:xfrm>
          <a:prstGeom prst="wedgeRoundRectCallout">
            <a:avLst>
              <a:gd name="adj1" fmla="val -17676"/>
              <a:gd name="adj2" fmla="val 99089"/>
              <a:gd name="adj3" fmla="val 16667"/>
            </a:avLst>
          </a:prstGeom>
          <a:solidFill>
            <a:srgbClr val="FFFFFF">
              <a:alpha val="58038"/>
            </a:srgbClr>
          </a:solidFill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sz="2400" b="1" dirty="0">
                <a:solidFill>
                  <a:srgbClr val="0000FF"/>
                </a:solidFill>
                <a:latin typeface="Times New Roman" charset="0"/>
              </a:rPr>
              <a:t>0.70N</a:t>
            </a:r>
          </a:p>
        </p:txBody>
      </p:sp>
      <p:sp>
        <p:nvSpPr>
          <p:cNvPr id="11" name="圆角矩形标注 10"/>
          <p:cNvSpPr>
            <a:spLocks noChangeArrowheads="1"/>
          </p:cNvSpPr>
          <p:nvPr/>
        </p:nvSpPr>
        <p:spPr bwMode="auto">
          <a:xfrm>
            <a:off x="6597225" y="366505"/>
            <a:ext cx="990110" cy="323850"/>
          </a:xfrm>
          <a:prstGeom prst="wedgeRoundRectCallout">
            <a:avLst>
              <a:gd name="adj1" fmla="val -6960"/>
              <a:gd name="adj2" fmla="val 128794"/>
              <a:gd name="adj3" fmla="val 16667"/>
            </a:avLst>
          </a:prstGeom>
          <a:solidFill>
            <a:srgbClr val="FFFFFF">
              <a:alpha val="58038"/>
            </a:srgbClr>
          </a:solidFill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sz="2400" b="1" dirty="0">
                <a:solidFill>
                  <a:srgbClr val="0000FF"/>
                </a:solidFill>
                <a:latin typeface="Times New Roman" charset="0"/>
              </a:rPr>
              <a:t>0.90N</a:t>
            </a: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2006715" y="4281940"/>
            <a:ext cx="5420398" cy="666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50000"/>
              </a:spcBef>
            </a:pPr>
            <a:r>
              <a:rPr lang="zh-CN" altLang="en-US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分析数据，你可以发现什么？</a:t>
            </a:r>
            <a:endParaRPr lang="zh-CN" altLang="en-US" sz="2800" dirty="0">
              <a:solidFill>
                <a:srgbClr val="FF0000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56665" y="3786885"/>
            <a:ext cx="4667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en-US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G</a:t>
            </a:r>
          </a:p>
        </p:txBody>
      </p:sp>
      <p:sp>
        <p:nvSpPr>
          <p:cNvPr id="3" name="矩形 2"/>
          <p:cNvSpPr/>
          <p:nvPr/>
        </p:nvSpPr>
        <p:spPr>
          <a:xfrm>
            <a:off x="3041830" y="3786885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zh-CN" altLang="en-US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G</a:t>
            </a:r>
            <a:r>
              <a:rPr lang="zh-CN" altLang="en-US" sz="2800" baseline="-250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杯</a:t>
            </a:r>
          </a:p>
        </p:txBody>
      </p:sp>
      <p:sp>
        <p:nvSpPr>
          <p:cNvPr id="13" name="矩形 12"/>
          <p:cNvSpPr/>
          <p:nvPr/>
        </p:nvSpPr>
        <p:spPr>
          <a:xfrm>
            <a:off x="5026980" y="3786885"/>
            <a:ext cx="7489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i="1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F</a:t>
            </a:r>
            <a:r>
              <a:rPr lang="zh-CN" altLang="en-US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′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828783" y="3786885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G</a:t>
            </a:r>
            <a:r>
              <a:rPr lang="zh-CN" altLang="en-US" sz="2800" baseline="-250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总 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38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  <p:bldP spid="10" grpId="0" bldLvl="0" animBg="1"/>
      <p:bldP spid="11" grpId="0" bldLvl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框 65537"/>
          <p:cNvSpPr txBox="1">
            <a:spLocks noChangeArrowheads="1"/>
          </p:cNvSpPr>
          <p:nvPr/>
        </p:nvSpPr>
        <p:spPr bwMode="auto">
          <a:xfrm>
            <a:off x="251520" y="231490"/>
            <a:ext cx="3150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2800" dirty="0" smtClean="0">
                <a:latin typeface="+mn-ea"/>
                <a:ea typeface="+mn-ea"/>
                <a:cs typeface="黑体" charset="0"/>
              </a:rPr>
              <a:t>收集多次实验数据</a:t>
            </a:r>
            <a:r>
              <a:rPr lang="zh-CN" altLang="en-US" sz="2800" dirty="0">
                <a:latin typeface="+mn-ea"/>
                <a:ea typeface="+mn-ea"/>
                <a:cs typeface="黑体" charset="0"/>
              </a:rPr>
              <a:t>：</a:t>
            </a:r>
          </a:p>
        </p:txBody>
      </p:sp>
      <p:graphicFrame>
        <p:nvGraphicFramePr>
          <p:cNvPr id="65601" name="内容占位符 6560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323190686"/>
              </p:ext>
            </p:extLst>
          </p:nvPr>
        </p:nvGraphicFramePr>
        <p:xfrm>
          <a:off x="323850" y="1189435"/>
          <a:ext cx="8496300" cy="2484836"/>
        </p:xfrm>
        <a:graphic>
          <a:graphicData uri="http://schemas.openxmlformats.org/drawingml/2006/table">
            <a:tbl>
              <a:tblPr/>
              <a:tblGrid>
                <a:gridCol w="830263"/>
                <a:gridCol w="939800"/>
                <a:gridCol w="1171575"/>
                <a:gridCol w="1800225"/>
                <a:gridCol w="1120775"/>
                <a:gridCol w="1381125"/>
                <a:gridCol w="1252537"/>
              </a:tblGrid>
              <a:tr h="9120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研究对象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物重</a:t>
                      </a:r>
                      <a:r>
                        <a:rPr kumimoji="0" lang="en-US" altLang="zh-CN" sz="15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G</a:t>
                      </a:r>
                      <a:r>
                        <a:rPr kumimoji="0" lang="en-US" altLang="zh-CN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/N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 空杯重 </a:t>
                      </a:r>
                      <a:r>
                        <a:rPr kumimoji="0" lang="en-US" altLang="zh-CN" sz="15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G</a:t>
                      </a:r>
                      <a:r>
                        <a:rPr kumimoji="0" lang="zh-CN" altLang="en-US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杯</a:t>
                      </a:r>
                      <a:r>
                        <a:rPr kumimoji="0" lang="en-US" altLang="zh-CN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/N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 物体浸没</a:t>
                      </a:r>
                      <a:r>
                        <a:rPr kumimoji="0" lang="zh-CN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水中时弹簧测力计示</a:t>
                      </a: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数</a:t>
                      </a:r>
                      <a:r>
                        <a:rPr kumimoji="0" lang="en-US" altLang="zh-CN" sz="15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F′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/N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杯、水总重</a:t>
                      </a:r>
                      <a:r>
                        <a:rPr kumimoji="0" lang="en-US" altLang="zh-CN" sz="15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G</a:t>
                      </a:r>
                      <a:r>
                        <a:rPr kumimoji="0" lang="zh-CN" altLang="en-US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总</a:t>
                      </a:r>
                      <a:r>
                        <a:rPr kumimoji="0" lang="en-US" altLang="zh-CN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/N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浮力的大小  </a:t>
                      </a:r>
                      <a:r>
                        <a:rPr kumimoji="0" lang="en-US" altLang="zh-CN" sz="15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F</a:t>
                      </a:r>
                      <a:r>
                        <a:rPr kumimoji="0" lang="zh-CN" altLang="en-US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浮</a:t>
                      </a:r>
                      <a:r>
                        <a:rPr kumimoji="0" lang="en-US" altLang="zh-CN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/N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排开水的重力</a:t>
                      </a:r>
                      <a:r>
                        <a:rPr kumimoji="0" lang="en-US" altLang="zh-CN" sz="15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G</a:t>
                      </a:r>
                      <a:r>
                        <a:rPr kumimoji="0" lang="zh-CN" altLang="en-US" sz="15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排</a:t>
                      </a:r>
                      <a:r>
                        <a:rPr kumimoji="0" lang="en-US" altLang="zh-CN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/N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石块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黑体" charset="0"/>
                        <a:cs typeface="黑体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0.45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黑体" charset="0"/>
                        <a:cs typeface="黑体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黑体" charset="0"/>
                        <a:cs typeface="黑体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黑体" charset="0"/>
                        <a:cs typeface="黑体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黑体" charset="0"/>
                        <a:cs typeface="黑体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铝块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黑体" charset="0"/>
                        <a:cs typeface="黑体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0.45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黑体" charset="0"/>
                        <a:cs typeface="黑体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黑体" charset="0"/>
                        <a:cs typeface="黑体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黑体" charset="0"/>
                        <a:cs typeface="黑体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黑体" charset="0"/>
                        <a:cs typeface="黑体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</a:tr>
              <a:tr h="591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铁块</a:t>
                      </a:r>
                    </a:p>
                  </a:txBody>
                  <a:tcPr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黑体" charset="0"/>
                        <a:cs typeface="黑体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黑体" charset="0"/>
                          <a:cs typeface="黑体" charset="0"/>
                        </a:rPr>
                        <a:t>0.45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黑体" charset="0"/>
                        <a:cs typeface="黑体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黑体" charset="0"/>
                        <a:cs typeface="黑体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黑体" charset="0"/>
                        <a:cs typeface="黑体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黑体" charset="0"/>
                        <a:cs typeface="黑体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3BA">
                        <a:alpha val="50195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6429" name="文本框 65580"/>
          <p:cNvSpPr txBox="1">
            <a:spLocks noChangeArrowheads="1"/>
          </p:cNvSpPr>
          <p:nvPr/>
        </p:nvSpPr>
        <p:spPr bwMode="auto">
          <a:xfrm>
            <a:off x="1042988" y="2183607"/>
            <a:ext cx="1079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b="1" dirty="0">
                <a:latin typeface="Times New Roman" charset="0"/>
              </a:rPr>
              <a:t>1.15</a:t>
            </a:r>
          </a:p>
        </p:txBody>
      </p:sp>
      <p:sp>
        <p:nvSpPr>
          <p:cNvPr id="16430" name="文本框 65581"/>
          <p:cNvSpPr txBox="1">
            <a:spLocks noChangeArrowheads="1"/>
          </p:cNvSpPr>
          <p:nvPr/>
        </p:nvSpPr>
        <p:spPr bwMode="auto">
          <a:xfrm>
            <a:off x="3549650" y="2183606"/>
            <a:ext cx="1079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b="1">
                <a:latin typeface="Times New Roman" charset="0"/>
              </a:rPr>
              <a:t>0.70</a:t>
            </a:r>
          </a:p>
        </p:txBody>
      </p:sp>
      <p:sp>
        <p:nvSpPr>
          <p:cNvPr id="16431" name="文本框 65582"/>
          <p:cNvSpPr txBox="1">
            <a:spLocks noChangeArrowheads="1"/>
          </p:cNvSpPr>
          <p:nvPr/>
        </p:nvSpPr>
        <p:spPr bwMode="auto">
          <a:xfrm>
            <a:off x="5000625" y="2183606"/>
            <a:ext cx="1079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b="1">
                <a:latin typeface="Times New Roman" charset="0"/>
              </a:rPr>
              <a:t>0.90</a:t>
            </a:r>
          </a:p>
        </p:txBody>
      </p:sp>
      <p:sp>
        <p:nvSpPr>
          <p:cNvPr id="65584" name="文本框 65583"/>
          <p:cNvSpPr txBox="1">
            <a:spLocks noChangeArrowheads="1"/>
          </p:cNvSpPr>
          <p:nvPr/>
        </p:nvSpPr>
        <p:spPr bwMode="auto">
          <a:xfrm>
            <a:off x="6237185" y="2121700"/>
            <a:ext cx="1079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b="1" dirty="0">
                <a:solidFill>
                  <a:srgbClr val="F8081F"/>
                </a:solidFill>
                <a:latin typeface="Times New Roman" charset="0"/>
              </a:rPr>
              <a:t>0.45</a:t>
            </a:r>
          </a:p>
        </p:txBody>
      </p:sp>
      <p:sp>
        <p:nvSpPr>
          <p:cNvPr id="65585" name="文本框 65584"/>
          <p:cNvSpPr txBox="1">
            <a:spLocks noChangeArrowheads="1"/>
          </p:cNvSpPr>
          <p:nvPr/>
        </p:nvSpPr>
        <p:spPr bwMode="auto">
          <a:xfrm>
            <a:off x="7542330" y="2121700"/>
            <a:ext cx="1079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b="1" dirty="0">
                <a:solidFill>
                  <a:srgbClr val="3333FF"/>
                </a:solidFill>
                <a:latin typeface="Times New Roman" charset="0"/>
              </a:rPr>
              <a:t>0.45</a:t>
            </a:r>
          </a:p>
        </p:txBody>
      </p:sp>
      <p:sp>
        <p:nvSpPr>
          <p:cNvPr id="16434" name="文本框 65585"/>
          <p:cNvSpPr txBox="1">
            <a:spLocks noChangeArrowheads="1"/>
          </p:cNvSpPr>
          <p:nvPr/>
        </p:nvSpPr>
        <p:spPr bwMode="auto">
          <a:xfrm>
            <a:off x="1042988" y="2674144"/>
            <a:ext cx="1079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b="1">
                <a:latin typeface="Times New Roman" charset="0"/>
              </a:rPr>
              <a:t>0.54</a:t>
            </a:r>
          </a:p>
        </p:txBody>
      </p:sp>
      <p:sp>
        <p:nvSpPr>
          <p:cNvPr id="16435" name="文本框 65586"/>
          <p:cNvSpPr txBox="1">
            <a:spLocks noChangeArrowheads="1"/>
          </p:cNvSpPr>
          <p:nvPr/>
        </p:nvSpPr>
        <p:spPr bwMode="auto">
          <a:xfrm>
            <a:off x="3549650" y="2674144"/>
            <a:ext cx="1079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b="1">
                <a:latin typeface="Times New Roman" charset="0"/>
              </a:rPr>
              <a:t>0.34</a:t>
            </a:r>
          </a:p>
        </p:txBody>
      </p:sp>
      <p:sp>
        <p:nvSpPr>
          <p:cNvPr id="65588" name="文本框 65587"/>
          <p:cNvSpPr txBox="1">
            <a:spLocks noChangeArrowheads="1"/>
          </p:cNvSpPr>
          <p:nvPr/>
        </p:nvSpPr>
        <p:spPr bwMode="auto">
          <a:xfrm>
            <a:off x="6235700" y="2672954"/>
            <a:ext cx="1079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b="1">
                <a:solidFill>
                  <a:srgbClr val="F8081F"/>
                </a:solidFill>
                <a:latin typeface="Times New Roman" charset="0"/>
              </a:rPr>
              <a:t>0.20</a:t>
            </a:r>
          </a:p>
        </p:txBody>
      </p:sp>
      <p:sp>
        <p:nvSpPr>
          <p:cNvPr id="65589" name="文本框 65588"/>
          <p:cNvSpPr txBox="1">
            <a:spLocks noChangeArrowheads="1"/>
          </p:cNvSpPr>
          <p:nvPr/>
        </p:nvSpPr>
        <p:spPr bwMode="auto">
          <a:xfrm>
            <a:off x="7542330" y="2661760"/>
            <a:ext cx="1079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b="1" dirty="0">
                <a:solidFill>
                  <a:srgbClr val="3333FF"/>
                </a:solidFill>
                <a:latin typeface="Times New Roman" charset="0"/>
              </a:rPr>
              <a:t>0.20</a:t>
            </a:r>
          </a:p>
        </p:txBody>
      </p:sp>
      <p:sp>
        <p:nvSpPr>
          <p:cNvPr id="16438" name="文本框 65589"/>
          <p:cNvSpPr txBox="1">
            <a:spLocks noChangeArrowheads="1"/>
          </p:cNvSpPr>
          <p:nvPr/>
        </p:nvSpPr>
        <p:spPr bwMode="auto">
          <a:xfrm>
            <a:off x="5000625" y="2674144"/>
            <a:ext cx="1079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b="1">
                <a:latin typeface="Times New Roman" charset="0"/>
              </a:rPr>
              <a:t>0.65</a:t>
            </a:r>
          </a:p>
        </p:txBody>
      </p:sp>
      <p:sp>
        <p:nvSpPr>
          <p:cNvPr id="16439" name="文本框 65590"/>
          <p:cNvSpPr txBox="1">
            <a:spLocks noChangeArrowheads="1"/>
          </p:cNvSpPr>
          <p:nvPr/>
        </p:nvSpPr>
        <p:spPr bwMode="auto">
          <a:xfrm>
            <a:off x="1042988" y="3223023"/>
            <a:ext cx="1079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b="1">
                <a:latin typeface="Times New Roman" charset="0"/>
              </a:rPr>
              <a:t>0.78</a:t>
            </a:r>
          </a:p>
        </p:txBody>
      </p:sp>
      <p:sp>
        <p:nvSpPr>
          <p:cNvPr id="16440" name="文本框 65591"/>
          <p:cNvSpPr txBox="1">
            <a:spLocks noChangeArrowheads="1"/>
          </p:cNvSpPr>
          <p:nvPr/>
        </p:nvSpPr>
        <p:spPr bwMode="auto">
          <a:xfrm>
            <a:off x="3549650" y="3223022"/>
            <a:ext cx="1079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b="1">
                <a:latin typeface="Times New Roman" charset="0"/>
              </a:rPr>
              <a:t>0.68</a:t>
            </a:r>
          </a:p>
        </p:txBody>
      </p:sp>
      <p:sp>
        <p:nvSpPr>
          <p:cNvPr id="65593" name="文本框 65592"/>
          <p:cNvSpPr txBox="1">
            <a:spLocks noChangeArrowheads="1"/>
          </p:cNvSpPr>
          <p:nvPr/>
        </p:nvSpPr>
        <p:spPr bwMode="auto">
          <a:xfrm>
            <a:off x="6234113" y="3223022"/>
            <a:ext cx="1079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b="1">
                <a:solidFill>
                  <a:srgbClr val="F8081F"/>
                </a:solidFill>
                <a:latin typeface="Times New Roman" charset="0"/>
              </a:rPr>
              <a:t>0.10</a:t>
            </a:r>
          </a:p>
        </p:txBody>
      </p:sp>
      <p:sp>
        <p:nvSpPr>
          <p:cNvPr id="16442" name="文本框 65593"/>
          <p:cNvSpPr txBox="1">
            <a:spLocks noChangeArrowheads="1"/>
          </p:cNvSpPr>
          <p:nvPr/>
        </p:nvSpPr>
        <p:spPr bwMode="auto">
          <a:xfrm>
            <a:off x="5000625" y="3223022"/>
            <a:ext cx="1079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b="1">
                <a:latin typeface="Times New Roman" charset="0"/>
              </a:rPr>
              <a:t>0.55</a:t>
            </a:r>
          </a:p>
        </p:txBody>
      </p:sp>
      <p:sp>
        <p:nvSpPr>
          <p:cNvPr id="65595" name="文本框 65594"/>
          <p:cNvSpPr txBox="1">
            <a:spLocks noChangeArrowheads="1"/>
          </p:cNvSpPr>
          <p:nvPr/>
        </p:nvSpPr>
        <p:spPr bwMode="auto">
          <a:xfrm>
            <a:off x="7553325" y="3223022"/>
            <a:ext cx="1079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b="1" dirty="0">
                <a:solidFill>
                  <a:srgbClr val="3333FF"/>
                </a:solidFill>
                <a:latin typeface="Times New Roman" charset="0"/>
              </a:rPr>
              <a:t>0.10</a:t>
            </a:r>
          </a:p>
        </p:txBody>
      </p:sp>
      <p:sp>
        <p:nvSpPr>
          <p:cNvPr id="65597" name="文本框 65596"/>
          <p:cNvSpPr txBox="1">
            <a:spLocks noChangeArrowheads="1"/>
          </p:cNvSpPr>
          <p:nvPr/>
        </p:nvSpPr>
        <p:spPr bwMode="auto">
          <a:xfrm>
            <a:off x="1106615" y="3966905"/>
            <a:ext cx="6930770" cy="666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50000"/>
              </a:spcBef>
            </a:pPr>
            <a:r>
              <a:rPr lang="zh-CN" altLang="en-US" sz="2800" dirty="0" smtClean="0">
                <a:solidFill>
                  <a:srgbClr val="F8081F"/>
                </a:solidFill>
                <a:latin typeface="+mn-ea"/>
                <a:ea typeface="+mn-ea"/>
                <a:cs typeface="黑体" charset="0"/>
              </a:rPr>
              <a:t>浮力的大小</a:t>
            </a:r>
            <a:r>
              <a:rPr lang="zh-CN" altLang="en-US" sz="2800" dirty="0" smtClean="0">
                <a:latin typeface="+mn-ea"/>
                <a:ea typeface="+mn-ea"/>
                <a:cs typeface="黑体" charset="0"/>
              </a:rPr>
              <a:t>等于</a:t>
            </a:r>
            <a:r>
              <a:rPr lang="zh-CN" altLang="en-US" sz="2800" dirty="0" smtClean="0">
                <a:solidFill>
                  <a:srgbClr val="F8081F"/>
                </a:solidFill>
                <a:latin typeface="+mn-ea"/>
                <a:ea typeface="+mn-ea"/>
                <a:cs typeface="黑体" charset="0"/>
              </a:rPr>
              <a:t>物体排开</a:t>
            </a:r>
            <a:r>
              <a:rPr lang="zh-CN" altLang="en-US" sz="2800" dirty="0">
                <a:solidFill>
                  <a:srgbClr val="F8081F"/>
                </a:solidFill>
                <a:latin typeface="+mn-ea"/>
                <a:ea typeface="+mn-ea"/>
                <a:cs typeface="黑体" charset="0"/>
              </a:rPr>
              <a:t>水的</a:t>
            </a:r>
            <a:r>
              <a:rPr lang="zh-CN" altLang="en-US" sz="2800" dirty="0" smtClean="0">
                <a:solidFill>
                  <a:srgbClr val="F8081F"/>
                </a:solidFill>
                <a:latin typeface="+mn-ea"/>
                <a:ea typeface="+mn-ea"/>
                <a:cs typeface="黑体" charset="0"/>
              </a:rPr>
              <a:t>重力</a:t>
            </a:r>
            <a:endParaRPr lang="zh-CN" altLang="en-US" sz="2800" dirty="0">
              <a:latin typeface="+mn-ea"/>
              <a:ea typeface="+mn-ea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91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55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55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55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55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55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55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55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55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55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55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55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55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55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55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55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55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55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55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655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655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655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84" grpId="0"/>
      <p:bldP spid="65585" grpId="0"/>
      <p:bldP spid="65588" grpId="0"/>
      <p:bldP spid="65589" grpId="0"/>
      <p:bldP spid="65593" grpId="0"/>
      <p:bldP spid="65595" grpId="0"/>
      <p:bldP spid="6559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文本框 66561"/>
          <p:cNvSpPr txBox="1">
            <a:spLocks noChangeArrowheads="1"/>
          </p:cNvSpPr>
          <p:nvPr/>
        </p:nvSpPr>
        <p:spPr bwMode="auto">
          <a:xfrm>
            <a:off x="206514" y="231490"/>
            <a:ext cx="364540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dirty="0" smtClean="0">
                <a:solidFill>
                  <a:srgbClr val="000000"/>
                </a:solidFill>
                <a:latin typeface="+mn-ea"/>
                <a:ea typeface="+mn-ea"/>
                <a:cs typeface="黑体" charset="0"/>
              </a:rPr>
              <a:t>三、阿基米德原理：</a:t>
            </a:r>
            <a:endParaRPr lang="zh-CN" altLang="en-US" sz="3200" dirty="0">
              <a:solidFill>
                <a:srgbClr val="000000"/>
              </a:solidFill>
              <a:latin typeface="+mn-ea"/>
              <a:ea typeface="+mn-ea"/>
              <a:cs typeface="黑体" charset="0"/>
            </a:endParaRPr>
          </a:p>
        </p:txBody>
      </p:sp>
      <p:sp>
        <p:nvSpPr>
          <p:cNvPr id="17412" name="文本框 66562"/>
          <p:cNvSpPr txBox="1">
            <a:spLocks noChangeArrowheads="1"/>
          </p:cNvSpPr>
          <p:nvPr/>
        </p:nvSpPr>
        <p:spPr bwMode="auto">
          <a:xfrm>
            <a:off x="836585" y="771550"/>
            <a:ext cx="7695855" cy="134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dirty="0" smtClean="0">
                <a:latin typeface="+mn-ea"/>
                <a:ea typeface="+mn-ea"/>
                <a:cs typeface="黑体" charset="0"/>
              </a:rPr>
              <a:t>浸入</a:t>
            </a:r>
            <a:r>
              <a:rPr lang="zh-CN" altLang="en-US" sz="2800" dirty="0">
                <a:latin typeface="+mn-ea"/>
                <a:ea typeface="+mn-ea"/>
                <a:cs typeface="黑体" charset="0"/>
              </a:rPr>
              <a:t>液体中的物体所受的浮力的大小等于物体排开的液体所受的重力的</a:t>
            </a:r>
            <a:r>
              <a:rPr lang="zh-CN" altLang="en-US" sz="2800" dirty="0" smtClean="0">
                <a:latin typeface="+mn-ea"/>
                <a:ea typeface="+mn-ea"/>
                <a:cs typeface="黑体" charset="0"/>
              </a:rPr>
              <a:t>大小。</a:t>
            </a:r>
            <a:endParaRPr lang="zh-CN" altLang="en-US" sz="2800" dirty="0">
              <a:latin typeface="+mn-ea"/>
              <a:ea typeface="+mn-ea"/>
              <a:cs typeface="黑体" charset="0"/>
            </a:endParaRP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746575" y="2211710"/>
            <a:ext cx="42304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zh-CN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1</a:t>
            </a:r>
            <a:r>
              <a:rPr lang="zh-CN" altLang="en-US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、公式</a:t>
            </a:r>
            <a:r>
              <a:rPr lang="zh-CN" altLang="en-US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：</a:t>
            </a:r>
            <a:r>
              <a:rPr lang="zh-CN" altLang="en-US" sz="2800" b="1" i="1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F</a:t>
            </a:r>
            <a:r>
              <a:rPr lang="zh-CN" altLang="en-US" sz="2800" b="1" baseline="-25000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浮 </a:t>
            </a:r>
            <a:r>
              <a:rPr lang="zh-CN" altLang="en-US" sz="2800" b="1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= </a:t>
            </a:r>
            <a:r>
              <a:rPr lang="zh-CN" altLang="en-US" sz="2800" b="1" i="1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G</a:t>
            </a:r>
            <a:r>
              <a:rPr lang="zh-CN" altLang="en-US" sz="2800" b="1" baseline="-2500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排液</a:t>
            </a:r>
            <a:endParaRPr lang="zh-CN" altLang="en-US" sz="2800" b="1" baseline="-25000" dirty="0">
              <a:solidFill>
                <a:srgbClr val="F8081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46575" y="2976795"/>
            <a:ext cx="6300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2</a:t>
            </a:r>
            <a:r>
              <a:rPr lang="zh-CN" altLang="en-US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、推导公式</a:t>
            </a:r>
            <a:r>
              <a:rPr lang="zh-CN" altLang="en-US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：</a:t>
            </a:r>
            <a:r>
              <a:rPr lang="zh-CN" altLang="en-US" sz="2800" b="1" i="1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F</a:t>
            </a:r>
            <a:r>
              <a:rPr lang="zh-CN" altLang="en-US" sz="2800" b="1" baseline="-25000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浮 </a:t>
            </a:r>
            <a:r>
              <a:rPr lang="zh-CN" altLang="en-US" sz="2800" b="1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= </a:t>
            </a:r>
            <a:r>
              <a:rPr lang="zh-CN" altLang="en-US" sz="2800" b="1" i="1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G</a:t>
            </a:r>
            <a:r>
              <a:rPr lang="zh-CN" altLang="en-US" sz="2800" b="1" baseline="-2500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排液</a:t>
            </a:r>
            <a:r>
              <a:rPr lang="zh-CN" altLang="en-US" sz="2800" b="1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=</a:t>
            </a:r>
            <a:r>
              <a:rPr lang="el-GR" sz="2800" b="1" i="1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ρ</a:t>
            </a:r>
            <a:r>
              <a:rPr lang="zh-CN" altLang="en-US" sz="2800" b="1" baseline="-25000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液 </a:t>
            </a:r>
            <a:r>
              <a:rPr lang="zh-CN" altLang="en-US" sz="2800" b="1" i="1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g V</a:t>
            </a:r>
            <a:r>
              <a:rPr lang="zh-CN" altLang="en-US" sz="2800" b="1" baseline="-25000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排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746575" y="3696875"/>
            <a:ext cx="783087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zh-CN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3</a:t>
            </a:r>
            <a:r>
              <a:rPr lang="zh-CN" altLang="en-US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、阿基米德原理说明浸入液体中的物体所受浮力的大小只与</a:t>
            </a:r>
            <a:r>
              <a:rPr lang="zh-CN" altLang="en-US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液体密度</a:t>
            </a:r>
            <a:r>
              <a:rPr lang="zh-CN" altLang="en-US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和</a:t>
            </a:r>
            <a:r>
              <a:rPr lang="zh-CN" altLang="en-US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排开液体体积</a:t>
            </a:r>
            <a:r>
              <a:rPr lang="zh-CN" altLang="en-US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有关。</a:t>
            </a:r>
            <a:endParaRPr lang="zh-CN" altLang="en-US" sz="2800" b="1" baseline="-25000" dirty="0">
              <a:solidFill>
                <a:srgbClr val="F8081F"/>
              </a:solidFill>
              <a:latin typeface="宋体"/>
              <a:ea typeface="宋体"/>
              <a:cs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5332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746575" y="951570"/>
            <a:ext cx="6030670" cy="702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150000"/>
              </a:lnSpc>
              <a:buFont typeface="Wingdings" charset="0"/>
              <a:buNone/>
            </a:pPr>
            <a:r>
              <a:rPr lang="en-US" altLang="zh-CN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1</a:t>
            </a:r>
            <a:r>
              <a:rPr lang="zh-CN" altLang="en-US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、区分</a:t>
            </a:r>
            <a:r>
              <a:rPr lang="zh-CN" altLang="en-US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：</a:t>
            </a:r>
            <a:r>
              <a:rPr lang="zh-CN" altLang="en-US" sz="28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浸没、浸入、浸在、</a:t>
            </a:r>
            <a:r>
              <a:rPr lang="zh-CN" altLang="en-US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没入 </a:t>
            </a:r>
            <a:endParaRPr lang="en-US" altLang="zh-CN" sz="2800" dirty="0" smtClean="0">
              <a:solidFill>
                <a:srgbClr val="FF0000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51520" y="231490"/>
            <a:ext cx="56256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130000"/>
              </a:lnSpc>
            </a:pPr>
            <a:r>
              <a:rPr lang="zh-CN" altLang="en-US" sz="32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四、关于阿基米德</a:t>
            </a:r>
            <a:r>
              <a:rPr lang="zh-CN" altLang="en-US" sz="32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原理的讨论</a:t>
            </a:r>
          </a:p>
        </p:txBody>
      </p:sp>
      <p:grpSp>
        <p:nvGrpSpPr>
          <p:cNvPr id="11" name="Group 5"/>
          <p:cNvGrpSpPr>
            <a:grpSpLocks/>
          </p:cNvGrpSpPr>
          <p:nvPr/>
        </p:nvGrpSpPr>
        <p:grpSpPr bwMode="auto">
          <a:xfrm>
            <a:off x="1961710" y="1896675"/>
            <a:ext cx="1800200" cy="1845205"/>
            <a:chOff x="0" y="0"/>
            <a:chExt cx="960" cy="1056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0" y="48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0" y="1056"/>
              <a:ext cx="9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 flipH="1" flipV="1">
              <a:off x="960" y="0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0" y="288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0" y="432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0" y="576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0" y="768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0" y="912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20" name="Group 14"/>
          <p:cNvGrpSpPr>
            <a:grpSpLocks/>
          </p:cNvGrpSpPr>
          <p:nvPr/>
        </p:nvGrpSpPr>
        <p:grpSpPr bwMode="auto">
          <a:xfrm>
            <a:off x="4977045" y="1896674"/>
            <a:ext cx="1845205" cy="1845205"/>
            <a:chOff x="0" y="0"/>
            <a:chExt cx="960" cy="1056"/>
          </a:xfrm>
        </p:grpSpPr>
        <p:sp>
          <p:nvSpPr>
            <p:cNvPr id="21" name="Line 15"/>
            <p:cNvSpPr>
              <a:spLocks noChangeShapeType="1"/>
            </p:cNvSpPr>
            <p:nvPr/>
          </p:nvSpPr>
          <p:spPr bwMode="auto">
            <a:xfrm>
              <a:off x="0" y="48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0" y="1056"/>
              <a:ext cx="9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 flipH="1" flipV="1">
              <a:off x="960" y="0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0" y="288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>
              <a:off x="0" y="432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>
              <a:off x="0" y="576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7" name="Line 21"/>
            <p:cNvSpPr>
              <a:spLocks noChangeShapeType="1"/>
            </p:cNvSpPr>
            <p:nvPr/>
          </p:nvSpPr>
          <p:spPr bwMode="auto">
            <a:xfrm>
              <a:off x="0" y="768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8" name="Line 22"/>
            <p:cNvSpPr>
              <a:spLocks noChangeShapeType="1"/>
            </p:cNvSpPr>
            <p:nvPr/>
          </p:nvSpPr>
          <p:spPr bwMode="auto">
            <a:xfrm>
              <a:off x="0" y="912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2546775" y="2706766"/>
            <a:ext cx="685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zh-CN" altLang="en-US">
              <a:solidFill>
                <a:srgbClr val="000000"/>
              </a:solidFill>
            </a:endParaRPr>
          </a:p>
        </p:txBody>
      </p:sp>
      <p:grpSp>
        <p:nvGrpSpPr>
          <p:cNvPr id="31" name="Group 25"/>
          <p:cNvGrpSpPr>
            <a:grpSpLocks/>
          </p:cNvGrpSpPr>
          <p:nvPr/>
        </p:nvGrpSpPr>
        <p:grpSpPr bwMode="auto">
          <a:xfrm>
            <a:off x="5517105" y="2166705"/>
            <a:ext cx="762000" cy="488156"/>
            <a:chOff x="0" y="0"/>
            <a:chExt cx="384" cy="336"/>
          </a:xfrm>
        </p:grpSpPr>
        <p:sp>
          <p:nvSpPr>
            <p:cNvPr id="32" name="Rectangle 26"/>
            <p:cNvSpPr>
              <a:spLocks noChangeArrowheads="1"/>
            </p:cNvSpPr>
            <p:nvPr/>
          </p:nvSpPr>
          <p:spPr bwMode="auto">
            <a:xfrm>
              <a:off x="0" y="0"/>
              <a:ext cx="38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33" name="Rectangle 27"/>
            <p:cNvSpPr>
              <a:spLocks noChangeArrowheads="1"/>
            </p:cNvSpPr>
            <p:nvPr/>
          </p:nvSpPr>
          <p:spPr bwMode="auto">
            <a:xfrm>
              <a:off x="0" y="0"/>
              <a:ext cx="384" cy="144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1781690" y="4056915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FF0000"/>
                </a:solidFill>
              </a:rPr>
              <a:t>浸没（没入）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4707015" y="4056915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FF0000"/>
                </a:solidFill>
              </a:rPr>
              <a:t>浸在（浸入）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70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  <p:bldP spid="29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41530" y="141480"/>
            <a:ext cx="2070230" cy="702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1" hangingPunct="1">
              <a:lnSpc>
                <a:spcPct val="150000"/>
              </a:lnSpc>
              <a:buFont typeface="Wingdings" charset="0"/>
              <a:buNone/>
            </a:pPr>
            <a:r>
              <a:rPr lang="zh-CN" altLang="zh-CN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2</a:t>
            </a:r>
            <a:r>
              <a:rPr lang="zh-CN" altLang="en-US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、关于</a:t>
            </a:r>
            <a:r>
              <a:rPr lang="en-US" altLang="zh-CN" sz="2800" i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V</a:t>
            </a:r>
            <a:r>
              <a:rPr lang="zh-CN" altLang="en-US" sz="2800" baseline="-250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排  </a:t>
            </a:r>
            <a:endParaRPr lang="zh-CN" altLang="en-US" sz="2800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466655" y="996575"/>
            <a:ext cx="1890210" cy="1980220"/>
            <a:chOff x="0" y="0"/>
            <a:chExt cx="960" cy="1056"/>
          </a:xfrm>
        </p:grpSpPr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0" y="0"/>
              <a:ext cx="960" cy="1056"/>
              <a:chOff x="0" y="0"/>
              <a:chExt cx="960" cy="1056"/>
            </a:xfrm>
          </p:grpSpPr>
          <p:sp>
            <p:nvSpPr>
              <p:cNvPr id="6" name="Line 7"/>
              <p:cNvSpPr>
                <a:spLocks noChangeShapeType="1"/>
              </p:cNvSpPr>
              <p:nvPr/>
            </p:nvSpPr>
            <p:spPr bwMode="auto">
              <a:xfrm>
                <a:off x="0" y="48"/>
                <a:ext cx="0" cy="10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" name="Line 8"/>
              <p:cNvSpPr>
                <a:spLocks noChangeShapeType="1"/>
              </p:cNvSpPr>
              <p:nvPr/>
            </p:nvSpPr>
            <p:spPr bwMode="auto">
              <a:xfrm>
                <a:off x="0" y="1056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 flipH="1" flipV="1">
                <a:off x="960" y="0"/>
                <a:ext cx="0" cy="10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0" y="288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" name="Line 11"/>
              <p:cNvSpPr>
                <a:spLocks noChangeShapeType="1"/>
              </p:cNvSpPr>
              <p:nvPr/>
            </p:nvSpPr>
            <p:spPr bwMode="auto">
              <a:xfrm>
                <a:off x="0" y="432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" name="Line 12"/>
              <p:cNvSpPr>
                <a:spLocks noChangeShapeType="1"/>
              </p:cNvSpPr>
              <p:nvPr/>
            </p:nvSpPr>
            <p:spPr bwMode="auto">
              <a:xfrm>
                <a:off x="0" y="576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" name="Line 13"/>
              <p:cNvSpPr>
                <a:spLocks noChangeShapeType="1"/>
              </p:cNvSpPr>
              <p:nvPr/>
            </p:nvSpPr>
            <p:spPr bwMode="auto">
              <a:xfrm>
                <a:off x="0" y="768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" name="Line 14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" name="Rectangle 15"/>
            <p:cNvSpPr>
              <a:spLocks noChangeArrowheads="1"/>
            </p:cNvSpPr>
            <p:nvPr/>
          </p:nvSpPr>
          <p:spPr bwMode="auto">
            <a:xfrm>
              <a:off x="240" y="432"/>
              <a:ext cx="43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zh-CN" altLang="en-US"/>
            </a:p>
          </p:txBody>
        </p:sp>
      </p:grpSp>
      <p:grpSp>
        <p:nvGrpSpPr>
          <p:cNvPr id="14" name="Group 16"/>
          <p:cNvGrpSpPr>
            <a:grpSpLocks/>
          </p:cNvGrpSpPr>
          <p:nvPr/>
        </p:nvGrpSpPr>
        <p:grpSpPr bwMode="auto">
          <a:xfrm>
            <a:off x="5607115" y="861560"/>
            <a:ext cx="2070230" cy="2115235"/>
            <a:chOff x="0" y="0"/>
            <a:chExt cx="960" cy="1056"/>
          </a:xfrm>
        </p:grpSpPr>
        <p:grpSp>
          <p:nvGrpSpPr>
            <p:cNvPr id="15" name="Group 17"/>
            <p:cNvGrpSpPr>
              <a:grpSpLocks/>
            </p:cNvGrpSpPr>
            <p:nvPr/>
          </p:nvGrpSpPr>
          <p:grpSpPr bwMode="auto">
            <a:xfrm>
              <a:off x="0" y="0"/>
              <a:ext cx="960" cy="1056"/>
              <a:chOff x="0" y="0"/>
              <a:chExt cx="960" cy="1056"/>
            </a:xfrm>
          </p:grpSpPr>
          <p:sp>
            <p:nvSpPr>
              <p:cNvPr id="19" name="Line 18"/>
              <p:cNvSpPr>
                <a:spLocks noChangeShapeType="1"/>
              </p:cNvSpPr>
              <p:nvPr/>
            </p:nvSpPr>
            <p:spPr bwMode="auto">
              <a:xfrm>
                <a:off x="0" y="48"/>
                <a:ext cx="0" cy="10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" name="Line 19"/>
              <p:cNvSpPr>
                <a:spLocks noChangeShapeType="1"/>
              </p:cNvSpPr>
              <p:nvPr/>
            </p:nvSpPr>
            <p:spPr bwMode="auto">
              <a:xfrm>
                <a:off x="0" y="1056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" name="Line 20"/>
              <p:cNvSpPr>
                <a:spLocks noChangeShapeType="1"/>
              </p:cNvSpPr>
              <p:nvPr/>
            </p:nvSpPr>
            <p:spPr bwMode="auto">
              <a:xfrm flipH="1" flipV="1">
                <a:off x="960" y="0"/>
                <a:ext cx="0" cy="10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" name="Line 21"/>
              <p:cNvSpPr>
                <a:spLocks noChangeShapeType="1"/>
              </p:cNvSpPr>
              <p:nvPr/>
            </p:nvSpPr>
            <p:spPr bwMode="auto">
              <a:xfrm>
                <a:off x="0" y="288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" name="Line 22"/>
              <p:cNvSpPr>
                <a:spLocks noChangeShapeType="1"/>
              </p:cNvSpPr>
              <p:nvPr/>
            </p:nvSpPr>
            <p:spPr bwMode="auto">
              <a:xfrm>
                <a:off x="0" y="432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" name="Line 23"/>
              <p:cNvSpPr>
                <a:spLocks noChangeShapeType="1"/>
              </p:cNvSpPr>
              <p:nvPr/>
            </p:nvSpPr>
            <p:spPr bwMode="auto">
              <a:xfrm>
                <a:off x="0" y="576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" name="Line 24"/>
              <p:cNvSpPr>
                <a:spLocks noChangeShapeType="1"/>
              </p:cNvSpPr>
              <p:nvPr/>
            </p:nvSpPr>
            <p:spPr bwMode="auto">
              <a:xfrm>
                <a:off x="0" y="768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" name="Line 25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6" name="Group 26"/>
            <p:cNvGrpSpPr>
              <a:grpSpLocks/>
            </p:cNvGrpSpPr>
            <p:nvPr/>
          </p:nvGrpSpPr>
          <p:grpSpPr bwMode="auto">
            <a:xfrm>
              <a:off x="252" y="112"/>
              <a:ext cx="480" cy="410"/>
              <a:chOff x="48" y="13"/>
              <a:chExt cx="384" cy="336"/>
            </a:xfrm>
          </p:grpSpPr>
          <p:sp>
            <p:nvSpPr>
              <p:cNvPr id="17" name="Rectangle 27"/>
              <p:cNvSpPr>
                <a:spLocks noChangeArrowheads="1"/>
              </p:cNvSpPr>
              <p:nvPr/>
            </p:nvSpPr>
            <p:spPr bwMode="auto">
              <a:xfrm>
                <a:off x="48" y="13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/>
              </a:p>
            </p:txBody>
          </p:sp>
          <p:sp>
            <p:nvSpPr>
              <p:cNvPr id="18" name="Rectangle 28"/>
              <p:cNvSpPr>
                <a:spLocks noChangeArrowheads="1"/>
              </p:cNvSpPr>
              <p:nvPr/>
            </p:nvSpPr>
            <p:spPr bwMode="auto">
              <a:xfrm>
                <a:off x="48" y="161"/>
                <a:ext cx="384" cy="184"/>
              </a:xfrm>
              <a:prstGeom prst="rect">
                <a:avLst/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zh-CN" altLang="en-US"/>
              </a:p>
            </p:txBody>
          </p:sp>
        </p:grpSp>
      </p:grp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1196625" y="3111810"/>
            <a:ext cx="2133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i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V</a:t>
            </a:r>
            <a:r>
              <a:rPr lang="zh-CN" altLang="en-US" sz="2800" b="1" baseline="-25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排</a:t>
            </a:r>
            <a:r>
              <a:rPr lang="en-US" altLang="zh-CN" sz="28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=</a:t>
            </a:r>
            <a:r>
              <a:rPr lang="en-US" altLang="zh-CN" sz="2800" b="1" i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V</a:t>
            </a:r>
            <a:r>
              <a:rPr lang="zh-CN" altLang="en-US" sz="2800" b="1" baseline="-250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物</a:t>
            </a: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5427095" y="3111810"/>
            <a:ext cx="2209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i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V</a:t>
            </a:r>
            <a:r>
              <a:rPr lang="zh-CN" altLang="en-US" sz="2800" b="1" baseline="-25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排</a:t>
            </a:r>
            <a:r>
              <a:rPr lang="en-US" altLang="zh-CN" sz="2800" b="1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&lt;</a:t>
            </a:r>
            <a:r>
              <a:rPr lang="en-US" altLang="zh-CN" sz="2800" b="1" i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V</a:t>
            </a:r>
            <a:r>
              <a:rPr lang="zh-CN" altLang="en-US" sz="2800" b="1" baseline="-250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物</a:t>
            </a:r>
            <a:endParaRPr lang="zh-CN" altLang="en-US" sz="2800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916705" y="1806665"/>
            <a:ext cx="945105" cy="630070"/>
          </a:xfrm>
          <a:prstGeom prst="rect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296525" y="3741880"/>
            <a:ext cx="4005445" cy="702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i="1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F</a:t>
            </a:r>
            <a:r>
              <a:rPr lang="zh-CN" altLang="en-US" sz="2800" baseline="-25000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浮</a:t>
            </a:r>
            <a:r>
              <a:rPr lang="en-US" altLang="zh-CN" sz="2800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=</a:t>
            </a:r>
            <a:r>
              <a:rPr lang="en-US" altLang="zh-CN" sz="2800" i="1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G</a:t>
            </a:r>
            <a:r>
              <a:rPr lang="zh-CN" altLang="en-US" sz="2800" baseline="-25000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液</a:t>
            </a:r>
            <a:r>
              <a:rPr lang="en-US" altLang="zh-CN" sz="2800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=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ρ</a:t>
            </a:r>
            <a:r>
              <a:rPr lang="zh-CN" altLang="en-US" sz="2800" baseline="-25000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液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gV</a:t>
            </a:r>
            <a:r>
              <a:rPr lang="zh-CN" altLang="en-US" sz="2800" baseline="-25000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排</a:t>
            </a:r>
            <a:r>
              <a:rPr lang="en-US" altLang="zh-CN" sz="2800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=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ρ</a:t>
            </a:r>
            <a:r>
              <a:rPr lang="zh-CN" altLang="en-US" sz="2800" baseline="-25000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液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gV</a:t>
            </a:r>
            <a:r>
              <a:rPr lang="zh-CN" altLang="en-US" sz="2800" baseline="-25000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物</a:t>
            </a:r>
            <a:endParaRPr lang="zh-CN" altLang="en-US" sz="2800" dirty="0">
              <a:solidFill>
                <a:srgbClr val="FF0000"/>
              </a:solidFill>
              <a:latin typeface="Times New Roman" charset="0"/>
              <a:ea typeface="黑体" charset="0"/>
              <a:cs typeface="黑体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067055" y="3921900"/>
            <a:ext cx="34926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800" i="1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F</a:t>
            </a:r>
            <a:r>
              <a:rPr lang="zh-CN" altLang="en-US" sz="2800" baseline="-25000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浮</a:t>
            </a:r>
            <a:r>
              <a:rPr lang="en-US" altLang="zh-CN" sz="2800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=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ρ</a:t>
            </a:r>
            <a:r>
              <a:rPr lang="zh-CN" altLang="en-US" sz="2800" baseline="-25000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液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gV</a:t>
            </a:r>
            <a:r>
              <a:rPr lang="zh-CN" altLang="en-US" sz="2800" baseline="-25000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排</a:t>
            </a:r>
            <a:r>
              <a:rPr lang="en-US" altLang="zh-CN" sz="2800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&lt; </a:t>
            </a:r>
            <a:r>
              <a:rPr lang="en-US" altLang="zh-CN" sz="2800" i="1" dirty="0" err="1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ρ</a:t>
            </a:r>
            <a:r>
              <a:rPr lang="zh-CN" altLang="en-US" sz="2800" baseline="-25000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液</a:t>
            </a:r>
            <a:r>
              <a:rPr lang="en-US" altLang="zh-CN" sz="2800" baseline="-25000" dirty="0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 </a:t>
            </a:r>
            <a:r>
              <a:rPr lang="en-US" altLang="zh-CN" sz="2800" i="1" dirty="0" err="1" smtClean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gV</a:t>
            </a:r>
            <a:r>
              <a:rPr lang="zh-CN" altLang="en-US" sz="2800" baseline="-25000" dirty="0">
                <a:solidFill>
                  <a:srgbClr val="FF0000"/>
                </a:solidFill>
                <a:latin typeface="Times New Roman" charset="0"/>
                <a:ea typeface="黑体" charset="0"/>
                <a:cs typeface="黑体" charset="0"/>
              </a:rPr>
              <a:t>物</a:t>
            </a:r>
          </a:p>
        </p:txBody>
      </p:sp>
    </p:spTree>
    <p:extLst>
      <p:ext uri="{BB962C8B-B14F-4D97-AF65-F5344CB8AC3E}">
        <p14:creationId xmlns:p14="http://schemas.microsoft.com/office/powerpoint/2010/main" val="120158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0" grpId="0" animBg="1"/>
      <p:bldP spid="31" grpId="0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文本框 36869"/>
          <p:cNvSpPr txBox="1"/>
          <p:nvPr/>
        </p:nvSpPr>
        <p:spPr>
          <a:xfrm>
            <a:off x="431540" y="276495"/>
            <a:ext cx="8370930" cy="39344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sz="2800" noProof="1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练习：</a:t>
            </a:r>
            <a:r>
              <a:rPr altLang="zh-CN" sz="2800" noProof="1" smtClean="0">
                <a:latin typeface="宋体"/>
                <a:ea typeface="宋体"/>
                <a:cs typeface="宋体"/>
              </a:rPr>
              <a:t>A</a:t>
            </a:r>
            <a:r>
              <a:rPr sz="2800" noProof="1">
                <a:latin typeface="宋体"/>
                <a:ea typeface="宋体"/>
                <a:cs typeface="宋体"/>
              </a:rPr>
              <a:t>、</a:t>
            </a:r>
            <a:r>
              <a:rPr altLang="zh-CN" sz="2800" noProof="1">
                <a:latin typeface="宋体"/>
                <a:ea typeface="宋体"/>
                <a:cs typeface="宋体"/>
              </a:rPr>
              <a:t>B</a:t>
            </a:r>
            <a:r>
              <a:rPr sz="2800" noProof="1">
                <a:latin typeface="宋体"/>
                <a:ea typeface="宋体"/>
                <a:cs typeface="宋体"/>
              </a:rPr>
              <a:t>、</a:t>
            </a:r>
            <a:r>
              <a:rPr altLang="zh-CN" sz="2800" noProof="1">
                <a:latin typeface="宋体"/>
                <a:ea typeface="宋体"/>
                <a:cs typeface="宋体"/>
              </a:rPr>
              <a:t>C</a:t>
            </a:r>
            <a:r>
              <a:rPr sz="2800" noProof="1">
                <a:latin typeface="宋体"/>
                <a:ea typeface="宋体"/>
                <a:cs typeface="宋体"/>
              </a:rPr>
              <a:t>三个物体</a:t>
            </a:r>
            <a:r>
              <a:rPr sz="2800" noProof="1">
                <a:solidFill>
                  <a:srgbClr val="FF0000"/>
                </a:solidFill>
                <a:latin typeface="宋体"/>
                <a:ea typeface="宋体"/>
                <a:cs typeface="宋体"/>
              </a:rPr>
              <a:t>体积相同</a:t>
            </a:r>
            <a:r>
              <a:rPr sz="2800" noProof="1">
                <a:latin typeface="宋体"/>
                <a:ea typeface="宋体"/>
                <a:cs typeface="宋体"/>
              </a:rPr>
              <a:t>，在水中的情况如图所示，则三个物体受到的浮力大小情况是（    ）</a:t>
            </a:r>
          </a:p>
          <a:p>
            <a:pPr algn="l" eaLnBrk="1" hangingPunct="1">
              <a:lnSpc>
                <a:spcPct val="150000"/>
              </a:lnSpc>
            </a:pPr>
            <a:r>
              <a:rPr altLang="zh-CN" sz="2800" b="1" noProof="1">
                <a:latin typeface="宋体"/>
                <a:ea typeface="宋体"/>
                <a:cs typeface="宋体"/>
              </a:rPr>
              <a:t>A. </a:t>
            </a:r>
            <a:r>
              <a:rPr altLang="zh-CN" sz="2800" b="1" i="1" noProof="1">
                <a:latin typeface="宋体"/>
                <a:ea typeface="宋体"/>
                <a:cs typeface="宋体"/>
              </a:rPr>
              <a:t>F</a:t>
            </a:r>
            <a:r>
              <a:rPr altLang="zh-CN" sz="2800" b="1" baseline="-25000" noProof="1">
                <a:latin typeface="宋体"/>
                <a:ea typeface="宋体"/>
                <a:cs typeface="宋体"/>
              </a:rPr>
              <a:t>A </a:t>
            </a:r>
            <a:r>
              <a:rPr altLang="zh-CN" sz="2800" b="1" noProof="1">
                <a:latin typeface="宋体"/>
                <a:ea typeface="宋体"/>
                <a:cs typeface="宋体"/>
              </a:rPr>
              <a:t>&gt;</a:t>
            </a:r>
            <a:r>
              <a:rPr altLang="zh-CN" sz="2800" b="1" i="1" noProof="1">
                <a:latin typeface="宋体"/>
                <a:ea typeface="宋体"/>
                <a:cs typeface="宋体"/>
              </a:rPr>
              <a:t>F</a:t>
            </a:r>
            <a:r>
              <a:rPr altLang="zh-CN" sz="2800" b="1" baseline="-25000" noProof="1">
                <a:latin typeface="宋体"/>
                <a:ea typeface="宋体"/>
                <a:cs typeface="宋体"/>
              </a:rPr>
              <a:t>B </a:t>
            </a:r>
            <a:r>
              <a:rPr altLang="zh-CN" sz="2800" b="1" noProof="1" smtClean="0">
                <a:latin typeface="宋体"/>
                <a:ea typeface="宋体"/>
                <a:cs typeface="宋体"/>
              </a:rPr>
              <a:t>&gt;</a:t>
            </a:r>
            <a:r>
              <a:rPr altLang="zh-CN" sz="2800" b="1" i="1" noProof="1" smtClean="0">
                <a:latin typeface="宋体"/>
                <a:ea typeface="宋体"/>
                <a:cs typeface="宋体"/>
              </a:rPr>
              <a:t>F</a:t>
            </a:r>
            <a:r>
              <a:rPr altLang="zh-CN" sz="2800" b="1" baseline="-25000" noProof="1" smtClean="0">
                <a:latin typeface="宋体"/>
                <a:ea typeface="宋体"/>
                <a:cs typeface="宋体"/>
              </a:rPr>
              <a:t>C                         </a:t>
            </a:r>
            <a:endParaRPr altLang="zh-CN" sz="2800" b="1" baseline="-25000" noProof="1">
              <a:latin typeface="宋体"/>
              <a:ea typeface="宋体"/>
              <a:cs typeface="宋体"/>
            </a:endParaRPr>
          </a:p>
          <a:p>
            <a:pPr algn="l" eaLnBrk="1" hangingPunct="1">
              <a:lnSpc>
                <a:spcPct val="150000"/>
              </a:lnSpc>
            </a:pPr>
            <a:r>
              <a:rPr altLang="zh-CN" sz="2800" b="1" noProof="1">
                <a:latin typeface="宋体"/>
                <a:ea typeface="宋体"/>
                <a:cs typeface="宋体"/>
              </a:rPr>
              <a:t>B</a:t>
            </a:r>
            <a:r>
              <a:rPr altLang="zh-CN" sz="2800" b="1" i="1" noProof="1">
                <a:latin typeface="宋体"/>
                <a:ea typeface="宋体"/>
                <a:cs typeface="宋体"/>
              </a:rPr>
              <a:t>. F</a:t>
            </a:r>
            <a:r>
              <a:rPr altLang="zh-CN" sz="2800" b="1" baseline="-25000" noProof="1">
                <a:latin typeface="宋体"/>
                <a:ea typeface="宋体"/>
                <a:cs typeface="宋体"/>
              </a:rPr>
              <a:t>C</a:t>
            </a:r>
            <a:r>
              <a:rPr altLang="zh-CN" sz="2800" b="1" noProof="1">
                <a:latin typeface="宋体"/>
                <a:ea typeface="宋体"/>
                <a:cs typeface="宋体"/>
              </a:rPr>
              <a:t> </a:t>
            </a:r>
            <a:r>
              <a:rPr altLang="zh-CN" sz="2800" b="1" noProof="1" smtClean="0">
                <a:latin typeface="宋体"/>
                <a:ea typeface="宋体"/>
                <a:cs typeface="宋体"/>
              </a:rPr>
              <a:t>&gt;</a:t>
            </a:r>
            <a:r>
              <a:rPr altLang="zh-CN" sz="2800" b="1" i="1" noProof="1" smtClean="0">
                <a:latin typeface="宋体"/>
                <a:ea typeface="宋体"/>
                <a:cs typeface="宋体"/>
              </a:rPr>
              <a:t>F</a:t>
            </a:r>
            <a:r>
              <a:rPr altLang="zh-CN" sz="2800" b="1" baseline="-25000" noProof="1" smtClean="0">
                <a:latin typeface="宋体"/>
                <a:ea typeface="宋体"/>
                <a:cs typeface="宋体"/>
              </a:rPr>
              <a:t>B </a:t>
            </a:r>
            <a:r>
              <a:rPr altLang="zh-CN" sz="2800" b="1" noProof="1">
                <a:latin typeface="宋体"/>
                <a:ea typeface="宋体"/>
                <a:cs typeface="宋体"/>
              </a:rPr>
              <a:t>&gt;</a:t>
            </a:r>
            <a:r>
              <a:rPr altLang="zh-CN" sz="2800" b="1" baseline="-25000" noProof="1">
                <a:latin typeface="宋体"/>
                <a:ea typeface="宋体"/>
                <a:cs typeface="宋体"/>
              </a:rPr>
              <a:t> </a:t>
            </a:r>
            <a:r>
              <a:rPr altLang="zh-CN" sz="2800" b="1" i="1" noProof="1" smtClean="0">
                <a:latin typeface="宋体"/>
                <a:ea typeface="宋体"/>
                <a:cs typeface="宋体"/>
              </a:rPr>
              <a:t>F</a:t>
            </a:r>
            <a:r>
              <a:rPr altLang="zh-CN" sz="2800" b="1" baseline="-25000" noProof="1" smtClean="0">
                <a:latin typeface="宋体"/>
                <a:ea typeface="宋体"/>
                <a:cs typeface="宋体"/>
              </a:rPr>
              <a:t>A </a:t>
            </a:r>
            <a:endParaRPr altLang="zh-CN" sz="2800" b="1" baseline="-25000" noProof="1">
              <a:latin typeface="宋体"/>
              <a:ea typeface="宋体"/>
              <a:cs typeface="宋体"/>
            </a:endParaRPr>
          </a:p>
          <a:p>
            <a:pPr algn="l" eaLnBrk="1" hangingPunct="1">
              <a:lnSpc>
                <a:spcPct val="150000"/>
              </a:lnSpc>
            </a:pPr>
            <a:r>
              <a:rPr altLang="zh-CN" sz="2800" b="1" noProof="1">
                <a:latin typeface="宋体"/>
                <a:ea typeface="宋体"/>
                <a:cs typeface="宋体"/>
              </a:rPr>
              <a:t>C</a:t>
            </a:r>
            <a:r>
              <a:rPr altLang="zh-CN" sz="2800" b="1" i="1" noProof="1">
                <a:latin typeface="宋体"/>
                <a:ea typeface="宋体"/>
                <a:cs typeface="宋体"/>
              </a:rPr>
              <a:t>. F</a:t>
            </a:r>
            <a:r>
              <a:rPr altLang="zh-CN" sz="2800" b="1" baseline="-25000" noProof="1">
                <a:latin typeface="宋体"/>
                <a:ea typeface="宋体"/>
                <a:cs typeface="宋体"/>
              </a:rPr>
              <a:t>B</a:t>
            </a:r>
            <a:r>
              <a:rPr altLang="zh-CN" sz="2800" b="1" noProof="1">
                <a:latin typeface="宋体"/>
                <a:ea typeface="宋体"/>
                <a:cs typeface="宋体"/>
              </a:rPr>
              <a:t> </a:t>
            </a:r>
            <a:r>
              <a:rPr altLang="zh-CN" sz="2800" b="1" noProof="1" smtClean="0">
                <a:latin typeface="宋体"/>
                <a:ea typeface="宋体"/>
                <a:cs typeface="宋体"/>
              </a:rPr>
              <a:t>&gt;</a:t>
            </a:r>
            <a:r>
              <a:rPr altLang="zh-CN" sz="2800" b="1" i="1" noProof="1" smtClean="0">
                <a:latin typeface="宋体"/>
                <a:ea typeface="宋体"/>
                <a:cs typeface="宋体"/>
              </a:rPr>
              <a:t>F</a:t>
            </a:r>
            <a:r>
              <a:rPr altLang="zh-CN" sz="2800" b="1" baseline="-25000" noProof="1" smtClean="0">
                <a:latin typeface="宋体"/>
                <a:ea typeface="宋体"/>
                <a:cs typeface="宋体"/>
              </a:rPr>
              <a:t>A </a:t>
            </a:r>
            <a:r>
              <a:rPr altLang="zh-CN" sz="2800" b="1" noProof="1" smtClean="0">
                <a:latin typeface="宋体"/>
                <a:ea typeface="宋体"/>
                <a:cs typeface="宋体"/>
              </a:rPr>
              <a:t>&gt;</a:t>
            </a:r>
            <a:r>
              <a:rPr altLang="zh-CN" sz="2800" b="1" i="1" noProof="1" smtClean="0">
                <a:latin typeface="宋体"/>
                <a:ea typeface="宋体"/>
                <a:cs typeface="宋体"/>
              </a:rPr>
              <a:t>F</a:t>
            </a:r>
            <a:r>
              <a:rPr altLang="zh-CN" sz="2800" b="1" baseline="-25000" noProof="1" smtClean="0">
                <a:latin typeface="宋体"/>
                <a:ea typeface="宋体"/>
                <a:cs typeface="宋体"/>
              </a:rPr>
              <a:t>C                          </a:t>
            </a:r>
            <a:endParaRPr altLang="zh-CN" sz="2800" b="1" baseline="-25000" noProof="1">
              <a:latin typeface="宋体"/>
              <a:ea typeface="宋体"/>
              <a:cs typeface="宋体"/>
            </a:endParaRPr>
          </a:p>
          <a:p>
            <a:pPr algn="l" eaLnBrk="1" hangingPunct="1">
              <a:lnSpc>
                <a:spcPct val="150000"/>
              </a:lnSpc>
            </a:pPr>
            <a:r>
              <a:rPr altLang="zh-CN" sz="2800" b="1" noProof="1">
                <a:latin typeface="宋体"/>
                <a:ea typeface="宋体"/>
                <a:cs typeface="宋体"/>
              </a:rPr>
              <a:t>D</a:t>
            </a:r>
            <a:r>
              <a:rPr altLang="zh-CN" sz="2800" b="1" i="1" noProof="1">
                <a:latin typeface="宋体"/>
                <a:ea typeface="宋体"/>
                <a:cs typeface="宋体"/>
              </a:rPr>
              <a:t>. F</a:t>
            </a:r>
            <a:r>
              <a:rPr altLang="zh-CN" sz="2800" b="1" baseline="-25000" noProof="1">
                <a:latin typeface="宋体"/>
                <a:ea typeface="宋体"/>
                <a:cs typeface="宋体"/>
              </a:rPr>
              <a:t>A </a:t>
            </a:r>
            <a:r>
              <a:rPr altLang="zh-CN" sz="2800" b="1" noProof="1" smtClean="0">
                <a:latin typeface="宋体"/>
                <a:ea typeface="宋体"/>
                <a:cs typeface="宋体"/>
              </a:rPr>
              <a:t>=</a:t>
            </a:r>
            <a:r>
              <a:rPr altLang="zh-CN" sz="2800" b="1" i="1" noProof="1" smtClean="0">
                <a:latin typeface="宋体"/>
                <a:ea typeface="宋体"/>
                <a:cs typeface="宋体"/>
              </a:rPr>
              <a:t>F</a:t>
            </a:r>
            <a:r>
              <a:rPr altLang="zh-CN" sz="2800" b="1" baseline="-25000" noProof="1" smtClean="0">
                <a:latin typeface="宋体"/>
                <a:ea typeface="宋体"/>
                <a:cs typeface="宋体"/>
              </a:rPr>
              <a:t>B </a:t>
            </a:r>
            <a:r>
              <a:rPr altLang="zh-CN" sz="2800" b="1" noProof="1" smtClean="0">
                <a:latin typeface="宋体"/>
                <a:ea typeface="宋体"/>
                <a:cs typeface="宋体"/>
              </a:rPr>
              <a:t>=</a:t>
            </a:r>
            <a:r>
              <a:rPr altLang="zh-CN" sz="2800" b="1" i="1" noProof="1" smtClean="0">
                <a:latin typeface="宋体"/>
                <a:ea typeface="宋体"/>
                <a:cs typeface="宋体"/>
              </a:rPr>
              <a:t>F</a:t>
            </a:r>
            <a:r>
              <a:rPr altLang="zh-CN" sz="2800" b="1" baseline="-25000" noProof="1" smtClean="0">
                <a:latin typeface="宋体"/>
                <a:ea typeface="宋体"/>
                <a:cs typeface="宋体"/>
              </a:rPr>
              <a:t>C </a:t>
            </a:r>
            <a:endParaRPr sz="2800" b="1" baseline="-25000" noProof="1">
              <a:latin typeface="宋体"/>
              <a:ea typeface="宋体"/>
              <a:cs typeface="宋体"/>
            </a:endParaRPr>
          </a:p>
        </p:txBody>
      </p:sp>
      <p:grpSp>
        <p:nvGrpSpPr>
          <p:cNvPr id="14339" name="组合 36870"/>
          <p:cNvGrpSpPr>
            <a:grpSpLocks/>
          </p:cNvGrpSpPr>
          <p:nvPr/>
        </p:nvGrpSpPr>
        <p:grpSpPr bwMode="auto">
          <a:xfrm>
            <a:off x="4752019" y="2076694"/>
            <a:ext cx="3375376" cy="2430271"/>
            <a:chOff x="3112" y="1488"/>
            <a:chExt cx="1304" cy="880"/>
          </a:xfrm>
        </p:grpSpPr>
        <p:grpSp>
          <p:nvGrpSpPr>
            <p:cNvPr id="14342" name="组合 36871"/>
            <p:cNvGrpSpPr>
              <a:grpSpLocks/>
            </p:cNvGrpSpPr>
            <p:nvPr/>
          </p:nvGrpSpPr>
          <p:grpSpPr bwMode="auto">
            <a:xfrm>
              <a:off x="3112" y="1536"/>
              <a:ext cx="1304" cy="832"/>
              <a:chOff x="1104" y="2112"/>
              <a:chExt cx="1304" cy="832"/>
            </a:xfrm>
          </p:grpSpPr>
          <p:sp>
            <p:nvSpPr>
              <p:cNvPr id="14352" name="直接连接符 36872"/>
              <p:cNvSpPr>
                <a:spLocks noChangeShapeType="1"/>
              </p:cNvSpPr>
              <p:nvPr/>
            </p:nvSpPr>
            <p:spPr bwMode="auto">
              <a:xfrm>
                <a:off x="1104" y="2112"/>
                <a:ext cx="0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53" name="任意多边形 36873"/>
              <p:cNvSpPr>
                <a:spLocks noChangeArrowheads="1"/>
              </p:cNvSpPr>
              <p:nvPr/>
            </p:nvSpPr>
            <p:spPr bwMode="auto">
              <a:xfrm>
                <a:off x="1104" y="2832"/>
                <a:ext cx="152" cy="112"/>
              </a:xfrm>
              <a:custGeom>
                <a:avLst/>
                <a:gdLst>
                  <a:gd name="T0" fmla="*/ 0 w 152"/>
                  <a:gd name="T1" fmla="*/ 0 h 112"/>
                  <a:gd name="T2" fmla="*/ 48 w 152"/>
                  <a:gd name="T3" fmla="*/ 96 h 112"/>
                  <a:gd name="T4" fmla="*/ 144 w 152"/>
                  <a:gd name="T5" fmla="*/ 96 h 112"/>
                  <a:gd name="T6" fmla="*/ 96 w 152"/>
                  <a:gd name="T7" fmla="*/ 96 h 1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112"/>
                  <a:gd name="T14" fmla="*/ 152 w 152"/>
                  <a:gd name="T15" fmla="*/ 112 h 1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112">
                    <a:moveTo>
                      <a:pt x="0" y="0"/>
                    </a:moveTo>
                    <a:cubicBezTo>
                      <a:pt x="12" y="40"/>
                      <a:pt x="24" y="80"/>
                      <a:pt x="48" y="96"/>
                    </a:cubicBezTo>
                    <a:cubicBezTo>
                      <a:pt x="72" y="112"/>
                      <a:pt x="136" y="96"/>
                      <a:pt x="144" y="96"/>
                    </a:cubicBezTo>
                    <a:cubicBezTo>
                      <a:pt x="152" y="96"/>
                      <a:pt x="104" y="96"/>
                      <a:pt x="96" y="96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54" name="直接连接符 36874"/>
              <p:cNvSpPr>
                <a:spLocks noChangeShapeType="1"/>
              </p:cNvSpPr>
              <p:nvPr/>
            </p:nvSpPr>
            <p:spPr bwMode="auto">
              <a:xfrm>
                <a:off x="1152" y="2928"/>
                <a:ext cx="1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55" name="直接连接符 36875"/>
              <p:cNvSpPr>
                <a:spLocks noChangeShapeType="1"/>
              </p:cNvSpPr>
              <p:nvPr/>
            </p:nvSpPr>
            <p:spPr bwMode="auto">
              <a:xfrm>
                <a:off x="2400" y="2112"/>
                <a:ext cx="0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56" name="任意多边形 36876"/>
              <p:cNvSpPr>
                <a:spLocks noChangeArrowheads="1"/>
              </p:cNvSpPr>
              <p:nvPr/>
            </p:nvSpPr>
            <p:spPr bwMode="auto">
              <a:xfrm flipH="1">
                <a:off x="2256" y="2832"/>
                <a:ext cx="152" cy="112"/>
              </a:xfrm>
              <a:custGeom>
                <a:avLst/>
                <a:gdLst>
                  <a:gd name="T0" fmla="*/ 0 w 152"/>
                  <a:gd name="T1" fmla="*/ 0 h 112"/>
                  <a:gd name="T2" fmla="*/ 48 w 152"/>
                  <a:gd name="T3" fmla="*/ 96 h 112"/>
                  <a:gd name="T4" fmla="*/ 144 w 152"/>
                  <a:gd name="T5" fmla="*/ 96 h 112"/>
                  <a:gd name="T6" fmla="*/ 96 w 152"/>
                  <a:gd name="T7" fmla="*/ 96 h 1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112"/>
                  <a:gd name="T14" fmla="*/ 152 w 152"/>
                  <a:gd name="T15" fmla="*/ 112 h 1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112">
                    <a:moveTo>
                      <a:pt x="0" y="0"/>
                    </a:moveTo>
                    <a:cubicBezTo>
                      <a:pt x="12" y="40"/>
                      <a:pt x="24" y="80"/>
                      <a:pt x="48" y="96"/>
                    </a:cubicBezTo>
                    <a:cubicBezTo>
                      <a:pt x="72" y="112"/>
                      <a:pt x="136" y="96"/>
                      <a:pt x="144" y="96"/>
                    </a:cubicBezTo>
                    <a:cubicBezTo>
                      <a:pt x="152" y="96"/>
                      <a:pt x="104" y="96"/>
                      <a:pt x="96" y="96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57" name="直接连接符 36877"/>
              <p:cNvSpPr>
                <a:spLocks noChangeShapeType="1"/>
              </p:cNvSpPr>
              <p:nvPr/>
            </p:nvSpPr>
            <p:spPr bwMode="auto">
              <a:xfrm>
                <a:off x="1104" y="2208"/>
                <a:ext cx="12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58" name="直接连接符 36878"/>
              <p:cNvSpPr>
                <a:spLocks noChangeShapeType="1"/>
              </p:cNvSpPr>
              <p:nvPr/>
            </p:nvSpPr>
            <p:spPr bwMode="auto">
              <a:xfrm>
                <a:off x="1104" y="2640"/>
                <a:ext cx="12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59" name="直接连接符 36879"/>
              <p:cNvSpPr>
                <a:spLocks noChangeShapeType="1"/>
              </p:cNvSpPr>
              <p:nvPr/>
            </p:nvSpPr>
            <p:spPr bwMode="auto">
              <a:xfrm>
                <a:off x="1104" y="2784"/>
                <a:ext cx="12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60" name="直接连接符 36880"/>
              <p:cNvSpPr>
                <a:spLocks noChangeShapeType="1"/>
              </p:cNvSpPr>
              <p:nvPr/>
            </p:nvSpPr>
            <p:spPr bwMode="auto">
              <a:xfrm>
                <a:off x="1104" y="2496"/>
                <a:ext cx="12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61" name="直接连接符 36881"/>
              <p:cNvSpPr>
                <a:spLocks noChangeShapeType="1"/>
              </p:cNvSpPr>
              <p:nvPr/>
            </p:nvSpPr>
            <p:spPr bwMode="auto">
              <a:xfrm>
                <a:off x="1104" y="2352"/>
                <a:ext cx="12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4343" name="组合 36882"/>
            <p:cNvGrpSpPr>
              <a:grpSpLocks/>
            </p:cNvGrpSpPr>
            <p:nvPr/>
          </p:nvGrpSpPr>
          <p:grpSpPr bwMode="auto">
            <a:xfrm>
              <a:off x="3312" y="1488"/>
              <a:ext cx="288" cy="288"/>
              <a:chOff x="4752" y="1536"/>
              <a:chExt cx="288" cy="288"/>
            </a:xfrm>
          </p:grpSpPr>
          <p:sp>
            <p:nvSpPr>
              <p:cNvPr id="14350" name="椭圆 36883"/>
              <p:cNvSpPr>
                <a:spLocks noChangeArrowheads="1"/>
              </p:cNvSpPr>
              <p:nvPr/>
            </p:nvSpPr>
            <p:spPr bwMode="auto">
              <a:xfrm>
                <a:off x="4752" y="1536"/>
                <a:ext cx="288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51" name="文本框 36884"/>
              <p:cNvSpPr txBox="1">
                <a:spLocks noChangeArrowheads="1"/>
              </p:cNvSpPr>
              <p:nvPr/>
            </p:nvSpPr>
            <p:spPr bwMode="auto">
              <a:xfrm>
                <a:off x="4828" y="1618"/>
                <a:ext cx="136" cy="13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9pPr>
              </a:lstStyle>
              <a:p>
                <a:pPr eaLnBrk="1" hangingPunct="1"/>
                <a:r>
                  <a:rPr lang="en-US" altLang="zh-CN" sz="1800" b="1" dirty="0">
                    <a:solidFill>
                      <a:schemeClr val="bg2"/>
                    </a:solidFill>
                    <a:latin typeface="Times New Roman" charset="0"/>
                  </a:rPr>
                  <a:t>A</a:t>
                </a:r>
              </a:p>
            </p:txBody>
          </p:sp>
        </p:grpSp>
        <p:grpSp>
          <p:nvGrpSpPr>
            <p:cNvPr id="14344" name="组合 36885"/>
            <p:cNvGrpSpPr>
              <a:grpSpLocks/>
            </p:cNvGrpSpPr>
            <p:nvPr/>
          </p:nvGrpSpPr>
          <p:grpSpPr bwMode="auto">
            <a:xfrm>
              <a:off x="4080" y="1584"/>
              <a:ext cx="288" cy="288"/>
              <a:chOff x="4896" y="2112"/>
              <a:chExt cx="288" cy="288"/>
            </a:xfrm>
          </p:grpSpPr>
          <p:sp>
            <p:nvSpPr>
              <p:cNvPr id="14348" name="椭圆 36886"/>
              <p:cNvSpPr>
                <a:spLocks noChangeArrowheads="1"/>
              </p:cNvSpPr>
              <p:nvPr/>
            </p:nvSpPr>
            <p:spPr bwMode="auto">
              <a:xfrm>
                <a:off x="4896" y="2112"/>
                <a:ext cx="288" cy="28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49" name="文本框 36887"/>
              <p:cNvSpPr txBox="1">
                <a:spLocks noChangeArrowheads="1"/>
              </p:cNvSpPr>
              <p:nvPr/>
            </p:nvSpPr>
            <p:spPr bwMode="auto">
              <a:xfrm>
                <a:off x="4975" y="2194"/>
                <a:ext cx="13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9pPr>
              </a:lstStyle>
              <a:p>
                <a:pPr eaLnBrk="1" hangingPunct="1"/>
                <a:r>
                  <a:rPr lang="en-US" altLang="zh-CN" sz="1800" b="1" dirty="0">
                    <a:solidFill>
                      <a:schemeClr val="bg1"/>
                    </a:solidFill>
                    <a:latin typeface="Times New Roman" charset="0"/>
                  </a:rPr>
                  <a:t>B</a:t>
                </a:r>
              </a:p>
            </p:txBody>
          </p:sp>
        </p:grpSp>
        <p:grpSp>
          <p:nvGrpSpPr>
            <p:cNvPr id="14345" name="组合 36888"/>
            <p:cNvGrpSpPr>
              <a:grpSpLocks/>
            </p:cNvGrpSpPr>
            <p:nvPr/>
          </p:nvGrpSpPr>
          <p:grpSpPr bwMode="auto">
            <a:xfrm>
              <a:off x="3360" y="2064"/>
              <a:ext cx="288" cy="288"/>
              <a:chOff x="5088" y="1680"/>
              <a:chExt cx="288" cy="288"/>
            </a:xfrm>
          </p:grpSpPr>
          <p:sp>
            <p:nvSpPr>
              <p:cNvPr id="14346" name="椭圆 36889"/>
              <p:cNvSpPr>
                <a:spLocks noChangeArrowheads="1"/>
              </p:cNvSpPr>
              <p:nvPr/>
            </p:nvSpPr>
            <p:spPr bwMode="auto">
              <a:xfrm>
                <a:off x="5088" y="1680"/>
                <a:ext cx="288" cy="28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47" name="文本框 36890"/>
              <p:cNvSpPr txBox="1">
                <a:spLocks noChangeArrowheads="1"/>
              </p:cNvSpPr>
              <p:nvPr/>
            </p:nvSpPr>
            <p:spPr bwMode="auto">
              <a:xfrm>
                <a:off x="5164" y="1762"/>
                <a:ext cx="136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Arial" charset="0"/>
                    <a:ea typeface="宋体" charset="0"/>
                  </a:defRPr>
                </a:lvl9pPr>
              </a:lstStyle>
              <a:p>
                <a:pPr eaLnBrk="1" hangingPunct="1"/>
                <a:r>
                  <a:rPr lang="en-US" altLang="zh-CN" sz="1800" b="1" dirty="0">
                    <a:solidFill>
                      <a:schemeClr val="bg2"/>
                    </a:solidFill>
                    <a:latin typeface="Times New Roman" charset="0"/>
                  </a:rPr>
                  <a:t>C</a:t>
                </a:r>
              </a:p>
            </p:txBody>
          </p:sp>
        </p:grpSp>
      </p:grpSp>
      <p:sp>
        <p:nvSpPr>
          <p:cNvPr id="36892" name="文本框 36891"/>
          <p:cNvSpPr txBox="1">
            <a:spLocks noChangeArrowheads="1"/>
          </p:cNvSpPr>
          <p:nvPr/>
        </p:nvSpPr>
        <p:spPr bwMode="auto">
          <a:xfrm>
            <a:off x="7812360" y="1086585"/>
            <a:ext cx="3899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altLang="zh-CN" sz="2400" b="1" dirty="0">
                <a:solidFill>
                  <a:srgbClr val="FF0000"/>
                </a:solidFill>
                <a:latin typeface="Times New Roman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8745085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521550" y="186485"/>
            <a:ext cx="8235915" cy="134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练习：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一个体积为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1</a:t>
            </a:r>
            <a:r>
              <a:rPr lang="en-US" altLang="zh-CN" sz="2800" dirty="0" smtClean="0">
                <a:latin typeface="宋体"/>
                <a:ea typeface="宋体"/>
                <a:cs typeface="宋体"/>
              </a:rPr>
              <a:t>00cm</a:t>
            </a:r>
            <a:r>
              <a:rPr lang="en-US" altLang="zh-CN" sz="2800" baseline="30000" dirty="0" smtClean="0">
                <a:latin typeface="宋体"/>
                <a:ea typeface="宋体"/>
                <a:cs typeface="宋体"/>
              </a:rPr>
              <a:t>3</a:t>
            </a:r>
            <a:r>
              <a:rPr lang="en-US" altLang="zh-CN" sz="2800" dirty="0" smtClean="0">
                <a:latin typeface="宋体"/>
                <a:ea typeface="宋体"/>
                <a:cs typeface="宋体"/>
              </a:rPr>
              <a:t> 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的物体浸没在水中，则它受</a:t>
            </a:r>
            <a:r>
              <a:rPr lang="zh-CN" altLang="en-US" sz="2800" dirty="0">
                <a:latin typeface="宋体"/>
                <a:ea typeface="宋体"/>
                <a:cs typeface="宋体"/>
              </a:rPr>
              <a:t>的浮力是多大</a:t>
            </a:r>
            <a:r>
              <a:rPr lang="zh-CN" altLang="en-US" sz="2800" u="sng" dirty="0">
                <a:latin typeface="宋体"/>
                <a:ea typeface="宋体"/>
                <a:cs typeface="宋体"/>
              </a:rPr>
              <a:t>    </a:t>
            </a:r>
            <a:r>
              <a:rPr lang="zh-CN" altLang="en-US" sz="2800" u="sng" dirty="0" smtClean="0">
                <a:latin typeface="宋体"/>
                <a:ea typeface="宋体"/>
                <a:cs typeface="宋体"/>
              </a:rPr>
              <a:t> </a:t>
            </a:r>
            <a:r>
              <a:rPr lang="en-US" altLang="zh-CN" sz="2800" dirty="0">
                <a:latin typeface="宋体"/>
                <a:ea typeface="宋体"/>
                <a:cs typeface="宋体"/>
              </a:rPr>
              <a:t>N</a:t>
            </a:r>
            <a:r>
              <a:rPr lang="zh-CN" altLang="en-US" sz="2800" dirty="0">
                <a:latin typeface="宋体"/>
                <a:ea typeface="宋体"/>
                <a:cs typeface="宋体"/>
              </a:rPr>
              <a:t>。（</a:t>
            </a:r>
            <a:r>
              <a:rPr lang="en-US" altLang="zh-CN" sz="2800" i="1" dirty="0">
                <a:latin typeface="宋体"/>
                <a:ea typeface="宋体"/>
                <a:cs typeface="宋体"/>
              </a:rPr>
              <a:t>g</a:t>
            </a:r>
            <a:r>
              <a:rPr lang="zh-CN" altLang="en-US" sz="2800" dirty="0">
                <a:latin typeface="宋体"/>
                <a:ea typeface="宋体"/>
                <a:cs typeface="宋体"/>
              </a:rPr>
              <a:t>取</a:t>
            </a:r>
            <a:r>
              <a:rPr lang="en-US" altLang="zh-CN" sz="2800" dirty="0">
                <a:latin typeface="宋体"/>
                <a:ea typeface="宋体"/>
                <a:cs typeface="宋体"/>
              </a:rPr>
              <a:t>10 N/kg</a:t>
            </a:r>
            <a:r>
              <a:rPr lang="zh-CN" altLang="en-US" sz="2800" dirty="0">
                <a:latin typeface="宋体"/>
                <a:ea typeface="宋体"/>
                <a:cs typeface="宋体"/>
              </a:rPr>
              <a:t>）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086835" y="951570"/>
            <a:ext cx="91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66555" y="1626645"/>
            <a:ext cx="7965885" cy="2276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6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解析</a:t>
            </a:r>
            <a:r>
              <a:rPr lang="zh-CN" altLang="en-US" sz="26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：</a:t>
            </a:r>
            <a:r>
              <a:rPr lang="zh-CN" altLang="en-US" sz="2600" i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  </a:t>
            </a:r>
            <a:r>
              <a:rPr lang="en-US" altLang="zh-CN" sz="2600" i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V</a:t>
            </a:r>
            <a:r>
              <a:rPr lang="zh-CN" altLang="en-US" sz="2600" baseline="-250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排</a:t>
            </a:r>
            <a:r>
              <a:rPr lang="zh-CN" altLang="en-US" sz="2600" b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＝</a:t>
            </a:r>
            <a:r>
              <a:rPr lang="zh-CN" altLang="zh-CN" sz="28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1</a:t>
            </a:r>
            <a:r>
              <a:rPr lang="en-US" altLang="zh-CN" sz="28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00cm</a:t>
            </a:r>
            <a:r>
              <a:rPr lang="en-US" altLang="zh-CN" sz="2800" baseline="30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3</a:t>
            </a:r>
            <a:r>
              <a:rPr lang="zh-CN" altLang="en-US" sz="2600" b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＝</a:t>
            </a:r>
            <a:r>
              <a:rPr lang="en-US" altLang="zh-CN" sz="2600" b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1</a:t>
            </a:r>
            <a:r>
              <a:rPr lang="en-US" altLang="zh-CN" sz="26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×</a:t>
            </a:r>
            <a:r>
              <a:rPr lang="en-US" altLang="zh-CN" sz="26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10</a:t>
            </a:r>
            <a:r>
              <a:rPr lang="en-US" altLang="zh-CN" sz="2600" baseline="30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-</a:t>
            </a:r>
            <a:r>
              <a:rPr lang="en-US" altLang="zh-CN" sz="2600" baseline="300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4</a:t>
            </a:r>
            <a:endParaRPr lang="zh-CN" altLang="en-US" sz="2600" b="1" baseline="-25000" dirty="0">
              <a:solidFill>
                <a:srgbClr val="FF0000"/>
              </a:solidFill>
              <a:latin typeface="宋体"/>
              <a:ea typeface="宋体"/>
              <a:cs typeface="宋体"/>
            </a:endParaRPr>
          </a:p>
          <a:p>
            <a:pPr algn="l"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600" i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　 </a:t>
            </a:r>
            <a:r>
              <a:rPr lang="en-US" altLang="zh-CN" sz="2600" i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     </a:t>
            </a:r>
            <a:r>
              <a:rPr lang="en-US" altLang="zh-CN" sz="2600" b="1" i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F</a:t>
            </a:r>
            <a:r>
              <a:rPr lang="zh-CN" altLang="en-US" sz="2600" b="1" baseline="-25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浮</a:t>
            </a:r>
            <a:r>
              <a:rPr lang="zh-CN" altLang="en-US" sz="26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＝</a:t>
            </a:r>
            <a:r>
              <a:rPr lang="el-GR" sz="2600" b="1" i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ρ</a:t>
            </a:r>
            <a:r>
              <a:rPr lang="zh-CN" altLang="en-US" sz="2600" b="1" i="1" baseline="-250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水</a:t>
            </a:r>
            <a:r>
              <a:rPr lang="en-US" altLang="zh-CN" sz="2600" b="1" i="1" dirty="0" err="1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gV</a:t>
            </a:r>
            <a:r>
              <a:rPr lang="zh-CN" altLang="en-US" sz="2600" b="1" baseline="-25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排</a:t>
            </a:r>
          </a:p>
          <a:p>
            <a:pPr algn="l"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en-US" altLang="zh-CN" sz="2600" baseline="-25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             </a:t>
            </a:r>
            <a:r>
              <a:rPr lang="zh-CN" altLang="en-US" sz="2600" b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＝</a:t>
            </a:r>
            <a:r>
              <a:rPr lang="en-US" altLang="zh-CN" sz="26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1.0×10</a:t>
            </a:r>
            <a:r>
              <a:rPr lang="en-US" altLang="zh-CN" sz="2600" b="1" baseline="30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3 </a:t>
            </a:r>
            <a:r>
              <a:rPr lang="en-US" altLang="zh-CN" sz="26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kg/m</a:t>
            </a:r>
            <a:r>
              <a:rPr lang="en-US" altLang="zh-CN" sz="2600" b="1" baseline="30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3</a:t>
            </a:r>
            <a:r>
              <a:rPr lang="en-US" altLang="zh-CN" sz="26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×10 N/kg</a:t>
            </a:r>
            <a:r>
              <a:rPr lang="en-US" altLang="zh-CN" sz="26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×1×</a:t>
            </a:r>
            <a:r>
              <a:rPr lang="en-US" altLang="zh-CN" sz="2600" b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10</a:t>
            </a:r>
            <a:r>
              <a:rPr lang="en-US" altLang="zh-CN" sz="2600" b="1" baseline="30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-4 </a:t>
            </a:r>
            <a:r>
              <a:rPr lang="en-US" altLang="zh-CN" sz="2600" b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m</a:t>
            </a:r>
            <a:r>
              <a:rPr lang="en-US" altLang="zh-CN" sz="2600" b="1" baseline="300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3</a:t>
            </a:r>
          </a:p>
          <a:p>
            <a:pPr algn="l"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en-US" altLang="zh-CN" sz="2600" baseline="30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 </a:t>
            </a:r>
            <a:r>
              <a:rPr lang="en-US" altLang="zh-CN" sz="2600" baseline="300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            </a:t>
            </a:r>
            <a:r>
              <a:rPr lang="zh-CN" altLang="zh-CN" sz="26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＝</a:t>
            </a:r>
            <a:r>
              <a:rPr lang="en-US" altLang="zh-CN" sz="2600" b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1 </a:t>
            </a:r>
            <a:r>
              <a:rPr lang="en-US" altLang="zh-CN" sz="26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N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01570" y="4146925"/>
            <a:ext cx="1980029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>
                <a:solidFill>
                  <a:schemeClr val="tx1"/>
                </a:solidFill>
              </a:rPr>
              <a:t>＊小结论：</a:t>
            </a:r>
            <a:endParaRPr kumimoji="1"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951820" y="4146925"/>
            <a:ext cx="5590919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FF0000"/>
                </a:solidFill>
              </a:rPr>
              <a:t>水中</a:t>
            </a:r>
            <a:r>
              <a:rPr kumimoji="1" lang="zh-CN" altLang="en-US" sz="2800" dirty="0" smtClean="0">
                <a:solidFill>
                  <a:srgbClr val="000000"/>
                </a:solidFill>
              </a:rPr>
              <a:t>，</a:t>
            </a:r>
            <a:r>
              <a:rPr lang="en-US" altLang="zh-CN" sz="2800" i="1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V</a:t>
            </a:r>
            <a:r>
              <a:rPr lang="zh-CN" altLang="en-US" sz="2800" baseline="-250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排</a:t>
            </a:r>
            <a:r>
              <a:rPr kumimoji="1" lang="zh-CN" altLang="en-US" sz="2800" dirty="0" smtClean="0">
                <a:solidFill>
                  <a:srgbClr val="000000"/>
                </a:solidFill>
              </a:rPr>
              <a:t>为</a:t>
            </a:r>
            <a:r>
              <a:rPr lang="zh-CN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1</a:t>
            </a:r>
            <a:r>
              <a:rPr lang="en-US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00cm</a:t>
            </a:r>
            <a:r>
              <a:rPr lang="en-US" altLang="zh-CN" sz="2800" baseline="300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3</a:t>
            </a:r>
            <a:r>
              <a:rPr kumimoji="1" lang="zh-CN" altLang="en-US" sz="2800" dirty="0" smtClean="0">
                <a:solidFill>
                  <a:srgbClr val="000000"/>
                </a:solidFill>
              </a:rPr>
              <a:t>时，浮力为</a:t>
            </a:r>
            <a:r>
              <a:rPr kumimoji="1" lang="en-US" altLang="zh-CN" sz="2800" dirty="0" smtClean="0">
                <a:solidFill>
                  <a:srgbClr val="000000"/>
                </a:solidFill>
              </a:rPr>
              <a:t>1</a:t>
            </a:r>
            <a:r>
              <a:rPr lang="en-US" altLang="zh-CN" sz="2800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N</a:t>
            </a:r>
            <a:r>
              <a:rPr lang="zh-CN" altLang="en-US" sz="2800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。</a:t>
            </a:r>
            <a:endParaRPr kumimoji="1" lang="zh-CN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75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26628" grpId="0" bldLvl="0"/>
      <p:bldP spid="26628" grpId="1" bldLvl="0"/>
      <p:bldP spid="2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521550" y="141480"/>
            <a:ext cx="8235915" cy="199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例：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一个体积为</a:t>
            </a:r>
            <a:r>
              <a:rPr lang="zh-CN" altLang="zh-CN" sz="2800" dirty="0">
                <a:latin typeface="宋体"/>
                <a:ea typeface="宋体"/>
                <a:cs typeface="宋体"/>
              </a:rPr>
              <a:t>6</a:t>
            </a:r>
            <a:r>
              <a:rPr lang="en-US" altLang="zh-CN" sz="2800" dirty="0" smtClean="0">
                <a:latin typeface="宋体"/>
                <a:ea typeface="宋体"/>
                <a:cs typeface="宋体"/>
              </a:rPr>
              <a:t>00cm</a:t>
            </a:r>
            <a:r>
              <a:rPr lang="en-US" altLang="zh-CN" sz="2800" baseline="30000" dirty="0" smtClean="0">
                <a:latin typeface="宋体"/>
                <a:ea typeface="宋体"/>
                <a:cs typeface="宋体"/>
              </a:rPr>
              <a:t>3</a:t>
            </a:r>
            <a:r>
              <a:rPr lang="zh-CN" altLang="en-US" sz="2800" dirty="0" smtClean="0">
                <a:latin typeface="宋体"/>
                <a:ea typeface="宋体"/>
                <a:cs typeface="宋体"/>
              </a:rPr>
              <a:t>的</a:t>
            </a:r>
            <a:r>
              <a:rPr lang="zh-CN" altLang="en-US" sz="2800" dirty="0">
                <a:latin typeface="宋体"/>
                <a:ea typeface="宋体"/>
                <a:cs typeface="宋体"/>
              </a:rPr>
              <a:t>物体浮在水面上，它的</a:t>
            </a:r>
            <a:r>
              <a:rPr lang="en-US" altLang="zh-CN" sz="2800" dirty="0">
                <a:latin typeface="宋体"/>
                <a:ea typeface="宋体"/>
                <a:cs typeface="宋体"/>
              </a:rPr>
              <a:t>2/3</a:t>
            </a:r>
            <a:r>
              <a:rPr lang="zh-CN" altLang="en-US" sz="2800" dirty="0">
                <a:latin typeface="宋体"/>
                <a:ea typeface="宋体"/>
                <a:cs typeface="宋体"/>
              </a:rPr>
              <a:t>体积露出水面，它受的浮力是多大</a:t>
            </a:r>
            <a:r>
              <a:rPr lang="zh-CN" altLang="en-US" sz="2800" u="sng" dirty="0">
                <a:latin typeface="宋体"/>
                <a:ea typeface="宋体"/>
                <a:cs typeface="宋体"/>
              </a:rPr>
              <a:t>    </a:t>
            </a:r>
            <a:r>
              <a:rPr lang="zh-CN" altLang="en-US" sz="2800" u="sng" dirty="0" smtClean="0">
                <a:latin typeface="宋体"/>
                <a:ea typeface="宋体"/>
                <a:cs typeface="宋体"/>
              </a:rPr>
              <a:t> </a:t>
            </a:r>
            <a:r>
              <a:rPr lang="en-US" altLang="zh-CN" sz="2800" dirty="0">
                <a:latin typeface="宋体"/>
                <a:ea typeface="宋体"/>
                <a:cs typeface="宋体"/>
              </a:rPr>
              <a:t>N</a:t>
            </a:r>
            <a:r>
              <a:rPr lang="zh-CN" altLang="en-US" sz="2800" dirty="0">
                <a:latin typeface="宋体"/>
                <a:ea typeface="宋体"/>
                <a:cs typeface="宋体"/>
              </a:rPr>
              <a:t>。（</a:t>
            </a:r>
            <a:r>
              <a:rPr lang="en-US" altLang="zh-CN" sz="2800" i="1" dirty="0">
                <a:latin typeface="宋体"/>
                <a:ea typeface="宋体"/>
                <a:cs typeface="宋体"/>
              </a:rPr>
              <a:t>g</a:t>
            </a:r>
            <a:r>
              <a:rPr lang="zh-CN" altLang="en-US" sz="2800" dirty="0">
                <a:latin typeface="宋体"/>
                <a:ea typeface="宋体"/>
                <a:cs typeface="宋体"/>
              </a:rPr>
              <a:t>取</a:t>
            </a:r>
            <a:r>
              <a:rPr lang="en-US" altLang="zh-CN" sz="2800" dirty="0">
                <a:latin typeface="宋体"/>
                <a:ea typeface="宋体"/>
                <a:cs typeface="宋体"/>
              </a:rPr>
              <a:t>10 N/kg</a:t>
            </a:r>
            <a:r>
              <a:rPr lang="zh-CN" altLang="en-US" sz="2800" dirty="0">
                <a:latin typeface="宋体"/>
                <a:ea typeface="宋体"/>
                <a:cs typeface="宋体"/>
              </a:rPr>
              <a:t>）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5922150" y="906565"/>
            <a:ext cx="91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charset="0"/>
              </a:rPr>
              <a:t>2</a:t>
            </a:r>
            <a:endParaRPr lang="en-US" altLang="zh-CN" sz="2800" b="1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11560" y="2166705"/>
            <a:ext cx="8190910" cy="2884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6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解析：根据阿基米德原理：</a:t>
            </a:r>
          </a:p>
          <a:p>
            <a:pPr algn="l"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600" i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            </a:t>
            </a:r>
            <a:r>
              <a:rPr lang="en-US" altLang="zh-CN" sz="2600" b="1" i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F</a:t>
            </a:r>
            <a:r>
              <a:rPr lang="zh-CN" altLang="en-US" sz="2600" b="1" baseline="-25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浮</a:t>
            </a:r>
            <a:r>
              <a:rPr lang="zh-CN" altLang="en-US" sz="26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＝</a:t>
            </a:r>
            <a:r>
              <a:rPr lang="en-US" altLang="zh-CN" sz="2600" b="1" i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G</a:t>
            </a:r>
            <a:r>
              <a:rPr lang="zh-CN" altLang="en-US" sz="2600" b="1" baseline="-25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排液</a:t>
            </a:r>
            <a:r>
              <a:rPr lang="zh-CN" altLang="en-US" sz="26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＝</a:t>
            </a:r>
            <a:r>
              <a:rPr lang="el-GR" sz="2600" b="1" i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ρ</a:t>
            </a:r>
            <a:r>
              <a:rPr lang="zh-CN" altLang="en-US" sz="2600" b="1" baseline="-25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液</a:t>
            </a:r>
            <a:r>
              <a:rPr lang="en-US" altLang="zh-CN" sz="2600" b="1" i="1" dirty="0" err="1">
                <a:solidFill>
                  <a:srgbClr val="FF0000"/>
                </a:solidFill>
                <a:latin typeface="宋体"/>
                <a:ea typeface="宋体"/>
                <a:cs typeface="宋体"/>
              </a:rPr>
              <a:t>gV</a:t>
            </a:r>
            <a:r>
              <a:rPr lang="zh-CN" altLang="en-US" sz="2600" b="1" baseline="-25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排</a:t>
            </a:r>
          </a:p>
          <a:p>
            <a:pPr algn="l"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600" i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　      </a:t>
            </a:r>
            <a:r>
              <a:rPr lang="zh-CN" altLang="en-US" sz="26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据题意</a:t>
            </a:r>
            <a:r>
              <a:rPr lang="en-US" altLang="zh-CN" sz="2600" b="1" i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V</a:t>
            </a:r>
            <a:r>
              <a:rPr lang="zh-CN" altLang="en-US" sz="2600" b="1" baseline="-25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排</a:t>
            </a:r>
            <a:r>
              <a:rPr lang="zh-CN" altLang="en-US" sz="26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＝</a:t>
            </a:r>
            <a:r>
              <a:rPr lang="en-US" altLang="zh-CN" sz="2600" b="1" i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V</a:t>
            </a:r>
            <a:r>
              <a:rPr lang="en-US" altLang="zh-CN" sz="26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/</a:t>
            </a:r>
            <a:r>
              <a:rPr lang="en-US" altLang="zh-CN" sz="2600" b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3</a:t>
            </a:r>
            <a:r>
              <a:rPr lang="zh-CN" altLang="en-US" sz="26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＝</a:t>
            </a:r>
            <a:r>
              <a:rPr lang="en-US" altLang="zh-CN" sz="26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200</a:t>
            </a:r>
            <a:r>
              <a:rPr lang="en-US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cm</a:t>
            </a:r>
            <a:r>
              <a:rPr lang="en-US" altLang="zh-CN" sz="2800" baseline="300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3</a:t>
            </a:r>
            <a:r>
              <a:rPr lang="zh-CN" altLang="en-US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＝</a:t>
            </a:r>
            <a:r>
              <a:rPr lang="en-US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2</a:t>
            </a:r>
            <a:r>
              <a:rPr lang="en-US" altLang="zh-CN" sz="26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×</a:t>
            </a:r>
            <a:r>
              <a:rPr lang="en-US" altLang="zh-CN" sz="26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10</a:t>
            </a:r>
            <a:r>
              <a:rPr lang="en-US" altLang="zh-CN" sz="2600" baseline="30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-4 </a:t>
            </a:r>
            <a:r>
              <a:rPr lang="en-US" altLang="zh-CN" sz="26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m</a:t>
            </a:r>
            <a:r>
              <a:rPr lang="en-US" altLang="zh-CN" sz="2600" baseline="300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3</a:t>
            </a:r>
            <a:endParaRPr lang="en-US" altLang="zh-CN" sz="2600" b="1" dirty="0">
              <a:solidFill>
                <a:srgbClr val="FF0000"/>
              </a:solidFill>
              <a:latin typeface="宋体"/>
              <a:ea typeface="宋体"/>
              <a:cs typeface="宋体"/>
            </a:endParaRPr>
          </a:p>
          <a:p>
            <a:pPr algn="l"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en-US" altLang="zh-CN" sz="2600" i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           </a:t>
            </a:r>
            <a:r>
              <a:rPr lang="en-US" altLang="zh-CN" sz="2600" b="1" i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F</a:t>
            </a:r>
            <a:r>
              <a:rPr lang="zh-CN" altLang="en-US" sz="2600" b="1" baseline="-25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浮</a:t>
            </a:r>
            <a:r>
              <a:rPr lang="zh-CN" altLang="en-US" sz="26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＝</a:t>
            </a:r>
            <a:r>
              <a:rPr lang="el-GR" sz="2600" b="1" i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ρ</a:t>
            </a:r>
            <a:r>
              <a:rPr lang="zh-CN" altLang="en-US" sz="2600" b="1" baseline="-25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液</a:t>
            </a:r>
            <a:r>
              <a:rPr lang="en-US" altLang="zh-CN" sz="2600" b="1" i="1" dirty="0" err="1">
                <a:solidFill>
                  <a:srgbClr val="FF0000"/>
                </a:solidFill>
                <a:latin typeface="宋体"/>
                <a:ea typeface="宋体"/>
                <a:cs typeface="宋体"/>
              </a:rPr>
              <a:t>gV</a:t>
            </a:r>
            <a:r>
              <a:rPr lang="zh-CN" altLang="en-US" sz="2600" b="1" baseline="-25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排</a:t>
            </a:r>
          </a:p>
          <a:p>
            <a:pPr algn="l"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en-US" altLang="zh-CN" sz="2600" baseline="-25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             </a:t>
            </a:r>
            <a:r>
              <a:rPr lang="zh-CN" altLang="en-US" sz="2600" b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＝</a:t>
            </a:r>
            <a:r>
              <a:rPr lang="en-US" altLang="zh-CN" sz="26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1.0×10</a:t>
            </a:r>
            <a:r>
              <a:rPr lang="en-US" altLang="zh-CN" sz="2600" b="1" baseline="30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3 </a:t>
            </a:r>
            <a:r>
              <a:rPr lang="en-US" altLang="zh-CN" sz="26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kg/m</a:t>
            </a:r>
            <a:r>
              <a:rPr lang="en-US" altLang="zh-CN" sz="2600" b="1" baseline="30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3</a:t>
            </a:r>
            <a:r>
              <a:rPr lang="en-US" altLang="zh-CN" sz="26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×10 N/</a:t>
            </a:r>
            <a:r>
              <a:rPr lang="en-US" altLang="zh-CN" sz="2600" b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kg</a:t>
            </a:r>
            <a:r>
              <a:rPr lang="en-US" altLang="zh-CN" sz="28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×</a:t>
            </a:r>
            <a:r>
              <a:rPr lang="en-US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2</a:t>
            </a:r>
            <a:r>
              <a:rPr lang="en-US" altLang="zh-CN" sz="2600" b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×</a:t>
            </a:r>
            <a:r>
              <a:rPr lang="en-US" altLang="zh-CN" sz="26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10</a:t>
            </a:r>
            <a:r>
              <a:rPr lang="en-US" altLang="zh-CN" sz="2600" b="1" baseline="30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-4 </a:t>
            </a:r>
            <a:r>
              <a:rPr lang="en-US" altLang="zh-CN" sz="26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m</a:t>
            </a:r>
            <a:r>
              <a:rPr lang="en-US" altLang="zh-CN" sz="2600" b="1" baseline="30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3</a:t>
            </a:r>
            <a:r>
              <a:rPr lang="en-US" altLang="zh-CN" sz="2600" b="1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=2 </a:t>
            </a:r>
            <a:r>
              <a:rPr lang="en-US" altLang="zh-CN" sz="26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98711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26628" grpId="0" bldLvl="0"/>
      <p:bldP spid="26628" grpId="1" bldLvl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24" descr="菁优网：http://www.jyeoo.com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070" y="2121700"/>
            <a:ext cx="3015335" cy="202522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11559" y="276495"/>
            <a:ext cx="7695855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例</a:t>
            </a:r>
            <a:r>
              <a:rPr lang="zh-CN" altLang="zh-CN" sz="28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：</a:t>
            </a:r>
            <a:r>
              <a:rPr lang="zh-CN" altLang="zh-CN" sz="2800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如图所示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：</a:t>
            </a:r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A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为木块，</a:t>
            </a:r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B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为铝片，</a:t>
            </a:r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C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为铁球，而且</a:t>
            </a:r>
            <a:r>
              <a:rPr lang="en-US" altLang="zh-CN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V</a:t>
            </a:r>
            <a:r>
              <a:rPr lang="en-US" altLang="zh-CN" sz="2800" baseline="-250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A</a:t>
            </a:r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=</a:t>
            </a:r>
            <a:r>
              <a:rPr lang="en-US" altLang="zh-CN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V</a:t>
            </a:r>
            <a:r>
              <a:rPr lang="en-US" altLang="zh-CN" sz="2800" baseline="-250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=</a:t>
            </a:r>
            <a:r>
              <a:rPr lang="en-US" altLang="zh-CN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V</a:t>
            </a:r>
            <a:r>
              <a:rPr lang="en-US" altLang="zh-CN" sz="2800" baseline="-250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C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，把它们都浸没在水中，则它们受到的浮力</a:t>
            </a:r>
            <a:r>
              <a:rPr lang="en-US" altLang="zh-CN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F</a:t>
            </a:r>
            <a:r>
              <a:rPr lang="en-US" altLang="zh-CN" sz="2800" baseline="-250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A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、</a:t>
            </a:r>
            <a:r>
              <a:rPr lang="en-US" altLang="zh-CN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F</a:t>
            </a:r>
            <a:r>
              <a:rPr lang="en-US" altLang="zh-CN" sz="2800" baseline="-250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B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、</a:t>
            </a:r>
            <a:r>
              <a:rPr lang="en-US" altLang="zh-CN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F</a:t>
            </a:r>
            <a:r>
              <a:rPr lang="en-US" altLang="zh-CN" sz="2800" baseline="-250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C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之间的关系是</a:t>
            </a:r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(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　　</a:t>
            </a:r>
            <a:r>
              <a:rPr lang="en-US" altLang="zh-CN" sz="2800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)</a:t>
            </a:r>
            <a:endParaRPr lang="zh-CN" altLang="zh-CN" sz="2800" dirty="0">
              <a:solidFill>
                <a:schemeClr val="tx1"/>
              </a:solidFill>
              <a:latin typeface="宋体"/>
              <a:ea typeface="宋体"/>
              <a:cs typeface="宋体"/>
            </a:endParaRPr>
          </a:p>
          <a:p>
            <a:pPr marL="457200" indent="-457200" algn="l">
              <a:buAutoNum type="alphaUcPeriod"/>
            </a:pPr>
            <a:r>
              <a:rPr lang="en-US" altLang="zh-CN" sz="2800" i="1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 F</a:t>
            </a:r>
            <a:r>
              <a:rPr lang="en-US" altLang="zh-CN" sz="2800" baseline="-25000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A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＞</a:t>
            </a:r>
            <a:r>
              <a:rPr lang="en-US" altLang="zh-CN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F</a:t>
            </a:r>
            <a:r>
              <a:rPr lang="en-US" altLang="zh-CN" sz="2800" baseline="-250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B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＞</a:t>
            </a:r>
            <a:r>
              <a:rPr lang="en-US" altLang="zh-CN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F</a:t>
            </a:r>
            <a:r>
              <a:rPr lang="en-US" altLang="zh-CN" sz="2800" baseline="-250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C</a:t>
            </a:r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			</a:t>
            </a:r>
            <a:endParaRPr lang="en-US" altLang="zh-CN" sz="2800" dirty="0" smtClean="0">
              <a:solidFill>
                <a:schemeClr val="tx1"/>
              </a:solidFill>
              <a:latin typeface="宋体"/>
              <a:ea typeface="宋体"/>
              <a:cs typeface="宋体"/>
            </a:endParaRPr>
          </a:p>
          <a:p>
            <a:pPr algn="l"/>
            <a:r>
              <a:rPr lang="en-US" altLang="zh-CN" sz="2800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. </a:t>
            </a:r>
            <a:r>
              <a:rPr lang="en-US" altLang="zh-CN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F</a:t>
            </a:r>
            <a:r>
              <a:rPr lang="en-US" altLang="zh-CN" sz="2800" baseline="-250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A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＜</a:t>
            </a:r>
            <a:r>
              <a:rPr lang="en-US" altLang="zh-CN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F</a:t>
            </a:r>
            <a:r>
              <a:rPr lang="en-US" altLang="zh-CN" sz="2800" baseline="-250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B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＜</a:t>
            </a:r>
            <a:r>
              <a:rPr lang="en-US" altLang="zh-CN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F</a:t>
            </a:r>
            <a:r>
              <a:rPr lang="en-US" altLang="zh-CN" sz="2800" baseline="-250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C</a:t>
            </a:r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	</a:t>
            </a:r>
            <a:endParaRPr lang="zh-CN" altLang="zh-CN" sz="2800" dirty="0">
              <a:solidFill>
                <a:schemeClr val="tx1"/>
              </a:solidFill>
              <a:latin typeface="宋体"/>
              <a:ea typeface="宋体"/>
              <a:cs typeface="宋体"/>
            </a:endParaRPr>
          </a:p>
          <a:p>
            <a:pPr algn="l"/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C. </a:t>
            </a:r>
            <a:r>
              <a:rPr lang="en-US" altLang="zh-CN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F</a:t>
            </a:r>
            <a:r>
              <a:rPr lang="en-US" altLang="zh-CN" sz="2800" baseline="-250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A</a:t>
            </a:r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=</a:t>
            </a:r>
            <a:r>
              <a:rPr lang="en-US" altLang="zh-CN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F</a:t>
            </a:r>
            <a:r>
              <a:rPr lang="en-US" altLang="zh-CN" sz="2800" baseline="-250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=</a:t>
            </a:r>
            <a:r>
              <a:rPr lang="en-US" altLang="zh-CN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F</a:t>
            </a:r>
            <a:r>
              <a:rPr lang="en-US" altLang="zh-CN" sz="2800" baseline="-250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C</a:t>
            </a:r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				</a:t>
            </a:r>
            <a:endParaRPr lang="en-US" altLang="zh-CN" sz="2800" dirty="0" smtClean="0">
              <a:solidFill>
                <a:schemeClr val="tx1"/>
              </a:solidFill>
              <a:latin typeface="宋体"/>
              <a:ea typeface="宋体"/>
              <a:cs typeface="宋体"/>
            </a:endParaRPr>
          </a:p>
          <a:p>
            <a:pPr algn="l"/>
            <a:r>
              <a:rPr lang="en-US" altLang="zh-CN" sz="2800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D</a:t>
            </a:r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. </a:t>
            </a:r>
            <a:r>
              <a:rPr lang="en-US" altLang="zh-CN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F</a:t>
            </a:r>
            <a:r>
              <a:rPr lang="en-US" altLang="zh-CN" sz="2800" baseline="-250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A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＞</a:t>
            </a:r>
            <a:r>
              <a:rPr lang="en-US" altLang="zh-CN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F</a:t>
            </a:r>
            <a:r>
              <a:rPr lang="en-US" altLang="zh-CN" sz="2800" baseline="-250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=</a:t>
            </a:r>
            <a:r>
              <a:rPr lang="en-US" altLang="zh-CN" sz="2800" i="1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F</a:t>
            </a:r>
            <a:r>
              <a:rPr lang="en-US" altLang="zh-CN" sz="2800" baseline="-250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C</a:t>
            </a:r>
            <a:endParaRPr lang="zh-CN" altLang="zh-CN" sz="2800" dirty="0">
              <a:solidFill>
                <a:schemeClr val="tx1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224361" y="1176595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C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04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/>
          <a:srcRect r="61979" b="8462"/>
          <a:stretch/>
        </p:blipFill>
        <p:spPr>
          <a:xfrm>
            <a:off x="1016605" y="951570"/>
            <a:ext cx="3195355" cy="319535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446875" y="186485"/>
            <a:ext cx="18261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3200" dirty="0" smtClean="0">
                <a:solidFill>
                  <a:srgbClr val="000000"/>
                </a:solidFill>
              </a:rPr>
              <a:t>知识回顾</a:t>
            </a:r>
            <a:endParaRPr kumimoji="1" lang="zh-CN" altLang="en-US" sz="3200" dirty="0">
              <a:solidFill>
                <a:srgbClr val="00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247075" y="2211710"/>
            <a:ext cx="31053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zh-CN" altLang="en-US" sz="2800" dirty="0" smtClean="0">
                <a:solidFill>
                  <a:srgbClr val="000000"/>
                </a:solidFill>
              </a:rPr>
              <a:t>由甲乙两图可知，物体受到的浮力为多少？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996825" y="410192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乙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331640" y="410192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甲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662010" y="1311610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FF0000"/>
                </a:solidFill>
              </a:rPr>
              <a:t>思考：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67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83" name="文本框 79882"/>
          <p:cNvSpPr txBox="1">
            <a:spLocks noChangeArrowheads="1"/>
          </p:cNvSpPr>
          <p:nvPr/>
        </p:nvSpPr>
        <p:spPr bwMode="auto">
          <a:xfrm>
            <a:off x="4572000" y="2886785"/>
            <a:ext cx="30956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宋体" charset="0"/>
              </a:rPr>
              <a:t>先不变后变小</a:t>
            </a:r>
          </a:p>
        </p:txBody>
      </p:sp>
      <p:sp>
        <p:nvSpPr>
          <p:cNvPr id="25607" name="直接连接符 79884"/>
          <p:cNvSpPr>
            <a:spLocks noChangeShapeType="1"/>
          </p:cNvSpPr>
          <p:nvPr/>
        </p:nvSpPr>
        <p:spPr bwMode="auto">
          <a:xfrm flipV="1">
            <a:off x="1826695" y="2481740"/>
            <a:ext cx="0" cy="1403747"/>
          </a:xfrm>
          <a:prstGeom prst="line">
            <a:avLst/>
          </a:prstGeom>
          <a:noFill/>
          <a:ln w="66675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800">
              <a:solidFill>
                <a:srgbClr val="000000"/>
              </a:solidFill>
            </a:endParaRPr>
          </a:p>
        </p:txBody>
      </p:sp>
      <p:sp>
        <p:nvSpPr>
          <p:cNvPr id="25608" name="矩形 79892"/>
          <p:cNvSpPr>
            <a:spLocks noChangeArrowheads="1"/>
          </p:cNvSpPr>
          <p:nvPr/>
        </p:nvSpPr>
        <p:spPr bwMode="auto">
          <a:xfrm>
            <a:off x="746575" y="456515"/>
            <a:ext cx="7723188" cy="1270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40000"/>
              </a:lnSpc>
              <a:spcBef>
                <a:spcPct val="50000"/>
              </a:spcBef>
            </a:pPr>
            <a:r>
              <a:rPr lang="zh-CN" altLang="en-US" sz="2800" dirty="0" smtClean="0">
                <a:solidFill>
                  <a:srgbClr val="FF0000"/>
                </a:solidFill>
                <a:latin typeface="Times New Roman" charset="0"/>
              </a:rPr>
              <a:t>例：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charset="0"/>
              </a:rPr>
              <a:t>乒乓球从</a:t>
            </a:r>
            <a:r>
              <a:rPr lang="zh-CN" altLang="en-US" sz="2800" b="1" dirty="0">
                <a:solidFill>
                  <a:srgbClr val="000000"/>
                </a:solidFill>
                <a:latin typeface="Times New Roman" charset="0"/>
              </a:rPr>
              <a:t>水中上浮到水面的过程中，所受浮力大小如何变化？</a:t>
            </a:r>
          </a:p>
        </p:txBody>
      </p:sp>
      <p:grpSp>
        <p:nvGrpSpPr>
          <p:cNvPr id="15" name="Group 6"/>
          <p:cNvGrpSpPr>
            <a:grpSpLocks/>
          </p:cNvGrpSpPr>
          <p:nvPr/>
        </p:nvGrpSpPr>
        <p:grpSpPr bwMode="auto">
          <a:xfrm>
            <a:off x="2096725" y="2121700"/>
            <a:ext cx="1890210" cy="1980220"/>
            <a:chOff x="0" y="0"/>
            <a:chExt cx="960" cy="1056"/>
          </a:xfrm>
        </p:grpSpPr>
        <p:sp>
          <p:nvSpPr>
            <p:cNvPr id="17" name="Line 7"/>
            <p:cNvSpPr>
              <a:spLocks noChangeShapeType="1"/>
            </p:cNvSpPr>
            <p:nvPr/>
          </p:nvSpPr>
          <p:spPr bwMode="auto">
            <a:xfrm>
              <a:off x="0" y="48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0" y="1056"/>
              <a:ext cx="9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" name="Line 9"/>
            <p:cNvSpPr>
              <a:spLocks noChangeShapeType="1"/>
            </p:cNvSpPr>
            <p:nvPr/>
          </p:nvSpPr>
          <p:spPr bwMode="auto">
            <a:xfrm flipH="1" flipV="1">
              <a:off x="960" y="0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>
              <a:off x="0" y="288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Line 11"/>
            <p:cNvSpPr>
              <a:spLocks noChangeShapeType="1"/>
            </p:cNvSpPr>
            <p:nvPr/>
          </p:nvSpPr>
          <p:spPr bwMode="auto">
            <a:xfrm>
              <a:off x="0" y="432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Line 12"/>
            <p:cNvSpPr>
              <a:spLocks noChangeShapeType="1"/>
            </p:cNvSpPr>
            <p:nvPr/>
          </p:nvSpPr>
          <p:spPr bwMode="auto">
            <a:xfrm>
              <a:off x="0" y="576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Line 13"/>
            <p:cNvSpPr>
              <a:spLocks noChangeShapeType="1"/>
            </p:cNvSpPr>
            <p:nvPr/>
          </p:nvSpPr>
          <p:spPr bwMode="auto">
            <a:xfrm>
              <a:off x="0" y="768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Line 14"/>
            <p:cNvSpPr>
              <a:spLocks noChangeShapeType="1"/>
            </p:cNvSpPr>
            <p:nvPr/>
          </p:nvSpPr>
          <p:spPr bwMode="auto">
            <a:xfrm>
              <a:off x="0" y="912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5" name="流程图: 联系 79878"/>
          <p:cNvSpPr>
            <a:spLocks noChangeArrowheads="1"/>
          </p:cNvSpPr>
          <p:nvPr/>
        </p:nvSpPr>
        <p:spPr bwMode="auto">
          <a:xfrm>
            <a:off x="2736321" y="3615923"/>
            <a:ext cx="509587" cy="383381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 sz="2800">
              <a:solidFill>
                <a:srgbClr val="000000"/>
              </a:solidFill>
            </a:endParaRPr>
          </a:p>
        </p:txBody>
      </p:sp>
      <p:sp>
        <p:nvSpPr>
          <p:cNvPr id="26" name="流程图: 联系 79879"/>
          <p:cNvSpPr>
            <a:spLocks noChangeArrowheads="1"/>
          </p:cNvSpPr>
          <p:nvPr/>
        </p:nvSpPr>
        <p:spPr bwMode="auto">
          <a:xfrm>
            <a:off x="2726795" y="3021800"/>
            <a:ext cx="512762" cy="385763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 sz="2800">
              <a:solidFill>
                <a:srgbClr val="000000"/>
              </a:solidFill>
            </a:endParaRPr>
          </a:p>
        </p:txBody>
      </p:sp>
      <p:sp>
        <p:nvSpPr>
          <p:cNvPr id="27" name="流程图: 联系 79880"/>
          <p:cNvSpPr>
            <a:spLocks noChangeArrowheads="1"/>
          </p:cNvSpPr>
          <p:nvPr/>
        </p:nvSpPr>
        <p:spPr bwMode="auto">
          <a:xfrm>
            <a:off x="2726795" y="2372909"/>
            <a:ext cx="512762" cy="385763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69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文本框 80897"/>
          <p:cNvSpPr txBox="1">
            <a:spLocks noChangeArrowheads="1"/>
          </p:cNvSpPr>
          <p:nvPr/>
        </p:nvSpPr>
        <p:spPr bwMode="auto">
          <a:xfrm>
            <a:off x="623889" y="812007"/>
            <a:ext cx="7596187" cy="305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sz="2600" dirty="0" smtClean="0">
                <a:solidFill>
                  <a:srgbClr val="FF0000"/>
                </a:solidFill>
                <a:latin typeface="Times New Roman" charset="0"/>
              </a:rPr>
              <a:t>例：</a:t>
            </a:r>
            <a:r>
              <a:rPr lang="zh-CN" altLang="en-US" sz="2600" b="1" dirty="0" smtClean="0">
                <a:latin typeface="Times New Roman" charset="0"/>
              </a:rPr>
              <a:t>下列关于</a:t>
            </a:r>
            <a:r>
              <a:rPr lang="zh-CN" altLang="en-US" sz="2600" b="1" dirty="0">
                <a:latin typeface="Times New Roman" charset="0"/>
              </a:rPr>
              <a:t>浮力的说法中，正确的是（     ） 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zh-CN" sz="2600" b="1" dirty="0">
                <a:latin typeface="Times New Roman" charset="0"/>
              </a:rPr>
              <a:t>A.</a:t>
            </a:r>
            <a:r>
              <a:rPr lang="zh-CN" altLang="en-US" sz="2600" b="1" dirty="0">
                <a:latin typeface="Times New Roman" charset="0"/>
              </a:rPr>
              <a:t>物体在液体中浸得越深，受到的浮力越大。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zh-CN" sz="2600" b="1" dirty="0">
                <a:latin typeface="Times New Roman" charset="0"/>
              </a:rPr>
              <a:t>B.</a:t>
            </a:r>
            <a:r>
              <a:rPr lang="zh-CN" altLang="en-US" sz="2600" b="1" dirty="0">
                <a:latin typeface="Times New Roman" charset="0"/>
              </a:rPr>
              <a:t>物体的体积越大，受到浮力越大。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zh-CN" sz="2600" b="1" dirty="0">
                <a:latin typeface="Times New Roman" charset="0"/>
              </a:rPr>
              <a:t>C.</a:t>
            </a:r>
            <a:r>
              <a:rPr lang="zh-CN" altLang="en-US" sz="2600" b="1" dirty="0">
                <a:latin typeface="Times New Roman" charset="0"/>
              </a:rPr>
              <a:t>物体受的重力越小，受到的浮力越大。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zh-CN" sz="2600" b="1" dirty="0">
                <a:latin typeface="Times New Roman" charset="0"/>
              </a:rPr>
              <a:t>D.</a:t>
            </a:r>
            <a:r>
              <a:rPr lang="zh-CN" altLang="en-US" sz="2600" b="1" dirty="0">
                <a:latin typeface="Times New Roman" charset="0"/>
              </a:rPr>
              <a:t>物体排开液体的重力越大，受到的浮力越大</a:t>
            </a:r>
            <a:r>
              <a:rPr lang="zh-CN" altLang="en-US" sz="2600" dirty="0">
                <a:latin typeface="Times New Roman" charset="0"/>
              </a:rPr>
              <a:t> </a:t>
            </a:r>
          </a:p>
        </p:txBody>
      </p:sp>
      <p:sp>
        <p:nvSpPr>
          <p:cNvPr id="80900" name="文本框 80899"/>
          <p:cNvSpPr txBox="1">
            <a:spLocks noChangeArrowheads="1"/>
          </p:cNvSpPr>
          <p:nvPr/>
        </p:nvSpPr>
        <p:spPr bwMode="auto">
          <a:xfrm>
            <a:off x="6822250" y="951570"/>
            <a:ext cx="4568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F8081F"/>
                </a:solidFill>
                <a:latin typeface="Times New Roman" charset="0"/>
                <a:ea typeface="华文细黑" charset="0"/>
                <a:cs typeface="华文细黑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22585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文本框 82945"/>
          <p:cNvSpPr txBox="1">
            <a:spLocks noChangeArrowheads="1"/>
          </p:cNvSpPr>
          <p:nvPr/>
        </p:nvSpPr>
        <p:spPr bwMode="auto">
          <a:xfrm>
            <a:off x="476544" y="501520"/>
            <a:ext cx="8325925" cy="3288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3338" indent="-33338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 </a:t>
            </a:r>
            <a:r>
              <a:rPr lang="zh-CN" altLang="en-US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例：</a:t>
            </a:r>
            <a:r>
              <a:rPr lang="zh-CN" altLang="en-US" sz="2800" b="1" dirty="0" smtClean="0">
                <a:latin typeface="宋体"/>
                <a:ea typeface="宋体"/>
                <a:cs typeface="宋体"/>
              </a:rPr>
              <a:t>某物体挂在弹簧测力计上</a:t>
            </a:r>
            <a:r>
              <a:rPr lang="zh-CN" altLang="en-US" sz="2800" b="1" dirty="0">
                <a:latin typeface="宋体"/>
                <a:ea typeface="宋体"/>
                <a:cs typeface="宋体"/>
              </a:rPr>
              <a:t>，称得其重为</a:t>
            </a:r>
            <a:r>
              <a:rPr lang="en-US" altLang="zh-CN" sz="2800" b="1" dirty="0">
                <a:latin typeface="宋体"/>
                <a:ea typeface="宋体"/>
                <a:cs typeface="宋体"/>
              </a:rPr>
              <a:t>90N</a:t>
            </a:r>
            <a:r>
              <a:rPr lang="zh-CN" altLang="en-US" sz="2800" b="1" dirty="0">
                <a:latin typeface="宋体"/>
                <a:ea typeface="宋体"/>
                <a:cs typeface="宋体"/>
              </a:rPr>
              <a:t>；把该物体浸没在水中时，弹簧测力计的读数为</a:t>
            </a:r>
            <a:r>
              <a:rPr lang="en-US" altLang="zh-CN" sz="2800" b="1" dirty="0">
                <a:latin typeface="宋体"/>
                <a:ea typeface="宋体"/>
                <a:cs typeface="宋体"/>
              </a:rPr>
              <a:t>50N</a:t>
            </a:r>
            <a:r>
              <a:rPr lang="zh-CN" altLang="en-US" sz="2800" b="1" dirty="0">
                <a:latin typeface="宋体"/>
                <a:ea typeface="宋体"/>
                <a:cs typeface="宋体"/>
              </a:rPr>
              <a:t>，该物体浸没在水中所受到的浮力是</a:t>
            </a:r>
            <a:r>
              <a:rPr lang="en-US" altLang="zh-CN" sz="2800" b="1" dirty="0">
                <a:latin typeface="宋体"/>
                <a:ea typeface="宋体"/>
                <a:cs typeface="宋体"/>
              </a:rPr>
              <a:t>_____N</a:t>
            </a:r>
            <a:r>
              <a:rPr lang="zh-CN" altLang="en-US" sz="2800" b="1" dirty="0">
                <a:latin typeface="宋体"/>
                <a:ea typeface="宋体"/>
                <a:cs typeface="宋体"/>
              </a:rPr>
              <a:t>；若该物体有一半体积露出水面时，它受到的浮力是</a:t>
            </a:r>
            <a:r>
              <a:rPr lang="en-US" altLang="zh-CN" sz="2800" b="1" dirty="0">
                <a:latin typeface="宋体"/>
                <a:ea typeface="宋体"/>
                <a:cs typeface="宋体"/>
              </a:rPr>
              <a:t>______N</a:t>
            </a:r>
            <a:r>
              <a:rPr lang="zh-CN" altLang="en-US" sz="2800" b="1" dirty="0" smtClean="0">
                <a:latin typeface="宋体"/>
                <a:ea typeface="宋体"/>
                <a:cs typeface="宋体"/>
              </a:rPr>
              <a:t>，则物体排开液体的体积为</a:t>
            </a:r>
            <a:r>
              <a:rPr lang="en-US" altLang="zh-CN" sz="2800" dirty="0" smtClean="0">
                <a:latin typeface="宋体"/>
                <a:ea typeface="宋体"/>
                <a:cs typeface="宋体"/>
              </a:rPr>
              <a:t>_____cm</a:t>
            </a:r>
            <a:r>
              <a:rPr lang="en-US" altLang="zh-CN" sz="2800" baseline="30000" dirty="0" smtClean="0">
                <a:latin typeface="宋体"/>
                <a:ea typeface="宋体"/>
                <a:cs typeface="宋体"/>
              </a:rPr>
              <a:t>3</a:t>
            </a:r>
            <a:r>
              <a:rPr lang="zh-CN" altLang="zh-CN" sz="2800" dirty="0" smtClean="0">
                <a:latin typeface="宋体"/>
                <a:ea typeface="宋体"/>
                <a:cs typeface="宋体"/>
              </a:rPr>
              <a:t>。</a:t>
            </a:r>
            <a:endParaRPr lang="zh-CN" altLang="en-US" sz="2800" b="1" dirty="0">
              <a:latin typeface="宋体"/>
              <a:ea typeface="宋体"/>
              <a:cs typeface="宋体"/>
            </a:endParaRPr>
          </a:p>
        </p:txBody>
      </p:sp>
      <p:sp>
        <p:nvSpPr>
          <p:cNvPr id="82948" name="文本框 82947"/>
          <p:cNvSpPr txBox="1">
            <a:spLocks noChangeArrowheads="1"/>
          </p:cNvSpPr>
          <p:nvPr/>
        </p:nvSpPr>
        <p:spPr bwMode="auto">
          <a:xfrm>
            <a:off x="6057165" y="1806665"/>
            <a:ext cx="5437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40</a:t>
            </a:r>
          </a:p>
        </p:txBody>
      </p:sp>
      <p:sp>
        <p:nvSpPr>
          <p:cNvPr id="82949" name="文本框 82948"/>
          <p:cNvSpPr txBox="1">
            <a:spLocks noChangeArrowheads="1"/>
          </p:cNvSpPr>
          <p:nvPr/>
        </p:nvSpPr>
        <p:spPr bwMode="auto">
          <a:xfrm>
            <a:off x="7587335" y="2481740"/>
            <a:ext cx="5437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20</a:t>
            </a:r>
          </a:p>
        </p:txBody>
      </p:sp>
      <p:sp>
        <p:nvSpPr>
          <p:cNvPr id="82950" name="文本框 82949"/>
          <p:cNvSpPr txBox="1">
            <a:spLocks noChangeArrowheads="1"/>
          </p:cNvSpPr>
          <p:nvPr/>
        </p:nvSpPr>
        <p:spPr bwMode="auto">
          <a:xfrm>
            <a:off x="4481990" y="3201820"/>
            <a:ext cx="9028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altLang="zh-CN" sz="2800" b="1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2000</a:t>
            </a:r>
            <a:endParaRPr lang="en-US" altLang="zh-CN" sz="2800" b="1" dirty="0">
              <a:solidFill>
                <a:srgbClr val="F8081F"/>
              </a:solidFill>
              <a:latin typeface="宋体"/>
              <a:ea typeface="宋体"/>
              <a:cs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62221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/>
      <p:bldP spid="82949" grpId="0"/>
      <p:bldP spid="8295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6545" y="276495"/>
            <a:ext cx="814590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例</a:t>
            </a:r>
            <a:r>
              <a:rPr lang="zh-CN" altLang="zh-CN" sz="28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：</a:t>
            </a:r>
            <a:r>
              <a:rPr lang="en-US" altLang="zh-CN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 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一个均匀的物体挂在弹测测力计上，静止时测力计的示数为</a:t>
            </a:r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20N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；当物体一半浸在水中静止时测力计示数为</a:t>
            </a:r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15N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。求：</a:t>
            </a:r>
          </a:p>
          <a:p>
            <a:pPr algn="l"/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(1)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当物体浸没在水中时，物体所受的浮力。</a:t>
            </a:r>
          </a:p>
          <a:p>
            <a:pPr algn="l"/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(2)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物体的体积</a:t>
            </a:r>
            <a:r>
              <a:rPr lang="zh-CN" altLang="zh-CN" sz="2800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。</a:t>
            </a:r>
            <a:r>
              <a:rPr lang="en-US" altLang="zh-CN" sz="2800" dirty="0" smtClean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(</a:t>
            </a:r>
            <a:r>
              <a:rPr lang="en-US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3)</a:t>
            </a:r>
            <a:r>
              <a:rPr lang="zh-CN" altLang="zh-CN" sz="2800" dirty="0">
                <a:solidFill>
                  <a:schemeClr val="tx1"/>
                </a:solidFill>
                <a:latin typeface="宋体"/>
                <a:ea typeface="宋体"/>
                <a:cs typeface="宋体"/>
              </a:rPr>
              <a:t>物体的密度。</a:t>
            </a:r>
          </a:p>
        </p:txBody>
      </p:sp>
      <p:sp>
        <p:nvSpPr>
          <p:cNvPr id="3" name="矩形 2"/>
          <p:cNvSpPr/>
          <p:nvPr/>
        </p:nvSpPr>
        <p:spPr>
          <a:xfrm>
            <a:off x="656565" y="2616755"/>
            <a:ext cx="4442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解：</a:t>
            </a:r>
            <a:r>
              <a:rPr lang="zh-CN" altLang="en-US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  <a:sym typeface="Wingdings"/>
              </a:rPr>
              <a:t>（</a:t>
            </a:r>
            <a:r>
              <a:rPr lang="en-US" altLang="zh-CN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  <a:sym typeface="Wingdings"/>
              </a:rPr>
              <a:t>1</a:t>
            </a:r>
            <a:r>
              <a:rPr lang="zh-CN" altLang="en-US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  <a:sym typeface="Wingdings"/>
              </a:rPr>
              <a:t>）</a:t>
            </a:r>
            <a:r>
              <a:rPr lang="en-US" altLang="zh-CN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F</a:t>
            </a:r>
            <a:r>
              <a:rPr lang="zh-CN" altLang="en-US" b="0" baseline="-25000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浮</a:t>
            </a:r>
            <a:r>
              <a:rPr lang="en-US" altLang="zh-CN" b="0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=G-F</a:t>
            </a:r>
            <a:r>
              <a:rPr lang="zh-CN" altLang="en-US" b="0" baseline="-25000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示</a:t>
            </a:r>
            <a:r>
              <a:rPr lang="en-US" altLang="zh-CN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=</a:t>
            </a:r>
            <a:r>
              <a:rPr lang="zh-CN" altLang="zh-CN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2</a:t>
            </a:r>
            <a:r>
              <a:rPr lang="en-US" altLang="zh-CN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0N-</a:t>
            </a:r>
            <a:r>
              <a:rPr lang="zh-CN" altLang="zh-CN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1</a:t>
            </a:r>
            <a:r>
              <a:rPr lang="en-US" altLang="zh-CN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5N=</a:t>
            </a:r>
            <a:r>
              <a:rPr lang="zh-CN" altLang="zh-CN" b="0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5</a:t>
            </a:r>
            <a:r>
              <a:rPr lang="en-US" altLang="zh-CN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N</a:t>
            </a:r>
            <a:endParaRPr lang="zh-CN" altLang="en-US" b="0" dirty="0">
              <a:latin typeface="宋体"/>
              <a:ea typeface="宋体"/>
              <a:cs typeface="宋体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86635" y="3156815"/>
            <a:ext cx="31953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  <a:sym typeface="Wingdings"/>
              </a:rPr>
              <a:t>（</a:t>
            </a:r>
            <a:r>
              <a:rPr lang="zh-CN" altLang="zh-CN" b="0" dirty="0">
                <a:solidFill>
                  <a:srgbClr val="F8081F"/>
                </a:solidFill>
                <a:latin typeface="宋体"/>
                <a:ea typeface="宋体"/>
                <a:cs typeface="宋体"/>
                <a:sym typeface="Wingdings"/>
              </a:rPr>
              <a:t>2</a:t>
            </a:r>
            <a:r>
              <a:rPr lang="zh-CN" altLang="en-US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  <a:sym typeface="Wingdings"/>
              </a:rPr>
              <a:t>）因为</a:t>
            </a:r>
            <a:r>
              <a:rPr lang="en-US" altLang="zh-CN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  <a:sym typeface="Wingdings"/>
              </a:rPr>
              <a:t> </a:t>
            </a:r>
            <a:r>
              <a:rPr lang="zh-CN" altLang="en-US" i="1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F</a:t>
            </a:r>
            <a:r>
              <a:rPr lang="zh-CN" altLang="en-US" baseline="-25000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浮</a:t>
            </a:r>
            <a:r>
              <a:rPr lang="zh-CN" altLang="en-US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=</a:t>
            </a:r>
            <a:r>
              <a:rPr lang="zh-CN" altLang="en-US" i="1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ρgV</a:t>
            </a:r>
            <a:r>
              <a:rPr lang="zh-CN" altLang="en-US" baseline="-2500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排</a:t>
            </a:r>
            <a:endParaRPr lang="zh-CN" altLang="en-US" b="0" dirty="0">
              <a:latin typeface="宋体"/>
              <a:ea typeface="宋体"/>
              <a:cs typeface="宋体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81690" y="3651870"/>
            <a:ext cx="40504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  <a:sym typeface="Wingdings"/>
              </a:rPr>
              <a:t>所以</a:t>
            </a:r>
            <a:r>
              <a:rPr lang="en-US" altLang="zh-CN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  <a:sym typeface="Wingdings"/>
              </a:rPr>
              <a:t> </a:t>
            </a:r>
            <a:r>
              <a:rPr lang="zh-CN" altLang="en-US" i="1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V</a:t>
            </a:r>
            <a:r>
              <a:rPr lang="zh-CN" altLang="en-US" baseline="-2500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排</a:t>
            </a:r>
            <a:r>
              <a:rPr lang="zh-CN" altLang="en-US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=</a:t>
            </a:r>
            <a:r>
              <a:rPr lang="zh-CN" altLang="en-US" i="1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F</a:t>
            </a:r>
            <a:r>
              <a:rPr lang="zh-CN" altLang="en-US" baseline="-2500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浮</a:t>
            </a:r>
            <a:r>
              <a:rPr lang="zh-CN" altLang="en-US" i="1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／</a:t>
            </a:r>
            <a:r>
              <a:rPr lang="zh-CN" altLang="en-US" i="1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ρ</a:t>
            </a:r>
            <a:r>
              <a:rPr lang="zh-CN" altLang="en-US" i="1" baseline="-2500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水</a:t>
            </a:r>
            <a:r>
              <a:rPr lang="zh-CN" altLang="en-US" i="1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g＝</a:t>
            </a:r>
            <a:r>
              <a:rPr lang="en-US" altLang="zh-CN" i="1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500cm</a:t>
            </a:r>
            <a:r>
              <a:rPr lang="en-US" altLang="zh-CN" i="1" baseline="3000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3</a:t>
            </a:r>
            <a:endParaRPr lang="zh-CN" altLang="en-US" b="0" baseline="30000" dirty="0">
              <a:latin typeface="宋体"/>
              <a:ea typeface="宋体"/>
              <a:cs typeface="宋体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41630" y="4191930"/>
            <a:ext cx="51305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  <a:sym typeface="Wingdings"/>
              </a:rPr>
              <a:t>（</a:t>
            </a:r>
            <a:r>
              <a:rPr lang="zh-CN" altLang="zh-CN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  <a:sym typeface="Wingdings"/>
              </a:rPr>
              <a:t>3</a:t>
            </a:r>
            <a:r>
              <a:rPr lang="zh-CN" altLang="en-US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  <a:sym typeface="Wingdings"/>
              </a:rPr>
              <a:t>）因为</a:t>
            </a:r>
            <a:r>
              <a:rPr lang="en-US" altLang="zh-CN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  <a:sym typeface="Wingdings"/>
              </a:rPr>
              <a:t> </a:t>
            </a:r>
            <a:r>
              <a:rPr lang="zh-CN" altLang="en-US" i="1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ρ</a:t>
            </a:r>
            <a:r>
              <a:rPr lang="zh-CN" altLang="en-US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=</a:t>
            </a:r>
            <a:r>
              <a:rPr lang="en-US" altLang="zh-CN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G</a:t>
            </a:r>
            <a:r>
              <a:rPr lang="zh-CN" altLang="en-US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／</a:t>
            </a:r>
            <a:r>
              <a:rPr lang="zh-CN" altLang="en-US" i="1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gV</a:t>
            </a:r>
            <a:r>
              <a:rPr lang="en-US" altLang="zh-CN" i="1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=2×10</a:t>
            </a:r>
            <a:r>
              <a:rPr lang="en-US" altLang="zh-CN" i="1" baseline="3000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3</a:t>
            </a:r>
            <a:r>
              <a:rPr lang="en-US" altLang="zh-CN" i="1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kg</a:t>
            </a:r>
            <a:r>
              <a:rPr lang="en-US" altLang="zh-CN" i="1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/</a:t>
            </a:r>
            <a:r>
              <a:rPr lang="en-US" altLang="zh-CN" i="1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m</a:t>
            </a:r>
            <a:r>
              <a:rPr lang="en-US" altLang="zh-CN" i="1" baseline="3000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3</a:t>
            </a:r>
            <a:endParaRPr lang="zh-CN" altLang="en-US" b="0" baseline="30000" dirty="0">
              <a:latin typeface="宋体"/>
              <a:ea typeface="宋体"/>
              <a:cs typeface="宋体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102170" y="3651870"/>
            <a:ext cx="2906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b="0" dirty="0" smtClean="0">
                <a:solidFill>
                  <a:srgbClr val="F8081F"/>
                </a:solidFill>
                <a:latin typeface="宋体"/>
                <a:ea typeface="宋体"/>
                <a:cs typeface="宋体"/>
                <a:sym typeface="Wingdings"/>
              </a:rPr>
              <a:t> </a:t>
            </a:r>
            <a:r>
              <a:rPr lang="zh-CN" altLang="en-US" i="1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V</a:t>
            </a:r>
            <a:r>
              <a:rPr lang="zh-CN" altLang="en-US" baseline="-2500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物</a:t>
            </a:r>
            <a:r>
              <a:rPr lang="zh-CN" altLang="en-US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=</a:t>
            </a:r>
            <a:r>
              <a:rPr lang="en-US" altLang="zh-CN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2</a:t>
            </a:r>
            <a:r>
              <a:rPr lang="zh-CN" altLang="en-US" i="1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V</a:t>
            </a:r>
            <a:r>
              <a:rPr lang="zh-CN" altLang="en-US" baseline="-2500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排</a:t>
            </a:r>
            <a:r>
              <a:rPr lang="zh-CN" altLang="en-US" i="1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＝</a:t>
            </a:r>
            <a:r>
              <a:rPr lang="zh-CN" altLang="zh-CN" i="1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1</a:t>
            </a:r>
            <a:r>
              <a:rPr lang="en-US" altLang="zh-CN" i="1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000cm</a:t>
            </a:r>
            <a:r>
              <a:rPr lang="en-US" altLang="zh-CN" i="1" baseline="30000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3</a:t>
            </a:r>
            <a:endParaRPr lang="zh-CN" altLang="en-US" b="0" baseline="30000" dirty="0">
              <a:latin typeface="宋体"/>
              <a:ea typeface="宋体"/>
              <a:cs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146793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1184059" y="3516855"/>
            <a:ext cx="329793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sz="2400" b="0" dirty="0">
                <a:solidFill>
                  <a:srgbClr val="F8081F"/>
                </a:solidFill>
                <a:latin typeface="黑体" charset="0"/>
                <a:ea typeface="黑体" charset="0"/>
                <a:cs typeface="黑体" charset="0"/>
              </a:rPr>
              <a:t>（</a:t>
            </a:r>
            <a:r>
              <a:rPr lang="en-US" altLang="zh-CN" sz="2400" b="0" dirty="0">
                <a:solidFill>
                  <a:srgbClr val="F8081F"/>
                </a:solidFill>
                <a:latin typeface="黑体" charset="0"/>
                <a:ea typeface="黑体" charset="0"/>
                <a:cs typeface="黑体" charset="0"/>
              </a:rPr>
              <a:t>2</a:t>
            </a:r>
            <a:r>
              <a:rPr lang="zh-CN" altLang="en-US" sz="2400" b="0" dirty="0" smtClean="0">
                <a:solidFill>
                  <a:srgbClr val="F8081F"/>
                </a:solidFill>
                <a:latin typeface="黑体" charset="0"/>
                <a:ea typeface="黑体" charset="0"/>
                <a:cs typeface="黑体" charset="0"/>
              </a:rPr>
              <a:t>）由</a:t>
            </a:r>
            <a:r>
              <a:rPr lang="zh-CN" altLang="en-US" sz="2400" b="0" i="1" dirty="0" smtClean="0">
                <a:solidFill>
                  <a:srgbClr val="F8081F"/>
                </a:solidFill>
                <a:latin typeface="Times New Roman" charset="0"/>
                <a:ea typeface="黑体" charset="0"/>
                <a:cs typeface="黑体" charset="0"/>
              </a:rPr>
              <a:t>F</a:t>
            </a:r>
            <a:r>
              <a:rPr lang="zh-CN" altLang="en-US" sz="2400" b="0" baseline="-25000" dirty="0">
                <a:solidFill>
                  <a:srgbClr val="F8081F"/>
                </a:solidFill>
                <a:latin typeface="Times New Roman" charset="0"/>
                <a:ea typeface="黑体" charset="0"/>
                <a:cs typeface="黑体" charset="0"/>
              </a:rPr>
              <a:t>浮</a:t>
            </a:r>
            <a:r>
              <a:rPr lang="zh-CN" altLang="en-US" sz="2400" b="0" dirty="0">
                <a:solidFill>
                  <a:srgbClr val="F8081F"/>
                </a:solidFill>
                <a:latin typeface="Times New Roman" charset="0"/>
                <a:ea typeface="黑体" charset="0"/>
                <a:cs typeface="黑体" charset="0"/>
              </a:rPr>
              <a:t>=</a:t>
            </a:r>
            <a:r>
              <a:rPr lang="zh-CN" altLang="en-US" sz="2400" b="0" i="1" dirty="0">
                <a:solidFill>
                  <a:srgbClr val="F8081F"/>
                </a:solidFill>
                <a:latin typeface="Times New Roman" charset="0"/>
                <a:ea typeface="黑体" charset="0"/>
                <a:cs typeface="黑体" charset="0"/>
              </a:rPr>
              <a:t>ρ</a:t>
            </a:r>
            <a:r>
              <a:rPr lang="zh-CN" altLang="en-US" sz="2400" b="0" baseline="-25000" dirty="0">
                <a:solidFill>
                  <a:srgbClr val="F8081F"/>
                </a:solidFill>
                <a:latin typeface="Times New Roman" charset="0"/>
                <a:ea typeface="黑体" charset="0"/>
                <a:cs typeface="黑体" charset="0"/>
              </a:rPr>
              <a:t>液</a:t>
            </a:r>
            <a:r>
              <a:rPr lang="zh-CN" altLang="en-US" sz="2400" b="0" i="1" dirty="0">
                <a:solidFill>
                  <a:srgbClr val="F8081F"/>
                </a:solidFill>
                <a:latin typeface="Times New Roman" charset="0"/>
                <a:ea typeface="黑体" charset="0"/>
                <a:cs typeface="黑体" charset="0"/>
              </a:rPr>
              <a:t>gV</a:t>
            </a:r>
            <a:r>
              <a:rPr lang="zh-CN" altLang="en-US" sz="2400" b="0" baseline="-25000" dirty="0">
                <a:solidFill>
                  <a:srgbClr val="F8081F"/>
                </a:solidFill>
                <a:latin typeface="Times New Roman" charset="0"/>
                <a:ea typeface="黑体" charset="0"/>
                <a:cs typeface="黑体" charset="0"/>
              </a:rPr>
              <a:t>排</a:t>
            </a:r>
            <a:r>
              <a:rPr lang="zh-CN" altLang="en-US" sz="2400" b="0" dirty="0">
                <a:solidFill>
                  <a:srgbClr val="F8081F"/>
                </a:solidFill>
                <a:latin typeface="Times New Roman" charset="0"/>
                <a:ea typeface="黑体" charset="0"/>
                <a:cs typeface="黑体" charset="0"/>
              </a:rPr>
              <a:t>得</a:t>
            </a:r>
          </a:p>
        </p:txBody>
      </p:sp>
      <p:grpSp>
        <p:nvGrpSpPr>
          <p:cNvPr id="2" name="组合 11"/>
          <p:cNvGrpSpPr>
            <a:grpSpLocks/>
          </p:cNvGrpSpPr>
          <p:nvPr/>
        </p:nvGrpSpPr>
        <p:grpSpPr bwMode="auto">
          <a:xfrm>
            <a:off x="791580" y="4056910"/>
            <a:ext cx="8078787" cy="985508"/>
            <a:chOff x="-18" y="8112"/>
            <a:chExt cx="12724" cy="2070"/>
          </a:xfrm>
        </p:grpSpPr>
        <p:sp>
          <p:nvSpPr>
            <p:cNvPr id="10246" name="文本框 3"/>
            <p:cNvSpPr txBox="1">
              <a:spLocks noChangeArrowheads="1"/>
            </p:cNvSpPr>
            <p:nvPr/>
          </p:nvSpPr>
          <p:spPr bwMode="auto">
            <a:xfrm>
              <a:off x="-18" y="8775"/>
              <a:ext cx="12724" cy="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zh-CN" altLang="en-US" sz="2400" b="0" i="1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V</a:t>
              </a:r>
              <a:r>
                <a:rPr lang="en-US" altLang="zh-CN" sz="2400" b="0" i="1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=</a:t>
              </a:r>
              <a:r>
                <a:rPr lang="zh-CN" altLang="en-US" sz="2400" b="0" i="1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V</a:t>
              </a:r>
              <a:r>
                <a:rPr lang="zh-CN" altLang="en-US" sz="2400" b="0" baseline="-25000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排</a:t>
              </a:r>
              <a:r>
                <a:rPr lang="en-US" altLang="zh-CN" sz="2400" b="0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=</a:t>
              </a:r>
              <a:r>
                <a:rPr lang="en-US" altLang="zh-CN" sz="2400" b="0" baseline="-25000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                   </a:t>
              </a:r>
              <a:r>
                <a:rPr lang="en-US" altLang="zh-CN" sz="2400" b="0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=                                            =10</a:t>
              </a:r>
              <a:r>
                <a:rPr lang="en-US" altLang="zh-CN" sz="2400" b="0" baseline="30000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-4</a:t>
              </a:r>
              <a:r>
                <a:rPr lang="en-US" altLang="zh-CN" sz="2400" b="0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m</a:t>
              </a:r>
              <a:r>
                <a:rPr lang="en-US" altLang="zh-CN" sz="2400" b="0" baseline="30000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3</a:t>
              </a:r>
            </a:p>
          </p:txBody>
        </p:sp>
        <p:sp>
          <p:nvSpPr>
            <p:cNvPr id="10247" name="文本框 4"/>
            <p:cNvSpPr txBox="1">
              <a:spLocks noChangeArrowheads="1"/>
            </p:cNvSpPr>
            <p:nvPr/>
          </p:nvSpPr>
          <p:spPr bwMode="auto">
            <a:xfrm>
              <a:off x="3030" y="8112"/>
              <a:ext cx="927" cy="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zh-CN" altLang="en-US" sz="2400" b="0" i="1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F</a:t>
              </a:r>
              <a:r>
                <a:rPr lang="zh-CN" altLang="en-US" sz="2400" b="0" baseline="-25000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浮</a:t>
              </a:r>
              <a:endParaRPr lang="zh-CN" altLang="en-US" sz="2400" b="0" dirty="0">
                <a:latin typeface="黑体" charset="0"/>
                <a:ea typeface="黑体" charset="0"/>
                <a:cs typeface="黑体" charset="0"/>
              </a:endParaRPr>
            </a:p>
          </p:txBody>
        </p:sp>
        <p:sp>
          <p:nvSpPr>
            <p:cNvPr id="10248" name="文本框 5"/>
            <p:cNvSpPr txBox="1">
              <a:spLocks noChangeArrowheads="1"/>
            </p:cNvSpPr>
            <p:nvPr/>
          </p:nvSpPr>
          <p:spPr bwMode="auto">
            <a:xfrm>
              <a:off x="2786" y="9164"/>
              <a:ext cx="1452" cy="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zh-CN" altLang="en-US" sz="2400" b="0" i="1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ρ</a:t>
              </a:r>
              <a:r>
                <a:rPr lang="zh-CN" altLang="en-US" sz="2400" b="0" baseline="-2500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液</a:t>
              </a:r>
              <a:r>
                <a:rPr lang="zh-CN" altLang="en-US" sz="2400" b="0" i="1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g</a:t>
              </a:r>
              <a:endParaRPr lang="zh-CN" altLang="en-US" sz="2400" b="0">
                <a:latin typeface="黑体" charset="0"/>
                <a:ea typeface="黑体" charset="0"/>
                <a:cs typeface="黑体" charset="0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2909" y="9212"/>
              <a:ext cx="1148" cy="0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0" name="文本框 7"/>
            <p:cNvSpPr txBox="1">
              <a:spLocks noChangeArrowheads="1"/>
            </p:cNvSpPr>
            <p:nvPr/>
          </p:nvSpPr>
          <p:spPr bwMode="auto">
            <a:xfrm>
              <a:off x="6238" y="8439"/>
              <a:ext cx="1247" cy="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altLang="zh-CN" sz="2400" b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0.8N</a:t>
              </a:r>
              <a:endParaRPr lang="en-US" altLang="zh-CN" sz="2400" b="0">
                <a:latin typeface="黑体" charset="0"/>
                <a:ea typeface="黑体" charset="0"/>
                <a:cs typeface="黑体" charset="0"/>
              </a:endParaRPr>
            </a:p>
          </p:txBody>
        </p:sp>
        <p:sp>
          <p:nvSpPr>
            <p:cNvPr id="10251" name="文本框 8"/>
            <p:cNvSpPr txBox="1">
              <a:spLocks noChangeArrowheads="1"/>
            </p:cNvSpPr>
            <p:nvPr/>
          </p:nvSpPr>
          <p:spPr bwMode="auto">
            <a:xfrm>
              <a:off x="4588" y="9212"/>
              <a:ext cx="5206" cy="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altLang="zh-CN" sz="2400" b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0.8</a:t>
              </a:r>
              <a:r>
                <a:rPr lang="zh-CN" altLang="en-US" sz="2400" b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×</a:t>
              </a:r>
              <a:r>
                <a:rPr lang="en-US" altLang="zh-CN" sz="2400" b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10</a:t>
              </a:r>
              <a:r>
                <a:rPr lang="en-US" altLang="zh-CN" sz="2400" b="0" baseline="3000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3</a:t>
              </a:r>
              <a:r>
                <a:rPr lang="en-US" altLang="zh-CN" sz="2400" b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kg/m</a:t>
              </a:r>
              <a:r>
                <a:rPr lang="en-US" altLang="zh-CN" sz="2400" b="0" baseline="3000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3</a:t>
              </a:r>
              <a:r>
                <a:rPr lang="zh-CN" altLang="en-US" sz="2400" b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×</a:t>
              </a:r>
              <a:r>
                <a:rPr lang="en-US" altLang="zh-CN" sz="2400" b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10N/kg</a:t>
              </a:r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4731" y="9212"/>
              <a:ext cx="4831" cy="0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4" name="文本框 10"/>
          <p:cNvSpPr txBox="1">
            <a:spLocks noChangeArrowheads="1"/>
          </p:cNvSpPr>
          <p:nvPr/>
        </p:nvSpPr>
        <p:spPr bwMode="auto">
          <a:xfrm>
            <a:off x="296524" y="231490"/>
            <a:ext cx="8505945" cy="283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例</a:t>
            </a:r>
            <a:r>
              <a:rPr lang="zh-CN" altLang="zh-CN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：</a:t>
            </a:r>
            <a:r>
              <a:rPr lang="zh-CN" dirty="0" smtClean="0">
                <a:latin typeface="宋体"/>
                <a:ea typeface="宋体"/>
                <a:cs typeface="宋体"/>
              </a:rPr>
              <a:t>在弹簧测力计下悬挂一个</a:t>
            </a:r>
            <a:r>
              <a:rPr lang="zh-CN" dirty="0">
                <a:latin typeface="宋体"/>
                <a:ea typeface="宋体"/>
                <a:cs typeface="宋体"/>
              </a:rPr>
              <a:t>金属零件，示数为</a:t>
            </a:r>
            <a:r>
              <a:rPr lang="en-US" altLang="zh-CN" b="1" dirty="0">
                <a:latin typeface="宋体"/>
                <a:ea typeface="宋体"/>
                <a:cs typeface="宋体"/>
              </a:rPr>
              <a:t>7.4</a:t>
            </a:r>
            <a:r>
              <a:rPr lang="en-US" altLang="zh-CN" dirty="0">
                <a:latin typeface="宋体"/>
                <a:ea typeface="宋体"/>
                <a:cs typeface="宋体"/>
              </a:rPr>
              <a:t>N</a:t>
            </a:r>
            <a:r>
              <a:rPr lang="zh-CN" altLang="en-US" dirty="0">
                <a:latin typeface="宋体"/>
                <a:ea typeface="宋体"/>
                <a:cs typeface="宋体"/>
              </a:rPr>
              <a:t>。当把零件浸没在密度为</a:t>
            </a:r>
            <a:r>
              <a:rPr lang="en-US" altLang="zh-CN" b="1" dirty="0">
                <a:latin typeface="宋体"/>
                <a:ea typeface="宋体"/>
                <a:cs typeface="宋体"/>
              </a:rPr>
              <a:t>0.8</a:t>
            </a:r>
            <a:r>
              <a:rPr lang="zh-CN" altLang="en-US" b="1" dirty="0">
                <a:latin typeface="宋体"/>
                <a:ea typeface="宋体"/>
                <a:cs typeface="宋体"/>
              </a:rPr>
              <a:t>×</a:t>
            </a:r>
            <a:r>
              <a:rPr lang="en-US" altLang="zh-CN" b="1" dirty="0">
                <a:latin typeface="宋体"/>
                <a:ea typeface="宋体"/>
                <a:cs typeface="宋体"/>
              </a:rPr>
              <a:t>10</a:t>
            </a:r>
            <a:r>
              <a:rPr lang="en-US" altLang="zh-CN" b="1" baseline="30000" dirty="0">
                <a:latin typeface="宋体"/>
                <a:ea typeface="宋体"/>
                <a:cs typeface="宋体"/>
              </a:rPr>
              <a:t>3</a:t>
            </a:r>
            <a:r>
              <a:rPr lang="en-US" altLang="zh-CN" b="1" dirty="0">
                <a:latin typeface="宋体"/>
                <a:ea typeface="宋体"/>
                <a:cs typeface="宋体"/>
              </a:rPr>
              <a:t>kg/m</a:t>
            </a:r>
            <a:r>
              <a:rPr lang="en-US" altLang="zh-CN" b="1" baseline="30000" dirty="0">
                <a:latin typeface="宋体"/>
                <a:ea typeface="宋体"/>
                <a:cs typeface="宋体"/>
              </a:rPr>
              <a:t>3</a:t>
            </a:r>
            <a:r>
              <a:rPr lang="zh-CN" altLang="en-US" dirty="0">
                <a:latin typeface="宋体"/>
                <a:ea typeface="宋体"/>
                <a:cs typeface="宋体"/>
              </a:rPr>
              <a:t>的油中时，测力计的示数为</a:t>
            </a:r>
            <a:r>
              <a:rPr lang="en-US" altLang="zh-CN" b="1" dirty="0">
                <a:latin typeface="宋体"/>
                <a:ea typeface="宋体"/>
                <a:cs typeface="宋体"/>
              </a:rPr>
              <a:t>6.6N</a:t>
            </a:r>
            <a:r>
              <a:rPr lang="zh-CN" altLang="en-US" dirty="0">
                <a:latin typeface="宋体"/>
                <a:ea typeface="宋体"/>
                <a:cs typeface="宋体"/>
              </a:rPr>
              <a:t>。求</a:t>
            </a:r>
            <a:r>
              <a:rPr lang="zh-CN" altLang="en-US" dirty="0" smtClean="0">
                <a:latin typeface="宋体"/>
                <a:ea typeface="宋体"/>
                <a:cs typeface="宋体"/>
              </a:rPr>
              <a:t>：（</a:t>
            </a:r>
            <a:r>
              <a:rPr lang="en-US" altLang="zh-CN" dirty="0">
                <a:latin typeface="宋体"/>
                <a:ea typeface="宋体"/>
                <a:cs typeface="宋体"/>
              </a:rPr>
              <a:t>1</a:t>
            </a:r>
            <a:r>
              <a:rPr lang="zh-CN" altLang="en-US" dirty="0">
                <a:latin typeface="宋体"/>
                <a:ea typeface="宋体"/>
                <a:cs typeface="宋体"/>
              </a:rPr>
              <a:t>）金属零件在油中受到的浮力；</a:t>
            </a:r>
          </a:p>
          <a:p>
            <a:pPr algn="l" eaLnBrk="1" hangingPunct="1">
              <a:lnSpc>
                <a:spcPct val="150000"/>
              </a:lnSpc>
            </a:pPr>
            <a:r>
              <a:rPr lang="zh-CN" altLang="en-US" dirty="0">
                <a:latin typeface="宋体"/>
                <a:ea typeface="宋体"/>
                <a:cs typeface="宋体"/>
              </a:rPr>
              <a:t>（</a:t>
            </a:r>
            <a:r>
              <a:rPr lang="en-US" altLang="zh-CN" dirty="0">
                <a:latin typeface="宋体"/>
                <a:ea typeface="宋体"/>
                <a:cs typeface="宋体"/>
              </a:rPr>
              <a:t>2</a:t>
            </a:r>
            <a:r>
              <a:rPr lang="zh-CN" altLang="en-US" dirty="0">
                <a:latin typeface="宋体"/>
                <a:ea typeface="宋体"/>
                <a:cs typeface="宋体"/>
              </a:rPr>
              <a:t>）金属零件的体积；</a:t>
            </a:r>
          </a:p>
          <a:p>
            <a:pPr algn="l" eaLnBrk="1" hangingPunct="1">
              <a:lnSpc>
                <a:spcPct val="150000"/>
              </a:lnSpc>
            </a:pPr>
            <a:r>
              <a:rPr lang="zh-CN" altLang="en-US" dirty="0">
                <a:latin typeface="宋体"/>
                <a:ea typeface="宋体"/>
                <a:cs typeface="宋体"/>
              </a:rPr>
              <a:t>（</a:t>
            </a:r>
            <a:r>
              <a:rPr lang="en-US" altLang="zh-CN" dirty="0">
                <a:latin typeface="宋体"/>
                <a:ea typeface="宋体"/>
                <a:cs typeface="宋体"/>
              </a:rPr>
              <a:t>3</a:t>
            </a:r>
            <a:r>
              <a:rPr lang="zh-CN" altLang="en-US" dirty="0">
                <a:latin typeface="宋体"/>
                <a:ea typeface="宋体"/>
                <a:cs typeface="宋体"/>
              </a:rPr>
              <a:t>）金属零件的密度。</a:t>
            </a:r>
          </a:p>
        </p:txBody>
      </p:sp>
      <p:sp>
        <p:nvSpPr>
          <p:cNvPr id="13" name="矩形 12"/>
          <p:cNvSpPr/>
          <p:nvPr/>
        </p:nvSpPr>
        <p:spPr>
          <a:xfrm>
            <a:off x="566555" y="3066805"/>
            <a:ext cx="50577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解：</a:t>
            </a:r>
            <a:r>
              <a:rPr lang="zh-CN" altLang="en-US" dirty="0" smtClean="0">
                <a:solidFill>
                  <a:srgbClr val="F8081F"/>
                </a:solidFill>
                <a:latin typeface="宋体"/>
                <a:ea typeface="宋体"/>
                <a:cs typeface="宋体"/>
                <a:sym typeface="Wingdings"/>
              </a:rPr>
              <a:t>（</a:t>
            </a:r>
            <a:r>
              <a:rPr lang="en-US" altLang="zh-CN" dirty="0" smtClean="0">
                <a:solidFill>
                  <a:srgbClr val="F8081F"/>
                </a:solidFill>
                <a:latin typeface="宋体"/>
                <a:ea typeface="宋体"/>
                <a:cs typeface="宋体"/>
                <a:sym typeface="Wingdings"/>
              </a:rPr>
              <a:t>1</a:t>
            </a:r>
            <a:r>
              <a:rPr lang="zh-CN" altLang="en-US" dirty="0" smtClean="0">
                <a:solidFill>
                  <a:srgbClr val="F8081F"/>
                </a:solidFill>
                <a:latin typeface="宋体"/>
                <a:ea typeface="宋体"/>
                <a:cs typeface="宋体"/>
                <a:sym typeface="Wingdings"/>
              </a:rPr>
              <a:t>）</a:t>
            </a:r>
            <a:r>
              <a:rPr lang="en-US" altLang="zh-CN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F</a:t>
            </a:r>
            <a:r>
              <a:rPr lang="zh-CN" altLang="en-US" baseline="-25000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浮</a:t>
            </a:r>
            <a:r>
              <a:rPr lang="en-US" altLang="zh-CN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=G-F</a:t>
            </a:r>
            <a:r>
              <a:rPr lang="zh-CN" altLang="en-US" baseline="-25000" dirty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示</a:t>
            </a:r>
            <a:r>
              <a:rPr lang="en-US" altLang="zh-CN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=</a:t>
            </a:r>
            <a:r>
              <a:rPr lang="zh-CN" altLang="zh-CN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7</a:t>
            </a:r>
            <a:r>
              <a:rPr lang="en-US" altLang="zh-CN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.4N-</a:t>
            </a:r>
            <a:r>
              <a:rPr lang="zh-CN" altLang="zh-CN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6</a:t>
            </a:r>
            <a:r>
              <a:rPr lang="en-US" altLang="zh-CN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.6N=</a:t>
            </a:r>
            <a:r>
              <a:rPr lang="zh-CN" altLang="zh-CN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0</a:t>
            </a:r>
            <a:r>
              <a:rPr lang="en-US" altLang="zh-CN" dirty="0" smtClean="0">
                <a:solidFill>
                  <a:srgbClr val="F8081F"/>
                </a:solidFill>
                <a:latin typeface="宋体"/>
                <a:ea typeface="宋体"/>
                <a:cs typeface="宋体"/>
              </a:rPr>
              <a:t>.8N</a:t>
            </a:r>
            <a:endParaRPr lang="zh-CN" altLang="en-US" dirty="0">
              <a:latin typeface="宋体"/>
              <a:ea typeface="宋体"/>
              <a:cs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94111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76545" y="411510"/>
            <a:ext cx="62722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F8081F"/>
                </a:solidFill>
                <a:latin typeface="黑体" charset="0"/>
                <a:ea typeface="黑体" charset="0"/>
                <a:cs typeface="黑体" charset="0"/>
              </a:rPr>
              <a:t>（</a:t>
            </a:r>
            <a:r>
              <a:rPr lang="en-US" altLang="zh-CN" sz="2400" dirty="0">
                <a:solidFill>
                  <a:srgbClr val="F8081F"/>
                </a:solidFill>
                <a:latin typeface="黑体" charset="0"/>
                <a:ea typeface="黑体" charset="0"/>
                <a:cs typeface="黑体" charset="0"/>
              </a:rPr>
              <a:t>3</a:t>
            </a:r>
            <a:r>
              <a:rPr lang="zh-CN" altLang="en-US" sz="2400" dirty="0">
                <a:solidFill>
                  <a:srgbClr val="F8081F"/>
                </a:solidFill>
                <a:latin typeface="黑体" charset="0"/>
                <a:ea typeface="黑体" charset="0"/>
                <a:cs typeface="黑体" charset="0"/>
              </a:rPr>
              <a:t>）</a:t>
            </a:r>
            <a:r>
              <a:rPr lang="zh-CN" altLang="en-US" sz="2400" dirty="0">
                <a:solidFill>
                  <a:srgbClr val="F8081F"/>
                </a:solidFill>
                <a:latin typeface="Times New Roman" charset="0"/>
                <a:ea typeface="黑体" charset="0"/>
                <a:cs typeface="黑体" charset="0"/>
              </a:rPr>
              <a:t>金属块的重力为</a:t>
            </a:r>
            <a:r>
              <a:rPr lang="en-US" altLang="zh-CN" sz="2400" b="1" dirty="0">
                <a:solidFill>
                  <a:srgbClr val="F8081F"/>
                </a:solidFill>
                <a:latin typeface="Times New Roman" charset="0"/>
                <a:ea typeface="黑体" charset="0"/>
                <a:cs typeface="黑体" charset="0"/>
              </a:rPr>
              <a:t>7.4N</a:t>
            </a:r>
            <a:r>
              <a:rPr lang="zh-CN" altLang="en-US" sz="2400" dirty="0">
                <a:solidFill>
                  <a:srgbClr val="F8081F"/>
                </a:solidFill>
                <a:latin typeface="Times New Roman" charset="0"/>
                <a:ea typeface="黑体" charset="0"/>
                <a:cs typeface="黑体" charset="0"/>
              </a:rPr>
              <a:t>，由</a:t>
            </a:r>
            <a:r>
              <a:rPr lang="en-US" altLang="zh-CN" sz="2400" b="1" i="1" dirty="0">
                <a:solidFill>
                  <a:srgbClr val="F8081F"/>
                </a:solidFill>
                <a:latin typeface="Times New Roman" charset="0"/>
                <a:ea typeface="黑体" charset="0"/>
                <a:cs typeface="黑体" charset="0"/>
              </a:rPr>
              <a:t>G</a:t>
            </a:r>
            <a:r>
              <a:rPr lang="en-US" altLang="zh-CN" sz="2400" b="1" dirty="0">
                <a:solidFill>
                  <a:srgbClr val="F8081F"/>
                </a:solidFill>
                <a:latin typeface="Times New Roman" charset="0"/>
                <a:ea typeface="黑体" charset="0"/>
                <a:cs typeface="黑体" charset="0"/>
              </a:rPr>
              <a:t>=</a:t>
            </a:r>
            <a:r>
              <a:rPr lang="en-US" altLang="zh-CN" sz="2400" b="1" i="1" dirty="0">
                <a:solidFill>
                  <a:srgbClr val="F8081F"/>
                </a:solidFill>
                <a:latin typeface="Times New Roman" charset="0"/>
                <a:ea typeface="黑体" charset="0"/>
                <a:cs typeface="黑体" charset="0"/>
              </a:rPr>
              <a:t>mg</a:t>
            </a:r>
            <a:r>
              <a:rPr lang="zh-CN" altLang="en-US" sz="2400" dirty="0">
                <a:solidFill>
                  <a:srgbClr val="F8081F"/>
                </a:solidFill>
                <a:latin typeface="Times New Roman" charset="0"/>
                <a:ea typeface="黑体" charset="0"/>
                <a:cs typeface="黑体" charset="0"/>
              </a:rPr>
              <a:t>可得：</a:t>
            </a:r>
          </a:p>
        </p:txBody>
      </p:sp>
      <p:grpSp>
        <p:nvGrpSpPr>
          <p:cNvPr id="2" name="组合 12"/>
          <p:cNvGrpSpPr>
            <a:grpSpLocks/>
          </p:cNvGrpSpPr>
          <p:nvPr/>
        </p:nvGrpSpPr>
        <p:grpSpPr bwMode="auto">
          <a:xfrm>
            <a:off x="1151775" y="861799"/>
            <a:ext cx="4191000" cy="851536"/>
            <a:chOff x="2007" y="7441"/>
            <a:chExt cx="6600" cy="1788"/>
          </a:xfrm>
        </p:grpSpPr>
        <p:sp>
          <p:nvSpPr>
            <p:cNvPr id="11278" name="文本框 3"/>
            <p:cNvSpPr txBox="1">
              <a:spLocks noChangeArrowheads="1"/>
            </p:cNvSpPr>
            <p:nvPr/>
          </p:nvSpPr>
          <p:spPr bwMode="auto">
            <a:xfrm>
              <a:off x="2007" y="7724"/>
              <a:ext cx="6600" cy="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altLang="zh-CN" sz="2400" b="1" i="1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m</a:t>
              </a:r>
              <a:r>
                <a:rPr lang="en-US" altLang="zh-CN" sz="2400" b="1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=         =                =0.74kg                </a:t>
              </a:r>
            </a:p>
          </p:txBody>
        </p:sp>
        <p:sp>
          <p:nvSpPr>
            <p:cNvPr id="11279" name="文本框 4"/>
            <p:cNvSpPr txBox="1">
              <a:spLocks noChangeArrowheads="1"/>
            </p:cNvSpPr>
            <p:nvPr/>
          </p:nvSpPr>
          <p:spPr bwMode="auto">
            <a:xfrm>
              <a:off x="3424" y="7441"/>
              <a:ext cx="690" cy="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altLang="zh-CN" sz="2400" b="1" i="1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G</a:t>
              </a:r>
              <a:endParaRPr lang="en-US" altLang="zh-CN" sz="2400" dirty="0">
                <a:latin typeface="黑体" charset="0"/>
                <a:ea typeface="黑体" charset="0"/>
                <a:cs typeface="黑体" charset="0"/>
              </a:endParaRPr>
            </a:p>
          </p:txBody>
        </p:sp>
        <p:sp>
          <p:nvSpPr>
            <p:cNvPr id="11280" name="文本框 5"/>
            <p:cNvSpPr txBox="1">
              <a:spLocks noChangeArrowheads="1"/>
            </p:cNvSpPr>
            <p:nvPr/>
          </p:nvSpPr>
          <p:spPr bwMode="auto">
            <a:xfrm>
              <a:off x="3477" y="8260"/>
              <a:ext cx="629" cy="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zh-CN" altLang="en-US" sz="2400" b="1" i="1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g</a:t>
              </a:r>
              <a:endParaRPr lang="zh-CN" altLang="en-US" sz="2400">
                <a:latin typeface="黑体" charset="0"/>
                <a:ea typeface="黑体" charset="0"/>
                <a:cs typeface="黑体" charset="0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3360" y="8310"/>
              <a:ext cx="737" cy="0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82" name="文本框 7"/>
            <p:cNvSpPr txBox="1">
              <a:spLocks noChangeArrowheads="1"/>
            </p:cNvSpPr>
            <p:nvPr/>
          </p:nvSpPr>
          <p:spPr bwMode="auto">
            <a:xfrm>
              <a:off x="4901" y="7535"/>
              <a:ext cx="1247" cy="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altLang="zh-CN" sz="2400" b="1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7.4N</a:t>
              </a:r>
              <a:endParaRPr lang="en-US" altLang="zh-CN" sz="2400">
                <a:latin typeface="黑体" charset="0"/>
                <a:ea typeface="黑体" charset="0"/>
                <a:cs typeface="黑体" charset="0"/>
              </a:endParaRPr>
            </a:p>
          </p:txBody>
        </p:sp>
        <p:sp>
          <p:nvSpPr>
            <p:cNvPr id="11283" name="文本框 8"/>
            <p:cNvSpPr txBox="1">
              <a:spLocks noChangeArrowheads="1"/>
            </p:cNvSpPr>
            <p:nvPr/>
          </p:nvSpPr>
          <p:spPr bwMode="auto">
            <a:xfrm>
              <a:off x="4750" y="8260"/>
              <a:ext cx="1772" cy="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altLang="zh-CN" sz="2400" b="1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10N/kg</a:t>
              </a:r>
              <a:endParaRPr lang="en-US" altLang="zh-CN" sz="2400">
                <a:latin typeface="黑体" charset="0"/>
                <a:ea typeface="黑体" charset="0"/>
                <a:cs typeface="黑体" charset="0"/>
              </a:endParaRPr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4760" y="8310"/>
              <a:ext cx="1530" cy="0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组合 20"/>
          <p:cNvGrpSpPr>
            <a:grpSpLocks/>
          </p:cNvGrpSpPr>
          <p:nvPr/>
        </p:nvGrpSpPr>
        <p:grpSpPr bwMode="auto">
          <a:xfrm>
            <a:off x="476833" y="1626581"/>
            <a:ext cx="8337550" cy="909302"/>
            <a:chOff x="833" y="8457"/>
            <a:chExt cx="13128" cy="1908"/>
          </a:xfrm>
        </p:grpSpPr>
        <p:sp>
          <p:nvSpPr>
            <p:cNvPr id="11271" name="文本框 11"/>
            <p:cNvSpPr txBox="1">
              <a:spLocks noChangeArrowheads="1"/>
            </p:cNvSpPr>
            <p:nvPr/>
          </p:nvSpPr>
          <p:spPr bwMode="auto">
            <a:xfrm>
              <a:off x="833" y="8835"/>
              <a:ext cx="13128" cy="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zh-CN" altLang="en-US" sz="2400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由</a:t>
              </a:r>
              <a:r>
                <a:rPr lang="en-US" altLang="zh-CN" sz="2400" b="1" i="1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m</a:t>
              </a:r>
              <a:r>
                <a:rPr lang="en-US" altLang="zh-CN" sz="2400" b="1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=</a:t>
              </a:r>
              <a:r>
                <a:rPr lang="en-US" altLang="zh-CN" sz="2400" b="1" i="1" dirty="0" err="1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ρV</a:t>
              </a:r>
              <a:r>
                <a:rPr lang="zh-CN" altLang="en-US" sz="2400" b="1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得</a:t>
              </a:r>
              <a:r>
                <a:rPr lang="zh-CN" altLang="en-US" sz="2400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金属零件的密度 </a:t>
              </a:r>
              <a:r>
                <a:rPr lang="en-US" altLang="zh-CN" sz="2400" b="1" i="1" dirty="0" err="1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ρ</a:t>
              </a:r>
              <a:r>
                <a:rPr lang="en-US" altLang="zh-CN" sz="2400" b="1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=         =               =7.4</a:t>
              </a:r>
              <a:r>
                <a:rPr lang="zh-CN" sz="2400" b="1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×</a:t>
              </a:r>
              <a:r>
                <a:rPr lang="en-US" altLang="zh-CN" sz="2400" b="1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10</a:t>
              </a:r>
              <a:r>
                <a:rPr lang="en-US" altLang="zh-CN" sz="2400" b="1" baseline="30000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3</a:t>
              </a:r>
              <a:r>
                <a:rPr lang="en-US" altLang="zh-CN" sz="2400" b="1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kg/m</a:t>
              </a:r>
              <a:r>
                <a:rPr lang="en-US" altLang="zh-CN" sz="2400" b="1" baseline="30000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3</a:t>
              </a:r>
            </a:p>
          </p:txBody>
        </p:sp>
        <p:sp>
          <p:nvSpPr>
            <p:cNvPr id="11272" name="文本框 13"/>
            <p:cNvSpPr txBox="1">
              <a:spLocks noChangeArrowheads="1"/>
            </p:cNvSpPr>
            <p:nvPr/>
          </p:nvSpPr>
          <p:spPr bwMode="auto">
            <a:xfrm>
              <a:off x="7475" y="8672"/>
              <a:ext cx="827" cy="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altLang="zh-CN" sz="2400" b="1" i="1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m</a:t>
              </a:r>
            </a:p>
          </p:txBody>
        </p:sp>
        <p:sp>
          <p:nvSpPr>
            <p:cNvPr id="11273" name="文本框 14"/>
            <p:cNvSpPr txBox="1">
              <a:spLocks noChangeArrowheads="1"/>
            </p:cNvSpPr>
            <p:nvPr/>
          </p:nvSpPr>
          <p:spPr bwMode="auto">
            <a:xfrm>
              <a:off x="7469" y="9396"/>
              <a:ext cx="764" cy="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altLang="zh-CN" sz="2400" b="1" i="1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V</a:t>
              </a: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7483" y="9395"/>
              <a:ext cx="737" cy="0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75" name="文本框 17"/>
            <p:cNvSpPr txBox="1">
              <a:spLocks noChangeArrowheads="1"/>
            </p:cNvSpPr>
            <p:nvPr/>
          </p:nvSpPr>
          <p:spPr bwMode="auto">
            <a:xfrm>
              <a:off x="8769" y="8457"/>
              <a:ext cx="1651" cy="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altLang="zh-CN" sz="2400" b="1" dirty="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</a:rPr>
                <a:t>0.74kg</a:t>
              </a:r>
            </a:p>
          </p:txBody>
        </p:sp>
        <p:sp>
          <p:nvSpPr>
            <p:cNvPr id="11276" name="文本框 18"/>
            <p:cNvSpPr txBox="1">
              <a:spLocks noChangeArrowheads="1"/>
            </p:cNvSpPr>
            <p:nvPr/>
          </p:nvSpPr>
          <p:spPr bwMode="auto">
            <a:xfrm>
              <a:off x="8710" y="9370"/>
              <a:ext cx="1693" cy="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 altLang="zh-CN" sz="2400" b="1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10</a:t>
              </a:r>
              <a:r>
                <a:rPr lang="en-US" altLang="zh-CN" sz="2400" b="1" baseline="3000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-4</a:t>
              </a:r>
              <a:r>
                <a:rPr lang="en-US" altLang="zh-CN" sz="2400" b="1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m</a:t>
              </a:r>
              <a:r>
                <a:rPr lang="en-US" altLang="zh-CN" sz="2400" b="1" baseline="30000">
                  <a:solidFill>
                    <a:srgbClr val="F8081F"/>
                  </a:solidFill>
                  <a:latin typeface="Times New Roman" charset="0"/>
                  <a:ea typeface="黑体" charset="0"/>
                  <a:cs typeface="黑体" charset="0"/>
                  <a:sym typeface="宋体" charset="0"/>
                </a:rPr>
                <a:t>3</a:t>
              </a:r>
              <a:endParaRPr lang="en-US" altLang="zh-CN" sz="2400" b="1" i="1">
                <a:solidFill>
                  <a:srgbClr val="F8081F"/>
                </a:solidFill>
                <a:latin typeface="Times New Roman" charset="0"/>
                <a:ea typeface="黑体" charset="0"/>
                <a:cs typeface="黑体" charset="0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>
            <a:xfrm>
              <a:off x="8765" y="9371"/>
              <a:ext cx="1642" cy="0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505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/>
          <a:srcRect r="61979" b="8462"/>
          <a:stretch/>
        </p:blipFill>
        <p:spPr>
          <a:xfrm>
            <a:off x="521550" y="546525"/>
            <a:ext cx="3070828" cy="3584114"/>
          </a:xfrm>
          <a:prstGeom prst="rect">
            <a:avLst/>
          </a:prstGeom>
        </p:spPr>
      </p:pic>
      <p:grpSp>
        <p:nvGrpSpPr>
          <p:cNvPr id="3" name="组 2"/>
          <p:cNvGrpSpPr/>
          <p:nvPr/>
        </p:nvGrpSpPr>
        <p:grpSpPr>
          <a:xfrm>
            <a:off x="3761910" y="501521"/>
            <a:ext cx="1619829" cy="3641946"/>
            <a:chOff x="3761910" y="501521"/>
            <a:chExt cx="1619829" cy="3641946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 rotWithShape="1">
            <a:blip r:embed="rId2"/>
            <a:srcRect l="36910" r="43035" b="8134"/>
            <a:stretch/>
          </p:blipFill>
          <p:spPr>
            <a:xfrm>
              <a:off x="3761910" y="501521"/>
              <a:ext cx="1619829" cy="3641946"/>
            </a:xfrm>
            <a:prstGeom prst="rect">
              <a:avLst/>
            </a:prstGeom>
          </p:spPr>
        </p:pic>
        <p:sp>
          <p:nvSpPr>
            <p:cNvPr id="2" name="文本框 1"/>
            <p:cNvSpPr txBox="1"/>
            <p:nvPr/>
          </p:nvSpPr>
          <p:spPr>
            <a:xfrm>
              <a:off x="3941930" y="1086585"/>
              <a:ext cx="351059" cy="461665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endParaRPr kumimoji="1" lang="zh-CN" altLang="en-US" dirty="0"/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836585" y="401191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甲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456765" y="401191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乙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607115" y="1986685"/>
            <a:ext cx="31503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000000"/>
                </a:solidFill>
              </a:rPr>
              <a:t>与乙图相比较，丙图中弹簧测力计的示数变大变小？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382090" y="1086585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FF0000"/>
                </a:solidFill>
              </a:rPr>
              <a:t>思考：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256965" y="401191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丙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27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/>
          <a:srcRect l="1" r="62775" b="8462"/>
          <a:stretch/>
        </p:blipFill>
        <p:spPr>
          <a:xfrm>
            <a:off x="386535" y="546525"/>
            <a:ext cx="2655295" cy="3584114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941930" y="1086585"/>
            <a:ext cx="351059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611560" y="396690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甲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961710" y="396690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乙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057165" y="1986685"/>
            <a:ext cx="265529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zh-CN" altLang="en-US" sz="2800" dirty="0" smtClean="0">
                <a:solidFill>
                  <a:srgbClr val="000000"/>
                </a:solidFill>
              </a:rPr>
              <a:t>与丙图相比较，丁图中弹簧测力计的示数变大变小？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32140" y="1176595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FF0000"/>
                </a:solidFill>
              </a:rPr>
              <a:t>思考：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356865" y="396690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丙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grpSp>
        <p:nvGrpSpPr>
          <p:cNvPr id="14" name="组 13"/>
          <p:cNvGrpSpPr/>
          <p:nvPr/>
        </p:nvGrpSpPr>
        <p:grpSpPr>
          <a:xfrm>
            <a:off x="2951820" y="456515"/>
            <a:ext cx="2847935" cy="3645405"/>
            <a:chOff x="2951820" y="456515"/>
            <a:chExt cx="2847935" cy="3645405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 rotWithShape="1">
            <a:blip r:embed="rId2"/>
            <a:srcRect l="38380" r="25087" b="8134"/>
            <a:stretch/>
          </p:blipFill>
          <p:spPr>
            <a:xfrm>
              <a:off x="2951820" y="456515"/>
              <a:ext cx="2847935" cy="3645405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2951820" y="996575"/>
              <a:ext cx="409304" cy="461665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endParaRPr kumimoji="1" lang="zh-CN" altLang="en-US" dirty="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4436985" y="1086585"/>
              <a:ext cx="409304" cy="461665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endParaRPr kumimoji="1" lang="zh-CN" altLang="en-US" dirty="0"/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4752020" y="396690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丁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71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/>
          <a:srcRect r="61979" b="8462"/>
          <a:stretch/>
        </p:blipFill>
        <p:spPr>
          <a:xfrm>
            <a:off x="206514" y="456515"/>
            <a:ext cx="2745305" cy="358411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31539" y="396690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甲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047275" y="1851670"/>
            <a:ext cx="22317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zh-CN" altLang="en-US" sz="2800" dirty="0" smtClean="0">
                <a:solidFill>
                  <a:srgbClr val="000000"/>
                </a:solidFill>
              </a:rPr>
              <a:t>与丁图相比较，戊图中弹簧测力计的示数变大变小？</a:t>
            </a:r>
            <a:endParaRPr kumimoji="1" lang="zh-CN" altLang="en-US" sz="2800" dirty="0">
              <a:solidFill>
                <a:srgbClr val="00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777245" y="1041580"/>
            <a:ext cx="1060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FF0000"/>
                </a:solidFill>
              </a:rPr>
              <a:t>思考：</a:t>
            </a:r>
            <a:endParaRPr kumimoji="1" lang="zh-CN" altLang="en-US" sz="2800" dirty="0">
              <a:solidFill>
                <a:srgbClr val="FF0000"/>
              </a:solidFill>
            </a:endParaRPr>
          </a:p>
        </p:txBody>
      </p:sp>
      <p:grpSp>
        <p:nvGrpSpPr>
          <p:cNvPr id="3" name="组 2"/>
          <p:cNvGrpSpPr/>
          <p:nvPr/>
        </p:nvGrpSpPr>
        <p:grpSpPr>
          <a:xfrm>
            <a:off x="1871699" y="456515"/>
            <a:ext cx="5130571" cy="3972055"/>
            <a:chOff x="1871699" y="456515"/>
            <a:chExt cx="5130571" cy="397205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 rotWithShape="1">
            <a:blip r:embed="rId2"/>
            <a:srcRect l="36909" b="8134"/>
            <a:stretch/>
          </p:blipFill>
          <p:spPr>
            <a:xfrm>
              <a:off x="2591780" y="456515"/>
              <a:ext cx="4410490" cy="3596941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/>
          </p:nvSpPr>
          <p:spPr>
            <a:xfrm>
              <a:off x="1871699" y="3966905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 smtClean="0">
                  <a:solidFill>
                    <a:srgbClr val="000000"/>
                  </a:solidFill>
                </a:rPr>
                <a:t>乙</a:t>
              </a:r>
              <a:endParaRPr kumimoji="1" lang="zh-CN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951819" y="3966905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 smtClean="0">
                  <a:solidFill>
                    <a:srgbClr val="000000"/>
                  </a:solidFill>
                </a:rPr>
                <a:t>丙</a:t>
              </a:r>
              <a:endParaRPr kumimoji="1" lang="zh-CN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4301969" y="3966905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 smtClean="0">
                  <a:solidFill>
                    <a:srgbClr val="000000"/>
                  </a:solidFill>
                </a:rPr>
                <a:t>丁</a:t>
              </a:r>
              <a:endParaRPr kumimoji="1" lang="zh-CN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645707" y="3966905"/>
              <a:ext cx="5052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 smtClean="0">
                  <a:solidFill>
                    <a:srgbClr val="000000"/>
                  </a:solidFill>
                </a:rPr>
                <a:t>戊</a:t>
              </a:r>
              <a:endParaRPr kumimoji="1" lang="zh-CN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2591780" y="996575"/>
              <a:ext cx="492180" cy="461665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endParaRPr kumimoji="1" lang="zh-CN" altLang="en-US" dirty="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3896925" y="1086585"/>
              <a:ext cx="492180" cy="461665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endParaRPr kumimoji="1" lang="zh-CN" altLang="en-US" dirty="0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5247075" y="1086585"/>
              <a:ext cx="492180" cy="461665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endParaRPr kumimoji="1"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0019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/>
          <p:nvPr/>
        </p:nvGrpSpPr>
        <p:grpSpPr>
          <a:xfrm>
            <a:off x="566555" y="0"/>
            <a:ext cx="8336103" cy="4062065"/>
            <a:chOff x="566555" y="0"/>
            <a:chExt cx="8336103" cy="4062065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 rotWithShape="1">
            <a:blip r:embed="rId2"/>
            <a:srcRect r="61979" b="8462"/>
            <a:stretch/>
          </p:blipFill>
          <p:spPr>
            <a:xfrm>
              <a:off x="566555" y="0"/>
              <a:ext cx="3070828" cy="3584114"/>
            </a:xfrm>
            <a:prstGeom prst="rect">
              <a:avLst/>
            </a:prstGeom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 rotWithShape="1">
            <a:blip r:embed="rId2"/>
            <a:srcRect l="36909" b="8134"/>
            <a:stretch/>
          </p:blipFill>
          <p:spPr>
            <a:xfrm>
              <a:off x="3806915" y="0"/>
              <a:ext cx="5095743" cy="3596941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926595" y="3600400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 smtClean="0">
                  <a:solidFill>
                    <a:srgbClr val="000000"/>
                  </a:solidFill>
                </a:rPr>
                <a:t>甲</a:t>
              </a:r>
              <a:endParaRPr kumimoji="1" lang="zh-CN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411760" y="3600400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 smtClean="0">
                  <a:solidFill>
                    <a:srgbClr val="000000"/>
                  </a:solidFill>
                </a:rPr>
                <a:t>乙</a:t>
              </a:r>
              <a:endParaRPr kumimoji="1" lang="zh-CN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256965" y="3600400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 smtClean="0">
                  <a:solidFill>
                    <a:srgbClr val="000000"/>
                  </a:solidFill>
                </a:rPr>
                <a:t>丙</a:t>
              </a:r>
              <a:endParaRPr kumimoji="1" lang="zh-CN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832140" y="3600400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 smtClean="0">
                  <a:solidFill>
                    <a:srgbClr val="000000"/>
                  </a:solidFill>
                </a:rPr>
                <a:t>丁</a:t>
              </a:r>
              <a:endParaRPr kumimoji="1" lang="zh-CN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7362310" y="3600400"/>
              <a:ext cx="5052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 smtClean="0">
                  <a:solidFill>
                    <a:srgbClr val="000000"/>
                  </a:solidFill>
                </a:rPr>
                <a:t>戊</a:t>
              </a:r>
              <a:endParaRPr kumimoji="1" lang="zh-CN" alt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376645" y="4281940"/>
            <a:ext cx="6288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dirty="0" smtClean="0">
                <a:solidFill>
                  <a:schemeClr val="tx1"/>
                </a:solidFill>
              </a:rPr>
              <a:t>分析总结浮力大小的影响因素有哪些？</a:t>
            </a:r>
            <a:endParaRPr kumimoji="1" lang="zh-CN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27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06515" y="231490"/>
            <a:ext cx="46987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3200" dirty="0" smtClean="0">
                <a:solidFill>
                  <a:srgbClr val="000000"/>
                </a:solidFill>
              </a:rPr>
              <a:t>一、浮力大小的影响因素</a:t>
            </a:r>
            <a:endParaRPr kumimoji="1" lang="zh-CN" altLang="en-US" sz="3200" dirty="0">
              <a:solidFill>
                <a:srgbClr val="00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01570" y="1086585"/>
            <a:ext cx="57704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zh-CN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1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、浮力的大小与</a:t>
            </a:r>
            <a:r>
              <a:rPr kumimoji="1" lang="zh-CN" altLang="en-US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液体的密度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有关。</a:t>
            </a:r>
            <a:endParaRPr kumimoji="1" lang="zh-CN" altLang="en-US" sz="2800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01570" y="1761660"/>
            <a:ext cx="71865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zh-CN" altLang="zh-CN" sz="2800" dirty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2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、浮力的大小与</a:t>
            </a:r>
            <a:r>
              <a:rPr kumimoji="1" lang="zh-CN" altLang="en-US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物体排开液体的体积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有关。</a:t>
            </a:r>
            <a:endParaRPr kumimoji="1" lang="zh-CN" altLang="en-US" sz="2800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01570" y="2481740"/>
            <a:ext cx="71865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zh-CN" altLang="zh-CN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3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、浮力的大小与</a:t>
            </a:r>
            <a:r>
              <a:rPr kumimoji="1" lang="zh-CN" altLang="en-US" sz="2800" dirty="0" smtClean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浸没在液体中的深度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无关。</a:t>
            </a:r>
            <a:endParaRPr kumimoji="1" lang="zh-CN" altLang="en-US" sz="2800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66655" y="3561860"/>
            <a:ext cx="6615735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>
                <a:solidFill>
                  <a:schemeClr val="tx1"/>
                </a:solidFill>
              </a:rPr>
              <a:t>继续探究浮力大小与液体密度和排开液体体积的精确关系？</a:t>
            </a:r>
            <a:endParaRPr kumimoji="1" lang="zh-CN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2262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836585" y="276495"/>
            <a:ext cx="5850649" cy="4493537"/>
          </a:xfrm>
          <a:prstGeom prst="rect">
            <a:avLst/>
          </a:prstGeom>
          <a:noFill/>
          <a:ln w="28575">
            <a:solidFill>
              <a:srgbClr val="FF9933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zh-CN" altLang="en-US" sz="2400" dirty="0">
                <a:latin typeface="黑体" charset="0"/>
                <a:ea typeface="黑体" charset="0"/>
                <a:cs typeface="黑体" charset="0"/>
              </a:rPr>
              <a:t>　　</a:t>
            </a:r>
            <a:r>
              <a:rPr lang="zh-CN" altLang="en-US" sz="2400" b="0" dirty="0">
                <a:latin typeface="+mn-ea"/>
                <a:ea typeface="+mn-ea"/>
                <a:cs typeface="黑体" charset="0"/>
              </a:rPr>
              <a:t>两千多年以前，希腊学</a:t>
            </a:r>
          </a:p>
          <a:p>
            <a:pPr algn="l">
              <a:lnSpc>
                <a:spcPct val="150000"/>
              </a:lnSpc>
            </a:pPr>
            <a:r>
              <a:rPr lang="zh-CN" altLang="en-US" sz="2400" b="0" dirty="0">
                <a:latin typeface="+mn-ea"/>
                <a:ea typeface="+mn-ea"/>
                <a:cs typeface="黑体" charset="0"/>
              </a:rPr>
              <a:t>者阿基米德为了鉴定金王冠</a:t>
            </a:r>
          </a:p>
          <a:p>
            <a:pPr algn="l">
              <a:lnSpc>
                <a:spcPct val="150000"/>
              </a:lnSpc>
            </a:pPr>
            <a:r>
              <a:rPr lang="zh-CN" altLang="en-US" sz="2400" b="0" dirty="0">
                <a:latin typeface="+mn-ea"/>
                <a:ea typeface="+mn-ea"/>
                <a:cs typeface="黑体" charset="0"/>
              </a:rPr>
              <a:t>是否是纯金的，要测量王冠</a:t>
            </a:r>
          </a:p>
          <a:p>
            <a:pPr algn="l">
              <a:lnSpc>
                <a:spcPct val="150000"/>
              </a:lnSpc>
            </a:pPr>
            <a:r>
              <a:rPr lang="zh-CN" altLang="en-US" sz="2400" b="0" dirty="0">
                <a:latin typeface="+mn-ea"/>
                <a:ea typeface="+mn-ea"/>
                <a:cs typeface="黑体" charset="0"/>
              </a:rPr>
              <a:t>的体积，冥思苦想了很久都</a:t>
            </a:r>
          </a:p>
          <a:p>
            <a:pPr algn="l">
              <a:lnSpc>
                <a:spcPct val="150000"/>
              </a:lnSpc>
            </a:pPr>
            <a:r>
              <a:rPr lang="zh-CN" altLang="en-US" sz="2400" b="0" dirty="0">
                <a:latin typeface="+mn-ea"/>
                <a:ea typeface="+mn-ea"/>
                <a:cs typeface="黑体" charset="0"/>
              </a:rPr>
              <a:t>没有结果。一天，他跨进盛</a:t>
            </a:r>
          </a:p>
          <a:p>
            <a:pPr algn="l">
              <a:lnSpc>
                <a:spcPct val="150000"/>
              </a:lnSpc>
            </a:pPr>
            <a:r>
              <a:rPr lang="zh-CN" altLang="en-US" sz="2400" b="0" dirty="0">
                <a:latin typeface="+mn-ea"/>
                <a:ea typeface="+mn-ea"/>
                <a:cs typeface="黑体" charset="0"/>
              </a:rPr>
              <a:t>满水的浴缸洗澡时，看见浴缸里的水向外溢，他忽然想到：</a:t>
            </a:r>
            <a:r>
              <a:rPr lang="zh-CN" altLang="en-US" sz="2400" b="0" dirty="0">
                <a:solidFill>
                  <a:srgbClr val="FF0000"/>
                </a:solidFill>
                <a:latin typeface="+mn-ea"/>
                <a:ea typeface="+mn-ea"/>
                <a:cs typeface="黑体" charset="0"/>
              </a:rPr>
              <a:t>物体浸在液体中的体积，不就是物体排开液体的体积吗？</a:t>
            </a:r>
          </a:p>
        </p:txBody>
      </p:sp>
      <p:pic>
        <p:nvPicPr>
          <p:cNvPr id="9223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231490"/>
            <a:ext cx="3176587" cy="3060340"/>
          </a:xfrm>
          <a:prstGeom prst="ellipse">
            <a:avLst/>
          </a:prstGeom>
          <a:noFill/>
          <a:ln w="28575" cap="flat" cmpd="sng">
            <a:solidFill>
              <a:srgbClr val="FF9933"/>
            </a:solidFill>
            <a:prstDash val="solid"/>
            <a:miter/>
            <a:headEnd type="none" w="med" len="med"/>
            <a:tailEnd type="none" w="med" len="med"/>
          </a:ln>
        </p:spPr>
      </p:pic>
    </p:spTree>
    <p:extLst>
      <p:ext uri="{BB962C8B-B14F-4D97-AF65-F5344CB8AC3E}">
        <p14:creationId xmlns:p14="http://schemas.microsoft.com/office/powerpoint/2010/main" val="94128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文本框 63489"/>
          <p:cNvSpPr txBox="1">
            <a:spLocks noChangeArrowheads="1"/>
          </p:cNvSpPr>
          <p:nvPr/>
        </p:nvSpPr>
        <p:spPr bwMode="auto">
          <a:xfrm>
            <a:off x="386535" y="231490"/>
            <a:ext cx="436548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3200" dirty="0" smtClean="0">
                <a:solidFill>
                  <a:srgbClr val="000000"/>
                </a:solidFill>
                <a:latin typeface="宋体"/>
                <a:ea typeface="宋体"/>
                <a:cs typeface="宋体"/>
              </a:rPr>
              <a:t>二、阿基米德探究实验</a:t>
            </a:r>
            <a:endParaRPr lang="zh-CN" altLang="en-US" sz="3200" dirty="0">
              <a:solidFill>
                <a:srgbClr val="000000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63491" name="文本框 63490"/>
          <p:cNvSpPr txBox="1">
            <a:spLocks noChangeArrowheads="1"/>
          </p:cNvSpPr>
          <p:nvPr/>
        </p:nvSpPr>
        <p:spPr bwMode="auto">
          <a:xfrm>
            <a:off x="3536885" y="861560"/>
            <a:ext cx="5111750" cy="134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实验器材：</a:t>
            </a:r>
            <a:r>
              <a:rPr lang="zh-CN" altLang="en-US" sz="2800" dirty="0">
                <a:latin typeface="宋体"/>
                <a:ea typeface="宋体"/>
                <a:cs typeface="宋体"/>
              </a:rPr>
              <a:t>石块、铝块、铁块、溢水杯、空杯、测力计、水</a:t>
            </a:r>
          </a:p>
        </p:txBody>
      </p:sp>
      <p:pic>
        <p:nvPicPr>
          <p:cNvPr id="63492" name="图片 63491" descr="测出石块的重力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E8E8E8"/>
              </a:clrFrom>
              <a:clrTo>
                <a:srgbClr val="E8E8E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25" y="1941680"/>
            <a:ext cx="1170130" cy="2531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3" name="文本框 63492"/>
          <p:cNvSpPr txBox="1">
            <a:spLocks noChangeArrowheads="1"/>
          </p:cNvSpPr>
          <p:nvPr/>
        </p:nvSpPr>
        <p:spPr bwMode="auto">
          <a:xfrm>
            <a:off x="3491880" y="2976795"/>
            <a:ext cx="5400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2800" b="1" dirty="0">
                <a:latin typeface="宋体"/>
                <a:ea typeface="宋体"/>
                <a:cs typeface="宋体"/>
              </a:rPr>
              <a:t>（</a:t>
            </a:r>
            <a:r>
              <a:rPr lang="en-US" altLang="zh-CN" sz="2800" b="1" dirty="0">
                <a:latin typeface="宋体"/>
                <a:ea typeface="宋体"/>
                <a:cs typeface="宋体"/>
              </a:rPr>
              <a:t>1</a:t>
            </a:r>
            <a:r>
              <a:rPr lang="zh-CN" altLang="en-US" sz="2800" b="1" dirty="0">
                <a:latin typeface="宋体"/>
                <a:ea typeface="宋体"/>
                <a:cs typeface="宋体"/>
              </a:rPr>
              <a:t>）用弹簧测力计先测出</a:t>
            </a:r>
            <a:r>
              <a:rPr lang="zh-CN" altLang="en-US" sz="28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石块的重力</a:t>
            </a:r>
            <a:r>
              <a:rPr lang="zh-CN" altLang="en-US" sz="2800" b="1" i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G</a:t>
            </a:r>
          </a:p>
        </p:txBody>
      </p:sp>
      <p:sp>
        <p:nvSpPr>
          <p:cNvPr id="63494" name="文本框 63493"/>
          <p:cNvSpPr txBox="1">
            <a:spLocks noChangeArrowheads="1"/>
          </p:cNvSpPr>
          <p:nvPr/>
        </p:nvSpPr>
        <p:spPr bwMode="auto">
          <a:xfrm>
            <a:off x="3491881" y="3966905"/>
            <a:ext cx="540059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2800" b="1" dirty="0">
                <a:latin typeface="宋体"/>
                <a:ea typeface="宋体"/>
                <a:cs typeface="宋体"/>
              </a:rPr>
              <a:t>（</a:t>
            </a:r>
            <a:r>
              <a:rPr lang="en-US" altLang="zh-CN" sz="2800" b="1" dirty="0">
                <a:latin typeface="宋体"/>
                <a:ea typeface="宋体"/>
                <a:cs typeface="宋体"/>
              </a:rPr>
              <a:t>2</a:t>
            </a:r>
            <a:r>
              <a:rPr lang="zh-CN" altLang="en-US" sz="2800" b="1" dirty="0">
                <a:latin typeface="宋体"/>
                <a:ea typeface="宋体"/>
                <a:cs typeface="宋体"/>
              </a:rPr>
              <a:t>）用弹簧测力计再测出</a:t>
            </a:r>
            <a:r>
              <a:rPr lang="zh-CN" altLang="en-US" sz="2800" b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空杯子的重力</a:t>
            </a:r>
            <a:r>
              <a:rPr lang="zh-CN" altLang="en-US" sz="2800" b="1" i="1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G</a:t>
            </a:r>
            <a:r>
              <a:rPr lang="zh-CN" altLang="en-US" sz="2800" b="1" baseline="-250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杯</a:t>
            </a:r>
          </a:p>
        </p:txBody>
      </p:sp>
      <p:pic>
        <p:nvPicPr>
          <p:cNvPr id="63495" name="图片 63494" descr="测出空杯的重力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695" y="1986685"/>
            <a:ext cx="1170130" cy="257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6" name="圆角矩形标注 63495"/>
          <p:cNvSpPr>
            <a:spLocks noChangeArrowheads="1"/>
          </p:cNvSpPr>
          <p:nvPr/>
        </p:nvSpPr>
        <p:spPr bwMode="auto">
          <a:xfrm>
            <a:off x="656566" y="1266605"/>
            <a:ext cx="990110" cy="377429"/>
          </a:xfrm>
          <a:prstGeom prst="wedgeRoundRectCallout">
            <a:avLst>
              <a:gd name="adj1" fmla="val -31454"/>
              <a:gd name="adj2" fmla="val 113093"/>
              <a:gd name="adj3" fmla="val 16667"/>
            </a:avLst>
          </a:prstGeom>
          <a:solidFill>
            <a:schemeClr val="bg1">
              <a:alpha val="58038"/>
            </a:schemeClr>
          </a:solidFill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b="1" dirty="0">
                <a:solidFill>
                  <a:srgbClr val="0000FF"/>
                </a:solidFill>
                <a:latin typeface="Times New Roman" charset="0"/>
              </a:rPr>
              <a:t>1.15N</a:t>
            </a:r>
          </a:p>
        </p:txBody>
      </p:sp>
      <p:sp>
        <p:nvSpPr>
          <p:cNvPr id="63497" name="圆角矩形标注 63496"/>
          <p:cNvSpPr>
            <a:spLocks noChangeArrowheads="1"/>
          </p:cNvSpPr>
          <p:nvPr/>
        </p:nvSpPr>
        <p:spPr bwMode="auto">
          <a:xfrm>
            <a:off x="2051720" y="1266605"/>
            <a:ext cx="1001378" cy="378619"/>
          </a:xfrm>
          <a:prstGeom prst="wedgeRoundRectCallout">
            <a:avLst>
              <a:gd name="adj1" fmla="val -21518"/>
              <a:gd name="adj2" fmla="val 142265"/>
              <a:gd name="adj3" fmla="val 16667"/>
            </a:avLst>
          </a:prstGeom>
          <a:solidFill>
            <a:srgbClr val="FFFFFF">
              <a:alpha val="58038"/>
            </a:srgbClr>
          </a:solidFill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b="1" dirty="0">
                <a:solidFill>
                  <a:srgbClr val="0000FF"/>
                </a:solidFill>
                <a:latin typeface="Times New Roman" charset="0"/>
              </a:rPr>
              <a:t>0.45N</a:t>
            </a:r>
          </a:p>
        </p:txBody>
      </p:sp>
      <p:sp>
        <p:nvSpPr>
          <p:cNvPr id="63499" name="文本框 63498"/>
          <p:cNvSpPr txBox="1">
            <a:spLocks noChangeArrowheads="1"/>
          </p:cNvSpPr>
          <p:nvPr/>
        </p:nvSpPr>
        <p:spPr bwMode="auto">
          <a:xfrm>
            <a:off x="3536885" y="2346725"/>
            <a:ext cx="17551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2800" dirty="0">
                <a:solidFill>
                  <a:srgbClr val="FF0000"/>
                </a:solidFill>
                <a:latin typeface="宋体"/>
                <a:ea typeface="宋体"/>
                <a:cs typeface="宋体"/>
              </a:rPr>
              <a:t>实验步骤：</a:t>
            </a:r>
          </a:p>
        </p:txBody>
      </p:sp>
    </p:spTree>
    <p:extLst>
      <p:ext uri="{BB962C8B-B14F-4D97-AF65-F5344CB8AC3E}">
        <p14:creationId xmlns:p14="http://schemas.microsoft.com/office/powerpoint/2010/main" val="233994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/>
      <p:bldP spid="63493" grpId="0"/>
      <p:bldP spid="63494" grpId="0"/>
      <p:bldP spid="63496" grpId="0" bldLvl="0" animBg="1"/>
      <p:bldP spid="63497" grpId="0" bldLvl="0" animBg="1"/>
      <p:bldP spid="6349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11363</TotalTime>
  <Words>1536</Words>
  <Application>Microsoft Office PowerPoint</Application>
  <PresentationFormat>全屏显示(16:9)</PresentationFormat>
  <Paragraphs>178</Paragraphs>
  <Slides>25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26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User</cp:lastModifiedBy>
  <cp:revision>1</cp:revision>
  <dcterms:created xsi:type="dcterms:W3CDTF">2012-04-02T08:15:09Z</dcterms:created>
  <dcterms:modified xsi:type="dcterms:W3CDTF">2020-06-21T12:20:08Z</dcterms:modified>
</cp:coreProperties>
</file>