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261" r:id="rId7"/>
    <p:sldId id="282" r:id="rId8"/>
    <p:sldId id="283" r:id="rId9"/>
    <p:sldId id="262" r:id="rId10"/>
    <p:sldId id="263" r:id="rId11"/>
    <p:sldId id="264" r:id="rId12"/>
    <p:sldId id="265" r:id="rId13"/>
    <p:sldId id="266" r:id="rId14"/>
    <p:sldId id="267" r:id="rId15"/>
    <p:sldId id="288" r:id="rId16"/>
    <p:sldId id="268" r:id="rId17"/>
    <p:sldId id="289" r:id="rId18"/>
    <p:sldId id="284" r:id="rId19"/>
    <p:sldId id="286" r:id="rId20"/>
    <p:sldId id="285" r:id="rId21"/>
    <p:sldId id="269" r:id="rId22"/>
    <p:sldId id="270" r:id="rId23"/>
    <p:sldId id="271" r:id="rId24"/>
    <p:sldId id="272" r:id="rId25"/>
    <p:sldId id="273" r:id="rId26"/>
    <p:sldId id="274" r:id="rId27"/>
    <p:sldId id="290" r:id="rId28"/>
    <p:sldId id="27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10.xml"/><Relationship Id="rId8" Type="http://schemas.openxmlformats.org/officeDocument/2006/relationships/image" Target="C:/Users/Administrator/Desktop/B36.TIF" TargetMode="External"/><Relationship Id="rId7" Type="http://schemas.openxmlformats.org/officeDocument/2006/relationships/image" Target="../media/image15.png"/><Relationship Id="rId6" Type="http://schemas.openxmlformats.org/officeDocument/2006/relationships/image" Target="C:/Users/Administrator/Desktop/B35.TIF" TargetMode="External"/><Relationship Id="rId5" Type="http://schemas.openxmlformats.org/officeDocument/2006/relationships/image" Target="../media/image14.png"/><Relationship Id="rId4" Type="http://schemas.openxmlformats.org/officeDocument/2006/relationships/image" Target="C:/Users/Administrator/Desktop/A444.TIF" TargetMode="External"/><Relationship Id="rId3" Type="http://schemas.openxmlformats.org/officeDocument/2006/relationships/image" Target="../media/image13.png"/><Relationship Id="rId2" Type="http://schemas.openxmlformats.org/officeDocument/2006/relationships/image" Target="C:/Users/Administrator/Desktop/A443.TIF" TargetMode="Externa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2.xml"/><Relationship Id="rId2" Type="http://schemas.openxmlformats.org/officeDocument/2006/relationships/image" Target="C:/Users/Administrator/Desktop/2017&#20013;&#32771;&#31934;&#33521;&#29289;&#29702;/K266.TIF" TargetMode="Externa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4.xml"/><Relationship Id="rId2" Type="http://schemas.openxmlformats.org/officeDocument/2006/relationships/image" Target="C:/Users/Administrator/Desktop/2017&#20013;&#32771;&#31934;&#33521;&#29289;&#29702;/B96.TIF" TargetMode="Externa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6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9.xml"/><Relationship Id="rId2" Type="http://schemas.openxmlformats.org/officeDocument/2006/relationships/image" Target="C:/Users/Administrator/Desktop/2017&#20013;&#32771;&#31934;&#33521;&#29289;&#29702;/0258.TIF" TargetMode="Externa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3.xml"/><Relationship Id="rId2" Type="http://schemas.openxmlformats.org/officeDocument/2006/relationships/image" Target="../media/image22.emf"/><Relationship Id="rId1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8.xml"/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hemeOverride" Target="../theme/themeOverride9.xml"/><Relationship Id="rId6" Type="http://schemas.openxmlformats.org/officeDocument/2006/relationships/image" Target="C:/Users/Administrator/Desktop/A441.TIF" TargetMode="External"/><Relationship Id="rId5" Type="http://schemas.openxmlformats.org/officeDocument/2006/relationships/image" Target="../media/image11.png"/><Relationship Id="rId4" Type="http://schemas.openxmlformats.org/officeDocument/2006/relationships/image" Target="C:/Users/Administrator/Desktop/A440.TIF" TargetMode="External"/><Relationship Id="rId3" Type="http://schemas.openxmlformats.org/officeDocument/2006/relationships/image" Target="../media/image10.png"/><Relationship Id="rId2" Type="http://schemas.openxmlformats.org/officeDocument/2006/relationships/image" Target="C:/Users/Administrator/Desktop/A439.TIF" TargetMode="Externa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666240" y="2068830"/>
            <a:ext cx="9144000" cy="2165985"/>
          </a:xfrm>
        </p:spPr>
        <p:txBody>
          <a:bodyPr>
            <a:no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第十四章 《内能的利用》</a:t>
            </a:r>
            <a:endParaRPr lang="zh-CN" altLang="en-US" sz="4400" b="1" dirty="0">
              <a:solidFill>
                <a:srgbClr val="FF0000"/>
              </a:solidFill>
            </a:endParaRPr>
          </a:p>
          <a:p>
            <a:endParaRPr lang="zh-CN" altLang="en-US" sz="4400" b="1" dirty="0">
              <a:solidFill>
                <a:srgbClr val="FF0000"/>
              </a:solidFill>
            </a:endParaRPr>
          </a:p>
          <a:p>
            <a:r>
              <a:rPr lang="zh-CN" altLang="en-US" sz="4400" b="1" dirty="0">
                <a:solidFill>
                  <a:srgbClr val="FF0000"/>
                </a:solidFill>
              </a:rPr>
              <a:t>章末复习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/>
          <p:nvPr>
            <p:ph type="ctrTitle"/>
          </p:nvPr>
        </p:nvSpPr>
        <p:spPr>
          <a:xfrm>
            <a:off x="1282700" y="534035"/>
            <a:ext cx="4588510" cy="775335"/>
          </a:xfrm>
        </p:spPr>
        <p:txBody>
          <a:bodyPr>
            <a:normAutofit/>
          </a:bodyPr>
          <a:p>
            <a:r>
              <a:rPr lang="zh-CN" altLang="zh-CN" sz="4000"/>
              <a:t>人教版九年级物理</a:t>
            </a:r>
            <a:endParaRPr lang="zh-CN" altLang="zh-CN" sz="400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259079" name="图片 259078" descr="C:/Users/Administrator/Desktop/A443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489723" y="452799"/>
            <a:ext cx="1536131" cy="12631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9078" name="图片 259077" descr="C:/Users/Administrator/Desktop/A444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392393" y="1988930"/>
            <a:ext cx="1438800" cy="128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9077" name="图片 259076" descr="C:/Users/Administrator/Desktop/B35.T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777483" y="3429847"/>
            <a:ext cx="689778" cy="12483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9076" name="图片 259075" descr="C:/Users/Administrator/Desktop/B36.TIF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1680153" y="4868647"/>
            <a:ext cx="706705" cy="1343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9080" name="矩形 259079"/>
          <p:cNvSpPr/>
          <p:nvPr/>
        </p:nvSpPr>
        <p:spPr>
          <a:xfrm>
            <a:off x="1227354" y="1476886"/>
            <a:ext cx="1851397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sz="2400"/>
          </a:p>
        </p:txBody>
      </p:sp>
      <p:sp>
        <p:nvSpPr>
          <p:cNvPr id="259083" name="矩形 259082"/>
          <p:cNvSpPr/>
          <p:nvPr/>
        </p:nvSpPr>
        <p:spPr>
          <a:xfrm>
            <a:off x="1227354" y="1476886"/>
            <a:ext cx="1851397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sz="2400"/>
          </a:p>
        </p:txBody>
      </p:sp>
      <p:sp>
        <p:nvSpPr>
          <p:cNvPr id="259086" name="矩形 259085"/>
          <p:cNvSpPr/>
          <p:nvPr/>
        </p:nvSpPr>
        <p:spPr>
          <a:xfrm>
            <a:off x="1227354" y="1476886"/>
            <a:ext cx="1851397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sz="2400"/>
          </a:p>
        </p:txBody>
      </p:sp>
      <p:sp>
        <p:nvSpPr>
          <p:cNvPr id="259089" name="矩形 259088"/>
          <p:cNvSpPr/>
          <p:nvPr/>
        </p:nvSpPr>
        <p:spPr>
          <a:xfrm>
            <a:off x="1201963" y="1220865"/>
            <a:ext cx="1851397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sz="2400"/>
          </a:p>
        </p:txBody>
      </p:sp>
      <p:graphicFrame>
        <p:nvGraphicFramePr>
          <p:cNvPr id="259135" name="表格 259134"/>
          <p:cNvGraphicFramePr/>
          <p:nvPr/>
        </p:nvGraphicFramePr>
        <p:xfrm>
          <a:off x="529112" y="357585"/>
          <a:ext cx="10938510" cy="5974715"/>
        </p:xfrm>
        <a:graphic>
          <a:graphicData uri="http://schemas.openxmlformats.org/drawingml/2006/table">
            <a:tbl>
              <a:tblPr/>
              <a:tblGrid>
                <a:gridCol w="2775585"/>
                <a:gridCol w="8162925"/>
              </a:tblGrid>
              <a:tr h="1648460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在此图示实验过程中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气体膨胀对外做功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温度降低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内能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仿宋_GB2312" panose="02010609030101010101" charset="-122"/>
                        </a:rPr>
                        <a:t>④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这是通过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仿宋_GB2312" panose="02010609030101010101" charset="-122"/>
                        </a:rPr>
                        <a:t>⑤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的方式改变物体的内能。当瓶塞跳起时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可以看到瓶内出现白雾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说明水蒸气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仿宋_GB2312" panose="02010609030101010101" charset="-122"/>
                        </a:rPr>
                        <a:t>⑥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成了小水滴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7825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如图所示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用橡胶塞塞住管口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将水加热一段时间后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软木塞受到水蒸气的压力而冲出去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水蒸气的内能转化为塞子的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仿宋_GB2312" panose="02010609030101010101" charset="-122"/>
                        </a:rPr>
                        <a:t>⑦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利用这个原理人们制造了热机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215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进气门和排气门都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仿宋_GB2312" panose="02010609030101010101" charset="-122"/>
                        </a:rPr>
                        <a:t>⑧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活塞向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仿宋_GB2312" panose="02010609030101010101" charset="-122"/>
                        </a:rPr>
                        <a:t>⑨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运动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将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仿宋_GB2312" panose="02010609030101010101" charset="-122"/>
                        </a:rPr>
                        <a:t>⑩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能转化为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Batang" pitchFamily="18" charset="-127"/>
                        </a:rPr>
                        <a:t>⑪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能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是内燃机的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Batang" pitchFamily="18" charset="-127"/>
                        </a:rPr>
                        <a:t>⑫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冲程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215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进气门和排气门都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Batang" pitchFamily="18" charset="-127"/>
                        </a:rPr>
                        <a:t>⑬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活塞向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Batang" pitchFamily="18" charset="-127"/>
                        </a:rPr>
                        <a:t>⑭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运动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将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Batang" pitchFamily="18" charset="-127"/>
                        </a:rPr>
                        <a:t>⑮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能转化为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S Mincho" pitchFamily="49" charset="-128"/>
                        </a:rPr>
                        <a:t>⑯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能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是汽油机的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S Mincho" pitchFamily="49" charset="-128"/>
                        </a:rPr>
                        <a:t>⑰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冲程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9136" name="矩形 259135"/>
          <p:cNvSpPr/>
          <p:nvPr/>
        </p:nvSpPr>
        <p:spPr>
          <a:xfrm>
            <a:off x="4752415" y="740559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减少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37" name="矩形 259136"/>
          <p:cNvSpPr/>
          <p:nvPr/>
        </p:nvSpPr>
        <p:spPr>
          <a:xfrm>
            <a:off x="8112437" y="645345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做功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38" name="矩形 259137"/>
          <p:cNvSpPr/>
          <p:nvPr/>
        </p:nvSpPr>
        <p:spPr>
          <a:xfrm>
            <a:off x="6768851" y="1413410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液化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39" name="矩形 259138"/>
          <p:cNvSpPr/>
          <p:nvPr/>
        </p:nvSpPr>
        <p:spPr>
          <a:xfrm>
            <a:off x="5040175" y="2810336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机械能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40" name="矩形 259139"/>
          <p:cNvSpPr/>
          <p:nvPr/>
        </p:nvSpPr>
        <p:spPr>
          <a:xfrm>
            <a:off x="6576306" y="3573357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关闭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41" name="矩形 259140"/>
          <p:cNvSpPr/>
          <p:nvPr/>
        </p:nvSpPr>
        <p:spPr>
          <a:xfrm>
            <a:off x="9498567" y="3573357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上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42" name="矩形 259141"/>
          <p:cNvSpPr/>
          <p:nvPr/>
        </p:nvSpPr>
        <p:spPr>
          <a:xfrm>
            <a:off x="4639879" y="4033801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机械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43" name="矩形 259142"/>
          <p:cNvSpPr/>
          <p:nvPr/>
        </p:nvSpPr>
        <p:spPr>
          <a:xfrm>
            <a:off x="7839706" y="4033801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内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44" name="矩形 259143"/>
          <p:cNvSpPr/>
          <p:nvPr/>
        </p:nvSpPr>
        <p:spPr>
          <a:xfrm>
            <a:off x="6768851" y="4408062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压缩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45" name="矩形 259144"/>
          <p:cNvSpPr/>
          <p:nvPr/>
        </p:nvSpPr>
        <p:spPr>
          <a:xfrm>
            <a:off x="6364605" y="4963795"/>
            <a:ext cx="10039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关闭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46" name="矩形 259145"/>
          <p:cNvSpPr/>
          <p:nvPr/>
        </p:nvSpPr>
        <p:spPr>
          <a:xfrm>
            <a:off x="9743782" y="4963862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下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47" name="矩形 259146"/>
          <p:cNvSpPr/>
          <p:nvPr/>
        </p:nvSpPr>
        <p:spPr>
          <a:xfrm>
            <a:off x="4944960" y="5348952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内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48" name="矩形 259147"/>
          <p:cNvSpPr/>
          <p:nvPr/>
        </p:nvSpPr>
        <p:spPr>
          <a:xfrm>
            <a:off x="7534800" y="5348952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机械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149" name="矩形 259148"/>
          <p:cNvSpPr/>
          <p:nvPr/>
        </p:nvSpPr>
        <p:spPr>
          <a:xfrm>
            <a:off x="6576306" y="5731928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做功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36" grpId="0"/>
      <p:bldP spid="259137" grpId="0"/>
      <p:bldP spid="259138" grpId="0"/>
      <p:bldP spid="259139" grpId="0"/>
      <p:bldP spid="259140" grpId="0"/>
      <p:bldP spid="259141" grpId="0"/>
      <p:bldP spid="259142" grpId="0"/>
      <p:bldP spid="259143" grpId="0"/>
      <p:bldP spid="259144" grpId="0"/>
      <p:bldP spid="259145" grpId="0"/>
      <p:bldP spid="259146" grpId="0"/>
      <p:bldP spid="259147" grpId="0"/>
      <p:bldP spid="259148" grpId="0"/>
      <p:bldP spid="259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5"/>
          <p:cNvSpPr txBox="1"/>
          <p:nvPr/>
        </p:nvSpPr>
        <p:spPr bwMode="auto">
          <a:xfrm>
            <a:off x="4201795" y="481330"/>
            <a:ext cx="2214880" cy="7067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kern="0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</a:rPr>
              <a:t>课堂练习</a:t>
            </a:r>
            <a:endParaRPr lang="zh-CN" altLang="en-US" sz="4000" kern="0" dirty="0" smtClean="0">
              <a:solidFill>
                <a:srgbClr val="FF0000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sp>
        <p:nvSpPr>
          <p:cNvPr id="16" name="文本占位符 2"/>
          <p:cNvSpPr txBox="1"/>
          <p:nvPr/>
        </p:nvSpPr>
        <p:spPr>
          <a:xfrm>
            <a:off x="316230" y="1279525"/>
            <a:ext cx="11558905" cy="4298950"/>
          </a:xfrm>
          <a:prstGeom prst="rect">
            <a:avLst/>
          </a:prstGeom>
        </p:spPr>
        <p:txBody>
          <a:bodyPr vert="horz" lIns="108854" tIns="54428" rIns="108854" bIns="54428" rtlCol="0">
            <a:noAutofit/>
          </a:bodyPr>
          <a:lstStyle/>
          <a:p>
            <a:pPr marL="0" marR="0" lvl="0" indent="0" algn="just" defTabSz="8159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一台单缸四冲程柴油机，飞轮转速为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3600</a:t>
            </a: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转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分，该柴油机在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1s</a:t>
            </a: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钟活塞完成</a:t>
            </a:r>
            <a:r>
              <a:rPr kumimoji="0" lang="zh-CN" altLang="en-US" sz="360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个冲程，曲轴转动周，对外</a:t>
            </a:r>
            <a:endParaRPr kumimoji="0" lang="zh-CN" alt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just" defTabSz="8159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做功</a:t>
            </a:r>
            <a:r>
              <a:rPr kumimoji="0" lang="zh-CN" altLang="en-US" sz="360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次。若其效率为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40%</a:t>
            </a: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，消耗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5kg</a:t>
            </a: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的柴油转化成的机械能是</a:t>
            </a:r>
            <a:r>
              <a:rPr kumimoji="0" lang="zh-CN" altLang="en-US" sz="360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</a:t>
            </a: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kumimoji="0" lang="zh-CN" altLang="en-US" sz="3600" i="0" u="none" strike="noStrike" kern="120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柴油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=4.3×10</a:t>
            </a:r>
            <a:r>
              <a:rPr kumimoji="0" lang="en-US" sz="360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J/kg)</a:t>
            </a:r>
            <a:endParaRPr kumimoji="0" lang="en-US" alt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69601" y="2301867"/>
            <a:ext cx="787872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endParaRPr 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299382" y="3361047"/>
            <a:ext cx="787872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82850" y="4092575"/>
            <a:ext cx="18497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×10</a:t>
            </a:r>
            <a:r>
              <a:rPr 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 autoUpdateAnimBg="0"/>
      <p:bldP spid="21" grpId="0" bldLvl="0" animBg="1" autoUpdateAnimBg="0"/>
      <p:bldP spid="22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71362" name="矩形 271361"/>
          <p:cNvSpPr/>
          <p:nvPr/>
        </p:nvSpPr>
        <p:spPr>
          <a:xfrm>
            <a:off x="56567" y="-64902"/>
            <a:ext cx="10941230" cy="37846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．如图所示，图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是四冲程汽油机的工作示意图，图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是演示实验的示意图，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图是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冲程，与它原理相同的是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图所示的演示实验，汽油机的工作示意图中机械能转化为内能的冲程是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图。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后两空均填字母</a:t>
            </a:r>
            <a:r>
              <a:rPr lang="en-US" altLang="zh-CN" sz="3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32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1363" name="矩形 271362"/>
          <p:cNvSpPr/>
          <p:nvPr/>
        </p:nvSpPr>
        <p:spPr>
          <a:xfrm>
            <a:off x="7749540" y="796290"/>
            <a:ext cx="12738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0" dirty="0">
                <a:solidFill>
                  <a:srgbClr val="FF0000"/>
                </a:solidFill>
                <a:latin typeface="Arial" panose="020B0604020202020204" pitchFamily="34" charset="0"/>
              </a:rPr>
              <a:t>做功</a:t>
            </a:r>
            <a:endParaRPr lang="zh-CN" altLang="en-US" sz="36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1364" name="矩形 271363"/>
          <p:cNvSpPr/>
          <p:nvPr/>
        </p:nvSpPr>
        <p:spPr>
          <a:xfrm>
            <a:off x="3366218" y="1441276"/>
            <a:ext cx="4260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en-US" altLang="zh-CN" sz="3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1365" name="矩形 271364"/>
          <p:cNvSpPr/>
          <p:nvPr/>
        </p:nvSpPr>
        <p:spPr>
          <a:xfrm>
            <a:off x="7124074" y="2255556"/>
            <a:ext cx="4699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3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2387" name="图片 272386" descr="C:/Users/Administrator/Desktop/2017中考精英物理/K266.TIF"/>
          <p:cNvPicPr>
            <a:picLocks noChangeAspect="1"/>
          </p:cNvPicPr>
          <p:nvPr/>
        </p:nvPicPr>
        <p:blipFill>
          <a:blip r:embed="rId1" r:link="rId2"/>
          <a:srcRect r="1278" b="49325"/>
          <a:stretch>
            <a:fillRect/>
          </a:stretch>
        </p:blipFill>
        <p:spPr>
          <a:xfrm>
            <a:off x="358775" y="3239770"/>
            <a:ext cx="5495925" cy="2623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/Users/Administrator/Desktop/2017中考精英物理/K266.TIF"/>
          <p:cNvPicPr>
            <a:picLocks noChangeAspect="1"/>
          </p:cNvPicPr>
          <p:nvPr/>
        </p:nvPicPr>
        <p:blipFill>
          <a:blip r:embed="rId1" r:link="rId2"/>
          <a:srcRect t="50159" r="-1517"/>
          <a:stretch>
            <a:fillRect/>
          </a:stretch>
        </p:blipFill>
        <p:spPr>
          <a:xfrm>
            <a:off x="5854700" y="3371850"/>
            <a:ext cx="5651500" cy="2580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/>
      <p:bldP spid="271364" grpId="0"/>
      <p:bldP spid="271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2769" name="文本框 1"/>
          <p:cNvSpPr/>
          <p:nvPr/>
        </p:nvSpPr>
        <p:spPr>
          <a:xfrm>
            <a:off x="501015" y="163830"/>
            <a:ext cx="965454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 fontAlgn="auto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3、 质量为10 kg的水，吸收 4.2×105 J 的热量，温度从20 ℃升高到 </a:t>
            </a:r>
            <a:r>
              <a:rPr lang="en-US" altLang="zh-CN" sz="3200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℃。[c水＝4.2×103 J/(kg·℃)]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58715" y="894715"/>
            <a:ext cx="967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en-US" altLang="zh-CN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文本框 1"/>
          <p:cNvSpPr/>
          <p:nvPr/>
        </p:nvSpPr>
        <p:spPr>
          <a:xfrm>
            <a:off x="501015" y="3170873"/>
            <a:ext cx="100723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4、质量为0.5 kg的水，吸收了8.4×104 J 的热量后，温度升高到60 ℃，则水原来的温度是 </a:t>
            </a:r>
            <a:r>
              <a:rPr lang="en-US" altLang="zh-CN" sz="3200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℃。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059" name="文本框 45058"/>
          <p:cNvSpPr txBox="1"/>
          <p:nvPr/>
        </p:nvSpPr>
        <p:spPr>
          <a:xfrm>
            <a:off x="7662545" y="3974465"/>
            <a:ext cx="98933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b" anchorCtr="1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0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86722" name="矩形 286721"/>
          <p:cNvSpPr/>
          <p:nvPr/>
        </p:nvSpPr>
        <p:spPr>
          <a:xfrm>
            <a:off x="348807" y="150435"/>
            <a:ext cx="10941232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5．小明将铁丝快速弯折十余次，铁丝弯折处的温度会升高，以下四个事例中能量转化与之相同的是(          )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A．甲、丙　　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B．甲、丁　　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C．乙、丙　　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D．乙、丁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6723" name="矩形 286722"/>
          <p:cNvSpPr/>
          <p:nvPr/>
        </p:nvSpPr>
        <p:spPr>
          <a:xfrm>
            <a:off x="7701346" y="1220086"/>
            <a:ext cx="50482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24" name="图片 286723" descr="C:/Users/Administrator/Desktop/2017中考精英物理/B96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3221079" y="2447856"/>
            <a:ext cx="6910474" cy="276122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21" name="文本框 1"/>
          <p:cNvSpPr/>
          <p:nvPr/>
        </p:nvSpPr>
        <p:spPr>
          <a:xfrm>
            <a:off x="175260" y="453390"/>
            <a:ext cx="1155573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6．如图，给试管里的水加热，水沸腾后，水蒸气推动橡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皮塞冲出试管口，这个过程与四冲程汽油机的哪一个冲程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中的能量转化是相同的(       )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A．吸气冲程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B．压缩冲程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C．做功冲程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D．排气冲程 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0722" name="图片 378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5005" y="2555240"/>
            <a:ext cx="2401570" cy="275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文本框 37891"/>
          <p:cNvSpPr txBox="1"/>
          <p:nvPr/>
        </p:nvSpPr>
        <p:spPr>
          <a:xfrm>
            <a:off x="4858068" y="2005965"/>
            <a:ext cx="48895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b" anchorCtr="1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6625" name="文本框 1"/>
          <p:cNvSpPr/>
          <p:nvPr/>
        </p:nvSpPr>
        <p:spPr>
          <a:xfrm>
            <a:off x="601980" y="907415"/>
            <a:ext cx="103784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如图所示是汽油机工作时的四个冲程，其中属于做功冲程的是(　　)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6626" name="图片 32770" descr="17ZTYTWL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2160" y="2865755"/>
            <a:ext cx="7371080" cy="2788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 flipH="1">
            <a:off x="2954338" y="1830388"/>
            <a:ext cx="773112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</a:t>
            </a:r>
            <a:endParaRPr lang="en-US" altLang="zh-CN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3793" name="文本框 1"/>
          <p:cNvSpPr/>
          <p:nvPr/>
        </p:nvSpPr>
        <p:spPr>
          <a:xfrm>
            <a:off x="285750" y="91440"/>
            <a:ext cx="112407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小明根据如表所提供的数据得出了四个结论，其中正确的是(    )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3795" name="图片 43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7760" y="1014730"/>
            <a:ext cx="7127875" cy="247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74115" y="1014730"/>
            <a:ext cx="6775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7" name="文本框 1"/>
          <p:cNvSpPr/>
          <p:nvPr/>
        </p:nvSpPr>
        <p:spPr>
          <a:xfrm>
            <a:off x="430530" y="3675063"/>
            <a:ext cx="1095121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A.液体的比热容一定比固体的比热容大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B．同种物质发生物态变化后，比热容不变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C．由于水的比热容大，白天海水温度比沙滩高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D．2 kg的水温度升高 50 ℃，吸收的热量是 4.2×10</a:t>
            </a:r>
            <a:r>
              <a:rPr lang="en-US" altLang="zh-CN" sz="3200" baseline="300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J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8673" name="文本框 1"/>
          <p:cNvSpPr/>
          <p:nvPr/>
        </p:nvSpPr>
        <p:spPr>
          <a:xfrm>
            <a:off x="602615" y="1027430"/>
            <a:ext cx="1012317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9．将一高温物体与一低温物体接触达到相同温度(两物体与外界没有热量交换)，则有(    )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A．高温物体放出的热量一定大于低温物体吸收的热量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B．高温物体放出的热量一定等于低温物体吸收的热量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C．高温物体降低的温度一定大于低温物体升高的温度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D．高温物体降低的温度一定等于低温物体升高的温度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843" name="文本框 35842"/>
          <p:cNvSpPr txBox="1"/>
          <p:nvPr/>
        </p:nvSpPr>
        <p:spPr>
          <a:xfrm>
            <a:off x="6645910" y="1839913"/>
            <a:ext cx="46990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b" anchorCtr="1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65218" name="矩形 265217"/>
          <p:cNvSpPr/>
          <p:nvPr/>
        </p:nvSpPr>
        <p:spPr>
          <a:xfrm>
            <a:off x="336566" y="372074"/>
            <a:ext cx="10941232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10、小明同学学习了燃料的热值后，自己设计了一个实验探究煤油和食用菜籽油的热值大小关系，他实验时组装了如图所示的两套规格完全相同的装置，记录结果如表所示。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65219" name="图片 265218" descr="C:/Users/Administrator/Desktop/2017中考精英物理/0258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683309" y="2678926"/>
            <a:ext cx="5086583" cy="369433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hlinkClick r:id="" action="ppaction://ole?verb=0"/>
          </p:cNvPr>
          <p:cNvGraphicFramePr/>
          <p:nvPr/>
        </p:nvGraphicFramePr>
        <p:xfrm>
          <a:off x="5638800" y="3329305"/>
          <a:ext cx="914400" cy="1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2743200" imgH="4267200" progId="">
                  <p:embed/>
                </p:oleObj>
              </mc:Choice>
              <mc:Fallback>
                <p:oleObj name="" r:id="rId1" imgW="2743200" imgH="4267200" progId="">
                  <p:embed/>
                  <p:pic>
                    <p:nvPicPr>
                      <p:cNvPr id="0" name="图片 2048" descr="image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9305"/>
                        <a:ext cx="914400" cy="1987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173" r="1391"/>
          <a:stretch>
            <a:fillRect/>
          </a:stretch>
        </p:blipFill>
        <p:spPr>
          <a:xfrm>
            <a:off x="1169035" y="1276350"/>
            <a:ext cx="9410065" cy="53378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75660" y="2093595"/>
            <a:ext cx="1370330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46240" y="2093595"/>
            <a:ext cx="159956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5430" y="737235"/>
            <a:ext cx="2289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一、热机</a:t>
            </a:r>
            <a:endParaRPr lang="zh-CN" altLang="en-US" sz="3600" b="1"/>
          </a:p>
        </p:txBody>
      </p:sp>
      <p:sp>
        <p:nvSpPr>
          <p:cNvPr id="7" name="TextBox 115"/>
          <p:cNvSpPr txBox="1"/>
          <p:nvPr/>
        </p:nvSpPr>
        <p:spPr bwMode="auto">
          <a:xfrm>
            <a:off x="4531360" y="240030"/>
            <a:ext cx="2214880" cy="7067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>
              <a:defRPr/>
            </a:pPr>
            <a:r>
              <a:rPr lang="zh-CN" altLang="zh-CN" sz="4000" kern="0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</a:rPr>
              <a:t>知识梳理</a:t>
            </a:r>
            <a:endParaRPr lang="zh-CN" altLang="zh-CN" sz="4000" kern="0" dirty="0" smtClean="0">
              <a:solidFill>
                <a:srgbClr val="FF0000"/>
              </a:solidFill>
              <a:latin typeface="Times New Roman" panose="02020603050405020304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  <p:bldP spid="3" grpId="0" animBg="1"/>
      <p:bldP spid="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aphicFrame>
        <p:nvGraphicFramePr>
          <p:cNvPr id="266299" name="表格 266298"/>
          <p:cNvGraphicFramePr/>
          <p:nvPr/>
        </p:nvGraphicFramePr>
        <p:xfrm>
          <a:off x="914203" y="740559"/>
          <a:ext cx="9692640" cy="4798695"/>
        </p:xfrm>
        <a:graphic>
          <a:graphicData uri="http://schemas.openxmlformats.org/drawingml/2006/table">
            <a:tbl>
              <a:tblPr/>
              <a:tblGrid>
                <a:gridCol w="1877060"/>
                <a:gridCol w="3522345"/>
                <a:gridCol w="4293235"/>
              </a:tblGrid>
              <a:tr h="1599565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66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燃料</a:t>
                      </a:r>
                      <a:endParaRPr lang="zh-CN" altLang="en-US" sz="2665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66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加热前的水温</a:t>
                      </a:r>
                      <a:r>
                        <a:rPr lang="en-US" altLang="zh-CN" sz="2665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/</a:t>
                      </a:r>
                      <a:r>
                        <a:rPr lang="en-US" altLang="zh-CN" sz="2665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楷体_GB2312" panose="02010609030101010101" charset="-122"/>
                        </a:rPr>
                        <a:t>℃</a:t>
                      </a:r>
                      <a:endParaRPr lang="en-US" altLang="zh-CN" sz="2665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66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燃料燃尽后的水温</a:t>
                      </a:r>
                      <a:r>
                        <a:rPr lang="en-US" altLang="zh-CN" sz="2665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/</a:t>
                      </a:r>
                      <a:r>
                        <a:rPr lang="en-US" altLang="zh-CN" sz="2665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楷体_GB2312" panose="02010609030101010101" charset="-122"/>
                        </a:rPr>
                        <a:t>℃</a:t>
                      </a:r>
                      <a:endParaRPr lang="en-US" altLang="zh-CN" sz="2665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9565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66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菜籽油</a:t>
                      </a:r>
                      <a:endParaRPr lang="zh-CN" altLang="en-US" sz="2665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665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20</a:t>
                      </a:r>
                      <a:endParaRPr lang="en-US" altLang="zh-CN" sz="2665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665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31</a:t>
                      </a:r>
                      <a:endParaRPr lang="en-US" altLang="zh-CN" sz="2665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9565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66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煤油</a:t>
                      </a:r>
                      <a:endParaRPr lang="zh-CN" altLang="en-US" sz="2665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665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20</a:t>
                      </a:r>
                      <a:endParaRPr lang="en-US" altLang="zh-CN" sz="2665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665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43</a:t>
                      </a:r>
                      <a:endParaRPr lang="en-US" altLang="zh-CN" sz="2665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67266" name="矩形 267265"/>
          <p:cNvSpPr/>
          <p:nvPr/>
        </p:nvSpPr>
        <p:spPr>
          <a:xfrm>
            <a:off x="626443" y="912981"/>
            <a:ext cx="1094123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(1)为了保证实验结论的可靠性，小明同学选择了两套相同的装置，在实验中应控制煤油和菜籽油的__________及烧杯中水的_________________相同。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(2)为了正确完成实验，除了如图所示装置，还需要的一个测量器材是___________。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(3)通过表中记录的数据，你认为煤油和菜籽油两种燃料中热值较大的是_______________。 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67269" name="矩形 267268"/>
          <p:cNvSpPr/>
          <p:nvPr/>
        </p:nvSpPr>
        <p:spPr>
          <a:xfrm>
            <a:off x="8710856" y="1776591"/>
            <a:ext cx="1097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endParaRPr lang="zh-CN" altLang="en-US" sz="3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270" name="矩形 267269"/>
          <p:cNvSpPr/>
          <p:nvPr/>
        </p:nvSpPr>
        <p:spPr>
          <a:xfrm>
            <a:off x="2406650" y="2483485"/>
            <a:ext cx="2468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质量和初温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7271" name="矩形 267270"/>
          <p:cNvSpPr/>
          <p:nvPr/>
        </p:nvSpPr>
        <p:spPr>
          <a:xfrm>
            <a:off x="3387597" y="3867782"/>
            <a:ext cx="1097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天平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7272" name="矩形 267271"/>
          <p:cNvSpPr/>
          <p:nvPr/>
        </p:nvSpPr>
        <p:spPr>
          <a:xfrm>
            <a:off x="3727039" y="5444908"/>
            <a:ext cx="1097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煤油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/>
      <p:bldP spid="267270" grpId="0"/>
      <p:bldP spid="267271" grpId="0"/>
      <p:bldP spid="2672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2082" name="矩形 302081"/>
          <p:cNvSpPr/>
          <p:nvPr/>
        </p:nvSpPr>
        <p:spPr>
          <a:xfrm>
            <a:off x="118110" y="307023"/>
            <a:ext cx="1169352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11.2017年5月18日，中国科学家首次在南海试采可燃冰取得圆满成功。实现了我国天然气水合物开发的历史性突破。可燃冰清洁无污染、储量巨大，是一种非常理想的新型能源。可燃冰的热值很大，是天然气热值的10倍以上，若按15倍计算。[c水＝4.2×103 J/(kg·℃)；天然气的热值q＝7×107 J/m3]求：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(1)体积为0.01 m3的可燃冰完全燃烧放出的热量为多少？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(2)若这些热量的90%被质量为100 kg的水吸收，则水升高的温度是多少？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aphicFrame>
        <p:nvGraphicFramePr>
          <p:cNvPr id="303107" name="对象 303106"/>
          <p:cNvGraphicFramePr/>
          <p:nvPr/>
        </p:nvGraphicFramePr>
        <p:xfrm>
          <a:off x="410845" y="467360"/>
          <a:ext cx="10565130" cy="602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7190740" imgH="3164840" progId="Word.Document.8">
                  <p:embed/>
                </p:oleObj>
              </mc:Choice>
              <mc:Fallback>
                <p:oleObj name="" r:id="rId1" imgW="7190740" imgH="316484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0845" y="467360"/>
                        <a:ext cx="10565130" cy="60286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00965" y="-132080"/>
            <a:ext cx="11015980" cy="3784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．小明家的太阳能热水器内装有1000kg、25℃的水．经过一天照射后，温度升高到75℃，假设用煤烧水，水吸收的热量占煤完全燃烧放出的热量的30%，煤的热值是3.5×107J/kg．问：（1）热水器中的水升温吸收的热量为多少？（2）如果用煤烧水，那么需要多少千克的煤？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57206" y="3896989"/>
            <a:ext cx="8940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976026" y="3792214"/>
            <a:ext cx="590761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cm(t - t</a:t>
            </a:r>
            <a:r>
              <a:rPr 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sz="2800" i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4364990" y="3652520"/>
            <a:ext cx="78447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=4.2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×10</a:t>
            </a:r>
            <a:r>
              <a:rPr 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J/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kg </a:t>
            </a:r>
            <a:r>
              <a:rPr 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×1000kg×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75℃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 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25℃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8599786" y="4144011"/>
            <a:ext cx="323852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=2.1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×10</a:t>
            </a:r>
            <a:r>
              <a:rPr 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</a:t>
            </a:r>
            <a:endParaRPr 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976225" y="4681860"/>
            <a:ext cx="624628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r>
              <a:rPr 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Q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</a:t>
            </a:r>
            <a:r>
              <a:rPr 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/30%</a:t>
            </a:r>
            <a:endParaRPr lang="en-US" sz="2800" i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4366886" y="4418970"/>
            <a:ext cx="2000264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=7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×10</a:t>
            </a:r>
            <a:r>
              <a:rPr 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</a:t>
            </a:r>
            <a:endParaRPr 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955670" y="5201294"/>
            <a:ext cx="2516717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=20kg</a:t>
            </a:r>
            <a:endParaRPr 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36090" y="5201285"/>
            <a:ext cx="250507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m'=Q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/q</a:t>
            </a:r>
            <a:endParaRPr 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364739" y="5059688"/>
            <a:ext cx="13131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7X10</a:t>
            </a:r>
            <a:r>
              <a:rPr 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endParaRPr lang="en-US" sz="28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14"/>
          <p:cNvCxnSpPr>
            <a:cxnSpLocks noChangeShapeType="1"/>
          </p:cNvCxnSpPr>
          <p:nvPr/>
        </p:nvCxnSpPr>
        <p:spPr bwMode="auto">
          <a:xfrm>
            <a:off x="4241158" y="5463551"/>
            <a:ext cx="1714512" cy="2117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034155" y="5520055"/>
            <a:ext cx="233299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3.5×10</a:t>
            </a:r>
            <a:r>
              <a:rPr 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J/kg</a:t>
            </a:r>
            <a:endParaRPr 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16"/>
          <p:cNvSpPr>
            <a:spLocks noChangeArrowheads="1"/>
          </p:cNvSpPr>
          <p:nvPr/>
        </p:nvSpPr>
        <p:spPr bwMode="auto">
          <a:xfrm>
            <a:off x="3514725" y="5201285"/>
            <a:ext cx="5702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en-US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bldLvl="0" animBg="1" autoUpdateAnimBg="0"/>
      <p:bldP spid="19" grpId="0" bldLvl="0" animBg="1" autoUpdateAnimBg="0"/>
      <p:bldP spid="20" grpId="0" bldLvl="0" animBg="1" autoUpdateAnimBg="0"/>
      <p:bldP spid="22" grpId="0" bldLvl="0" animBg="1" autoUpdateAnimBg="0"/>
      <p:bldP spid="2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4" name="Rectangle 2"/>
          <p:cNvSpPr/>
          <p:nvPr/>
        </p:nvSpPr>
        <p:spPr>
          <a:xfrm>
            <a:off x="181610" y="35243"/>
            <a:ext cx="10593705" cy="3784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rtlCol="0" anchor="ctr">
            <a:spAutoFit/>
          </a:bodyPr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13.某中学为学生供应开水，用锅炉将200kg的水从25℃加热到100℃，燃烧了6kg的无烟煤。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66700" algn="just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（无烟煤的热值是3.4×107J/kg）求：（1）锅炉内的水吸收的热量是多少? （2）无烟煤完全燃烧放出的热量是多少? （3）此锅炉的效率是多少? 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739235" y="854069"/>
            <a:ext cx="4654549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（1）Q吸=cm(t - t0)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2505710" y="1499235"/>
            <a:ext cx="683895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=4.2×103J/（kg .℃ ）×200kg×(100℃ - 25℃)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5"/>
          <p:cNvSpPr>
            <a:spLocks noChangeArrowheads="1"/>
          </p:cNvSpPr>
          <p:nvPr/>
        </p:nvSpPr>
        <p:spPr bwMode="auto">
          <a:xfrm>
            <a:off x="561975" y="683895"/>
            <a:ext cx="9620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7"/>
          <p:cNvSpPr>
            <a:spLocks noChangeArrowheads="1"/>
          </p:cNvSpPr>
          <p:nvPr/>
        </p:nvSpPr>
        <p:spPr bwMode="auto">
          <a:xfrm>
            <a:off x="7849214" y="2052955"/>
            <a:ext cx="2571768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=6.3×106J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1552545" y="2840993"/>
            <a:ext cx="4032249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（2） Q放=mq 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矩形 9"/>
          <p:cNvSpPr>
            <a:spLocks noChangeArrowheads="1"/>
          </p:cNvSpPr>
          <p:nvPr/>
        </p:nvSpPr>
        <p:spPr bwMode="auto">
          <a:xfrm>
            <a:off x="3115310" y="3486150"/>
            <a:ext cx="505269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=6kg×3.4×106J/kg 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矩形 10"/>
          <p:cNvSpPr>
            <a:spLocks noChangeArrowheads="1"/>
          </p:cNvSpPr>
          <p:nvPr/>
        </p:nvSpPr>
        <p:spPr bwMode="auto">
          <a:xfrm>
            <a:off x="7346315" y="3486150"/>
            <a:ext cx="280606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=2.04×107J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矩形 8"/>
          <p:cNvSpPr>
            <a:spLocks noChangeArrowheads="1"/>
          </p:cNvSpPr>
          <p:nvPr/>
        </p:nvSpPr>
        <p:spPr bwMode="auto">
          <a:xfrm>
            <a:off x="1524000" y="4408170"/>
            <a:ext cx="249364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（3）η=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3" name="组合 16"/>
          <p:cNvGrpSpPr/>
          <p:nvPr/>
        </p:nvGrpSpPr>
        <p:grpSpPr bwMode="auto">
          <a:xfrm>
            <a:off x="3543473" y="4217843"/>
            <a:ext cx="1437641" cy="1268097"/>
            <a:chOff x="0" y="233283"/>
            <a:chExt cx="1078437" cy="951740"/>
          </a:xfrm>
        </p:grpSpPr>
        <p:sp>
          <p:nvSpPr>
            <p:cNvPr id="34" name="矩形 11"/>
            <p:cNvSpPr>
              <a:spLocks noChangeArrowheads="1"/>
            </p:cNvSpPr>
            <p:nvPr/>
          </p:nvSpPr>
          <p:spPr bwMode="auto">
            <a:xfrm>
              <a:off x="39537" y="233283"/>
              <a:ext cx="1038900" cy="484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algn="l"/>
              <a:r>
                <a:rPr lang="zh-CN" altLang="en-US" sz="3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Q吸</a:t>
              </a:r>
              <a:endPara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5" name="矩形 12"/>
            <p:cNvSpPr>
              <a:spLocks noChangeArrowheads="1"/>
            </p:cNvSpPr>
            <p:nvPr/>
          </p:nvSpPr>
          <p:spPr bwMode="auto">
            <a:xfrm>
              <a:off x="39060" y="700813"/>
              <a:ext cx="946966" cy="484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algn="l"/>
              <a:r>
                <a:rPr lang="zh-CN" altLang="en-US" sz="3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Q放</a:t>
              </a:r>
              <a:endPara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36" name="直接连接符 14"/>
            <p:cNvCxnSpPr>
              <a:cxnSpLocks noChangeShapeType="1"/>
            </p:cNvCxnSpPr>
            <p:nvPr/>
          </p:nvCxnSpPr>
          <p:spPr bwMode="auto">
            <a:xfrm>
              <a:off x="0" y="614794"/>
              <a:ext cx="574802" cy="6369"/>
            </a:xfrm>
            <a:prstGeom prst="line">
              <a:avLst/>
            </a:prstGeom>
            <a:noFill/>
            <a:ln w="9525">
              <a:noFill/>
              <a:miter lim="800000"/>
            </a:ln>
          </p:spPr>
        </p:cxnSp>
      </p:grpSp>
      <p:cxnSp>
        <p:nvCxnSpPr>
          <p:cNvPr id="37" name="直接连接符 18"/>
          <p:cNvCxnSpPr>
            <a:cxnSpLocks noChangeShapeType="1"/>
          </p:cNvCxnSpPr>
          <p:nvPr/>
        </p:nvCxnSpPr>
        <p:spPr bwMode="auto">
          <a:xfrm flipV="1">
            <a:off x="3596256" y="4862564"/>
            <a:ext cx="1261464" cy="9079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</p:spPr>
      </p:cxnSp>
      <p:sp>
        <p:nvSpPr>
          <p:cNvPr id="38" name="矩形 19"/>
          <p:cNvSpPr>
            <a:spLocks noChangeArrowheads="1"/>
          </p:cNvSpPr>
          <p:nvPr/>
        </p:nvSpPr>
        <p:spPr bwMode="auto">
          <a:xfrm>
            <a:off x="4980940" y="4637405"/>
            <a:ext cx="41338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矩形 21"/>
          <p:cNvSpPr>
            <a:spLocks noChangeArrowheads="1"/>
          </p:cNvSpPr>
          <p:nvPr/>
        </p:nvSpPr>
        <p:spPr bwMode="auto">
          <a:xfrm>
            <a:off x="5274945" y="4315460"/>
            <a:ext cx="257429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6.3×10</a:t>
            </a:r>
            <a:r>
              <a:rPr lang="zh-CN" altLang="en-US" sz="36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矩形 22"/>
          <p:cNvSpPr>
            <a:spLocks noChangeArrowheads="1"/>
          </p:cNvSpPr>
          <p:nvPr/>
        </p:nvSpPr>
        <p:spPr bwMode="auto">
          <a:xfrm>
            <a:off x="5274945" y="4960620"/>
            <a:ext cx="29654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2.04×10</a:t>
            </a:r>
            <a:r>
              <a:rPr lang="zh-CN" altLang="en-US" sz="36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矩形 24"/>
          <p:cNvSpPr>
            <a:spLocks noChangeArrowheads="1"/>
          </p:cNvSpPr>
          <p:nvPr/>
        </p:nvSpPr>
        <p:spPr bwMode="auto">
          <a:xfrm>
            <a:off x="7592057" y="4544709"/>
            <a:ext cx="190501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=31%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" name="直接连接符 18"/>
          <p:cNvCxnSpPr>
            <a:cxnSpLocks noChangeShapeType="1"/>
          </p:cNvCxnSpPr>
          <p:nvPr/>
        </p:nvCxnSpPr>
        <p:spPr bwMode="auto">
          <a:xfrm>
            <a:off x="5236845" y="4840605"/>
            <a:ext cx="1986915" cy="56515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8" grpId="0" autoUpdateAnimBg="0"/>
      <p:bldP spid="39" grpId="0" autoUpdateAnimBg="0"/>
      <p:bldP spid="40" grpId="0" autoUpdateAnimBg="0"/>
      <p:bldP spid="4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hlinkClick r:id="" action="ppaction://ole?verb=0"/>
          </p:cNvPr>
          <p:cNvGraphicFramePr/>
          <p:nvPr/>
        </p:nvGraphicFramePr>
        <p:xfrm>
          <a:off x="5638800" y="3329305"/>
          <a:ext cx="914400" cy="1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1" imgW="2743200" imgH="4267200" progId="">
                  <p:embed/>
                </p:oleObj>
              </mc:Choice>
              <mc:Fallback>
                <p:oleObj name="" r:id="rId1" imgW="2743200" imgH="4267200" progId="">
                  <p:embed/>
                  <p:pic>
                    <p:nvPicPr>
                      <p:cNvPr id="0" name="图片 3073" descr="image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9305"/>
                        <a:ext cx="914400" cy="1987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5" y="585470"/>
            <a:ext cx="9418955" cy="58299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23075" y="2946400"/>
            <a:ext cx="1501140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hlinkClick r:id="" action="ppaction://ole?verb=0"/>
          </p:cNvPr>
          <p:cNvGraphicFramePr/>
          <p:nvPr/>
        </p:nvGraphicFramePr>
        <p:xfrm>
          <a:off x="5638800" y="3329305"/>
          <a:ext cx="914400" cy="1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2743200" imgH="4267200" progId="">
                  <p:embed/>
                </p:oleObj>
              </mc:Choice>
              <mc:Fallback>
                <p:oleObj name="" r:id="rId1" imgW="2743200" imgH="4267200" progId="">
                  <p:embed/>
                  <p:pic>
                    <p:nvPicPr>
                      <p:cNvPr id="0" name="图片 4096" descr="image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9305"/>
                        <a:ext cx="914400" cy="1987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10" y="464820"/>
            <a:ext cx="9466580" cy="59499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05430" y="922020"/>
            <a:ext cx="1578610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970645" y="2005965"/>
            <a:ext cx="111823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38090" y="3253740"/>
            <a:ext cx="126682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020560" y="3253740"/>
            <a:ext cx="132651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31080" y="4558030"/>
            <a:ext cx="142049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20560" y="4558030"/>
            <a:ext cx="1391920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38090" y="5621020"/>
            <a:ext cx="139890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45300" y="5621020"/>
            <a:ext cx="135953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  <p:bldP spid="3" grpId="0" animBg="1"/>
      <p:bldP spid="3" grpId="1" bldLvl="0" animBg="1"/>
      <p:bldP spid="6" grpId="0" animBg="1"/>
      <p:bldP spid="6" grpId="1" bldLvl="0" animBg="1"/>
      <p:bldP spid="7" grpId="0" animBg="1"/>
      <p:bldP spid="7" grpId="1" bldLvl="0" animBg="1"/>
      <p:bldP spid="8" grpId="0" animBg="1"/>
      <p:bldP spid="8" grpId="1" bldLvl="0" animBg="1"/>
      <p:bldP spid="9" grpId="0" animBg="1"/>
      <p:bldP spid="9" grpId="1" bldLvl="0" animBg="1"/>
      <p:bldP spid="10" grpId="0" animBg="1"/>
      <p:bldP spid="10" grpId="1" bldLvl="0" animBg="1"/>
      <p:bldP spid="11" grpId="0" animBg="1"/>
      <p:bldP spid="11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hlinkClick r:id="" action="ppaction://ole?verb=0"/>
          </p:cNvPr>
          <p:cNvGraphicFramePr/>
          <p:nvPr/>
        </p:nvGraphicFramePr>
        <p:xfrm>
          <a:off x="5638800" y="3329305"/>
          <a:ext cx="914400" cy="1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2743200" imgH="4267200" progId="">
                  <p:embed/>
                </p:oleObj>
              </mc:Choice>
              <mc:Fallback>
                <p:oleObj name="" r:id="rId1" imgW="2743200" imgH="4267200" progId="">
                  <p:embed/>
                  <p:pic>
                    <p:nvPicPr>
                      <p:cNvPr id="0" name="图片 5120" descr="image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9305"/>
                        <a:ext cx="914400" cy="1987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2653" r="227"/>
          <a:stretch>
            <a:fillRect/>
          </a:stretch>
        </p:blipFill>
        <p:spPr>
          <a:xfrm>
            <a:off x="1348105" y="1725295"/>
            <a:ext cx="9473565" cy="39846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56025" y="2740025"/>
            <a:ext cx="162242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56560" y="3627120"/>
            <a:ext cx="249872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031355" y="3627120"/>
            <a:ext cx="171005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7850" y="748030"/>
            <a:ext cx="2378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二、热值</a:t>
            </a:r>
            <a:endParaRPr lang="zh-CN" altLang="en-US" sz="36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  <p:bldP spid="3" grpId="0" animBg="1"/>
      <p:bldP spid="3" grpId="1" bldLvl="0" animBg="1"/>
      <p:bldP spid="6" grpId="0" animBg="1"/>
      <p:bldP spid="6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hlinkClick r:id="" action="ppaction://ole?verb=0"/>
          </p:cNvPr>
          <p:cNvGraphicFramePr/>
          <p:nvPr/>
        </p:nvGraphicFramePr>
        <p:xfrm>
          <a:off x="5638800" y="3329305"/>
          <a:ext cx="914400" cy="1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1" imgW="2743200" imgH="4267200" progId="">
                  <p:embed/>
                </p:oleObj>
              </mc:Choice>
              <mc:Fallback>
                <p:oleObj name="" r:id="rId1" imgW="2743200" imgH="4267200" progId="">
                  <p:embed/>
                  <p:pic>
                    <p:nvPicPr>
                      <p:cNvPr id="0" name="图片 6144" descr="image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9305"/>
                        <a:ext cx="914400" cy="1987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60" y="600075"/>
            <a:ext cx="9428480" cy="56572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05430" y="1600835"/>
            <a:ext cx="7755890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34335" y="2180590"/>
            <a:ext cx="2082800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32480" y="3736340"/>
            <a:ext cx="168465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  <p:bldP spid="3" grpId="0" animBg="1"/>
      <p:bldP spid="3" grpId="1" bldLvl="0" animBg="1"/>
      <p:bldP spid="6" grpId="0" animBg="1"/>
      <p:bldP spid="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hlinkClick r:id="" action="ppaction://ole?verb=0"/>
          </p:cNvPr>
          <p:cNvGraphicFramePr/>
          <p:nvPr/>
        </p:nvGraphicFramePr>
        <p:xfrm>
          <a:off x="5638800" y="3329305"/>
          <a:ext cx="914400" cy="1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2743200" imgH="4267200" progId="">
                  <p:embed/>
                </p:oleObj>
              </mc:Choice>
              <mc:Fallback>
                <p:oleObj name="" r:id="rId1" imgW="2743200" imgH="4267200" progId="">
                  <p:embed/>
                  <p:pic>
                    <p:nvPicPr>
                      <p:cNvPr id="0" name="图片 7168" descr="image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9305"/>
                        <a:ext cx="914400" cy="1987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776" r="604"/>
          <a:stretch>
            <a:fillRect/>
          </a:stretch>
        </p:blipFill>
        <p:spPr>
          <a:xfrm>
            <a:off x="1367155" y="925195"/>
            <a:ext cx="9399905" cy="54902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39030" y="1042670"/>
            <a:ext cx="206057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5765" y="397510"/>
            <a:ext cx="3406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三、热机的效率</a:t>
            </a:r>
            <a:endParaRPr lang="zh-CN" altLang="en-US" sz="36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hlinkClick r:id="" action="ppaction://ole?verb=0"/>
          </p:cNvPr>
          <p:cNvGraphicFramePr/>
          <p:nvPr/>
        </p:nvGraphicFramePr>
        <p:xfrm>
          <a:off x="5638800" y="3329305"/>
          <a:ext cx="914400" cy="1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1" imgW="2743200" imgH="4267200" progId="">
                  <p:embed/>
                </p:oleObj>
              </mc:Choice>
              <mc:Fallback>
                <p:oleObj name="" r:id="rId1" imgW="2743200" imgH="4267200" progId="">
                  <p:embed/>
                  <p:pic>
                    <p:nvPicPr>
                      <p:cNvPr id="0" name="图片 8192" descr="image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9305"/>
                        <a:ext cx="914400" cy="1987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74" r="490"/>
          <a:stretch>
            <a:fillRect/>
          </a:stretch>
        </p:blipFill>
        <p:spPr>
          <a:xfrm>
            <a:off x="1300480" y="892810"/>
            <a:ext cx="9543415" cy="55225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82845" y="2050415"/>
            <a:ext cx="1797050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83380" y="2553335"/>
            <a:ext cx="1698625" cy="295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52005" y="2870200"/>
            <a:ext cx="2378075" cy="393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62000" y="247650"/>
            <a:ext cx="601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四、能量的转化和守恒定律</a:t>
            </a:r>
            <a:endParaRPr lang="zh-CN" altLang="en-US" sz="36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  <p:bldP spid="3" grpId="0" animBg="1"/>
      <p:bldP spid="3" grpId="1" bldLvl="0" animBg="1"/>
      <p:bldP spid="6" grpId="0" animBg="1"/>
      <p:bldP spid="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58050" name="文本框 258049"/>
          <p:cNvSpPr txBox="1"/>
          <p:nvPr/>
        </p:nvSpPr>
        <p:spPr>
          <a:xfrm>
            <a:off x="981710" y="38735"/>
            <a:ext cx="29076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/>
            <a:r>
              <a:rPr lang="zh-CN" altLang="en-US" sz="3600" b="1">
                <a:sym typeface="+mn-ea"/>
              </a:rPr>
              <a:t>五、实验</a:t>
            </a:r>
            <a:endParaRPr lang="zh-CN" altLang="en-US" sz="3600" b="1">
              <a:sym typeface="+mn-ea"/>
            </a:endParaRPr>
          </a:p>
        </p:txBody>
      </p:sp>
      <p:pic>
        <p:nvPicPr>
          <p:cNvPr id="258053" name="图片 258052" descr="C:/Users/Administrator/Desktop/A439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392393" y="1988930"/>
            <a:ext cx="1536131" cy="13160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2" name="图片 258051" descr="C:/Users/Administrator/Desktop/A440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777483" y="3525061"/>
            <a:ext cx="647460" cy="13435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1" name="图片 258050" descr="C:/Users/Administrator/Desktop/A441.T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777483" y="4963862"/>
            <a:ext cx="586099" cy="14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8056" name="矩形 258055"/>
          <p:cNvSpPr/>
          <p:nvPr/>
        </p:nvSpPr>
        <p:spPr>
          <a:xfrm>
            <a:off x="1227354" y="1802732"/>
            <a:ext cx="1851397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sz="2400"/>
          </a:p>
        </p:txBody>
      </p:sp>
      <p:sp>
        <p:nvSpPr>
          <p:cNvPr id="258059" name="矩形 258058"/>
          <p:cNvSpPr/>
          <p:nvPr/>
        </p:nvSpPr>
        <p:spPr>
          <a:xfrm>
            <a:off x="1227354" y="1802732"/>
            <a:ext cx="1851397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sz="2400"/>
          </a:p>
        </p:txBody>
      </p:sp>
      <p:sp>
        <p:nvSpPr>
          <p:cNvPr id="258062" name="矩形 258061"/>
          <p:cNvSpPr/>
          <p:nvPr/>
        </p:nvSpPr>
        <p:spPr>
          <a:xfrm>
            <a:off x="1227354" y="1802732"/>
            <a:ext cx="1851397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sz="2400"/>
          </a:p>
        </p:txBody>
      </p:sp>
      <p:graphicFrame>
        <p:nvGraphicFramePr>
          <p:cNvPr id="258109" name="表格 258108"/>
          <p:cNvGraphicFramePr/>
          <p:nvPr/>
        </p:nvGraphicFramePr>
        <p:xfrm>
          <a:off x="614680" y="746125"/>
          <a:ext cx="10963275" cy="5902325"/>
        </p:xfrm>
        <a:graphic>
          <a:graphicData uri="http://schemas.openxmlformats.org/drawingml/2006/table">
            <a:tbl>
              <a:tblPr/>
              <a:tblGrid>
                <a:gridCol w="2783840"/>
                <a:gridCol w="8179435"/>
              </a:tblGrid>
              <a:tr h="765810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图片</a:t>
                      </a:r>
                      <a:endParaRPr lang="zh-CN" altLang="en-US" sz="24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命题内容</a:t>
                      </a:r>
                      <a:endParaRPr lang="zh-CN" altLang="en-US" sz="24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485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如图所示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抽掉玻璃板后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过一会儿下方玻璃瓶中的气体颜色变浅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上方玻璃瓶中的气体颜色变深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最后颜色变得均匀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说明分子在永不停息地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仿宋_GB2312" panose="02010609030101010101" charset="-122"/>
                        </a:rPr>
                        <a:t>①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_____________________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8645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如图所示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将两个铅柱的底面削平、削干净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然后紧紧地压在一起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两个铅柱就会结合起来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甚至下面吊一个重物都不能把它们拉开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主要是因为铅柱的分子之间存在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仿宋_GB2312" panose="02010609030101010101" charset="-122"/>
                        </a:rPr>
                        <a:t>②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________________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9385"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在一个配有活塞的厚玻璃筒内放一小团硝化棉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把活塞迅速压下去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棉花燃烧起来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MingLiU_HKSCS" pitchFamily="18" charset="-120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这是通过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仿宋_GB2312" panose="02010609030101010101" charset="-122"/>
                        </a:rPr>
                        <a:t>③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__________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rPr>
                        <a:t>的方式改变物体的内能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74" marR="121874" marT="60937" marB="6093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8110" name="矩形 258109"/>
          <p:cNvSpPr/>
          <p:nvPr/>
        </p:nvSpPr>
        <p:spPr>
          <a:xfrm>
            <a:off x="7908671" y="2518271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做无规则运动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8111" name="矩形 258110"/>
          <p:cNvSpPr/>
          <p:nvPr/>
        </p:nvSpPr>
        <p:spPr>
          <a:xfrm>
            <a:off x="6959280" y="4588332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引力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8112" name="矩形 258111"/>
          <p:cNvSpPr/>
          <p:nvPr/>
        </p:nvSpPr>
        <p:spPr>
          <a:xfrm>
            <a:off x="8721188" y="5678483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做功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110" grpId="0"/>
      <p:bldP spid="258111" grpId="0"/>
      <p:bldP spid="258112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自定义 214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2603</Words>
  <Application>WPS 演示</Application>
  <PresentationFormat>宽屏</PresentationFormat>
  <Paragraphs>227</Paragraphs>
  <Slides>26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黑体</vt:lpstr>
      <vt:lpstr>Calibri</vt:lpstr>
      <vt:lpstr>微软雅黑</vt:lpstr>
      <vt:lpstr>Times New Roman</vt:lpstr>
      <vt:lpstr>仿宋_GB2312</vt:lpstr>
      <vt:lpstr>MingLiU_HKSCS</vt:lpstr>
      <vt:lpstr>Batang</vt:lpstr>
      <vt:lpstr>MS Mincho</vt:lpstr>
      <vt:lpstr>Arial Unicode MS</vt:lpstr>
      <vt:lpstr>Times New Roman</vt:lpstr>
      <vt:lpstr>楷体_GB2312</vt:lpstr>
      <vt:lpstr>MingLiU</vt:lpstr>
      <vt:lpstr>Constantia</vt:lpstr>
      <vt:lpstr>MS Gothic</vt:lpstr>
      <vt:lpstr>Office 主题</vt:lpstr>
      <vt:lpstr>Word.Document.8</vt:lpstr>
      <vt:lpstr>人教版九年级物理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WPS_1528158238</cp:lastModifiedBy>
  <cp:revision>10</cp:revision>
  <dcterms:created xsi:type="dcterms:W3CDTF">2018-03-01T02:03:00Z</dcterms:created>
  <dcterms:modified xsi:type="dcterms:W3CDTF">2018-11-05T08:00:18Z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2052-10.1.0.7643</vt:lpwstr>
  </property>
</Properties>
</file>