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0" r:id="rId5"/>
  </p:sldMasterIdLst>
  <p:notesMasterIdLst>
    <p:notesMasterId r:id="rId22"/>
  </p:notesMasterIdLst>
  <p:sldIdLst>
    <p:sldId id="279" r:id="rId6"/>
    <p:sldId id="280" r:id="rId7"/>
    <p:sldId id="282" r:id="rId8"/>
    <p:sldId id="278" r:id="rId9"/>
    <p:sldId id="296" r:id="rId10"/>
    <p:sldId id="284" r:id="rId11"/>
    <p:sldId id="285" r:id="rId12"/>
    <p:sldId id="286" r:id="rId13"/>
    <p:sldId id="292" r:id="rId14"/>
    <p:sldId id="289" r:id="rId15"/>
    <p:sldId id="297" r:id="rId16"/>
    <p:sldId id="291" r:id="rId17"/>
    <p:sldId id="298" r:id="rId18"/>
    <p:sldId id="299" r:id="rId19"/>
    <p:sldId id="300" r:id="rId20"/>
    <p:sldId id="301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Clr>
        <a:srgbClr val="000000"/>
      </a:buClr>
      <a:defRPr sz="1800" kern="1200" baseline="0">
        <a:solidFill>
          <a:schemeClr val="tx1"/>
        </a:solidFill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FF00FF"/>
    <a:srgbClr val="FFB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02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5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/>
            <a:fld id="{BB962C8B-B14F-4D97-AF65-F5344CB8AC3E}" type="datetime1">
              <a:rPr lang="en-US" altLang="x-none" dirty="0">
                <a:ea typeface="宋体" panose="02010600030101010101" pitchFamily="2" charset="-122"/>
              </a:rPr>
              <a:pPr lvl="0"/>
              <a:t>3/29/2019</a:t>
            </a:fld>
            <a:endParaRPr lang="en-US" altLang="x-none" dirty="0">
              <a:ea typeface="宋体" panose="02010600030101010101" pitchFamily="2" charset="-122"/>
            </a:endParaRPr>
          </a:p>
        </p:txBody>
      </p:sp>
      <p:sp>
        <p:nvSpPr>
          <p:cNvPr id="3076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Espace réservé des commentaires 4"/>
          <p:cNvSpPr>
            <a:spLocks noGrp="1" noRot="1"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vert="horz" anchor="ctr"/>
          <a:lstStyle/>
          <a:p>
            <a:pPr lvl="0"/>
            <a:r>
              <a:rPr lang="en-US" altLang="zh-CN"/>
              <a:t>Modifiez les styles du texte du masque</a:t>
            </a:r>
          </a:p>
          <a:p>
            <a:pPr lvl="1"/>
            <a:r>
              <a:rPr lang="en-US" altLang="zh-CN"/>
              <a:t>Deuxième niveau</a:t>
            </a:r>
          </a:p>
          <a:p>
            <a:pPr lvl="2"/>
            <a:r>
              <a:rPr lang="en-US" altLang="zh-CN"/>
              <a:t>Troisième niveau</a:t>
            </a:r>
          </a:p>
          <a:p>
            <a:pPr lvl="3"/>
            <a:r>
              <a:rPr lang="en-US" altLang="zh-CN"/>
              <a:t>Quatrième niveau</a:t>
            </a:r>
          </a:p>
          <a:p>
            <a:pPr lvl="4"/>
            <a:r>
              <a:rPr lang="en-US" altLang="zh-CN"/>
              <a:t>Cinquième niveau</a:t>
            </a:r>
          </a:p>
        </p:txBody>
      </p:sp>
      <p:sp>
        <p:nvSpPr>
          <p:cNvPr id="3078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/>
            <a:endParaRPr>
              <a:ea typeface="宋体" panose="02010600030101010101" pitchFamily="2" charset="-122"/>
            </a:endParaRPr>
          </a:p>
        </p:txBody>
      </p:sp>
      <p:sp>
        <p:nvSpPr>
          <p:cNvPr id="3079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/>
            <a:fld id="{9A0DB2DC-4C9A-4742-B13C-FB6460FD3503}" type="slidenum">
              <a:rPr lang="en-US" altLang="x-none" dirty="0">
                <a:ea typeface="宋体" panose="02010600030101010101" pitchFamily="2" charset="-122"/>
              </a:rPr>
              <a:pPr lvl="0"/>
              <a:t>‹#›</a:t>
            </a:fld>
            <a:endParaRPr lang="en-US" altLang="x-none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CF603-FC45-48A4-8B6E-2C3CD557914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CF603-FC45-48A4-8B6E-2C3CD557914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72577"/>
            <a:ext cx="2895600" cy="36605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3"/>
          <p:cNvSpPr txBox="1"/>
          <p:nvPr/>
        </p:nvSpPr>
        <p:spPr>
          <a:xfrm>
            <a:off x="0" y="148042"/>
            <a:ext cx="9144000" cy="370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第一节 　科学探究：杠杆的平衡条件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72577"/>
            <a:ext cx="2895600" cy="36605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3"/>
          <p:cNvSpPr txBox="1"/>
          <p:nvPr/>
        </p:nvSpPr>
        <p:spPr>
          <a:xfrm>
            <a:off x="0" y="148042"/>
            <a:ext cx="9144000" cy="370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第一节 　科学探究：杠杆的平衡条件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72577"/>
            <a:ext cx="2895600" cy="36605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72577"/>
            <a:ext cx="2133600" cy="366057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3"/>
          <p:cNvSpPr txBox="1"/>
          <p:nvPr/>
        </p:nvSpPr>
        <p:spPr>
          <a:xfrm>
            <a:off x="0" y="148042"/>
            <a:ext cx="9144000" cy="370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第一节 　科学探究：杠杆的平衡条件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>
            <a:normAutofit/>
          </a:bodyPr>
          <a:lstStyle/>
          <a:p>
            <a:pPr lvl="0"/>
            <a:r>
              <a:rPr lang="en-US" altLang="zh-CN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normAutofit/>
          </a:bodyPr>
          <a:lstStyle/>
          <a:p>
            <a:pPr lvl="0"/>
            <a:r>
              <a:rPr lang="en-US" altLang="zh-CN"/>
              <a:t>Modifiez les styles du texte du masque</a:t>
            </a:r>
          </a:p>
          <a:p>
            <a:pPr lvl="1"/>
            <a:r>
              <a:rPr lang="en-US" altLang="zh-CN"/>
              <a:t>Deuxième niveau</a:t>
            </a:r>
          </a:p>
          <a:p>
            <a:pPr lvl="2"/>
            <a:r>
              <a:rPr lang="en-US" altLang="zh-CN"/>
              <a:t>Troisième niveau</a:t>
            </a:r>
          </a:p>
          <a:p>
            <a:pPr lvl="3"/>
            <a:r>
              <a:rPr lang="en-US" altLang="zh-CN"/>
              <a:t>Quatrième niveau</a:t>
            </a:r>
          </a:p>
          <a:p>
            <a:pPr lvl="4"/>
            <a:r>
              <a:rPr lang="en-US" altLang="zh-CN"/>
              <a:t>Cinquième niveau</a:t>
            </a:r>
          </a:p>
        </p:txBody>
      </p:sp>
      <p:sp>
        <p:nvSpPr>
          <p:cNvPr id="102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l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2019/3/29</a:t>
            </a:fld>
            <a:endParaRPr lang="zh-CN" altLang="en-US" dirty="0"/>
          </a:p>
        </p:txBody>
      </p:sp>
      <p:sp>
        <p:nvSpPr>
          <p:cNvPr id="102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237288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ct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endParaRPr/>
          </a:p>
        </p:txBody>
      </p:sp>
      <p:sp>
        <p:nvSpPr>
          <p:cNvPr id="103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2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marL="914400" lvl="0" indent="-914400" algn="ctr" eaLnBrk="1" latinLnBrk="0" hangingPunct="1">
        <a:lnSpc>
          <a:spcPct val="100000"/>
        </a:lnSpc>
        <a:spcBef>
          <a:spcPct val="0"/>
        </a:spcBef>
        <a:buClr>
          <a:srgbClr val="000000"/>
        </a:buClr>
        <a:buNone/>
        <a:defRPr sz="4400" kern="1200">
          <a:solidFill>
            <a:schemeClr val="tx1"/>
          </a:solidFill>
          <a:latin typeface="+mj-lt"/>
          <a:ea typeface="+mj-ea"/>
          <a:cs typeface="+mj-cs"/>
          <a:sym typeface="MS PGothic" panose="020B0600070205080204" charset="-128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buFont typeface="Arial" panose="020B0604020202020204" charset="-116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MS PGothic" panose="020B0600070205080204" charset="-128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customXml" Target="../../customXml/item1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customXml" Target="../../customXml/item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customXml" Target="../../customXml/item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8.emf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ds.mp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9430" y="492125"/>
            <a:ext cx="1737360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温故知新</a:t>
            </a: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2170" y="2214245"/>
            <a:ext cx="3110230" cy="2428875"/>
          </a:xfrm>
          <a:prstGeom prst="rect">
            <a:avLst/>
          </a:prstGeom>
        </p:spPr>
      </p:pic>
      <p:pic>
        <p:nvPicPr>
          <p:cNvPr id="11" name="图片 10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8680" y="2499995"/>
            <a:ext cx="3822065" cy="2143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9430" y="1504950"/>
            <a:ext cx="295084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请画出下面两幅图的五要素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9430" y="492125"/>
            <a:ext cx="244792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思考与讨论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9430" y="1458595"/>
            <a:ext cx="6717030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1.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为什么要求杠杆在水平位置静止呢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?</a:t>
            </a:r>
            <a:endParaRPr lang="zh-CN" altLang="en-US" sz="3200" dirty="0"/>
          </a:p>
        </p:txBody>
      </p:sp>
      <p:pic>
        <p:nvPicPr>
          <p:cNvPr id="5" name="图片 4" descr="演示文稿1"/>
          <p:cNvPicPr>
            <a:picLocks noChangeAspect="1"/>
          </p:cNvPicPr>
          <p:nvPr/>
        </p:nvPicPr>
        <p:blipFill>
          <a:blip r:embed="rId2" cstate="print"/>
          <a:srcRect l="16144" t="34747" r="14387" b="7225"/>
          <a:stretch>
            <a:fillRect/>
          </a:stretch>
        </p:blipFill>
        <p:spPr>
          <a:xfrm>
            <a:off x="6072198" y="2000240"/>
            <a:ext cx="2811780" cy="1762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3410" y="2371725"/>
            <a:ext cx="521208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因为这样在杠杆上就能直接读出或量出力臂的数值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3410" y="4233545"/>
            <a:ext cx="439094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2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.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为什么要多次实验呢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?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714348" y="5000636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避免偶然性，得到普遍性规律</a:t>
            </a:r>
            <a:endParaRPr lang="zh-CN" altLang="en-US" sz="2800" dirty="0">
              <a:solidFill>
                <a:srgbClr val="FF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" name="图片 11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929066"/>
            <a:ext cx="2753040" cy="21499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86785" y="492125"/>
            <a:ext cx="515366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base">
              <a:spcBef>
                <a:spcPct val="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杠杆的平衡条件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: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sz="2800"/>
          </a:p>
        </p:txBody>
      </p:sp>
      <p:sp>
        <p:nvSpPr>
          <p:cNvPr id="22" name="矩形 21"/>
          <p:cNvSpPr/>
          <p:nvPr/>
        </p:nvSpPr>
        <p:spPr>
          <a:xfrm rot="10800000">
            <a:off x="7236311" y="4452463"/>
            <a:ext cx="1346844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––––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6200000">
            <a:off x="7893823" y="4394973"/>
            <a:ext cx="214314" cy="8572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63171" y="5000925"/>
            <a:ext cx="4756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 build="p"/>
      <p:bldP spid="22" grpId="0"/>
      <p:bldP spid="7" grpId="0" bldLvl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9954" y="1105514"/>
            <a:ext cx="93610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2605" y="2161540"/>
            <a:ext cx="7940040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本节课我们用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实验探究杠杆的平衡条件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，了解在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探究杠杆的平衡条件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实验中的注意事项，最终取得实验的大成功，探究出来杠杆平衡条件：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28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28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</a:p>
          <a:p>
            <a:endParaRPr lang="en-US" altLang="zh-CN" sz="2800" b="1" baseline="-25000" dirty="0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9430" y="492125"/>
            <a:ext cx="181800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当堂检测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9430" y="1183005"/>
            <a:ext cx="7018020" cy="2560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两个力作用在杠杆两端使杠杆平衡</a:t>
            </a: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则</a:t>
            </a: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(       )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  A.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这两个力的大小必须相等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B.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这两个力的力臂长必须相等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C.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力臂较长的那个力比较大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>
              <a:spcBef>
                <a:spcPct val="0"/>
              </a:spcBef>
              <a:buClr>
                <a:srgbClr val="000000"/>
              </a:buClr>
            </a:pP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D.</a:t>
            </a:r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力臂较长的那个力比较小</a:t>
            </a:r>
            <a:endParaRPr lang="zh-CN" altLang="en-US" dirty="0"/>
          </a:p>
        </p:txBody>
      </p:sp>
      <p:sp>
        <p:nvSpPr>
          <p:cNvPr id="101" name="文本框 100"/>
          <p:cNvSpPr txBox="1"/>
          <p:nvPr/>
        </p:nvSpPr>
        <p:spPr>
          <a:xfrm>
            <a:off x="519430" y="4239260"/>
            <a:ext cx="8615680" cy="100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en-US" altLang="zh-CN" sz="2000" b="0" u="none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2.有两位同学到公园玩跷跷板，假如男同学重500N，坐在离转轴1.6m的地方，女同学重400N，问：女同学应该坐在哪里才能使跷跷板平衡？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684213" y="260350"/>
            <a:ext cx="7929562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i="1" dirty="0"/>
              <a:t>　</a:t>
            </a:r>
            <a:r>
              <a:rPr lang="en-US" altLang="zh-CN" dirty="0">
                <a:solidFill>
                  <a:srgbClr val="FF0000"/>
                </a:solidFill>
              </a:rPr>
              <a:t>[</a:t>
            </a:r>
            <a:r>
              <a:rPr lang="zh-CN" altLang="en-US" dirty="0">
                <a:solidFill>
                  <a:srgbClr val="FF0000"/>
                </a:solidFill>
              </a:rPr>
              <a:t>实验</a:t>
            </a:r>
            <a:r>
              <a:rPr lang="zh-CN" altLang="en-US" dirty="0" smtClean="0">
                <a:solidFill>
                  <a:srgbClr val="FF0000"/>
                </a:solidFill>
              </a:rPr>
              <a:t>探究</a:t>
            </a:r>
            <a:r>
              <a:rPr lang="en-US" altLang="zh-CN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]</a:t>
            </a:r>
            <a:r>
              <a:rPr lang="zh-CN" altLang="zh-CN" sz="1600" dirty="0" smtClean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sz="1600" dirty="0" smtClean="0">
                <a:latin typeface="宋体" pitchFamily="2" charset="-122"/>
              </a:rPr>
              <a:t>小</a:t>
            </a:r>
            <a:r>
              <a:rPr lang="zh-CN" sz="1600" dirty="0">
                <a:latin typeface="宋体" pitchFamily="2" charset="-122"/>
              </a:rPr>
              <a:t>刚和小明等同学一起做“探究杠杆的平衡条件”的实验</a:t>
            </a:r>
            <a:r>
              <a:rPr lang="zh-CN" altLang="zh-CN" sz="1600" dirty="0">
                <a:latin typeface="宋体" pitchFamily="2" charset="-122"/>
              </a:rPr>
              <a:t>.</a:t>
            </a:r>
          </a:p>
          <a:p>
            <a:pPr>
              <a:buFont typeface="Arial" pitchFamily="34" charset="0"/>
              <a:buNone/>
            </a:pPr>
            <a:r>
              <a:rPr lang="zh-CN" altLang="zh-CN" sz="1600" dirty="0">
                <a:latin typeface="宋体" pitchFamily="2" charset="-122"/>
              </a:rPr>
              <a:t>(1)</a:t>
            </a:r>
            <a:r>
              <a:rPr lang="zh-CN" sz="1600" dirty="0">
                <a:latin typeface="宋体" pitchFamily="2" charset="-122"/>
              </a:rPr>
              <a:t>小刚将杠杆中点置于支架上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当杠杆静止时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发现杠杆的左端上翘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此时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他应将杠杆两端的平衡螺母向</a:t>
            </a:r>
            <a:r>
              <a:rPr lang="zh-CN" sz="1600" u="sng" dirty="0">
                <a:latin typeface="宋体" pitchFamily="2" charset="-122"/>
              </a:rPr>
              <a:t>　　　　</a:t>
            </a:r>
            <a:r>
              <a:rPr lang="zh-CN" altLang="zh-CN" sz="1600" dirty="0">
                <a:latin typeface="宋体" pitchFamily="2" charset="-122"/>
              </a:rPr>
              <a:t>(</a:t>
            </a:r>
            <a:r>
              <a:rPr lang="zh-CN" sz="1600" dirty="0">
                <a:latin typeface="宋体" pitchFamily="2" charset="-122"/>
              </a:rPr>
              <a:t>选填“左”或“右”</a:t>
            </a:r>
            <a:r>
              <a:rPr lang="zh-CN" altLang="zh-CN" sz="1600" dirty="0">
                <a:latin typeface="宋体" pitchFamily="2" charset="-122"/>
              </a:rPr>
              <a:t>)</a:t>
            </a:r>
            <a:r>
              <a:rPr lang="zh-CN" sz="1600" dirty="0">
                <a:latin typeface="宋体" pitchFamily="2" charset="-122"/>
              </a:rPr>
              <a:t>调节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使杠杆在水平位置平衡</a:t>
            </a:r>
            <a:r>
              <a:rPr lang="zh-CN" altLang="zh-CN" sz="1600" dirty="0">
                <a:latin typeface="宋体" pitchFamily="2" charset="-122"/>
              </a:rPr>
              <a:t>. </a:t>
            </a:r>
          </a:p>
          <a:p>
            <a:pPr>
              <a:buFont typeface="Arial" pitchFamily="34" charset="0"/>
              <a:buNone/>
            </a:pPr>
            <a:r>
              <a:rPr lang="zh-CN" altLang="zh-CN" sz="1600" dirty="0">
                <a:latin typeface="宋体" pitchFamily="2" charset="-122"/>
              </a:rPr>
              <a:t>(2)</a:t>
            </a:r>
            <a:r>
              <a:rPr lang="zh-CN" sz="1600" dirty="0">
                <a:latin typeface="宋体" pitchFamily="2" charset="-122"/>
              </a:rPr>
              <a:t>如图</a:t>
            </a:r>
            <a:r>
              <a:rPr lang="zh-CN" altLang="zh-CN" sz="1600" dirty="0">
                <a:latin typeface="宋体" pitchFamily="2" charset="-122"/>
              </a:rPr>
              <a:t>12 - 21</a:t>
            </a:r>
            <a:r>
              <a:rPr lang="zh-CN" sz="1600" dirty="0">
                <a:latin typeface="宋体" pitchFamily="2" charset="-122"/>
              </a:rPr>
              <a:t>甲所示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若每个钩码重</a:t>
            </a:r>
            <a:r>
              <a:rPr lang="zh-CN" altLang="zh-CN" sz="1600" dirty="0">
                <a:latin typeface="宋体" pitchFamily="2" charset="-122"/>
              </a:rPr>
              <a:t>0.5 N,</a:t>
            </a:r>
            <a:r>
              <a:rPr lang="zh-CN" sz="1600" dirty="0">
                <a:latin typeface="宋体" pitchFamily="2" charset="-122"/>
              </a:rPr>
              <a:t>且杠杆上每格相等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小明在杠杆左端图示位置处挂上</a:t>
            </a:r>
            <a:r>
              <a:rPr lang="zh-CN" altLang="zh-CN" sz="1600" dirty="0">
                <a:latin typeface="宋体" pitchFamily="2" charset="-122"/>
              </a:rPr>
              <a:t>3</a:t>
            </a:r>
            <a:r>
              <a:rPr lang="zh-CN" sz="1600" dirty="0">
                <a:latin typeface="宋体" pitchFamily="2" charset="-122"/>
              </a:rPr>
              <a:t>个钩码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为使杠杆在水平位置平衡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他在图中</a:t>
            </a:r>
            <a:r>
              <a:rPr lang="zh-CN" altLang="zh-CN" sz="1600" dirty="0">
                <a:latin typeface="宋体" pitchFamily="2" charset="-122"/>
              </a:rPr>
              <a:t>A</a:t>
            </a:r>
            <a:r>
              <a:rPr lang="zh-CN" sz="1600" dirty="0">
                <a:latin typeface="宋体" pitchFamily="2" charset="-122"/>
              </a:rPr>
              <a:t>处施加一个方向向上的力</a:t>
            </a:r>
            <a:r>
              <a:rPr lang="zh-CN" altLang="zh-CN" sz="1600" dirty="0">
                <a:latin typeface="宋体" pitchFamily="2" charset="-122"/>
              </a:rPr>
              <a:t>F</a:t>
            </a:r>
            <a:r>
              <a:rPr lang="zh-CN" altLang="zh-CN" sz="1600" baseline="-25000" dirty="0">
                <a:latin typeface="宋体" pitchFamily="2" charset="-122"/>
              </a:rPr>
              <a:t>1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此力大小至少为</a:t>
            </a:r>
            <a:r>
              <a:rPr lang="zh-CN" sz="1600" u="sng" dirty="0">
                <a:latin typeface="宋体" pitchFamily="2" charset="-122"/>
              </a:rPr>
              <a:t>　　　　</a:t>
            </a:r>
            <a:r>
              <a:rPr lang="zh-CN" altLang="zh-CN" sz="1600" dirty="0">
                <a:latin typeface="宋体" pitchFamily="2" charset="-122"/>
              </a:rPr>
              <a:t>N. </a:t>
            </a:r>
          </a:p>
          <a:p>
            <a:pPr>
              <a:buFont typeface="Arial" pitchFamily="34" charset="0"/>
              <a:buNone/>
            </a:pPr>
            <a:r>
              <a:rPr lang="zh-CN" altLang="zh-CN" sz="1600" dirty="0">
                <a:latin typeface="宋体" pitchFamily="2" charset="-122"/>
              </a:rPr>
              <a:t>(3)</a:t>
            </a:r>
            <a:r>
              <a:rPr lang="zh-CN" sz="1600" dirty="0">
                <a:latin typeface="宋体" pitchFamily="2" charset="-122"/>
              </a:rPr>
              <a:t>若撤去力</a:t>
            </a:r>
            <a:r>
              <a:rPr lang="zh-CN" altLang="zh-CN" sz="1600" dirty="0">
                <a:latin typeface="宋体" pitchFamily="2" charset="-122"/>
              </a:rPr>
              <a:t>F</a:t>
            </a:r>
            <a:r>
              <a:rPr lang="zh-CN" altLang="zh-CN" sz="1600" baseline="-25000" dirty="0">
                <a:latin typeface="宋体" pitchFamily="2" charset="-122"/>
              </a:rPr>
              <a:t>1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改在杠杆右端</a:t>
            </a:r>
            <a:r>
              <a:rPr lang="zh-CN" altLang="zh-CN" sz="1600" dirty="0">
                <a:latin typeface="宋体" pitchFamily="2" charset="-122"/>
              </a:rPr>
              <a:t>B</a:t>
            </a:r>
            <a:r>
              <a:rPr lang="zh-CN" sz="1600" dirty="0">
                <a:latin typeface="宋体" pitchFamily="2" charset="-122"/>
              </a:rPr>
              <a:t>处施加一个方向向下的力</a:t>
            </a:r>
            <a:r>
              <a:rPr lang="zh-CN" altLang="zh-CN" sz="1600" dirty="0">
                <a:latin typeface="宋体" pitchFamily="2" charset="-122"/>
              </a:rPr>
              <a:t>F</a:t>
            </a:r>
            <a:r>
              <a:rPr lang="zh-CN" altLang="zh-CN" sz="1600" baseline="-25000" dirty="0">
                <a:latin typeface="宋体" pitchFamily="2" charset="-122"/>
              </a:rPr>
              <a:t>2</a:t>
            </a:r>
            <a:r>
              <a:rPr lang="zh-CN" altLang="zh-CN" sz="1600" dirty="0">
                <a:latin typeface="宋体" pitchFamily="2" charset="-122"/>
              </a:rPr>
              <a:t>(</a:t>
            </a:r>
            <a:r>
              <a:rPr lang="zh-CN" sz="1600" dirty="0">
                <a:latin typeface="宋体" pitchFamily="2" charset="-122"/>
              </a:rPr>
              <a:t>如图乙所示</a:t>
            </a:r>
            <a:r>
              <a:rPr lang="zh-CN" altLang="zh-CN" sz="1600" dirty="0">
                <a:latin typeface="宋体" pitchFamily="2" charset="-122"/>
              </a:rPr>
              <a:t>),</a:t>
            </a:r>
            <a:r>
              <a:rPr lang="zh-CN" sz="1600" dirty="0">
                <a:latin typeface="宋体" pitchFamily="2" charset="-122"/>
              </a:rPr>
              <a:t>仍使杠杆平衡</a:t>
            </a:r>
            <a:r>
              <a:rPr lang="zh-CN" altLang="zh-CN" sz="1600" dirty="0">
                <a:latin typeface="宋体" pitchFamily="2" charset="-122"/>
              </a:rPr>
              <a:t>,</a:t>
            </a:r>
            <a:r>
              <a:rPr lang="zh-CN" sz="1600" dirty="0">
                <a:latin typeface="宋体" pitchFamily="2" charset="-122"/>
              </a:rPr>
              <a:t>请在图乙中画出力</a:t>
            </a:r>
            <a:r>
              <a:rPr lang="zh-CN" altLang="zh-CN" sz="1600" dirty="0">
                <a:latin typeface="宋体" pitchFamily="2" charset="-122"/>
              </a:rPr>
              <a:t>F</a:t>
            </a:r>
            <a:r>
              <a:rPr lang="zh-CN" altLang="zh-CN" sz="1600" baseline="-25000" dirty="0">
                <a:latin typeface="宋体" pitchFamily="2" charset="-122"/>
              </a:rPr>
              <a:t>2</a:t>
            </a:r>
            <a:r>
              <a:rPr lang="zh-CN" sz="1600" dirty="0">
                <a:latin typeface="宋体" pitchFamily="2" charset="-122"/>
              </a:rPr>
              <a:t>的力臂</a:t>
            </a:r>
            <a:r>
              <a:rPr lang="zh-CN" altLang="zh-CN" sz="1600" dirty="0">
                <a:latin typeface="宋体" pitchFamily="2" charset="-122"/>
              </a:rPr>
              <a:t>.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55875" y="981075"/>
            <a:ext cx="7810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左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95736" y="1484784"/>
            <a:ext cx="781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2</a:t>
            </a:r>
          </a:p>
        </p:txBody>
      </p:sp>
      <p:pic>
        <p:nvPicPr>
          <p:cNvPr id="27655" name="图片 3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140968"/>
            <a:ext cx="5416707" cy="2111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9" name="图片 3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284984"/>
            <a:ext cx="1872208" cy="13721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1560" y="1052736"/>
            <a:ext cx="8127000" cy="30365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(2017黑龙江哈尔滨中考)如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图所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示,杠杆水平放置且自重忽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略不计,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是支点,左侧挂一重物,动力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大小为3 N,整个装置处于静止状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态,则物体的重力为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N。此时杠杆属于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杠杆(选填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“省力”或“费力”)。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06" kern="0" spc="226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83125" y="3070899"/>
            <a:ext cx="2977751" cy="1089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81965"/>
            <a:ext cx="8127000" cy="50565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 在“探究杠杆平衡条件的实验”中: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(1)如图甲所示,实验前,杠杆左端下沉,则应将左端的平衡螺母向　　    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/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    调节(选填“左”或“右”),直到杠杆在水平位置平衡,目的是便于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测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量　　　    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(2)如图乙所示,杠杆上的刻度均匀,在A点挂4个钩码,要使杠杆在水平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位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置平衡,应在B点挂　　　    个相同的钩码;当杠杆平衡后,将A、B两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点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下方所挂的钩码同时朝远离支点O方向移动一小格,则杠杆　　　　    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/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    (选填“能”或“不能”)在水平位置保持平衡。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69" kern="0" spc="76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6869" kern="0" spc="76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4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4632236"/>
            <a:ext cx="1847850" cy="1804819"/>
          </a:xfrm>
          <a:prstGeom prst="rect">
            <a:avLst/>
          </a:prstGeom>
        </p:spPr>
      </p:pic>
      <p:pic>
        <p:nvPicPr>
          <p:cNvPr id="4" name="图片 4" descr="textimage4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4560616"/>
            <a:ext cx="1847850" cy="1804819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2757"/>
            <a:ext cx="8127000" cy="48946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392" kern="0" spc="111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6995" kern="0" spc="492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75"/>
              </a:spcBef>
              <a:buNone/>
            </a:pP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(3)如图丙所示,若不在B点挂钩码,改用弹簧测力计在B点向下拉杠杆,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使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杠杆仍在水平位置平衡,当测力计从a位置转到b位置时,其示数大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小将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　　　    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(4)如图丁所示,已知每个钩码重0.5 N,杠杆上每小格长度为2 cm,当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弹簧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测力计在C点斜向上拉(与水平方向成30°角)杠杆,使杠杆在水平位置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平</a:t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衡时,拉力F的力臂大小为　　　    cm,弹簧测力计示数的大小为　    </a:t>
            </a: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/>
            </a:r>
            <a:b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</a:br>
            <a:r>
              <a:rPr lang="zh-CN" altLang="en-US" dirty="0" smtClean="0">
                <a:latin typeface="Times New Roman" panose="02020603050405020304" pitchFamily="2" charset="0"/>
                <a:ea typeface="宋体" panose="02010600030101010101" pitchFamily="2" charset="-122"/>
                <a:sym typeface="+mn-ea"/>
              </a:rPr>
              <a:t>　    N。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3" descr="textimage4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8692" y="1098117"/>
            <a:ext cx="2198762" cy="1829541"/>
          </a:xfrm>
          <a:prstGeom prst="rect">
            <a:avLst/>
          </a:prstGeom>
        </p:spPr>
      </p:pic>
      <p:pic>
        <p:nvPicPr>
          <p:cNvPr id="4" name="图片 4" descr="textimage4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9422" y="1098117"/>
            <a:ext cx="1495652" cy="1829541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9955"/>
            <a:ext cx="3312368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杠杆的平衡状态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1720" y="2035810"/>
            <a:ext cx="3356610" cy="2527300"/>
          </a:xfrm>
          <a:prstGeom prst="rect">
            <a:avLst/>
          </a:prstGeom>
        </p:spPr>
      </p:pic>
      <p:pic>
        <p:nvPicPr>
          <p:cNvPr id="28" name="图片 27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700" y="2085340"/>
            <a:ext cx="3110230" cy="2428875"/>
          </a:xfrm>
          <a:prstGeom prst="rect">
            <a:avLst/>
          </a:prstGeom>
        </p:spPr>
      </p:pic>
      <p:pic>
        <p:nvPicPr>
          <p:cNvPr id="29" name="图片 28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3355" y="2245360"/>
            <a:ext cx="3343910" cy="18751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1160" y="4921250"/>
            <a:ext cx="8361680" cy="94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ea typeface="隶书" panose="02010509060101010101" charset="-122"/>
                <a:sym typeface="+mn-ea"/>
              </a:rPr>
              <a:t>当杠杆在动力和阻力的作用下</a:t>
            </a:r>
            <a:r>
              <a:rPr lang="zh-CN" altLang="en-US" sz="2800" dirty="0">
                <a:solidFill>
                  <a:srgbClr val="FF0000"/>
                </a:solidFill>
                <a:ea typeface="隶书" panose="02010509060101010101" charset="-122"/>
                <a:sym typeface="+mn-ea"/>
              </a:rPr>
              <a:t>静止</a:t>
            </a:r>
            <a:r>
              <a:rPr lang="zh-CN" altLang="en-US" sz="2800" dirty="0">
                <a:solidFill>
                  <a:srgbClr val="0000FF"/>
                </a:solidFill>
                <a:ea typeface="隶书" panose="02010509060101010101" charset="-122"/>
                <a:sym typeface="+mn-ea"/>
              </a:rPr>
              <a:t>或做</a:t>
            </a:r>
            <a:r>
              <a:rPr lang="zh-CN" altLang="en-US" sz="2800" dirty="0">
                <a:solidFill>
                  <a:srgbClr val="FF0000"/>
                </a:solidFill>
                <a:ea typeface="隶书" panose="02010509060101010101" charset="-122"/>
                <a:sym typeface="+mn-ea"/>
              </a:rPr>
              <a:t>匀速转动</a:t>
            </a:r>
            <a:r>
              <a:rPr lang="zh-CN" altLang="en-US" sz="2800" dirty="0">
                <a:solidFill>
                  <a:srgbClr val="0000FF"/>
                </a:solidFill>
                <a:ea typeface="隶书" panose="02010509060101010101" charset="-122"/>
                <a:sym typeface="+mn-ea"/>
              </a:rPr>
              <a:t>时，</a:t>
            </a:r>
          </a:p>
          <a:p>
            <a:r>
              <a:rPr lang="zh-CN" altLang="en-US" sz="2800" dirty="0">
                <a:solidFill>
                  <a:srgbClr val="0000FF"/>
                </a:solidFill>
                <a:ea typeface="隶书" panose="02010509060101010101" charset="-122"/>
                <a:sym typeface="+mn-ea"/>
              </a:rPr>
              <a:t>我们说杠杆平衡了。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825" y="654685"/>
            <a:ext cx="206438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提出问题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87821" y="3838464"/>
            <a:ext cx="4842036" cy="1934818"/>
            <a:chOff x="2911758" y="2897631"/>
            <a:chExt cx="5009001" cy="2001537"/>
          </a:xfrm>
        </p:grpSpPr>
        <p:sp>
          <p:nvSpPr>
            <p:cNvPr id="32" name="云形 31"/>
            <p:cNvSpPr/>
            <p:nvPr/>
          </p:nvSpPr>
          <p:spPr>
            <a:xfrm>
              <a:off x="2911758" y="2897631"/>
              <a:ext cx="5008943" cy="2001537"/>
            </a:xfrm>
            <a:prstGeom prst="cloud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168231" y="3418836"/>
              <a:ext cx="4752528" cy="1135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影响杠杆平衡的因素有哪些？</a:t>
              </a: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杠杆平衡应该满足什么条件呢？</a:t>
              </a:r>
            </a:p>
          </p:txBody>
        </p:sp>
      </p:grpSp>
      <p:pic>
        <p:nvPicPr>
          <p:cNvPr id="29" name="Picture 4" descr="506346_105211246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08" y="4476328"/>
            <a:ext cx="1832992" cy="183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云形 33"/>
          <p:cNvSpPr/>
          <p:nvPr/>
        </p:nvSpPr>
        <p:spPr>
          <a:xfrm>
            <a:off x="2315240" y="5392824"/>
            <a:ext cx="288032" cy="21602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云形 34"/>
          <p:cNvSpPr/>
          <p:nvPr/>
        </p:nvSpPr>
        <p:spPr>
          <a:xfrm>
            <a:off x="2891313" y="4821382"/>
            <a:ext cx="576064" cy="432048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853968" y="-678684"/>
            <a:ext cx="3143273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65405" y="2259965"/>
            <a:ext cx="927544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0000"/>
                </a:solidFill>
                <a:ea typeface="长城粗隶书体" pitchFamily="49" charset="-122"/>
              </a:rPr>
              <a:t>第一节  科学探究</a:t>
            </a:r>
            <a:r>
              <a:rPr lang="en-US" altLang="zh-CN" sz="4400" dirty="0" smtClean="0">
                <a:solidFill>
                  <a:srgbClr val="FF0000"/>
                </a:solidFill>
                <a:ea typeface="长城粗隶书体" pitchFamily="49" charset="-122"/>
              </a:rPr>
              <a:t>:</a:t>
            </a:r>
            <a:r>
              <a:rPr lang="zh-CN" altLang="en-US" sz="4400" dirty="0" smtClean="0">
                <a:solidFill>
                  <a:srgbClr val="FF0000"/>
                </a:solidFill>
                <a:ea typeface="长城粗隶书体" pitchFamily="49" charset="-122"/>
              </a:rPr>
              <a:t>杠杆的平衡条件</a:t>
            </a:r>
          </a:p>
        </p:txBody>
      </p:sp>
      <p:pic>
        <p:nvPicPr>
          <p:cNvPr id="6" name="图片 5" descr="b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2664296" cy="68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5910" y="1306195"/>
            <a:ext cx="8311515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 smtClean="0">
                <a:solidFill>
                  <a:schemeClr val="tx1"/>
                </a:solidFill>
                <a:ea typeface="长城粗隶书体" pitchFamily="49" charset="-122"/>
              </a:rPr>
              <a:t>【学习目标】</a:t>
            </a:r>
          </a:p>
          <a:p>
            <a:pPr algn="l"/>
            <a:r>
              <a:rPr lang="en-US" altLang="zh-CN" sz="2800" dirty="0" smtClean="0">
                <a:solidFill>
                  <a:schemeClr val="tx1"/>
                </a:solidFill>
                <a:ea typeface="长城粗隶书体" pitchFamily="49" charset="-122"/>
              </a:rPr>
              <a:t>1.通过观察，能用实验探究杠杆的平衡条件，理解杠杆的平衡条件。</a:t>
            </a:r>
          </a:p>
          <a:p>
            <a:pPr algn="l"/>
            <a:endParaRPr lang="en-US" altLang="zh-CN" sz="2800" dirty="0" smtClean="0">
              <a:solidFill>
                <a:schemeClr val="tx1"/>
              </a:solidFill>
              <a:ea typeface="长城粗隶书体" pitchFamily="49" charset="-122"/>
            </a:endParaRPr>
          </a:p>
          <a:p>
            <a:pPr algn="l"/>
            <a:r>
              <a:rPr lang="en-US" altLang="zh-CN" sz="2800" dirty="0" smtClean="0">
                <a:solidFill>
                  <a:schemeClr val="tx1"/>
                </a:solidFill>
                <a:ea typeface="长城粗隶书体" pitchFamily="49" charset="-122"/>
              </a:rPr>
              <a:t>2.激情参与，认真总结，培养学生严谨的科学态度。</a:t>
            </a:r>
          </a:p>
          <a:p>
            <a:pPr algn="l"/>
            <a:endParaRPr lang="en-US" altLang="zh-CN" sz="2800" dirty="0" smtClean="0">
              <a:solidFill>
                <a:schemeClr val="tx1"/>
              </a:solidFill>
              <a:ea typeface="长城粗隶书体" pitchFamily="49" charset="-122"/>
            </a:endParaRPr>
          </a:p>
          <a:p>
            <a:pPr algn="l"/>
            <a:r>
              <a:rPr lang="en-US" altLang="zh-CN" sz="2800" dirty="0" smtClean="0">
                <a:solidFill>
                  <a:schemeClr val="tx1"/>
                </a:solidFill>
                <a:ea typeface="长城粗隶书体" pitchFamily="49" charset="-122"/>
              </a:rPr>
              <a:t>重点：杠杆的平衡条件。</a:t>
            </a:r>
          </a:p>
          <a:p>
            <a:pPr algn="l"/>
            <a:endParaRPr lang="en-US" altLang="zh-CN" sz="2800" dirty="0" smtClean="0">
              <a:solidFill>
                <a:schemeClr val="tx1"/>
              </a:solidFill>
              <a:ea typeface="长城粗隶书体" pitchFamily="49" charset="-122"/>
            </a:endParaRPr>
          </a:p>
          <a:p>
            <a:pPr algn="l"/>
            <a:r>
              <a:rPr lang="en-US" altLang="zh-CN" sz="2800" dirty="0" smtClean="0">
                <a:solidFill>
                  <a:schemeClr val="tx1"/>
                </a:solidFill>
                <a:ea typeface="长城粗隶书体" pitchFamily="49" charset="-122"/>
              </a:rPr>
              <a:t>难点：杠杆的平衡条件</a:t>
            </a:r>
            <a:r>
              <a:rPr lang="en-US" altLang="zh-CN" sz="2800" dirty="0" smtClean="0">
                <a:solidFill>
                  <a:srgbClr val="FF0000"/>
                </a:solidFill>
                <a:ea typeface="长城粗隶书体" pitchFamily="49" charset="-122"/>
              </a:rPr>
              <a:t>。               </a:t>
            </a:r>
            <a:endParaRPr lang="zh-CN" altLang="en-US" sz="2800" dirty="0">
              <a:solidFill>
                <a:srgbClr val="FF0000"/>
              </a:solidFill>
              <a:ea typeface="长城粗隶书体" pitchFamily="49" charset="-122"/>
            </a:endParaRPr>
          </a:p>
        </p:txBody>
      </p:sp>
      <p:pic>
        <p:nvPicPr>
          <p:cNvPr id="6" name="图片 5" descr="b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2664296" cy="68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7815" y="375285"/>
            <a:ext cx="1901190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设计实验</a:t>
            </a:r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" y="2374265"/>
            <a:ext cx="2423160" cy="189293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36575" y="1567180"/>
            <a:ext cx="142303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选择杠杆</a:t>
            </a:r>
          </a:p>
        </p:txBody>
      </p:sp>
      <p:sp>
        <p:nvSpPr>
          <p:cNvPr id="2" name="TextBox 35"/>
          <p:cNvSpPr txBox="1"/>
          <p:nvPr/>
        </p:nvSpPr>
        <p:spPr>
          <a:xfrm>
            <a:off x="2630805" y="1567180"/>
            <a:ext cx="28663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选择杠杆平衡状态</a:t>
            </a:r>
          </a:p>
        </p:txBody>
      </p:sp>
      <p:sp>
        <p:nvSpPr>
          <p:cNvPr id="3" name="下箭头 2"/>
          <p:cNvSpPr/>
          <p:nvPr/>
        </p:nvSpPr>
        <p:spPr>
          <a:xfrm rot="16200000">
            <a:off x="2326640" y="1369695"/>
            <a:ext cx="116840" cy="851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tim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2265" y="2272665"/>
            <a:ext cx="2647950" cy="1994535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 rot="16200000">
            <a:off x="5703570" y="1409065"/>
            <a:ext cx="116840" cy="851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35"/>
          <p:cNvSpPr txBox="1"/>
          <p:nvPr/>
        </p:nvSpPr>
        <p:spPr>
          <a:xfrm>
            <a:off x="6481445" y="1606550"/>
            <a:ext cx="26695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如何测量力与距离</a:t>
            </a:r>
          </a:p>
        </p:txBody>
      </p:sp>
      <p:pic>
        <p:nvPicPr>
          <p:cNvPr id="8" name="图片 7" descr="演示文稿1"/>
          <p:cNvPicPr>
            <a:picLocks noChangeAspect="1"/>
          </p:cNvPicPr>
          <p:nvPr/>
        </p:nvPicPr>
        <p:blipFill>
          <a:blip r:embed="rId4" cstate="print"/>
          <a:srcRect l="16144" t="34747" r="14387" b="7225"/>
          <a:stretch>
            <a:fillRect/>
          </a:stretch>
        </p:blipFill>
        <p:spPr>
          <a:xfrm>
            <a:off x="4410075" y="2374265"/>
            <a:ext cx="3018790" cy="1892300"/>
          </a:xfrm>
          <a:prstGeom prst="rect">
            <a:avLst/>
          </a:prstGeom>
        </p:spPr>
      </p:pic>
      <p:pic>
        <p:nvPicPr>
          <p:cNvPr id="1073742882" name="图片 1073742881" descr="2204506631397031131421.e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0155" y="2373630"/>
            <a:ext cx="2215515" cy="175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下箭头 6"/>
          <p:cNvSpPr/>
          <p:nvPr/>
        </p:nvSpPr>
        <p:spPr>
          <a:xfrm rot="16200000">
            <a:off x="3594100" y="2725420"/>
            <a:ext cx="116840" cy="8515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47775" y="4586605"/>
            <a:ext cx="45954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ea typeface="宋体" panose="02010600030101010101" pitchFamily="2" charset="-122"/>
              </a:rPr>
              <a:t>如何将杠杆调到水平位置平衡？</a:t>
            </a:r>
          </a:p>
        </p:txBody>
      </p:sp>
      <p:pic>
        <p:nvPicPr>
          <p:cNvPr id="29" name="Picture 4" descr="506346_1052112463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" y="4668520"/>
            <a:ext cx="1191260" cy="119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1539875" y="5213350"/>
            <a:ext cx="31616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左高左调，右高右调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7374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7431 -0.608704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22917 -0.601481 " pathEditMode="relative" rAng="0" ptsTypes="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33750 0.005370 " pathEditMode="relative" rAng="0" ptsTypes="">
                                      <p:cBhvr>
                                        <p:cTn id="64" dur="2000" fill="hold"/>
                                        <p:tgtEl>
                                          <p:spTgt spid="1073742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" grpId="0" animBg="1"/>
      <p:bldP spid="5" grpId="0" animBg="1"/>
      <p:bldP spid="6" grpId="0"/>
      <p:bldP spid="7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4655" y="503555"/>
            <a:ext cx="287845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实验数据的收集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415290" y="1181100"/>
          <a:ext cx="5681980" cy="297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1285"/>
                <a:gridCol w="844550"/>
                <a:gridCol w="1265555"/>
                <a:gridCol w="726758"/>
                <a:gridCol w="1453832"/>
              </a:tblGrid>
              <a:tr h="5029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左边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右边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645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dirty="0"/>
                        <a:t>实验次数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 smtClean="0"/>
                        <a:t>力</a:t>
                      </a:r>
                      <a:endParaRPr lang="en-US" altLang="zh-CN" dirty="0" smtClean="0"/>
                    </a:p>
                    <a:p>
                      <a:pPr algn="ctr">
                        <a:buNone/>
                      </a:pPr>
                      <a:endParaRPr lang="en-US" altLang="zh-CN" dirty="0" smtClean="0"/>
                    </a:p>
                    <a:p>
                      <a:pPr algn="ctr">
                        <a:buNone/>
                      </a:pPr>
                      <a:r>
                        <a:rPr lang="en-US" altLang="zh-CN" dirty="0" smtClean="0"/>
                        <a:t>F1(N)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/>
                        <a:t>到</a:t>
                      </a:r>
                      <a:r>
                        <a:rPr lang="en-US" altLang="zh-CN" dirty="0"/>
                        <a:t>O</a:t>
                      </a:r>
                      <a:r>
                        <a:rPr lang="zh-CN" altLang="en-US" dirty="0"/>
                        <a:t>点的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dirty="0" smtClean="0"/>
                        <a:t>距离</a:t>
                      </a:r>
                      <a:r>
                        <a:rPr lang="en-US" altLang="zh-CN" dirty="0" smtClean="0"/>
                        <a:t>(</a:t>
                      </a:r>
                      <a:r>
                        <a:rPr lang="zh-CN" altLang="en-US" dirty="0" smtClean="0"/>
                        <a:t>格数）</a:t>
                      </a:r>
                      <a:r>
                        <a:rPr lang="en-US" altLang="zh-CN" dirty="0" smtClean="0"/>
                        <a:t>s1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dirty="0" smtClean="0"/>
                        <a:t>力</a:t>
                      </a:r>
                      <a:endParaRPr lang="en-US" altLang="zh-CN" dirty="0" smtClean="0"/>
                    </a:p>
                    <a:p>
                      <a:pPr algn="ctr">
                        <a:buNone/>
                      </a:pPr>
                      <a:endParaRPr lang="en-US" altLang="zh-CN" dirty="0" smtClean="0"/>
                    </a:p>
                    <a:p>
                      <a:pPr algn="ctr">
                        <a:buNone/>
                      </a:pPr>
                      <a:r>
                        <a:rPr lang="en-US" altLang="zh-CN" dirty="0" smtClean="0"/>
                        <a:t>F2(N)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到</a:t>
                      </a:r>
                      <a:r>
                        <a:rPr lang="en-US" altLang="zh-CN" sz="1800" dirty="0">
                          <a:sym typeface="+mn-ea"/>
                        </a:rPr>
                        <a:t>O</a:t>
                      </a:r>
                      <a:r>
                        <a:rPr lang="zh-CN" altLang="en-US" sz="1800" dirty="0">
                          <a:sym typeface="+mn-ea"/>
                        </a:rPr>
                        <a:t>点的</a:t>
                      </a:r>
                    </a:p>
                    <a:p>
                      <a:pPr algn="ctr">
                        <a:buNone/>
                      </a:pPr>
                      <a:r>
                        <a:rPr lang="zh-CN" altLang="en-US" sz="1800" dirty="0" smtClean="0">
                          <a:sym typeface="+mn-ea"/>
                        </a:rPr>
                        <a:t>距离（格数）</a:t>
                      </a:r>
                      <a:r>
                        <a:rPr lang="en-US" altLang="zh-CN" sz="1800" dirty="0" smtClean="0">
                          <a:sym typeface="+mn-ea"/>
                        </a:rPr>
                        <a:t>s2</a:t>
                      </a:r>
                      <a:endParaRPr lang="zh-CN" altLang="en-US" dirty="0"/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5035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5029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8"/>
          <p:cNvSpPr txBox="1"/>
          <p:nvPr/>
        </p:nvSpPr>
        <p:spPr>
          <a:xfrm>
            <a:off x="415290" y="4562475"/>
            <a:ext cx="2355215" cy="518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实验数据处理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15290" y="5507990"/>
            <a:ext cx="681291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根据表中的数据进行分析，找出它们之间的关系</a:t>
            </a:r>
            <a:r>
              <a:rPr lang="zh-CN" altLang="en-US" sz="105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/>
          </a:p>
        </p:txBody>
      </p:sp>
      <p:pic>
        <p:nvPicPr>
          <p:cNvPr id="5" name="图片 4" descr="演示文稿1"/>
          <p:cNvPicPr>
            <a:picLocks noChangeAspect="1"/>
          </p:cNvPicPr>
          <p:nvPr/>
        </p:nvPicPr>
        <p:blipFill>
          <a:blip r:embed="rId2" cstate="print"/>
          <a:srcRect l="16144" t="34747" r="14387" b="7225"/>
          <a:stretch>
            <a:fillRect/>
          </a:stretch>
        </p:blipFill>
        <p:spPr>
          <a:xfrm>
            <a:off x="6202044" y="1181100"/>
            <a:ext cx="2941955" cy="2676528"/>
          </a:xfrm>
          <a:prstGeom prst="rect">
            <a:avLst/>
          </a:prstGeom>
        </p:spPr>
      </p:pic>
      <p:sp>
        <p:nvSpPr>
          <p:cNvPr id="7" name="文本框 52228"/>
          <p:cNvSpPr txBox="1"/>
          <p:nvPr/>
        </p:nvSpPr>
        <p:spPr>
          <a:xfrm>
            <a:off x="6286512" y="4500570"/>
            <a:ext cx="2571768" cy="707886"/>
          </a:xfrm>
          <a:prstGeom prst="rect">
            <a:avLst/>
          </a:prstGeom>
          <a:gradFill flip="none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4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4000" baseline="-25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4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4000" baseline="-25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4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4000" baseline="-25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4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4000" baseline="-25000" dirty="0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sz="40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0" grpId="0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642918"/>
            <a:ext cx="3873124" cy="22145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47595" y="3455670"/>
            <a:ext cx="14141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 smtClean="0">
                <a:sym typeface="+mn-ea"/>
              </a:rPr>
              <a:t>距离</a:t>
            </a:r>
            <a:r>
              <a:rPr lang="en-US" altLang="zh-CN" sz="2400" dirty="0" smtClean="0">
                <a:sym typeface="+mn-ea"/>
              </a:rPr>
              <a:t>S1</a:t>
            </a:r>
            <a:endParaRPr lang="zh-CN" altLang="en-US" sz="6000" dirty="0">
              <a:sym typeface="+mn-ea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661719" y="3285183"/>
            <a:ext cx="327025" cy="8750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13835" y="3148330"/>
            <a:ext cx="5243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O</a:t>
            </a:r>
            <a:r>
              <a:rPr lang="zh-CN" altLang="en-US" sz="2400" dirty="0">
                <a:ea typeface="宋体" panose="02010600030101010101" pitchFamily="2" charset="-122"/>
              </a:rPr>
              <a:t>点</a:t>
            </a:r>
            <a:r>
              <a:rPr lang="zh-CN" altLang="en-US" sz="2400" dirty="0" smtClean="0">
                <a:ea typeface="宋体" panose="02010600030101010101" pitchFamily="2" charset="-122"/>
              </a:rPr>
              <a:t>到力的作用点</a:t>
            </a:r>
            <a:r>
              <a:rPr lang="zh-CN" altLang="en-US" sz="2400" dirty="0">
                <a:ea typeface="宋体" panose="02010600030101010101" pitchFamily="2" charset="-122"/>
              </a:rPr>
              <a:t>的</a:t>
            </a:r>
            <a:r>
              <a:rPr lang="zh-CN" altLang="en-US" sz="2400" dirty="0" smtClean="0">
                <a:ea typeface="宋体" panose="02010600030101010101" pitchFamily="2" charset="-122"/>
              </a:rPr>
              <a:t>距离（即图中</a:t>
            </a:r>
            <a:r>
              <a:rPr lang="en-US" altLang="zh-CN" sz="2400" dirty="0" smtClean="0">
                <a:ea typeface="宋体" panose="02010600030101010101" pitchFamily="2" charset="-122"/>
              </a:rPr>
              <a:t>OA</a:t>
            </a:r>
            <a:r>
              <a:rPr lang="zh-CN" altLang="en-US" sz="2400" dirty="0" smtClean="0">
                <a:ea typeface="宋体" panose="02010600030101010101" pitchFamily="2" charset="-122"/>
              </a:rPr>
              <a:t>）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3835" y="3912870"/>
            <a:ext cx="54463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O</a:t>
            </a:r>
            <a:r>
              <a:rPr lang="zh-CN" altLang="en-US" sz="2400" dirty="0">
                <a:ea typeface="宋体" panose="02010600030101010101" pitchFamily="2" charset="-122"/>
              </a:rPr>
              <a:t>点</a:t>
            </a:r>
            <a:r>
              <a:rPr lang="zh-CN" altLang="en-US" sz="2400" dirty="0" smtClean="0">
                <a:ea typeface="宋体" panose="02010600030101010101" pitchFamily="2" charset="-122"/>
              </a:rPr>
              <a:t>到力</a:t>
            </a:r>
            <a:r>
              <a:rPr lang="zh-CN" altLang="en-US" sz="2400" dirty="0">
                <a:ea typeface="宋体" panose="02010600030101010101" pitchFamily="2" charset="-122"/>
              </a:rPr>
              <a:t>的作用线的距离（即</a:t>
            </a:r>
            <a:r>
              <a:rPr lang="zh-CN" altLang="en-US" sz="2400" dirty="0" smtClean="0">
                <a:ea typeface="宋体" panose="02010600030101010101" pitchFamily="2" charset="-122"/>
              </a:rPr>
              <a:t>力臂</a:t>
            </a:r>
            <a:r>
              <a:rPr lang="en-US" altLang="zh-CN" sz="2400" dirty="0" smtClean="0">
                <a:ea typeface="宋体" panose="02010600030101010101" pitchFamily="2" charset="-122"/>
              </a:rPr>
              <a:t>L1</a:t>
            </a:r>
            <a:r>
              <a:rPr lang="zh-CN" altLang="en-US" sz="2400" dirty="0" smtClean="0">
                <a:ea typeface="宋体" panose="02010600030101010101" pitchFamily="2" charset="-122"/>
              </a:rPr>
              <a:t>）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pic>
        <p:nvPicPr>
          <p:cNvPr id="29" name="Picture 4" descr="506346_105211246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380" y="5115251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云形 31"/>
          <p:cNvSpPr/>
          <p:nvPr/>
        </p:nvSpPr>
        <p:spPr>
          <a:xfrm>
            <a:off x="29845" y="3148330"/>
            <a:ext cx="2292350" cy="1571625"/>
          </a:xfrm>
          <a:prstGeom prst="clou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79375" y="3455670"/>
            <a:ext cx="250761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为什么这两者</a:t>
            </a: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距离相同？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rot="5400000">
            <a:off x="393671" y="1677975"/>
            <a:ext cx="178595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5400000">
            <a:off x="2822563" y="1463661"/>
            <a:ext cx="135732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00100" y="285728"/>
            <a:ext cx="63373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86116" y="357166"/>
            <a:ext cx="4756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" name="左大括号 11"/>
          <p:cNvSpPr/>
          <p:nvPr/>
        </p:nvSpPr>
        <p:spPr>
          <a:xfrm rot="16200000">
            <a:off x="1607323" y="464323"/>
            <a:ext cx="214314" cy="8572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/>
              <a:t>c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00166" y="928670"/>
            <a:ext cx="4756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66" t="6677" r="1400"/>
          <a:stretch>
            <a:fillRect/>
          </a:stretch>
        </p:blipFill>
        <p:spPr bwMode="auto">
          <a:xfrm>
            <a:off x="4214810" y="428604"/>
            <a:ext cx="400052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文本框 26"/>
          <p:cNvSpPr txBox="1"/>
          <p:nvPr/>
        </p:nvSpPr>
        <p:spPr>
          <a:xfrm rot="8175256">
            <a:off x="5979751" y="346468"/>
            <a:ext cx="45341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{</a:t>
            </a:r>
          </a:p>
        </p:txBody>
      </p:sp>
      <p:sp>
        <p:nvSpPr>
          <p:cNvPr id="22" name="矩形 21"/>
          <p:cNvSpPr/>
          <p:nvPr/>
        </p:nvSpPr>
        <p:spPr>
          <a:xfrm rot="8598681">
            <a:off x="5045561" y="457043"/>
            <a:ext cx="1346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–––––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892225">
            <a:off x="5496657" y="363754"/>
            <a:ext cx="8820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––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12"/>
          <p:cNvSpPr txBox="1"/>
          <p:nvPr/>
        </p:nvSpPr>
        <p:spPr>
          <a:xfrm>
            <a:off x="6286512" y="214290"/>
            <a:ext cx="4756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L1</a:t>
            </a:r>
          </a:p>
        </p:txBody>
      </p:sp>
      <p:sp>
        <p:nvSpPr>
          <p:cNvPr id="2" name="文本框 52228"/>
          <p:cNvSpPr txBox="1"/>
          <p:nvPr/>
        </p:nvSpPr>
        <p:spPr>
          <a:xfrm>
            <a:off x="2347595" y="4886325"/>
            <a:ext cx="237934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4400224" y="4886018"/>
            <a:ext cx="327025" cy="8750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52228"/>
          <p:cNvSpPr txBox="1"/>
          <p:nvPr/>
        </p:nvSpPr>
        <p:spPr>
          <a:xfrm>
            <a:off x="5016500" y="4552950"/>
            <a:ext cx="237934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OA=F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OB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15" name="文本框 52228"/>
          <p:cNvSpPr txBox="1"/>
          <p:nvPr/>
        </p:nvSpPr>
        <p:spPr>
          <a:xfrm>
            <a:off x="5132070" y="5465445"/>
            <a:ext cx="278447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4" grpId="0"/>
      <p:bldP spid="5" grpId="0"/>
      <p:bldP spid="32" grpId="0" bldLvl="0" animBg="1"/>
      <p:bldP spid="27" grpId="0"/>
      <p:bldP spid="12" grpId="0" bldLvl="0" animBg="1"/>
      <p:bldP spid="13" grpId="0"/>
      <p:bldP spid="20" grpId="0"/>
      <p:bldP spid="22" grpId="0"/>
      <p:bldP spid="23" grpId="0"/>
      <p:bldP spid="25" grpId="0"/>
      <p:bldP spid="2" grpId="1" bldLvl="0" animBg="1"/>
      <p:bldP spid="9" grpId="0" bldLvl="0" animBg="1"/>
      <p:bldP spid="14" grpId="1" bldLvl="0" animBg="1"/>
      <p:bldP spid="15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9430" y="492125"/>
            <a:ext cx="2355215" cy="518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分析与论证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18703" y="5500702"/>
            <a:ext cx="8213090" cy="944880"/>
          </a:xfrm>
          <a:prstGeom prst="rect">
            <a:avLst/>
          </a:prstGeom>
          <a:gradFill flip="none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buClr>
                <a:srgbClr val="000000"/>
              </a:buClr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杠杆的平衡条件是：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动力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动力臂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阻力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阻力臂</a:t>
            </a:r>
          </a:p>
          <a:p>
            <a:pPr lvl="0" fontAlgn="base">
              <a:spcBef>
                <a:spcPct val="0"/>
              </a:spcBef>
              <a:buClr>
                <a:srgbClr val="000000"/>
              </a:buClr>
            </a:pP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  <a:sym typeface="+mn-ea"/>
              </a:rPr>
              <a:t>                                      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2800" baseline="-250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pic>
        <p:nvPicPr>
          <p:cNvPr id="2" name="图片 1" descr="演示文稿1"/>
          <p:cNvPicPr>
            <a:picLocks noChangeAspect="1"/>
          </p:cNvPicPr>
          <p:nvPr/>
        </p:nvPicPr>
        <p:blipFill>
          <a:blip r:embed="rId2" cstate="print"/>
          <a:srcRect l="16144" t="34747" r="14387" b="7225"/>
          <a:stretch>
            <a:fillRect/>
          </a:stretch>
        </p:blipFill>
        <p:spPr>
          <a:xfrm>
            <a:off x="1111250" y="1245235"/>
            <a:ext cx="2852420" cy="2595245"/>
          </a:xfrm>
          <a:prstGeom prst="rect">
            <a:avLst/>
          </a:prstGeom>
        </p:spPr>
      </p:pic>
      <p:pic>
        <p:nvPicPr>
          <p:cNvPr id="16" name="图片 15" descr="图片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0590" y="1195705"/>
            <a:ext cx="2894965" cy="25901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652270" y="1245235"/>
            <a:ext cx="55435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03520" y="1135380"/>
            <a:ext cx="55435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295650" y="1226185"/>
            <a:ext cx="55435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44995" y="1195705"/>
            <a:ext cx="55435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31965" y="2062480"/>
            <a:ext cx="5499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F</a:t>
            </a:r>
            <a:r>
              <a:rPr lang="en-US" altLang="zh-CN" b="1" baseline="-25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文本框 17"/>
          <p:cNvSpPr txBox="1"/>
          <p:nvPr/>
        </p:nvSpPr>
        <p:spPr>
          <a:xfrm rot="18300000">
            <a:off x="5134610" y="879475"/>
            <a:ext cx="152209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–––––</a:t>
            </a:r>
          </a:p>
        </p:txBody>
      </p:sp>
      <p:sp>
        <p:nvSpPr>
          <p:cNvPr id="23" name="文本框 22"/>
          <p:cNvSpPr txBox="1"/>
          <p:nvPr/>
        </p:nvSpPr>
        <p:spPr>
          <a:xfrm rot="2220000">
            <a:off x="5509260" y="1015365"/>
            <a:ext cx="948690" cy="3962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–––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169025" y="769620"/>
            <a:ext cx="4756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L</a:t>
            </a:r>
            <a:r>
              <a:rPr lang="en-US" altLang="zh-CN" baseline="-25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7" name="文本框 26"/>
          <p:cNvSpPr txBox="1"/>
          <p:nvPr/>
        </p:nvSpPr>
        <p:spPr>
          <a:xfrm rot="7740000">
            <a:off x="6053455" y="812800"/>
            <a:ext cx="28765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{</a:t>
            </a:r>
          </a:p>
        </p:txBody>
      </p:sp>
      <p:sp>
        <p:nvSpPr>
          <p:cNvPr id="24" name="文本框 52228"/>
          <p:cNvSpPr txBox="1"/>
          <p:nvPr/>
        </p:nvSpPr>
        <p:spPr>
          <a:xfrm>
            <a:off x="331470" y="4307205"/>
            <a:ext cx="237934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S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057709" y="4158943"/>
            <a:ext cx="327025" cy="8750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52228"/>
          <p:cNvSpPr txBox="1"/>
          <p:nvPr/>
        </p:nvSpPr>
        <p:spPr>
          <a:xfrm>
            <a:off x="2710815" y="3957320"/>
            <a:ext cx="237934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OA=F</a:t>
            </a:r>
            <a:r>
              <a:rPr lang="en-US" altLang="zh-CN" sz="3200" baseline="-250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OB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84425" y="4246880"/>
            <a:ext cx="3886835" cy="0"/>
          </a:xfrm>
          <a:prstGeom prst="line">
            <a:avLst/>
          </a:prstGeom>
          <a:ln w="28575" cmpd="thickThin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文本框 52228"/>
          <p:cNvSpPr txBox="1"/>
          <p:nvPr/>
        </p:nvSpPr>
        <p:spPr>
          <a:xfrm>
            <a:off x="2701290" y="4664710"/>
            <a:ext cx="2784475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F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1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=F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r>
              <a:rPr lang="en-US" altLang="zh-CN" sz="32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L</a:t>
            </a:r>
            <a:r>
              <a:rPr lang="en-US" altLang="zh-CN" sz="3200" baseline="-25000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en-US" altLang="zh-CN" sz="3200" b="1" strike="noStrike" baseline="-25000" noProof="1" smtClean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bldLvl="0" animBg="1"/>
      <p:bldP spid="20" grpId="0"/>
      <p:bldP spid="22" grpId="0"/>
      <p:bldP spid="15" grpId="0"/>
      <p:bldP spid="18" grpId="0"/>
      <p:bldP spid="23" grpId="0"/>
      <p:bldP spid="26" grpId="0"/>
      <p:bldP spid="26" grpId="1"/>
      <p:bldP spid="27" grpId="0"/>
      <p:bldP spid="24" grpId="1" bldLvl="0" animBg="1"/>
      <p:bldP spid="25" grpId="0" bldLvl="0" animBg="1"/>
      <p:bldP spid="30" grpId="1" bldLvl="0" animBg="1"/>
      <p:bldP spid="31" grpId="1" bldLvl="0" animBg="1"/>
    </p:bldLst>
  </p:timing>
</p:sld>
</file>

<file path=ppt/theme/theme1.xml><?xml version="1.0" encoding="utf-8"?>
<a:theme xmlns:a="http://schemas.openxmlformats.org/drawingml/2006/main" name="Conception personnalisé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6D056A8A-8EAF-4FFA-9BF8-5B933593593C}">
  <ds:schemaRefs/>
</ds:datastoreItem>
</file>

<file path=customXml/itemProps2.xml><?xml version="1.0" encoding="utf-8"?>
<ds:datastoreItem xmlns:ds="http://schemas.openxmlformats.org/officeDocument/2006/customXml" ds:itemID="{46C695E9-BF8C-427B-B44D-028E2B81C2C9}">
  <ds:schemaRefs/>
</ds:datastoreItem>
</file>

<file path=customXml/itemProps3.xml><?xml version="1.0" encoding="utf-8"?>
<ds:datastoreItem xmlns:ds="http://schemas.openxmlformats.org/officeDocument/2006/customXml" ds:itemID="{298BBF2A-C8F0-4494-83AE-C5F4663E407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458</Words>
  <Application>Microsoft Office PowerPoint</Application>
  <PresentationFormat>全屏显示(4:3)</PresentationFormat>
  <Paragraphs>112</Paragraphs>
  <Slides>16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Conception personnalisée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WPS Office</dc:creator>
  <cp:keywords>WPS</cp:keywords>
  <dc:description>WPS</dc:description>
  <cp:lastModifiedBy>China</cp:lastModifiedBy>
  <cp:revision>79</cp:revision>
  <dcterms:created xsi:type="dcterms:W3CDTF">2011-07-08T11:03:00Z</dcterms:created>
  <dcterms:modified xsi:type="dcterms:W3CDTF">2019-03-28T23:34:56Z</dcterms:modified>
  <cp:category>Templates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