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281" r:id="rId5"/>
    <p:sldId id="285" r:id="rId6"/>
    <p:sldId id="284" r:id="rId7"/>
    <p:sldId id="283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300" r:id="rId17"/>
    <p:sldId id="301" r:id="rId18"/>
    <p:sldId id="268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-8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电与磁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磁生电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extBox 4"/>
          <p:cNvSpPr/>
          <p:nvPr/>
        </p:nvSpPr>
        <p:spPr>
          <a:xfrm>
            <a:off x="582295" y="2547620"/>
            <a:ext cx="4187825" cy="2326599"/>
          </a:xfrm>
          <a:prstGeom prst="roundRect">
            <a:avLst>
              <a:gd name="adj" fmla="val 12153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观察手摇发电机的构造；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观察发电机对小灯泡亮度的影响。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8" name="图片 3" descr="20.5-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0640" y="2317750"/>
            <a:ext cx="3454400" cy="2786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文本框 30728"/>
          <p:cNvSpPr txBox="1"/>
          <p:nvPr/>
        </p:nvSpPr>
        <p:spPr>
          <a:xfrm>
            <a:off x="1116965" y="1525270"/>
            <a:ext cx="83172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．发电机发出的电流的大小和方向是变化的。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0730" name="矩形 4"/>
          <p:cNvSpPr/>
          <p:nvPr/>
        </p:nvSpPr>
        <p:spPr>
          <a:xfrm>
            <a:off x="1116965" y="668020"/>
            <a:ext cx="334835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二、发电机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32" name="TextBox 5"/>
          <p:cNvSpPr/>
          <p:nvPr/>
        </p:nvSpPr>
        <p:spPr>
          <a:xfrm>
            <a:off x="8829040" y="2044065"/>
            <a:ext cx="2562860" cy="4476141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　　小灯泡发光说明电路中有了电流。线圈转得越快，小灯泡越亮，说明感应电流越大。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charRg st="17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 uiExpand="1" build="allAtOnce"/>
      <p:bldP spid="307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Box 4"/>
          <p:cNvSpPr/>
          <p:nvPr/>
        </p:nvSpPr>
        <p:spPr>
          <a:xfrm>
            <a:off x="1907540" y="668020"/>
            <a:ext cx="7561580" cy="644525"/>
          </a:xfrm>
          <a:prstGeom prst="roundRect">
            <a:avLst>
              <a:gd name="adj" fmla="val 12153"/>
            </a:avLst>
          </a:prstGeom>
          <a:noFill/>
          <a:ln w="254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</a:rPr>
              <a:t>）检验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手摇发电机电流方向的变化。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9701" name="图片 29700" descr="`FQW3[RD(WCXWWWR]WL{`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065" y="1312545"/>
            <a:ext cx="6372225" cy="413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Box 5"/>
          <p:cNvSpPr/>
          <p:nvPr/>
        </p:nvSpPr>
        <p:spPr>
          <a:xfrm>
            <a:off x="1907540" y="5344795"/>
            <a:ext cx="7920355" cy="12573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　　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二极管交替发光，说明产生的电流方向不停在改变。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/>
          <p:nvPr/>
        </p:nvSpPr>
        <p:spPr>
          <a:xfrm>
            <a:off x="1710055" y="1019810"/>
            <a:ext cx="4500880" cy="605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．交变电流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28675" name="TextBox 1"/>
          <p:cNvSpPr txBox="1"/>
          <p:nvPr/>
        </p:nvSpPr>
        <p:spPr>
          <a:xfrm>
            <a:off x="954405" y="2101215"/>
            <a:ext cx="8136255" cy="2655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交流发电机产生的电流是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交变电流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，简称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交流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在交变电流中，电流在每秒内周期性变化的次数叫做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频率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我国电网以交流供电，频率</a:t>
            </a:r>
            <a:r>
              <a:rPr lang="en-US" altLang="x-none" sz="2800" b="1">
                <a:latin typeface="Times New Roman" panose="02020603050405020304" pitchFamily="18" charset="0"/>
              </a:rPr>
              <a:t>50</a:t>
            </a:r>
            <a:r>
              <a:rPr lang="zh-CN" altLang="en-US" sz="2800" b="1" dirty="0">
                <a:latin typeface="Times New Roman" panose="02020603050405020304" pitchFamily="18" charset="0"/>
              </a:rPr>
              <a:t>赫兹。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2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53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图片 2" descr="发电机穿转子.bmp"/>
          <p:cNvPicPr>
            <a:picLocks noChangeAspect="1"/>
          </p:cNvPicPr>
          <p:nvPr/>
        </p:nvPicPr>
        <p:blipFill>
          <a:blip r:embed="rId1"/>
          <a:srcRect b="9924"/>
          <a:stretch>
            <a:fillRect/>
          </a:stretch>
        </p:blipFill>
        <p:spPr>
          <a:xfrm>
            <a:off x="4986655" y="1544320"/>
            <a:ext cx="6246495" cy="4220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TextBox 6"/>
          <p:cNvSpPr txBox="1"/>
          <p:nvPr/>
        </p:nvSpPr>
        <p:spPr>
          <a:xfrm>
            <a:off x="7071360" y="5765165"/>
            <a:ext cx="26701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大型发电机安装转子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7654" name="TextBox 2"/>
          <p:cNvSpPr txBox="1"/>
          <p:nvPr/>
        </p:nvSpPr>
        <p:spPr>
          <a:xfrm>
            <a:off x="1370330" y="847090"/>
            <a:ext cx="439293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．发电机工作原理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7650" name="TextBox 4"/>
          <p:cNvSpPr txBox="1"/>
          <p:nvPr/>
        </p:nvSpPr>
        <p:spPr>
          <a:xfrm>
            <a:off x="609600" y="2058670"/>
            <a:ext cx="396875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）发电机的构造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发电机由转子和定子两部分组成。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大型发电机一般采用磁极旋转的方式来发电。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"/>
          <p:cNvSpPr txBox="1"/>
          <p:nvPr/>
        </p:nvSpPr>
        <p:spPr>
          <a:xfrm>
            <a:off x="1779270" y="731520"/>
            <a:ext cx="37084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）工作原理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6627" name="图片 4" descr="image009.jpg"/>
          <p:cNvPicPr>
            <a:picLocks noChangeAspect="1"/>
          </p:cNvPicPr>
          <p:nvPr/>
        </p:nvPicPr>
        <p:blipFill>
          <a:blip r:embed="rId1"/>
          <a:srcRect l="48167" b="9332"/>
          <a:stretch>
            <a:fillRect/>
          </a:stretch>
        </p:blipFill>
        <p:spPr>
          <a:xfrm>
            <a:off x="3111500" y="1250950"/>
            <a:ext cx="3515995" cy="435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圆角矩形 8"/>
          <p:cNvSpPr/>
          <p:nvPr/>
        </p:nvSpPr>
        <p:spPr>
          <a:xfrm>
            <a:off x="6819900" y="1179195"/>
            <a:ext cx="3203575" cy="4284980"/>
          </a:xfrm>
          <a:prstGeom prst="roundRect">
            <a:avLst>
              <a:gd name="adj" fmla="val 6551"/>
            </a:avLst>
          </a:prstGeom>
          <a:noFill/>
          <a:ln w="25400">
            <a:noFill/>
          </a:ln>
        </p:spPr>
        <p:txBody>
          <a:bodyPr lIns="18000" tIns="10800" rIns="18000" bIns="10800" anchor="ctr"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Calibri" panose="020F0502020204030204" pitchFamily="34" charset="0"/>
              </a:rPr>
              <a:t>　　当线圈在前半周转动时，电流表指针偏转，表明电路中产生了电流；当线圈在后半周转动时，</a:t>
            </a:r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切割磁感线方向相反</a:t>
            </a:r>
            <a:r>
              <a:rPr lang="zh-CN" altLang="en-US" sz="2800" b="1" dirty="0">
                <a:latin typeface="Calibri" panose="020F0502020204030204" pitchFamily="34" charset="0"/>
              </a:rPr>
              <a:t>，电流表指针偏转方向</a:t>
            </a:r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相反</a:t>
            </a:r>
            <a:r>
              <a:rPr lang="zh-CN" altLang="en-US" sz="2800" b="1" dirty="0">
                <a:latin typeface="Calibri" panose="020F0502020204030204" pitchFamily="34" charset="0"/>
              </a:rPr>
              <a:t>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6629" name="圆角矩形标注 9"/>
          <p:cNvSpPr/>
          <p:nvPr/>
        </p:nvSpPr>
        <p:spPr>
          <a:xfrm>
            <a:off x="1490345" y="2150745"/>
            <a:ext cx="1214755" cy="714375"/>
          </a:xfrm>
          <a:prstGeom prst="wedgeRoundRectCallout">
            <a:avLst>
              <a:gd name="adj1" fmla="val 127764"/>
              <a:gd name="adj2" fmla="val 53671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2800" b="1" dirty="0">
                <a:latin typeface="Calibri" panose="020F0502020204030204" pitchFamily="34" charset="0"/>
              </a:rPr>
              <a:t>铜环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6630" name="圆角矩形标注 10"/>
          <p:cNvSpPr/>
          <p:nvPr/>
        </p:nvSpPr>
        <p:spPr>
          <a:xfrm>
            <a:off x="1563370" y="3556000"/>
            <a:ext cx="1152525" cy="718820"/>
          </a:xfrm>
          <a:prstGeom prst="wedgeRoundRectCallout">
            <a:avLst>
              <a:gd name="adj1" fmla="val 149449"/>
              <a:gd name="adj2" fmla="val -88852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2800" b="1" dirty="0">
                <a:latin typeface="Calibri" panose="020F0502020204030204" pitchFamily="34" charset="0"/>
              </a:rPr>
              <a:t>电刷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6631" name="TextBox 5"/>
          <p:cNvSpPr txBox="1"/>
          <p:nvPr/>
        </p:nvSpPr>
        <p:spPr>
          <a:xfrm>
            <a:off x="1779270" y="5668645"/>
            <a:ext cx="802830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）发电机发电的过程是其他形式能转化为电能的过程。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 bldLvl="0" animBg="1"/>
      <p:bldP spid="26630" grpId="0" bldLvl="0" animBg="1"/>
      <p:bldP spid="266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Box 7"/>
          <p:cNvSpPr/>
          <p:nvPr/>
        </p:nvSpPr>
        <p:spPr>
          <a:xfrm>
            <a:off x="943610" y="2116455"/>
            <a:ext cx="4086225" cy="2953847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．闭合电路的一部分导体在磁场中做切割磁感线运动时，导体中就会产生感应电流， 这是一种电磁感应现象。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606" name="TextBox 7"/>
          <p:cNvSpPr/>
          <p:nvPr/>
        </p:nvSpPr>
        <p:spPr>
          <a:xfrm>
            <a:off x="6645275" y="2517140"/>
            <a:ext cx="4201160" cy="1824433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．发电机利用了电磁感应原理发电，将其他形式能转化为电能。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5607" name="组合 25606"/>
          <p:cNvGrpSpPr/>
          <p:nvPr/>
        </p:nvGrpSpPr>
        <p:grpSpPr>
          <a:xfrm>
            <a:off x="943610" y="619760"/>
            <a:ext cx="2789555" cy="920750"/>
            <a:chOff x="0" y="0"/>
            <a:chExt cx="2231" cy="580"/>
          </a:xfrm>
        </p:grpSpPr>
        <p:pic>
          <p:nvPicPr>
            <p:cNvPr id="25608" name="圆角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9" name="文本框 2560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nimBg="1"/>
      <p:bldP spid="2560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圆角矩形 2"/>
          <p:cNvSpPr/>
          <p:nvPr/>
        </p:nvSpPr>
        <p:spPr>
          <a:xfrm>
            <a:off x="683895" y="1012825"/>
            <a:ext cx="8428990" cy="924560"/>
          </a:xfrm>
          <a:prstGeom prst="roundRect">
            <a:avLst>
              <a:gd name="adj" fmla="val 16667"/>
            </a:avLst>
          </a:prstGeom>
          <a:solidFill>
            <a:srgbClr val="F79646"/>
          </a:solidFill>
          <a:ln w="25400" cap="flat" cmpd="sng">
            <a:solidFill>
              <a:srgbClr val="B66D3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　　奥斯特发现电流的磁效应后，许多科学家都在思索：既然电流能产生磁，那么磁能否产生电呢？</a:t>
            </a:r>
            <a:endParaRPr lang="zh-CN" altLang="en-US" sz="2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109" name="Picture 2" descr="http://pec.jstu.edu.cn/physics/physicist/Faraday/Farada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885" y="1424305"/>
            <a:ext cx="2682875" cy="4072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圆角矩形 6"/>
          <p:cNvSpPr/>
          <p:nvPr/>
        </p:nvSpPr>
        <p:spPr>
          <a:xfrm>
            <a:off x="869950" y="3264535"/>
            <a:ext cx="8034655" cy="1423670"/>
          </a:xfrm>
          <a:prstGeom prst="roundRect">
            <a:avLst>
              <a:gd name="adj" fmla="val 16667"/>
            </a:avLst>
          </a:prstGeom>
          <a:solidFill>
            <a:srgbClr val="8064A2"/>
          </a:solidFill>
          <a:ln w="25400" cap="flat" cmpd="sng">
            <a:solidFill>
              <a:srgbClr val="5C4776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　　英国物理学家法拉第在</a:t>
            </a:r>
            <a:r>
              <a:rPr lang="en-US" altLang="x-none" sz="2800" b="1">
                <a:solidFill>
                  <a:srgbClr val="FFFFFF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年中做了多次探索，</a:t>
            </a:r>
            <a:r>
              <a:rPr lang="en-US" altLang="x-none" sz="2800" b="1">
                <a:solidFill>
                  <a:srgbClr val="FFFFFF"/>
                </a:solidFill>
                <a:latin typeface="Times New Roman" panose="02020603050405020304" pitchFamily="18" charset="0"/>
              </a:rPr>
              <a:t>1831</a:t>
            </a:r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</a:rPr>
              <a:t>年终于取得突破，发现了利用磁场产生电流的条件和规律。</a:t>
            </a:r>
            <a:endParaRPr lang="zh-CN" altLang="en-US" sz="2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111" name="圆角矩形 7"/>
          <p:cNvSpPr/>
          <p:nvPr/>
        </p:nvSpPr>
        <p:spPr>
          <a:xfrm>
            <a:off x="869950" y="5127625"/>
            <a:ext cx="8034020" cy="135763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800" b="1" dirty="0">
                <a:latin typeface="Calibri" panose="020F0502020204030204" pitchFamily="34" charset="0"/>
              </a:rPr>
              <a:t>　　根据这个发现，后来发明了发电机，使人类大规模用电成为可能，开辟了电气化的时代。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4112" name="下箭头 8"/>
          <p:cNvSpPr/>
          <p:nvPr/>
        </p:nvSpPr>
        <p:spPr>
          <a:xfrm>
            <a:off x="4672965" y="2230120"/>
            <a:ext cx="1499870" cy="929005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BE86">
                  <a:alpha val="100000"/>
                </a:srgbClr>
              </a:gs>
              <a:gs pos="35001">
                <a:srgbClr val="FFD0AA">
                  <a:alpha val="100000"/>
                </a:srgbClr>
              </a:gs>
              <a:gs pos="100000">
                <a:srgbClr val="FFEBDB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p>
            <a:pPr algn="ctr"/>
            <a:endParaRPr lang="zh-CN" alt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bldLvl="0" animBg="1"/>
      <p:bldP spid="4111" grpId="0" bldLvl="0" animBg="1"/>
      <p:bldP spid="41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/>
          <p:nvPr/>
        </p:nvSpPr>
        <p:spPr>
          <a:xfrm>
            <a:off x="1051560" y="2489835"/>
            <a:ext cx="6269355" cy="24174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法拉第（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Michael Faraday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1791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—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1867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），英国物理学家、化学家。</a:t>
            </a:r>
            <a:endParaRPr lang="en-US" altLang="x-none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在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1821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1831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年间，法拉第进行了多次实验，发现了电磁感应现象。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1" name="Picture 2" descr="http://pec.jstu.edu.cn/physics/physicist/Faraday/Farada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5420" y="853440"/>
            <a:ext cx="3646170" cy="553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Box 3"/>
          <p:cNvSpPr txBox="1"/>
          <p:nvPr/>
        </p:nvSpPr>
        <p:spPr>
          <a:xfrm>
            <a:off x="2959735" y="1447165"/>
            <a:ext cx="1943100" cy="57912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法拉第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0"/>
          <p:cNvSpPr txBox="1"/>
          <p:nvPr/>
        </p:nvSpPr>
        <p:spPr>
          <a:xfrm>
            <a:off x="3485515" y="703580"/>
            <a:ext cx="522160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Calibri" panose="020F0502020204030204" pitchFamily="34" charset="0"/>
              </a:rPr>
              <a:t>　　发电机是如何发电的呢？</a:t>
            </a:r>
            <a:endParaRPr lang="zh-CN" altLang="en-US" sz="2800" b="1" dirty="0">
              <a:solidFill>
                <a:srgbClr val="0066CC"/>
              </a:solidFill>
              <a:latin typeface="Calibri" panose="020F0502020204030204" pitchFamily="34" charset="0"/>
            </a:endParaRPr>
          </a:p>
        </p:txBody>
      </p:sp>
      <p:grpSp>
        <p:nvGrpSpPr>
          <p:cNvPr id="36867" name="组合 36866"/>
          <p:cNvGrpSpPr/>
          <p:nvPr/>
        </p:nvGrpSpPr>
        <p:grpSpPr>
          <a:xfrm>
            <a:off x="2456180" y="4167505"/>
            <a:ext cx="3744595" cy="2667000"/>
            <a:chOff x="0" y="0"/>
            <a:chExt cx="2359" cy="1680"/>
          </a:xfrm>
        </p:grpSpPr>
        <p:pic>
          <p:nvPicPr>
            <p:cNvPr id="36868" name="图片 36867" descr="1e2c73024525da993fede576abc20ee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359" cy="1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9" name="TextBox 10"/>
            <p:cNvSpPr txBox="1"/>
            <p:nvPr/>
          </p:nvSpPr>
          <p:spPr>
            <a:xfrm>
              <a:off x="68" y="1338"/>
              <a:ext cx="101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火力发电</a:t>
              </a:r>
              <a:endParaRPr lang="zh-CN" altLang="en-US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6870" name="组合 36869"/>
          <p:cNvGrpSpPr/>
          <p:nvPr/>
        </p:nvGrpSpPr>
        <p:grpSpPr>
          <a:xfrm>
            <a:off x="420370" y="1334135"/>
            <a:ext cx="3781425" cy="2755900"/>
            <a:chOff x="0" y="0"/>
            <a:chExt cx="2337" cy="1736"/>
          </a:xfrm>
        </p:grpSpPr>
        <p:pic>
          <p:nvPicPr>
            <p:cNvPr id="36871" name="图片 36870" descr="风电安装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" y="0"/>
              <a:ext cx="2314" cy="1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2" name="TextBox 10"/>
            <p:cNvSpPr txBox="1"/>
            <p:nvPr/>
          </p:nvSpPr>
          <p:spPr>
            <a:xfrm>
              <a:off x="0" y="1338"/>
              <a:ext cx="95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风力发电</a:t>
              </a:r>
              <a:endParaRPr lang="zh-CN" altLang="en-US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6873" name="组合 36872"/>
          <p:cNvGrpSpPr/>
          <p:nvPr/>
        </p:nvGrpSpPr>
        <p:grpSpPr>
          <a:xfrm>
            <a:off x="6527800" y="1334135"/>
            <a:ext cx="4813300" cy="5368290"/>
            <a:chOff x="0" y="0"/>
            <a:chExt cx="1530" cy="2205"/>
          </a:xfrm>
        </p:grpSpPr>
        <p:pic>
          <p:nvPicPr>
            <p:cNvPr id="36874" name="图片 1" descr="水力发电.bmp"/>
            <p:cNvPicPr>
              <a:picLocks noChangeAspect="1"/>
            </p:cNvPicPr>
            <p:nvPr/>
          </p:nvPicPr>
          <p:blipFill>
            <a:blip r:embed="rId3"/>
            <a:srcRect r="22124"/>
            <a:stretch>
              <a:fillRect/>
            </a:stretch>
          </p:blipFill>
          <p:spPr>
            <a:xfrm>
              <a:off x="0" y="0"/>
              <a:ext cx="1530" cy="2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5" name="TextBox 10"/>
            <p:cNvSpPr txBox="1"/>
            <p:nvPr/>
          </p:nvSpPr>
          <p:spPr>
            <a:xfrm>
              <a:off x="0" y="19"/>
              <a:ext cx="794" cy="114"/>
            </a:xfrm>
            <a:prstGeom prst="rect">
              <a:avLst/>
            </a:prstGeom>
            <a:solidFill>
              <a:srgbClr val="CDEEFF"/>
            </a:solidFill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水力发电</a:t>
              </a:r>
              <a:endParaRPr lang="zh-CN" altLang="en-US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265" y="2009775"/>
            <a:ext cx="4535805" cy="3297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TextBox 2"/>
          <p:cNvSpPr txBox="1"/>
          <p:nvPr/>
        </p:nvSpPr>
        <p:spPr>
          <a:xfrm>
            <a:off x="1062990" y="1478280"/>
            <a:ext cx="64452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　　探究什么情况下磁可以生电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35847" name="右箭头 4"/>
          <p:cNvSpPr/>
          <p:nvPr/>
        </p:nvSpPr>
        <p:spPr>
          <a:xfrm flipH="1">
            <a:off x="2274570" y="3562350"/>
            <a:ext cx="714375" cy="357505"/>
          </a:xfrm>
          <a:prstGeom prst="rightArrow">
            <a:avLst>
              <a:gd name="adj1" fmla="val 50000"/>
              <a:gd name="adj2" fmla="val 49999"/>
            </a:avLst>
          </a:prstGeom>
          <a:gradFill rotWithShape="1">
            <a:gsLst>
              <a:gs pos="0">
                <a:srgbClr val="FFBE86">
                  <a:alpha val="100000"/>
                </a:srgbClr>
              </a:gs>
              <a:gs pos="35001">
                <a:srgbClr val="FFD0AA">
                  <a:alpha val="100000"/>
                </a:srgbClr>
              </a:gs>
              <a:gs pos="100000">
                <a:srgbClr val="FFEBDB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p>
            <a:pPr algn="ctr"/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8" name="TextBox 5"/>
          <p:cNvSpPr txBox="1"/>
          <p:nvPr/>
        </p:nvSpPr>
        <p:spPr>
          <a:xfrm>
            <a:off x="1131570" y="3419475"/>
            <a:ext cx="1299845" cy="557530"/>
          </a:xfrm>
          <a:prstGeom prst="rect">
            <a:avLst/>
          </a:prstGeom>
          <a:noFill/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磁场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35849" name="右箭头 6"/>
          <p:cNvSpPr/>
          <p:nvPr/>
        </p:nvSpPr>
        <p:spPr>
          <a:xfrm>
            <a:off x="6989445" y="2847975"/>
            <a:ext cx="499745" cy="285750"/>
          </a:xfrm>
          <a:prstGeom prst="rightArrow">
            <a:avLst>
              <a:gd name="adj1" fmla="val 50000"/>
              <a:gd name="adj2" fmla="val 49996"/>
            </a:avLst>
          </a:prstGeom>
          <a:gradFill rotWithShape="1">
            <a:gsLst>
              <a:gs pos="0">
                <a:srgbClr val="C9B5E8">
                  <a:alpha val="100000"/>
                </a:srgbClr>
              </a:gs>
              <a:gs pos="35001">
                <a:srgbClr val="D9CBEE">
                  <a:alpha val="100000"/>
                </a:srgbClr>
              </a:gs>
              <a:gs pos="100000">
                <a:srgbClr val="F0EAF9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7D60A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p>
            <a:pPr algn="ctr"/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50" name="TextBox 7"/>
          <p:cNvSpPr txBox="1"/>
          <p:nvPr/>
        </p:nvSpPr>
        <p:spPr>
          <a:xfrm>
            <a:off x="7632065" y="2419350"/>
            <a:ext cx="1784350" cy="9461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检测是否有电流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35851" name="右箭头 8"/>
          <p:cNvSpPr/>
          <p:nvPr/>
        </p:nvSpPr>
        <p:spPr>
          <a:xfrm>
            <a:off x="5774690" y="4491355"/>
            <a:ext cx="1000125" cy="356870"/>
          </a:xfrm>
          <a:prstGeom prst="rightArrow">
            <a:avLst>
              <a:gd name="adj1" fmla="val 50000"/>
              <a:gd name="adj2" fmla="val 49998"/>
            </a:avLst>
          </a:prstGeom>
          <a:gradFill rotWithShape="1">
            <a:gsLst>
              <a:gs pos="0">
                <a:srgbClr val="DAFDA7">
                  <a:alpha val="100000"/>
                </a:srgbClr>
              </a:gs>
              <a:gs pos="35001">
                <a:srgbClr val="E4FDC2">
                  <a:alpha val="100000"/>
                </a:srgbClr>
              </a:gs>
              <a:gs pos="100000">
                <a:srgbClr val="F5FF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p>
            <a:pPr algn="ctr"/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52" name="TextBox 9"/>
          <p:cNvSpPr txBox="1"/>
          <p:nvPr/>
        </p:nvSpPr>
        <p:spPr>
          <a:xfrm>
            <a:off x="6917690" y="4348480"/>
            <a:ext cx="2030730" cy="51879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闭合电路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35853" name="TextBox 4"/>
          <p:cNvSpPr/>
          <p:nvPr/>
        </p:nvSpPr>
        <p:spPr>
          <a:xfrm>
            <a:off x="787400" y="5307330"/>
            <a:ext cx="6997065" cy="1060759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Calibri" panose="020F0502020204030204" pitchFamily="34" charset="0"/>
              </a:rPr>
              <a:t>　　组成以上的电路，做各种尝试，看能否产生电流？如果不能，可能是因为什么？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TextBox 14"/>
          <p:cNvSpPr txBox="1"/>
          <p:nvPr/>
        </p:nvSpPr>
        <p:spPr>
          <a:xfrm>
            <a:off x="8164195" y="5200650"/>
            <a:ext cx="3554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　　有可能是电流太小或方法不对。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5" name="组合 35854"/>
          <p:cNvGrpSpPr/>
          <p:nvPr/>
        </p:nvGrpSpPr>
        <p:grpSpPr>
          <a:xfrm>
            <a:off x="1062990" y="557530"/>
            <a:ext cx="2789555" cy="920750"/>
            <a:chOff x="0" y="0"/>
            <a:chExt cx="2231" cy="580"/>
          </a:xfrm>
        </p:grpSpPr>
        <p:pic>
          <p:nvPicPr>
            <p:cNvPr id="35856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7" name="文本框 3585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实验探究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bldLvl="0" animBg="1"/>
      <p:bldP spid="35848" grpId="0" bldLvl="0" animBg="1"/>
      <p:bldP spid="35849" grpId="0" bldLvl="0" animBg="1"/>
      <p:bldP spid="35850" grpId="0"/>
      <p:bldP spid="35851" grpId="0" bldLvl="0" animBg="1"/>
      <p:bldP spid="35852" grpId="0"/>
      <p:bldP spid="35853" grpId="0"/>
      <p:bldP spid="358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2" descr="http://61.ceeie.com/UpFile/Product/201103/S/11030210133141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2446020"/>
            <a:ext cx="1845945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TextBox 4"/>
          <p:cNvSpPr txBox="1"/>
          <p:nvPr/>
        </p:nvSpPr>
        <p:spPr>
          <a:xfrm>
            <a:off x="2493010" y="4446270"/>
            <a:ext cx="1133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检流计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34822" name="图片 6" descr="1239286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130" y="2529840"/>
            <a:ext cx="162115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3" name="TextBox 7"/>
          <p:cNvSpPr txBox="1"/>
          <p:nvPr/>
        </p:nvSpPr>
        <p:spPr>
          <a:xfrm>
            <a:off x="4779010" y="4434840"/>
            <a:ext cx="140462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增强磁场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34825" name="图片 9" descr="product_sxdq20090623173610aeozl.jpg"/>
          <p:cNvPicPr>
            <a:picLocks noChangeAspect="1"/>
          </p:cNvPicPr>
          <p:nvPr/>
        </p:nvPicPr>
        <p:blipFill>
          <a:blip r:embed="rId3"/>
          <a:srcRect t="9375"/>
          <a:stretch>
            <a:fillRect/>
          </a:stretch>
        </p:blipFill>
        <p:spPr>
          <a:xfrm>
            <a:off x="7136130" y="2386965"/>
            <a:ext cx="2540000" cy="2072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6" name="TextBox 10"/>
          <p:cNvSpPr txBox="1"/>
          <p:nvPr/>
        </p:nvSpPr>
        <p:spPr>
          <a:xfrm>
            <a:off x="7850505" y="4446270"/>
            <a:ext cx="9239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线圈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4828" name="TextBox 4"/>
          <p:cNvSpPr/>
          <p:nvPr/>
        </p:nvSpPr>
        <p:spPr>
          <a:xfrm>
            <a:off x="1538605" y="1037590"/>
            <a:ext cx="8136255" cy="103822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Calibri" panose="020F0502020204030204" pitchFamily="34" charset="0"/>
              </a:rPr>
              <a:t>　　如果是因为电路中产生的电流太小，你有什么办法改进实验？</a:t>
            </a:r>
            <a:endParaRPr lang="zh-CN" altLang="en-US" sz="2800" b="1" dirty="0">
              <a:solidFill>
                <a:srgbClr val="0066CC"/>
              </a:solidFill>
              <a:latin typeface="Calibri" panose="020F0502020204030204" pitchFamily="34" charset="0"/>
            </a:endParaRPr>
          </a:p>
        </p:txBody>
      </p:sp>
      <p:sp>
        <p:nvSpPr>
          <p:cNvPr id="34829" name="文本框 34828"/>
          <p:cNvSpPr txBox="1"/>
          <p:nvPr/>
        </p:nvSpPr>
        <p:spPr>
          <a:xfrm>
            <a:off x="1538605" y="5409565"/>
            <a:ext cx="8190230" cy="971550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通过实验发现：当导线在磁场中运动时，电路中会产生电流。</a:t>
            </a:r>
            <a:endParaRPr lang="zh-CN" altLang="en-US" sz="2800" b="1" dirty="0">
              <a:solidFill>
                <a:srgbClr val="0066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73" name="表格 33872"/>
          <p:cNvGraphicFramePr/>
          <p:nvPr/>
        </p:nvGraphicFramePr>
        <p:xfrm>
          <a:off x="1973580" y="2411095"/>
          <a:ext cx="7898765" cy="3663315"/>
        </p:xfrm>
        <a:graphic>
          <a:graphicData uri="http://schemas.openxmlformats.org/drawingml/2006/table">
            <a:tbl>
              <a:tblPr/>
              <a:tblGrid>
                <a:gridCol w="3949700"/>
                <a:gridCol w="3949065"/>
              </a:tblGrid>
              <a:tr h="568960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/>
                        <a:t>导线运动情况</a:t>
                      </a:r>
                      <a:endParaRPr lang="zh-CN" altLang="en-US" b="1"/>
                    </a:p>
                  </a:txBody>
                  <a:tcPr>
                    <a:lnL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/>
                        <a:t>电流表指针摆动情况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045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</a:tr>
              <a:tr h="567690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</a:tr>
              <a:tr h="603250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895"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3817" name="矩形 6"/>
          <p:cNvSpPr/>
          <p:nvPr/>
        </p:nvSpPr>
        <p:spPr>
          <a:xfrm>
            <a:off x="2898775" y="3007995"/>
            <a:ext cx="206248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水平向左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18" name="矩形 7"/>
          <p:cNvSpPr/>
          <p:nvPr/>
        </p:nvSpPr>
        <p:spPr>
          <a:xfrm>
            <a:off x="6899275" y="3007995"/>
            <a:ext cx="198628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向右摆动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19" name="矩形 8"/>
          <p:cNvSpPr/>
          <p:nvPr/>
        </p:nvSpPr>
        <p:spPr>
          <a:xfrm>
            <a:off x="6832600" y="3619500"/>
            <a:ext cx="20942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向左摆动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0" name="矩形 9"/>
          <p:cNvSpPr/>
          <p:nvPr/>
        </p:nvSpPr>
        <p:spPr>
          <a:xfrm>
            <a:off x="7129780" y="4195445"/>
            <a:ext cx="157607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摆动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1" name="矩形 10"/>
          <p:cNvSpPr/>
          <p:nvPr/>
        </p:nvSpPr>
        <p:spPr>
          <a:xfrm>
            <a:off x="7121525" y="4808220"/>
            <a:ext cx="154813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摆动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2" name="矩形 11"/>
          <p:cNvSpPr/>
          <p:nvPr/>
        </p:nvSpPr>
        <p:spPr>
          <a:xfrm>
            <a:off x="6926580" y="5435600"/>
            <a:ext cx="199517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基本不动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3" name="矩形 12"/>
          <p:cNvSpPr/>
          <p:nvPr/>
        </p:nvSpPr>
        <p:spPr>
          <a:xfrm>
            <a:off x="2719705" y="3597275"/>
            <a:ext cx="238569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水平向右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4" name="矩形 13"/>
          <p:cNvSpPr/>
          <p:nvPr/>
        </p:nvSpPr>
        <p:spPr>
          <a:xfrm>
            <a:off x="2856230" y="4179570"/>
            <a:ext cx="224917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斜向上运动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5" name="矩形 14"/>
          <p:cNvSpPr/>
          <p:nvPr/>
        </p:nvSpPr>
        <p:spPr>
          <a:xfrm>
            <a:off x="2856230" y="4808220"/>
            <a:ext cx="224917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斜向下运动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6" name="矩形 15"/>
          <p:cNvSpPr/>
          <p:nvPr/>
        </p:nvSpPr>
        <p:spPr>
          <a:xfrm>
            <a:off x="3006725" y="5455920"/>
            <a:ext cx="20256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Calibri" panose="020F0502020204030204" pitchFamily="34" charset="0"/>
              </a:rPr>
              <a:t>上下运动</a:t>
            </a:r>
            <a:endParaRPr lang="zh-CN" altLang="en-US" sz="2800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3827" name="TextBox 4"/>
          <p:cNvSpPr/>
          <p:nvPr/>
        </p:nvSpPr>
        <p:spPr>
          <a:xfrm>
            <a:off x="1504950" y="931545"/>
            <a:ext cx="8244205" cy="122872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是不是导体在磁场中做什么样的运动都可以产生电流呢？</a:t>
            </a:r>
            <a:endParaRPr lang="zh-CN" altLang="en-US" sz="2800" b="1" dirty="0">
              <a:solidFill>
                <a:srgbClr val="0066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7" grpId="0"/>
      <p:bldP spid="33818" grpId="0"/>
      <p:bldP spid="33819" grpId="0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Box 3"/>
          <p:cNvSpPr txBox="1"/>
          <p:nvPr/>
        </p:nvSpPr>
        <p:spPr>
          <a:xfrm>
            <a:off x="6238240" y="3490595"/>
            <a:ext cx="3529330" cy="163004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把磁感线想象成一根根线，导线想象成一把刀。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2772" name="TextBox 4"/>
          <p:cNvSpPr txBox="1"/>
          <p:nvPr/>
        </p:nvSpPr>
        <p:spPr>
          <a:xfrm>
            <a:off x="1593215" y="1582420"/>
            <a:ext cx="8101330" cy="13728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．闭合电路的一部分导体在磁场中做切割磁感线运动时，导体中就产生电流，这是一种电磁感应现象。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3" name="TextBox 5"/>
          <p:cNvSpPr txBox="1"/>
          <p:nvPr/>
        </p:nvSpPr>
        <p:spPr>
          <a:xfrm>
            <a:off x="1593215" y="6047740"/>
            <a:ext cx="7308850" cy="605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．电路中产生的电流叫做感应电流。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pic>
        <p:nvPicPr>
          <p:cNvPr id="32774" name="图片 32773" descr="2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6770" y="2806065"/>
            <a:ext cx="3803650" cy="3148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矩形 4"/>
          <p:cNvSpPr/>
          <p:nvPr/>
        </p:nvSpPr>
        <p:spPr>
          <a:xfrm>
            <a:off x="1593215" y="725170"/>
            <a:ext cx="38881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一、电磁感应现象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 txBox="1"/>
          <p:nvPr/>
        </p:nvSpPr>
        <p:spPr>
          <a:xfrm>
            <a:off x="1605915" y="793115"/>
            <a:ext cx="41402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．电磁感</a:t>
            </a:r>
            <a:r>
              <a:rPr lang="zh-CN" altLang="en-US" sz="2800" b="1" dirty="0">
                <a:latin typeface="Calibri" panose="020F0502020204030204" pitchFamily="34" charset="0"/>
              </a:rPr>
              <a:t>应现象的应用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31748" name="图片 4" descr="变压器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4545" y="1636395"/>
            <a:ext cx="3203575" cy="4290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Box 7"/>
          <p:cNvSpPr txBox="1"/>
          <p:nvPr/>
        </p:nvSpPr>
        <p:spPr>
          <a:xfrm>
            <a:off x="3117215" y="5930265"/>
            <a:ext cx="95123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变压器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grpSp>
        <p:nvGrpSpPr>
          <p:cNvPr id="31753" name="组合 31752"/>
          <p:cNvGrpSpPr/>
          <p:nvPr/>
        </p:nvGrpSpPr>
        <p:grpSpPr>
          <a:xfrm>
            <a:off x="6646545" y="701040"/>
            <a:ext cx="2680970" cy="3097530"/>
            <a:chOff x="0" y="0"/>
            <a:chExt cx="1689" cy="1951"/>
          </a:xfrm>
        </p:grpSpPr>
        <p:sp>
          <p:nvSpPr>
            <p:cNvPr id="31754" name="TextBox 9"/>
            <p:cNvSpPr txBox="1"/>
            <p:nvPr/>
          </p:nvSpPr>
          <p:spPr>
            <a:xfrm>
              <a:off x="113" y="1701"/>
              <a:ext cx="1497" cy="25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自行车测速器</a:t>
              </a:r>
              <a:endParaRPr lang="zh-CN" altLang="en-US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31755" name="图片 15" descr="u=1941232525,2743868531&amp;fm=21&amp;gp=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689" cy="165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1757" name="图片 5" descr="15485434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895" y="4336415"/>
            <a:ext cx="3851275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8" name="TextBox 17"/>
          <p:cNvSpPr txBox="1"/>
          <p:nvPr/>
        </p:nvSpPr>
        <p:spPr>
          <a:xfrm>
            <a:off x="6898640" y="5957570"/>
            <a:ext cx="19081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不用电手电筒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1145</Words>
  <Application>WPS 演示</Application>
  <PresentationFormat>自定义</PresentationFormat>
  <Paragraphs>138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Times New Roman</vt:lpstr>
      <vt:lpstr>楷体</vt:lpstr>
      <vt:lpstr>楷体_GB2312</vt:lpstr>
      <vt:lpstr>Arial Unicode MS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2013-07-01T03:05:00Z</dcterms:created>
  <dcterms:modified xsi:type="dcterms:W3CDTF">2018-06-18T04:32:57Z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