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12.xml"/><Relationship Id="rId1" Type="http://schemas.openxmlformats.org/officeDocument/2006/relationships/image" Target="../media/image1.tiff"/></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tags" Target="../tags/tag14.xml"/><Relationship Id="rId2" Type="http://schemas.openxmlformats.org/officeDocument/2006/relationships/slide" Target="slide3.xml"/><Relationship Id="rId1" Type="http://schemas.openxmlformats.org/officeDocument/2006/relationships/image" Target="../media/image1.tiff"/></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slide" Target="slide3.xml"/><Relationship Id="rId1" Type="http://schemas.openxmlformats.org/officeDocument/2006/relationships/image" Target="../media/image1.tiff"/></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tags" Target="../tags/tag16.xml"/><Relationship Id="rId2" Type="http://schemas.openxmlformats.org/officeDocument/2006/relationships/image" Target="../media/image5.tiff"/><Relationship Id="rId1" Type="http://schemas.openxmlformats.org/officeDocument/2006/relationships/image" Target="../media/image2.tiff"/></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7.xml"/><Relationship Id="rId3" Type="http://schemas.openxmlformats.org/officeDocument/2006/relationships/image" Target="file:///C:\Documents and Settings\Administrator\&#26700;&#38754;\&#29289;&#29702;&#65288;&#23665;&#35199;&#65289;\&#23665;&#35199;&#29289;&#29702;\X313.TIF" TargetMode="External"/><Relationship Id="rId2" Type="http://schemas.openxmlformats.org/officeDocument/2006/relationships/image" Target="../media/image2.png"/><Relationship Id="rId1" Type="http://schemas.openxmlformats.org/officeDocument/2006/relationships/image" Target="../media/image6.tif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image" Target="../media/image5.tiff"/></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tags" Target="../tags/tag20.xml"/><Relationship Id="rId1" Type="http://schemas.openxmlformats.org/officeDocument/2006/relationships/image" Target="../media/image6.tiff"/></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15.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4.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slide" Target="slide8.xml"/><Relationship Id="rId3" Type="http://schemas.openxmlformats.org/officeDocument/2006/relationships/slide" Target="slide11.xml"/><Relationship Id="rId2" Type="http://schemas.openxmlformats.org/officeDocument/2006/relationships/slide" Target="slide14.xml"/><Relationship Id="rId1" Type="http://schemas.openxmlformats.org/officeDocument/2006/relationships/slide" Target="slide13.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ags" Target="../tags/tag6.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7.xml"/><Relationship Id="rId1" Type="http://schemas.openxmlformats.org/officeDocument/2006/relationships/image" Target="../media/image4.tiff"/></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slide" Target="slide3.xml"/><Relationship Id="rId1" Type="http://schemas.openxmlformats.org/officeDocument/2006/relationships/image" Target="../media/image1.tiff"/></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tags" Target="../tags/tag9.xml"/><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2257425" y="2661920"/>
            <a:ext cx="803402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fontAlgn="auto">
              <a:lnSpc>
                <a:spcPct val="15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第十九</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章  </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信息的传递　能源与可持续发展</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22680" y="2236470"/>
            <a:ext cx="1018095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2. 21</a:t>
            </a:r>
            <a:r>
              <a:rPr lang="zh-CN" sz="2400">
                <a:latin typeface="Times New Roman" panose="02020603050405020304" pitchFamily="18" charset="0"/>
                <a:ea typeface="黑体" panose="02010609060101010101" pitchFamily="49" charset="-122"/>
                <a:cs typeface="Times New Roman" panose="02020603050405020304" pitchFamily="18" charset="0"/>
              </a:rPr>
              <a:t>世纪的能源趋势：</a:t>
            </a:r>
            <a:r>
              <a:rPr lang="zh-CN" sz="2400">
                <a:latin typeface="Times New Roman" panose="02020603050405020304" pitchFamily="18" charset="0"/>
                <a:ea typeface="宋体" panose="02010600030101010101" pitchFamily="2" charset="-122"/>
                <a:cs typeface="Times New Roman" panose="02020603050405020304" pitchFamily="18" charset="0"/>
              </a:rPr>
              <a:t>在物理学的发展过程中，随着对机械能认识的不断深入，风能和水能逐渐得到了较为广泛的应用，</a:t>
            </a:r>
            <a:r>
              <a:rPr lang="en-US" sz="2400">
                <a:latin typeface="Times New Roman" panose="02020603050405020304" pitchFamily="18" charset="0"/>
                <a:cs typeface="Times New Roman" panose="02020603050405020304" pitchFamily="18" charset="0"/>
              </a:rPr>
              <a:t>20</a:t>
            </a:r>
            <a:r>
              <a:rPr lang="zh-CN" sz="2400">
                <a:latin typeface="Times New Roman" panose="02020603050405020304" pitchFamily="18" charset="0"/>
                <a:ea typeface="宋体" panose="02010600030101010101" pitchFamily="2" charset="-122"/>
                <a:cs typeface="Times New Roman" panose="02020603050405020304" pitchFamily="18" charset="0"/>
              </a:rPr>
              <a:t>世纪</a:t>
            </a:r>
            <a:r>
              <a:rPr lang="en-US" sz="2400">
                <a:latin typeface="Times New Roman" panose="02020603050405020304" pitchFamily="18" charset="0"/>
                <a:ea typeface="宋体" panose="02010600030101010101" pitchFamily="2" charset="-122"/>
                <a:cs typeface="Times New Roman" panose="02020603050405020304" pitchFamily="18" charset="0"/>
              </a:rPr>
              <a:t>40</a:t>
            </a:r>
            <a:r>
              <a:rPr lang="zh-CN" sz="2400">
                <a:latin typeface="Times New Roman" panose="02020603050405020304" pitchFamily="18" charset="0"/>
                <a:ea typeface="宋体" panose="02010600030101010101" pitchFamily="2" charset="-122"/>
                <a:cs typeface="Times New Roman" panose="02020603050405020304" pitchFamily="18" charset="0"/>
              </a:rPr>
              <a:t>年代，科学家发明了可以控制核能释放的装置</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核反应堆，拉开了以核能为代表的新能源利用的序幕．</a:t>
            </a:r>
            <a:endParaRPr lang="zh-CN" altLang="en-US">
              <a:latin typeface="Times New Roman" panose="02020603050405020304" pitchFamily="18" charset="0"/>
              <a:cs typeface="Times New Roman" panose="02020603050405020304" pitchFamily="18" charset="0"/>
            </a:endParaRPr>
          </a:p>
        </p:txBody>
      </p:sp>
      <p:sp>
        <p:nvSpPr>
          <p:cNvPr id="43" name="流程图: 终止 42">
            <a:hlinkClick r:id="rId1" action="ppaction://hlinksldjump"/>
          </p:cNvPr>
          <p:cNvSpPr/>
          <p:nvPr/>
        </p:nvSpPr>
        <p:spPr>
          <a:xfrm>
            <a:off x="8920480" y="48793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50240" y="93916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核能</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650875" y="1366520"/>
            <a:ext cx="10874375" cy="1753235"/>
          </a:xfrm>
          <a:prstGeom prst="rect">
            <a:avLst/>
          </a:prstGeom>
          <a:noFill/>
          <a:ln w="9525">
            <a:noFill/>
          </a:ln>
        </p:spPr>
        <p:txBody>
          <a:bodyPr wrap="square">
            <a:spAutoFit/>
          </a:bodyPr>
          <a:p>
            <a:pPr>
              <a:lnSpc>
                <a:spcPct val="150000"/>
              </a:lnSpc>
            </a:pPr>
            <a:r>
              <a:rPr lang="en-US" sz="2400" b="1">
                <a:latin typeface="Times New Roman" panose="02020603050405020304" pitchFamily="18" charset="0"/>
                <a:ea typeface="黑体" panose="02010609060101010101" pitchFamily="49" charset="-122"/>
                <a:cs typeface="Times New Roman" panose="02020603050405020304" pitchFamily="18" charset="0"/>
              </a:rPr>
              <a:t>1</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核能：</a:t>
            </a:r>
            <a:r>
              <a:rPr lang="zh-CN" sz="2400">
                <a:latin typeface="Times New Roman" panose="02020603050405020304" pitchFamily="18" charset="0"/>
                <a:ea typeface="宋体" panose="02010600030101010101" pitchFamily="2" charset="-122"/>
                <a:cs typeface="Times New Roman" panose="02020603050405020304" pitchFamily="18" charset="0"/>
              </a:rPr>
              <a:t>质量较大的原子核发生分裂或质量很小的原子核相互结合时所释放出的能量．</a:t>
            </a:r>
            <a:r>
              <a:rPr lang="en-US" sz="2400" b="1">
                <a:latin typeface="Times New Roman" panose="02020603050405020304" pitchFamily="18" charset="0"/>
                <a:ea typeface="黑体" panose="02010609060101010101" pitchFamily="49" charset="-122"/>
                <a:cs typeface="Times New Roman" panose="02020603050405020304" pitchFamily="18" charset="0"/>
              </a:rPr>
              <a:t>2</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获取核能的途径</a:t>
            </a:r>
            <a:endParaRPr lang="zh-CN" altLang="en-US">
              <a:latin typeface="Times New Roman" panose="02020603050405020304" pitchFamily="18" charset="0"/>
              <a:cs typeface="Times New Roman" panose="02020603050405020304" pitchFamily="18" charset="0"/>
            </a:endParaRPr>
          </a:p>
        </p:txBody>
      </p:sp>
      <p:graphicFrame>
        <p:nvGraphicFramePr>
          <p:cNvPr id="2" name="表格 1"/>
          <p:cNvGraphicFramePr/>
          <p:nvPr>
            <p:custDataLst>
              <p:tags r:id="rId2"/>
            </p:custDataLst>
          </p:nvPr>
        </p:nvGraphicFramePr>
        <p:xfrm>
          <a:off x="763905" y="3157220"/>
          <a:ext cx="10760710" cy="3068320"/>
        </p:xfrm>
        <a:graphic>
          <a:graphicData uri="http://schemas.openxmlformats.org/drawingml/2006/table">
            <a:tbl>
              <a:tblPr firstRow="1" bandRow="1">
                <a:tableStyleId>{5940675A-B579-460E-94D1-54222C63F5DA}</a:tableStyleId>
              </a:tblPr>
              <a:tblGrid>
                <a:gridCol w="1659255"/>
                <a:gridCol w="4693285"/>
                <a:gridCol w="4408170"/>
              </a:tblGrid>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方式</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核裂变</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核聚变</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09728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定义</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一个原子核分裂成几个原子核的变化</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质量很小的原子核结合为重原子核</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0240">
                <a:tc rowSpan="2">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应用</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不可控链式反应——原子弹</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fontAlgn="auto">
                        <a:lnSpc>
                          <a:spcPct val="150000"/>
                        </a:lnSpc>
                        <a:buNone/>
                      </a:pPr>
                      <a:r>
                        <a:rPr lang="zh-CN" altLang="en-US" sz="2400" b="0">
                          <a:latin typeface="Times New Roman" panose="02020603050405020304" pitchFamily="18" charset="0"/>
                          <a:cs typeface="Times New Roman" panose="02020603050405020304" pitchFamily="18" charset="0"/>
                        </a:rPr>
                        <a:t>氢弹、太阳能</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7216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可控链式反应——核电站发电</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3" name="流程图: 终止 42">
            <a:hlinkClick r:id="rId3" action="ppaction://hlinksldjump"/>
          </p:cNvPr>
          <p:cNvSpPr/>
          <p:nvPr/>
        </p:nvSpPr>
        <p:spPr>
          <a:xfrm>
            <a:off x="9490075" y="22948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767840" y="1866900"/>
            <a:ext cx="1013206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en-US" sz="2400" b="1">
                <a:latin typeface="Times New Roman" panose="02020603050405020304" pitchFamily="18" charset="0"/>
                <a:ea typeface="黑体" panose="02010609060101010101" pitchFamily="49"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核电站</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核电站利用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能发电，它的核心设备</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核电站原理：核反应堆裂变</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高温高压蒸汽</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汽轮机</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发电机</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核能</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电能</a:t>
            </a:r>
            <a:endParaRPr lang="zh-CN" altLang="en-US">
              <a:latin typeface="Times New Roman" panose="02020603050405020304" pitchFamily="18" charset="0"/>
              <a:cs typeface="Times New Roman" panose="02020603050405020304" pitchFamily="18" charset="0"/>
            </a:endParaRPr>
          </a:p>
        </p:txBody>
      </p:sp>
      <p:sp>
        <p:nvSpPr>
          <p:cNvPr id="6" name="文本框 5"/>
          <p:cNvSpPr txBox="1"/>
          <p:nvPr/>
        </p:nvSpPr>
        <p:spPr>
          <a:xfrm>
            <a:off x="4130040" y="254285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核</a:t>
            </a:r>
            <a:endParaRPr lang="zh-CN" altLang="en-US"/>
          </a:p>
        </p:txBody>
      </p:sp>
      <p:sp>
        <p:nvSpPr>
          <p:cNvPr id="7" name="文本框 6"/>
          <p:cNvSpPr txBox="1"/>
          <p:nvPr/>
        </p:nvSpPr>
        <p:spPr>
          <a:xfrm>
            <a:off x="8078470" y="2480310"/>
            <a:ext cx="14516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核反应堆</a:t>
            </a:r>
            <a:endParaRPr lang="zh-CN" altLang="en-US"/>
          </a:p>
        </p:txBody>
      </p:sp>
      <p:sp>
        <p:nvSpPr>
          <p:cNvPr id="8" name="文本框 7"/>
          <p:cNvSpPr txBox="1"/>
          <p:nvPr/>
        </p:nvSpPr>
        <p:spPr>
          <a:xfrm>
            <a:off x="3957320" y="4712335"/>
            <a:ext cx="12617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内能　</a:t>
            </a:r>
            <a:endParaRPr lang="zh-CN" altLang="en-US"/>
          </a:p>
        </p:txBody>
      </p:sp>
      <p:sp>
        <p:nvSpPr>
          <p:cNvPr id="9" name="文本框 8"/>
          <p:cNvSpPr txBox="1"/>
          <p:nvPr/>
        </p:nvSpPr>
        <p:spPr>
          <a:xfrm>
            <a:off x="5813425" y="4705985"/>
            <a:ext cx="34683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机械能</a:t>
            </a:r>
            <a:endParaRPr lang="zh-CN" altLang="en-US"/>
          </a:p>
        </p:txBody>
      </p:sp>
      <p:sp>
        <p:nvSpPr>
          <p:cNvPr id="43" name="流程图: 终止 42">
            <a:hlinkClick r:id="rId1" action="ppaction://hlinksldjump"/>
          </p:cNvPr>
          <p:cNvSpPr/>
          <p:nvPr/>
        </p:nvSpPr>
        <p:spPr>
          <a:xfrm>
            <a:off x="8645525" y="51663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704215" y="123888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太阳能</a:t>
              </a:r>
              <a:r>
                <a:rPr lang="zh-CN" altLang="en-US"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2016.29第二空)</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895985" y="1761490"/>
            <a:ext cx="944499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产生：</a:t>
            </a:r>
            <a:r>
              <a:rPr lang="zh-CN" sz="2400">
                <a:latin typeface="Times New Roman" panose="02020603050405020304" pitchFamily="18" charset="0"/>
                <a:ea typeface="宋体" panose="02010600030101010101" pitchFamily="2" charset="-122"/>
                <a:cs typeface="Times New Roman" panose="02020603050405020304" pitchFamily="18" charset="0"/>
              </a:rPr>
              <a:t>在太阳内部，氢原子核在超高温下发生聚变，释放出巨大的核能．</a:t>
            </a:r>
            <a:r>
              <a:rPr lang="en-US" sz="2400">
                <a:latin typeface="Times New Roman" panose="02020603050405020304" pitchFamily="18" charset="0"/>
                <a:ea typeface="黑体" panose="02010609060101010101" pitchFamily="49" charset="-122"/>
                <a:cs typeface="Times New Roman" panose="02020603050405020304" pitchFamily="18" charset="0"/>
              </a:rPr>
              <a:t>2. </a:t>
            </a:r>
            <a:r>
              <a:rPr lang="zh-CN" sz="2400">
                <a:latin typeface="Times New Roman" panose="02020603050405020304" pitchFamily="18" charset="0"/>
                <a:ea typeface="黑体" panose="02010609060101010101" pitchFamily="49" charset="-122"/>
                <a:cs typeface="Times New Roman" panose="02020603050405020304" pitchFamily="18" charset="0"/>
              </a:rPr>
              <a:t>优点：</a:t>
            </a:r>
            <a:r>
              <a:rPr lang="zh-CN" sz="2400">
                <a:latin typeface="Times New Roman" panose="02020603050405020304" pitchFamily="18" charset="0"/>
                <a:ea typeface="宋体" panose="02010600030101010101" pitchFamily="2" charset="-122"/>
                <a:cs typeface="Times New Roman" panose="02020603050405020304" pitchFamily="18" charset="0"/>
              </a:rPr>
              <a:t>供应时间长、分布广阔、获取方便、环保无污染等．</a:t>
            </a:r>
            <a:r>
              <a:rPr lang="en-US" sz="2400">
                <a:latin typeface="Times New Roman" panose="02020603050405020304" pitchFamily="18" charset="0"/>
                <a:ea typeface="黑体" panose="02010609060101010101" pitchFamily="49" charset="-122"/>
                <a:cs typeface="Times New Roman" panose="02020603050405020304" pitchFamily="18" charset="0"/>
              </a:rPr>
              <a:t>3. </a:t>
            </a:r>
            <a:r>
              <a:rPr lang="zh-CN" sz="2400">
                <a:latin typeface="Times New Roman" panose="02020603050405020304" pitchFamily="18" charset="0"/>
                <a:ea typeface="黑体" panose="02010609060101010101" pitchFamily="49" charset="-122"/>
                <a:cs typeface="Times New Roman" panose="02020603050405020304" pitchFamily="18" charset="0"/>
              </a:rPr>
              <a:t>利用</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太阳能转化为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，如太阳灶、太阳能热水器等；</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太阳能转化为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，如太阳能电池；</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太阳能转化为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，如植物通过太阳进行光合作用．</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3383915" y="404399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内能</a:t>
            </a:r>
            <a:endParaRPr lang="zh-CN" altLang="en-US"/>
          </a:p>
        </p:txBody>
      </p:sp>
      <p:sp>
        <p:nvSpPr>
          <p:cNvPr id="8" name="文本框 7"/>
          <p:cNvSpPr txBox="1"/>
          <p:nvPr/>
        </p:nvSpPr>
        <p:spPr>
          <a:xfrm>
            <a:off x="3383915" y="463835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电能</a:t>
            </a:r>
            <a:endParaRPr lang="zh-CN" altLang="en-US"/>
          </a:p>
        </p:txBody>
      </p:sp>
      <p:sp>
        <p:nvSpPr>
          <p:cNvPr id="9" name="文本框 8"/>
          <p:cNvSpPr txBox="1"/>
          <p:nvPr/>
        </p:nvSpPr>
        <p:spPr>
          <a:xfrm>
            <a:off x="3312160" y="517048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化学能</a:t>
            </a:r>
            <a:endParaRPr lang="zh-CN" altLang="en-US"/>
          </a:p>
        </p:txBody>
      </p:sp>
      <p:sp>
        <p:nvSpPr>
          <p:cNvPr id="43" name="流程图: 终止 42">
            <a:hlinkClick r:id="rId2" action="ppaction://hlinksldjump"/>
          </p:cNvPr>
          <p:cNvSpPr/>
          <p:nvPr/>
        </p:nvSpPr>
        <p:spPr>
          <a:xfrm>
            <a:off x="9196070" y="50990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1017905" y="166941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能源与可持续发展</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6</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017905" y="2158365"/>
            <a:ext cx="1057719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．能量的转化、能量的转移，都是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有</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没有</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方向性的．</a:t>
            </a:r>
            <a:r>
              <a:rPr lang="en-US" sz="2400">
                <a:latin typeface="Times New Roman" panose="02020603050405020304" pitchFamily="18" charset="0"/>
                <a:ea typeface="黑体" panose="02010609060101010101" pitchFamily="49" charset="-122"/>
                <a:cs typeface="Times New Roman" panose="02020603050405020304" pitchFamily="18" charset="0"/>
              </a:rPr>
              <a:t>2. </a:t>
            </a:r>
            <a:r>
              <a:rPr lang="zh-CN" sz="2400">
                <a:latin typeface="Times New Roman" panose="02020603050405020304" pitchFamily="18" charset="0"/>
                <a:ea typeface="黑体" panose="02010609060101010101" pitchFamily="49" charset="-122"/>
                <a:cs typeface="Times New Roman" panose="02020603050405020304" pitchFamily="18" charset="0"/>
              </a:rPr>
              <a:t>能源消耗对环境的影响：</a:t>
            </a:r>
            <a:r>
              <a:rPr lang="zh-CN" sz="2400">
                <a:latin typeface="Times New Roman" panose="02020603050405020304" pitchFamily="18" charset="0"/>
                <a:ea typeface="宋体" panose="02010600030101010101" pitchFamily="2" charset="-122"/>
                <a:cs typeface="Times New Roman" panose="02020603050405020304" pitchFamily="18" charset="0"/>
              </a:rPr>
              <a:t>热污染、温室效应、大气污染等．</a:t>
            </a:r>
            <a:r>
              <a:rPr lang="en-US" sz="2400">
                <a:latin typeface="Times New Roman" panose="02020603050405020304" pitchFamily="18" charset="0"/>
                <a:ea typeface="宋体" panose="02010600030101010101" pitchFamily="2" charset="-122"/>
                <a:cs typeface="Times New Roman" panose="02020603050405020304" pitchFamily="18" charset="0"/>
              </a:rPr>
              <a:t>3. </a:t>
            </a:r>
            <a:r>
              <a:rPr lang="zh-CN" sz="2400">
                <a:latin typeface="Times New Roman" panose="02020603050405020304" pitchFamily="18" charset="0"/>
                <a:ea typeface="黑体" panose="02010609060101010101" pitchFamily="49" charset="-122"/>
                <a:cs typeface="Times New Roman" panose="02020603050405020304" pitchFamily="18" charset="0"/>
              </a:rPr>
              <a:t>未来理想能源的特点：</a:t>
            </a:r>
            <a:endParaRPr lang="zh-CN"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a. </a:t>
            </a:r>
            <a:r>
              <a:rPr lang="zh-CN" sz="2400">
                <a:latin typeface="Times New Roman" panose="02020603050405020304" pitchFamily="18" charset="0"/>
                <a:ea typeface="宋体" panose="02010600030101010101" pitchFamily="2" charset="-122"/>
                <a:cs typeface="Times New Roman" panose="02020603050405020304" pitchFamily="18" charset="0"/>
              </a:rPr>
              <a:t>便宜，大多数人用得起；</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相关的技术必须成熟，可大规模使用；</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安全、清洁、绿色．</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6156325" y="2312035"/>
            <a:ext cx="28111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有</a:t>
            </a:r>
            <a:endParaRPr lang="zh-CN" altLang="en-US"/>
          </a:p>
        </p:txBody>
      </p:sp>
      <p:sp>
        <p:nvSpPr>
          <p:cNvPr id="43" name="流程图: 终止 42">
            <a:hlinkClick r:id="rId2" action="ppaction://hlinksldjump"/>
          </p:cNvPr>
          <p:cNvSpPr/>
          <p:nvPr/>
        </p:nvSpPr>
        <p:spPr>
          <a:xfrm>
            <a:off x="8967470" y="47713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3431" y="1377315"/>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山西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2" name="组合 1"/>
          <p:cNvGrpSpPr/>
          <p:nvPr/>
        </p:nvGrpSpPr>
        <p:grpSpPr>
          <a:xfrm>
            <a:off x="629920" y="2577465"/>
            <a:ext cx="9798050" cy="737235"/>
            <a:chOff x="1104" y="2929"/>
            <a:chExt cx="15430" cy="1161"/>
          </a:xfrm>
        </p:grpSpPr>
        <p:pic>
          <p:nvPicPr>
            <p:cNvPr id="6" name="图片 5" descr="考点3字"/>
            <p:cNvPicPr>
              <a:picLocks noChangeAspect="1"/>
            </p:cNvPicPr>
            <p:nvPr/>
          </p:nvPicPr>
          <p:blipFill>
            <a:blip r:embed="rId2"/>
            <a:stretch>
              <a:fillRect/>
            </a:stretch>
          </p:blipFill>
          <p:spPr>
            <a:xfrm>
              <a:off x="1104" y="3275"/>
              <a:ext cx="3418" cy="761"/>
            </a:xfrm>
            <a:prstGeom prst="rect">
              <a:avLst/>
            </a:prstGeom>
          </p:spPr>
        </p:pic>
        <p:sp>
          <p:nvSpPr>
            <p:cNvPr id="20481" name="文本框 4"/>
            <p:cNvSpPr txBox="1"/>
            <p:nvPr/>
          </p:nvSpPr>
          <p:spPr>
            <a:xfrm>
              <a:off x="4798" y="2929"/>
              <a:ext cx="11736"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电磁波</a:t>
              </a:r>
              <a:r>
                <a:rPr sz="2400" dirty="0">
                  <a:latin typeface="Times New Roman" panose="02020603050405020304" pitchFamily="18" charset="0"/>
                  <a:ea typeface="宋体" panose="02010600030101010101" pitchFamily="2" charset="-122"/>
                  <a:cs typeface="Times New Roman" panose="02020603050405020304" pitchFamily="18" charset="0"/>
                </a:rPr>
                <a:t>(2016.30第二空)</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rot="0">
              <a:off x="1177"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4" name="文本框 13"/>
          <p:cNvSpPr txBox="1"/>
          <p:nvPr/>
        </p:nvSpPr>
        <p:spPr>
          <a:xfrm>
            <a:off x="629920" y="3502025"/>
            <a:ext cx="1099375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en-US" sz="2400">
                <a:latin typeface="Times New Roman" panose="02020603050405020304" pitchFamily="18" charset="0"/>
                <a:cs typeface="Times New Roman" panose="02020603050405020304" pitchFamily="18" charset="0"/>
              </a:rPr>
              <a:t>(2016</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30</a:t>
            </a:r>
            <a:r>
              <a:rPr lang="zh-CN" sz="2400">
                <a:latin typeface="Times New Roman" panose="02020603050405020304" pitchFamily="18" charset="0"/>
                <a:cs typeface="Times New Roman" panose="02020603050405020304" pitchFamily="18" charset="0"/>
              </a:rPr>
              <a:t>题节选</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当今互联网、手机的广泛应用正在日益改变着人们的生活，手机通过</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超声波</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电磁波</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传递信息．</a:t>
            </a:r>
            <a:endParaRPr lang="zh-CN" altLang="en-US">
              <a:latin typeface="Times New Roman" panose="02020603050405020304" pitchFamily="18" charset="0"/>
              <a:cs typeface="Times New Roman" panose="02020603050405020304" pitchFamily="18" charset="0"/>
            </a:endParaRPr>
          </a:p>
        </p:txBody>
      </p:sp>
      <p:sp>
        <p:nvSpPr>
          <p:cNvPr id="15" name="文本框 14"/>
          <p:cNvSpPr txBox="1"/>
          <p:nvPr/>
        </p:nvSpPr>
        <p:spPr>
          <a:xfrm>
            <a:off x="2660650" y="414813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电磁波</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8161020" y="5743575"/>
            <a:ext cx="1619885" cy="368300"/>
          </a:xfrm>
          <a:prstGeom prst="rect">
            <a:avLst/>
          </a:prstGeom>
          <a:noFill/>
          <a:ln w="9525">
            <a:noFill/>
          </a:ln>
        </p:spPr>
        <p:txBody>
          <a:bodyPr wrap="square">
            <a:spAutoFit/>
          </a:bodyPr>
          <a:p>
            <a:pPr marL="127000" indent="-127000" algn="ctr"/>
            <a:r>
              <a:rPr lang="zh-CN">
                <a:cs typeface="楷体_GB2312" charset="0"/>
              </a:rPr>
              <a:t>第</a:t>
            </a:r>
            <a:r>
              <a:rPr lang="en-US">
                <a:latin typeface="Times New Roman" panose="02020603050405020304" pitchFamily="18" charset="0"/>
                <a:cs typeface="楷体_GB2312" charset="0"/>
              </a:rPr>
              <a:t>2</a:t>
            </a:r>
            <a:r>
              <a:rPr lang="zh-CN">
                <a:cs typeface="楷体_GB2312" charset="0"/>
              </a:rPr>
              <a:t>题图</a:t>
            </a:r>
            <a:endParaRPr lang="zh-CN" altLang="en-US"/>
          </a:p>
        </p:txBody>
      </p:sp>
      <p:grpSp>
        <p:nvGrpSpPr>
          <p:cNvPr id="5" name="组合 4"/>
          <p:cNvGrpSpPr/>
          <p:nvPr/>
        </p:nvGrpSpPr>
        <p:grpSpPr>
          <a:xfrm>
            <a:off x="904875" y="114236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pic>
        <p:nvPicPr>
          <p:cNvPr id="3" name="图片 -2147482142" descr="C:\Documents and Settings\Administrator\桌面\物理（山西）\山西物理\X313.TIF"/>
          <p:cNvPicPr>
            <a:picLocks noChangeAspect="1"/>
          </p:cNvPicPr>
          <p:nvPr/>
        </p:nvPicPr>
        <p:blipFill>
          <a:blip r:embed="rId2" r:link="rId3"/>
          <a:stretch>
            <a:fillRect/>
          </a:stretch>
        </p:blipFill>
        <p:spPr>
          <a:xfrm>
            <a:off x="7893685" y="3481070"/>
            <a:ext cx="2153920" cy="2153920"/>
          </a:xfrm>
          <a:prstGeom prst="rect">
            <a:avLst/>
          </a:prstGeom>
          <a:noFill/>
          <a:ln w="9525">
            <a:noFill/>
          </a:ln>
        </p:spPr>
      </p:pic>
      <p:sp>
        <p:nvSpPr>
          <p:cNvPr id="7" name="文本框 6"/>
          <p:cNvSpPr txBox="1"/>
          <p:nvPr/>
        </p:nvSpPr>
        <p:spPr>
          <a:xfrm>
            <a:off x="815975" y="1714500"/>
            <a:ext cx="1078674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梧州改编</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2019</a:t>
            </a:r>
            <a:r>
              <a:rPr lang="zh-CN" sz="2400">
                <a:latin typeface="Times New Roman" panose="02020603050405020304" pitchFamily="18" charset="0"/>
                <a:ea typeface="宋体" panose="02010600030101010101" pitchFamily="2" charset="-122"/>
                <a:cs typeface="Times New Roman" panose="02020603050405020304" pitchFamily="18" charset="0"/>
              </a:rPr>
              <a:t>年</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月</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日，由着陆器和巡视器组成的嫦娥四号探测器成功降落于月球背面的预选着陆区，开启了月球探测的新篇章．如图是嫦娥四号传回的世界上第一张近距离拍摄的月球背面影像图，它是通过</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鹊桥</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中继星利用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波传回地球的．</a:t>
            </a:r>
            <a:endParaRPr lang="zh-CN" altLang="en-US">
              <a:latin typeface="Times New Roman" panose="02020603050405020304" pitchFamily="18" charset="0"/>
              <a:cs typeface="Times New Roman" panose="02020603050405020304" pitchFamily="18" charset="0"/>
            </a:endParaRPr>
          </a:p>
        </p:txBody>
      </p:sp>
      <p:sp>
        <p:nvSpPr>
          <p:cNvPr id="8" name="文本框 7"/>
          <p:cNvSpPr txBox="1"/>
          <p:nvPr/>
        </p:nvSpPr>
        <p:spPr>
          <a:xfrm>
            <a:off x="1170305" y="3412490"/>
            <a:ext cx="8083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电磁</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04950" y="2696210"/>
            <a:ext cx="910463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百色</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电磁波按波长从小到大排列为：γ射线、</a:t>
            </a:r>
            <a:r>
              <a:rPr lang="en-US" sz="2400">
                <a:latin typeface="Times New Roman" panose="02020603050405020304" pitchFamily="18" charset="0"/>
                <a:ea typeface="宋体" panose="02010600030101010101" pitchFamily="2" charset="-122"/>
                <a:cs typeface="Times New Roman" panose="02020603050405020304" pitchFamily="18" charset="0"/>
              </a:rPr>
              <a:t>X</a:t>
            </a:r>
            <a:r>
              <a:rPr lang="zh-CN" sz="2400">
                <a:latin typeface="Times New Roman" panose="02020603050405020304" pitchFamily="18" charset="0"/>
                <a:ea typeface="宋体" panose="02010600030101010101" pitchFamily="2" charset="-122"/>
                <a:cs typeface="Times New Roman" panose="02020603050405020304" pitchFamily="18" charset="0"/>
              </a:rPr>
              <a:t>射线、紫外线、</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、红外线、微波和无线电波；它们的用途非常广，如电视机的遥控器是利用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进行遥控的．</a:t>
            </a:r>
            <a:endParaRPr lang="zh-CN" altLang="en-US">
              <a:latin typeface="Times New Roman" panose="02020603050405020304" pitchFamily="18" charset="0"/>
              <a:cs typeface="Times New Roman" panose="02020603050405020304" pitchFamily="18" charset="0"/>
            </a:endParaRPr>
          </a:p>
        </p:txBody>
      </p:sp>
      <p:sp>
        <p:nvSpPr>
          <p:cNvPr id="8" name="文本框 7"/>
          <p:cNvSpPr txBox="1"/>
          <p:nvPr/>
        </p:nvSpPr>
        <p:spPr>
          <a:xfrm>
            <a:off x="2225040" y="3342005"/>
            <a:ext cx="11493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可见光</a:t>
            </a:r>
            <a:endParaRPr lang="zh-CN" altLang="en-US"/>
          </a:p>
        </p:txBody>
      </p:sp>
      <p:sp>
        <p:nvSpPr>
          <p:cNvPr id="9" name="文本框 8"/>
          <p:cNvSpPr txBox="1"/>
          <p:nvPr/>
        </p:nvSpPr>
        <p:spPr>
          <a:xfrm>
            <a:off x="4685665" y="3881120"/>
            <a:ext cx="11112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红外线</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0255" y="2320925"/>
            <a:ext cx="109543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a:t>
            </a:r>
            <a:r>
              <a:rPr lang="en-US" sz="2400">
                <a:latin typeface="Times New Roman" panose="02020603050405020304" pitchFamily="18" charset="0"/>
                <a:cs typeface="Times New Roman" panose="02020603050405020304" pitchFamily="18" charset="0"/>
              </a:rPr>
              <a:t>(2018</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36</a:t>
            </a:r>
            <a:r>
              <a:rPr lang="zh-CN" sz="2400">
                <a:latin typeface="Times New Roman" panose="02020603050405020304" pitchFamily="18" charset="0"/>
                <a:cs typeface="Times New Roman" panose="02020603050405020304" pitchFamily="18" charset="0"/>
              </a:rPr>
              <a:t>题节选</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风能属于</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可再生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不可再生</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能源．</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en-US" sz="2400">
                <a:latin typeface="Times New Roman" panose="02020603050405020304" pitchFamily="18" charset="0"/>
                <a:cs typeface="Times New Roman" panose="02020603050405020304" pitchFamily="18" charset="0"/>
              </a:rPr>
              <a:t>(2016</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29</a:t>
            </a:r>
            <a:r>
              <a:rPr lang="zh-CN" sz="2400">
                <a:latin typeface="Times New Roman" panose="02020603050405020304" pitchFamily="18" charset="0"/>
                <a:cs typeface="Times New Roman" panose="02020603050405020304" pitchFamily="18" charset="0"/>
              </a:rPr>
              <a:t>题节选</a:t>
            </a:r>
            <a:r>
              <a:rPr lang="en-US" sz="24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物理应用广泛，广告中也常蕴含着物理知识．例如：</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开发新型能源，共创碧水蓝天”．太阳能等新型能源的开发利用是解决社会发展的能源危机、环境污染、气候变化等问题的必由之路，太阳能属于</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可再生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不可再生</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能源．</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5605780" y="2415540"/>
            <a:ext cx="1168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可再生</a:t>
            </a:r>
            <a:endParaRPr lang="zh-CN" altLang="en-US"/>
          </a:p>
        </p:txBody>
      </p:sp>
      <p:sp>
        <p:nvSpPr>
          <p:cNvPr id="4" name="文本框 3"/>
          <p:cNvSpPr txBox="1"/>
          <p:nvPr/>
        </p:nvSpPr>
        <p:spPr>
          <a:xfrm>
            <a:off x="9987915" y="4077335"/>
            <a:ext cx="1168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可再生</a:t>
            </a:r>
            <a:endParaRPr lang="zh-CN" altLang="en-US"/>
          </a:p>
        </p:txBody>
      </p:sp>
      <p:grpSp>
        <p:nvGrpSpPr>
          <p:cNvPr id="5" name="组合 4"/>
          <p:cNvGrpSpPr/>
          <p:nvPr/>
        </p:nvGrpSpPr>
        <p:grpSpPr>
          <a:xfrm>
            <a:off x="894715" y="1517015"/>
            <a:ext cx="8869045" cy="737235"/>
            <a:chOff x="956" y="1598"/>
            <a:chExt cx="13967" cy="1161"/>
          </a:xfrm>
        </p:grpSpPr>
        <p:pic>
          <p:nvPicPr>
            <p:cNvPr id="6" name="图片 5" descr="考点3字"/>
            <p:cNvPicPr>
              <a:picLocks noChangeAspect="1"/>
            </p:cNvPicPr>
            <p:nvPr/>
          </p:nvPicPr>
          <p:blipFill>
            <a:blip r:embed="rId1"/>
            <a:stretch>
              <a:fillRect/>
            </a:stretch>
          </p:blipFill>
          <p:spPr>
            <a:xfrm>
              <a:off x="956" y="1944"/>
              <a:ext cx="3418" cy="761"/>
            </a:xfrm>
            <a:prstGeom prst="rect">
              <a:avLst/>
            </a:prstGeom>
          </p:spPr>
        </p:pic>
        <p:sp>
          <p:nvSpPr>
            <p:cNvPr id="20481" name="文本框 4"/>
            <p:cNvSpPr txBox="1"/>
            <p:nvPr/>
          </p:nvSpPr>
          <p:spPr>
            <a:xfrm>
              <a:off x="4650" y="1598"/>
              <a:ext cx="10273"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能源与可持续发展</a:t>
              </a:r>
              <a:r>
                <a:rPr sz="2400" dirty="0">
                  <a:latin typeface="Times New Roman" panose="02020603050405020304" pitchFamily="18" charset="0"/>
                  <a:ea typeface="宋体" panose="02010600030101010101" pitchFamily="2" charset="-122"/>
                  <a:cs typeface="Times New Roman" panose="02020603050405020304" pitchFamily="18" charset="0"/>
                </a:rPr>
                <a:t>(6年2考)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rot="0">
              <a:off x="1029" y="1915"/>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25195" y="206692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36930" y="2727960"/>
            <a:ext cx="1051877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en-US" sz="2400" b="1">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昆明</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月</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日是世界环境日，为减少环境污染和生态破坏，实现节能减排，中国在沿海地区大力推广风力发电．这种发电方式是把</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cs typeface="Times New Roman" panose="02020603050405020304" pitchFamily="18" charset="0"/>
              </a:rPr>
              <a:t>__</a:t>
            </a:r>
            <a:r>
              <a:rPr lang="zh-CN" sz="2400">
                <a:latin typeface="Times New Roman" panose="02020603050405020304" pitchFamily="18" charset="0"/>
                <a:ea typeface="宋体" panose="02010600030101010101" pitchFamily="2" charset="-122"/>
                <a:cs typeface="Times New Roman" panose="02020603050405020304" pitchFamily="18" charset="0"/>
              </a:rPr>
              <a:t>转化成电能；在众多能源中，煤、石油、天然气和铀矿等都属于</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可再生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不可再生</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能源．</a:t>
            </a:r>
            <a:endParaRPr lang="zh-CN" altLang="en-US">
              <a:latin typeface="Times New Roman" panose="02020603050405020304" pitchFamily="18" charset="0"/>
              <a:cs typeface="Times New Roman" panose="02020603050405020304" pitchFamily="18" charset="0"/>
            </a:endParaRPr>
          </a:p>
        </p:txBody>
      </p:sp>
      <p:sp>
        <p:nvSpPr>
          <p:cNvPr id="8" name="文本框 7"/>
          <p:cNvSpPr txBox="1"/>
          <p:nvPr/>
        </p:nvSpPr>
        <p:spPr>
          <a:xfrm>
            <a:off x="9043670" y="3355975"/>
            <a:ext cx="8636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风能</a:t>
            </a:r>
            <a:endParaRPr lang="zh-CN" altLang="en-US"/>
          </a:p>
        </p:txBody>
      </p:sp>
      <p:sp>
        <p:nvSpPr>
          <p:cNvPr id="9" name="文本框 8"/>
          <p:cNvSpPr txBox="1"/>
          <p:nvPr/>
        </p:nvSpPr>
        <p:spPr>
          <a:xfrm>
            <a:off x="8415655" y="3932555"/>
            <a:ext cx="14916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不可再生</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2990215" y="265684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2990215" y="3687445"/>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山西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5340112" y="2870258"/>
            <a:ext cx="1159389" cy="2147981"/>
          </a:xfrm>
          <a:custGeom>
            <a:avLst/>
            <a:gdLst>
              <a:gd name="rtl" fmla="*/ 331664 w 1669568"/>
              <a:gd name="rtt" fmla="*/ 132240 h 843600"/>
              <a:gd name="rtr" fmla="*/ 1334864 w 1669568"/>
              <a:gd name="rtb" fmla="*/ 725040 h 843600"/>
            </a:gdLst>
            <a:ahLst/>
            <a:cxnLst/>
            <a:rect l="rtl" t="rtt" r="rtr" b="rtb"/>
            <a:pathLst>
              <a:path w="1669568" h="843600">
                <a:moveTo>
                  <a:pt x="421800" y="0"/>
                </a:moveTo>
                <a:lnTo>
                  <a:pt x="1247768" y="0"/>
                </a:lnTo>
                <a:cubicBezTo>
                  <a:pt x="1480728" y="0"/>
                  <a:pt x="1669568" y="188840"/>
                  <a:pt x="1669568" y="421800"/>
                </a:cubicBezTo>
                <a:cubicBezTo>
                  <a:pt x="1669568" y="654760"/>
                  <a:pt x="1480728" y="843600"/>
                  <a:pt x="1247768" y="843600"/>
                </a:cubicBezTo>
                <a:lnTo>
                  <a:pt x="421800" y="843600"/>
                </a:lnTo>
                <a:cubicBezTo>
                  <a:pt x="188840" y="843600"/>
                  <a:pt x="0" y="654760"/>
                  <a:pt x="0" y="421800"/>
                </a:cubicBezTo>
                <a:cubicBezTo>
                  <a:pt x="0" y="188840"/>
                  <a:pt x="188840" y="0"/>
                  <a:pt x="421800" y="0"/>
                </a:cubicBezTo>
                <a:close/>
              </a:path>
            </a:pathLst>
          </a:custGeom>
          <a:solidFill>
            <a:srgbClr val="FFFFFF"/>
          </a:solidFill>
          <a:ln w="30400" cap="flat">
            <a:solidFill>
              <a:schemeClr val="accent4"/>
            </a:solidFill>
            <a:round/>
          </a:ln>
        </p:spPr>
        <p:txBody>
          <a:bodyPr wrap="square" lIns="0" tIns="0" rIns="0" bIns="22497" rtlCol="0" anchor="ctr"/>
          <a:p>
            <a:pPr algn="l"/>
            <a:r>
              <a:rPr sz="2400" b="1">
                <a:solidFill>
                  <a:srgbClr val="454545"/>
                </a:solidFill>
                <a:latin typeface="方正粗黑宋简体" panose="02000000000000000000" charset="-122"/>
              </a:rPr>
              <a:t>能源</a:t>
            </a:r>
            <a:endParaRPr sz="2400" b="1">
              <a:solidFill>
                <a:srgbClr val="454545"/>
              </a:solidFill>
              <a:latin typeface="方正粗黑宋简体" panose="02000000000000000000" charset="-122"/>
            </a:endParaRPr>
          </a:p>
          <a:p>
            <a:pPr algn="l"/>
            <a:r>
              <a:rPr sz="2400" b="1">
                <a:solidFill>
                  <a:srgbClr val="454545"/>
                </a:solidFill>
                <a:latin typeface="方正粗黑宋简体" panose="02000000000000000000" charset="-122"/>
              </a:rPr>
              <a:t>与可</a:t>
            </a:r>
            <a:endParaRPr sz="2400" b="1">
              <a:solidFill>
                <a:srgbClr val="454545"/>
              </a:solidFill>
              <a:latin typeface="方正粗黑宋简体" panose="02000000000000000000" charset="-122"/>
            </a:endParaRPr>
          </a:p>
          <a:p>
            <a:pPr algn="l"/>
            <a:r>
              <a:rPr sz="2400" b="1">
                <a:solidFill>
                  <a:srgbClr val="454545"/>
                </a:solidFill>
                <a:latin typeface="方正粗黑宋简体" panose="02000000000000000000" charset="-122"/>
              </a:rPr>
              <a:t>持续</a:t>
            </a:r>
            <a:endParaRPr sz="2400" b="1">
              <a:solidFill>
                <a:srgbClr val="454545"/>
              </a:solidFill>
              <a:latin typeface="方正粗黑宋简体" panose="02000000000000000000" charset="-122"/>
            </a:endParaRPr>
          </a:p>
          <a:p>
            <a:pPr algn="l"/>
            <a:r>
              <a:rPr sz="2400" b="1">
                <a:solidFill>
                  <a:srgbClr val="454545"/>
                </a:solidFill>
                <a:latin typeface="方正粗黑宋简体" panose="02000000000000000000" charset="-122"/>
              </a:rPr>
              <a:t>发展</a:t>
            </a:r>
            <a:endParaRPr sz="2400" b="1">
              <a:solidFill>
                <a:srgbClr val="454545"/>
              </a:solidFill>
              <a:latin typeface="方正粗黑宋简体" panose="02000000000000000000" charset="-122"/>
            </a:endParaRPr>
          </a:p>
        </p:txBody>
      </p:sp>
      <p:grpSp>
        <p:nvGrpSpPr>
          <p:cNvPr id="17" name="组合 16"/>
          <p:cNvGrpSpPr/>
          <p:nvPr/>
        </p:nvGrpSpPr>
        <p:grpSpPr>
          <a:xfrm>
            <a:off x="6499501" y="3987742"/>
            <a:ext cx="1977819" cy="754301"/>
            <a:chOff x="10137" y="6261"/>
            <a:chExt cx="3115" cy="1188"/>
          </a:xfrm>
        </p:grpSpPr>
        <p:sp>
          <p:nvSpPr>
            <p:cNvPr id="169" name="MMConnector"/>
            <p:cNvSpPr/>
            <p:nvPr/>
          </p:nvSpPr>
          <p:spPr>
            <a:xfrm>
              <a:off x="10137" y="6533"/>
              <a:ext cx="1613" cy="351"/>
            </a:xfrm>
            <a:custGeom>
              <a:avLst/>
              <a:gdLst/>
              <a:ahLst/>
              <a:cxnLst/>
              <a:pathLst>
                <a:path w="804274" h="87659">
                  <a:moveTo>
                    <a:pt x="16044" y="-33693"/>
                  </a:moveTo>
                  <a:cubicBezTo>
                    <a:pt x="-2808" y="-37066"/>
                    <a:pt x="-17293" y="-26566"/>
                    <a:pt x="-19453" y="-12096"/>
                  </a:cubicBezTo>
                  <a:cubicBezTo>
                    <a:pt x="-21612" y="2373"/>
                    <a:pt x="-10822" y="16617"/>
                    <a:pt x="8191" y="18924"/>
                  </a:cubicBezTo>
                  <a:cubicBezTo>
                    <a:pt x="25782" y="21059"/>
                    <a:pt x="43373" y="23194"/>
                    <a:pt x="60969" y="25349"/>
                  </a:cubicBezTo>
                  <a:cubicBezTo>
                    <a:pt x="78565" y="27503"/>
                    <a:pt x="96166" y="29678"/>
                    <a:pt x="113773" y="31853"/>
                  </a:cubicBezTo>
                  <a:cubicBezTo>
                    <a:pt x="131380" y="34027"/>
                    <a:pt x="148992" y="36201"/>
                    <a:pt x="166610" y="38363"/>
                  </a:cubicBezTo>
                  <a:cubicBezTo>
                    <a:pt x="184229" y="40525"/>
                    <a:pt x="201855" y="42675"/>
                    <a:pt x="219489" y="44800"/>
                  </a:cubicBezTo>
                  <a:cubicBezTo>
                    <a:pt x="237122" y="46924"/>
                    <a:pt x="254764" y="49023"/>
                    <a:pt x="272414" y="51081"/>
                  </a:cubicBezTo>
                  <a:cubicBezTo>
                    <a:pt x="290064" y="53140"/>
                    <a:pt x="307724" y="55158"/>
                    <a:pt x="325393" y="57120"/>
                  </a:cubicBezTo>
                  <a:cubicBezTo>
                    <a:pt x="343062" y="59082"/>
                    <a:pt x="360741" y="60989"/>
                    <a:pt x="378430" y="62824"/>
                  </a:cubicBezTo>
                  <a:cubicBezTo>
                    <a:pt x="396119" y="64659"/>
                    <a:pt x="413818" y="66422"/>
                    <a:pt x="431529" y="68097"/>
                  </a:cubicBezTo>
                  <a:cubicBezTo>
                    <a:pt x="449239" y="69772"/>
                    <a:pt x="466961" y="71359"/>
                    <a:pt x="484690" y="72841"/>
                  </a:cubicBezTo>
                  <a:cubicBezTo>
                    <a:pt x="502418" y="74322"/>
                    <a:pt x="520152" y="75699"/>
                    <a:pt x="537910" y="76953"/>
                  </a:cubicBezTo>
                  <a:cubicBezTo>
                    <a:pt x="555669" y="78206"/>
                    <a:pt x="573452" y="79336"/>
                    <a:pt x="591185" y="80328"/>
                  </a:cubicBezTo>
                  <a:cubicBezTo>
                    <a:pt x="608918" y="81320"/>
                    <a:pt x="626601" y="82174"/>
                    <a:pt x="644502" y="82863"/>
                  </a:cubicBezTo>
                  <a:cubicBezTo>
                    <a:pt x="662403" y="83552"/>
                    <a:pt x="680522" y="84076"/>
                    <a:pt x="697846" y="84451"/>
                  </a:cubicBezTo>
                  <a:cubicBezTo>
                    <a:pt x="715169" y="84826"/>
                    <a:pt x="731697" y="85051"/>
                    <a:pt x="751194" y="84989"/>
                  </a:cubicBezTo>
                  <a:cubicBezTo>
                    <a:pt x="770692" y="84927"/>
                    <a:pt x="793159" y="84578"/>
                    <a:pt x="804520" y="84377"/>
                  </a:cubicBezTo>
                  <a:cubicBezTo>
                    <a:pt x="815881" y="84177"/>
                    <a:pt x="816137" y="84126"/>
                    <a:pt x="816392" y="84075"/>
                  </a:cubicBezTo>
                  <a:cubicBezTo>
                    <a:pt x="819075" y="83538"/>
                    <a:pt x="820952" y="82365"/>
                    <a:pt x="820952" y="80275"/>
                  </a:cubicBezTo>
                  <a:cubicBezTo>
                    <a:pt x="820952" y="78185"/>
                    <a:pt x="819101" y="76093"/>
                    <a:pt x="816392" y="76475"/>
                  </a:cubicBezTo>
                  <a:cubicBezTo>
                    <a:pt x="816133" y="76511"/>
                    <a:pt x="815874" y="76548"/>
                    <a:pt x="804563" y="76110"/>
                  </a:cubicBezTo>
                  <a:cubicBezTo>
                    <a:pt x="793253" y="75673"/>
                    <a:pt x="770890" y="74761"/>
                    <a:pt x="751506" y="73730"/>
                  </a:cubicBezTo>
                  <a:cubicBezTo>
                    <a:pt x="732122" y="72700"/>
                    <a:pt x="715717" y="71551"/>
                    <a:pt x="698534" y="70209"/>
                  </a:cubicBezTo>
                  <a:cubicBezTo>
                    <a:pt x="681351" y="68867"/>
                    <a:pt x="663389" y="67333"/>
                    <a:pt x="645657" y="65648"/>
                  </a:cubicBezTo>
                  <a:cubicBezTo>
                    <a:pt x="627925" y="63962"/>
                    <a:pt x="610423" y="62126"/>
                    <a:pt x="592879" y="60150"/>
                  </a:cubicBezTo>
                  <a:cubicBezTo>
                    <a:pt x="575336" y="58174"/>
                    <a:pt x="557752" y="56058"/>
                    <a:pt x="540198" y="53821"/>
                  </a:cubicBezTo>
                  <a:cubicBezTo>
                    <a:pt x="522645" y="51583"/>
                    <a:pt x="505121" y="49225"/>
                    <a:pt x="487608" y="46763"/>
                  </a:cubicBezTo>
                  <a:cubicBezTo>
                    <a:pt x="470094" y="44301"/>
                    <a:pt x="452589" y="41734"/>
                    <a:pt x="435097" y="39080"/>
                  </a:cubicBezTo>
                  <a:cubicBezTo>
                    <a:pt x="417605" y="36426"/>
                    <a:pt x="400125" y="33684"/>
                    <a:pt x="382654" y="30870"/>
                  </a:cubicBezTo>
                  <a:cubicBezTo>
                    <a:pt x="365183" y="28057"/>
                    <a:pt x="347720" y="25172"/>
                    <a:pt x="330263" y="22231"/>
                  </a:cubicBezTo>
                  <a:cubicBezTo>
                    <a:pt x="312806" y="19291"/>
                    <a:pt x="295354" y="16294"/>
                    <a:pt x="277906" y="13256"/>
                  </a:cubicBezTo>
                  <a:cubicBezTo>
                    <a:pt x="260458" y="10218"/>
                    <a:pt x="243013" y="7139"/>
                    <a:pt x="225567" y="4033"/>
                  </a:cubicBezTo>
                  <a:cubicBezTo>
                    <a:pt x="208122" y="927"/>
                    <a:pt x="190677" y="-2207"/>
                    <a:pt x="173228" y="-5353"/>
                  </a:cubicBezTo>
                  <a:cubicBezTo>
                    <a:pt x="155780" y="-8499"/>
                    <a:pt x="138329" y="-11658"/>
                    <a:pt x="120872" y="-14819"/>
                  </a:cubicBezTo>
                  <a:cubicBezTo>
                    <a:pt x="103416" y="-17981"/>
                    <a:pt x="85955" y="-21144"/>
                    <a:pt x="68483" y="-24290"/>
                  </a:cubicBezTo>
                  <a:cubicBezTo>
                    <a:pt x="51011" y="-27436"/>
                    <a:pt x="33527" y="-30565"/>
                    <a:pt x="16044" y="-33693"/>
                  </a:cubicBezTo>
                  <a:close/>
                </a:path>
              </a:pathLst>
            </a:custGeom>
            <a:solidFill>
              <a:schemeClr val="accent4"/>
            </a:solidFill>
            <a:ln w="7600" cap="rnd">
              <a:solidFill>
                <a:schemeClr val="accent4"/>
              </a:solidFill>
              <a:round/>
            </a:ln>
          </p:spPr>
        </p:sp>
        <p:sp>
          <p:nvSpPr>
            <p:cNvPr id="102" name="MainTopic"/>
            <p:cNvSpPr/>
            <p:nvPr/>
          </p:nvSpPr>
          <p:spPr>
            <a:xfrm>
              <a:off x="11774" y="6261"/>
              <a:ext cx="1478" cy="1188"/>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497" rtlCol="0" anchor="ctr"/>
            <a:p>
              <a:pPr algn="ctr">
                <a:lnSpc>
                  <a:spcPct val="100000"/>
                </a:lnSpc>
              </a:pPr>
              <a:r>
                <a:rPr sz="2400">
                  <a:solidFill>
                    <a:srgbClr val="303030"/>
                  </a:solidFill>
                  <a:latin typeface="宋体" panose="02010600030101010101" pitchFamily="2" charset="-122"/>
                  <a:hlinkClick r:id="rId1" action="ppaction://hlinksldjump"/>
                </a:rPr>
                <a:t>太阳能</a:t>
              </a:r>
              <a:endParaRPr sz="2400">
                <a:solidFill>
                  <a:srgbClr val="303030"/>
                </a:solidFill>
                <a:latin typeface="宋体" panose="02010600030101010101" pitchFamily="2" charset="-122"/>
              </a:endParaRPr>
            </a:p>
          </p:txBody>
        </p:sp>
      </p:grpSp>
      <p:grpSp>
        <p:nvGrpSpPr>
          <p:cNvPr id="20" name="组合 19"/>
          <p:cNvGrpSpPr/>
          <p:nvPr/>
        </p:nvGrpSpPr>
        <p:grpSpPr>
          <a:xfrm>
            <a:off x="6552835" y="4804267"/>
            <a:ext cx="3714998" cy="1236851"/>
            <a:chOff x="10318" y="7566"/>
            <a:chExt cx="5851" cy="1948"/>
          </a:xfrm>
        </p:grpSpPr>
        <p:sp>
          <p:nvSpPr>
            <p:cNvPr id="105" name="MMConnector"/>
            <p:cNvSpPr/>
            <p:nvPr/>
          </p:nvSpPr>
          <p:spPr>
            <a:xfrm>
              <a:off x="10318" y="7566"/>
              <a:ext cx="1701" cy="1587"/>
            </a:xfrm>
            <a:custGeom>
              <a:avLst/>
              <a:gdLst/>
              <a:ahLst/>
              <a:cxnLst/>
              <a:pathLst>
                <a:path w="893329" h="408344">
                  <a:moveTo>
                    <a:pt x="-61692" y="-92417"/>
                  </a:moveTo>
                  <a:cubicBezTo>
                    <a:pt x="-77088" y="-103809"/>
                    <a:pt x="-94710" y="-100902"/>
                    <a:pt x="-103095" y="-88913"/>
                  </a:cubicBezTo>
                  <a:cubicBezTo>
                    <a:pt x="-111479" y="-76925"/>
                    <a:pt x="-108080" y="-59501"/>
                    <a:pt x="-92182" y="-48821"/>
                  </a:cubicBezTo>
                  <a:cubicBezTo>
                    <a:pt x="-77549" y="-38992"/>
                    <a:pt x="-62915" y="-29163"/>
                    <a:pt x="-48318" y="-19223"/>
                  </a:cubicBezTo>
                  <a:cubicBezTo>
                    <a:pt x="-33722" y="-9284"/>
                    <a:pt x="-19161" y="766"/>
                    <a:pt x="-4596" y="10844"/>
                  </a:cubicBezTo>
                  <a:cubicBezTo>
                    <a:pt x="9969" y="20923"/>
                    <a:pt x="24539" y="31030"/>
                    <a:pt x="39135" y="41137"/>
                  </a:cubicBezTo>
                  <a:cubicBezTo>
                    <a:pt x="53732" y="51244"/>
                    <a:pt x="68355" y="61349"/>
                    <a:pt x="83033" y="71409"/>
                  </a:cubicBezTo>
                  <a:cubicBezTo>
                    <a:pt x="97711" y="81468"/>
                    <a:pt x="112443" y="91481"/>
                    <a:pt x="127256" y="101405"/>
                  </a:cubicBezTo>
                  <a:cubicBezTo>
                    <a:pt x="142068" y="111329"/>
                    <a:pt x="156961" y="121164"/>
                    <a:pt x="171959" y="130864"/>
                  </a:cubicBezTo>
                  <a:cubicBezTo>
                    <a:pt x="186957" y="140563"/>
                    <a:pt x="202061" y="150128"/>
                    <a:pt x="217292" y="159509"/>
                  </a:cubicBezTo>
                  <a:cubicBezTo>
                    <a:pt x="232523" y="168891"/>
                    <a:pt x="247882" y="178089"/>
                    <a:pt x="263387" y="187055"/>
                  </a:cubicBezTo>
                  <a:cubicBezTo>
                    <a:pt x="278893" y="196021"/>
                    <a:pt x="294544" y="204755"/>
                    <a:pt x="310357" y="213204"/>
                  </a:cubicBezTo>
                  <a:cubicBezTo>
                    <a:pt x="326169" y="221653"/>
                    <a:pt x="342142" y="229819"/>
                    <a:pt x="358282" y="237649"/>
                  </a:cubicBezTo>
                  <a:cubicBezTo>
                    <a:pt x="374422" y="245480"/>
                    <a:pt x="390730" y="252975"/>
                    <a:pt x="407206" y="260086"/>
                  </a:cubicBezTo>
                  <a:cubicBezTo>
                    <a:pt x="423681" y="267197"/>
                    <a:pt x="440324" y="273924"/>
                    <a:pt x="457125" y="280222"/>
                  </a:cubicBezTo>
                  <a:cubicBezTo>
                    <a:pt x="473925" y="286519"/>
                    <a:pt x="490884" y="292388"/>
                    <a:pt x="507987" y="297790"/>
                  </a:cubicBezTo>
                  <a:cubicBezTo>
                    <a:pt x="525090" y="303192"/>
                    <a:pt x="542338" y="308127"/>
                    <a:pt x="559692" y="312568"/>
                  </a:cubicBezTo>
                  <a:cubicBezTo>
                    <a:pt x="577046" y="317009"/>
                    <a:pt x="594505" y="320955"/>
                    <a:pt x="612099" y="324392"/>
                  </a:cubicBezTo>
                  <a:cubicBezTo>
                    <a:pt x="629693" y="327829"/>
                    <a:pt x="647420" y="330757"/>
                    <a:pt x="665036" y="333167"/>
                  </a:cubicBezTo>
                  <a:cubicBezTo>
                    <a:pt x="682651" y="335576"/>
                    <a:pt x="700155" y="337467"/>
                    <a:pt x="718318" y="338868"/>
                  </a:cubicBezTo>
                  <a:cubicBezTo>
                    <a:pt x="736481" y="340269"/>
                    <a:pt x="755304" y="341180"/>
                    <a:pt x="771760" y="341541"/>
                  </a:cubicBezTo>
                  <a:cubicBezTo>
                    <a:pt x="788216" y="341902"/>
                    <a:pt x="802304" y="341714"/>
                    <a:pt x="816392" y="341525"/>
                  </a:cubicBezTo>
                  <a:cubicBezTo>
                    <a:pt x="819128" y="341488"/>
                    <a:pt x="820952" y="339815"/>
                    <a:pt x="820952" y="337725"/>
                  </a:cubicBezTo>
                  <a:cubicBezTo>
                    <a:pt x="820952" y="335635"/>
                    <a:pt x="819127" y="334013"/>
                    <a:pt x="816392" y="333925"/>
                  </a:cubicBezTo>
                  <a:cubicBezTo>
                    <a:pt x="802422" y="333476"/>
                    <a:pt x="788452" y="333027"/>
                    <a:pt x="772191" y="331929"/>
                  </a:cubicBezTo>
                  <a:cubicBezTo>
                    <a:pt x="755931" y="330831"/>
                    <a:pt x="737379" y="329084"/>
                    <a:pt x="719528" y="326886"/>
                  </a:cubicBezTo>
                  <a:cubicBezTo>
                    <a:pt x="701676" y="324689"/>
                    <a:pt x="684525" y="322041"/>
                    <a:pt x="667310" y="318883"/>
                  </a:cubicBezTo>
                  <a:cubicBezTo>
                    <a:pt x="650095" y="315725"/>
                    <a:pt x="632816" y="312056"/>
                    <a:pt x="615713" y="307899"/>
                  </a:cubicBezTo>
                  <a:cubicBezTo>
                    <a:pt x="598610" y="303742"/>
                    <a:pt x="581683" y="299096"/>
                    <a:pt x="564897" y="293977"/>
                  </a:cubicBezTo>
                  <a:cubicBezTo>
                    <a:pt x="548111" y="288857"/>
                    <a:pt x="531467" y="283264"/>
                    <a:pt x="514996" y="277224"/>
                  </a:cubicBezTo>
                  <a:cubicBezTo>
                    <a:pt x="498525" y="271185"/>
                    <a:pt x="482227" y="264701"/>
                    <a:pt x="466107" y="257806"/>
                  </a:cubicBezTo>
                  <a:cubicBezTo>
                    <a:pt x="449986" y="250912"/>
                    <a:pt x="434044" y="243608"/>
                    <a:pt x="418280" y="235935"/>
                  </a:cubicBezTo>
                  <a:cubicBezTo>
                    <a:pt x="402517" y="228263"/>
                    <a:pt x="386932" y="220222"/>
                    <a:pt x="371519" y="211858"/>
                  </a:cubicBezTo>
                  <a:cubicBezTo>
                    <a:pt x="356106" y="203494"/>
                    <a:pt x="340865" y="194806"/>
                    <a:pt x="325780" y="185840"/>
                  </a:cubicBezTo>
                  <a:cubicBezTo>
                    <a:pt x="310696" y="176875"/>
                    <a:pt x="295768" y="167632"/>
                    <a:pt x="280978" y="158156"/>
                  </a:cubicBezTo>
                  <a:cubicBezTo>
                    <a:pt x="266188" y="148681"/>
                    <a:pt x="251536" y="138974"/>
                    <a:pt x="236996" y="129079"/>
                  </a:cubicBezTo>
                  <a:cubicBezTo>
                    <a:pt x="222457" y="119183"/>
                    <a:pt x="208030" y="109100"/>
                    <a:pt x="193690" y="98872"/>
                  </a:cubicBezTo>
                  <a:cubicBezTo>
                    <a:pt x="179349" y="88643"/>
                    <a:pt x="165094" y="78269"/>
                    <a:pt x="150896" y="67791"/>
                  </a:cubicBezTo>
                  <a:cubicBezTo>
                    <a:pt x="136698" y="57312"/>
                    <a:pt x="122556" y="46729"/>
                    <a:pt x="108441" y="36080"/>
                  </a:cubicBezTo>
                  <a:cubicBezTo>
                    <a:pt x="94325" y="25431"/>
                    <a:pt x="80236" y="14716"/>
                    <a:pt x="66140" y="3976"/>
                  </a:cubicBezTo>
                  <a:cubicBezTo>
                    <a:pt x="52044" y="-6765"/>
                    <a:pt x="37941" y="-17531"/>
                    <a:pt x="23808" y="-28293"/>
                  </a:cubicBezTo>
                  <a:cubicBezTo>
                    <a:pt x="9675" y="-39055"/>
                    <a:pt x="-4487" y="-49813"/>
                    <a:pt x="-18742" y="-60500"/>
                  </a:cubicBezTo>
                  <a:cubicBezTo>
                    <a:pt x="-32997" y="-71186"/>
                    <a:pt x="-47344" y="-81802"/>
                    <a:pt x="-61692" y="-92417"/>
                  </a:cubicBezTo>
                  <a:close/>
                </a:path>
              </a:pathLst>
            </a:custGeom>
            <a:solidFill>
              <a:schemeClr val="accent4"/>
            </a:solidFill>
            <a:ln w="7600" cap="rnd">
              <a:solidFill>
                <a:schemeClr val="accent4"/>
              </a:solidFill>
              <a:round/>
            </a:ln>
          </p:spPr>
        </p:sp>
        <p:sp>
          <p:nvSpPr>
            <p:cNvPr id="104" name="MainTopic"/>
            <p:cNvSpPr/>
            <p:nvPr/>
          </p:nvSpPr>
          <p:spPr>
            <a:xfrm>
              <a:off x="11929" y="8326"/>
              <a:ext cx="4240" cy="1188"/>
            </a:xfrm>
            <a:custGeom>
              <a:avLst/>
              <a:gdLst>
                <a:gd name="rtl" fmla="*/ 135280 w 1459200"/>
                <a:gd name="rtt" fmla="*/ 71440 h 296400"/>
                <a:gd name="rtr" fmla="*/ 1320880 w 1459200"/>
                <a:gd name="rtb" fmla="*/ 238640 h 296400"/>
              </a:gdLst>
              <a:ahLst/>
              <a:cxnLst/>
              <a:rect l="rtl" t="rtt" r="rtr" b="rtb"/>
              <a:pathLst>
                <a:path w="1459200" h="296400">
                  <a:moveTo>
                    <a:pt x="30400" y="0"/>
                  </a:moveTo>
                  <a:lnTo>
                    <a:pt x="1428800" y="0"/>
                  </a:lnTo>
                  <a:cubicBezTo>
                    <a:pt x="1445581" y="0"/>
                    <a:pt x="1459200" y="13619"/>
                    <a:pt x="1459200" y="30400"/>
                  </a:cubicBezTo>
                  <a:lnTo>
                    <a:pt x="1459200" y="266000"/>
                  </a:lnTo>
                  <a:cubicBezTo>
                    <a:pt x="1459200" y="282781"/>
                    <a:pt x="1445581" y="296400"/>
                    <a:pt x="1428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hlinkClick r:id="rId2" action="ppaction://hlinksldjump"/>
                </a:rPr>
                <a:t>能源与可持续发展</a:t>
              </a:r>
              <a:endParaRPr sz="2400">
                <a:solidFill>
                  <a:srgbClr val="303030"/>
                </a:solidFill>
                <a:latin typeface="宋体" panose="02010600030101010101" pitchFamily="2" charset="-122"/>
              </a:endParaRPr>
            </a:p>
          </p:txBody>
        </p:sp>
      </p:grpSp>
      <p:grpSp>
        <p:nvGrpSpPr>
          <p:cNvPr id="13" name="组合 12"/>
          <p:cNvGrpSpPr/>
          <p:nvPr/>
        </p:nvGrpSpPr>
        <p:grpSpPr>
          <a:xfrm>
            <a:off x="6552835" y="2269611"/>
            <a:ext cx="1822895" cy="1787339"/>
            <a:chOff x="10318" y="3553"/>
            <a:chExt cx="2871" cy="2815"/>
          </a:xfrm>
        </p:grpSpPr>
        <p:sp>
          <p:nvSpPr>
            <p:cNvPr id="115" name="MMConnector"/>
            <p:cNvSpPr/>
            <p:nvPr/>
          </p:nvSpPr>
          <p:spPr>
            <a:xfrm>
              <a:off x="10318" y="5179"/>
              <a:ext cx="1757" cy="1189"/>
            </a:xfrm>
            <a:custGeom>
              <a:avLst/>
              <a:gdLst/>
              <a:ahLst/>
              <a:cxnLst/>
              <a:pathLst>
                <a:path w="858883" h="296477">
                  <a:moveTo>
                    <a:pt x="-54834" y="15464"/>
                  </a:moveTo>
                  <a:cubicBezTo>
                    <a:pt x="-71991" y="23975"/>
                    <a:pt x="-77555" y="40879"/>
                    <a:pt x="-70766" y="53839"/>
                  </a:cubicBezTo>
                  <a:cubicBezTo>
                    <a:pt x="-63977" y="66798"/>
                    <a:pt x="-46861" y="71940"/>
                    <a:pt x="-30147" y="62589"/>
                  </a:cubicBezTo>
                  <a:cubicBezTo>
                    <a:pt x="-14602" y="53893"/>
                    <a:pt x="943" y="45196"/>
                    <a:pt x="16430" y="36452"/>
                  </a:cubicBezTo>
                  <a:cubicBezTo>
                    <a:pt x="31918" y="27708"/>
                    <a:pt x="47347" y="18917"/>
                    <a:pt x="62762" y="10139"/>
                  </a:cubicBezTo>
                  <a:cubicBezTo>
                    <a:pt x="78177" y="1361"/>
                    <a:pt x="93578" y="-7404"/>
                    <a:pt x="108984" y="-16125"/>
                  </a:cubicBezTo>
                  <a:cubicBezTo>
                    <a:pt x="124389" y="-24845"/>
                    <a:pt x="139799" y="-33522"/>
                    <a:pt x="155237" y="-42113"/>
                  </a:cubicBezTo>
                  <a:cubicBezTo>
                    <a:pt x="170675" y="-50705"/>
                    <a:pt x="186143" y="-59212"/>
                    <a:pt x="201661" y="-67596"/>
                  </a:cubicBezTo>
                  <a:cubicBezTo>
                    <a:pt x="217179" y="-75980"/>
                    <a:pt x="232748" y="-84241"/>
                    <a:pt x="248389" y="-92339"/>
                  </a:cubicBezTo>
                  <a:cubicBezTo>
                    <a:pt x="264030" y="-100436"/>
                    <a:pt x="279743" y="-108371"/>
                    <a:pt x="295546" y="-116102"/>
                  </a:cubicBezTo>
                  <a:cubicBezTo>
                    <a:pt x="311349" y="-123834"/>
                    <a:pt x="327241" y="-131362"/>
                    <a:pt x="343238" y="-138647"/>
                  </a:cubicBezTo>
                  <a:cubicBezTo>
                    <a:pt x="359236" y="-145932"/>
                    <a:pt x="375337" y="-152974"/>
                    <a:pt x="391553" y="-159735"/>
                  </a:cubicBezTo>
                  <a:cubicBezTo>
                    <a:pt x="407769" y="-166495"/>
                    <a:pt x="424100" y="-172974"/>
                    <a:pt x="440551" y="-179134"/>
                  </a:cubicBezTo>
                  <a:cubicBezTo>
                    <a:pt x="457002" y="-185295"/>
                    <a:pt x="473573" y="-191137"/>
                    <a:pt x="490260" y="-196629"/>
                  </a:cubicBezTo>
                  <a:cubicBezTo>
                    <a:pt x="506947" y="-202120"/>
                    <a:pt x="523749" y="-207260"/>
                    <a:pt x="540677" y="-212022"/>
                  </a:cubicBezTo>
                  <a:cubicBezTo>
                    <a:pt x="557606" y="-216784"/>
                    <a:pt x="574661" y="-221168"/>
                    <a:pt x="591765" y="-225151"/>
                  </a:cubicBezTo>
                  <a:cubicBezTo>
                    <a:pt x="608869" y="-229134"/>
                    <a:pt x="626023" y="-232717"/>
                    <a:pt x="643457" y="-235889"/>
                  </a:cubicBezTo>
                  <a:cubicBezTo>
                    <a:pt x="660890" y="-239062"/>
                    <a:pt x="678605" y="-241825"/>
                    <a:pt x="695659" y="-244155"/>
                  </a:cubicBezTo>
                  <a:cubicBezTo>
                    <a:pt x="712713" y="-246485"/>
                    <a:pt x="729107" y="-248381"/>
                    <a:pt x="748261" y="-249912"/>
                  </a:cubicBezTo>
                  <a:cubicBezTo>
                    <a:pt x="767416" y="-251443"/>
                    <a:pt x="789330" y="-252608"/>
                    <a:pt x="801145" y="-253170"/>
                  </a:cubicBezTo>
                  <a:cubicBezTo>
                    <a:pt x="812960" y="-253732"/>
                    <a:pt x="814676" y="-253691"/>
                    <a:pt x="816392" y="-253650"/>
                  </a:cubicBezTo>
                  <a:cubicBezTo>
                    <a:pt x="819127" y="-253585"/>
                    <a:pt x="820952" y="-255360"/>
                    <a:pt x="820952" y="-257450"/>
                  </a:cubicBezTo>
                  <a:cubicBezTo>
                    <a:pt x="820952" y="-259540"/>
                    <a:pt x="819121" y="-261049"/>
                    <a:pt x="816392" y="-261250"/>
                  </a:cubicBezTo>
                  <a:cubicBezTo>
                    <a:pt x="814674" y="-261377"/>
                    <a:pt x="812955" y="-261503"/>
                    <a:pt x="801034" y="-261528"/>
                  </a:cubicBezTo>
                  <a:cubicBezTo>
                    <a:pt x="789114" y="-261552"/>
                    <a:pt x="766990" y="-261474"/>
                    <a:pt x="747600" y="-260889"/>
                  </a:cubicBezTo>
                  <a:cubicBezTo>
                    <a:pt x="728209" y="-260303"/>
                    <a:pt x="711552" y="-259210"/>
                    <a:pt x="694188" y="-257710"/>
                  </a:cubicBezTo>
                  <a:cubicBezTo>
                    <a:pt x="676825" y="-256209"/>
                    <a:pt x="658755" y="-254302"/>
                    <a:pt x="640927" y="-251963"/>
                  </a:cubicBezTo>
                  <a:cubicBezTo>
                    <a:pt x="623100" y="-249625"/>
                    <a:pt x="605515" y="-246854"/>
                    <a:pt x="587945" y="-243671"/>
                  </a:cubicBezTo>
                  <a:cubicBezTo>
                    <a:pt x="570374" y="-240488"/>
                    <a:pt x="552818" y="-236892"/>
                    <a:pt x="535360" y="-232903"/>
                  </a:cubicBezTo>
                  <a:cubicBezTo>
                    <a:pt x="517903" y="-228914"/>
                    <a:pt x="500543" y="-224532"/>
                    <a:pt x="483278" y="-219784"/>
                  </a:cubicBezTo>
                  <a:cubicBezTo>
                    <a:pt x="466012" y="-215036"/>
                    <a:pt x="448841" y="-209924"/>
                    <a:pt x="431776" y="-204481"/>
                  </a:cubicBezTo>
                  <a:cubicBezTo>
                    <a:pt x="414710" y="-199039"/>
                    <a:pt x="397752" y="-193266"/>
                    <a:pt x="380901" y="-187202"/>
                  </a:cubicBezTo>
                  <a:cubicBezTo>
                    <a:pt x="364050" y="-181139"/>
                    <a:pt x="347308" y="-174784"/>
                    <a:pt x="330670" y="-168182"/>
                  </a:cubicBezTo>
                  <a:cubicBezTo>
                    <a:pt x="314032" y="-161580"/>
                    <a:pt x="297500" y="-154730"/>
                    <a:pt x="281065" y="-147676"/>
                  </a:cubicBezTo>
                  <a:cubicBezTo>
                    <a:pt x="264630" y="-140622"/>
                    <a:pt x="248292" y="-133364"/>
                    <a:pt x="232040" y="-125947"/>
                  </a:cubicBezTo>
                  <a:cubicBezTo>
                    <a:pt x="215788" y="-118530"/>
                    <a:pt x="199621" y="-110953"/>
                    <a:pt x="183525" y="-103262"/>
                  </a:cubicBezTo>
                  <a:cubicBezTo>
                    <a:pt x="167429" y="-95570"/>
                    <a:pt x="151403" y="-87764"/>
                    <a:pt x="135432" y="-79885"/>
                  </a:cubicBezTo>
                  <a:cubicBezTo>
                    <a:pt x="119460" y="-72006"/>
                    <a:pt x="103541" y="-64055"/>
                    <a:pt x="87658" y="-56076"/>
                  </a:cubicBezTo>
                  <a:cubicBezTo>
                    <a:pt x="71774" y="-48096"/>
                    <a:pt x="55926" y="-40089"/>
                    <a:pt x="40095" y="-32086"/>
                  </a:cubicBezTo>
                  <a:cubicBezTo>
                    <a:pt x="24265" y="-24083"/>
                    <a:pt x="8452" y="-16085"/>
                    <a:pt x="-7366" y="-8161"/>
                  </a:cubicBezTo>
                  <a:cubicBezTo>
                    <a:pt x="-23185" y="-236"/>
                    <a:pt x="-39010" y="7614"/>
                    <a:pt x="-54834" y="15464"/>
                  </a:cubicBezTo>
                  <a:close/>
                </a:path>
              </a:pathLst>
            </a:custGeom>
            <a:solidFill>
              <a:schemeClr val="accent4"/>
            </a:solidFill>
            <a:ln w="7600" cap="rnd">
              <a:solidFill>
                <a:schemeClr val="accent4"/>
              </a:solidFill>
              <a:round/>
            </a:ln>
          </p:spPr>
        </p:sp>
        <p:sp>
          <p:nvSpPr>
            <p:cNvPr id="114" name="MainTopic"/>
            <p:cNvSpPr/>
            <p:nvPr/>
          </p:nvSpPr>
          <p:spPr>
            <a:xfrm>
              <a:off x="12000" y="3553"/>
              <a:ext cx="1189" cy="118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hlinkClick r:id="rId3" action="ppaction://hlinksldjump"/>
                </a:rPr>
                <a:t>核能</a:t>
              </a:r>
              <a:endParaRPr sz="2400">
                <a:solidFill>
                  <a:srgbClr val="303030"/>
                </a:solidFill>
                <a:latin typeface="宋体" panose="02010600030101010101" pitchFamily="2" charset="-122"/>
              </a:endParaRPr>
            </a:p>
          </p:txBody>
        </p:sp>
      </p:grpSp>
      <p:grpSp>
        <p:nvGrpSpPr>
          <p:cNvPr id="3" name="组合 2"/>
          <p:cNvGrpSpPr/>
          <p:nvPr/>
        </p:nvGrpSpPr>
        <p:grpSpPr>
          <a:xfrm>
            <a:off x="3376261" y="4154094"/>
            <a:ext cx="2708628" cy="1016529"/>
            <a:chOff x="5202" y="5412"/>
            <a:chExt cx="4266" cy="1601"/>
          </a:xfrm>
        </p:grpSpPr>
        <p:sp>
          <p:nvSpPr>
            <p:cNvPr id="117" name="MMConnector"/>
            <p:cNvSpPr/>
            <p:nvPr/>
          </p:nvSpPr>
          <p:spPr>
            <a:xfrm>
              <a:off x="8391" y="6212"/>
              <a:ext cx="1077" cy="30"/>
            </a:xfrm>
            <a:custGeom>
              <a:avLst/>
              <a:gdLst/>
              <a:ahLst/>
              <a:cxnLst/>
              <a:pathLst>
                <a:path w="798000" h="7600">
                  <a:moveTo>
                    <a:pt x="3086" y="20336"/>
                  </a:moveTo>
                  <a:cubicBezTo>
                    <a:pt x="9697" y="15390"/>
                    <a:pt x="13528" y="8012"/>
                    <a:pt x="13528" y="0"/>
                  </a:cubicBezTo>
                  <a:cubicBezTo>
                    <a:pt x="13528" y="-14630"/>
                    <a:pt x="752" y="-27147"/>
                    <a:pt x="-18392" y="-26600"/>
                  </a:cubicBezTo>
                  <a:lnTo>
                    <a:pt x="-816392" y="-3800"/>
                  </a:lnTo>
                  <a:cubicBezTo>
                    <a:pt x="-816392" y="-3800"/>
                    <a:pt x="-816392" y="-3800"/>
                    <a:pt x="-816392" y="-3800"/>
                  </a:cubicBezTo>
                  <a:cubicBezTo>
                    <a:pt x="-819127" y="-3722"/>
                    <a:pt x="-820952" y="-2090"/>
                    <a:pt x="-820952" y="0"/>
                  </a:cubicBezTo>
                  <a:cubicBezTo>
                    <a:pt x="-820952" y="2090"/>
                    <a:pt x="-819127" y="3722"/>
                    <a:pt x="-816392" y="3800"/>
                  </a:cubicBezTo>
                  <a:lnTo>
                    <a:pt x="-41183" y="25949"/>
                  </a:lnTo>
                  <a:cubicBezTo>
                    <a:pt x="-28602" y="26308"/>
                    <a:pt x="-9181" y="29515"/>
                    <a:pt x="3086" y="20336"/>
                  </a:cubicBezTo>
                  <a:close/>
                </a:path>
              </a:pathLst>
            </a:custGeom>
            <a:solidFill>
              <a:schemeClr val="accent4"/>
            </a:solidFill>
            <a:ln w="7600" cap="rnd">
              <a:solidFill>
                <a:schemeClr val="accent4"/>
              </a:solidFill>
              <a:round/>
            </a:ln>
          </p:spPr>
        </p:sp>
        <p:sp>
          <p:nvSpPr>
            <p:cNvPr id="116" name="MainTopic"/>
            <p:cNvSpPr/>
            <p:nvPr/>
          </p:nvSpPr>
          <p:spPr>
            <a:xfrm>
              <a:off x="5202" y="5412"/>
              <a:ext cx="2057" cy="1601"/>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hlinkClick r:id="rId4" action="ppaction://hlinksldjump"/>
                </a:rPr>
                <a:t>能源的</a:t>
              </a:r>
              <a:endParaRPr sz="2400">
                <a:solidFill>
                  <a:srgbClr val="303030"/>
                </a:solidFill>
                <a:latin typeface="宋体" panose="02010600030101010101" pitchFamily="2" charset="-122"/>
                <a:hlinkClick r:id="rId4" action="ppaction://hlinksldjump"/>
              </a:endParaRPr>
            </a:p>
            <a:p>
              <a:pPr algn="ctr"/>
              <a:r>
                <a:rPr sz="2400">
                  <a:solidFill>
                    <a:srgbClr val="303030"/>
                  </a:solidFill>
                  <a:latin typeface="宋体" panose="02010600030101010101" pitchFamily="2" charset="-122"/>
                  <a:hlinkClick r:id="rId4" action="ppaction://hlinksldjump"/>
                </a:rPr>
                <a:t>分类</a:t>
              </a:r>
              <a:endParaRPr sz="2400">
                <a:solidFill>
                  <a:srgbClr val="303030"/>
                </a:solidFill>
                <a:latin typeface="宋体" panose="02010600030101010101" pitchFamily="2" charset="-122"/>
              </a:endParaRPr>
            </a:p>
          </p:txBody>
        </p:sp>
      </p:grpSp>
      <p:grpSp>
        <p:nvGrpSpPr>
          <p:cNvPr id="14" name="组合 13"/>
          <p:cNvGrpSpPr/>
          <p:nvPr/>
        </p:nvGrpSpPr>
        <p:grpSpPr>
          <a:xfrm>
            <a:off x="8535099" y="1129905"/>
            <a:ext cx="643823" cy="1989248"/>
            <a:chOff x="13440" y="2344"/>
            <a:chExt cx="1014" cy="3133"/>
          </a:xfrm>
        </p:grpSpPr>
        <p:sp>
          <p:nvSpPr>
            <p:cNvPr id="297" name="MMConnector"/>
            <p:cNvSpPr/>
            <p:nvPr/>
          </p:nvSpPr>
          <p:spPr>
            <a:xfrm>
              <a:off x="13440" y="3890"/>
              <a:ext cx="503" cy="1587"/>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276" name="SubTopic"/>
            <p:cNvSpPr/>
            <p:nvPr/>
          </p:nvSpPr>
          <p:spPr>
            <a:xfrm>
              <a:off x="13692" y="2344"/>
              <a:ext cx="762" cy="72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19" name="组合 18"/>
          <p:cNvGrpSpPr/>
          <p:nvPr/>
        </p:nvGrpSpPr>
        <p:grpSpPr>
          <a:xfrm>
            <a:off x="8575735" y="4174412"/>
            <a:ext cx="1987978" cy="940337"/>
            <a:chOff x="13504" y="6574"/>
            <a:chExt cx="3131" cy="1481"/>
          </a:xfrm>
        </p:grpSpPr>
        <p:sp>
          <p:nvSpPr>
            <p:cNvPr id="133" name="MMConnector"/>
            <p:cNvSpPr/>
            <p:nvPr/>
          </p:nvSpPr>
          <p:spPr>
            <a:xfrm>
              <a:off x="13504" y="7255"/>
              <a:ext cx="503" cy="800"/>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32" name="SubTopic"/>
            <p:cNvSpPr/>
            <p:nvPr/>
          </p:nvSpPr>
          <p:spPr>
            <a:xfrm>
              <a:off x="13693" y="6574"/>
              <a:ext cx="2943" cy="1081"/>
            </a:xfrm>
            <a:custGeom>
              <a:avLst/>
              <a:gdLst>
                <a:gd name="rtl" fmla="*/ 54150 w 1596000"/>
                <a:gd name="rtt" fmla="*/ 26030 h 180500"/>
                <a:gd name="rtr" fmla="*/ 1543750 w 1596000"/>
                <a:gd name="rtb" fmla="*/ 162830 h 180500"/>
              </a:gdLst>
              <a:ahLst/>
              <a:cxnLst/>
              <a:rect l="rtl" t="rtt" r="rtr" b="rtb"/>
              <a:pathLst>
                <a:path w="1596000" h="180500" stroke="0">
                  <a:moveTo>
                    <a:pt x="0" y="0"/>
                  </a:moveTo>
                  <a:lnTo>
                    <a:pt x="1596000" y="0"/>
                  </a:lnTo>
                  <a:lnTo>
                    <a:pt x="1596000" y="180500"/>
                  </a:lnTo>
                  <a:lnTo>
                    <a:pt x="0" y="180500"/>
                  </a:lnTo>
                  <a:lnTo>
                    <a:pt x="0" y="0"/>
                  </a:lnTo>
                  <a:close/>
                </a:path>
                <a:path w="1596000" h="180500" fill="none">
                  <a:moveTo>
                    <a:pt x="0" y="180500"/>
                  </a:moveTo>
                  <a:lnTo>
                    <a:pt x="15960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直接利用太阳</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能的三种方式</a:t>
              </a:r>
              <a:endParaRPr sz="2400">
                <a:solidFill>
                  <a:srgbClr val="303030"/>
                </a:solidFill>
                <a:latin typeface="宋体" panose="02010600030101010101" pitchFamily="2" charset="-122"/>
              </a:endParaRPr>
            </a:p>
          </p:txBody>
        </p:sp>
      </p:grpSp>
      <p:grpSp>
        <p:nvGrpSpPr>
          <p:cNvPr id="4" name="组合 3"/>
          <p:cNvGrpSpPr/>
          <p:nvPr/>
        </p:nvGrpSpPr>
        <p:grpSpPr>
          <a:xfrm>
            <a:off x="2263857" y="3319156"/>
            <a:ext cx="1271773" cy="1783529"/>
            <a:chOff x="3450" y="4097"/>
            <a:chExt cx="2003" cy="2809"/>
          </a:xfrm>
        </p:grpSpPr>
        <p:sp>
          <p:nvSpPr>
            <p:cNvPr id="138" name="MMConnector"/>
            <p:cNvSpPr/>
            <p:nvPr/>
          </p:nvSpPr>
          <p:spPr>
            <a:xfrm>
              <a:off x="4951" y="5516"/>
              <a:ext cx="503" cy="1390"/>
            </a:xfrm>
            <a:custGeom>
              <a:avLst/>
              <a:gdLst/>
              <a:ahLst/>
              <a:cxnLst/>
              <a:pathLst>
                <a:path w="250800" h="346750" fill="none">
                  <a:moveTo>
                    <a:pt x="125400" y="173375"/>
                  </a:moveTo>
                  <a:cubicBezTo>
                    <a:pt x="-13793" y="173375"/>
                    <a:pt x="40543" y="-173375"/>
                    <a:pt x="-125400" y="-173375"/>
                  </a:cubicBezTo>
                </a:path>
              </a:pathLst>
            </a:custGeom>
            <a:noFill/>
            <a:ln w="15200" cap="rnd">
              <a:solidFill>
                <a:schemeClr val="accent4"/>
              </a:solidFill>
              <a:round/>
            </a:ln>
          </p:spPr>
        </p:sp>
        <p:sp>
          <p:nvSpPr>
            <p:cNvPr id="137" name="SubTopic"/>
            <p:cNvSpPr/>
            <p:nvPr/>
          </p:nvSpPr>
          <p:spPr>
            <a:xfrm>
              <a:off x="3450" y="4097"/>
              <a:ext cx="1250" cy="72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产生方式</a:t>
              </a:r>
              <a:endParaRPr sz="2400">
                <a:solidFill>
                  <a:srgbClr val="303030"/>
                </a:solidFill>
                <a:latin typeface="宋体" panose="02010600030101010101" pitchFamily="2" charset="-122"/>
              </a:endParaRPr>
            </a:p>
          </p:txBody>
        </p:sp>
      </p:grpSp>
      <p:grpSp>
        <p:nvGrpSpPr>
          <p:cNvPr id="7" name="组合 6"/>
          <p:cNvGrpSpPr/>
          <p:nvPr/>
        </p:nvGrpSpPr>
        <p:grpSpPr>
          <a:xfrm>
            <a:off x="1981947" y="4220128"/>
            <a:ext cx="1553683" cy="786048"/>
            <a:chOff x="3006" y="5516"/>
            <a:chExt cx="2447" cy="1238"/>
          </a:xfrm>
        </p:grpSpPr>
        <p:sp>
          <p:nvSpPr>
            <p:cNvPr id="140" name="MMConnector"/>
            <p:cNvSpPr/>
            <p:nvPr/>
          </p:nvSpPr>
          <p:spPr>
            <a:xfrm>
              <a:off x="4951" y="6392"/>
              <a:ext cx="503" cy="362"/>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39" name="SubTopic"/>
            <p:cNvSpPr/>
            <p:nvPr/>
          </p:nvSpPr>
          <p:spPr>
            <a:xfrm>
              <a:off x="3006" y="5516"/>
              <a:ext cx="1694" cy="1058"/>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是否可</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再生</a:t>
              </a:r>
              <a:endParaRPr sz="2400">
                <a:solidFill>
                  <a:srgbClr val="303030"/>
                </a:solidFill>
                <a:latin typeface="宋体" panose="02010600030101010101" pitchFamily="2" charset="-122"/>
              </a:endParaRPr>
            </a:p>
          </p:txBody>
        </p:sp>
      </p:grpSp>
      <p:grpSp>
        <p:nvGrpSpPr>
          <p:cNvPr id="10" name="组合 9"/>
          <p:cNvGrpSpPr/>
          <p:nvPr/>
        </p:nvGrpSpPr>
        <p:grpSpPr>
          <a:xfrm>
            <a:off x="1981947" y="5265864"/>
            <a:ext cx="1553683" cy="1409553"/>
            <a:chOff x="3006" y="7163"/>
            <a:chExt cx="2447" cy="2220"/>
          </a:xfrm>
        </p:grpSpPr>
        <p:sp>
          <p:nvSpPr>
            <p:cNvPr id="142" name="MMConnector"/>
            <p:cNvSpPr/>
            <p:nvPr/>
          </p:nvSpPr>
          <p:spPr>
            <a:xfrm>
              <a:off x="4951" y="7269"/>
              <a:ext cx="503" cy="2114"/>
            </a:xfrm>
            <a:custGeom>
              <a:avLst/>
              <a:gdLst/>
              <a:ahLst/>
              <a:cxnLst/>
              <a:pathLst>
                <a:path w="250800" h="527250" fill="none">
                  <a:moveTo>
                    <a:pt x="125400" y="-263625"/>
                  </a:moveTo>
                  <a:cubicBezTo>
                    <a:pt x="-30216" y="-263625"/>
                    <a:pt x="78864" y="263625"/>
                    <a:pt x="-125400" y="263625"/>
                  </a:cubicBezTo>
                </a:path>
              </a:pathLst>
            </a:custGeom>
            <a:noFill/>
            <a:ln w="15200" cap="rnd">
              <a:solidFill>
                <a:schemeClr val="accent4"/>
              </a:solidFill>
              <a:round/>
            </a:ln>
          </p:spPr>
        </p:sp>
        <p:sp>
          <p:nvSpPr>
            <p:cNvPr id="141" name="SubTopic"/>
            <p:cNvSpPr/>
            <p:nvPr/>
          </p:nvSpPr>
          <p:spPr>
            <a:xfrm>
              <a:off x="3006" y="7163"/>
              <a:ext cx="1694" cy="1163"/>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对环境</a:t>
              </a:r>
              <a:endParaRPr sz="2400">
                <a:solidFill>
                  <a:srgbClr val="303030"/>
                </a:solidFill>
                <a:latin typeface="宋体" panose="02010600030101010101" pitchFamily="2" charset="-122"/>
              </a:endParaRPr>
            </a:p>
            <a:p>
              <a:pPr algn="ctr"/>
              <a:r>
                <a:rPr sz="2400">
                  <a:solidFill>
                    <a:srgbClr val="303030"/>
                  </a:solidFill>
                  <a:latin typeface="宋体" panose="02010600030101010101" pitchFamily="2" charset="-122"/>
                </a:rPr>
                <a:t>影响</a:t>
              </a:r>
              <a:endParaRPr sz="2400">
                <a:solidFill>
                  <a:srgbClr val="303030"/>
                </a:solidFill>
                <a:latin typeface="宋体" panose="02010600030101010101" pitchFamily="2" charset="-122"/>
              </a:endParaRPr>
            </a:p>
          </p:txBody>
        </p:sp>
      </p:grpSp>
      <p:grpSp>
        <p:nvGrpSpPr>
          <p:cNvPr id="5" name="组合 4"/>
          <p:cNvGrpSpPr/>
          <p:nvPr/>
        </p:nvGrpSpPr>
        <p:grpSpPr>
          <a:xfrm>
            <a:off x="863828" y="3041055"/>
            <a:ext cx="1558763" cy="876844"/>
            <a:chOff x="1245" y="3659"/>
            <a:chExt cx="2455" cy="1381"/>
          </a:xfrm>
        </p:grpSpPr>
        <p:sp>
          <p:nvSpPr>
            <p:cNvPr id="146" name="MMConnector"/>
            <p:cNvSpPr/>
            <p:nvPr/>
          </p:nvSpPr>
          <p:spPr>
            <a:xfrm>
              <a:off x="3198" y="4602"/>
              <a:ext cx="503" cy="43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45" name="SubTopic"/>
            <p:cNvSpPr/>
            <p:nvPr/>
          </p:nvSpPr>
          <p:spPr>
            <a:xfrm>
              <a:off x="1245" y="3659"/>
              <a:ext cx="1761" cy="72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一次能源</a:t>
              </a:r>
              <a:endParaRPr sz="2400">
                <a:solidFill>
                  <a:srgbClr val="303030"/>
                </a:solidFill>
                <a:latin typeface="宋体" panose="02010600030101010101" pitchFamily="2" charset="-122"/>
              </a:endParaRPr>
            </a:p>
          </p:txBody>
        </p:sp>
      </p:grpSp>
      <p:grpSp>
        <p:nvGrpSpPr>
          <p:cNvPr id="6" name="组合 5"/>
          <p:cNvGrpSpPr/>
          <p:nvPr/>
        </p:nvGrpSpPr>
        <p:grpSpPr>
          <a:xfrm>
            <a:off x="863828" y="3597257"/>
            <a:ext cx="1558763" cy="598743"/>
            <a:chOff x="1245" y="4535"/>
            <a:chExt cx="2455" cy="943"/>
          </a:xfrm>
        </p:grpSpPr>
        <p:sp>
          <p:nvSpPr>
            <p:cNvPr id="148" name="MMConnector"/>
            <p:cNvSpPr/>
            <p:nvPr/>
          </p:nvSpPr>
          <p:spPr>
            <a:xfrm>
              <a:off x="3198" y="5040"/>
              <a:ext cx="503" cy="43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47" name="SubTopic"/>
            <p:cNvSpPr/>
            <p:nvPr/>
          </p:nvSpPr>
          <p:spPr>
            <a:xfrm>
              <a:off x="1245" y="4535"/>
              <a:ext cx="1761" cy="72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二次能源</a:t>
              </a:r>
              <a:endParaRPr sz="2400">
                <a:solidFill>
                  <a:srgbClr val="303030"/>
                </a:solidFill>
                <a:latin typeface="宋体" panose="02010600030101010101" pitchFamily="2" charset="-122"/>
              </a:endParaRPr>
            </a:p>
          </p:txBody>
        </p:sp>
      </p:grpSp>
      <p:grpSp>
        <p:nvGrpSpPr>
          <p:cNvPr id="8" name="组合 7"/>
          <p:cNvGrpSpPr/>
          <p:nvPr/>
        </p:nvGrpSpPr>
        <p:grpSpPr>
          <a:xfrm>
            <a:off x="1007323" y="4154094"/>
            <a:ext cx="1116849" cy="876209"/>
            <a:chOff x="1471" y="5412"/>
            <a:chExt cx="1759" cy="1380"/>
          </a:xfrm>
        </p:grpSpPr>
        <p:sp>
          <p:nvSpPr>
            <p:cNvPr id="152" name="MMConnector"/>
            <p:cNvSpPr/>
            <p:nvPr/>
          </p:nvSpPr>
          <p:spPr>
            <a:xfrm>
              <a:off x="2728" y="6354"/>
              <a:ext cx="503" cy="43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1" name="SubTopic"/>
            <p:cNvSpPr/>
            <p:nvPr/>
          </p:nvSpPr>
          <p:spPr>
            <a:xfrm>
              <a:off x="1471" y="5412"/>
              <a:ext cx="1006" cy="724"/>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可再生</a:t>
              </a:r>
              <a:endParaRPr sz="2400">
                <a:solidFill>
                  <a:srgbClr val="303030"/>
                </a:solidFill>
                <a:latin typeface="宋体" panose="02010600030101010101" pitchFamily="2" charset="-122"/>
              </a:endParaRPr>
            </a:p>
          </p:txBody>
        </p:sp>
      </p:grpSp>
      <p:grpSp>
        <p:nvGrpSpPr>
          <p:cNvPr id="9" name="组合 8"/>
          <p:cNvGrpSpPr/>
          <p:nvPr/>
        </p:nvGrpSpPr>
        <p:grpSpPr>
          <a:xfrm>
            <a:off x="852399" y="4710297"/>
            <a:ext cx="1271773" cy="598108"/>
            <a:chOff x="1227" y="6288"/>
            <a:chExt cx="2003" cy="942"/>
          </a:xfrm>
        </p:grpSpPr>
        <p:sp>
          <p:nvSpPr>
            <p:cNvPr id="154" name="MMConnector"/>
            <p:cNvSpPr/>
            <p:nvPr/>
          </p:nvSpPr>
          <p:spPr>
            <a:xfrm>
              <a:off x="2728" y="6792"/>
              <a:ext cx="503" cy="43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3" name="SubTopic"/>
            <p:cNvSpPr/>
            <p:nvPr/>
          </p:nvSpPr>
          <p:spPr>
            <a:xfrm>
              <a:off x="1227" y="6288"/>
              <a:ext cx="1250" cy="72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不可再生</a:t>
              </a:r>
              <a:endParaRPr sz="2400">
                <a:solidFill>
                  <a:srgbClr val="303030"/>
                </a:solidFill>
                <a:latin typeface="宋体" panose="02010600030101010101" pitchFamily="2" charset="-122"/>
              </a:endParaRPr>
            </a:p>
          </p:txBody>
        </p:sp>
      </p:grpSp>
      <p:grpSp>
        <p:nvGrpSpPr>
          <p:cNvPr id="11" name="组合 10"/>
          <p:cNvGrpSpPr/>
          <p:nvPr/>
        </p:nvGrpSpPr>
        <p:grpSpPr>
          <a:xfrm>
            <a:off x="708904" y="5266499"/>
            <a:ext cx="1487015" cy="876844"/>
            <a:chOff x="1001" y="7164"/>
            <a:chExt cx="2342" cy="1381"/>
          </a:xfrm>
        </p:grpSpPr>
        <p:sp>
          <p:nvSpPr>
            <p:cNvPr id="157" name="MMConnector"/>
            <p:cNvSpPr/>
            <p:nvPr/>
          </p:nvSpPr>
          <p:spPr>
            <a:xfrm>
              <a:off x="2841" y="8107"/>
              <a:ext cx="503" cy="43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5" name="SubTopic"/>
            <p:cNvSpPr/>
            <p:nvPr/>
          </p:nvSpPr>
          <p:spPr>
            <a:xfrm>
              <a:off x="1001" y="7164"/>
              <a:ext cx="1728" cy="72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清洁能源</a:t>
              </a:r>
              <a:endParaRPr sz="2400">
                <a:solidFill>
                  <a:srgbClr val="303030"/>
                </a:solidFill>
                <a:latin typeface="宋体" panose="02010600030101010101" pitchFamily="2" charset="-122"/>
              </a:endParaRPr>
            </a:p>
          </p:txBody>
        </p:sp>
      </p:grpSp>
      <p:grpSp>
        <p:nvGrpSpPr>
          <p:cNvPr id="12" name="组合 11"/>
          <p:cNvGrpSpPr/>
          <p:nvPr/>
        </p:nvGrpSpPr>
        <p:grpSpPr>
          <a:xfrm>
            <a:off x="553980" y="5822701"/>
            <a:ext cx="1570191" cy="598743"/>
            <a:chOff x="757" y="8040"/>
            <a:chExt cx="2473" cy="943"/>
          </a:xfrm>
        </p:grpSpPr>
        <p:sp>
          <p:nvSpPr>
            <p:cNvPr id="166" name="MMConnector"/>
            <p:cNvSpPr/>
            <p:nvPr/>
          </p:nvSpPr>
          <p:spPr>
            <a:xfrm>
              <a:off x="2728" y="8545"/>
              <a:ext cx="503" cy="43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sp>
          <p:nvSpPr>
            <p:cNvPr id="158" name="SubTopic"/>
            <p:cNvSpPr/>
            <p:nvPr/>
          </p:nvSpPr>
          <p:spPr>
            <a:xfrm>
              <a:off x="757" y="8040"/>
              <a:ext cx="1739" cy="724"/>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非清洁能源</a:t>
              </a:r>
              <a:endParaRPr sz="2400">
                <a:solidFill>
                  <a:srgbClr val="303030"/>
                </a:solidFill>
                <a:latin typeface="宋体" panose="02010600030101010101" pitchFamily="2" charset="-122"/>
              </a:endParaRPr>
            </a:p>
          </p:txBody>
        </p:sp>
      </p:grpSp>
      <p:grpSp>
        <p:nvGrpSpPr>
          <p:cNvPr id="16" name="组合 15"/>
          <p:cNvGrpSpPr/>
          <p:nvPr/>
        </p:nvGrpSpPr>
        <p:grpSpPr>
          <a:xfrm>
            <a:off x="8535099" y="2959784"/>
            <a:ext cx="2838789" cy="852716"/>
            <a:chOff x="13440" y="4661"/>
            <a:chExt cx="4471" cy="1343"/>
          </a:xfrm>
        </p:grpSpPr>
        <p:sp>
          <p:nvSpPr>
            <p:cNvPr id="168" name="MMConnector"/>
            <p:cNvSpPr/>
            <p:nvPr/>
          </p:nvSpPr>
          <p:spPr>
            <a:xfrm>
              <a:off x="13440" y="4766"/>
              <a:ext cx="503" cy="1238"/>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67" name="SubTopic"/>
            <p:cNvSpPr/>
            <p:nvPr/>
          </p:nvSpPr>
          <p:spPr>
            <a:xfrm>
              <a:off x="13693" y="4661"/>
              <a:ext cx="4218" cy="724"/>
            </a:xfrm>
            <a:custGeom>
              <a:avLst/>
              <a:gdLst>
                <a:gd name="rtl" fmla="*/ 54150 w 1231200"/>
                <a:gd name="rtt" fmla="*/ 26030 h 180500"/>
                <a:gd name="rtr" fmla="*/ 1178950 w 1231200"/>
                <a:gd name="rtb" fmla="*/ 162830 h 180500"/>
              </a:gdLst>
              <a:ahLst/>
              <a:cxnLst/>
              <a:rect l="rtl" t="rtt" r="rtr" b="rtb"/>
              <a:pathLst>
                <a:path w="1231200" h="180500" stroke="0">
                  <a:moveTo>
                    <a:pt x="0" y="0"/>
                  </a:moveTo>
                  <a:lnTo>
                    <a:pt x="1231200" y="0"/>
                  </a:lnTo>
                  <a:lnTo>
                    <a:pt x="1231200" y="180500"/>
                  </a:lnTo>
                  <a:lnTo>
                    <a:pt x="0" y="180500"/>
                  </a:lnTo>
                  <a:lnTo>
                    <a:pt x="0" y="0"/>
                  </a:lnTo>
                  <a:close/>
                </a:path>
                <a:path w="1231200" h="180500" fill="none">
                  <a:moveTo>
                    <a:pt x="0" y="180500"/>
                  </a:moveTo>
                  <a:lnTo>
                    <a:pt x="12312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核电站中的能量转化</a:t>
              </a:r>
              <a:endParaRPr sz="2400">
                <a:solidFill>
                  <a:srgbClr val="303030"/>
                </a:solidFill>
                <a:latin typeface="宋体" panose="02010600030101010101" pitchFamily="2" charset="-122"/>
              </a:endParaRPr>
            </a:p>
          </p:txBody>
        </p:sp>
      </p:grpSp>
      <p:grpSp>
        <p:nvGrpSpPr>
          <p:cNvPr id="18" name="组合 17"/>
          <p:cNvGrpSpPr/>
          <p:nvPr/>
        </p:nvGrpSpPr>
        <p:grpSpPr>
          <a:xfrm>
            <a:off x="8218267" y="3430270"/>
            <a:ext cx="928908" cy="1078118"/>
            <a:chOff x="12941" y="5402"/>
            <a:chExt cx="1463" cy="1698"/>
          </a:xfrm>
        </p:grpSpPr>
        <p:sp>
          <p:nvSpPr>
            <p:cNvPr id="130" name="SubTopic"/>
            <p:cNvSpPr/>
            <p:nvPr/>
          </p:nvSpPr>
          <p:spPr>
            <a:xfrm>
              <a:off x="13642" y="5402"/>
              <a:ext cx="762" cy="841"/>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优点</a:t>
              </a:r>
              <a:endParaRPr sz="2400">
                <a:solidFill>
                  <a:srgbClr val="303030"/>
                </a:solidFill>
                <a:latin typeface="宋体" panose="02010600030101010101" pitchFamily="2" charset="-122"/>
              </a:endParaRPr>
            </a:p>
          </p:txBody>
        </p:sp>
        <p:sp>
          <p:nvSpPr>
            <p:cNvPr id="2" name="MMConnector"/>
            <p:cNvSpPr/>
            <p:nvPr/>
          </p:nvSpPr>
          <p:spPr>
            <a:xfrm flipH="1">
              <a:off x="12941" y="6552"/>
              <a:ext cx="529" cy="548"/>
            </a:xfrm>
            <a:custGeom>
              <a:avLst/>
              <a:gdLst/>
              <a:ahLst/>
              <a:cxnLst/>
              <a:pathLst>
                <a:path w="250800" h="109250" fill="none">
                  <a:moveTo>
                    <a:pt x="125400" y="54625"/>
                  </a:moveTo>
                  <a:cubicBezTo>
                    <a:pt x="12272" y="54625"/>
                    <a:pt x="-20275" y="-54625"/>
                    <a:pt x="-125400" y="-54625"/>
                  </a:cubicBezTo>
                </a:path>
              </a:pathLst>
            </a:custGeom>
            <a:noFill/>
            <a:ln w="15200" cap="rnd">
              <a:solidFill>
                <a:schemeClr val="accent4"/>
              </a:solidFill>
              <a:round/>
            </a:ln>
          </p:spPr>
        </p:sp>
      </p:grpSp>
      <p:grpSp>
        <p:nvGrpSpPr>
          <p:cNvPr id="23" name="组合 22"/>
          <p:cNvGrpSpPr/>
          <p:nvPr/>
        </p:nvGrpSpPr>
        <p:grpSpPr>
          <a:xfrm>
            <a:off x="8498908" y="1901349"/>
            <a:ext cx="1345425" cy="834723"/>
            <a:chOff x="13383" y="2994"/>
            <a:chExt cx="2119" cy="1315"/>
          </a:xfrm>
        </p:grpSpPr>
        <p:sp>
          <p:nvSpPr>
            <p:cNvPr id="391" name="SubTopic"/>
            <p:cNvSpPr/>
            <p:nvPr/>
          </p:nvSpPr>
          <p:spPr>
            <a:xfrm>
              <a:off x="13579" y="2994"/>
              <a:ext cx="1923" cy="724"/>
            </a:xfrm>
            <a:custGeom>
              <a:avLst/>
              <a:gdLst>
                <a:gd name="rtl" fmla="*/ 54150 w 1231200"/>
                <a:gd name="rtt" fmla="*/ 26030 h 180500"/>
                <a:gd name="rtr" fmla="*/ 1178950 w 1231200"/>
                <a:gd name="rtb" fmla="*/ 162830 h 180500"/>
              </a:gdLst>
              <a:ahLst/>
              <a:cxnLst/>
              <a:rect l="rtl" t="rtt" r="rtr" b="rtb"/>
              <a:pathLst>
                <a:path w="1231200" h="180500" stroke="0">
                  <a:moveTo>
                    <a:pt x="0" y="0"/>
                  </a:moveTo>
                  <a:lnTo>
                    <a:pt x="1231200" y="0"/>
                  </a:lnTo>
                  <a:lnTo>
                    <a:pt x="1231200" y="180500"/>
                  </a:lnTo>
                  <a:lnTo>
                    <a:pt x="0" y="180500"/>
                  </a:lnTo>
                  <a:lnTo>
                    <a:pt x="0" y="0"/>
                  </a:lnTo>
                  <a:close/>
                </a:path>
                <a:path w="1231200" h="180500" fill="none">
                  <a:moveTo>
                    <a:pt x="0" y="180500"/>
                  </a:moveTo>
                  <a:lnTo>
                    <a:pt x="1231200" y="180500"/>
                  </a:lnTo>
                </a:path>
              </a:pathLst>
            </a:custGeom>
            <a:noFill/>
            <a:ln w="15200" cap="flat">
              <a:solidFill>
                <a:schemeClr val="accent4"/>
              </a:solidFill>
              <a:round/>
            </a:ln>
          </p:spPr>
          <p:txBody>
            <a:bodyPr wrap="none" lIns="0" tIns="0" rIns="0" bIns="22497" rtlCol="0" anchor="ctr"/>
            <a:p>
              <a:pPr algn="ctr"/>
              <a:r>
                <a:rPr sz="2400">
                  <a:solidFill>
                    <a:srgbClr val="303030"/>
                  </a:solidFill>
                  <a:latin typeface="宋体" panose="02010600030101010101" pitchFamily="2" charset="-122"/>
                </a:rPr>
                <a:t>获得途径</a:t>
              </a:r>
              <a:endParaRPr lang="zh-CN" sz="2400">
                <a:solidFill>
                  <a:srgbClr val="303030"/>
                </a:solidFill>
                <a:latin typeface="宋体" panose="02010600030101010101" pitchFamily="2" charset="-122"/>
              </a:endParaRPr>
            </a:p>
          </p:txBody>
        </p:sp>
        <p:sp>
          <p:nvSpPr>
            <p:cNvPr id="202" name="MMConnector"/>
            <p:cNvSpPr/>
            <p:nvPr/>
          </p:nvSpPr>
          <p:spPr>
            <a:xfrm>
              <a:off x="13383" y="3912"/>
              <a:ext cx="397" cy="397"/>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grpSp>
      <p:grpSp>
        <p:nvGrpSpPr>
          <p:cNvPr id="79" name="组合 78"/>
          <p:cNvGrpSpPr/>
          <p:nvPr/>
        </p:nvGrpSpPr>
        <p:grpSpPr>
          <a:xfrm>
            <a:off x="10020209" y="1692671"/>
            <a:ext cx="1236216" cy="815890"/>
            <a:chOff x="13293" y="7926"/>
            <a:chExt cx="1947" cy="1285"/>
          </a:xfrm>
        </p:grpSpPr>
        <p:sp>
          <p:nvSpPr>
            <p:cNvPr id="201" name="MMConnector"/>
            <p:cNvSpPr/>
            <p:nvPr/>
          </p:nvSpPr>
          <p:spPr>
            <a:xfrm>
              <a:off x="13293" y="8769"/>
              <a:ext cx="604" cy="442"/>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80" name="SubTopic"/>
            <p:cNvSpPr/>
            <p:nvPr/>
          </p:nvSpPr>
          <p:spPr>
            <a:xfrm>
              <a:off x="13536" y="7926"/>
              <a:ext cx="1704" cy="62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497" rtlCol="0" anchor="ctr"/>
            <a:p>
              <a:pPr algn="ctr"/>
              <a:r>
                <a:rPr lang="zh-CN" sz="2400">
                  <a:solidFill>
                    <a:srgbClr val="303030"/>
                  </a:solidFill>
                  <a:latin typeface="宋体" panose="02010600030101010101" pitchFamily="2" charset="-122"/>
                </a:rPr>
                <a:t>核裂变</a:t>
              </a:r>
              <a:endParaRPr lang="zh-CN" sz="2400">
                <a:solidFill>
                  <a:srgbClr val="303030"/>
                </a:solidFill>
                <a:latin typeface="宋体" panose="02010600030101010101" pitchFamily="2" charset="-122"/>
              </a:endParaRPr>
            </a:p>
          </p:txBody>
        </p:sp>
      </p:grpSp>
      <p:grpSp>
        <p:nvGrpSpPr>
          <p:cNvPr id="80" name="组合 79"/>
          <p:cNvGrpSpPr/>
          <p:nvPr/>
        </p:nvGrpSpPr>
        <p:grpSpPr>
          <a:xfrm>
            <a:off x="10020209" y="2178130"/>
            <a:ext cx="1236851" cy="493344"/>
            <a:chOff x="13293" y="8679"/>
            <a:chExt cx="1948" cy="777"/>
          </a:xfrm>
        </p:grpSpPr>
        <p:sp>
          <p:nvSpPr>
            <p:cNvPr id="24" name="MMConnector"/>
            <p:cNvSpPr/>
            <p:nvPr/>
          </p:nvSpPr>
          <p:spPr>
            <a:xfrm>
              <a:off x="13293" y="9145"/>
              <a:ext cx="604" cy="31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88" name="SubTopic"/>
            <p:cNvSpPr/>
            <p:nvPr/>
          </p:nvSpPr>
          <p:spPr>
            <a:xfrm>
              <a:off x="13557" y="8679"/>
              <a:ext cx="1684" cy="62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497" rtlCol="0" anchor="ctr"/>
            <a:p>
              <a:pPr algn="ctr"/>
              <a:r>
                <a:rPr lang="zh-CN" sz="2400">
                  <a:solidFill>
                    <a:srgbClr val="303030"/>
                  </a:solidFill>
                  <a:latin typeface="宋体" panose="02010600030101010101" pitchFamily="2" charset="-122"/>
                </a:rPr>
                <a:t>核聚变</a:t>
              </a:r>
              <a:endParaRPr lang="zh-CN" sz="2400">
                <a:solidFill>
                  <a:srgbClr val="303030"/>
                </a:solidFill>
                <a:latin typeface="宋体" panose="02010600030101010101" pitchFamily="2" charset="-122"/>
              </a:endParaRPr>
            </a:p>
          </p:txBody>
        </p:sp>
      </p:grpSp>
      <p:grpSp>
        <p:nvGrpSpPr>
          <p:cNvPr id="56" name="组合 55"/>
          <p:cNvGrpSpPr/>
          <p:nvPr/>
        </p:nvGrpSpPr>
        <p:grpSpPr>
          <a:xfrm>
            <a:off x="3013714" y="1661344"/>
            <a:ext cx="3330863" cy="2260365"/>
            <a:chOff x="4262" y="3058"/>
            <a:chExt cx="5246" cy="3560"/>
          </a:xfrm>
        </p:grpSpPr>
        <p:sp>
          <p:nvSpPr>
            <p:cNvPr id="15" name="MMConnector"/>
            <p:cNvSpPr/>
            <p:nvPr/>
          </p:nvSpPr>
          <p:spPr>
            <a:xfrm>
              <a:off x="7614" y="4809"/>
              <a:ext cx="1894" cy="1809"/>
            </a:xfrm>
            <a:custGeom>
              <a:avLst/>
              <a:gdLst/>
              <a:ahLst/>
              <a:cxnLst/>
              <a:pathLst>
                <a:path w="879731" h="525050">
                  <a:moveTo>
                    <a:pt x="161124" y="185969"/>
                  </a:moveTo>
                  <a:cubicBezTo>
                    <a:pt x="175840" y="198227"/>
                    <a:pt x="193652" y="196173"/>
                    <a:pt x="202654" y="184640"/>
                  </a:cubicBezTo>
                  <a:cubicBezTo>
                    <a:pt x="211655" y="173107"/>
                    <a:pt x="209091" y="155639"/>
                    <a:pt x="193858" y="144031"/>
                  </a:cubicBezTo>
                  <a:cubicBezTo>
                    <a:pt x="179986" y="133460"/>
                    <a:pt x="166115" y="122889"/>
                    <a:pt x="152413" y="112024"/>
                  </a:cubicBezTo>
                  <a:cubicBezTo>
                    <a:pt x="138712" y="101159"/>
                    <a:pt x="125181" y="89999"/>
                    <a:pt x="111732" y="78695"/>
                  </a:cubicBezTo>
                  <a:cubicBezTo>
                    <a:pt x="98284" y="67390"/>
                    <a:pt x="84918" y="55941"/>
                    <a:pt x="71612" y="44374"/>
                  </a:cubicBezTo>
                  <a:cubicBezTo>
                    <a:pt x="58306" y="32807"/>
                    <a:pt x="45060" y="21123"/>
                    <a:pt x="31829" y="9378"/>
                  </a:cubicBezTo>
                  <a:cubicBezTo>
                    <a:pt x="18599" y="-2366"/>
                    <a:pt x="5385" y="-14171"/>
                    <a:pt x="-7852" y="-25986"/>
                  </a:cubicBezTo>
                  <a:cubicBezTo>
                    <a:pt x="-21090" y="-37802"/>
                    <a:pt x="-34352" y="-49629"/>
                    <a:pt x="-47681" y="-61416"/>
                  </a:cubicBezTo>
                  <a:cubicBezTo>
                    <a:pt x="-61009" y="-73203"/>
                    <a:pt x="-74404" y="-84950"/>
                    <a:pt x="-87907" y="-96603"/>
                  </a:cubicBezTo>
                  <a:cubicBezTo>
                    <a:pt x="-101410" y="-108256"/>
                    <a:pt x="-115022" y="-119815"/>
                    <a:pt x="-128784" y="-131223"/>
                  </a:cubicBezTo>
                  <a:cubicBezTo>
                    <a:pt x="-142546" y="-142631"/>
                    <a:pt x="-156457" y="-153888"/>
                    <a:pt x="-170557" y="-164931"/>
                  </a:cubicBezTo>
                  <a:cubicBezTo>
                    <a:pt x="-184657" y="-175974"/>
                    <a:pt x="-198945" y="-186803"/>
                    <a:pt x="-213456" y="-197350"/>
                  </a:cubicBezTo>
                  <a:cubicBezTo>
                    <a:pt x="-227967" y="-207897"/>
                    <a:pt x="-242700" y="-218161"/>
                    <a:pt x="-257682" y="-228070"/>
                  </a:cubicBezTo>
                  <a:cubicBezTo>
                    <a:pt x="-272663" y="-237978"/>
                    <a:pt x="-287893" y="-247530"/>
                    <a:pt x="-303387" y="-256649"/>
                  </a:cubicBezTo>
                  <a:cubicBezTo>
                    <a:pt x="-318880" y="-265767"/>
                    <a:pt x="-334636" y="-274452"/>
                    <a:pt x="-350655" y="-282627"/>
                  </a:cubicBezTo>
                  <a:cubicBezTo>
                    <a:pt x="-366673" y="-290801"/>
                    <a:pt x="-382952" y="-298466"/>
                    <a:pt x="-399481" y="-305550"/>
                  </a:cubicBezTo>
                  <a:cubicBezTo>
                    <a:pt x="-416011" y="-312634"/>
                    <a:pt x="-432789" y="-319139"/>
                    <a:pt x="-449762" y="-325008"/>
                  </a:cubicBezTo>
                  <a:cubicBezTo>
                    <a:pt x="-466735" y="-330877"/>
                    <a:pt x="-483902" y="-336110"/>
                    <a:pt x="-501292" y="-340676"/>
                  </a:cubicBezTo>
                  <a:cubicBezTo>
                    <a:pt x="-518682" y="-345241"/>
                    <a:pt x="-536294" y="-349139"/>
                    <a:pt x="-553789" y="-352352"/>
                  </a:cubicBezTo>
                  <a:cubicBezTo>
                    <a:pt x="-571284" y="-355566"/>
                    <a:pt x="-588662" y="-358096"/>
                    <a:pt x="-606930" y="-359979"/>
                  </a:cubicBezTo>
                  <a:cubicBezTo>
                    <a:pt x="-625198" y="-361862"/>
                    <a:pt x="-644356" y="-363098"/>
                    <a:pt x="-660390" y="-363636"/>
                  </a:cubicBezTo>
                  <a:cubicBezTo>
                    <a:pt x="-676423" y="-364173"/>
                    <a:pt x="-689331" y="-364011"/>
                    <a:pt x="-702240" y="-363850"/>
                  </a:cubicBezTo>
                  <a:cubicBezTo>
                    <a:pt x="-704976" y="-363816"/>
                    <a:pt x="-706800" y="-362140"/>
                    <a:pt x="-706800" y="-360050"/>
                  </a:cubicBezTo>
                  <a:cubicBezTo>
                    <a:pt x="-706800" y="-357960"/>
                    <a:pt x="-704975" y="-356334"/>
                    <a:pt x="-702240" y="-356250"/>
                  </a:cubicBezTo>
                  <a:cubicBezTo>
                    <a:pt x="-689465" y="-355856"/>
                    <a:pt x="-676691" y="-355461"/>
                    <a:pt x="-660895" y="-354246"/>
                  </a:cubicBezTo>
                  <a:cubicBezTo>
                    <a:pt x="-645100" y="-353030"/>
                    <a:pt x="-626283" y="-350993"/>
                    <a:pt x="-608406" y="-348364"/>
                  </a:cubicBezTo>
                  <a:cubicBezTo>
                    <a:pt x="-590530" y="-345735"/>
                    <a:pt x="-573593" y="-342513"/>
                    <a:pt x="-556600" y="-338624"/>
                  </a:cubicBezTo>
                  <a:cubicBezTo>
                    <a:pt x="-539607" y="-334735"/>
                    <a:pt x="-522558" y="-330178"/>
                    <a:pt x="-505780" y="-324987"/>
                  </a:cubicBezTo>
                  <a:cubicBezTo>
                    <a:pt x="-489001" y="-319795"/>
                    <a:pt x="-472495" y="-313970"/>
                    <a:pt x="-456220" y="-307540"/>
                  </a:cubicBezTo>
                  <a:cubicBezTo>
                    <a:pt x="-439946" y="-301111"/>
                    <a:pt x="-423904" y="-294077"/>
                    <a:pt x="-408136" y="-286495"/>
                  </a:cubicBezTo>
                  <a:cubicBezTo>
                    <a:pt x="-392369" y="-278912"/>
                    <a:pt x="-376875" y="-270780"/>
                    <a:pt x="-361655" y="-262162"/>
                  </a:cubicBezTo>
                  <a:cubicBezTo>
                    <a:pt x="-346435" y="-253545"/>
                    <a:pt x="-331489" y="-244441"/>
                    <a:pt x="-316808" y="-234921"/>
                  </a:cubicBezTo>
                  <a:cubicBezTo>
                    <a:pt x="-302127" y="-225401"/>
                    <a:pt x="-287710" y="-215464"/>
                    <a:pt x="-273535" y="-205179"/>
                  </a:cubicBezTo>
                  <a:cubicBezTo>
                    <a:pt x="-259359" y="-194895"/>
                    <a:pt x="-245425" y="-184262"/>
                    <a:pt x="-231700" y="-173347"/>
                  </a:cubicBezTo>
                  <a:cubicBezTo>
                    <a:pt x="-217975" y="-162432"/>
                    <a:pt x="-204458" y="-151235"/>
                    <a:pt x="-191111" y="-139815"/>
                  </a:cubicBezTo>
                  <a:cubicBezTo>
                    <a:pt x="-177765" y="-128396"/>
                    <a:pt x="-164588" y="-116754"/>
                    <a:pt x="-151537" y="-104946"/>
                  </a:cubicBezTo>
                  <a:cubicBezTo>
                    <a:pt x="-138487" y="-93137"/>
                    <a:pt x="-125563" y="-81162"/>
                    <a:pt x="-112721" y="-69070"/>
                  </a:cubicBezTo>
                  <a:cubicBezTo>
                    <a:pt x="-99879" y="-56979"/>
                    <a:pt x="-87118" y="-44771"/>
                    <a:pt x="-74392" y="-32495"/>
                  </a:cubicBezTo>
                  <a:cubicBezTo>
                    <a:pt x="-61666" y="-20218"/>
                    <a:pt x="-48975" y="-7872"/>
                    <a:pt x="-36270" y="4496"/>
                  </a:cubicBezTo>
                  <a:cubicBezTo>
                    <a:pt x="-23566" y="16865"/>
                    <a:pt x="-10849" y="29257"/>
                    <a:pt x="1927" y="41628"/>
                  </a:cubicBezTo>
                  <a:cubicBezTo>
                    <a:pt x="14703" y="54000"/>
                    <a:pt x="27538" y="66351"/>
                    <a:pt x="40486" y="78629"/>
                  </a:cubicBezTo>
                  <a:cubicBezTo>
                    <a:pt x="53433" y="90908"/>
                    <a:pt x="66492" y="103115"/>
                    <a:pt x="79688" y="115221"/>
                  </a:cubicBezTo>
                  <a:cubicBezTo>
                    <a:pt x="92884" y="127327"/>
                    <a:pt x="106217" y="139333"/>
                    <a:pt x="119813" y="151107"/>
                  </a:cubicBezTo>
                  <a:cubicBezTo>
                    <a:pt x="133408" y="162882"/>
                    <a:pt x="147266" y="174425"/>
                    <a:pt x="161124" y="185969"/>
                  </a:cubicBezTo>
                  <a:close/>
                </a:path>
              </a:pathLst>
            </a:custGeom>
            <a:solidFill>
              <a:schemeClr val="accent4"/>
            </a:solidFill>
            <a:ln w="7600" cap="rnd">
              <a:solidFill>
                <a:schemeClr val="accent4"/>
              </a:solidFill>
              <a:round/>
            </a:ln>
          </p:spPr>
        </p:sp>
        <p:sp>
          <p:nvSpPr>
            <p:cNvPr id="21" name="MainTopic"/>
            <p:cNvSpPr/>
            <p:nvPr/>
          </p:nvSpPr>
          <p:spPr>
            <a:xfrm>
              <a:off x="4262" y="3058"/>
              <a:ext cx="1775" cy="1021"/>
            </a:xfrm>
            <a:custGeom>
              <a:avLst/>
              <a:gdLst>
                <a:gd name="rtl" fmla="*/ 135280 w 737200"/>
                <a:gd name="rtt" fmla="*/ 71440 h 296400"/>
                <a:gd name="rtr" fmla="*/ 598880 w 737200"/>
                <a:gd name="rtb" fmla="*/ 238640 h 296400"/>
              </a:gdLst>
              <a:ahLst/>
              <a:cxnLst/>
              <a:rect l="rtl" t="rtt" r="rtr" b="rtb"/>
              <a:pathLst>
                <a:path w="737200" h="296400">
                  <a:moveTo>
                    <a:pt x="30400" y="0"/>
                  </a:moveTo>
                  <a:lnTo>
                    <a:pt x="706800" y="0"/>
                  </a:lnTo>
                  <a:cubicBezTo>
                    <a:pt x="723581" y="0"/>
                    <a:pt x="737200" y="13619"/>
                    <a:pt x="737200" y="30400"/>
                  </a:cubicBezTo>
                  <a:lnTo>
                    <a:pt x="737200" y="266000"/>
                  </a:lnTo>
                  <a:cubicBezTo>
                    <a:pt x="737200" y="282781"/>
                    <a:pt x="723581" y="296400"/>
                    <a:pt x="7068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497" rtlCol="0" anchor="ctr"/>
            <a:p>
              <a:pPr algn="ctr"/>
              <a:r>
                <a:rPr lang="zh-CN" sz="2400">
                  <a:solidFill>
                    <a:srgbClr val="303030"/>
                  </a:solidFill>
                  <a:latin typeface="宋体" panose="02010600030101010101" pitchFamily="2" charset="-122"/>
                  <a:hlinkClick r:id="rId5" action="ppaction://hlinksldjump"/>
                </a:rPr>
                <a:t>电磁波</a:t>
              </a:r>
              <a:endParaRPr lang="zh-CN" sz="2400">
                <a:solidFill>
                  <a:srgbClr val="303030"/>
                </a:solidFill>
                <a:latin typeface="宋体" panose="02010600030101010101" pitchFamily="2" charset="-122"/>
              </a:endParaRPr>
            </a:p>
          </p:txBody>
        </p:sp>
      </p:grpSp>
      <p:grpSp>
        <p:nvGrpSpPr>
          <p:cNvPr id="22" name="组合 21"/>
          <p:cNvGrpSpPr/>
          <p:nvPr/>
        </p:nvGrpSpPr>
        <p:grpSpPr>
          <a:xfrm>
            <a:off x="1877183" y="972441"/>
            <a:ext cx="1408918" cy="1156215"/>
            <a:chOff x="3180" y="3113"/>
            <a:chExt cx="2219" cy="1821"/>
          </a:xfrm>
        </p:grpSpPr>
        <p:sp>
          <p:nvSpPr>
            <p:cNvPr id="25" name="MMConnector"/>
            <p:cNvSpPr/>
            <p:nvPr/>
          </p:nvSpPr>
          <p:spPr>
            <a:xfrm>
              <a:off x="4784" y="4128"/>
              <a:ext cx="615" cy="806"/>
            </a:xfrm>
            <a:custGeom>
              <a:avLst/>
              <a:gdLst/>
              <a:ahLst/>
              <a:cxnLst/>
              <a:pathLst>
                <a:path w="250800" h="237500" fill="none">
                  <a:moveTo>
                    <a:pt x="125400" y="118750"/>
                  </a:moveTo>
                  <a:cubicBezTo>
                    <a:pt x="-2259" y="118750"/>
                    <a:pt x="13632" y="-118750"/>
                    <a:pt x="-125400" y="-118750"/>
                  </a:cubicBezTo>
                </a:path>
              </a:pathLst>
            </a:custGeom>
            <a:noFill/>
            <a:ln w="15200" cap="rnd">
              <a:solidFill>
                <a:schemeClr val="accent4"/>
              </a:solidFill>
              <a:round/>
            </a:ln>
          </p:spPr>
        </p:sp>
        <p:sp>
          <p:nvSpPr>
            <p:cNvPr id="26" name="SubTopic"/>
            <p:cNvSpPr/>
            <p:nvPr/>
          </p:nvSpPr>
          <p:spPr>
            <a:xfrm>
              <a:off x="3180" y="3113"/>
              <a:ext cx="1297" cy="61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497" rtlCol="0" anchor="ctr"/>
            <a:p>
              <a:pPr algn="ctr">
                <a:lnSpc>
                  <a:spcPct val="100000"/>
                </a:lnSpc>
              </a:pPr>
              <a:r>
                <a:rPr lang="zh-CN" sz="2400">
                  <a:solidFill>
                    <a:srgbClr val="303030"/>
                  </a:solidFill>
                  <a:latin typeface="宋体" panose="02010600030101010101" pitchFamily="2" charset="-122"/>
                </a:rPr>
                <a:t>产生</a:t>
              </a:r>
              <a:endParaRPr lang="zh-CN" sz="2400">
                <a:solidFill>
                  <a:srgbClr val="303030"/>
                </a:solidFill>
                <a:latin typeface="宋体" panose="02010600030101010101" pitchFamily="2" charset="-122"/>
              </a:endParaRPr>
            </a:p>
          </p:txBody>
        </p:sp>
      </p:grpSp>
      <p:grpSp>
        <p:nvGrpSpPr>
          <p:cNvPr id="27" name="组合 26"/>
          <p:cNvGrpSpPr/>
          <p:nvPr/>
        </p:nvGrpSpPr>
        <p:grpSpPr>
          <a:xfrm>
            <a:off x="1877817" y="1442927"/>
            <a:ext cx="1336536" cy="450168"/>
            <a:chOff x="3181" y="3854"/>
            <a:chExt cx="2105" cy="709"/>
          </a:xfrm>
        </p:grpSpPr>
        <p:sp>
          <p:nvSpPr>
            <p:cNvPr id="156" name="MMConnector"/>
            <p:cNvSpPr/>
            <p:nvPr/>
          </p:nvSpPr>
          <p:spPr>
            <a:xfrm>
              <a:off x="4671" y="4499"/>
              <a:ext cx="615" cy="64"/>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28" name="SubTopic"/>
            <p:cNvSpPr/>
            <p:nvPr/>
          </p:nvSpPr>
          <p:spPr>
            <a:xfrm>
              <a:off x="3181" y="3854"/>
              <a:ext cx="1252" cy="612"/>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497" rtlCol="0" anchor="ctr"/>
            <a:p>
              <a:pPr algn="ctr">
                <a:lnSpc>
                  <a:spcPct val="100000"/>
                </a:lnSpc>
              </a:pPr>
              <a:r>
                <a:rPr lang="zh-CN" sz="2400">
                  <a:solidFill>
                    <a:srgbClr val="303030"/>
                  </a:solidFill>
                  <a:latin typeface="宋体" panose="02010600030101010101" pitchFamily="2" charset="-122"/>
                </a:rPr>
                <a:t>传播</a:t>
              </a:r>
              <a:endParaRPr lang="zh-CN" sz="2400">
                <a:solidFill>
                  <a:srgbClr val="303030"/>
                </a:solidFill>
                <a:latin typeface="宋体" panose="02010600030101010101" pitchFamily="2" charset="-122"/>
              </a:endParaRPr>
            </a:p>
          </p:txBody>
        </p:sp>
      </p:grpSp>
      <p:grpSp>
        <p:nvGrpSpPr>
          <p:cNvPr id="29" name="组合 28"/>
          <p:cNvGrpSpPr/>
          <p:nvPr/>
        </p:nvGrpSpPr>
        <p:grpSpPr>
          <a:xfrm>
            <a:off x="1806070" y="1914048"/>
            <a:ext cx="1480031" cy="603822"/>
            <a:chOff x="3068" y="4596"/>
            <a:chExt cx="2331" cy="951"/>
          </a:xfrm>
        </p:grpSpPr>
        <p:sp>
          <p:nvSpPr>
            <p:cNvPr id="30" name="MMConnector"/>
            <p:cNvSpPr/>
            <p:nvPr/>
          </p:nvSpPr>
          <p:spPr>
            <a:xfrm>
              <a:off x="4784" y="4870"/>
              <a:ext cx="615" cy="677"/>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31" name="SubTopic"/>
            <p:cNvSpPr/>
            <p:nvPr/>
          </p:nvSpPr>
          <p:spPr>
            <a:xfrm>
              <a:off x="3068" y="4596"/>
              <a:ext cx="1408" cy="612"/>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497" rtlCol="0" anchor="ctr"/>
            <a:p>
              <a:pPr algn="ctr"/>
              <a:r>
                <a:rPr lang="zh-CN" sz="2400">
                  <a:solidFill>
                    <a:srgbClr val="303030"/>
                  </a:solidFill>
                  <a:latin typeface="宋体" panose="02010600030101010101" pitchFamily="2" charset="-122"/>
                </a:rPr>
                <a:t>波速</a:t>
              </a:r>
              <a:endParaRPr lang="zh-CN" sz="2400">
                <a:solidFill>
                  <a:srgbClr val="303030"/>
                </a:solidFill>
                <a:latin typeface="宋体" panose="02010600030101010101" pitchFamily="2" charset="-122"/>
              </a:endParaRPr>
            </a:p>
          </p:txBody>
        </p:sp>
      </p:grpSp>
      <p:grpSp>
        <p:nvGrpSpPr>
          <p:cNvPr id="32" name="组合 31"/>
          <p:cNvGrpSpPr/>
          <p:nvPr/>
        </p:nvGrpSpPr>
        <p:grpSpPr>
          <a:xfrm>
            <a:off x="1805435" y="2322945"/>
            <a:ext cx="1480666" cy="900336"/>
            <a:chOff x="3067" y="5240"/>
            <a:chExt cx="2332" cy="1418"/>
          </a:xfrm>
        </p:grpSpPr>
        <p:sp>
          <p:nvSpPr>
            <p:cNvPr id="160" name="MMConnector"/>
            <p:cNvSpPr/>
            <p:nvPr/>
          </p:nvSpPr>
          <p:spPr>
            <a:xfrm>
              <a:off x="4784" y="5240"/>
              <a:ext cx="615" cy="1418"/>
            </a:xfrm>
            <a:custGeom>
              <a:avLst/>
              <a:gdLst/>
              <a:ahLst/>
              <a:cxnLst/>
              <a:pathLst>
                <a:path w="250800" h="418000" fill="none">
                  <a:moveTo>
                    <a:pt x="125400" y="-209000"/>
                  </a:moveTo>
                  <a:cubicBezTo>
                    <a:pt x="-20723" y="-209000"/>
                    <a:pt x="56714" y="209000"/>
                    <a:pt x="-125400" y="209000"/>
                  </a:cubicBezTo>
                </a:path>
              </a:pathLst>
            </a:custGeom>
            <a:noFill/>
            <a:ln w="15200" cap="rnd">
              <a:solidFill>
                <a:schemeClr val="accent4"/>
              </a:solidFill>
              <a:round/>
            </a:ln>
          </p:spPr>
        </p:sp>
        <p:sp>
          <p:nvSpPr>
            <p:cNvPr id="159" name="SubTopic"/>
            <p:cNvSpPr/>
            <p:nvPr/>
          </p:nvSpPr>
          <p:spPr>
            <a:xfrm>
              <a:off x="3067" y="5337"/>
              <a:ext cx="1393" cy="61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497" rtlCol="0" anchor="ctr"/>
            <a:p>
              <a:pPr algn="ctr"/>
              <a:r>
                <a:rPr lang="zh-CN" sz="2400">
                  <a:solidFill>
                    <a:srgbClr val="303030"/>
                  </a:solidFill>
                  <a:latin typeface="宋体" panose="02010600030101010101" pitchFamily="2" charset="-122"/>
                </a:rPr>
                <a:t>应用</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blinds(horizontal)">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blinds(horizontal)">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linds(horizontal)">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linds(horizontal)">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linds(horizontal)">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blinds(horizontal)">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blinds(horizontal)">
                                      <p:cBhvr>
                                        <p:cTn id="47" dur="500"/>
                                        <p:tgtEl>
                                          <p:spTgt spid="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blinds(horizontal)">
                                      <p:cBhvr>
                                        <p:cTn id="57" dur="500"/>
                                        <p:tgtEl>
                                          <p:spTgt spid="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linds(horizontal)">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blinds(horizontal)">
                                      <p:cBhvr>
                                        <p:cTn id="67" dur="500"/>
                                        <p:tgtEl>
                                          <p:spTgt spid="9"/>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linds(horizontal)">
                                      <p:cBhvr>
                                        <p:cTn id="72" dur="500"/>
                                        <p:tgtEl>
                                          <p:spTgt spid="1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linds(horizontal)">
                                      <p:cBhvr>
                                        <p:cTn id="77" dur="500"/>
                                        <p:tgtEl>
                                          <p:spTgt spid="1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blinds(horizontal)">
                                      <p:cBhvr>
                                        <p:cTn id="82" dur="500"/>
                                        <p:tgtEl>
                                          <p:spTgt spid="12"/>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blinds(horizontal)">
                                      <p:cBhvr>
                                        <p:cTn id="87" dur="500"/>
                                        <p:tgtEl>
                                          <p:spTgt spid="1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4"/>
                                        </p:tgtEl>
                                        <p:attrNameLst>
                                          <p:attrName>style.visibility</p:attrName>
                                        </p:attrNameLst>
                                      </p:cBhvr>
                                      <p:to>
                                        <p:strVal val="visible"/>
                                      </p:to>
                                    </p:set>
                                    <p:animEffect transition="in" filter="blinds(horizontal)">
                                      <p:cBhvr>
                                        <p:cTn id="92" dur="500"/>
                                        <p:tgtEl>
                                          <p:spTgt spid="14"/>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3"/>
                                        </p:tgtEl>
                                        <p:attrNameLst>
                                          <p:attrName>style.visibility</p:attrName>
                                        </p:attrNameLst>
                                      </p:cBhvr>
                                      <p:to>
                                        <p:strVal val="visible"/>
                                      </p:to>
                                    </p:set>
                                    <p:animEffect transition="in" filter="blinds(horizontal)">
                                      <p:cBhvr>
                                        <p:cTn id="97" dur="500"/>
                                        <p:tgtEl>
                                          <p:spTgt spid="23"/>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79"/>
                                        </p:tgtEl>
                                        <p:attrNameLst>
                                          <p:attrName>style.visibility</p:attrName>
                                        </p:attrNameLst>
                                      </p:cBhvr>
                                      <p:to>
                                        <p:strVal val="visible"/>
                                      </p:to>
                                    </p:set>
                                    <p:animEffect transition="in" filter="blinds(horizontal)">
                                      <p:cBhvr>
                                        <p:cTn id="102" dur="500"/>
                                        <p:tgtEl>
                                          <p:spTgt spid="79"/>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80"/>
                                        </p:tgtEl>
                                        <p:attrNameLst>
                                          <p:attrName>style.visibility</p:attrName>
                                        </p:attrNameLst>
                                      </p:cBhvr>
                                      <p:to>
                                        <p:strVal val="visible"/>
                                      </p:to>
                                    </p:set>
                                    <p:animEffect transition="in" filter="blinds(horizontal)">
                                      <p:cBhvr>
                                        <p:cTn id="107" dur="500"/>
                                        <p:tgtEl>
                                          <p:spTgt spid="80"/>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blinds(horizontal)">
                                      <p:cBhvr>
                                        <p:cTn id="112" dur="500"/>
                                        <p:tgtEl>
                                          <p:spTgt spid="16"/>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17"/>
                                        </p:tgtEl>
                                        <p:attrNameLst>
                                          <p:attrName>style.visibility</p:attrName>
                                        </p:attrNameLst>
                                      </p:cBhvr>
                                      <p:to>
                                        <p:strVal val="visible"/>
                                      </p:to>
                                    </p:set>
                                    <p:animEffect transition="in" filter="blinds(horizontal)">
                                      <p:cBhvr>
                                        <p:cTn id="117" dur="500"/>
                                        <p:tgtEl>
                                          <p:spTgt spid="17"/>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blinds(horizontal)">
                                      <p:cBhvr>
                                        <p:cTn id="122" dur="500"/>
                                        <p:tgtEl>
                                          <p:spTgt spid="18"/>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19"/>
                                        </p:tgtEl>
                                        <p:attrNameLst>
                                          <p:attrName>style.visibility</p:attrName>
                                        </p:attrNameLst>
                                      </p:cBhvr>
                                      <p:to>
                                        <p:strVal val="visible"/>
                                      </p:to>
                                    </p:set>
                                    <p:animEffect transition="in" filter="blinds(horizontal)">
                                      <p:cBhvr>
                                        <p:cTn id="127" dur="500"/>
                                        <p:tgtEl>
                                          <p:spTgt spid="19"/>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20"/>
                                        </p:tgtEl>
                                        <p:attrNameLst>
                                          <p:attrName>style.visibility</p:attrName>
                                        </p:attrNameLst>
                                      </p:cBhvr>
                                      <p:to>
                                        <p:strVal val="visible"/>
                                      </p:to>
                                    </p:set>
                                    <p:animEffect transition="in" filter="blinds(horizontal)">
                                      <p:cBhvr>
                                        <p:cTn id="1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81380" y="3065780"/>
            <a:ext cx="10210800" cy="523080"/>
            <a:chOff x="894" y="3246"/>
            <a:chExt cx="16080" cy="824"/>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电磁波</a:t>
              </a:r>
              <a:r>
                <a:rPr lang="zh-CN" altLang="en-US" sz="2400" dirty="0">
                  <a:latin typeface="Times New Roman" panose="02020603050405020304" pitchFamily="18" charset="0"/>
                  <a:cs typeface="Times New Roman" panose="02020603050405020304" pitchFamily="18" charset="0"/>
                </a:rPr>
                <a:t>(2016.30第二空)</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836104" y="1377315"/>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966470" y="2218690"/>
            <a:ext cx="2638425" cy="596900"/>
            <a:chOff x="1456" y="3131"/>
            <a:chExt cx="4155" cy="940"/>
          </a:xfrm>
        </p:grpSpPr>
        <p:sp>
          <p:nvSpPr>
            <p:cNvPr id="4" name="文本框 3"/>
            <p:cNvSpPr txBox="1"/>
            <p:nvPr/>
          </p:nvSpPr>
          <p:spPr>
            <a:xfrm>
              <a:off x="2824" y="3180"/>
              <a:ext cx="2787"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1456" y="3131"/>
              <a:ext cx="1144" cy="940"/>
            </a:xfrm>
            <a:prstGeom prst="rect">
              <a:avLst/>
            </a:prstGeom>
          </p:spPr>
        </p:pic>
      </p:grpSp>
      <p:sp>
        <p:nvSpPr>
          <p:cNvPr id="100" name="文本框 99"/>
          <p:cNvSpPr txBox="1"/>
          <p:nvPr/>
        </p:nvSpPr>
        <p:spPr>
          <a:xfrm>
            <a:off x="749300" y="3757295"/>
            <a:ext cx="1054989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en-US" sz="2400" b="1">
                <a:latin typeface="Times New Roman" panose="02020603050405020304" pitchFamily="18" charset="0"/>
                <a:ea typeface="黑体" panose="02010609060101010101" pitchFamily="49"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现代顺风耳</a:t>
            </a:r>
            <a:r>
              <a:rPr lang="en-US" sz="2400">
                <a:latin typeface="Times New Roman" panose="02020603050405020304" pitchFamily="18" charset="0"/>
                <a:ea typeface="黑体" panose="02010609060101010101" pitchFamily="49"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电话：</a:t>
            </a:r>
            <a:r>
              <a:rPr lang="en-US" sz="2400">
                <a:latin typeface="Times New Roman" panose="02020603050405020304" pitchFamily="18" charset="0"/>
                <a:ea typeface="宋体" panose="02010600030101010101" pitchFamily="2" charset="-122"/>
                <a:cs typeface="Times New Roman" panose="02020603050405020304" pitchFamily="18" charset="0"/>
              </a:rPr>
              <a:t>1876</a:t>
            </a:r>
            <a:r>
              <a:rPr lang="zh-CN" sz="2400">
                <a:latin typeface="Times New Roman" panose="02020603050405020304" pitchFamily="18" charset="0"/>
                <a:ea typeface="宋体" panose="02010600030101010101" pitchFamily="2" charset="-122"/>
                <a:cs typeface="Times New Roman" panose="02020603050405020304" pitchFamily="18" charset="0"/>
              </a:rPr>
              <a:t>年，贝尔发明了电话，由话筒和听筒组成．其中</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是把声信号转换成电信号，</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是把电信号转换成声信号．</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1096645" y="4410710"/>
            <a:ext cx="14497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话筒</a:t>
            </a:r>
            <a:endParaRPr lang="zh-CN" altLang="en-US"/>
          </a:p>
        </p:txBody>
      </p:sp>
      <p:sp>
        <p:nvSpPr>
          <p:cNvPr id="5" name="文本框 4"/>
          <p:cNvSpPr txBox="1"/>
          <p:nvPr/>
        </p:nvSpPr>
        <p:spPr>
          <a:xfrm>
            <a:off x="5944235" y="4410710"/>
            <a:ext cx="818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听筒</a:t>
            </a:r>
            <a:endParaRPr lang="zh-CN" altLang="en-US"/>
          </a:p>
        </p:txBody>
      </p:sp>
      <p:sp>
        <p:nvSpPr>
          <p:cNvPr id="43" name="流程图: 终止 42">
            <a:hlinkClick r:id="rId4" action="ppaction://hlinksldjump"/>
          </p:cNvPr>
          <p:cNvSpPr/>
          <p:nvPr/>
        </p:nvSpPr>
        <p:spPr>
          <a:xfrm>
            <a:off x="9264650" y="515556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6480" y="1057910"/>
            <a:ext cx="1003998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en-US" sz="2400" b="1">
                <a:latin typeface="Times New Roman" panose="02020603050405020304" pitchFamily="18" charset="0"/>
                <a:ea typeface="黑体" panose="02010609060101010101" pitchFamily="49"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产生：</a:t>
            </a:r>
            <a:r>
              <a:rPr lang="zh-CN" sz="2400">
                <a:latin typeface="Times New Roman" panose="02020603050405020304" pitchFamily="18" charset="0"/>
                <a:ea typeface="宋体" panose="02010600030101010101" pitchFamily="2" charset="-122"/>
                <a:cs typeface="Times New Roman" panose="02020603050405020304" pitchFamily="18" charset="0"/>
              </a:rPr>
              <a:t>导线中电流的迅速变化会在空间产生电磁波．其实质是电磁场能量由近及远的传播．</a:t>
            </a:r>
            <a:endParaRPr lang="en-US" sz="2400" b="1">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en-US" sz="2400" b="1">
                <a:latin typeface="Times New Roman" panose="02020603050405020304" pitchFamily="18" charset="0"/>
                <a:ea typeface="黑体" panose="02010609060101010101" pitchFamily="49"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传播</a:t>
            </a:r>
            <a:r>
              <a:rPr lang="zh-CN" sz="2400">
                <a:latin typeface="Times New Roman" panose="02020603050405020304" pitchFamily="18" charset="0"/>
                <a:ea typeface="宋体" panose="02010600030101010101" pitchFamily="2" charset="-122"/>
                <a:cs typeface="Times New Roman" panose="02020603050405020304" pitchFamily="18" charset="0"/>
              </a:rPr>
              <a:t>：电磁波的传播不需要介质．在真空中电磁波的波速与光速相同，约为</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，且与波长、频率无关．</a:t>
            </a:r>
            <a:endParaRPr lang="en-US" sz="2400" b="1">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4</a:t>
            </a:r>
            <a:r>
              <a:rPr lang="en-US" sz="2400" b="1">
                <a:latin typeface="Times New Roman" panose="02020603050405020304" pitchFamily="18" charset="0"/>
                <a:ea typeface="黑体" panose="02010609060101010101" pitchFamily="49"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波速、波长、频率之间的关系</a:t>
            </a:r>
            <a:endParaRPr lang="en-US" sz="2400">
              <a:latin typeface="Times New Roman" panose="02020603050405020304" pitchFamily="18" charset="0"/>
              <a:cs typeface="Times New Roman" panose="02020603050405020304" pitchFamily="18" charset="0"/>
            </a:endParaRPr>
          </a:p>
          <a:p>
            <a:pPr>
              <a:lnSpc>
                <a:spcPct val="150000"/>
              </a:lnSpc>
            </a:pP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________</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1797050" y="2817178"/>
            <a:ext cx="5080000" cy="460375"/>
          </a:xfrm>
          <a:prstGeom prst="rect">
            <a:avLst/>
          </a:prstGeom>
          <a:noFill/>
          <a:ln w="9525">
            <a:noFill/>
          </a:ln>
        </p:spPr>
        <p:txBody>
          <a:bodyPr>
            <a:spAutoFit/>
          </a:bodyPr>
          <a:p>
            <a:r>
              <a:rPr lang="en-US" sz="2400">
                <a:solidFill>
                  <a:srgbClr val="FF0000"/>
                </a:solidFill>
                <a:latin typeface="Times New Roman" panose="02020603050405020304" pitchFamily="18" charset="0"/>
                <a:ea typeface="宋体" panose="02010600030101010101" pitchFamily="2" charset="-122"/>
              </a:rPr>
              <a:t>3.0×10</a:t>
            </a:r>
            <a:r>
              <a:rPr lang="en-US" sz="2400" baseline="30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8</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m/s</a:t>
            </a:r>
            <a:endParaRPr lang="zh-CN" altLang="en-US"/>
          </a:p>
        </p:txBody>
      </p:sp>
      <p:sp>
        <p:nvSpPr>
          <p:cNvPr id="10" name="文本框 9"/>
          <p:cNvSpPr txBox="1"/>
          <p:nvPr/>
        </p:nvSpPr>
        <p:spPr>
          <a:xfrm>
            <a:off x="1228725" y="4400550"/>
            <a:ext cx="105473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c</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λf</a:t>
            </a:r>
            <a:r>
              <a:rPr lang="zh-CN" sz="2400">
                <a:solidFill>
                  <a:srgbClr val="FF0000"/>
                </a:solidFill>
                <a:ea typeface="宋体" panose="02010600030101010101" pitchFamily="2" charset="-122"/>
              </a:rPr>
              <a:t>　</a:t>
            </a:r>
            <a:endParaRPr lang="zh-CN" altLang="en-US"/>
          </a:p>
        </p:txBody>
      </p:sp>
      <p:sp>
        <p:nvSpPr>
          <p:cNvPr id="11" name="文本框 10"/>
          <p:cNvSpPr txBox="1"/>
          <p:nvPr/>
        </p:nvSpPr>
        <p:spPr>
          <a:xfrm>
            <a:off x="3556000" y="3843020"/>
            <a:ext cx="11207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波速</a:t>
            </a:r>
            <a:endParaRPr lang="zh-CN" altLang="en-US"/>
          </a:p>
        </p:txBody>
      </p:sp>
      <p:sp>
        <p:nvSpPr>
          <p:cNvPr id="12" name="文本框 11"/>
          <p:cNvSpPr txBox="1"/>
          <p:nvPr/>
        </p:nvSpPr>
        <p:spPr>
          <a:xfrm>
            <a:off x="5812155" y="3843020"/>
            <a:ext cx="8083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m/s</a:t>
            </a:r>
            <a:r>
              <a:rPr lang="zh-CN" sz="2400">
                <a:solidFill>
                  <a:srgbClr val="FF0000"/>
                </a:solidFill>
                <a:ea typeface="宋体" panose="02010600030101010101" pitchFamily="2" charset="-122"/>
              </a:rPr>
              <a:t>　</a:t>
            </a:r>
            <a:endParaRPr lang="zh-CN" altLang="en-US"/>
          </a:p>
        </p:txBody>
      </p:sp>
      <p:sp>
        <p:nvSpPr>
          <p:cNvPr id="13" name="文本框 12"/>
          <p:cNvSpPr txBox="1"/>
          <p:nvPr/>
        </p:nvSpPr>
        <p:spPr>
          <a:xfrm>
            <a:off x="3556000" y="4615815"/>
            <a:ext cx="8553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波长</a:t>
            </a:r>
            <a:endParaRPr lang="zh-CN" altLang="en-US"/>
          </a:p>
        </p:txBody>
      </p:sp>
      <p:sp>
        <p:nvSpPr>
          <p:cNvPr id="14" name="文本框 13"/>
          <p:cNvSpPr txBox="1"/>
          <p:nvPr/>
        </p:nvSpPr>
        <p:spPr>
          <a:xfrm>
            <a:off x="5937885" y="4615815"/>
            <a:ext cx="5562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m</a:t>
            </a:r>
            <a:endParaRPr lang="zh-CN" altLang="en-US"/>
          </a:p>
        </p:txBody>
      </p:sp>
      <p:sp>
        <p:nvSpPr>
          <p:cNvPr id="15" name="文本框 14"/>
          <p:cNvSpPr txBox="1"/>
          <p:nvPr/>
        </p:nvSpPr>
        <p:spPr>
          <a:xfrm>
            <a:off x="3555365" y="5504180"/>
            <a:ext cx="12776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频率</a:t>
            </a:r>
            <a:endParaRPr lang="zh-CN" altLang="en-US"/>
          </a:p>
        </p:txBody>
      </p:sp>
      <p:sp>
        <p:nvSpPr>
          <p:cNvPr id="16" name="文本框 15"/>
          <p:cNvSpPr txBox="1"/>
          <p:nvPr/>
        </p:nvSpPr>
        <p:spPr>
          <a:xfrm>
            <a:off x="5847080" y="5503545"/>
            <a:ext cx="7385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Hz</a:t>
            </a:r>
            <a:endParaRPr lang="zh-CN" altLang="en-US"/>
          </a:p>
        </p:txBody>
      </p:sp>
      <p:sp>
        <p:nvSpPr>
          <p:cNvPr id="43" name="流程图: 终止 42">
            <a:hlinkClick r:id="rId1" action="ppaction://hlinksldjump"/>
          </p:cNvPr>
          <p:cNvSpPr/>
          <p:nvPr/>
        </p:nvSpPr>
        <p:spPr>
          <a:xfrm>
            <a:off x="9163685" y="54076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
        <p:nvSpPr>
          <p:cNvPr id="44" name="左大括号 43"/>
          <p:cNvSpPr/>
          <p:nvPr/>
        </p:nvSpPr>
        <p:spPr>
          <a:xfrm>
            <a:off x="2404110" y="3963670"/>
            <a:ext cx="280670" cy="1921510"/>
          </a:xfrm>
          <a:prstGeom prst="leftBrace">
            <a:avLst>
              <a:gd name="adj1" fmla="val 8333"/>
              <a:gd name="adj2" fmla="val 48377"/>
            </a:avLst>
          </a:prstGeom>
          <a:ln w="22225">
            <a:tailEnd type="none" w="med" len="med"/>
          </a:ln>
        </p:spPr>
        <p:style>
          <a:lnRef idx="1">
            <a:schemeClr val="dk1"/>
          </a:lnRef>
          <a:fillRef idx="0">
            <a:schemeClr val="dk1"/>
          </a:fillRef>
          <a:effectRef idx="0">
            <a:schemeClr val="dk1"/>
          </a:effectRef>
          <a:fontRef idx="minor">
            <a:schemeClr val="tx1"/>
          </a:fontRef>
        </p:style>
        <p:txBody>
          <a:bodyPr/>
          <a:p>
            <a:pPr fontAlgn="base"/>
            <a:endParaRPr lang="zh-CN" altLang="en-US" strike="noStrike" noProof="1">
              <a:latin typeface="Times New Roman" panose="02020603050405020304" pitchFamily="18" charset="0"/>
              <a:cs typeface="Times New Roman" panose="02020603050405020304" pitchFamily="18" charset="0"/>
            </a:endParaRPr>
          </a:p>
        </p:txBody>
      </p:sp>
      <p:sp>
        <p:nvSpPr>
          <p:cNvPr id="3" name="文本框 2"/>
          <p:cNvSpPr txBox="1"/>
          <p:nvPr/>
        </p:nvSpPr>
        <p:spPr>
          <a:xfrm>
            <a:off x="2668905" y="3678555"/>
            <a:ext cx="5346700" cy="645160"/>
          </a:xfrm>
          <a:prstGeom prst="rect">
            <a:avLst/>
          </a:prstGeom>
          <a:noFill/>
        </p:spPr>
        <p:txBody>
          <a:bodyPr wrap="square" rtlCol="0">
            <a:spAutoFit/>
          </a:bodyPr>
          <a:p>
            <a:pPr>
              <a:lnSpc>
                <a:spcPct val="150000"/>
              </a:lnSpc>
            </a:pPr>
            <a:r>
              <a:rPr lang="en-US" sz="2400" i="1">
                <a:latin typeface="Times New Roman" panose="02020603050405020304" pitchFamily="18" charset="0"/>
                <a:cs typeface="Times New Roman" panose="02020603050405020304" pitchFamily="18" charset="0"/>
                <a:sym typeface="+mn-ea"/>
              </a:rPr>
              <a:t>c</a:t>
            </a:r>
            <a:r>
              <a:rPr lang="zh-CN" altLang="en-US" sz="2400">
                <a:latin typeface="Times New Roman" panose="02020603050405020304" pitchFamily="18" charset="0"/>
                <a:cs typeface="Times New Roman" panose="02020603050405020304" pitchFamily="18" charset="0"/>
                <a:sym typeface="+mn-ea"/>
              </a:rPr>
              <a:t>表示</a:t>
            </a:r>
            <a:r>
              <a:rPr lang="en-US" altLang="zh-CN" sz="2400">
                <a:latin typeface="Times New Roman" panose="02020603050405020304" pitchFamily="18" charset="0"/>
                <a:cs typeface="Times New Roman" panose="02020603050405020304" pitchFamily="18" charset="0"/>
                <a:sym typeface="+mn-ea"/>
              </a:rPr>
              <a:t>______,</a:t>
            </a:r>
            <a:r>
              <a:rPr lang="zh-CN" altLang="en-US" sz="2400">
                <a:latin typeface="Times New Roman" panose="02020603050405020304" pitchFamily="18" charset="0"/>
                <a:cs typeface="Times New Roman" panose="02020603050405020304" pitchFamily="18" charset="0"/>
                <a:sym typeface="+mn-ea"/>
              </a:rPr>
              <a:t>单位是</a:t>
            </a:r>
            <a:r>
              <a:rPr lang="en-US" altLang="zh-CN" sz="2400">
                <a:latin typeface="Times New Roman" panose="02020603050405020304" pitchFamily="18" charset="0"/>
                <a:cs typeface="Times New Roman" panose="02020603050405020304" pitchFamily="18" charset="0"/>
                <a:sym typeface="+mn-ea"/>
              </a:rPr>
              <a:t>____________</a:t>
            </a:r>
            <a:endParaRPr lang="zh-CN" altLang="en-US" sz="2400"/>
          </a:p>
        </p:txBody>
      </p:sp>
      <p:sp>
        <p:nvSpPr>
          <p:cNvPr id="6" name="文本框 5"/>
          <p:cNvSpPr txBox="1"/>
          <p:nvPr/>
        </p:nvSpPr>
        <p:spPr>
          <a:xfrm>
            <a:off x="2652395" y="4523105"/>
            <a:ext cx="5346700" cy="645160"/>
          </a:xfrm>
          <a:prstGeom prst="rect">
            <a:avLst/>
          </a:prstGeom>
          <a:noFill/>
        </p:spPr>
        <p:txBody>
          <a:bodyPr wrap="square" rtlCol="0">
            <a:spAutoFit/>
          </a:bodyPr>
          <a:p>
            <a:pPr>
              <a:lnSpc>
                <a:spcPct val="150000"/>
              </a:lnSpc>
            </a:pPr>
            <a:r>
              <a:rPr lang="en-US" sz="2400" i="1">
                <a:latin typeface="Times New Roman" panose="02020603050405020304" pitchFamily="18" charset="0"/>
                <a:cs typeface="Times New Roman" panose="02020603050405020304" pitchFamily="18" charset="0"/>
                <a:sym typeface="+mn-ea"/>
              </a:rPr>
              <a:t>λ</a:t>
            </a:r>
            <a:r>
              <a:rPr lang="zh-CN" altLang="en-US" sz="2400">
                <a:latin typeface="Times New Roman" panose="02020603050405020304" pitchFamily="18" charset="0"/>
                <a:cs typeface="Times New Roman" panose="02020603050405020304" pitchFamily="18" charset="0"/>
                <a:sym typeface="+mn-ea"/>
              </a:rPr>
              <a:t>表示</a:t>
            </a:r>
            <a:r>
              <a:rPr lang="en-US" altLang="zh-CN" sz="2400">
                <a:latin typeface="Times New Roman" panose="02020603050405020304" pitchFamily="18" charset="0"/>
                <a:cs typeface="Times New Roman" panose="02020603050405020304" pitchFamily="18" charset="0"/>
                <a:sym typeface="+mn-ea"/>
              </a:rPr>
              <a:t>______,</a:t>
            </a:r>
            <a:r>
              <a:rPr lang="zh-CN" altLang="en-US" sz="2400">
                <a:latin typeface="Times New Roman" panose="02020603050405020304" pitchFamily="18" charset="0"/>
                <a:cs typeface="Times New Roman" panose="02020603050405020304" pitchFamily="18" charset="0"/>
                <a:sym typeface="+mn-ea"/>
              </a:rPr>
              <a:t>单位是</a:t>
            </a:r>
            <a:r>
              <a:rPr lang="en-US" altLang="zh-CN" sz="2400">
                <a:latin typeface="Times New Roman" panose="02020603050405020304" pitchFamily="18" charset="0"/>
                <a:cs typeface="Times New Roman" panose="02020603050405020304" pitchFamily="18" charset="0"/>
                <a:sym typeface="+mn-ea"/>
              </a:rPr>
              <a:t>____________</a:t>
            </a:r>
            <a:endParaRPr lang="zh-CN" altLang="en-US" sz="2400"/>
          </a:p>
        </p:txBody>
      </p:sp>
      <p:sp>
        <p:nvSpPr>
          <p:cNvPr id="8" name="文本框 7"/>
          <p:cNvSpPr txBox="1"/>
          <p:nvPr/>
        </p:nvSpPr>
        <p:spPr>
          <a:xfrm>
            <a:off x="2703830" y="5411470"/>
            <a:ext cx="4732020" cy="645160"/>
          </a:xfrm>
          <a:prstGeom prst="rect">
            <a:avLst/>
          </a:prstGeom>
          <a:noFill/>
        </p:spPr>
        <p:txBody>
          <a:bodyPr wrap="square" rtlCol="0">
            <a:spAutoFit/>
          </a:bodyPr>
          <a:p>
            <a:pPr>
              <a:lnSpc>
                <a:spcPct val="150000"/>
              </a:lnSpc>
            </a:pPr>
            <a:r>
              <a:rPr lang="en-US" sz="2400" i="1">
                <a:latin typeface="Times New Roman" panose="02020603050405020304" pitchFamily="18" charset="0"/>
                <a:cs typeface="Times New Roman" panose="02020603050405020304" pitchFamily="18" charset="0"/>
                <a:sym typeface="+mn-ea"/>
              </a:rPr>
              <a:t>f </a:t>
            </a:r>
            <a:r>
              <a:rPr lang="en-US" sz="2400">
                <a:latin typeface="Times New Roman" panose="02020603050405020304" pitchFamily="18" charset="0"/>
                <a:cs typeface="Times New Roman" panose="02020603050405020304" pitchFamily="18" charset="0"/>
                <a:sym typeface="+mn-ea"/>
              </a:rPr>
              <a:t>表示</a:t>
            </a:r>
            <a:r>
              <a:rPr lang="en-US" altLang="zh-CN" sz="2400">
                <a:latin typeface="Times New Roman" panose="02020603050405020304" pitchFamily="18" charset="0"/>
                <a:cs typeface="Times New Roman" panose="02020603050405020304" pitchFamily="18" charset="0"/>
                <a:sym typeface="+mn-ea"/>
              </a:rPr>
              <a:t>______,</a:t>
            </a:r>
            <a:r>
              <a:rPr lang="zh-CN" altLang="en-US" sz="2400">
                <a:latin typeface="Times New Roman" panose="02020603050405020304" pitchFamily="18" charset="0"/>
                <a:cs typeface="Times New Roman" panose="02020603050405020304" pitchFamily="18" charset="0"/>
                <a:sym typeface="+mn-ea"/>
              </a:rPr>
              <a:t>单位是</a:t>
            </a:r>
            <a:r>
              <a:rPr lang="en-US" altLang="zh-CN" sz="2400">
                <a:latin typeface="Times New Roman" panose="02020603050405020304" pitchFamily="18" charset="0"/>
                <a:cs typeface="Times New Roman" panose="02020603050405020304" pitchFamily="18" charset="0"/>
                <a:sym typeface="+mn-ea"/>
              </a:rPr>
              <a:t>____________</a:t>
            </a:r>
            <a:endParaRPr lang="zh-CN" altLang="en-US" sz="2400"/>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04240" y="683260"/>
            <a:ext cx="1038415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种类</a:t>
            </a:r>
            <a:r>
              <a:rPr lang="zh-CN" sz="2400">
                <a:latin typeface="Times New Roman" panose="02020603050405020304" pitchFamily="18" charset="0"/>
                <a:ea typeface="宋体" panose="02010600030101010101" pitchFamily="2" charset="-122"/>
                <a:cs typeface="Times New Roman" panose="02020603050405020304" pitchFamily="18" charset="0"/>
              </a:rPr>
              <a:t>：电磁波是个大家族，通常用于广播、电视和移动电话的是频率为数百千赫至数百兆赫的那一部分，叫做</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en-US" sz="2400" b="1">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应用：</a:t>
            </a:r>
            <a:r>
              <a:rPr lang="zh-CN" sz="2400">
                <a:latin typeface="Times New Roman" panose="02020603050405020304" pitchFamily="18" charset="0"/>
                <a:ea typeface="宋体" panose="02010600030101010101" pitchFamily="2" charset="-122"/>
                <a:cs typeface="Times New Roman" panose="02020603050405020304" pitchFamily="18" charset="0"/>
              </a:rPr>
              <a:t>微波炉、遥控器、广播、收音机、电视和移动电话等．</a:t>
            </a:r>
            <a:endParaRPr lang="zh-CN" altLang="en-US">
              <a:latin typeface="Times New Roman" panose="02020603050405020304" pitchFamily="18" charset="0"/>
              <a:cs typeface="Times New Roman" panose="02020603050405020304" pitchFamily="18" charset="0"/>
            </a:endParaRPr>
          </a:p>
        </p:txBody>
      </p:sp>
      <p:grpSp>
        <p:nvGrpSpPr>
          <p:cNvPr id="39972" name="组合 14"/>
          <p:cNvGrpSpPr/>
          <p:nvPr/>
        </p:nvGrpSpPr>
        <p:grpSpPr>
          <a:xfrm>
            <a:off x="995680" y="2421255"/>
            <a:ext cx="1645920" cy="475583"/>
            <a:chOff x="6264" y="1551"/>
            <a:chExt cx="2810" cy="882"/>
          </a:xfrm>
        </p:grpSpPr>
        <p:pic>
          <p:nvPicPr>
            <p:cNvPr id="39973" name="图片 15" descr="三级标1"/>
            <p:cNvPicPr>
              <a:picLocks noChangeAspect="1"/>
            </p:cNvPicPr>
            <p:nvPr/>
          </p:nvPicPr>
          <p:blipFill>
            <a:blip r:embed="rId1"/>
            <a:stretch>
              <a:fillRect/>
            </a:stretch>
          </p:blipFill>
          <p:spPr>
            <a:xfrm>
              <a:off x="6264" y="1551"/>
              <a:ext cx="2810" cy="822"/>
            </a:xfrm>
            <a:prstGeom prst="rect">
              <a:avLst/>
            </a:prstGeom>
            <a:noFill/>
            <a:ln w="9525">
              <a:noFill/>
            </a:ln>
          </p:spPr>
        </p:pic>
        <p:sp>
          <p:nvSpPr>
            <p:cNvPr id="39974" name="文本框 16"/>
            <p:cNvSpPr txBox="1"/>
            <p:nvPr/>
          </p:nvSpPr>
          <p:spPr>
            <a:xfrm>
              <a:off x="6380" y="1579"/>
              <a:ext cx="2578" cy="854"/>
            </a:xfrm>
            <a:prstGeom prst="rect">
              <a:avLst/>
            </a:prstGeom>
            <a:noFill/>
            <a:ln w="9525">
              <a:noFill/>
            </a:ln>
          </p:spPr>
          <p:txBody>
            <a:bodyPr wrap="square" anchor="t">
              <a:spAutoFit/>
            </a:bodyPr>
            <a:p>
              <a:r>
                <a:rPr lang="zh-CN" altLang="en-US" sz="2400" b="1">
                  <a:solidFill>
                    <a:schemeClr val="bg1"/>
                  </a:solidFill>
                  <a:latin typeface="黑体" panose="02010609060101010101" pitchFamily="49" charset="-122"/>
                  <a:ea typeface="黑体" panose="02010609060101010101" pitchFamily="49" charset="-122"/>
                </a:rPr>
                <a:t>适时总结</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3" name="文本框 2"/>
          <p:cNvSpPr txBox="1"/>
          <p:nvPr/>
        </p:nvSpPr>
        <p:spPr>
          <a:xfrm>
            <a:off x="904240" y="2904173"/>
            <a:ext cx="5080000" cy="460375"/>
          </a:xfrm>
          <a:prstGeom prst="rect">
            <a:avLst/>
          </a:prstGeom>
          <a:noFill/>
          <a:ln w="9525">
            <a:noFill/>
          </a:ln>
        </p:spPr>
        <p:txBody>
          <a:bodyPr>
            <a:spAutoFit/>
          </a:bodyPr>
          <a:p>
            <a:r>
              <a:rPr lang="zh-CN" sz="2400">
                <a:solidFill>
                  <a:srgbClr val="1D41D5"/>
                </a:solidFill>
                <a:ea typeface="黑体" panose="02010609060101010101" pitchFamily="49" charset="-122"/>
              </a:rPr>
              <a:t>声波与电磁波的比较</a:t>
            </a:r>
            <a:endParaRPr lang="zh-CN" altLang="en-US" sz="2400">
              <a:solidFill>
                <a:srgbClr val="1D41D5"/>
              </a:solidFill>
              <a:ea typeface="黑体" panose="02010609060101010101" pitchFamily="49" charset="-122"/>
            </a:endParaRPr>
          </a:p>
        </p:txBody>
      </p:sp>
      <p:graphicFrame>
        <p:nvGraphicFramePr>
          <p:cNvPr id="5" name="表格 4"/>
          <p:cNvGraphicFramePr/>
          <p:nvPr>
            <p:custDataLst>
              <p:tags r:id="rId2"/>
            </p:custDataLst>
          </p:nvPr>
        </p:nvGraphicFramePr>
        <p:xfrm>
          <a:off x="995680" y="3436620"/>
          <a:ext cx="10492740" cy="2807335"/>
        </p:xfrm>
        <a:graphic>
          <a:graphicData uri="http://schemas.openxmlformats.org/drawingml/2006/table">
            <a:tbl>
              <a:tblPr firstRow="1" bandRow="1">
                <a:tableStyleId>{5940675A-B579-460E-94D1-54222C63F5DA}</a:tableStyleId>
              </a:tblPr>
              <a:tblGrid>
                <a:gridCol w="1693545"/>
                <a:gridCol w="3300730"/>
                <a:gridCol w="2875915"/>
                <a:gridCol w="2622550"/>
              </a:tblGrid>
              <a:tr h="612775">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比较对象</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solidFill>
                      <a:schemeClr val="accent4"/>
                    </a:solidFill>
                  </a:tcPr>
                </a:tc>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产生原因</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solidFill>
                      <a:schemeClr val="accent4"/>
                    </a:solidFill>
                  </a:tcPr>
                </a:tc>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传播条件</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solidFill>
                      <a:schemeClr val="accent4"/>
                    </a:solidFill>
                  </a:tcPr>
                </a:tc>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传播速度</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solidFill>
                      <a:schemeClr val="accent4"/>
                    </a:solidFill>
                  </a:tcPr>
                </a:tc>
              </a:tr>
              <a:tr h="1097280">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声波</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发声体的振动　</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需要介质</a:t>
                      </a:r>
                      <a:r>
                        <a:rPr lang="en-US" sz="2400" b="0">
                          <a:solidFill>
                            <a:srgbClr val="1D41D5"/>
                          </a:solidFill>
                          <a:latin typeface="Times New Roman" panose="02020603050405020304" pitchFamily="18" charset="0"/>
                          <a:ea typeface="宋体" panose="02010600030101010101" pitchFamily="2" charset="-122"/>
                          <a:cs typeface="宋体" panose="02010600030101010101" pitchFamily="2" charset="-122"/>
                        </a:rPr>
                        <a:t>，</a:t>
                      </a:r>
                      <a:r>
                        <a:rPr lang="en-US" sz="2400" b="0">
                          <a:solidFill>
                            <a:srgbClr val="1D41D5"/>
                          </a:solidFill>
                          <a:latin typeface="Times New Roman" panose="02020603050405020304" pitchFamily="18" charset="0"/>
                          <a:cs typeface="Times New Roman" panose="02020603050405020304" pitchFamily="18" charset="0"/>
                        </a:rPr>
                        <a:t>不能在真空中传播</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15 </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rgbClr val="1D41D5"/>
                          </a:solidFill>
                          <a:latin typeface="Times New Roman" panose="02020603050405020304" pitchFamily="18" charset="0"/>
                          <a:cs typeface="Times New Roman" panose="02020603050405020304" pitchFamily="18" charset="0"/>
                        </a:rPr>
                        <a:t>时空气中的声速为340 m/s　</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r h="1097280">
                <a:tc>
                  <a:txBody>
                    <a:bodyPr/>
                    <a:p>
                      <a:pPr indent="0" algn="ctr" fontAlgn="auto">
                        <a:lnSpc>
                          <a:spcPct val="150000"/>
                        </a:lnSpc>
                        <a:buNone/>
                      </a:pPr>
                      <a:r>
                        <a:rPr 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电磁波</a:t>
                      </a:r>
                      <a:endParaRPr lang="en-US" altLang="en-US" sz="2400" b="0">
                        <a:solidFill>
                          <a:srgbClr val="1D41D5"/>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导线中迅速变化的电流</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不需要介质</a:t>
                      </a:r>
                      <a:r>
                        <a:rPr lang="en-US" sz="2400" b="0">
                          <a:solidFill>
                            <a:srgbClr val="1D41D5"/>
                          </a:solidFill>
                          <a:latin typeface="Times New Roman" panose="02020603050405020304" pitchFamily="18" charset="0"/>
                          <a:ea typeface="宋体" panose="02010600030101010101" pitchFamily="2" charset="-122"/>
                          <a:cs typeface="宋体" panose="02010600030101010101" pitchFamily="2" charset="-122"/>
                        </a:rPr>
                        <a:t>，</a:t>
                      </a:r>
                      <a:r>
                        <a:rPr lang="en-US" sz="2400" b="0">
                          <a:solidFill>
                            <a:srgbClr val="1D41D5"/>
                          </a:solidFill>
                          <a:latin typeface="Times New Roman" panose="02020603050405020304" pitchFamily="18" charset="0"/>
                          <a:cs typeface="Times New Roman" panose="02020603050405020304" pitchFamily="18" charset="0"/>
                        </a:rPr>
                        <a:t>可以在真空中传播</a:t>
                      </a:r>
                      <a:endParaRPr lang="en-US" altLang="en-US" sz="2400" b="0">
                        <a:solidFill>
                          <a:srgbClr val="1D41D5"/>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c>
                  <a:txBody>
                    <a:bodyPr/>
                    <a:p>
                      <a:pPr indent="0" algn="ctr" fontAlgn="auto">
                        <a:lnSpc>
                          <a:spcPct val="150000"/>
                        </a:lnSpc>
                        <a:buNone/>
                      </a:pPr>
                      <a:r>
                        <a:rPr lang="en-US" sz="2400" b="0">
                          <a:solidFill>
                            <a:srgbClr val="1D41D5"/>
                          </a:solidFill>
                          <a:latin typeface="Times New Roman" panose="02020603050405020304" pitchFamily="18" charset="0"/>
                          <a:cs typeface="Times New Roman" panose="02020603050405020304" pitchFamily="18" charset="0"/>
                        </a:rPr>
                        <a:t>3.0</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a:solidFill>
                            <a:srgbClr val="1D41D5"/>
                          </a:solidFill>
                          <a:latin typeface="Times New Roman" panose="02020603050405020304" pitchFamily="18" charset="0"/>
                          <a:cs typeface="Times New Roman" panose="02020603050405020304" pitchFamily="18" charset="0"/>
                        </a:rPr>
                        <a:t>10</a:t>
                      </a:r>
                      <a:r>
                        <a:rPr lang="en-US" sz="2400" b="0" baseline="300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8</a:t>
                      </a:r>
                      <a:r>
                        <a:rPr 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rPr>
                        <a:t> m/s</a:t>
                      </a:r>
                      <a:endParaRPr lang="en-US" altLang="en-US" sz="2400" b="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1D41D5"/>
                      </a:solidFill>
                      <a:prstDash val="solid"/>
                    </a:lnL>
                    <a:lnR w="12700">
                      <a:solidFill>
                        <a:srgbClr val="1D41D5"/>
                      </a:solidFill>
                      <a:prstDash val="solid"/>
                    </a:lnR>
                    <a:lnT w="12700">
                      <a:solidFill>
                        <a:srgbClr val="1D41D5"/>
                      </a:solidFill>
                      <a:prstDash val="solid"/>
                    </a:lnT>
                    <a:lnB w="12700">
                      <a:solidFill>
                        <a:srgbClr val="1D41D5"/>
                      </a:solidFill>
                      <a:prstDash val="solid"/>
                    </a:lnB>
                    <a:lnTlToBr>
                      <a:noFill/>
                    </a:lnTlToBr>
                    <a:lnBlToTr>
                      <a:noFill/>
                    </a:lnBlToTr>
                    <a:noFill/>
                  </a:tcPr>
                </a:tc>
              </a:tr>
            </a:tbl>
          </a:graphicData>
        </a:graphic>
      </p:graphicFrame>
      <p:sp>
        <p:nvSpPr>
          <p:cNvPr id="2" name="文本框 1"/>
          <p:cNvSpPr txBox="1"/>
          <p:nvPr/>
        </p:nvSpPr>
        <p:spPr>
          <a:xfrm>
            <a:off x="6336665" y="1257935"/>
            <a:ext cx="287401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无线电波</a:t>
            </a:r>
            <a:endParaRPr lang="zh-CN" altLang="en-US"/>
          </a:p>
        </p:txBody>
      </p:sp>
      <p:sp>
        <p:nvSpPr>
          <p:cNvPr id="43" name="流程图: 终止 42">
            <a:hlinkClick r:id="rId3" action="ppaction://hlinksldjump"/>
          </p:cNvPr>
          <p:cNvSpPr/>
          <p:nvPr/>
        </p:nvSpPr>
        <p:spPr>
          <a:xfrm>
            <a:off x="9373235" y="251841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55980" y="103060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越来越宽的信息之路</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693420" y="1577975"/>
            <a:ext cx="1112202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微波通信：</a:t>
            </a:r>
            <a:r>
              <a:rPr lang="zh-CN" sz="2400">
                <a:latin typeface="Times New Roman" panose="02020603050405020304" pitchFamily="18" charset="0"/>
                <a:ea typeface="宋体" panose="02010600030101010101" pitchFamily="2" charset="-122"/>
                <a:cs typeface="Times New Roman" panose="02020603050405020304" pitchFamily="18" charset="0"/>
              </a:rPr>
              <a:t>使用波长在</a:t>
            </a:r>
            <a:r>
              <a:rPr lang="en-US" sz="2400">
                <a:latin typeface="Times New Roman" panose="02020603050405020304" pitchFamily="18" charset="0"/>
                <a:ea typeface="宋体" panose="02010600030101010101" pitchFamily="2" charset="-122"/>
                <a:cs typeface="Times New Roman" panose="02020603050405020304" pitchFamily="18" charset="0"/>
              </a:rPr>
              <a:t>1 mm</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10 m</a:t>
            </a:r>
            <a:r>
              <a:rPr lang="zh-CN" sz="2400">
                <a:latin typeface="Times New Roman" panose="02020603050405020304" pitchFamily="18" charset="0"/>
                <a:ea typeface="宋体" panose="02010600030101010101" pitchFamily="2" charset="-122"/>
                <a:cs typeface="Times New Roman" panose="02020603050405020304" pitchFamily="18" charset="0"/>
              </a:rPr>
              <a:t>之间的电磁波</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微波进行的通信．</a:t>
            </a:r>
            <a:r>
              <a:rPr lang="en-US" sz="2400">
                <a:latin typeface="Times New Roman" panose="02020603050405020304" pitchFamily="18" charset="0"/>
                <a:ea typeface="黑体" panose="02010609060101010101" pitchFamily="49" charset="-122"/>
                <a:cs typeface="Times New Roman" panose="02020603050405020304" pitchFamily="18" charset="0"/>
              </a:rPr>
              <a:t>2. </a:t>
            </a:r>
            <a:r>
              <a:rPr lang="zh-CN" sz="2400">
                <a:latin typeface="Times New Roman" panose="02020603050405020304" pitchFamily="18" charset="0"/>
                <a:ea typeface="黑体" panose="02010609060101010101" pitchFamily="49" charset="-122"/>
                <a:cs typeface="Times New Roman" panose="02020603050405020304" pitchFamily="18" charset="0"/>
              </a:rPr>
              <a:t>卫星通信：</a:t>
            </a:r>
            <a:r>
              <a:rPr lang="zh-CN" sz="2400">
                <a:latin typeface="Times New Roman" panose="02020603050405020304" pitchFamily="18" charset="0"/>
                <a:ea typeface="宋体" panose="02010600030101010101" pitchFamily="2" charset="-122"/>
                <a:cs typeface="Times New Roman" panose="02020603050405020304" pitchFamily="18" charset="0"/>
              </a:rPr>
              <a:t>在地球的周围均匀地配置</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颗同步通信卫星，就覆盖了几乎全部地球表面，可以实现全球通信．</a:t>
            </a:r>
            <a:r>
              <a:rPr lang="en-US" sz="2400">
                <a:latin typeface="Times New Roman" panose="02020603050405020304" pitchFamily="18" charset="0"/>
                <a:ea typeface="黑体" panose="02010609060101010101" pitchFamily="49" charset="-122"/>
                <a:cs typeface="Times New Roman" panose="02020603050405020304" pitchFamily="18" charset="0"/>
              </a:rPr>
              <a:t>3. </a:t>
            </a:r>
            <a:r>
              <a:rPr lang="zh-CN" sz="2400">
                <a:latin typeface="Times New Roman" panose="02020603050405020304" pitchFamily="18" charset="0"/>
                <a:ea typeface="黑体" panose="02010609060101010101" pitchFamily="49" charset="-122"/>
                <a:cs typeface="Times New Roman" panose="02020603050405020304" pitchFamily="18" charset="0"/>
              </a:rPr>
              <a:t>光纤通信：</a:t>
            </a:r>
            <a:r>
              <a:rPr lang="zh-CN" sz="2400">
                <a:latin typeface="Times New Roman" panose="02020603050405020304" pitchFamily="18" charset="0"/>
                <a:ea typeface="宋体" panose="02010600030101010101" pitchFamily="2" charset="-122"/>
                <a:cs typeface="Times New Roman" panose="02020603050405020304" pitchFamily="18" charset="0"/>
              </a:rPr>
              <a:t>电磁波的传播速度等于光速，实际上光也是一种</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波．通信用的激光一般在特殊的管道</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光导纤维里传播，光从光导纤维的一端射入，在内壁多次</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，从另一端射出，这样就把它携带的信息传到了远方．</a:t>
            </a:r>
            <a:r>
              <a:rPr lang="en-US" sz="2400">
                <a:latin typeface="Times New Roman" panose="02020603050405020304" pitchFamily="18" charset="0"/>
                <a:ea typeface="黑体" panose="02010609060101010101" pitchFamily="49" charset="-122"/>
                <a:cs typeface="Times New Roman" panose="02020603050405020304" pitchFamily="18" charset="0"/>
              </a:rPr>
              <a:t>4. </a:t>
            </a:r>
            <a:r>
              <a:rPr lang="zh-CN" sz="2400">
                <a:latin typeface="Times New Roman" panose="02020603050405020304" pitchFamily="18" charset="0"/>
                <a:ea typeface="黑体" panose="02010609060101010101" pitchFamily="49" charset="-122"/>
                <a:cs typeface="Times New Roman" panose="02020603050405020304" pitchFamily="18" charset="0"/>
              </a:rPr>
              <a:t>网络通信：</a:t>
            </a:r>
            <a:r>
              <a:rPr lang="zh-CN" sz="2400">
                <a:latin typeface="Times New Roman" panose="02020603050405020304" pitchFamily="18" charset="0"/>
                <a:ea typeface="宋体" panose="02010600030101010101" pitchFamily="2" charset="-122"/>
                <a:cs typeface="Times New Roman" panose="02020603050405020304" pitchFamily="18" charset="0"/>
              </a:rPr>
              <a:t>计算机可以高速处理各种信息．把计算机联在一起，可以进行网络通信．</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6330950" y="2266315"/>
            <a:ext cx="5162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endParaRPr lang="zh-CN" altLang="en-US"/>
          </a:p>
        </p:txBody>
      </p:sp>
      <p:sp>
        <p:nvSpPr>
          <p:cNvPr id="8" name="文本框 7"/>
          <p:cNvSpPr txBox="1"/>
          <p:nvPr/>
        </p:nvSpPr>
        <p:spPr>
          <a:xfrm>
            <a:off x="9230995" y="3312795"/>
            <a:ext cx="10128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a:t>
            </a:r>
            <a:r>
              <a:rPr lang="zh-CN" sz="2400">
                <a:solidFill>
                  <a:srgbClr val="FF0000"/>
                </a:solidFill>
                <a:latin typeface="Times New Roman" panose="02020603050405020304" pitchFamily="18" charset="0"/>
                <a:ea typeface="宋体" panose="02010600030101010101" pitchFamily="2" charset="-122"/>
              </a:rPr>
              <a:t>磁</a:t>
            </a:r>
            <a:endParaRPr lang="zh-CN" altLang="en-US"/>
          </a:p>
        </p:txBody>
      </p:sp>
      <p:sp>
        <p:nvSpPr>
          <p:cNvPr id="9" name="文本框 8"/>
          <p:cNvSpPr txBox="1"/>
          <p:nvPr/>
        </p:nvSpPr>
        <p:spPr>
          <a:xfrm>
            <a:off x="2181225" y="4377690"/>
            <a:ext cx="8274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反射</a:t>
            </a:r>
            <a:endParaRPr lang="zh-CN" altLang="en-US"/>
          </a:p>
        </p:txBody>
      </p:sp>
      <p:sp>
        <p:nvSpPr>
          <p:cNvPr id="43" name="流程图: 终止 42">
            <a:hlinkClick r:id="rId2" action="ppaction://hlinksldjump"/>
          </p:cNvPr>
          <p:cNvSpPr/>
          <p:nvPr/>
        </p:nvSpPr>
        <p:spPr>
          <a:xfrm>
            <a:off x="9340850" y="55645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556260" y="117030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能源</a:t>
              </a:r>
              <a:endParaRPr lang="zh-CN" altLang="en-US" sz="2400" dirty="0">
                <a:latin typeface="Times New Roman" panose="02020603050405020304" pitchFamily="18" charset="0"/>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484505" y="1692275"/>
            <a:ext cx="3754120"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en-US" sz="2400" b="1">
                <a:latin typeface="Times New Roman" panose="02020603050405020304" pitchFamily="18" charset="0"/>
                <a:ea typeface="黑体" panose="02010609060101010101" pitchFamily="49"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能源的分类</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graphicFrame>
        <p:nvGraphicFramePr>
          <p:cNvPr id="4" name="表格 3"/>
          <p:cNvGraphicFramePr/>
          <p:nvPr>
            <p:custDataLst>
              <p:tags r:id="rId2"/>
            </p:custDataLst>
          </p:nvPr>
        </p:nvGraphicFramePr>
        <p:xfrm>
          <a:off x="544830" y="2522855"/>
          <a:ext cx="11104245" cy="2908935"/>
        </p:xfrm>
        <a:graphic>
          <a:graphicData uri="http://schemas.openxmlformats.org/drawingml/2006/table">
            <a:tbl>
              <a:tblPr firstRow="1" bandRow="1">
                <a:tableStyleId>{5940675A-B579-460E-94D1-54222C63F5DA}</a:tableStyleId>
              </a:tblPr>
              <a:tblGrid>
                <a:gridCol w="1429385"/>
                <a:gridCol w="1255395"/>
                <a:gridCol w="4224655"/>
                <a:gridCol w="4194810"/>
              </a:tblGrid>
              <a:tr h="714375">
                <a:tc>
                  <a:txBody>
                    <a:bodyPr/>
                    <a:p>
                      <a:pPr indent="0" algn="ctr" fontAlgn="auto">
                        <a:lnSpc>
                          <a:spcPct val="150000"/>
                        </a:lnSpc>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分类</a:t>
                      </a:r>
                      <a:r>
                        <a:rPr lang="en-US" sz="2400" b="0">
                          <a:latin typeface="Times New Roman" panose="02020603050405020304" pitchFamily="18" charset="0"/>
                          <a:ea typeface="黑体" panose="02010609060101010101" pitchFamily="49" charset="-122"/>
                          <a:cs typeface="Times New Roman" panose="02020603050405020304" pitchFamily="18" charset="0"/>
                        </a:rPr>
                        <a:t>方式</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类型</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特点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实例</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97155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获取方式</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一次能源</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可以</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直接从</a:t>
                      </a:r>
                      <a:r>
                        <a:rPr lang="en-US" sz="2400">
                          <a:latin typeface="Times New Roman" panose="02020603050405020304" pitchFamily="18" charset="0"/>
                          <a:cs typeface="Times New Roman" panose="02020603050405020304" pitchFamily="18" charset="0"/>
                          <a:sym typeface="+mn-ea"/>
                        </a:rPr>
                        <a:t>________获取</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a:latin typeface="Times New Roman" panose="02020603050405020304" pitchFamily="18" charset="0"/>
                          <a:cs typeface="Times New Roman" panose="02020603050405020304" pitchFamily="18" charset="0"/>
                          <a:sym typeface="+mn-ea"/>
                        </a:rPr>
                        <a:t>风能、水能、太阳能、化石能、地热能、潮汐能、核能等</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53440">
                <a:tc>
                  <a:txBody>
                    <a:bodyPr/>
                    <a:p>
                      <a:pPr indent="0" algn="ctr" fontAlgn="auto">
                        <a:lnSpc>
                          <a:spcPct val="150000"/>
                        </a:lnSpc>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获取方式</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二次</a:t>
                      </a:r>
                      <a:r>
                        <a:rPr lang="en-US" sz="2400">
                          <a:latin typeface="Times New Roman" panose="02020603050405020304" pitchFamily="18" charset="0"/>
                          <a:cs typeface="Times New Roman" panose="02020603050405020304" pitchFamily="18" charset="0"/>
                          <a:sym typeface="+mn-ea"/>
                        </a:rPr>
                        <a:t>能源</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无法从自然界直接获取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必须通过消耗________才能得到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电能、汽油、煤油等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9" name="文本框 8"/>
          <p:cNvSpPr txBox="1"/>
          <p:nvPr/>
        </p:nvSpPr>
        <p:spPr>
          <a:xfrm>
            <a:off x="5243830" y="3557905"/>
            <a:ext cx="1118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自然界</a:t>
            </a:r>
            <a:endParaRPr lang="zh-CN" altLang="en-US"/>
          </a:p>
        </p:txBody>
      </p:sp>
      <p:sp>
        <p:nvSpPr>
          <p:cNvPr id="6" name="文本框 5"/>
          <p:cNvSpPr txBox="1"/>
          <p:nvPr/>
        </p:nvSpPr>
        <p:spPr>
          <a:xfrm>
            <a:off x="4443095" y="4971415"/>
            <a:ext cx="18097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一次能源</a:t>
            </a:r>
            <a:endParaRPr lang="zh-CN" altLang="en-US"/>
          </a:p>
        </p:txBody>
      </p:sp>
      <p:sp>
        <p:nvSpPr>
          <p:cNvPr id="43" name="流程图: 终止 42">
            <a:hlinkClick r:id="rId3" action="ppaction://hlinksldjump"/>
          </p:cNvPr>
          <p:cNvSpPr/>
          <p:nvPr/>
        </p:nvSpPr>
        <p:spPr>
          <a:xfrm>
            <a:off x="9614535" y="572960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278130" y="1236345"/>
          <a:ext cx="11580495" cy="3917950"/>
        </p:xfrm>
        <a:graphic>
          <a:graphicData uri="http://schemas.openxmlformats.org/drawingml/2006/table">
            <a:tbl>
              <a:tblPr firstRow="1" bandRow="1">
                <a:tableStyleId>{5940675A-B579-460E-94D1-54222C63F5DA}</a:tableStyleId>
              </a:tblPr>
              <a:tblGrid>
                <a:gridCol w="1459230"/>
                <a:gridCol w="2019300"/>
                <a:gridCol w="4735195"/>
                <a:gridCol w="3366770"/>
              </a:tblGrid>
              <a:tr h="751840">
                <a:tc>
                  <a:txBody>
                    <a:bodyPr/>
                    <a:p>
                      <a:pPr indent="0" algn="ctr" fontAlgn="auto">
                        <a:lnSpc>
                          <a:spcPct val="150000"/>
                        </a:lnSpc>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分类</a:t>
                      </a:r>
                      <a:r>
                        <a:rPr lang="en-US" sz="2400" b="0">
                          <a:latin typeface="Times New Roman" panose="02020603050405020304" pitchFamily="18" charset="0"/>
                          <a:ea typeface="黑体" panose="02010609060101010101" pitchFamily="49" charset="-122"/>
                          <a:cs typeface="Times New Roman" panose="02020603050405020304" pitchFamily="18" charset="0"/>
                        </a:rPr>
                        <a:t>方式</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类型</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特点</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实例</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751840">
                <a:tc rowSpan="2">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能否再生</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可再生能源</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可以在自然界里____________得到</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风能、水能、太阳能等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不可再生</a:t>
                      </a:r>
                      <a:r>
                        <a:rPr lang="en-US" sz="2400">
                          <a:latin typeface="Times New Roman" panose="02020603050405020304" pitchFamily="18" charset="0"/>
                          <a:ea typeface="宋体" panose="02010600030101010101" pitchFamily="2" charset="-122"/>
                          <a:cs typeface="宋体" panose="02010600030101010101" pitchFamily="2" charset="-122"/>
                          <a:sym typeface="+mn-ea"/>
                        </a:rPr>
                        <a:t>能源</a:t>
                      </a:r>
                      <a:endParaRPr lang="en-US" altLang="en-US" sz="2400" b="0">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一旦消耗就________在短期内从自然界得到补充</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化石能源、核能等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8495">
                <a:tc rowSpan="2">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是否环保</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清洁能源</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在使用中对环境无污染或污染小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风能、水能、太阳能等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5849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a:latin typeface="Times New Roman" panose="02020603050405020304" pitchFamily="18" charset="0"/>
                          <a:cs typeface="Times New Roman" panose="02020603050405020304" pitchFamily="18" charset="0"/>
                          <a:sym typeface="+mn-ea"/>
                        </a:rPr>
                        <a:t>非清洁能源</a:t>
                      </a:r>
                      <a:endParaRPr lang="en-US" altLang="en-US" sz="2400" b="0">
                        <a:latin typeface="Times New Roman" panose="02020603050405020304" pitchFamily="18" charset="0"/>
                        <a:ea typeface="宋体" panose="02010600030101010101" pitchFamily="2" charset="-122"/>
                        <a:cs typeface="Times New Roman" panose="02020603050405020304" pitchFamily="18" charset="0"/>
                        <a:sym typeface="+mn-ea"/>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在使用中对环境污染很大</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化石能源</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5584825" y="2781300"/>
            <a:ext cx="9671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不能</a:t>
            </a:r>
            <a:endParaRPr lang="zh-CN" altLang="en-US"/>
          </a:p>
        </p:txBody>
      </p:sp>
      <p:sp>
        <p:nvSpPr>
          <p:cNvPr id="5" name="文本框 4"/>
          <p:cNvSpPr txBox="1"/>
          <p:nvPr/>
        </p:nvSpPr>
        <p:spPr>
          <a:xfrm>
            <a:off x="6035675" y="2117725"/>
            <a:ext cx="17780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源源不断地</a:t>
            </a:r>
            <a:endParaRPr lang="zh-CN" altLang="en-US"/>
          </a:p>
        </p:txBody>
      </p:sp>
      <p:sp>
        <p:nvSpPr>
          <p:cNvPr id="43" name="流程图: 终止 42">
            <a:hlinkClick r:id="rId2" action="ppaction://hlinksldjump"/>
          </p:cNvPr>
          <p:cNvSpPr/>
          <p:nvPr/>
        </p:nvSpPr>
        <p:spPr>
          <a:xfrm>
            <a:off x="9824085" y="55181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UNIT_TABLE_BEAUTIFY" val="smartTable{d8cc10f2-c58e-43fd-a254-2a4f638b4829}"/>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UNIT_TABLE_BEAUTIFY" val="smartTable{b47c630c-6ad8-43b6-a5ed-f406acbe485c}"/>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cfe0a047-5721-403f-b776-946c71a66e13}"/>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UNIT_TABLE_BEAUTIFY" val="smartTable{d8cc10f2-c58e-43fd-a254-2a4f638b482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2732</Words>
  <Application>WPS 演示</Application>
  <PresentationFormat>宽屏</PresentationFormat>
  <Paragraphs>400</Paragraphs>
  <Slides>19</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Arial</vt:lpstr>
      <vt:lpstr>宋体</vt:lpstr>
      <vt:lpstr>Wingdings</vt:lpstr>
      <vt:lpstr>Times New Roman</vt:lpstr>
      <vt:lpstr>黑体</vt:lpstr>
      <vt:lpstr>微软雅黑</vt:lpstr>
      <vt:lpstr>方正粗黑宋简体</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2020-01-08T14:25:43Z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