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38" r:id="rId2"/>
    <p:sldId id="262" r:id="rId3"/>
    <p:sldId id="271" r:id="rId4"/>
    <p:sldId id="272" r:id="rId5"/>
    <p:sldId id="263" r:id="rId6"/>
    <p:sldId id="274" r:id="rId7"/>
    <p:sldId id="275" r:id="rId8"/>
    <p:sldId id="277" r:id="rId9"/>
    <p:sldId id="278" r:id="rId10"/>
    <p:sldId id="273" r:id="rId11"/>
    <p:sldId id="279" r:id="rId12"/>
    <p:sldId id="280" r:id="rId13"/>
    <p:sldId id="281" r:id="rId14"/>
    <p:sldId id="282" r:id="rId15"/>
    <p:sldId id="276" r:id="rId16"/>
    <p:sldId id="285" r:id="rId17"/>
    <p:sldId id="286" r:id="rId18"/>
    <p:sldId id="287" r:id="rId19"/>
    <p:sldId id="288" r:id="rId20"/>
    <p:sldId id="284" r:id="rId21"/>
    <p:sldId id="291" r:id="rId22"/>
    <p:sldId id="292" r:id="rId23"/>
    <p:sldId id="293" r:id="rId24"/>
    <p:sldId id="289" r:id="rId25"/>
    <p:sldId id="290" r:id="rId26"/>
    <p:sldId id="294" r:id="rId27"/>
    <p:sldId id="295" r:id="rId28"/>
    <p:sldId id="296" r:id="rId29"/>
    <p:sldId id="297" r:id="rId30"/>
    <p:sldId id="298" r:id="rId31"/>
    <p:sldId id="299" r:id="rId32"/>
    <p:sldId id="300" r:id="rId33"/>
    <p:sldId id="301" r:id="rId34"/>
    <p:sldId id="302" r:id="rId35"/>
    <p:sldId id="306" r:id="rId36"/>
    <p:sldId id="307" r:id="rId37"/>
    <p:sldId id="303" r:id="rId38"/>
    <p:sldId id="304" r:id="rId39"/>
    <p:sldId id="305" r:id="rId40"/>
    <p:sldId id="308"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B95F"/>
    <a:srgbClr val="E8E8E8"/>
    <a:srgbClr val="F7F7F7"/>
    <a:srgbClr val="017DC7"/>
    <a:srgbClr val="F5F5F5"/>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494" autoAdjust="0"/>
  </p:normalViewPr>
  <p:slideViewPr>
    <p:cSldViewPr showGuides="1">
      <p:cViewPr varScale="1">
        <p:scale>
          <a:sx n="114" d="100"/>
          <a:sy n="114" d="100"/>
        </p:scale>
        <p:origin x="-1554" y="-108"/>
      </p:cViewPr>
      <p:guideLst>
        <p:guide orient="horz" pos="663"/>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image" Target="../media/image17.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image" Target="../media/image23.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image" Target="../media/image29.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image" Target="../media/image33.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9.v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image" Target="../media/image3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3.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982055" y="4509120"/>
            <a:ext cx="5179890" cy="956905"/>
          </a:xfrm>
          <a:prstGeom prst="rect">
            <a:avLst/>
          </a:prstGeom>
        </p:spPr>
        <p:txBody>
          <a:bodyPr>
            <a:normAutofit/>
          </a:bodyPr>
          <a:lstStyle>
            <a:lvl1pPr algn="ctr">
              <a:defRPr sz="3600" b="1">
                <a:solidFill>
                  <a:schemeClr val="tx1"/>
                </a:solidFill>
                <a:latin typeface="黑体" panose="02010600030101010101" pitchFamily="2" charset="-122"/>
                <a:ea typeface="黑体" panose="02010600030101010101" pitchFamily="2"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204379417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9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31710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61012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80305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solidFill>
          <a:srgbClr val="F5F5F5"/>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8092" y="510495"/>
            <a:ext cx="7487816" cy="990540"/>
          </a:xfrm>
          <a:prstGeom prst="rect">
            <a:avLst/>
          </a:prstGeom>
        </p:spPr>
      </p:pic>
      <p:sp>
        <p:nvSpPr>
          <p:cNvPr id="8" name="TextBox 7"/>
          <p:cNvSpPr txBox="1"/>
          <p:nvPr userDrawn="1"/>
        </p:nvSpPr>
        <p:spPr>
          <a:xfrm>
            <a:off x="2991453" y="741631"/>
            <a:ext cx="1351652" cy="769441"/>
          </a:xfrm>
          <a:prstGeom prst="rect">
            <a:avLst/>
          </a:prstGeom>
          <a:noFill/>
        </p:spPr>
        <p:txBody>
          <a:bodyPr wrap="none" rtlCol="0">
            <a:spAutoFit/>
          </a:bodyPr>
          <a:lstStyle/>
          <a:p>
            <a:r>
              <a:rPr lang="zh-CN" altLang="en-US" sz="4400" kern="1500" spc="200" baseline="0" dirty="0">
                <a:solidFill>
                  <a:schemeClr val="bg1"/>
                </a:solidFill>
                <a:latin typeface="微软雅黑" panose="020B0503020204020204" pitchFamily="34" charset="-122"/>
                <a:ea typeface="微软雅黑" panose="020B0503020204020204" pitchFamily="34" charset="-122"/>
              </a:rPr>
              <a:t>目录</a:t>
            </a:r>
          </a:p>
        </p:txBody>
      </p:sp>
      <p:sp>
        <p:nvSpPr>
          <p:cNvPr id="9" name="TextBox 8"/>
          <p:cNvSpPr txBox="1"/>
          <p:nvPr userDrawn="1"/>
        </p:nvSpPr>
        <p:spPr>
          <a:xfrm>
            <a:off x="4390590" y="987852"/>
            <a:ext cx="1761957" cy="523220"/>
          </a:xfrm>
          <a:prstGeom prst="rect">
            <a:avLst/>
          </a:prstGeom>
          <a:noFill/>
        </p:spPr>
        <p:txBody>
          <a:bodyPr wrap="none" rtlCol="0">
            <a:spAutoFit/>
          </a:bodyPr>
          <a:lstStyle/>
          <a:p>
            <a:r>
              <a:rPr lang="en-US" altLang="zh-CN" sz="2800" dirty="0">
                <a:solidFill>
                  <a:schemeClr val="bg1"/>
                </a:solidFill>
              </a:rPr>
              <a:t>CONTENTS</a:t>
            </a:r>
            <a:endParaRPr lang="zh-CN" altLang="en-US" sz="2800" dirty="0">
              <a:solidFill>
                <a:schemeClr val="bg1"/>
              </a:solidFill>
            </a:endParaRPr>
          </a:p>
        </p:txBody>
      </p:sp>
      <p:sp>
        <p:nvSpPr>
          <p:cNvPr id="12" name="标题占位符 1"/>
          <p:cNvSpPr>
            <a:spLocks noGrp="1"/>
          </p:cNvSpPr>
          <p:nvPr userDrawn="1">
            <p:ph type="title"/>
          </p:nvPr>
        </p:nvSpPr>
        <p:spPr>
          <a:xfrm>
            <a:off x="467544" y="1642536"/>
            <a:ext cx="2624145" cy="3024336"/>
          </a:xfrm>
          <a:prstGeom prst="rect">
            <a:avLst/>
          </a:prstGeom>
        </p:spPr>
        <p:txBody>
          <a:bodyPr vert="horz" lIns="91440" tIns="45720" rIns="91440" bIns="45720" rtlCol="0" anchor="ctr">
            <a:noAutofit/>
          </a:bodyPr>
          <a:lstStyle>
            <a:lvl1pPr algn="ctr">
              <a:defRPr sz="2800">
                <a:latin typeface="黑体" panose="02010600030101010101" pitchFamily="2" charset="-122"/>
                <a:ea typeface="黑体" panose="02010600030101010101" pitchFamily="2" charset="-122"/>
              </a:defRPr>
            </a:lvl1pPr>
          </a:lstStyle>
          <a:p>
            <a:r>
              <a:rPr lang="zh-CN" altLang="en-US"/>
              <a:t>单击此处编辑母版标题样式</a:t>
            </a:r>
            <a:endParaRPr lang="zh-CN" altLang="en-US" dirty="0"/>
          </a:p>
        </p:txBody>
      </p:sp>
      <p:cxnSp>
        <p:nvCxnSpPr>
          <p:cNvPr id="14" name="直接连接符 13"/>
          <p:cNvCxnSpPr/>
          <p:nvPr userDrawn="1"/>
        </p:nvCxnSpPr>
        <p:spPr>
          <a:xfrm>
            <a:off x="3131840" y="1628800"/>
            <a:ext cx="0" cy="4824536"/>
          </a:xfrm>
          <a:prstGeom prst="line">
            <a:avLst/>
          </a:prstGeom>
          <a:ln w="28575">
            <a:solidFill>
              <a:srgbClr val="00B0F0"/>
            </a:solidFill>
            <a:prstDash val="sysDot"/>
          </a:ln>
        </p:spPr>
        <p:style>
          <a:lnRef idx="1">
            <a:schemeClr val="accent1"/>
          </a:lnRef>
          <a:fillRef idx="0">
            <a:schemeClr val="accent1"/>
          </a:fillRef>
          <a:effectRef idx="0">
            <a:schemeClr val="accent1"/>
          </a:effectRef>
          <a:fontRef idx="minor">
            <a:schemeClr val="tx1"/>
          </a:fontRef>
        </p:style>
      </p:cxnSp>
      <p:sp>
        <p:nvSpPr>
          <p:cNvPr id="15" name="内容占位符 2"/>
          <p:cNvSpPr>
            <a:spLocks noGrp="1"/>
          </p:cNvSpPr>
          <p:nvPr userDrawn="1">
            <p:ph sz="half" idx="1"/>
          </p:nvPr>
        </p:nvSpPr>
        <p:spPr>
          <a:xfrm>
            <a:off x="3419872" y="1628801"/>
            <a:ext cx="5211004" cy="4824536"/>
          </a:xfrm>
          <a:prstGeom prst="rect">
            <a:avLst/>
          </a:prstGeom>
        </p:spPr>
        <p:txBody>
          <a:bodyPr>
            <a:normAutofit/>
          </a:bodyPr>
          <a:lstStyle>
            <a:lvl1pPr marL="0" indent="0">
              <a:lnSpc>
                <a:spcPct val="150000"/>
              </a:lnSpc>
              <a:buFontTx/>
              <a:buNone/>
              <a:defRPr sz="1800"/>
            </a:lvl1pPr>
            <a:lvl2pPr marL="457200" indent="0">
              <a:lnSpc>
                <a:spcPct val="150000"/>
              </a:lnSpc>
              <a:buFontTx/>
              <a:buNone/>
              <a:defRPr sz="1800"/>
            </a:lvl2pPr>
            <a:lvl3pPr marL="914400" indent="0">
              <a:lnSpc>
                <a:spcPct val="150000"/>
              </a:lnSpc>
              <a:buFontTx/>
              <a:buNone/>
              <a:defRPr sz="1800"/>
            </a:lvl3pPr>
            <a:lvl4pPr marL="1371600" indent="0">
              <a:lnSpc>
                <a:spcPct val="150000"/>
              </a:lnSpc>
              <a:buFontTx/>
              <a:buNone/>
              <a:defRPr sz="1800"/>
            </a:lvl4pPr>
            <a:lvl5pPr marL="1828800" indent="0">
              <a:lnSpc>
                <a:spcPct val="150000"/>
              </a:lnSpc>
              <a:buFontTx/>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extLst>
      <p:ext uri="{BB962C8B-B14F-4D97-AF65-F5344CB8AC3E}">
        <p14:creationId xmlns:p14="http://schemas.microsoft.com/office/powerpoint/2010/main" val="906864510"/>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Effect transition="in" filter="fade">
                                      <p:cBhvr>
                                        <p:cTn id="15" dur="250"/>
                                        <p:tgtEl>
                                          <p:spTgt spid="15">
                                            <p:txEl>
                                              <p:pRg st="0" end="0"/>
                                            </p:txEl>
                                          </p:spTgt>
                                        </p:tgtEl>
                                      </p:cBhvr>
                                    </p:animEffect>
                                  </p:childTnLst>
                                </p:cTn>
                              </p:par>
                            </p:childTnLst>
                          </p:cTn>
                        </p:par>
                        <p:par>
                          <p:cTn id="16" fill="hold">
                            <p:stCondLst>
                              <p:cond delay="1250"/>
                            </p:stCondLst>
                            <p:childTnLst>
                              <p:par>
                                <p:cTn id="17" presetID="10" presetClass="entr" presetSubtype="0" fill="hold" grpId="0" nodeType="afterEffect">
                                  <p:stCondLst>
                                    <p:cond delay="0"/>
                                  </p:stCondLst>
                                  <p:childTnLst>
                                    <p:set>
                                      <p:cBhvr>
                                        <p:cTn id="18" dur="1" fill="hold">
                                          <p:stCondLst>
                                            <p:cond delay="0"/>
                                          </p:stCondLst>
                                        </p:cTn>
                                        <p:tgtEl>
                                          <p:spTgt spid="15">
                                            <p:txEl>
                                              <p:pRg st="1" end="1"/>
                                            </p:txEl>
                                          </p:spTgt>
                                        </p:tgtEl>
                                        <p:attrNameLst>
                                          <p:attrName>style.visibility</p:attrName>
                                        </p:attrNameLst>
                                      </p:cBhvr>
                                      <p:to>
                                        <p:strVal val="visible"/>
                                      </p:to>
                                    </p:set>
                                    <p:animEffect transition="in" filter="fade">
                                      <p:cBhvr>
                                        <p:cTn id="19" dur="250"/>
                                        <p:tgtEl>
                                          <p:spTgt spid="15">
                                            <p:txEl>
                                              <p:pRg st="1" end="1"/>
                                            </p:txEl>
                                          </p:spTgt>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5">
                                            <p:txEl>
                                              <p:pRg st="2" end="2"/>
                                            </p:txEl>
                                          </p:spTgt>
                                        </p:tgtEl>
                                        <p:attrNameLst>
                                          <p:attrName>style.visibility</p:attrName>
                                        </p:attrNameLst>
                                      </p:cBhvr>
                                      <p:to>
                                        <p:strVal val="visible"/>
                                      </p:to>
                                    </p:set>
                                    <p:animEffect transition="in" filter="fade">
                                      <p:cBhvr>
                                        <p:cTn id="23" dur="250"/>
                                        <p:tgtEl>
                                          <p:spTgt spid="15">
                                            <p:txEl>
                                              <p:pRg st="2" end="2"/>
                                            </p:txEl>
                                          </p:spTgt>
                                        </p:tgtEl>
                                      </p:cBhvr>
                                    </p:animEffect>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15">
                                            <p:txEl>
                                              <p:pRg st="3" end="3"/>
                                            </p:txEl>
                                          </p:spTgt>
                                        </p:tgtEl>
                                        <p:attrNameLst>
                                          <p:attrName>style.visibility</p:attrName>
                                        </p:attrNameLst>
                                      </p:cBhvr>
                                      <p:to>
                                        <p:strVal val="visible"/>
                                      </p:to>
                                    </p:set>
                                    <p:animEffect transition="in" filter="fade">
                                      <p:cBhvr>
                                        <p:cTn id="27" dur="250"/>
                                        <p:tgtEl>
                                          <p:spTgt spid="15">
                                            <p:txEl>
                                              <p:pRg st="3" end="3"/>
                                            </p:txEl>
                                          </p:spTgt>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5">
                                            <p:txEl>
                                              <p:pRg st="4" end="4"/>
                                            </p:txEl>
                                          </p:spTgt>
                                        </p:tgtEl>
                                        <p:attrNameLst>
                                          <p:attrName>style.visibility</p:attrName>
                                        </p:attrNameLst>
                                      </p:cBhvr>
                                      <p:to>
                                        <p:strVal val="visible"/>
                                      </p:to>
                                    </p:set>
                                    <p:animEffect transition="in" filter="fade">
                                      <p:cBhvr>
                                        <p:cTn id="31" dur="250"/>
                                        <p:tgtEl>
                                          <p:spTgt spid="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build="p">
        <p:tmplLst>
          <p:tmpl lvl="1">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Only" preserve="1">
  <p:cSld name="1_仅标题">
    <p:bg>
      <p:bgPr>
        <a:solidFill>
          <a:srgbClr val="F7F7F7"/>
        </a:solidFill>
        <a:effectLst/>
      </p:bgPr>
    </p:bg>
    <p:spTree>
      <p:nvGrpSpPr>
        <p:cNvPr id="1" name=""/>
        <p:cNvGrpSpPr/>
        <p:nvPr/>
      </p:nvGrpSpPr>
      <p:grpSpPr>
        <a:xfrm>
          <a:off x="0" y="0"/>
          <a:ext cx="0" cy="0"/>
          <a:chOff x="0" y="0"/>
          <a:chExt cx="0" cy="0"/>
        </a:xfrm>
      </p:grpSpPr>
      <p:sp>
        <p:nvSpPr>
          <p:cNvPr id="7" name="圆角矩形 6"/>
          <p:cNvSpPr/>
          <p:nvPr userDrawn="1"/>
        </p:nvSpPr>
        <p:spPr>
          <a:xfrm>
            <a:off x="971600" y="2708920"/>
            <a:ext cx="7338738" cy="1008112"/>
          </a:xfrm>
          <a:prstGeom prst="round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1475656" y="2708920"/>
            <a:ext cx="6696744" cy="1008112"/>
          </a:xfrm>
          <a:prstGeom prst="rect">
            <a:avLst/>
          </a:prstGeom>
        </p:spPr>
        <p:txBody>
          <a:bodyPr anchor="ctr"/>
          <a:lstStyle>
            <a:lvl1pPr algn="l">
              <a:defRPr sz="2800">
                <a:solidFill>
                  <a:schemeClr val="bg1"/>
                </a:solidFill>
                <a:latin typeface="黑体" panose="02010600030101010101" pitchFamily="2" charset="-122"/>
                <a:ea typeface="黑体" panose="02010600030101010101" pitchFamily="2" charset="-122"/>
              </a:defRPr>
            </a:lvl1pPr>
          </a:lstStyle>
          <a:p>
            <a:r>
              <a:rPr lang="zh-CN" altLang="en-US"/>
              <a:t>单击此处编辑母版标题样式</a:t>
            </a:r>
            <a:endParaRPr lang="zh-CN" altLang="en-US" dirty="0"/>
          </a:p>
        </p:txBody>
      </p:sp>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41723" y="3140968"/>
            <a:ext cx="161925" cy="161925"/>
          </a:xfrm>
          <a:prstGeom prst="rect">
            <a:avLst/>
          </a:prstGeom>
        </p:spPr>
      </p:pic>
    </p:spTree>
    <p:extLst>
      <p:ext uri="{BB962C8B-B14F-4D97-AF65-F5344CB8AC3E}">
        <p14:creationId xmlns:p14="http://schemas.microsoft.com/office/powerpoint/2010/main" val="5626077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3" name="同侧圆角矩形 2"/>
          <p:cNvSpPr/>
          <p:nvPr userDrawn="1"/>
        </p:nvSpPr>
        <p:spPr>
          <a:xfrm>
            <a:off x="2339752"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首页</a:t>
            </a:r>
          </a:p>
        </p:txBody>
      </p:sp>
    </p:spTree>
    <p:extLst>
      <p:ext uri="{BB962C8B-B14F-4D97-AF65-F5344CB8AC3E}">
        <p14:creationId xmlns:p14="http://schemas.microsoft.com/office/powerpoint/2010/main" val="443414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同侧圆角矩形 2"/>
          <p:cNvSpPr/>
          <p:nvPr userDrawn="1"/>
        </p:nvSpPr>
        <p:spPr>
          <a:xfrm>
            <a:off x="3656444"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首页</a:t>
            </a:r>
          </a:p>
        </p:txBody>
      </p:sp>
    </p:spTree>
    <p:extLst>
      <p:ext uri="{BB962C8B-B14F-4D97-AF65-F5344CB8AC3E}">
        <p14:creationId xmlns:p14="http://schemas.microsoft.com/office/powerpoint/2010/main" val="41478344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同侧圆角矩形 1"/>
          <p:cNvSpPr/>
          <p:nvPr userDrawn="1"/>
        </p:nvSpPr>
        <p:spPr>
          <a:xfrm>
            <a:off x="4977967"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考点必备梳理</a:t>
            </a:r>
          </a:p>
        </p:txBody>
      </p:sp>
    </p:spTree>
    <p:extLst>
      <p:ext uri="{BB962C8B-B14F-4D97-AF65-F5344CB8AC3E}">
        <p14:creationId xmlns:p14="http://schemas.microsoft.com/office/powerpoint/2010/main" val="2518180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同侧圆角矩形 1"/>
          <p:cNvSpPr/>
          <p:nvPr userDrawn="1"/>
        </p:nvSpPr>
        <p:spPr>
          <a:xfrm>
            <a:off x="6310466"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latin typeface="微软雅黑" panose="020B0503020204020204" pitchFamily="34" charset="-122"/>
                <a:ea typeface="微软雅黑" panose="020B0503020204020204" pitchFamily="34" charset="-122"/>
              </a:rPr>
              <a:t>考点梳理自测</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024499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同侧圆角矩形 4"/>
          <p:cNvSpPr/>
          <p:nvPr userDrawn="1"/>
        </p:nvSpPr>
        <p:spPr>
          <a:xfrm>
            <a:off x="6310466"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考点互动研析</a:t>
            </a:r>
          </a:p>
        </p:txBody>
      </p:sp>
    </p:spTree>
    <p:extLst>
      <p:ext uri="{BB962C8B-B14F-4D97-AF65-F5344CB8AC3E}">
        <p14:creationId xmlns:p14="http://schemas.microsoft.com/office/powerpoint/2010/main" val="14918665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同侧圆角矩形 1"/>
          <p:cNvSpPr/>
          <p:nvPr userDrawn="1"/>
        </p:nvSpPr>
        <p:spPr>
          <a:xfrm>
            <a:off x="7631989"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考法必研突破</a:t>
            </a:r>
          </a:p>
        </p:txBody>
      </p:sp>
    </p:spTree>
    <p:extLst>
      <p:ext uri="{BB962C8B-B14F-4D97-AF65-F5344CB8AC3E}">
        <p14:creationId xmlns:p14="http://schemas.microsoft.com/office/powerpoint/2010/main" val="148205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1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0" y="288356"/>
            <a:ext cx="9144000" cy="391264"/>
          </a:xfrm>
          <a:prstGeom prst="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6746488"/>
            <a:ext cx="9144000" cy="138896"/>
          </a:xfrm>
          <a:prstGeom prst="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379280" y="6567025"/>
            <a:ext cx="504056" cy="304159"/>
          </a:xfrm>
          <a:prstGeom prst="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fld id="{C2D1088F-7570-48BA-BC40-D11F25FB6C22}" type="slidenum">
              <a:rPr lang="zh-CN" altLang="en-US" sz="1400" b="0" smtClean="0">
                <a:solidFill>
                  <a:schemeClr val="bg1"/>
                </a:solidFill>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1400" b="0" dirty="0">
              <a:solidFill>
                <a:schemeClr val="bg1"/>
              </a:solidFill>
            </a:endParaRPr>
          </a:p>
        </p:txBody>
      </p:sp>
      <p:sp>
        <p:nvSpPr>
          <p:cNvPr id="10" name="同侧圆角矩形 9">
            <a:hlinkClick r:id="rId14" action="ppaction://hlinksldjump"/>
          </p:cNvPr>
          <p:cNvSpPr/>
          <p:nvPr userDrawn="1"/>
        </p:nvSpPr>
        <p:spPr>
          <a:xfrm>
            <a:off x="6309688" y="373440"/>
            <a:ext cx="1250217" cy="306180"/>
          </a:xfrm>
          <a:prstGeom prst="round2SameRect">
            <a:avLst/>
          </a:prstGeom>
          <a:gradFill flip="none" rotWithShape="1">
            <a:gsLst>
              <a:gs pos="0">
                <a:srgbClr val="00B0F0">
                  <a:shade val="30000"/>
                  <a:satMod val="115000"/>
                </a:srgbClr>
              </a:gs>
              <a:gs pos="50000">
                <a:srgbClr val="017DC7"/>
              </a:gs>
              <a:gs pos="100000">
                <a:srgbClr val="00B0F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latin typeface="微软雅黑" panose="020B0503020204020204" pitchFamily="34" charset="-122"/>
                <a:ea typeface="微软雅黑" panose="020B0503020204020204" pitchFamily="34" charset="-122"/>
              </a:rPr>
              <a:t>考点梳理自测</a:t>
            </a:r>
            <a:endParaRPr lang="zh-CN" altLang="en-US" sz="1200" dirty="0">
              <a:latin typeface="微软雅黑" panose="020B0503020204020204" pitchFamily="34" charset="-122"/>
              <a:ea typeface="微软雅黑" panose="020B0503020204020204" pitchFamily="34" charset="-122"/>
            </a:endParaRPr>
          </a:p>
        </p:txBody>
      </p:sp>
      <p:sp>
        <p:nvSpPr>
          <p:cNvPr id="11" name="同侧圆角矩形 10">
            <a:hlinkClick r:id="rId15" action="ppaction://hlinksldjump"/>
          </p:cNvPr>
          <p:cNvSpPr/>
          <p:nvPr userDrawn="1"/>
        </p:nvSpPr>
        <p:spPr>
          <a:xfrm>
            <a:off x="7633000" y="373440"/>
            <a:ext cx="1250217" cy="306180"/>
          </a:xfrm>
          <a:prstGeom prst="round2SameRect">
            <a:avLst/>
          </a:prstGeom>
          <a:gradFill flip="none" rotWithShape="1">
            <a:gsLst>
              <a:gs pos="0">
                <a:srgbClr val="00B0F0">
                  <a:shade val="30000"/>
                  <a:satMod val="115000"/>
                </a:srgbClr>
              </a:gs>
              <a:gs pos="50000">
                <a:srgbClr val="017DC7"/>
              </a:gs>
              <a:gs pos="100000">
                <a:srgbClr val="00B0F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考法必研突破</a:t>
            </a:r>
          </a:p>
        </p:txBody>
      </p:sp>
    </p:spTree>
    <p:extLst>
      <p:ext uri="{BB962C8B-B14F-4D97-AF65-F5344CB8AC3E}">
        <p14:creationId xmlns:p14="http://schemas.microsoft.com/office/powerpoint/2010/main" val="11754980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4.xml"/><Relationship Id="rId1" Type="http://schemas.openxmlformats.org/officeDocument/2006/relationships/vmlDrawing" Target="../drawings/vmlDrawing7.vml"/><Relationship Id="rId5" Type="http://schemas.openxmlformats.org/officeDocument/2006/relationships/image" Target="../media/image11.emf"/><Relationship Id="rId4" Type="http://schemas.openxmlformats.org/officeDocument/2006/relationships/package" Target="../embeddings/Microsoft_Word___8.docx"/></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4.xml"/><Relationship Id="rId1" Type="http://schemas.openxmlformats.org/officeDocument/2006/relationships/vmlDrawing" Target="../drawings/vmlDrawing8.vml"/><Relationship Id="rId5" Type="http://schemas.openxmlformats.org/officeDocument/2006/relationships/image" Target="../media/image12.emf"/><Relationship Id="rId4" Type="http://schemas.openxmlformats.org/officeDocument/2006/relationships/package" Target="../embeddings/Microsoft_Word___9.docx"/></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4.xml"/><Relationship Id="rId1" Type="http://schemas.openxmlformats.org/officeDocument/2006/relationships/vmlDrawing" Target="../drawings/vmlDrawing9.vml"/><Relationship Id="rId5" Type="http://schemas.openxmlformats.org/officeDocument/2006/relationships/image" Target="../media/image13.emf"/><Relationship Id="rId4" Type="http://schemas.openxmlformats.org/officeDocument/2006/relationships/package" Target="../embeddings/Microsoft_Word___10.docx"/></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5.xml"/><Relationship Id="rId1" Type="http://schemas.openxmlformats.org/officeDocument/2006/relationships/vmlDrawing" Target="../drawings/vmlDrawing10.vml"/><Relationship Id="rId5" Type="http://schemas.openxmlformats.org/officeDocument/2006/relationships/image" Target="../media/image14.emf"/><Relationship Id="rId4" Type="http://schemas.openxmlformats.org/officeDocument/2006/relationships/package" Target="../embeddings/Microsoft_Word___11.docx"/></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5.xml"/><Relationship Id="rId1" Type="http://schemas.openxmlformats.org/officeDocument/2006/relationships/vmlDrawing" Target="../drawings/vmlDrawing11.vml"/><Relationship Id="rId5" Type="http://schemas.openxmlformats.org/officeDocument/2006/relationships/image" Target="../media/image15.emf"/><Relationship Id="rId4" Type="http://schemas.openxmlformats.org/officeDocument/2006/relationships/package" Target="../embeddings/Microsoft_Word___12.docx"/></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5.xml"/><Relationship Id="rId1" Type="http://schemas.openxmlformats.org/officeDocument/2006/relationships/vmlDrawing" Target="../drawings/vmlDrawing12.vml"/><Relationship Id="rId5" Type="http://schemas.openxmlformats.org/officeDocument/2006/relationships/image" Target="../media/image16.emf"/><Relationship Id="rId4" Type="http://schemas.openxmlformats.org/officeDocument/2006/relationships/package" Target="../embeddings/Microsoft_Word___13.docx"/></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oleObject" Target="../embeddings/oleObject14.bin"/><Relationship Id="rId7" Type="http://schemas.openxmlformats.org/officeDocument/2006/relationships/package" Target="../embeddings/Microsoft_Word___15.docx"/><Relationship Id="rId2" Type="http://schemas.openxmlformats.org/officeDocument/2006/relationships/slideLayout" Target="../slideLayouts/slideLayout4.xml"/><Relationship Id="rId1" Type="http://schemas.openxmlformats.org/officeDocument/2006/relationships/vmlDrawing" Target="../drawings/vmlDrawing13.vml"/><Relationship Id="rId6" Type="http://schemas.openxmlformats.org/officeDocument/2006/relationships/oleObject" Target="../embeddings/oleObject15.bin"/><Relationship Id="rId5" Type="http://schemas.openxmlformats.org/officeDocument/2006/relationships/image" Target="../media/image17.emf"/><Relationship Id="rId4" Type="http://schemas.openxmlformats.org/officeDocument/2006/relationships/package" Target="../embeddings/Microsoft_Word___14.docx"/></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4.xml"/><Relationship Id="rId1" Type="http://schemas.openxmlformats.org/officeDocument/2006/relationships/vmlDrawing" Target="../drawings/vmlDrawing14.vml"/><Relationship Id="rId5" Type="http://schemas.openxmlformats.org/officeDocument/2006/relationships/image" Target="../media/image19.emf"/><Relationship Id="rId4" Type="http://schemas.openxmlformats.org/officeDocument/2006/relationships/package" Target="../embeddings/Microsoft_Word___16.docx"/></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4.xml"/><Relationship Id="rId1" Type="http://schemas.openxmlformats.org/officeDocument/2006/relationships/vmlDrawing" Target="../drawings/vmlDrawing15.vml"/><Relationship Id="rId5" Type="http://schemas.openxmlformats.org/officeDocument/2006/relationships/image" Target="../media/image20.emf"/><Relationship Id="rId4" Type="http://schemas.openxmlformats.org/officeDocument/2006/relationships/package" Target="../embeddings/Microsoft_Word___17.docx"/></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5.xml"/><Relationship Id="rId1" Type="http://schemas.openxmlformats.org/officeDocument/2006/relationships/vmlDrawing" Target="../drawings/vmlDrawing16.vml"/><Relationship Id="rId5" Type="http://schemas.openxmlformats.org/officeDocument/2006/relationships/image" Target="../media/image21.emf"/><Relationship Id="rId4" Type="http://schemas.openxmlformats.org/officeDocument/2006/relationships/package" Target="../embeddings/Microsoft_Word___18.docx"/></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5.xml"/><Relationship Id="rId1" Type="http://schemas.openxmlformats.org/officeDocument/2006/relationships/vmlDrawing" Target="../drawings/vmlDrawing17.vml"/><Relationship Id="rId5" Type="http://schemas.openxmlformats.org/officeDocument/2006/relationships/image" Target="../media/image22.emf"/><Relationship Id="rId4" Type="http://schemas.openxmlformats.org/officeDocument/2006/relationships/package" Target="../embeddings/Microsoft_Word___19.docx"/></Relationships>
</file>

<file path=ppt/slides/_rels/slide26.xml.rels><?xml version="1.0" encoding="UTF-8" standalone="yes"?>
<Relationships xmlns="http://schemas.openxmlformats.org/package/2006/relationships"><Relationship Id="rId8" Type="http://schemas.openxmlformats.org/officeDocument/2006/relationships/image" Target="../media/image24.emf"/><Relationship Id="rId3" Type="http://schemas.openxmlformats.org/officeDocument/2006/relationships/oleObject" Target="../embeddings/oleObject20.bin"/><Relationship Id="rId7" Type="http://schemas.openxmlformats.org/officeDocument/2006/relationships/package" Target="../embeddings/Microsoft_Word___21.docx"/><Relationship Id="rId2" Type="http://schemas.openxmlformats.org/officeDocument/2006/relationships/slideLayout" Target="../slideLayouts/slideLayout5.xml"/><Relationship Id="rId1" Type="http://schemas.openxmlformats.org/officeDocument/2006/relationships/vmlDrawing" Target="../drawings/vmlDrawing18.vml"/><Relationship Id="rId6" Type="http://schemas.openxmlformats.org/officeDocument/2006/relationships/oleObject" Target="../embeddings/oleObject21.bin"/><Relationship Id="rId5" Type="http://schemas.openxmlformats.org/officeDocument/2006/relationships/image" Target="../media/image23.emf"/><Relationship Id="rId4" Type="http://schemas.openxmlformats.org/officeDocument/2006/relationships/package" Target="../embeddings/Microsoft_Word___20.docx"/></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5.xml"/><Relationship Id="rId1" Type="http://schemas.openxmlformats.org/officeDocument/2006/relationships/vmlDrawing" Target="../drawings/vmlDrawing19.vml"/><Relationship Id="rId5" Type="http://schemas.openxmlformats.org/officeDocument/2006/relationships/image" Target="../media/image25.emf"/><Relationship Id="rId4" Type="http://schemas.openxmlformats.org/officeDocument/2006/relationships/package" Target="../embeddings/Microsoft_Word___22.docx"/></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5.xml"/><Relationship Id="rId1" Type="http://schemas.openxmlformats.org/officeDocument/2006/relationships/vmlDrawing" Target="../drawings/vmlDrawing20.vml"/><Relationship Id="rId5" Type="http://schemas.openxmlformats.org/officeDocument/2006/relationships/image" Target="../media/image26.emf"/><Relationship Id="rId4" Type="http://schemas.openxmlformats.org/officeDocument/2006/relationships/package" Target="../embeddings/Microsoft_Word___23.docx"/></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4.emf"/><Relationship Id="rId4" Type="http://schemas.openxmlformats.org/officeDocument/2006/relationships/package" Target="../embeddings/Microsoft_Word___1.docx"/></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5.xml"/><Relationship Id="rId1" Type="http://schemas.openxmlformats.org/officeDocument/2006/relationships/vmlDrawing" Target="../drawings/vmlDrawing21.vml"/><Relationship Id="rId5" Type="http://schemas.openxmlformats.org/officeDocument/2006/relationships/image" Target="../media/image27.emf"/><Relationship Id="rId4" Type="http://schemas.openxmlformats.org/officeDocument/2006/relationships/package" Target="../embeddings/Microsoft_Word___24.docx"/></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5.xml"/><Relationship Id="rId1" Type="http://schemas.openxmlformats.org/officeDocument/2006/relationships/vmlDrawing" Target="../drawings/vmlDrawing22.vml"/><Relationship Id="rId5" Type="http://schemas.openxmlformats.org/officeDocument/2006/relationships/image" Target="../media/image28.emf"/><Relationship Id="rId4" Type="http://schemas.openxmlformats.org/officeDocument/2006/relationships/package" Target="../embeddings/Microsoft_Word___25.docx"/></Relationships>
</file>

<file path=ppt/slides/_rels/slide32.xml.rels><?xml version="1.0" encoding="UTF-8" standalone="yes"?>
<Relationships xmlns="http://schemas.openxmlformats.org/package/2006/relationships"><Relationship Id="rId8" Type="http://schemas.openxmlformats.org/officeDocument/2006/relationships/image" Target="../media/image30.emf"/><Relationship Id="rId3" Type="http://schemas.openxmlformats.org/officeDocument/2006/relationships/oleObject" Target="../embeddings/oleObject26.bin"/><Relationship Id="rId7" Type="http://schemas.openxmlformats.org/officeDocument/2006/relationships/package" Target="../embeddings/Microsoft_Word___27.docx"/><Relationship Id="rId2" Type="http://schemas.openxmlformats.org/officeDocument/2006/relationships/slideLayout" Target="../slideLayouts/slideLayout5.xml"/><Relationship Id="rId1" Type="http://schemas.openxmlformats.org/officeDocument/2006/relationships/vmlDrawing" Target="../drawings/vmlDrawing23.vml"/><Relationship Id="rId6" Type="http://schemas.openxmlformats.org/officeDocument/2006/relationships/oleObject" Target="../embeddings/oleObject27.bin"/><Relationship Id="rId5" Type="http://schemas.openxmlformats.org/officeDocument/2006/relationships/image" Target="../media/image29.emf"/><Relationship Id="rId4" Type="http://schemas.openxmlformats.org/officeDocument/2006/relationships/package" Target="../embeddings/Microsoft_Word___26.docx"/></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5.xml"/><Relationship Id="rId1" Type="http://schemas.openxmlformats.org/officeDocument/2006/relationships/vmlDrawing" Target="../drawings/vmlDrawing24.vml"/><Relationship Id="rId5" Type="http://schemas.openxmlformats.org/officeDocument/2006/relationships/image" Target="../media/image31.emf"/><Relationship Id="rId4" Type="http://schemas.openxmlformats.org/officeDocument/2006/relationships/package" Target="../embeddings/Microsoft_Word___28.docx"/></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4.xml"/><Relationship Id="rId1" Type="http://schemas.openxmlformats.org/officeDocument/2006/relationships/vmlDrawing" Target="../drawings/vmlDrawing25.vml"/><Relationship Id="rId5" Type="http://schemas.openxmlformats.org/officeDocument/2006/relationships/image" Target="../media/image32.emf"/><Relationship Id="rId4" Type="http://schemas.openxmlformats.org/officeDocument/2006/relationships/package" Target="../embeddings/Microsoft_Word___29.docx"/></Relationships>
</file>

<file path=ppt/slides/_rels/slide37.xml.rels><?xml version="1.0" encoding="UTF-8" standalone="yes"?>
<Relationships xmlns="http://schemas.openxmlformats.org/package/2006/relationships"><Relationship Id="rId8" Type="http://schemas.openxmlformats.org/officeDocument/2006/relationships/image" Target="../media/image34.emf"/><Relationship Id="rId3" Type="http://schemas.openxmlformats.org/officeDocument/2006/relationships/oleObject" Target="../embeddings/oleObject30.bin"/><Relationship Id="rId7" Type="http://schemas.openxmlformats.org/officeDocument/2006/relationships/package" Target="../embeddings/Microsoft_Word___31.docx"/><Relationship Id="rId2" Type="http://schemas.openxmlformats.org/officeDocument/2006/relationships/slideLayout" Target="../slideLayouts/slideLayout5.xml"/><Relationship Id="rId1" Type="http://schemas.openxmlformats.org/officeDocument/2006/relationships/vmlDrawing" Target="../drawings/vmlDrawing26.vml"/><Relationship Id="rId6" Type="http://schemas.openxmlformats.org/officeDocument/2006/relationships/oleObject" Target="../embeddings/oleObject31.bin"/><Relationship Id="rId5" Type="http://schemas.openxmlformats.org/officeDocument/2006/relationships/image" Target="../media/image33.emf"/><Relationship Id="rId4" Type="http://schemas.openxmlformats.org/officeDocument/2006/relationships/package" Target="../embeddings/Microsoft_Word___30.docx"/></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Layout" Target="../slideLayouts/slideLayout5.xml"/><Relationship Id="rId1" Type="http://schemas.openxmlformats.org/officeDocument/2006/relationships/vmlDrawing" Target="../drawings/vmlDrawing27.vml"/><Relationship Id="rId5" Type="http://schemas.openxmlformats.org/officeDocument/2006/relationships/image" Target="../media/image35.emf"/><Relationship Id="rId4" Type="http://schemas.openxmlformats.org/officeDocument/2006/relationships/package" Target="../embeddings/Microsoft_Word___32.docx"/></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5.xml"/><Relationship Id="rId1" Type="http://schemas.openxmlformats.org/officeDocument/2006/relationships/vmlDrawing" Target="../drawings/vmlDrawing28.vml"/><Relationship Id="rId5" Type="http://schemas.openxmlformats.org/officeDocument/2006/relationships/image" Target="../media/image36.emf"/><Relationship Id="rId4" Type="http://schemas.openxmlformats.org/officeDocument/2006/relationships/package" Target="../embeddings/Microsoft_Word___33.docx"/></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5.emf"/><Relationship Id="rId4" Type="http://schemas.openxmlformats.org/officeDocument/2006/relationships/package" Target="../embeddings/Microsoft_Word___2.docx"/></Relationships>
</file>

<file path=ppt/slides/_rels/slide40.xml.rels><?xml version="1.0" encoding="UTF-8" standalone="yes"?>
<Relationships xmlns="http://schemas.openxmlformats.org/package/2006/relationships"><Relationship Id="rId8" Type="http://schemas.openxmlformats.org/officeDocument/2006/relationships/image" Target="../media/image38.emf"/><Relationship Id="rId3" Type="http://schemas.openxmlformats.org/officeDocument/2006/relationships/oleObject" Target="../embeddings/oleObject34.bin"/><Relationship Id="rId7" Type="http://schemas.openxmlformats.org/officeDocument/2006/relationships/package" Target="../embeddings/Microsoft_Word___35.docx"/><Relationship Id="rId2" Type="http://schemas.openxmlformats.org/officeDocument/2006/relationships/slideLayout" Target="../slideLayouts/slideLayout5.xml"/><Relationship Id="rId1" Type="http://schemas.openxmlformats.org/officeDocument/2006/relationships/vmlDrawing" Target="../drawings/vmlDrawing29.vml"/><Relationship Id="rId6" Type="http://schemas.openxmlformats.org/officeDocument/2006/relationships/oleObject" Target="../embeddings/oleObject35.bin"/><Relationship Id="rId5" Type="http://schemas.openxmlformats.org/officeDocument/2006/relationships/image" Target="../media/image37.emf"/><Relationship Id="rId4" Type="http://schemas.openxmlformats.org/officeDocument/2006/relationships/package" Target="../embeddings/Microsoft_Word___34.docx"/></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5.xml"/><Relationship Id="rId1" Type="http://schemas.openxmlformats.org/officeDocument/2006/relationships/vmlDrawing" Target="../drawings/vmlDrawing3.vml"/><Relationship Id="rId5" Type="http://schemas.openxmlformats.org/officeDocument/2006/relationships/image" Target="../media/image6.emf"/><Relationship Id="rId4" Type="http://schemas.openxmlformats.org/officeDocument/2006/relationships/package" Target="../embeddings/Microsoft_Word___3.docx"/></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5.xml"/><Relationship Id="rId1" Type="http://schemas.openxmlformats.org/officeDocument/2006/relationships/vmlDrawing" Target="../drawings/vmlDrawing4.vml"/><Relationship Id="rId5" Type="http://schemas.openxmlformats.org/officeDocument/2006/relationships/image" Target="../media/image7.emf"/><Relationship Id="rId4" Type="http://schemas.openxmlformats.org/officeDocument/2006/relationships/package" Target="../embeddings/Microsoft_Word___4.docx"/></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5.xml"/><Relationship Id="rId1" Type="http://schemas.openxmlformats.org/officeDocument/2006/relationships/vmlDrawing" Target="../drawings/vmlDrawing5.vml"/><Relationship Id="rId5" Type="http://schemas.openxmlformats.org/officeDocument/2006/relationships/image" Target="../media/image8.emf"/><Relationship Id="rId4" Type="http://schemas.openxmlformats.org/officeDocument/2006/relationships/package" Target="../embeddings/Microsoft_Word___5.docx"/></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oleObject" Target="../embeddings/oleObject6.bin"/><Relationship Id="rId7" Type="http://schemas.openxmlformats.org/officeDocument/2006/relationships/package" Target="../embeddings/Microsoft_Word___7.docx"/><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oleObject" Target="../embeddings/oleObject7.bin"/><Relationship Id="rId5" Type="http://schemas.openxmlformats.org/officeDocument/2006/relationships/image" Target="../media/image9.emf"/><Relationship Id="rId4" Type="http://schemas.openxmlformats.org/officeDocument/2006/relationships/package" Target="../embeddings/Microsoft_Word___6.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547664" y="2708920"/>
            <a:ext cx="6696744" cy="1008112"/>
          </a:xfrm>
        </p:spPr>
        <p:txBody>
          <a:bodyPr/>
          <a:lstStyle/>
          <a:p>
            <a:r>
              <a:rPr lang="zh-CN" altLang="en-US" b="1" dirty="0"/>
              <a:t>题型三、热、力、电综合计算</a:t>
            </a:r>
            <a:endParaRPr lang="zh-CN" altLang="zh-CN" dirty="0"/>
          </a:p>
        </p:txBody>
      </p:sp>
    </p:spTree>
    <p:extLst>
      <p:ext uri="{BB962C8B-B14F-4D97-AF65-F5344CB8AC3E}">
        <p14:creationId xmlns:p14="http://schemas.microsoft.com/office/powerpoint/2010/main" val="605496759"/>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力电综合计算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2(2019·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某款水位自动测控仪的测量原理如图甲所示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电源电压</a:t>
            </a:r>
            <a:r>
              <a:rPr lang="en-US" altLang="zh-CN" sz="2200" i="1">
                <a:solidFill>
                  <a:srgbClr val="000000"/>
                </a:solidFill>
                <a:latin typeface="Times New Roman" panose="02020603050405020304" pitchFamily="18" charset="0"/>
                <a:cs typeface="Times New Roman" panose="02020603050405020304" pitchFamily="18" charset="0"/>
              </a:rPr>
              <a:t>U</a:t>
            </a:r>
            <a:r>
              <a:rPr lang="zh-CN" altLang="zh-CN" sz="2200">
                <a:solidFill>
                  <a:srgbClr val="000000"/>
                </a:solidFill>
                <a:latin typeface="Times New Roman" panose="02020603050405020304" pitchFamily="18" charset="0"/>
                <a:cs typeface="Times New Roman" panose="02020603050405020304" pitchFamily="18" charset="0"/>
              </a:rPr>
              <a:t>恒为</a:t>
            </a:r>
            <a:r>
              <a:rPr lang="en-US" altLang="zh-CN" sz="2200">
                <a:solidFill>
                  <a:srgbClr val="000000"/>
                </a:solidFill>
                <a:latin typeface="Times New Roman" panose="02020603050405020304" pitchFamily="18" charset="0"/>
                <a:cs typeface="Times New Roman" panose="02020603050405020304" pitchFamily="18" charset="0"/>
              </a:rPr>
              <a:t>15 V,</a:t>
            </a:r>
            <a:r>
              <a:rPr lang="zh-CN" altLang="zh-CN" sz="2200">
                <a:solidFill>
                  <a:srgbClr val="000000"/>
                </a:solidFill>
                <a:latin typeface="Times New Roman" panose="02020603050405020304" pitchFamily="18" charset="0"/>
                <a:cs typeface="Times New Roman" panose="02020603050405020304" pitchFamily="18" charset="0"/>
              </a:rPr>
              <a:t>定值电阻</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为一竖直固定光滑金属棒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总长</a:t>
            </a:r>
            <a:r>
              <a:rPr lang="en-US" altLang="zh-CN" sz="2200">
                <a:solidFill>
                  <a:srgbClr val="000000"/>
                </a:solidFill>
                <a:latin typeface="Times New Roman" panose="02020603050405020304" pitchFamily="18" charset="0"/>
                <a:cs typeface="Times New Roman" panose="02020603050405020304" pitchFamily="18" charset="0"/>
              </a:rPr>
              <a:t>40 cm,</a:t>
            </a:r>
            <a:r>
              <a:rPr lang="zh-CN" altLang="zh-CN" sz="2200">
                <a:solidFill>
                  <a:srgbClr val="000000"/>
                </a:solidFill>
                <a:latin typeface="Times New Roman" panose="02020603050405020304" pitchFamily="18" charset="0"/>
                <a:cs typeface="Times New Roman" panose="02020603050405020304" pitchFamily="18" charset="0"/>
              </a:rPr>
              <a:t>阻值为</a:t>
            </a:r>
            <a:r>
              <a:rPr lang="en-US" altLang="zh-CN" sz="2200">
                <a:solidFill>
                  <a:srgbClr val="000000"/>
                </a:solidFill>
                <a:latin typeface="Times New Roman" panose="02020603050405020304" pitchFamily="18" charset="0"/>
                <a:cs typeface="Times New Roman" panose="02020603050405020304" pitchFamily="18" charset="0"/>
              </a:rPr>
              <a:t>20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其接入电路的阻值与对应棒长成正比。弹簧上端固定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滑片</a:t>
            </a:r>
            <a:r>
              <a:rPr lang="en-US" altLang="zh-CN" sz="2200">
                <a:solidFill>
                  <a:srgbClr val="000000"/>
                </a:solidFill>
                <a:latin typeface="Times New Roman" panose="02020603050405020304" pitchFamily="18" charset="0"/>
                <a:cs typeface="Times New Roman" panose="02020603050405020304" pitchFamily="18" charset="0"/>
              </a:rPr>
              <a:t>P</a:t>
            </a:r>
            <a:r>
              <a:rPr lang="zh-CN" altLang="zh-CN" sz="2200">
                <a:solidFill>
                  <a:srgbClr val="000000"/>
                </a:solidFill>
                <a:latin typeface="Times New Roman" panose="02020603050405020304" pitchFamily="18" charset="0"/>
                <a:cs typeface="Times New Roman" panose="02020603050405020304" pitchFamily="18" charset="0"/>
              </a:rPr>
              <a:t>固定在弹簧下端且与</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接触良好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滑片及弹簧的阻值、重力均不计。圆柱体</a:t>
            </a:r>
            <a:r>
              <a:rPr lang="en-US" altLang="zh-CN" sz="2200" i="1">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cs typeface="Times New Roman" panose="02020603050405020304" pitchFamily="18" charset="0"/>
              </a:rPr>
              <a:t>通过无伸缩的轻绳挂在弹簧下端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a:t>
            </a:r>
            <a:r>
              <a:rPr lang="en-US" altLang="zh-CN" sz="2200">
                <a:solidFill>
                  <a:srgbClr val="000000"/>
                </a:solidFill>
                <a:latin typeface="Times New Roman" panose="02020603050405020304" pitchFamily="18" charset="0"/>
                <a:cs typeface="Times New Roman" panose="02020603050405020304" pitchFamily="18" charset="0"/>
              </a:rPr>
              <a:t>80 N,</a:t>
            </a:r>
            <a:r>
              <a:rPr lang="zh-CN" altLang="zh-CN" sz="2200">
                <a:solidFill>
                  <a:srgbClr val="000000"/>
                </a:solidFill>
                <a:latin typeface="Times New Roman" panose="02020603050405020304" pitchFamily="18" charset="0"/>
                <a:cs typeface="Times New Roman" panose="02020603050405020304" pitchFamily="18" charset="0"/>
              </a:rPr>
              <a:t>高</a:t>
            </a:r>
            <a:r>
              <a:rPr lang="en-US" altLang="zh-CN" sz="2200">
                <a:solidFill>
                  <a:srgbClr val="000000"/>
                </a:solidFill>
                <a:latin typeface="Times New Roman" panose="02020603050405020304" pitchFamily="18" charset="0"/>
                <a:cs typeface="Times New Roman" panose="02020603050405020304" pitchFamily="18" charset="0"/>
              </a:rPr>
              <a:t>60 cm,</a:t>
            </a:r>
            <a:r>
              <a:rPr lang="zh-CN" altLang="zh-CN" sz="2200">
                <a:solidFill>
                  <a:srgbClr val="000000"/>
                </a:solidFill>
                <a:latin typeface="Times New Roman" panose="02020603050405020304" pitchFamily="18" charset="0"/>
                <a:cs typeface="Times New Roman" panose="02020603050405020304" pitchFamily="18" charset="0"/>
              </a:rPr>
              <a:t>底面积为</a:t>
            </a:r>
            <a:r>
              <a:rPr lang="en-US" altLang="zh-CN" sz="2200">
                <a:solidFill>
                  <a:srgbClr val="000000"/>
                </a:solidFill>
                <a:latin typeface="Times New Roman" panose="02020603050405020304" pitchFamily="18" charset="0"/>
                <a:cs typeface="Times New Roman" panose="02020603050405020304" pitchFamily="18" charset="0"/>
              </a:rPr>
              <a:t>100 cm</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。当水位处于最高位置</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cs typeface="Times New Roman" panose="02020603050405020304" pitchFamily="18" charset="0"/>
              </a:rPr>
              <a:t>刚好浸没在水中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此时滑片</a:t>
            </a:r>
            <a:r>
              <a:rPr lang="en-US" altLang="zh-CN" sz="2200">
                <a:solidFill>
                  <a:srgbClr val="000000"/>
                </a:solidFill>
                <a:latin typeface="Times New Roman" panose="02020603050405020304" pitchFamily="18" charset="0"/>
                <a:cs typeface="Times New Roman" panose="02020603050405020304" pitchFamily="18" charset="0"/>
              </a:rPr>
              <a:t>P</a:t>
            </a:r>
            <a:r>
              <a:rPr lang="zh-CN" altLang="zh-CN" sz="2200">
                <a:solidFill>
                  <a:srgbClr val="000000"/>
                </a:solidFill>
                <a:latin typeface="Times New Roman" panose="02020603050405020304" pitchFamily="18" charset="0"/>
                <a:cs typeface="Times New Roman" panose="02020603050405020304" pitchFamily="18" charset="0"/>
              </a:rPr>
              <a:t>恰在</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最上端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当水位降至最低位置</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cs typeface="Times New Roman" panose="02020603050405020304" pitchFamily="18" charset="0"/>
              </a:rPr>
              <a:t>的下表面刚好离开水面。已知弹簧所受拉力</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a:solidFill>
                  <a:srgbClr val="000000"/>
                </a:solidFill>
                <a:latin typeface="Times New Roman" panose="02020603050405020304" pitchFamily="18" charset="0"/>
                <a:cs typeface="Times New Roman" panose="02020603050405020304" pitchFamily="18" charset="0"/>
              </a:rPr>
              <a:t>与其伸长量</a:t>
            </a:r>
            <a:r>
              <a:rPr lang="en-US" altLang="zh-CN" sz="2200">
                <a:solidFill>
                  <a:srgbClr val="000000"/>
                </a:solidFill>
                <a:latin typeface="Times New Roman" panose="02020603050405020304" pitchFamily="18" charset="0"/>
                <a:cs typeface="Times New Roman" panose="02020603050405020304" pitchFamily="18" charset="0"/>
              </a:rPr>
              <a:t>Δ</a:t>
            </a:r>
            <a:r>
              <a:rPr lang="en-US" altLang="zh-CN" sz="2200" i="1">
                <a:solidFill>
                  <a:srgbClr val="000000"/>
                </a:solidFill>
                <a:latin typeface="Times New Roman" panose="02020603050405020304" pitchFamily="18" charset="0"/>
                <a:cs typeface="Times New Roman" panose="02020603050405020304" pitchFamily="18" charset="0"/>
              </a:rPr>
              <a:t>L</a:t>
            </a:r>
            <a:r>
              <a:rPr lang="zh-CN" altLang="zh-CN" sz="2200">
                <a:solidFill>
                  <a:srgbClr val="000000"/>
                </a:solidFill>
                <a:latin typeface="Times New Roman" panose="02020603050405020304" pitchFamily="18" charset="0"/>
                <a:cs typeface="Times New Roman" panose="02020603050405020304" pitchFamily="18" charset="0"/>
              </a:rPr>
              <a:t>的关系如图乙所示。闭合开关</a:t>
            </a:r>
            <a:r>
              <a:rPr lang="en-US" altLang="zh-CN" sz="2200">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cs typeface="Times New Roman" panose="02020603050405020304" pitchFamily="18" charset="0"/>
              </a:rPr>
              <a:t>试问</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4506074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52736"/>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当水位下降时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金属棒接入电路的长度</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电压表示数</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两空均选填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减小</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当水位处于位置</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电压表的示数为多少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水位由位置</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降至</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这一过程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弹簧的长度增加了多少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电压表的示数变化了多少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已知</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200" baseline="-25000">
                <a:solidFill>
                  <a:srgbClr val="000000"/>
                </a:solidFill>
                <a:latin typeface="Times New Roman" panose="02020603050405020304" pitchFamily="18" charset="0"/>
                <a:cs typeface="Times New Roman" panose="02020603050405020304" pitchFamily="18" charset="0"/>
              </a:rPr>
              <a:t>水</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 kg/m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cs typeface="Times New Roman" panose="02020603050405020304" pitchFamily="18" charset="0"/>
              </a:rPr>
              <a:t>取</a:t>
            </a:r>
            <a:r>
              <a:rPr lang="en-US" altLang="zh-CN" sz="2200">
                <a:solidFill>
                  <a:srgbClr val="000000"/>
                </a:solidFill>
                <a:latin typeface="Times New Roman" panose="02020603050405020304" pitchFamily="18" charset="0"/>
                <a:cs typeface="Times New Roman" panose="02020603050405020304" pitchFamily="18" charset="0"/>
              </a:rPr>
              <a:t>10 N/kg)</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134904008"/>
              </p:ext>
            </p:extLst>
          </p:nvPr>
        </p:nvGraphicFramePr>
        <p:xfrm>
          <a:off x="1213322" y="3140644"/>
          <a:ext cx="6717355" cy="2223370"/>
        </p:xfrm>
        <a:graphic>
          <a:graphicData uri="http://schemas.openxmlformats.org/presentationml/2006/ole">
            <mc:AlternateContent xmlns:mc="http://schemas.openxmlformats.org/markup-compatibility/2006">
              <mc:Choice xmlns:v="urn:schemas-microsoft-com:vml" Requires="v">
                <p:oleObj spid="_x0000_s78851" name="文档" r:id="rId4" imgW="3837004" imgH="1270663" progId="Word.Document.12">
                  <p:embed/>
                </p:oleObj>
              </mc:Choice>
              <mc:Fallback>
                <p:oleObj name="文档" r:id="rId4" imgW="3837004" imgH="1270663" progId="Word.Document.12">
                  <p:embed/>
                  <p:pic>
                    <p:nvPicPr>
                      <p:cNvPr id="3" name="对象 2"/>
                      <p:cNvPicPr/>
                      <p:nvPr/>
                    </p:nvPicPr>
                    <p:blipFill>
                      <a:blip r:embed="rId5"/>
                      <a:stretch>
                        <a:fillRect/>
                      </a:stretch>
                    </p:blipFill>
                    <p:spPr>
                      <a:xfrm>
                        <a:off x="1213322" y="3140644"/>
                        <a:ext cx="6717355" cy="2223370"/>
                      </a:xfrm>
                      <a:prstGeom prst="rect">
                        <a:avLst/>
                      </a:prstGeom>
                    </p:spPr>
                  </p:pic>
                </p:oleObj>
              </mc:Fallback>
            </mc:AlternateContent>
          </a:graphicData>
        </a:graphic>
      </p:graphicFrame>
    </p:spTree>
    <p:extLst>
      <p:ext uri="{BB962C8B-B14F-4D97-AF65-F5344CB8AC3E}">
        <p14:creationId xmlns:p14="http://schemas.microsoft.com/office/powerpoint/2010/main" val="28194184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减小</a:t>
            </a: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减小</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(2)10 V</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(3)30 cm</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5 V</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当水位下降时</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所受的浮力减小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弹簧的拉力增大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弹簧的伸长量增大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滑片</a:t>
            </a:r>
            <a:r>
              <a:rPr lang="en-US" altLang="zh-CN" sz="2200">
                <a:solidFill>
                  <a:srgbClr val="000000"/>
                </a:solidFill>
                <a:latin typeface="Times New Roman" panose="02020603050405020304" pitchFamily="18" charset="0"/>
                <a:cs typeface="Times New Roman" panose="02020603050405020304" pitchFamily="18" charset="0"/>
              </a:rPr>
              <a:t>P</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向下移动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金属棒接入电路的长度减小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接入电路的阻值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根据串联分压特点可知</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两端的电压减小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即电压表示数减小。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当水位处于位置</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滑片</a:t>
            </a:r>
            <a:r>
              <a:rPr lang="en-US" altLang="zh-CN" sz="2200">
                <a:solidFill>
                  <a:srgbClr val="000000"/>
                </a:solidFill>
                <a:latin typeface="Times New Roman" panose="02020603050405020304" pitchFamily="18" charset="0"/>
                <a:cs typeface="Times New Roman" panose="02020603050405020304" pitchFamily="18" charset="0"/>
              </a:rPr>
              <a:t>P</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最上端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根据串联电路的电阻特点可知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电路的总电阻</a:t>
            </a:r>
            <a:r>
              <a:rPr lang="en-US" altLang="zh-CN" sz="2200" i="1">
                <a:solidFill>
                  <a:srgbClr val="000000"/>
                </a:solidFill>
                <a:latin typeface="Times New Roman" panose="02020603050405020304" pitchFamily="18" charset="0"/>
                <a:cs typeface="Times New Roman" panose="02020603050405020304" pitchFamily="18" charset="0"/>
              </a:rPr>
              <a:t>R=R</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023571347"/>
              </p:ext>
            </p:extLst>
          </p:nvPr>
        </p:nvGraphicFramePr>
        <p:xfrm>
          <a:off x="323528" y="4546574"/>
          <a:ext cx="8128000" cy="501063"/>
        </p:xfrm>
        <a:graphic>
          <a:graphicData uri="http://schemas.openxmlformats.org/presentationml/2006/ole">
            <mc:AlternateContent xmlns:mc="http://schemas.openxmlformats.org/markup-compatibility/2006">
              <mc:Choice xmlns:v="urn:schemas-microsoft-com:vml" Requires="v">
                <p:oleObj spid="_x0000_s79875" name="文档" r:id="rId4" imgW="3837004" imgH="236897" progId="Word.Document.12">
                  <p:embed/>
                </p:oleObj>
              </mc:Choice>
              <mc:Fallback>
                <p:oleObj name="文档" r:id="rId4" imgW="3837004" imgH="236897" progId="Word.Document.12">
                  <p:embed/>
                  <p:pic>
                    <p:nvPicPr>
                      <p:cNvPr id="3" name="对象 2"/>
                      <p:cNvPicPr/>
                      <p:nvPr/>
                    </p:nvPicPr>
                    <p:blipFill>
                      <a:blip r:embed="rId5"/>
                      <a:stretch>
                        <a:fillRect/>
                      </a:stretch>
                    </p:blipFill>
                    <p:spPr>
                      <a:xfrm>
                        <a:off x="323528" y="4546574"/>
                        <a:ext cx="8128000" cy="501063"/>
                      </a:xfrm>
                      <a:prstGeom prst="rect">
                        <a:avLst/>
                      </a:prstGeom>
                    </p:spPr>
                  </p:pic>
                </p:oleObj>
              </mc:Fallback>
            </mc:AlternateContent>
          </a:graphicData>
        </a:graphic>
      </p:graphicFrame>
      <p:sp>
        <p:nvSpPr>
          <p:cNvPr id="4" name="矩形 3"/>
          <p:cNvSpPr>
            <a:spLocks noChangeAspect="1"/>
          </p:cNvSpPr>
          <p:nvPr/>
        </p:nvSpPr>
        <p:spPr>
          <a:xfrm>
            <a:off x="508000" y="5066074"/>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两端的电压</a:t>
            </a:r>
            <a:r>
              <a:rPr lang="en-US" altLang="zh-CN" sz="2200" i="1">
                <a:solidFill>
                  <a:srgbClr val="000000"/>
                </a:solidFill>
                <a:latin typeface="Times New Roman" panose="02020603050405020304" pitchFamily="18" charset="0"/>
                <a:cs typeface="Times New Roman" panose="02020603050405020304" pitchFamily="18" charset="0"/>
              </a:rPr>
              <a:t>U</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=IR</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V,</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即电压表示数为</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V</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7505413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par>
                                <p:cTn id="20" presetID="22" presetClass="entr" presetSubtype="4"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当水位处于位置</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刚好浸没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排开水的体积</a:t>
            </a:r>
            <a:r>
              <a:rPr lang="en-US" altLang="zh-CN" sz="2200" i="1">
                <a:solidFill>
                  <a:srgbClr val="000000"/>
                </a:solidFill>
                <a:latin typeface="Times New Roman" panose="02020603050405020304" pitchFamily="18" charset="0"/>
                <a:cs typeface="Times New Roman" panose="02020603050405020304" pitchFamily="18" charset="0"/>
              </a:rPr>
              <a:t>V</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a:t>
            </a:r>
            <a:r>
              <a:rPr lang="en-US" altLang="zh-CN" sz="2200" i="1">
                <a:solidFill>
                  <a:srgbClr val="000000"/>
                </a:solidFill>
                <a:latin typeface="Times New Roman" panose="02020603050405020304" pitchFamily="18" charset="0"/>
                <a:cs typeface="Times New Roman" panose="02020603050405020304" pitchFamily="18" charset="0"/>
              </a:rPr>
              <a:t>=V=Sh=</a:t>
            </a:r>
            <a:r>
              <a:rPr lang="en-US" altLang="zh-CN" sz="2200">
                <a:solidFill>
                  <a:srgbClr val="000000"/>
                </a:solidFill>
                <a:latin typeface="Times New Roman" panose="02020603050405020304" pitchFamily="18" charset="0"/>
                <a:cs typeface="Times New Roman" panose="02020603050405020304" pitchFamily="18" charset="0"/>
              </a:rPr>
              <a:t>100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i="1" baseline="30000">
                <a:solidFill>
                  <a:srgbClr val="000000"/>
                </a:solidFill>
                <a:latin typeface="Times New Roman" panose="02020603050405020304" pitchFamily="18" charset="0"/>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i="1">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受到的浮力</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a:t>
            </a:r>
            <a:r>
              <a:rPr lang="en-US" altLang="zh-CN" sz="2200" i="1">
                <a:solidFill>
                  <a:srgbClr val="000000"/>
                </a:solidFill>
                <a:latin typeface="Times New Roman" panose="02020603050405020304" pitchFamily="18" charset="0"/>
                <a:cs typeface="Times New Roman" panose="02020603050405020304" pitchFamily="18" charset="0"/>
              </a:rPr>
              <a:t>gV</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N/kg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i="1" baseline="30000">
                <a:solidFill>
                  <a:srgbClr val="000000"/>
                </a:solidFill>
                <a:latin typeface="Times New Roman" panose="02020603050405020304" pitchFamily="18" charset="0"/>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则弹簧受到的拉力</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=G-F</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由图乙可知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弹簧的伸长量</a:t>
            </a:r>
            <a:r>
              <a:rPr lang="en-US" altLang="zh-CN" sz="2200">
                <a:solidFill>
                  <a:srgbClr val="000000"/>
                </a:solidFill>
                <a:latin typeface="Times New Roman" panose="02020603050405020304" pitchFamily="18" charset="0"/>
                <a:cs typeface="Times New Roman" panose="02020603050405020304" pitchFamily="18" charset="0"/>
              </a:rPr>
              <a:t>Δ</a:t>
            </a:r>
            <a:r>
              <a:rPr lang="en-US" altLang="zh-CN" sz="2200" i="1">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当水位降至位置</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的下表面刚好离开水面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所受浮力为零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则此时弹簧受到的拉力</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=G=</a:t>
            </a:r>
            <a:r>
              <a:rPr lang="en-US" altLang="zh-CN" sz="2200">
                <a:solidFill>
                  <a:srgbClr val="000000"/>
                </a:solidFill>
                <a:latin typeface="Times New Roman" panose="02020603050405020304" pitchFamily="18" charset="0"/>
                <a:cs typeface="Times New Roman" panose="02020603050405020304" pitchFamily="18" charset="0"/>
              </a:rPr>
              <a:t>80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由图乙可知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弹簧的伸长量</a:t>
            </a:r>
            <a:r>
              <a:rPr lang="en-US" altLang="zh-CN" sz="2200">
                <a:solidFill>
                  <a:srgbClr val="000000"/>
                </a:solidFill>
                <a:latin typeface="Times New Roman" panose="02020603050405020304" pitchFamily="18" charset="0"/>
                <a:cs typeface="Times New Roman" panose="02020603050405020304" pitchFamily="18" charset="0"/>
              </a:rPr>
              <a:t>Δ</a:t>
            </a:r>
            <a:r>
              <a:rPr lang="en-US" altLang="zh-CN" sz="2200" i="1">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水位由位置</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降至</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弹簧的长度增加量</a:t>
            </a:r>
            <a:r>
              <a:rPr lang="en-US" altLang="zh-CN" sz="2200">
                <a:solidFill>
                  <a:srgbClr val="000000"/>
                </a:solidFill>
                <a:latin typeface="Times New Roman" panose="02020603050405020304" pitchFamily="18" charset="0"/>
                <a:cs typeface="Times New Roman" panose="02020603050405020304" pitchFamily="18" charset="0"/>
              </a:rPr>
              <a:t>Δ</a:t>
            </a:r>
            <a:r>
              <a:rPr lang="en-US" altLang="zh-CN" sz="2200" i="1">
                <a:solidFill>
                  <a:srgbClr val="000000"/>
                </a:solidFill>
                <a:latin typeface="Times New Roman" panose="02020603050405020304" pitchFamily="18" charset="0"/>
                <a:cs typeface="Times New Roman" panose="02020603050405020304" pitchFamily="18" charset="0"/>
              </a:rPr>
              <a:t>L=</a:t>
            </a:r>
            <a:r>
              <a:rPr lang="en-US" altLang="zh-CN" sz="2200">
                <a:solidFill>
                  <a:srgbClr val="000000"/>
                </a:solidFill>
                <a:latin typeface="Times New Roman" panose="02020603050405020304" pitchFamily="18" charset="0"/>
                <a:cs typeface="Times New Roman" panose="02020603050405020304" pitchFamily="18" charset="0"/>
              </a:rPr>
              <a:t>Δ</a:t>
            </a:r>
            <a:r>
              <a:rPr lang="en-US" altLang="zh-CN" sz="2200" i="1">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Δ</a:t>
            </a:r>
            <a:r>
              <a:rPr lang="en-US" altLang="zh-CN" sz="2200" i="1">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当水位降至位置</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接入电路的长度</a:t>
            </a:r>
            <a:r>
              <a:rPr lang="en-US" altLang="zh-CN" sz="2200" i="1">
                <a:solidFill>
                  <a:srgbClr val="000000"/>
                </a:solidFill>
                <a:latin typeface="Times New Roman" panose="02020603050405020304" pitchFamily="18" charset="0"/>
                <a:cs typeface="Times New Roman" panose="02020603050405020304" pitchFamily="18" charset="0"/>
              </a:rPr>
              <a:t>L=L</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Δ</a:t>
            </a:r>
            <a:r>
              <a:rPr lang="en-US" altLang="zh-CN" sz="2200" i="1">
                <a:solidFill>
                  <a:srgbClr val="000000"/>
                </a:solidFill>
                <a:latin typeface="Times New Roman" panose="02020603050405020304" pitchFamily="18" charset="0"/>
                <a:cs typeface="Times New Roman" panose="02020603050405020304" pitchFamily="18" charset="0"/>
              </a:rPr>
              <a:t>L=</a:t>
            </a:r>
            <a:r>
              <a:rPr lang="en-US" altLang="zh-CN" sz="2200">
                <a:solidFill>
                  <a:srgbClr val="000000"/>
                </a:solidFill>
                <a:latin typeface="Times New Roman" panose="02020603050405020304" pitchFamily="18" charset="0"/>
                <a:cs typeface="Times New Roman" panose="02020603050405020304" pitchFamily="18" charset="0"/>
              </a:rPr>
              <a:t>40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7582896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182372033"/>
              </p:ext>
            </p:extLst>
          </p:nvPr>
        </p:nvGraphicFramePr>
        <p:xfrm>
          <a:off x="323528" y="1988840"/>
          <a:ext cx="8128000" cy="1839478"/>
        </p:xfrm>
        <a:graphic>
          <a:graphicData uri="http://schemas.openxmlformats.org/presentationml/2006/ole">
            <mc:AlternateContent xmlns:mc="http://schemas.openxmlformats.org/markup-compatibility/2006">
              <mc:Choice xmlns:v="urn:schemas-microsoft-com:vml" Requires="v">
                <p:oleObj spid="_x0000_s80899" name="文档" r:id="rId4" imgW="3837004" imgH="868263" progId="Word.Document.12">
                  <p:embed/>
                </p:oleObj>
              </mc:Choice>
              <mc:Fallback>
                <p:oleObj name="文档" r:id="rId4" imgW="3837004" imgH="868263" progId="Word.Document.12">
                  <p:embed/>
                  <p:pic>
                    <p:nvPicPr>
                      <p:cNvPr id="2" name="对象 1"/>
                      <p:cNvPicPr/>
                      <p:nvPr/>
                    </p:nvPicPr>
                    <p:blipFill>
                      <a:blip r:embed="rId5"/>
                      <a:stretch>
                        <a:fillRect/>
                      </a:stretch>
                    </p:blipFill>
                    <p:spPr>
                      <a:xfrm>
                        <a:off x="323528" y="1988840"/>
                        <a:ext cx="8128000" cy="1839478"/>
                      </a:xfrm>
                      <a:prstGeom prst="rect">
                        <a:avLst/>
                      </a:prstGeom>
                    </p:spPr>
                  </p:pic>
                </p:oleObj>
              </mc:Fallback>
            </mc:AlternateContent>
          </a:graphicData>
        </a:graphic>
      </p:graphicFrame>
      <p:sp>
        <p:nvSpPr>
          <p:cNvPr id="3" name="矩形 2"/>
          <p:cNvSpPr>
            <a:spLocks noChangeAspect="1"/>
          </p:cNvSpPr>
          <p:nvPr/>
        </p:nvSpPr>
        <p:spPr>
          <a:xfrm>
            <a:off x="508000" y="3855968"/>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两端的电压</a:t>
            </a:r>
            <a:r>
              <a:rPr lang="en-US" altLang="zh-CN" sz="2200" i="1">
                <a:solidFill>
                  <a:srgbClr val="000000"/>
                </a:solidFill>
                <a:latin typeface="Times New Roman" panose="02020603050405020304" pitchFamily="18" charset="0"/>
                <a:cs typeface="Times New Roman" panose="02020603050405020304" pitchFamily="18" charset="0"/>
              </a:rPr>
              <a:t>U</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'=I'R</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V,</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即此时电压表示数为</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V,</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电压表的示数变化量</a:t>
            </a:r>
            <a:r>
              <a:rPr lang="en-US" altLang="zh-CN" sz="2200">
                <a:solidFill>
                  <a:srgbClr val="000000"/>
                </a:solidFill>
                <a:latin typeface="Times New Roman" panose="02020603050405020304" pitchFamily="18" charset="0"/>
                <a:cs typeface="Times New Roman" panose="02020603050405020304" pitchFamily="18" charset="0"/>
              </a:rPr>
              <a:t>Δ</a:t>
            </a:r>
            <a:r>
              <a:rPr lang="en-US" altLang="zh-CN" sz="2200" i="1">
                <a:solidFill>
                  <a:srgbClr val="000000"/>
                </a:solidFill>
                <a:latin typeface="Times New Roman" panose="02020603050405020304" pitchFamily="18" charset="0"/>
                <a:cs typeface="Times New Roman" panose="02020603050405020304" pitchFamily="18" charset="0"/>
              </a:rPr>
              <a:t>U=U</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-U</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V</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V</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V</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503659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据专家分析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影响空气质量的因素主要是火力发电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同时车辆的陡增也是造成雾霾天气增多的原因之一。为了缓解空气污染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电动机车作为新能源汽车的主力军将大力发展并逐步代替现在的燃油汽车。国内某厂即将生产的高性能电动汽车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百公里加速时间仅为</a:t>
            </a:r>
            <a:r>
              <a:rPr lang="en-US" altLang="zh-CN" sz="2200">
                <a:solidFill>
                  <a:srgbClr val="000000"/>
                </a:solidFill>
                <a:latin typeface="Times New Roman" panose="02020603050405020304" pitchFamily="18" charset="0"/>
                <a:cs typeface="Times New Roman" panose="02020603050405020304" pitchFamily="18" charset="0"/>
              </a:rPr>
              <a:t>6 s,</a:t>
            </a:r>
            <a:r>
              <a:rPr lang="zh-CN" altLang="zh-CN" sz="2200">
                <a:solidFill>
                  <a:srgbClr val="000000"/>
                </a:solidFill>
                <a:latin typeface="Times New Roman" panose="02020603050405020304" pitchFamily="18" charset="0"/>
                <a:cs typeface="Times New Roman" panose="02020603050405020304" pitchFamily="18" charset="0"/>
              </a:rPr>
              <a:t>最高时速可达</a:t>
            </a:r>
            <a:r>
              <a:rPr lang="en-US" altLang="zh-CN" sz="2200">
                <a:solidFill>
                  <a:srgbClr val="000000"/>
                </a:solidFill>
                <a:latin typeface="Times New Roman" panose="02020603050405020304" pitchFamily="18" charset="0"/>
                <a:cs typeface="Times New Roman" panose="02020603050405020304" pitchFamily="18" charset="0"/>
              </a:rPr>
              <a:t>180 km/h,</a:t>
            </a:r>
            <a:r>
              <a:rPr lang="zh-CN" altLang="zh-CN" sz="2200">
                <a:solidFill>
                  <a:srgbClr val="000000"/>
                </a:solidFill>
                <a:latin typeface="Times New Roman" panose="02020603050405020304" pitchFamily="18" charset="0"/>
                <a:cs typeface="Times New Roman" panose="02020603050405020304" pitchFamily="18" charset="0"/>
              </a:rPr>
              <a:t>百公里综合油耗仅</a:t>
            </a:r>
            <a:r>
              <a:rPr lang="en-US" altLang="zh-CN" sz="2200">
                <a:solidFill>
                  <a:srgbClr val="000000"/>
                </a:solidFill>
                <a:latin typeface="Times New Roman" panose="02020603050405020304" pitchFamily="18" charset="0"/>
                <a:cs typeface="Times New Roman" panose="02020603050405020304" pitchFamily="18" charset="0"/>
              </a:rPr>
              <a:t>2 L,</a:t>
            </a:r>
            <a:r>
              <a:rPr lang="zh-CN" altLang="zh-CN" sz="2200">
                <a:solidFill>
                  <a:srgbClr val="000000"/>
                </a:solidFill>
                <a:latin typeface="Times New Roman" panose="02020603050405020304" pitchFamily="18" charset="0"/>
                <a:cs typeface="Times New Roman" panose="02020603050405020304" pitchFamily="18" charset="0"/>
              </a:rPr>
              <a:t>在纯电状态下可行驶</a:t>
            </a:r>
            <a:r>
              <a:rPr lang="en-US" altLang="zh-CN" sz="2200">
                <a:solidFill>
                  <a:srgbClr val="000000"/>
                </a:solidFill>
                <a:latin typeface="Times New Roman" panose="02020603050405020304" pitchFamily="18" charset="0"/>
                <a:cs typeface="Times New Roman" panose="02020603050405020304" pitchFamily="18" charset="0"/>
              </a:rPr>
              <a:t>50 km,</a:t>
            </a:r>
            <a:r>
              <a:rPr lang="zh-CN" altLang="zh-CN" sz="2200">
                <a:solidFill>
                  <a:srgbClr val="000000"/>
                </a:solidFill>
                <a:latin typeface="Times New Roman" panose="02020603050405020304" pitchFamily="18" charset="0"/>
                <a:cs typeface="Times New Roman" panose="02020603050405020304" pitchFamily="18" charset="0"/>
              </a:rPr>
              <a:t>电动机效率为</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电池为磷酸铁锂电池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电池电压</a:t>
            </a:r>
            <a:r>
              <a:rPr lang="en-US" altLang="zh-CN" sz="2200">
                <a:solidFill>
                  <a:srgbClr val="000000"/>
                </a:solidFill>
                <a:latin typeface="Times New Roman" panose="02020603050405020304" pitchFamily="18" charset="0"/>
                <a:cs typeface="Times New Roman" panose="02020603050405020304" pitchFamily="18" charset="0"/>
              </a:rPr>
              <a:t>500 V,</a:t>
            </a:r>
            <a:r>
              <a:rPr lang="zh-CN" altLang="zh-CN" sz="2200">
                <a:solidFill>
                  <a:srgbClr val="000000"/>
                </a:solidFill>
                <a:latin typeface="Times New Roman" panose="02020603050405020304" pitchFamily="18" charset="0"/>
                <a:cs typeface="Times New Roman" panose="02020603050405020304" pitchFamily="18" charset="0"/>
              </a:rPr>
              <a:t>容量</a:t>
            </a:r>
            <a:r>
              <a:rPr lang="en-US" altLang="zh-CN" sz="2200">
                <a:solidFill>
                  <a:srgbClr val="000000"/>
                </a:solidFill>
                <a:latin typeface="Times New Roman" panose="02020603050405020304" pitchFamily="18" charset="0"/>
                <a:cs typeface="Times New Roman" panose="02020603050405020304" pitchFamily="18" charset="0"/>
              </a:rPr>
              <a:t>20 Ah,</a:t>
            </a:r>
            <a:r>
              <a:rPr lang="zh-CN" altLang="zh-CN" sz="2200">
                <a:solidFill>
                  <a:srgbClr val="000000"/>
                </a:solidFill>
                <a:latin typeface="Times New Roman" panose="02020603050405020304" pitchFamily="18" charset="0"/>
                <a:cs typeface="Times New Roman" panose="02020603050405020304" pitchFamily="18" charset="0"/>
              </a:rPr>
              <a:t>充电时间约为</a:t>
            </a:r>
            <a:r>
              <a:rPr lang="en-US" altLang="zh-CN" sz="2200">
                <a:solidFill>
                  <a:srgbClr val="000000"/>
                </a:solidFill>
                <a:latin typeface="Times New Roman" panose="02020603050405020304" pitchFamily="18" charset="0"/>
                <a:cs typeface="Times New Roman" panose="02020603050405020304" pitchFamily="18" charset="0"/>
              </a:rPr>
              <a:t>6 h</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燃油汽车的发动机通常是汽油机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从能源可否再生角度来看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汽油是</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能源。该汽车在行驶时对路面的压力比静止时</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减小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该电动车在充满电后电池存储的电能为多少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最大行驶里程状态下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车子行驶时所受的平均阻力为多大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89759997"/>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80728"/>
            <a:ext cx="8128000" cy="412645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不可再生</a:t>
            </a: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减小</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88</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576</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i="1">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汽车发动机是汽油机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从能源可否再生角度来看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汽油是不可再生能源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发动机工作时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做功冲程将内能转化为机械能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小汽车外型是流线型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当汽车高速行驶时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相同时间内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空气经过上方的路程比下方路程长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流速大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压强小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汽车在压强差下产生向上的升力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汽车对路面的压力减小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小于汽车的重力。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该电池充一次电所消耗的电能</a:t>
            </a:r>
            <a:r>
              <a:rPr lang="en-US" altLang="zh-CN" sz="2200" i="1">
                <a:solidFill>
                  <a:srgbClr val="000000"/>
                </a:solidFill>
                <a:latin typeface="Times New Roman" panose="02020603050405020304" pitchFamily="18" charset="0"/>
                <a:cs typeface="Times New Roman" panose="02020603050405020304" pitchFamily="18" charset="0"/>
              </a:rPr>
              <a:t>W=UIt=UQ=</a:t>
            </a:r>
            <a:r>
              <a:rPr lang="en-US" altLang="zh-CN" sz="2200">
                <a:solidFill>
                  <a:srgbClr val="000000"/>
                </a:solidFill>
                <a:latin typeface="Times New Roman" panose="02020603050405020304" pitchFamily="18" charset="0"/>
                <a:cs typeface="Times New Roman" panose="02020603050405020304" pitchFamily="18" charset="0"/>
              </a:rPr>
              <a:t>500</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V</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600</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因为电动机效率为</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NEU-BZ-S92"/>
                <a:ea typeface="方正宋黑_GBK" panose="03000509000000000000" pitchFamily="65" charset="-122"/>
                <a:cs typeface="Times New Roman" panose="02020603050405020304" pitchFamily="18" charset="0"/>
              </a:rPr>
              <a:t>所以</a:t>
            </a:r>
            <a:r>
              <a:rPr lang="en-US" altLang="zh-CN" sz="2200" i="1">
                <a:solidFill>
                  <a:srgbClr val="000000"/>
                </a:solidFill>
                <a:latin typeface="Times New Roman" panose="02020603050405020304" pitchFamily="18" charset="0"/>
                <a:cs typeface="Times New Roman" panose="02020603050405020304" pitchFamily="18" charset="0"/>
              </a:rPr>
              <a:t>W</a:t>
            </a:r>
            <a:r>
              <a:rPr lang="zh-CN" altLang="zh-CN" sz="2200" baseline="-25000">
                <a:solidFill>
                  <a:srgbClr val="000000"/>
                </a:solidFill>
                <a:latin typeface="NEU-BZ-S92"/>
                <a:ea typeface="方正宋黑_GBK" panose="03000509000000000000" pitchFamily="65" charset="-122"/>
                <a:cs typeface="Times New Roman" panose="02020603050405020304" pitchFamily="18" charset="0"/>
              </a:rPr>
              <a:t>有</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88</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因为</a:t>
            </a:r>
            <a:r>
              <a:rPr lang="en-US" altLang="zh-CN" sz="2200" i="1">
                <a:solidFill>
                  <a:srgbClr val="000000"/>
                </a:solidFill>
                <a:latin typeface="Times New Roman" panose="02020603050405020304" pitchFamily="18" charset="0"/>
                <a:cs typeface="Times New Roman" panose="02020603050405020304" pitchFamily="18" charset="0"/>
              </a:rPr>
              <a:t>W</a:t>
            </a:r>
            <a:r>
              <a:rPr lang="zh-CN" altLang="zh-CN" sz="2200" baseline="-25000">
                <a:solidFill>
                  <a:srgbClr val="000000"/>
                </a:solidFill>
                <a:latin typeface="NEU-BZ-S92"/>
                <a:ea typeface="方正宋黑_GBK" panose="03000509000000000000" pitchFamily="65" charset="-122"/>
                <a:cs typeface="Times New Roman" panose="02020603050405020304" pitchFamily="18" charset="0"/>
              </a:rPr>
              <a:t>有</a:t>
            </a:r>
            <a:r>
              <a:rPr lang="en-US" altLang="zh-CN" sz="2200" i="1">
                <a:solidFill>
                  <a:srgbClr val="000000"/>
                </a:solidFill>
                <a:latin typeface="Times New Roman" panose="02020603050405020304" pitchFamily="18" charset="0"/>
                <a:cs typeface="Times New Roman" panose="02020603050405020304" pitchFamily="18" charset="0"/>
              </a:rPr>
              <a:t>=Fs</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s=</a:t>
            </a:r>
            <a:r>
              <a:rPr lang="en-US" altLang="zh-CN" sz="2200">
                <a:solidFill>
                  <a:srgbClr val="000000"/>
                </a:solidFill>
                <a:latin typeface="Times New Roman" panose="02020603050405020304" pitchFamily="18" charset="0"/>
                <a:cs typeface="Times New Roman" panose="02020603050405020304" pitchFamily="18" charset="0"/>
              </a:rPr>
              <a:t>50</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km</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50</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974175786"/>
              </p:ext>
            </p:extLst>
          </p:nvPr>
        </p:nvGraphicFramePr>
        <p:xfrm>
          <a:off x="323528" y="5107179"/>
          <a:ext cx="8128000" cy="612038"/>
        </p:xfrm>
        <a:graphic>
          <a:graphicData uri="http://schemas.openxmlformats.org/presentationml/2006/ole">
            <mc:AlternateContent xmlns:mc="http://schemas.openxmlformats.org/markup-compatibility/2006">
              <mc:Choice xmlns:v="urn:schemas-microsoft-com:vml" Requires="v">
                <p:oleObj spid="_x0000_s81923" name="文档" r:id="rId4" imgW="3837004" imgH="288459" progId="Word.Document.12">
                  <p:embed/>
                </p:oleObj>
              </mc:Choice>
              <mc:Fallback>
                <p:oleObj name="文档" r:id="rId4" imgW="3837004" imgH="288459" progId="Word.Document.12">
                  <p:embed/>
                  <p:pic>
                    <p:nvPicPr>
                      <p:cNvPr id="3" name="对象 2"/>
                      <p:cNvPicPr/>
                      <p:nvPr/>
                    </p:nvPicPr>
                    <p:blipFill>
                      <a:blip r:embed="rId5"/>
                      <a:stretch>
                        <a:fillRect/>
                      </a:stretch>
                    </p:blipFill>
                    <p:spPr>
                      <a:xfrm>
                        <a:off x="323528" y="5107179"/>
                        <a:ext cx="8128000" cy="612038"/>
                      </a:xfrm>
                      <a:prstGeom prst="rect">
                        <a:avLst/>
                      </a:prstGeom>
                    </p:spPr>
                  </p:pic>
                </p:oleObj>
              </mc:Fallback>
            </mc:AlternateContent>
          </a:graphicData>
        </a:graphic>
      </p:graphicFrame>
    </p:spTree>
    <p:extLst>
      <p:ext uri="{BB962C8B-B14F-4D97-AF65-F5344CB8AC3E}">
        <p14:creationId xmlns:p14="http://schemas.microsoft.com/office/powerpoint/2010/main" val="2517801007"/>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如图甲所示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圆形塑料槽内装有导电液体放在蹄形磁铁两极之间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沿槽边缘放一个圆形电极</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在圆形塑料槽的中心放一个圆柱形电极</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。将</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电极接入如图乙所示的</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两极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闭合开关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圆形塑料槽内的导电液体将会旋转起来。电源电压</a:t>
            </a:r>
            <a:r>
              <a:rPr lang="en-US" altLang="zh-CN" sz="2200" i="1">
                <a:solidFill>
                  <a:srgbClr val="000000"/>
                </a:solidFill>
                <a:latin typeface="Times New Roman" panose="02020603050405020304" pitchFamily="18" charset="0"/>
                <a:cs typeface="Times New Roman" panose="02020603050405020304" pitchFamily="18" charset="0"/>
              </a:rPr>
              <a:t>U=</a:t>
            </a:r>
            <a:r>
              <a:rPr lang="en-US" altLang="zh-CN" sz="2200">
                <a:solidFill>
                  <a:srgbClr val="000000"/>
                </a:solidFill>
                <a:latin typeface="Times New Roman" panose="02020603050405020304" pitchFamily="18" charset="0"/>
                <a:cs typeface="Times New Roman" panose="02020603050405020304" pitchFamily="18" charset="0"/>
              </a:rPr>
              <a:t>3 V,</a:t>
            </a:r>
            <a:r>
              <a:rPr lang="zh-CN" altLang="zh-CN" sz="2200">
                <a:solidFill>
                  <a:srgbClr val="000000"/>
                </a:solidFill>
                <a:latin typeface="Times New Roman" panose="02020603050405020304" pitchFamily="18" charset="0"/>
                <a:cs typeface="Times New Roman" panose="02020603050405020304" pitchFamily="18" charset="0"/>
              </a:rPr>
              <a:t>电源内阻</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定值电阻</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塑料槽中两电极间液体等效电阻为</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9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电压表的示数恒定为</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 V,</a:t>
            </a:r>
            <a:r>
              <a:rPr lang="zh-CN" altLang="zh-CN" sz="2200">
                <a:solidFill>
                  <a:srgbClr val="000000"/>
                </a:solidFill>
                <a:latin typeface="Times New Roman" panose="02020603050405020304" pitchFamily="18" charset="0"/>
                <a:cs typeface="Times New Roman" panose="02020603050405020304" pitchFamily="18" charset="0"/>
              </a:rPr>
              <a:t>则</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867070878"/>
              </p:ext>
            </p:extLst>
          </p:nvPr>
        </p:nvGraphicFramePr>
        <p:xfrm>
          <a:off x="508000" y="3327779"/>
          <a:ext cx="8128000" cy="1587264"/>
        </p:xfrm>
        <a:graphic>
          <a:graphicData uri="http://schemas.openxmlformats.org/presentationml/2006/ole">
            <mc:AlternateContent xmlns:mc="http://schemas.openxmlformats.org/markup-compatibility/2006">
              <mc:Choice xmlns:v="urn:schemas-microsoft-com:vml" Requires="v">
                <p:oleObj spid="_x0000_s82947" name="文档" r:id="rId4" imgW="3837004" imgH="749994" progId="Word.Document.12">
                  <p:embed/>
                </p:oleObj>
              </mc:Choice>
              <mc:Fallback>
                <p:oleObj name="文档" r:id="rId4" imgW="3837004" imgH="749994" progId="Word.Document.12">
                  <p:embed/>
                  <p:pic>
                    <p:nvPicPr>
                      <p:cNvPr id="3" name="对象 2"/>
                      <p:cNvPicPr/>
                      <p:nvPr/>
                    </p:nvPicPr>
                    <p:blipFill>
                      <a:blip r:embed="rId5"/>
                      <a:stretch>
                        <a:fillRect/>
                      </a:stretch>
                    </p:blipFill>
                    <p:spPr>
                      <a:xfrm>
                        <a:off x="508000" y="3327779"/>
                        <a:ext cx="8128000" cy="1587264"/>
                      </a:xfrm>
                      <a:prstGeom prst="rect">
                        <a:avLst/>
                      </a:prstGeom>
                    </p:spPr>
                  </p:pic>
                </p:oleObj>
              </mc:Fallback>
            </mc:AlternateContent>
          </a:graphicData>
        </a:graphic>
      </p:graphicFrame>
      <p:sp>
        <p:nvSpPr>
          <p:cNvPr id="4" name="矩形 3"/>
          <p:cNvSpPr>
            <a:spLocks noChangeAspect="1"/>
          </p:cNvSpPr>
          <p:nvPr/>
        </p:nvSpPr>
        <p:spPr>
          <a:xfrm>
            <a:off x="508000" y="4915043"/>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导电液体旋转的物理原理是什么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电路中电流为多大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推动导电液体的功率为多少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47292513"/>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700808"/>
            <a:ext cx="8128000" cy="331392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通电导体在磁场中受到力的作用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216</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W</a:t>
            </a:r>
            <a:r>
              <a:rPr lang="zh-CN" altLang="zh-CN" sz="2200" i="1">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由题意和图示可知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导电液体旋转的物理原理是通电导体在磁场中受到力的作用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由题知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电源电压</a:t>
            </a:r>
            <a:r>
              <a:rPr lang="en-US" altLang="zh-CN" sz="2200" i="1">
                <a:solidFill>
                  <a:srgbClr val="000000"/>
                </a:solidFill>
                <a:latin typeface="Times New Roman" panose="02020603050405020304" pitchFamily="18" charset="0"/>
                <a:cs typeface="Times New Roman" panose="02020603050405020304" pitchFamily="18" charset="0"/>
              </a:rPr>
              <a:t>U=</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V,</a:t>
            </a:r>
            <a:r>
              <a:rPr lang="zh-CN" altLang="zh-CN" sz="2200">
                <a:solidFill>
                  <a:srgbClr val="000000"/>
                </a:solidFill>
                <a:latin typeface="NEU-BZ-S92"/>
                <a:ea typeface="方正宋黑_GBK" panose="03000509000000000000" pitchFamily="65" charset="-122"/>
                <a:cs typeface="Times New Roman" panose="02020603050405020304" pitchFamily="18" charset="0"/>
              </a:rPr>
              <a:t>电源内阻</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电压表的示数恒定为</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V(</a:t>
            </a:r>
            <a:r>
              <a:rPr lang="zh-CN" altLang="zh-CN" sz="2200">
                <a:solidFill>
                  <a:srgbClr val="000000"/>
                </a:solidFill>
                <a:latin typeface="NEU-BZ-S92"/>
                <a:ea typeface="方正宋黑_GBK" panose="03000509000000000000" pitchFamily="65" charset="-122"/>
                <a:cs typeface="Times New Roman" panose="02020603050405020304" pitchFamily="18" charset="0"/>
              </a:rPr>
              <a:t>电压表测</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latin typeface="NEU-BZ-S92"/>
                <a:ea typeface="方正宋黑_GBK" panose="03000509000000000000" pitchFamily="65" charset="-122"/>
                <a:cs typeface="Times New Roman" panose="02020603050405020304" pitchFamily="18" charset="0"/>
              </a:rPr>
              <a:t>和导电液体的总电压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则电源内阻两端的电压</a:t>
            </a:r>
            <a:r>
              <a:rPr lang="en-US" altLang="zh-CN" sz="2200" i="1">
                <a:solidFill>
                  <a:srgbClr val="000000"/>
                </a:solidFill>
                <a:latin typeface="Times New Roman" panose="02020603050405020304" pitchFamily="18" charset="0"/>
                <a:cs typeface="Times New Roman" panose="02020603050405020304" pitchFamily="18" charset="0"/>
              </a:rPr>
              <a:t>U</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=U-U</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V</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V</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V;</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串联电路中电流处处相等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则电路中的电流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868856840"/>
              </p:ext>
            </p:extLst>
          </p:nvPr>
        </p:nvGraphicFramePr>
        <p:xfrm>
          <a:off x="395536" y="5014729"/>
          <a:ext cx="8128000" cy="497701"/>
        </p:xfrm>
        <a:graphic>
          <a:graphicData uri="http://schemas.openxmlformats.org/presentationml/2006/ole">
            <mc:AlternateContent xmlns:mc="http://schemas.openxmlformats.org/markup-compatibility/2006">
              <mc:Choice xmlns:v="urn:schemas-microsoft-com:vml" Requires="v">
                <p:oleObj spid="_x0000_s83971" name="文档" r:id="rId4" imgW="3837004" imgH="235094" progId="Word.Document.12">
                  <p:embed/>
                </p:oleObj>
              </mc:Choice>
              <mc:Fallback>
                <p:oleObj name="文档" r:id="rId4" imgW="3837004" imgH="235094" progId="Word.Document.12">
                  <p:embed/>
                  <p:pic>
                    <p:nvPicPr>
                      <p:cNvPr id="3" name="对象 2"/>
                      <p:cNvPicPr/>
                      <p:nvPr/>
                    </p:nvPicPr>
                    <p:blipFill>
                      <a:blip r:embed="rId5"/>
                      <a:stretch>
                        <a:fillRect/>
                      </a:stretch>
                    </p:blipFill>
                    <p:spPr>
                      <a:xfrm>
                        <a:off x="395536" y="5014729"/>
                        <a:ext cx="8128000" cy="497701"/>
                      </a:xfrm>
                      <a:prstGeom prst="rect">
                        <a:avLst/>
                      </a:prstGeom>
                    </p:spPr>
                  </p:pic>
                </p:oleObj>
              </mc:Fallback>
            </mc:AlternateContent>
          </a:graphicData>
        </a:graphic>
      </p:graphicFrame>
    </p:spTree>
    <p:extLst>
      <p:ext uri="{BB962C8B-B14F-4D97-AF65-F5344CB8AC3E}">
        <p14:creationId xmlns:p14="http://schemas.microsoft.com/office/powerpoint/2010/main" val="110052024"/>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wipe(down)">
                                      <p:cBhvr>
                                        <p:cTn id="13" dur="500"/>
                                        <p:tgtEl>
                                          <p:spTgt spid="2">
                                            <p:txEl>
                                              <p:pRg st="4" end="4"/>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899040"/>
            <a:ext cx="8128000" cy="33139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latin typeface="NEU-BZ-S92"/>
                <a:ea typeface="方正宋黑_GBK" panose="03000509000000000000" pitchFamily="65" charset="-122"/>
                <a:cs typeface="Times New Roman" panose="02020603050405020304" pitchFamily="18" charset="0"/>
              </a:rPr>
              <a:t>两端的电压</a:t>
            </a:r>
            <a:r>
              <a:rPr lang="en-US" altLang="zh-CN" sz="2200" i="1">
                <a:solidFill>
                  <a:srgbClr val="000000"/>
                </a:solidFill>
                <a:latin typeface="Times New Roman" panose="02020603050405020304" pitchFamily="18" charset="0"/>
                <a:cs typeface="Times New Roman" panose="02020603050405020304" pitchFamily="18" charset="0"/>
              </a:rPr>
              <a:t>U</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=IR</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V;</a:t>
            </a:r>
            <a:r>
              <a:rPr lang="en-US" altLang="zh-CN" sz="2200" i="1">
                <a:solidFill>
                  <a:srgbClr val="000000"/>
                </a:solidFill>
                <a:latin typeface="Times New Roman" panose="02020603050405020304" pitchFamily="18" charset="0"/>
                <a:cs typeface="Times New Roman" panose="02020603050405020304" pitchFamily="18" charset="0"/>
              </a:rPr>
              <a:t>CD</a:t>
            </a:r>
            <a:r>
              <a:rPr lang="zh-CN" altLang="zh-CN" sz="2200">
                <a:solidFill>
                  <a:srgbClr val="000000"/>
                </a:solidFill>
                <a:latin typeface="NEU-BZ-S92"/>
                <a:ea typeface="方正宋黑_GBK" panose="03000509000000000000" pitchFamily="65" charset="-122"/>
                <a:cs typeface="Times New Roman" panose="02020603050405020304" pitchFamily="18" charset="0"/>
              </a:rPr>
              <a:t>间的电压</a:t>
            </a:r>
            <a:r>
              <a:rPr lang="en-US" altLang="zh-CN" sz="2200" i="1">
                <a:solidFill>
                  <a:srgbClr val="000000"/>
                </a:solidFill>
                <a:latin typeface="Times New Roman" panose="02020603050405020304" pitchFamily="18" charset="0"/>
                <a:cs typeface="Times New Roman" panose="02020603050405020304" pitchFamily="18" charset="0"/>
              </a:rPr>
              <a:t>U</a:t>
            </a:r>
            <a:r>
              <a:rPr lang="en-US" altLang="zh-CN" sz="2200" baseline="-250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V</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V</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V</a:t>
            </a:r>
            <a:r>
              <a:rPr lang="zh-CN" altLang="zh-CN" sz="2200">
                <a:solidFill>
                  <a:srgbClr val="000000"/>
                </a:solidFill>
                <a:latin typeface="NEU-BZ-S92"/>
                <a:ea typeface="方正宋黑_GBK" panose="03000509000000000000" pitchFamily="65"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电流通过导电液体的电功率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i="1">
                <a:solidFill>
                  <a:srgbClr val="000000"/>
                </a:solidFill>
                <a:latin typeface="Times New Roman" panose="02020603050405020304" pitchFamily="18" charset="0"/>
                <a:cs typeface="Times New Roman" panose="02020603050405020304" pitchFamily="18" charset="0"/>
              </a:rPr>
              <a:t>P=U</a:t>
            </a:r>
            <a:r>
              <a:rPr lang="en-US" altLang="zh-CN" sz="2200" baseline="-250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V</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54</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W;</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电流通过导电液体的发热功率</a:t>
            </a:r>
            <a:r>
              <a:rPr lang="en-US" altLang="zh-CN" sz="2200" i="1">
                <a:solidFill>
                  <a:srgbClr val="000000"/>
                </a:solidFill>
                <a:latin typeface="Times New Roman" panose="02020603050405020304" pitchFamily="18" charset="0"/>
                <a:cs typeface="Times New Roman" panose="02020603050405020304" pitchFamily="18" charset="0"/>
              </a:rPr>
              <a:t>P</a:t>
            </a:r>
            <a:r>
              <a:rPr lang="zh-CN" altLang="zh-CN" sz="2200" baseline="-25000">
                <a:solidFill>
                  <a:srgbClr val="000000"/>
                </a:solidFill>
                <a:latin typeface="NEU-BZ-S92"/>
                <a:ea typeface="方正宋黑_GBK" panose="03000509000000000000" pitchFamily="65" charset="-122"/>
                <a:cs typeface="Times New Roman" panose="02020603050405020304" pitchFamily="18" charset="0"/>
              </a:rPr>
              <a:t>热</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324</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W;</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推动导电液体的功率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i="1">
                <a:solidFill>
                  <a:srgbClr val="000000"/>
                </a:solidFill>
                <a:latin typeface="Times New Roman" panose="02020603050405020304" pitchFamily="18" charset="0"/>
                <a:cs typeface="Times New Roman" panose="02020603050405020304" pitchFamily="18" charset="0"/>
              </a:rPr>
              <a:t>P</a:t>
            </a:r>
            <a:r>
              <a:rPr lang="zh-CN" altLang="zh-CN" sz="2200" baseline="-25000">
                <a:solidFill>
                  <a:srgbClr val="000000"/>
                </a:solidFill>
                <a:latin typeface="NEU-BZ-S92"/>
                <a:ea typeface="方正宋黑_GBK" panose="03000509000000000000" pitchFamily="65" charset="-122"/>
                <a:cs typeface="Times New Roman" panose="02020603050405020304" pitchFamily="18" charset="0"/>
              </a:rPr>
              <a:t>动</a:t>
            </a:r>
            <a:r>
              <a:rPr lang="en-US" altLang="zh-CN" sz="2200" i="1">
                <a:solidFill>
                  <a:srgbClr val="000000"/>
                </a:solidFill>
                <a:latin typeface="Times New Roman" panose="02020603050405020304" pitchFamily="18" charset="0"/>
                <a:cs typeface="Times New Roman" panose="02020603050405020304" pitchFamily="18" charset="0"/>
              </a:rPr>
              <a:t>=P-P</a:t>
            </a:r>
            <a:r>
              <a:rPr lang="zh-CN" altLang="zh-CN" sz="2200" baseline="-25000">
                <a:solidFill>
                  <a:srgbClr val="000000"/>
                </a:solidFill>
                <a:latin typeface="NEU-BZ-S92"/>
                <a:ea typeface="方正宋黑_GBK" panose="03000509000000000000" pitchFamily="65" charset="-122"/>
                <a:cs typeface="Times New Roman" panose="02020603050405020304" pitchFamily="18" charset="0"/>
              </a:rPr>
              <a:t>热</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54</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W</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324</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W</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216</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W</a:t>
            </a:r>
            <a:r>
              <a:rPr lang="zh-CN" altLang="zh-CN" sz="2200">
                <a:solidFill>
                  <a:srgbClr val="000000"/>
                </a:solidFill>
                <a:latin typeface="NEU-BZ-S92"/>
                <a:ea typeface="方正宋黑_GBK" panose="03000509000000000000" pitchFamily="65" charset="-122"/>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64756380"/>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521133"/>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力、热综合计算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该类型题主要是计算内能转化为机械能所做的功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或摩擦力转化为内能消耗的能量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或燃烧燃料所放出的热量等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所涉及的热学知识主要是热值、热量、热机效率等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解题中常用</a:t>
            </a:r>
            <a:r>
              <a:rPr lang="en-US" altLang="zh-CN" sz="2200" i="1">
                <a:solidFill>
                  <a:srgbClr val="000000"/>
                </a:solidFill>
                <a:latin typeface="Times New Roman" panose="02020603050405020304" pitchFamily="18" charset="0"/>
                <a:cs typeface="Times New Roman" panose="02020603050405020304" pitchFamily="18" charset="0"/>
              </a:rPr>
              <a:t>W=Fs</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Times New Roman" panose="02020603050405020304" pitchFamily="18" charset="0"/>
                <a:cs typeface="Times New Roman" panose="02020603050405020304" pitchFamily="18" charset="0"/>
              </a:rPr>
              <a:t>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Times New Roman" panose="02020603050405020304" pitchFamily="18" charset="0"/>
                <a:cs typeface="Times New Roman" panose="02020603050405020304" pitchFamily="18" charset="0"/>
              </a:rPr>
              <a:t>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建立方程来求解。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4904864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21236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热电综合计算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某型号热水杯的原理图如图所示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它有加热和保温两挡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通过单刀双掷开关</a:t>
            </a:r>
            <a:r>
              <a:rPr lang="en-US" altLang="zh-CN" sz="2200">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cs typeface="Times New Roman" panose="02020603050405020304" pitchFamily="18" charset="0"/>
              </a:rPr>
              <a:t>进行调节</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R</a:t>
            </a:r>
            <a:r>
              <a:rPr lang="zh-CN" altLang="zh-CN" sz="2200">
                <a:solidFill>
                  <a:srgbClr val="000000"/>
                </a:solidFill>
                <a:latin typeface="Times New Roman" panose="02020603050405020304" pitchFamily="18" charset="0"/>
                <a:cs typeface="Times New Roman" panose="02020603050405020304" pitchFamily="18" charset="0"/>
              </a:rPr>
              <a:t>为电热丝。当开关</a:t>
            </a:r>
            <a:r>
              <a:rPr lang="en-US" altLang="zh-CN" sz="2200">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cs typeface="Times New Roman" panose="02020603050405020304" pitchFamily="18" charset="0"/>
              </a:rPr>
              <a:t>接加热挡时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电路的功率为</a:t>
            </a:r>
            <a:r>
              <a:rPr lang="en-US" altLang="zh-CN" sz="2200">
                <a:solidFill>
                  <a:srgbClr val="000000"/>
                </a:solidFill>
                <a:latin typeface="Times New Roman" panose="02020603050405020304" pitchFamily="18" charset="0"/>
                <a:cs typeface="Times New Roman" panose="02020603050405020304" pitchFamily="18" charset="0"/>
              </a:rPr>
              <a:t>1 100 W,</a:t>
            </a:r>
            <a:r>
              <a:rPr lang="zh-CN" altLang="zh-CN" sz="2200">
                <a:solidFill>
                  <a:srgbClr val="000000"/>
                </a:solidFill>
                <a:latin typeface="Times New Roman" panose="02020603050405020304" pitchFamily="18" charset="0"/>
                <a:cs typeface="Times New Roman" panose="02020603050405020304" pitchFamily="18" charset="0"/>
              </a:rPr>
              <a:t>当开关</a:t>
            </a:r>
            <a:r>
              <a:rPr lang="en-US" altLang="zh-CN" sz="2200">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cs typeface="Times New Roman" panose="02020603050405020304" pitchFamily="18" charset="0"/>
              </a:rPr>
              <a:t>接保温挡时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电路的总功率为</a:t>
            </a:r>
            <a:r>
              <a:rPr lang="en-US" altLang="zh-CN" sz="2200">
                <a:solidFill>
                  <a:srgbClr val="000000"/>
                </a:solidFill>
                <a:latin typeface="Times New Roman" panose="02020603050405020304" pitchFamily="18" charset="0"/>
                <a:cs typeface="Times New Roman" panose="02020603050405020304" pitchFamily="18" charset="0"/>
              </a:rPr>
              <a:t>44 W,</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R</a:t>
            </a:r>
            <a:r>
              <a:rPr lang="zh-CN" altLang="zh-CN" sz="2200">
                <a:solidFill>
                  <a:srgbClr val="000000"/>
                </a:solidFill>
                <a:latin typeface="Times New Roman" panose="02020603050405020304" pitchFamily="18" charset="0"/>
                <a:cs typeface="Times New Roman" panose="02020603050405020304" pitchFamily="18" charset="0"/>
              </a:rPr>
              <a:t>阻值恒定不变。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638789199"/>
              </p:ext>
            </p:extLst>
          </p:nvPr>
        </p:nvGraphicFramePr>
        <p:xfrm>
          <a:off x="1213322" y="2921513"/>
          <a:ext cx="6717355" cy="1378489"/>
        </p:xfrm>
        <a:graphic>
          <a:graphicData uri="http://schemas.openxmlformats.org/presentationml/2006/ole">
            <mc:AlternateContent xmlns:mc="http://schemas.openxmlformats.org/markup-compatibility/2006">
              <mc:Choice xmlns:v="urn:schemas-microsoft-com:vml" Requires="v">
                <p:oleObj spid="_x0000_s84996" name="文档" r:id="rId4" imgW="3837004" imgH="787855" progId="Word.Document.12">
                  <p:embed/>
                </p:oleObj>
              </mc:Choice>
              <mc:Fallback>
                <p:oleObj name="文档" r:id="rId4" imgW="3837004" imgH="787855" progId="Word.Document.12">
                  <p:embed/>
                  <p:pic>
                    <p:nvPicPr>
                      <p:cNvPr id="3" name="对象 2"/>
                      <p:cNvPicPr/>
                      <p:nvPr/>
                    </p:nvPicPr>
                    <p:blipFill>
                      <a:blip r:embed="rId5"/>
                      <a:stretch>
                        <a:fillRect/>
                      </a:stretch>
                    </p:blipFill>
                    <p:spPr>
                      <a:xfrm>
                        <a:off x="1213322" y="2921513"/>
                        <a:ext cx="6717355" cy="1378489"/>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3741347496"/>
              </p:ext>
            </p:extLst>
          </p:nvPr>
        </p:nvGraphicFramePr>
        <p:xfrm>
          <a:off x="755576" y="4437112"/>
          <a:ext cx="8128000" cy="2193533"/>
        </p:xfrm>
        <a:graphic>
          <a:graphicData uri="http://schemas.openxmlformats.org/presentationml/2006/ole">
            <mc:AlternateContent xmlns:mc="http://schemas.openxmlformats.org/markup-compatibility/2006">
              <mc:Choice xmlns:v="urn:schemas-microsoft-com:vml" Requires="v">
                <p:oleObj spid="_x0000_s84997" name="文档" r:id="rId7" imgW="3894229" imgH="1050353" progId="Word.Document.12">
                  <p:embed/>
                </p:oleObj>
              </mc:Choice>
              <mc:Fallback>
                <p:oleObj name="文档" r:id="rId7" imgW="3894229" imgH="1050353" progId="Word.Document.12">
                  <p:embed/>
                  <p:pic>
                    <p:nvPicPr>
                      <p:cNvPr id="4" name="对象 3"/>
                      <p:cNvPicPr/>
                      <p:nvPr/>
                    </p:nvPicPr>
                    <p:blipFill>
                      <a:blip r:embed="rId8"/>
                      <a:stretch>
                        <a:fillRect/>
                      </a:stretch>
                    </p:blipFill>
                    <p:spPr>
                      <a:xfrm>
                        <a:off x="755576" y="4437112"/>
                        <a:ext cx="8128000" cy="2193533"/>
                      </a:xfrm>
                      <a:prstGeom prst="rect">
                        <a:avLst/>
                      </a:prstGeom>
                    </p:spPr>
                  </p:pic>
                </p:oleObj>
              </mc:Fallback>
            </mc:AlternateContent>
          </a:graphicData>
        </a:graphic>
      </p:graphicFrame>
    </p:spTree>
    <p:extLst>
      <p:ext uri="{BB962C8B-B14F-4D97-AF65-F5344CB8AC3E}">
        <p14:creationId xmlns:p14="http://schemas.microsoft.com/office/powerpoint/2010/main" val="14455056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484784"/>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在加热挡正常工作时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电路中的电流是多少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电热丝</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R</a:t>
            </a:r>
            <a:r>
              <a:rPr lang="zh-CN" altLang="zh-CN" sz="2200">
                <a:solidFill>
                  <a:srgbClr val="000000"/>
                </a:solidFill>
                <a:latin typeface="Times New Roman" panose="02020603050405020304" pitchFamily="18" charset="0"/>
                <a:cs typeface="Times New Roman" panose="02020603050405020304" pitchFamily="18" charset="0"/>
              </a:rPr>
              <a:t>的阻值多大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已知热水壶的加热效率为</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在标准大气压下把一满壶水从</a:t>
            </a:r>
            <a:r>
              <a:rPr lang="en-US" altLang="zh-CN" sz="2200">
                <a:solidFill>
                  <a:srgbClr val="000000"/>
                </a:solidFill>
                <a:latin typeface="Times New Roman" panose="02020603050405020304" pitchFamily="18" charset="0"/>
                <a:cs typeface="Times New Roman" panose="02020603050405020304" pitchFamily="18" charset="0"/>
              </a:rPr>
              <a:t>20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cs typeface="Times New Roman" panose="02020603050405020304" pitchFamily="18" charset="0"/>
              </a:rPr>
              <a:t>烧开需要多长时间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小数点后保留</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位小数</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baseline="-25000">
                <a:solidFill>
                  <a:srgbClr val="000000"/>
                </a:solidFill>
                <a:latin typeface="Times New Roman" panose="02020603050405020304" pitchFamily="18" charset="0"/>
                <a:cs typeface="Times New Roman" panose="02020603050405020304" pitchFamily="18" charset="0"/>
              </a:rPr>
              <a:t>水</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 J/(kg·</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(1)5 A</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(2)44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1 056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(3)763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 s</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882205855"/>
              </p:ext>
            </p:extLst>
          </p:nvPr>
        </p:nvGraphicFramePr>
        <p:xfrm>
          <a:off x="535143" y="4077072"/>
          <a:ext cx="8128000" cy="955049"/>
        </p:xfrm>
        <a:graphic>
          <a:graphicData uri="http://schemas.openxmlformats.org/presentationml/2006/ole">
            <mc:AlternateContent xmlns:mc="http://schemas.openxmlformats.org/markup-compatibility/2006">
              <mc:Choice xmlns:v="urn:schemas-microsoft-com:vml" Requires="v">
                <p:oleObj spid="_x0000_s86019" name="文档" r:id="rId4" imgW="3837004" imgH="451439" progId="Word.Document.12">
                  <p:embed/>
                </p:oleObj>
              </mc:Choice>
              <mc:Fallback>
                <p:oleObj name="文档" r:id="rId4" imgW="3837004" imgH="451439" progId="Word.Document.12">
                  <p:embed/>
                  <p:pic>
                    <p:nvPicPr>
                      <p:cNvPr id="4" name="对象 3"/>
                      <p:cNvPicPr/>
                      <p:nvPr/>
                    </p:nvPicPr>
                    <p:blipFill>
                      <a:blip r:embed="rId5"/>
                      <a:stretch>
                        <a:fillRect/>
                      </a:stretch>
                    </p:blipFill>
                    <p:spPr>
                      <a:xfrm>
                        <a:off x="535143" y="4077072"/>
                        <a:ext cx="8128000" cy="955049"/>
                      </a:xfrm>
                      <a:prstGeom prst="rect">
                        <a:avLst/>
                      </a:prstGeom>
                    </p:spPr>
                  </p:pic>
                </p:oleObj>
              </mc:Fallback>
            </mc:AlternateContent>
          </a:graphicData>
        </a:graphic>
      </p:graphicFrame>
    </p:spTree>
    <p:extLst>
      <p:ext uri="{BB962C8B-B14F-4D97-AF65-F5344CB8AC3E}">
        <p14:creationId xmlns:p14="http://schemas.microsoft.com/office/powerpoint/2010/main" val="49765881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2660599565"/>
              </p:ext>
            </p:extLst>
          </p:nvPr>
        </p:nvGraphicFramePr>
        <p:xfrm>
          <a:off x="539552" y="908720"/>
          <a:ext cx="8128000" cy="5377193"/>
        </p:xfrm>
        <a:graphic>
          <a:graphicData uri="http://schemas.openxmlformats.org/presentationml/2006/ole">
            <mc:AlternateContent xmlns:mc="http://schemas.openxmlformats.org/markup-compatibility/2006">
              <mc:Choice xmlns:v="urn:schemas-microsoft-com:vml" Requires="v">
                <p:oleObj spid="_x0000_s87043" name="文档" r:id="rId4" imgW="3837004" imgH="2537721" progId="Word.Document.12">
                  <p:embed/>
                </p:oleObj>
              </mc:Choice>
              <mc:Fallback>
                <p:oleObj name="文档" r:id="rId4" imgW="3837004" imgH="2537721" progId="Word.Document.12">
                  <p:embed/>
                  <p:pic>
                    <p:nvPicPr>
                      <p:cNvPr id="3" name="对象 2"/>
                      <p:cNvPicPr/>
                      <p:nvPr/>
                    </p:nvPicPr>
                    <p:blipFill>
                      <a:blip r:embed="rId5"/>
                      <a:stretch>
                        <a:fillRect/>
                      </a:stretch>
                    </p:blipFill>
                    <p:spPr>
                      <a:xfrm>
                        <a:off x="539552" y="908720"/>
                        <a:ext cx="8128000" cy="5377193"/>
                      </a:xfrm>
                      <a:prstGeom prst="rect">
                        <a:avLst/>
                      </a:prstGeom>
                    </p:spPr>
                  </p:pic>
                </p:oleObj>
              </mc:Fallback>
            </mc:AlternateContent>
          </a:graphicData>
        </a:graphic>
      </p:graphicFrame>
    </p:spTree>
    <p:extLst>
      <p:ext uri="{BB962C8B-B14F-4D97-AF65-F5344CB8AC3E}">
        <p14:creationId xmlns:p14="http://schemas.microsoft.com/office/powerpoint/2010/main" val="306169297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方法指导</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本题为电功与热量的综合计算题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考查了热量的计算、电能的计算、电功率公式的应用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此类问题在近几年考试中出现的次数较多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从铭牌中得出相关信息并利用好是本题的关键。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4721656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即热式电热水器是一种新型节能环保的热水器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如图所示。无论外界的水温、水压、流量如何变化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热水器内的高精度温度传感器、流量传感器马上将水温、水量数据传递给微电脑中央处理系统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调节相应的加热功率从而保证温度恒定。小海家买了一个即热式恒温电热水器。他想知道热水器的实际效率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于是他测出了当天水温为</a:t>
            </a:r>
            <a:r>
              <a:rPr lang="en-US" altLang="zh-CN" sz="2200">
                <a:solidFill>
                  <a:srgbClr val="000000"/>
                </a:solidFill>
                <a:latin typeface="Times New Roman" panose="02020603050405020304" pitchFamily="18" charset="0"/>
                <a:cs typeface="Times New Roman" panose="02020603050405020304" pitchFamily="18" charset="0"/>
              </a:rPr>
              <a:t>20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关闭其他用电器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将热水器的温度设定为</a:t>
            </a:r>
            <a:r>
              <a:rPr lang="en-US" altLang="zh-CN" sz="2200">
                <a:solidFill>
                  <a:srgbClr val="000000"/>
                </a:solidFill>
                <a:latin typeface="Times New Roman" panose="02020603050405020304" pitchFamily="18" charset="0"/>
                <a:cs typeface="Times New Roman" panose="02020603050405020304" pitchFamily="18" charset="0"/>
              </a:rPr>
              <a:t>40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流量为</a:t>
            </a:r>
            <a:r>
              <a:rPr lang="en-US" altLang="zh-CN" sz="2200">
                <a:solidFill>
                  <a:srgbClr val="000000"/>
                </a:solidFill>
                <a:latin typeface="Times New Roman" panose="02020603050405020304" pitchFamily="18" charset="0"/>
                <a:cs typeface="Times New Roman" panose="02020603050405020304" pitchFamily="18" charset="0"/>
              </a:rPr>
              <a:t>3 L/min,</a:t>
            </a:r>
            <a:r>
              <a:rPr lang="zh-CN" altLang="zh-CN" sz="2200">
                <a:solidFill>
                  <a:srgbClr val="000000"/>
                </a:solidFill>
                <a:latin typeface="Times New Roman" panose="02020603050405020304" pitchFamily="18" charset="0"/>
                <a:cs typeface="Times New Roman" panose="02020603050405020304" pitchFamily="18" charset="0"/>
              </a:rPr>
              <a:t>加热</a:t>
            </a:r>
            <a:r>
              <a:rPr lang="en-US" altLang="zh-CN" sz="2200">
                <a:solidFill>
                  <a:srgbClr val="000000"/>
                </a:solidFill>
                <a:latin typeface="Times New Roman" panose="02020603050405020304" pitchFamily="18" charset="0"/>
                <a:cs typeface="Times New Roman" panose="02020603050405020304" pitchFamily="18" charset="0"/>
              </a:rPr>
              <a:t>1 min,</a:t>
            </a:r>
            <a:r>
              <a:rPr lang="zh-CN" altLang="zh-CN" sz="2200">
                <a:solidFill>
                  <a:srgbClr val="000000"/>
                </a:solidFill>
                <a:latin typeface="Times New Roman" panose="02020603050405020304" pitchFamily="18" charset="0"/>
                <a:cs typeface="Times New Roman" panose="02020603050405020304" pitchFamily="18" charset="0"/>
              </a:rPr>
              <a:t>小海观察到如图所示的脉冲式电能表闪了</a:t>
            </a:r>
            <a:r>
              <a:rPr lang="en-US" altLang="zh-CN" sz="2200">
                <a:solidFill>
                  <a:srgbClr val="000000"/>
                </a:solidFill>
                <a:latin typeface="Times New Roman" panose="02020603050405020304" pitchFamily="18" charset="0"/>
                <a:cs typeface="Times New Roman" panose="02020603050405020304" pitchFamily="18" charset="0"/>
              </a:rPr>
              <a:t>40 imp,</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baseline="-25000">
                <a:solidFill>
                  <a:srgbClr val="000000"/>
                </a:solidFill>
                <a:latin typeface="Times New Roman" panose="02020603050405020304" pitchFamily="18" charset="0"/>
                <a:cs typeface="Times New Roman" panose="02020603050405020304" pitchFamily="18" charset="0"/>
              </a:rPr>
              <a:t>水</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 J/(kg·</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979010936"/>
              </p:ext>
            </p:extLst>
          </p:nvPr>
        </p:nvGraphicFramePr>
        <p:xfrm>
          <a:off x="1691680" y="4146524"/>
          <a:ext cx="5551533" cy="2427790"/>
        </p:xfrm>
        <a:graphic>
          <a:graphicData uri="http://schemas.openxmlformats.org/presentationml/2006/ole">
            <mc:AlternateContent xmlns:mc="http://schemas.openxmlformats.org/markup-compatibility/2006">
              <mc:Choice xmlns:v="urn:schemas-microsoft-com:vml" Requires="v">
                <p:oleObj spid="_x0000_s88067" name="文档" r:id="rId4" imgW="3837004" imgH="1678473" progId="Word.Document.12">
                  <p:embed/>
                </p:oleObj>
              </mc:Choice>
              <mc:Fallback>
                <p:oleObj name="文档" r:id="rId4" imgW="3837004" imgH="1678473" progId="Word.Document.12">
                  <p:embed/>
                  <p:pic>
                    <p:nvPicPr>
                      <p:cNvPr id="3" name="对象 2"/>
                      <p:cNvPicPr/>
                      <p:nvPr/>
                    </p:nvPicPr>
                    <p:blipFill>
                      <a:blip r:embed="rId5"/>
                      <a:stretch>
                        <a:fillRect/>
                      </a:stretch>
                    </p:blipFill>
                    <p:spPr>
                      <a:xfrm>
                        <a:off x="1691680" y="4146524"/>
                        <a:ext cx="5551533" cy="2427790"/>
                      </a:xfrm>
                      <a:prstGeom prst="rect">
                        <a:avLst/>
                      </a:prstGeom>
                    </p:spPr>
                  </p:pic>
                </p:oleObj>
              </mc:Fallback>
            </mc:AlternateContent>
          </a:graphicData>
        </a:graphic>
      </p:graphicFrame>
    </p:spTree>
    <p:extLst>
      <p:ext uri="{BB962C8B-B14F-4D97-AF65-F5344CB8AC3E}">
        <p14:creationId xmlns:p14="http://schemas.microsoft.com/office/powerpoint/2010/main" val="1537190175"/>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372018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(1)1 min</a:t>
            </a:r>
            <a:r>
              <a:rPr lang="zh-CN" altLang="zh-CN" sz="2200">
                <a:solidFill>
                  <a:srgbClr val="000000"/>
                </a:solidFill>
                <a:latin typeface="Times New Roman" panose="02020603050405020304" pitchFamily="18" charset="0"/>
                <a:cs typeface="Times New Roman" panose="02020603050405020304" pitchFamily="18" charset="0"/>
              </a:rPr>
              <a:t>内流出的水达到要求的温度需要吸收多少热量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这个热水器此时的实际功率多大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这个热水器的加热效率是多大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(2)6</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W</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(3)70%</a:t>
            </a:r>
            <a:r>
              <a:rPr lang="zh-CN" altLang="zh-CN" sz="2200" i="1">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min</a:t>
            </a:r>
            <a:r>
              <a:rPr lang="zh-CN" altLang="zh-CN" sz="2200">
                <a:solidFill>
                  <a:srgbClr val="000000"/>
                </a:solidFill>
                <a:latin typeface="NEU-BZ-S92"/>
                <a:ea typeface="方正宋黑_GBK" panose="03000509000000000000" pitchFamily="65" charset="-122"/>
                <a:cs typeface="Times New Roman" panose="02020603050405020304" pitchFamily="18" charset="0"/>
              </a:rPr>
              <a:t>内流出水的质量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i="1">
                <a:solidFill>
                  <a:srgbClr val="000000"/>
                </a:solidFill>
                <a:latin typeface="Times New Roman" panose="02020603050405020304" pitchFamily="18" charset="0"/>
                <a:cs typeface="Times New Roman" panose="02020603050405020304" pitchFamily="18" charset="0"/>
              </a:rPr>
              <a:t>V=</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kg/L</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min</a:t>
            </a:r>
            <a:r>
              <a:rPr lang="zh-CN" altLang="zh-CN" sz="2200">
                <a:solidFill>
                  <a:srgbClr val="000000"/>
                </a:solidFill>
                <a:latin typeface="NEU-BZ-S92"/>
                <a:ea typeface="方正宋黑_GBK" panose="03000509000000000000" pitchFamily="65" charset="-122"/>
                <a:cs typeface="Times New Roman" panose="02020603050405020304" pitchFamily="18" charset="0"/>
              </a:rPr>
              <a:t>内流出的水达到要求的温度需要吸收的热量</a:t>
            </a:r>
            <a:r>
              <a:rPr lang="en-US" altLang="zh-CN" sz="2200" i="1">
                <a:solidFill>
                  <a:srgbClr val="000000"/>
                </a:solidFill>
                <a:latin typeface="Times New Roman" panose="02020603050405020304" pitchFamily="18" charset="0"/>
                <a:cs typeface="Times New Roman" panose="02020603050405020304" pitchFamily="18" charset="0"/>
              </a:rPr>
              <a:t>Q=cm</a:t>
            </a:r>
            <a:r>
              <a:rPr lang="en-US" altLang="zh-CN" sz="2200">
                <a:solidFill>
                  <a:srgbClr val="000000"/>
                </a:solidFill>
                <a:latin typeface="Times New Roman" panose="02020603050405020304" pitchFamily="18" charset="0"/>
                <a:cs typeface="Times New Roman" panose="02020603050405020304" pitchFamily="18" charset="0"/>
              </a:rPr>
              <a:t>Δ</a:t>
            </a:r>
            <a:r>
              <a:rPr lang="en-US" altLang="zh-CN" sz="2200" i="1">
                <a:solidFill>
                  <a:srgbClr val="000000"/>
                </a:solidFill>
                <a:latin typeface="Times New Roman" panose="02020603050405020304" pitchFamily="18" charset="0"/>
                <a:cs typeface="Times New Roman" panose="02020603050405020304" pitchFamily="18" charset="0"/>
              </a:rPr>
              <a:t>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J/(kg·</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(40</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a:solidFill>
                  <a:srgbClr val="000000"/>
                </a:solidFill>
                <a:latin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加热</a:t>
            </a:r>
            <a:r>
              <a:rPr lang="en-US" altLang="zh-CN" sz="2200">
                <a:solidFill>
                  <a:srgbClr val="000000"/>
                </a:solidFill>
                <a:latin typeface="Times New Roman" panose="02020603050405020304" pitchFamily="18" charset="0"/>
              </a:rPr>
              <a:t>1</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rPr>
              <a:t>min,</a:t>
            </a:r>
            <a:r>
              <a:rPr lang="zh-CN" altLang="zh-CN" sz="2200">
                <a:solidFill>
                  <a:srgbClr val="000000"/>
                </a:solidFill>
                <a:latin typeface="NEU-BZ-S92"/>
                <a:ea typeface="方正宋黑_GBK" panose="03000509000000000000" pitchFamily="65" charset="-122"/>
                <a:cs typeface="Times New Roman" panose="02020603050405020304" pitchFamily="18" charset="0"/>
              </a:rPr>
              <a:t>标有</a:t>
            </a:r>
            <a:r>
              <a:rPr lang="en-US" altLang="zh-CN" sz="2200">
                <a:solidFill>
                  <a:srgbClr val="000000"/>
                </a:solidFill>
                <a:latin typeface="Times New Roman" panose="02020603050405020304" pitchFamily="18" charset="0"/>
              </a:rPr>
              <a:t>400</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rPr>
              <a:t>imp/(kW·h)</a:t>
            </a:r>
            <a:r>
              <a:rPr lang="zh-CN" altLang="zh-CN" sz="2200">
                <a:solidFill>
                  <a:srgbClr val="000000"/>
                </a:solidFill>
                <a:latin typeface="NEU-BZ-S92"/>
                <a:ea typeface="方正宋黑_GBK" panose="03000509000000000000" pitchFamily="65" charset="-122"/>
                <a:cs typeface="Times New Roman" panose="02020603050405020304" pitchFamily="18" charset="0"/>
              </a:rPr>
              <a:t>的电能表指示灯闪烁了</a:t>
            </a:r>
            <a:r>
              <a:rPr lang="en-US" altLang="zh-CN" sz="2200">
                <a:solidFill>
                  <a:srgbClr val="000000"/>
                </a:solidFill>
                <a:latin typeface="Times New Roman" panose="02020603050405020304" pitchFamily="18" charset="0"/>
              </a:rPr>
              <a:t>40</a:t>
            </a:r>
            <a:r>
              <a:rPr lang="zh-CN" altLang="zh-CN" sz="2200">
                <a:solidFill>
                  <a:srgbClr val="000000"/>
                </a:solidFill>
                <a:latin typeface="NEU-BZ-S92"/>
                <a:ea typeface="方正宋黑_GBK" panose="03000509000000000000" pitchFamily="65" charset="-122"/>
                <a:cs typeface="Times New Roman" panose="02020603050405020304" pitchFamily="18" charset="0"/>
              </a:rPr>
              <a:t>次</a:t>
            </a:r>
            <a:r>
              <a:rPr lang="en-US" altLang="zh-CN" sz="2200">
                <a:solidFill>
                  <a:srgbClr val="000000"/>
                </a:solidFill>
                <a:latin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则</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val="3200667473"/>
              </p:ext>
            </p:extLst>
          </p:nvPr>
        </p:nvGraphicFramePr>
        <p:xfrm>
          <a:off x="683568" y="4449882"/>
          <a:ext cx="8128000" cy="2192576"/>
        </p:xfrm>
        <a:graphic>
          <a:graphicData uri="http://schemas.openxmlformats.org/presentationml/2006/ole">
            <mc:AlternateContent xmlns:mc="http://schemas.openxmlformats.org/markup-compatibility/2006">
              <mc:Choice xmlns:v="urn:schemas-microsoft-com:vml" Requires="v">
                <p:oleObj spid="_x0000_s89091" name="文档" r:id="rId4" imgW="3837004" imgH="1034848" progId="Word.Document.12">
                  <p:embed/>
                </p:oleObj>
              </mc:Choice>
              <mc:Fallback>
                <p:oleObj name="文档" r:id="rId4" imgW="3837004" imgH="1034848" progId="Word.Document.12">
                  <p:embed/>
                  <p:pic>
                    <p:nvPicPr>
                      <p:cNvPr id="3" name="对象 2"/>
                      <p:cNvPicPr/>
                      <p:nvPr/>
                    </p:nvPicPr>
                    <p:blipFill>
                      <a:blip r:embed="rId5"/>
                      <a:stretch>
                        <a:fillRect/>
                      </a:stretch>
                    </p:blipFill>
                    <p:spPr>
                      <a:xfrm>
                        <a:off x="683568" y="4449882"/>
                        <a:ext cx="8128000" cy="2192576"/>
                      </a:xfrm>
                      <a:prstGeom prst="rect">
                        <a:avLst/>
                      </a:prstGeom>
                    </p:spPr>
                  </p:pic>
                </p:oleObj>
              </mc:Fallback>
            </mc:AlternateContent>
          </a:graphicData>
        </a:graphic>
      </p:graphicFrame>
    </p:spTree>
    <p:extLst>
      <p:ext uri="{BB962C8B-B14F-4D97-AF65-F5344CB8AC3E}">
        <p14:creationId xmlns:p14="http://schemas.microsoft.com/office/powerpoint/2010/main" val="2394847292"/>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2">
                                            <p:txEl>
                                              <p:pRg st="6" end="6"/>
                                            </p:txEl>
                                          </p:spTgt>
                                        </p:tgtEl>
                                        <p:attrNameLst>
                                          <p:attrName>style.visibility</p:attrName>
                                        </p:attrNameLst>
                                      </p:cBhvr>
                                      <p:to>
                                        <p:strVal val="visible"/>
                                      </p:to>
                                    </p:set>
                                    <p:animEffect transition="in" filter="wipe(down)">
                                      <p:cBhvr>
                                        <p:cTn id="18" dur="500"/>
                                        <p:tgtEl>
                                          <p:spTgt spid="2">
                                            <p:txEl>
                                              <p:pRg st="6" end="6"/>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animEffect transition="in" filter="wipe(down)">
                                      <p:cBhvr>
                                        <p:cTn id="21" dur="500"/>
                                        <p:tgtEl>
                                          <p:spTgt spid="2">
                                            <p:txEl>
                                              <p:pRg st="7" end="7"/>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down)">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图甲为新型风暖浴霸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因其安全性能好、发热柔和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深受大家喜爱。它是利用电动机鼓动空气流动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通过加热元件加热冷空气带动室内升温。图乙是某型号风暖浴霸的简化电路图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其发热元件是两根阻值不变的电热丝</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。主要参数如下表。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856576909"/>
              </p:ext>
            </p:extLst>
          </p:nvPr>
        </p:nvGraphicFramePr>
        <p:xfrm>
          <a:off x="508000" y="2515636"/>
          <a:ext cx="8128000" cy="3061669"/>
        </p:xfrm>
        <a:graphic>
          <a:graphicData uri="http://schemas.openxmlformats.org/presentationml/2006/ole">
            <mc:AlternateContent xmlns:mc="http://schemas.openxmlformats.org/markup-compatibility/2006">
              <mc:Choice xmlns:v="urn:schemas-microsoft-com:vml" Requires="v">
                <p:oleObj spid="_x0000_s90116" name="文档" r:id="rId4" imgW="3894229" imgH="1467176" progId="Word.Document.12">
                  <p:embed/>
                </p:oleObj>
              </mc:Choice>
              <mc:Fallback>
                <p:oleObj name="文档" r:id="rId4" imgW="3894229" imgH="1467176" progId="Word.Document.12">
                  <p:embed/>
                  <p:pic>
                    <p:nvPicPr>
                      <p:cNvPr id="3" name="对象 2"/>
                      <p:cNvPicPr/>
                      <p:nvPr/>
                    </p:nvPicPr>
                    <p:blipFill>
                      <a:blip r:embed="rId5"/>
                      <a:stretch>
                        <a:fillRect/>
                      </a:stretch>
                    </p:blipFill>
                    <p:spPr>
                      <a:xfrm>
                        <a:off x="508000" y="2515636"/>
                        <a:ext cx="8128000" cy="3061669"/>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1498517630"/>
              </p:ext>
            </p:extLst>
          </p:nvPr>
        </p:nvGraphicFramePr>
        <p:xfrm>
          <a:off x="1518657" y="5229200"/>
          <a:ext cx="6106686" cy="1457823"/>
        </p:xfrm>
        <a:graphic>
          <a:graphicData uri="http://schemas.openxmlformats.org/presentationml/2006/ole">
            <mc:AlternateContent xmlns:mc="http://schemas.openxmlformats.org/markup-compatibility/2006">
              <mc:Choice xmlns:v="urn:schemas-microsoft-com:vml" Requires="v">
                <p:oleObj spid="_x0000_s90117" name="文档" r:id="rId7" imgW="3837004" imgH="915858" progId="Word.Document.12">
                  <p:embed/>
                </p:oleObj>
              </mc:Choice>
              <mc:Fallback>
                <p:oleObj name="文档" r:id="rId7" imgW="3837004" imgH="915858" progId="Word.Document.12">
                  <p:embed/>
                  <p:pic>
                    <p:nvPicPr>
                      <p:cNvPr id="4" name="对象 3"/>
                      <p:cNvPicPr/>
                      <p:nvPr/>
                    </p:nvPicPr>
                    <p:blipFill>
                      <a:blip r:embed="rId8"/>
                      <a:stretch>
                        <a:fillRect/>
                      </a:stretch>
                    </p:blipFill>
                    <p:spPr>
                      <a:xfrm>
                        <a:off x="1518657" y="5229200"/>
                        <a:ext cx="6106686" cy="1457823"/>
                      </a:xfrm>
                      <a:prstGeom prst="rect">
                        <a:avLst/>
                      </a:prstGeom>
                    </p:spPr>
                  </p:pic>
                </p:oleObj>
              </mc:Fallback>
            </mc:AlternateContent>
          </a:graphicData>
        </a:graphic>
      </p:graphicFrame>
    </p:spTree>
    <p:extLst>
      <p:ext uri="{BB962C8B-B14F-4D97-AF65-F5344CB8AC3E}">
        <p14:creationId xmlns:p14="http://schemas.microsoft.com/office/powerpoint/2010/main" val="163035564"/>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开关均闭合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求浴霸正常工作时的干路电流是多少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正常工作时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的阻值是多少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实际电压为</a:t>
            </a:r>
            <a:r>
              <a:rPr lang="en-US" altLang="zh-CN" sz="2200">
                <a:solidFill>
                  <a:srgbClr val="000000"/>
                </a:solidFill>
                <a:latin typeface="Times New Roman" panose="02020603050405020304" pitchFamily="18" charset="0"/>
                <a:cs typeface="Times New Roman" panose="02020603050405020304" pitchFamily="18" charset="0"/>
              </a:rPr>
              <a:t>200 V</a:t>
            </a:r>
            <a:r>
              <a:rPr lang="zh-CN" altLang="zh-CN" sz="2200">
                <a:solidFill>
                  <a:srgbClr val="000000"/>
                </a:solidFill>
                <a:latin typeface="Times New Roman" panose="02020603050405020304" pitchFamily="18" charset="0"/>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的实际功率是多少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浴霸正常工作时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使容积为</a:t>
            </a:r>
            <a:r>
              <a:rPr lang="en-US" altLang="zh-CN" sz="2200">
                <a:solidFill>
                  <a:srgbClr val="000000"/>
                </a:solidFill>
                <a:latin typeface="Times New Roman" panose="02020603050405020304" pitchFamily="18" charset="0"/>
                <a:cs typeface="Times New Roman" panose="02020603050405020304" pitchFamily="18" charset="0"/>
              </a:rPr>
              <a:t>20 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的房间空气温度升高</a:t>
            </a:r>
            <a:r>
              <a:rPr lang="en-US" altLang="zh-CN" sz="2200">
                <a:solidFill>
                  <a:srgbClr val="000000"/>
                </a:solidFill>
                <a:latin typeface="Times New Roman" panose="02020603050405020304" pitchFamily="18" charset="0"/>
                <a:cs typeface="Times New Roman" panose="02020603050405020304" pitchFamily="18" charset="0"/>
              </a:rPr>
              <a:t>20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求室内空气吸收的热量是多少</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200" baseline="-25000">
                <a:solidFill>
                  <a:srgbClr val="000000"/>
                </a:solidFill>
                <a:latin typeface="Times New Roman" panose="02020603050405020304" pitchFamily="18" charset="0"/>
                <a:cs typeface="Times New Roman" panose="02020603050405020304" pitchFamily="18" charset="0"/>
              </a:rPr>
              <a:t>空气</a:t>
            </a:r>
            <a:r>
              <a:rPr lang="zh-CN" altLang="zh-CN" sz="2200">
                <a:solidFill>
                  <a:srgbClr val="000000"/>
                </a:solidFill>
                <a:latin typeface="Times New Roman" panose="02020603050405020304" pitchFamily="18" charset="0"/>
                <a:cs typeface="Times New Roman" panose="02020603050405020304" pitchFamily="18" charset="0"/>
              </a:rPr>
              <a:t>取</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 kg/m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baseline="-25000">
                <a:solidFill>
                  <a:srgbClr val="000000"/>
                </a:solidFill>
                <a:latin typeface="Times New Roman" panose="02020603050405020304" pitchFamily="18" charset="0"/>
                <a:cs typeface="Times New Roman" panose="02020603050405020304" pitchFamily="18" charset="0"/>
              </a:rPr>
              <a:t>空气</a:t>
            </a:r>
            <a:r>
              <a:rPr lang="zh-CN" altLang="zh-CN" sz="2200">
                <a:solidFill>
                  <a:srgbClr val="000000"/>
                </a:solidFill>
                <a:latin typeface="Times New Roman" panose="02020603050405020304" pitchFamily="18" charset="0"/>
                <a:cs typeface="Times New Roman" panose="02020603050405020304" pitchFamily="18" charset="0"/>
              </a:rPr>
              <a:t>取</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 J/(kg·</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不考虑其他因素影响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(1)13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(2)25</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(3)800</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W</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zh-CN" altLang="zh-CN" sz="2200" i="1">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16244739"/>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5" end="5"/>
                                            </p:txEl>
                                          </p:spTgt>
                                        </p:tgtEl>
                                        <p:attrNameLst>
                                          <p:attrName>style.visibility</p:attrName>
                                        </p:attrNameLst>
                                      </p:cBhvr>
                                      <p:to>
                                        <p:strVal val="visible"/>
                                      </p:to>
                                    </p:set>
                                    <p:animEffect transition="in" filter="wipe(down)">
                                      <p:cBhvr>
                                        <p:cTn id="10"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0872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开关均闭合时</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和电动机同时工作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电路总功率为</a:t>
            </a:r>
            <a:r>
              <a:rPr lang="en-US" altLang="zh-CN" sz="2200" i="1">
                <a:solidFill>
                  <a:srgbClr val="000000"/>
                </a:solidFill>
                <a:latin typeface="Times New Roman" panose="02020603050405020304" pitchFamily="18" charset="0"/>
                <a:cs typeface="Times New Roman" panose="02020603050405020304" pitchFamily="18" charset="0"/>
              </a:rPr>
              <a:t>P=P</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936</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W</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968</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W</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44</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W</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948</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W,</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452468094"/>
              </p:ext>
            </p:extLst>
          </p:nvPr>
        </p:nvGraphicFramePr>
        <p:xfrm>
          <a:off x="527472" y="1774726"/>
          <a:ext cx="8128000" cy="2340541"/>
        </p:xfrm>
        <a:graphic>
          <a:graphicData uri="http://schemas.openxmlformats.org/presentationml/2006/ole">
            <mc:AlternateContent xmlns:mc="http://schemas.openxmlformats.org/markup-compatibility/2006">
              <mc:Choice xmlns:v="urn:schemas-microsoft-com:vml" Requires="v">
                <p:oleObj spid="_x0000_s91139" name="文档" r:id="rId4" imgW="3837004" imgH="1105520" progId="Word.Document.12">
                  <p:embed/>
                </p:oleObj>
              </mc:Choice>
              <mc:Fallback>
                <p:oleObj name="文档" r:id="rId4" imgW="3837004" imgH="1105520" progId="Word.Document.12">
                  <p:embed/>
                  <p:pic>
                    <p:nvPicPr>
                      <p:cNvPr id="3" name="对象 2"/>
                      <p:cNvPicPr/>
                      <p:nvPr/>
                    </p:nvPicPr>
                    <p:blipFill>
                      <a:blip r:embed="rId5"/>
                      <a:stretch>
                        <a:fillRect/>
                      </a:stretch>
                    </p:blipFill>
                    <p:spPr>
                      <a:xfrm>
                        <a:off x="527472" y="1774726"/>
                        <a:ext cx="8128000" cy="2340541"/>
                      </a:xfrm>
                      <a:prstGeom prst="rect">
                        <a:avLst/>
                      </a:prstGeom>
                    </p:spPr>
                  </p:pic>
                </p:oleObj>
              </mc:Fallback>
            </mc:AlternateContent>
          </a:graphicData>
        </a:graphic>
      </p:graphicFrame>
      <p:sp>
        <p:nvSpPr>
          <p:cNvPr id="4" name="矩形 3"/>
          <p:cNvSpPr>
            <a:spLocks noChangeAspect="1"/>
          </p:cNvSpPr>
          <p:nvPr/>
        </p:nvSpPr>
        <p:spPr>
          <a:xfrm>
            <a:off x="508000" y="4115267"/>
            <a:ext cx="8128000" cy="168886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NEU-BZ-S92"/>
                <a:ea typeface="方正宋黑_GBK" panose="03000509000000000000" pitchFamily="65" charset="-122"/>
                <a:cs typeface="Times New Roman" panose="02020603050405020304" pitchFamily="18" charset="0"/>
              </a:rPr>
              <a:t>室内空气的质量为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200" baseline="-25000">
                <a:solidFill>
                  <a:srgbClr val="000000"/>
                </a:solidFill>
                <a:latin typeface="NEU-BZ-S92"/>
                <a:ea typeface="方正宋黑_GBK" panose="03000509000000000000" pitchFamily="65" charset="-122"/>
                <a:cs typeface="Times New Roman" panose="02020603050405020304" pitchFamily="18" charset="0"/>
              </a:rPr>
              <a:t>空气</a:t>
            </a:r>
            <a:r>
              <a:rPr lang="en-US" altLang="zh-CN" sz="2200" i="1">
                <a:solidFill>
                  <a:srgbClr val="000000"/>
                </a:solidFill>
                <a:latin typeface="Times New Roman" panose="02020603050405020304" pitchFamily="18" charset="0"/>
                <a:cs typeface="Times New Roman" panose="02020603050405020304" pitchFamily="18" charset="0"/>
              </a:rPr>
              <a:t>V=</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24</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空气吸收的热量为</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NEU-BZ-S92"/>
                <a:ea typeface="方正宋黑_GBK" panose="03000509000000000000" pitchFamily="65" charset="-122"/>
                <a:cs typeface="Times New Roman" panose="02020603050405020304" pitchFamily="18" charset="0"/>
              </a:rPr>
              <a:t>吸</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baseline="-25000">
                <a:solidFill>
                  <a:srgbClr val="000000"/>
                </a:solidFill>
                <a:latin typeface="NEU-BZ-S92"/>
                <a:ea typeface="方正宋黑_GBK" panose="03000509000000000000" pitchFamily="65" charset="-122"/>
                <a:cs typeface="Times New Roman" panose="02020603050405020304" pitchFamily="18" charset="0"/>
              </a:rPr>
              <a:t>空气</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a:solidFill>
                  <a:srgbClr val="000000"/>
                </a:solidFill>
                <a:latin typeface="Times New Roman" panose="02020603050405020304" pitchFamily="18" charset="0"/>
                <a:cs typeface="Times New Roman" panose="02020603050405020304" pitchFamily="18" charset="0"/>
              </a:rPr>
              <a:t>Δ</a:t>
            </a:r>
            <a:r>
              <a:rPr lang="en-US" altLang="zh-CN" sz="2200" i="1">
                <a:solidFill>
                  <a:srgbClr val="000000"/>
                </a:solidFill>
                <a:latin typeface="Times New Roman" panose="02020603050405020304" pitchFamily="18" charset="0"/>
                <a:cs typeface="Times New Roman" panose="02020603050405020304" pitchFamily="18" charset="0"/>
              </a:rPr>
              <a:t>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J/(kg·</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24</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zh-CN" altLang="zh-CN" sz="2200">
                <a:solidFill>
                  <a:srgbClr val="000000"/>
                </a:solidFill>
                <a:latin typeface="NEU-BZ-S92"/>
                <a:ea typeface="方正宋黑_GBK" panose="03000509000000000000" pitchFamily="65" charset="-122"/>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2388420"/>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70423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湖北随州中考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随州的冬季不像北方有集中供暖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所以本地居民常选用一些小型电暖器越冬。如图甲电暖器有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高温、中温、低温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铭牌见下表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挡功率空出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其电路原理如图乙</a:t>
            </a:r>
            <a:r>
              <a:rPr lang="en-US" altLang="zh-CN" sz="2200">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cs typeface="Times New Roman" panose="02020603050405020304" pitchFamily="18" charset="0"/>
              </a:rPr>
              <a:t>是自我保护开关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当电暖器倾倒时</a:t>
            </a:r>
            <a:r>
              <a:rPr lang="en-US" altLang="zh-CN" sz="2200">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cs typeface="Times New Roman" panose="02020603050405020304" pitchFamily="18" charset="0"/>
              </a:rPr>
              <a:t>自动断开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切断电源保证安全。当</a:t>
            </a:r>
            <a:r>
              <a:rPr lang="en-US" altLang="zh-CN" sz="2200">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闭合</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断开时电暖器为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低温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挡。</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&gt;R</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185262481"/>
              </p:ext>
            </p:extLst>
          </p:nvPr>
        </p:nvGraphicFramePr>
        <p:xfrm>
          <a:off x="1213322" y="3789040"/>
          <a:ext cx="6717355" cy="1981577"/>
        </p:xfrm>
        <a:graphic>
          <a:graphicData uri="http://schemas.openxmlformats.org/presentationml/2006/ole">
            <mc:AlternateContent xmlns:mc="http://schemas.openxmlformats.org/markup-compatibility/2006">
              <mc:Choice xmlns:v="urn:schemas-microsoft-com:vml" Requires="v">
                <p:oleObj spid="_x0000_s92163" name="文档" r:id="rId4" imgW="3837004" imgH="1131482" progId="Word.Document.12">
                  <p:embed/>
                </p:oleObj>
              </mc:Choice>
              <mc:Fallback>
                <p:oleObj name="文档" r:id="rId4" imgW="3837004" imgH="1131482" progId="Word.Document.12">
                  <p:embed/>
                  <p:pic>
                    <p:nvPicPr>
                      <p:cNvPr id="3" name="对象 2"/>
                      <p:cNvPicPr/>
                      <p:nvPr/>
                    </p:nvPicPr>
                    <p:blipFill>
                      <a:blip r:embed="rId5"/>
                      <a:stretch>
                        <a:fillRect/>
                      </a:stretch>
                    </p:blipFill>
                    <p:spPr>
                      <a:xfrm>
                        <a:off x="1213322" y="3789040"/>
                        <a:ext cx="6717355" cy="1981577"/>
                      </a:xfrm>
                      <a:prstGeom prst="rect">
                        <a:avLst/>
                      </a:prstGeom>
                    </p:spPr>
                  </p:pic>
                </p:oleObj>
              </mc:Fallback>
            </mc:AlternateContent>
          </a:graphicData>
        </a:graphic>
      </p:graphicFrame>
    </p:spTree>
    <p:extLst>
      <p:ext uri="{BB962C8B-B14F-4D97-AF65-F5344CB8AC3E}">
        <p14:creationId xmlns:p14="http://schemas.microsoft.com/office/powerpoint/2010/main" val="1247258974"/>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340768"/>
            <a:ext cx="8128000" cy="354558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1(2019·</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安徽合肥二模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奇瑞汽车是安徽的骄傲。今年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Times New Roman" panose="02020603050405020304" pitchFamily="18" charset="0"/>
                <a:cs typeface="Times New Roman" panose="02020603050405020304" pitchFamily="18" charset="0"/>
              </a:rPr>
              <a:t>日奇瑞官方宣布新型发动机</a:t>
            </a:r>
            <a:r>
              <a:rPr lang="en-US" altLang="zh-CN" sz="2200">
                <a:solidFill>
                  <a:srgbClr val="000000"/>
                </a:solidFill>
                <a:latin typeface="Times New Roman" panose="02020603050405020304" pitchFamily="18" charset="0"/>
                <a:cs typeface="Times New Roman" panose="02020603050405020304" pitchFamily="18" charset="0"/>
              </a:rPr>
              <a:t>ET15B</a:t>
            </a:r>
            <a:r>
              <a:rPr lang="zh-CN" altLang="zh-CN" sz="2200">
                <a:solidFill>
                  <a:srgbClr val="000000"/>
                </a:solidFill>
                <a:latin typeface="Times New Roman" panose="02020603050405020304" pitchFamily="18" charset="0"/>
                <a:cs typeface="Times New Roman" panose="02020603050405020304" pitchFamily="18" charset="0"/>
              </a:rPr>
              <a:t>研制成功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并宣称该发动机的热效率高达</a:t>
            </a:r>
            <a:r>
              <a:rPr lang="en-US" altLang="zh-CN" sz="2200">
                <a:solidFill>
                  <a:srgbClr val="000000"/>
                </a:solidFill>
                <a:latin typeface="Times New Roman" panose="02020603050405020304" pitchFamily="18" charset="0"/>
                <a:cs typeface="Times New Roman" panose="02020603050405020304" pitchFamily="18" charset="0"/>
              </a:rPr>
              <a:t>36%,</a:t>
            </a:r>
            <a:r>
              <a:rPr lang="zh-CN" altLang="zh-CN" sz="2200">
                <a:solidFill>
                  <a:srgbClr val="000000"/>
                </a:solidFill>
                <a:latin typeface="Times New Roman" panose="02020603050405020304" pitchFamily="18" charset="0"/>
                <a:cs typeface="Times New Roman" panose="02020603050405020304" pitchFamily="18" charset="0"/>
              </a:rPr>
              <a:t>即该发动机可以将所消耗汽油能量的</a:t>
            </a:r>
            <a:r>
              <a:rPr lang="en-US" altLang="zh-CN" sz="2200">
                <a:solidFill>
                  <a:srgbClr val="000000"/>
                </a:solidFill>
                <a:latin typeface="Times New Roman" panose="02020603050405020304" pitchFamily="18" charset="0"/>
                <a:cs typeface="Times New Roman" panose="02020603050405020304" pitchFamily="18" charset="0"/>
              </a:rPr>
              <a:t>36%</a:t>
            </a:r>
            <a:r>
              <a:rPr lang="zh-CN" altLang="zh-CN" sz="2200">
                <a:solidFill>
                  <a:srgbClr val="000000"/>
                </a:solidFill>
                <a:latin typeface="Times New Roman" panose="02020603050405020304" pitchFamily="18" charset="0"/>
                <a:cs typeface="Times New Roman" panose="02020603050405020304" pitchFamily="18" charset="0"/>
              </a:rPr>
              <a:t>转化为机械能。若安装了该发动机的汽车质量为</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 t,</a:t>
            </a:r>
            <a:r>
              <a:rPr lang="zh-CN" altLang="zh-CN" sz="2200">
                <a:solidFill>
                  <a:srgbClr val="000000"/>
                </a:solidFill>
                <a:latin typeface="Times New Roman" panose="02020603050405020304" pitchFamily="18" charset="0"/>
                <a:cs typeface="Times New Roman" panose="02020603050405020304" pitchFamily="18" charset="0"/>
              </a:rPr>
              <a:t>匀速行驶时所受的阻力为车重的</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则该车匀速行驶</a:t>
            </a:r>
            <a:r>
              <a:rPr lang="en-US" altLang="zh-CN" sz="2200">
                <a:solidFill>
                  <a:srgbClr val="000000"/>
                </a:solidFill>
                <a:latin typeface="Times New Roman" panose="02020603050405020304" pitchFamily="18" charset="0"/>
                <a:cs typeface="Times New Roman" panose="02020603050405020304" pitchFamily="18" charset="0"/>
              </a:rPr>
              <a:t>120 km</a:t>
            </a:r>
            <a:r>
              <a:rPr lang="zh-CN" altLang="zh-CN" sz="2200">
                <a:solidFill>
                  <a:srgbClr val="000000"/>
                </a:solidFill>
                <a:latin typeface="Times New Roman" panose="02020603050405020304" pitchFamily="18" charset="0"/>
                <a:cs typeface="Times New Roman" panose="02020603050405020304" pitchFamily="18" charset="0"/>
              </a:rPr>
              <a:t>至少需要消耗汽油多少</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Times New Roman" panose="02020603050405020304" pitchFamily="18" charset="0"/>
                <a:cs typeface="Times New Roman" panose="02020603050405020304" pitchFamily="18" charset="0"/>
              </a:rPr>
              <a:t>汽油</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 J/kg;</a:t>
            </a:r>
            <a:r>
              <a:rPr lang="zh-CN" altLang="zh-CN" sz="2200">
                <a:solidFill>
                  <a:srgbClr val="000000"/>
                </a:solidFill>
                <a:latin typeface="Times New Roman" panose="02020603050405020304" pitchFamily="18" charset="0"/>
                <a:cs typeface="Times New Roman" panose="02020603050405020304" pitchFamily="18" charset="0"/>
              </a:rPr>
              <a:t>假设所输出的机械能均用于克服行驶阻力</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 kg</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801196818"/>
              </p:ext>
            </p:extLst>
          </p:nvPr>
        </p:nvGraphicFramePr>
        <p:xfrm>
          <a:off x="1162897" y="3449552"/>
          <a:ext cx="1361268" cy="411041"/>
        </p:xfrm>
        <a:graphic>
          <a:graphicData uri="http://schemas.openxmlformats.org/presentationml/2006/ole">
            <mc:AlternateContent xmlns:mc="http://schemas.openxmlformats.org/markup-compatibility/2006">
              <mc:Choice xmlns:v="urn:schemas-microsoft-com:vml" Requires="v">
                <p:oleObj spid="_x0000_s72707" name="文档" r:id="rId4" imgW="1042300" imgH="312618" progId="Word.Document.12">
                  <p:embed/>
                </p:oleObj>
              </mc:Choice>
              <mc:Fallback>
                <p:oleObj name="文档" r:id="rId4" imgW="1042300" imgH="312618" progId="Word.Document.12">
                  <p:embed/>
                  <p:pic>
                    <p:nvPicPr>
                      <p:cNvPr id="3" name="对象 2"/>
                      <p:cNvPicPr/>
                      <p:nvPr/>
                    </p:nvPicPr>
                    <p:blipFill>
                      <a:blip r:embed="rId5"/>
                      <a:stretch>
                        <a:fillRect/>
                      </a:stretch>
                    </p:blipFill>
                    <p:spPr>
                      <a:xfrm>
                        <a:off x="1162897" y="3449552"/>
                        <a:ext cx="1361268" cy="411041"/>
                      </a:xfrm>
                      <a:prstGeom prst="rect">
                        <a:avLst/>
                      </a:prstGeom>
                    </p:spPr>
                  </p:pic>
                </p:oleObj>
              </mc:Fallback>
            </mc:AlternateContent>
          </a:graphicData>
        </a:graphic>
      </p:graphicFrame>
    </p:spTree>
    <p:extLst>
      <p:ext uri="{BB962C8B-B14F-4D97-AF65-F5344CB8AC3E}">
        <p14:creationId xmlns:p14="http://schemas.microsoft.com/office/powerpoint/2010/main" val="222942099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597655287"/>
              </p:ext>
            </p:extLst>
          </p:nvPr>
        </p:nvGraphicFramePr>
        <p:xfrm>
          <a:off x="467544" y="1052736"/>
          <a:ext cx="8128000" cy="3031848"/>
        </p:xfrm>
        <a:graphic>
          <a:graphicData uri="http://schemas.openxmlformats.org/presentationml/2006/ole">
            <mc:AlternateContent xmlns:mc="http://schemas.openxmlformats.org/markup-compatibility/2006">
              <mc:Choice xmlns:v="urn:schemas-microsoft-com:vml" Requires="v">
                <p:oleObj spid="_x0000_s93187" name="文档" r:id="rId4" imgW="3894229" imgH="1452393" progId="Word.Document.12">
                  <p:embed/>
                </p:oleObj>
              </mc:Choice>
              <mc:Fallback>
                <p:oleObj name="文档" r:id="rId4" imgW="3894229" imgH="1452393" progId="Word.Document.12">
                  <p:embed/>
                  <p:pic>
                    <p:nvPicPr>
                      <p:cNvPr id="2" name="对象 1"/>
                      <p:cNvPicPr/>
                      <p:nvPr/>
                    </p:nvPicPr>
                    <p:blipFill>
                      <a:blip r:embed="rId5"/>
                      <a:stretch>
                        <a:fillRect/>
                      </a:stretch>
                    </p:blipFill>
                    <p:spPr>
                      <a:xfrm>
                        <a:off x="467544" y="1052736"/>
                        <a:ext cx="8128000" cy="3031848"/>
                      </a:xfrm>
                      <a:prstGeom prst="rect">
                        <a:avLst/>
                      </a:prstGeom>
                    </p:spPr>
                  </p:pic>
                </p:oleObj>
              </mc:Fallback>
            </mc:AlternateContent>
          </a:graphicData>
        </a:graphic>
      </p:graphicFrame>
      <p:sp>
        <p:nvSpPr>
          <p:cNvPr id="3" name="矩形 2"/>
          <p:cNvSpPr>
            <a:spLocks noChangeAspect="1"/>
          </p:cNvSpPr>
          <p:nvPr/>
        </p:nvSpPr>
        <p:spPr>
          <a:xfrm>
            <a:off x="508000" y="3645024"/>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的阻值</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中温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挡正常工作时电路中的电流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若室内空气质量为</a:t>
            </a:r>
            <a:r>
              <a:rPr lang="en-US" altLang="zh-CN" sz="2200">
                <a:solidFill>
                  <a:srgbClr val="000000"/>
                </a:solidFill>
                <a:latin typeface="Times New Roman" panose="02020603050405020304" pitchFamily="18" charset="0"/>
                <a:cs typeface="Times New Roman" panose="02020603050405020304" pitchFamily="18" charset="0"/>
              </a:rPr>
              <a:t>50 kg,</a:t>
            </a:r>
            <a:r>
              <a:rPr lang="zh-CN" altLang="zh-CN" sz="2200">
                <a:solidFill>
                  <a:srgbClr val="000000"/>
                </a:solidFill>
                <a:latin typeface="Times New Roman" panose="02020603050405020304" pitchFamily="18" charset="0"/>
                <a:cs typeface="Times New Roman" panose="02020603050405020304" pitchFamily="18" charset="0"/>
              </a:rPr>
              <a:t>用该电暖器的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挡正常工作</a:t>
            </a:r>
            <a:r>
              <a:rPr lang="en-US" altLang="zh-CN" sz="2200">
                <a:solidFill>
                  <a:srgbClr val="000000"/>
                </a:solidFill>
                <a:latin typeface="Times New Roman" panose="02020603050405020304" pitchFamily="18" charset="0"/>
                <a:cs typeface="Times New Roman" panose="02020603050405020304" pitchFamily="18" charset="0"/>
              </a:rPr>
              <a:t>10 min,</a:t>
            </a:r>
            <a:r>
              <a:rPr lang="zh-CN" altLang="zh-CN" sz="2200">
                <a:solidFill>
                  <a:srgbClr val="000000"/>
                </a:solidFill>
                <a:latin typeface="Times New Roman" panose="02020603050405020304" pitchFamily="18" charset="0"/>
                <a:cs typeface="Times New Roman" panose="02020603050405020304" pitchFamily="18" charset="0"/>
              </a:rPr>
              <a:t>放出热量的</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被室内空气吸收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那么可使室内气温升高多少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假设空气的比热容为</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 J/(kg·</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(1)11</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27</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(3)8</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73</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zh-CN" altLang="zh-CN" sz="2200" i="1">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66996244"/>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822297410"/>
              </p:ext>
            </p:extLst>
          </p:nvPr>
        </p:nvGraphicFramePr>
        <p:xfrm>
          <a:off x="467544" y="620688"/>
          <a:ext cx="8128000" cy="6618083"/>
        </p:xfrm>
        <a:graphic>
          <a:graphicData uri="http://schemas.openxmlformats.org/presentationml/2006/ole">
            <mc:AlternateContent xmlns:mc="http://schemas.openxmlformats.org/markup-compatibility/2006">
              <mc:Choice xmlns:v="urn:schemas-microsoft-com:vml" Requires="v">
                <p:oleObj spid="_x0000_s94211" name="文档" r:id="rId4" imgW="3837004" imgH="3129063" progId="Word.Document.12">
                  <p:embed/>
                </p:oleObj>
              </mc:Choice>
              <mc:Fallback>
                <p:oleObj name="文档" r:id="rId4" imgW="3837004" imgH="3129063" progId="Word.Document.12">
                  <p:embed/>
                  <p:pic>
                    <p:nvPicPr>
                      <p:cNvPr id="2" name="对象 1"/>
                      <p:cNvPicPr/>
                      <p:nvPr/>
                    </p:nvPicPr>
                    <p:blipFill>
                      <a:blip r:embed="rId5"/>
                      <a:stretch>
                        <a:fillRect/>
                      </a:stretch>
                    </p:blipFill>
                    <p:spPr>
                      <a:xfrm>
                        <a:off x="467544" y="620688"/>
                        <a:ext cx="8128000" cy="6618083"/>
                      </a:xfrm>
                      <a:prstGeom prst="rect">
                        <a:avLst/>
                      </a:prstGeom>
                    </p:spPr>
                  </p:pic>
                </p:oleObj>
              </mc:Fallback>
            </mc:AlternateContent>
          </a:graphicData>
        </a:graphic>
      </p:graphicFrame>
    </p:spTree>
    <p:extLst>
      <p:ext uri="{BB962C8B-B14F-4D97-AF65-F5344CB8AC3E}">
        <p14:creationId xmlns:p14="http://schemas.microsoft.com/office/powerpoint/2010/main" val="3821453322"/>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江苏宿迁中考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某电器厂设计了一种具有高、中、低温三挡的家用电火锅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该火锅产品铭牌和电路图如图所示。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862711262"/>
              </p:ext>
            </p:extLst>
          </p:nvPr>
        </p:nvGraphicFramePr>
        <p:xfrm>
          <a:off x="508000" y="1654405"/>
          <a:ext cx="8128000" cy="1748680"/>
        </p:xfrm>
        <a:graphic>
          <a:graphicData uri="http://schemas.openxmlformats.org/presentationml/2006/ole">
            <mc:AlternateContent xmlns:mc="http://schemas.openxmlformats.org/markup-compatibility/2006">
              <mc:Choice xmlns:v="urn:schemas-microsoft-com:vml" Requires="v">
                <p:oleObj spid="_x0000_s95236" name="文档" r:id="rId4" imgW="3837004" imgH="825715" progId="Word.Document.12">
                  <p:embed/>
                </p:oleObj>
              </mc:Choice>
              <mc:Fallback>
                <p:oleObj name="文档" r:id="rId4" imgW="3837004" imgH="825715" progId="Word.Document.12">
                  <p:embed/>
                  <p:pic>
                    <p:nvPicPr>
                      <p:cNvPr id="3" name="对象 2"/>
                      <p:cNvPicPr/>
                      <p:nvPr/>
                    </p:nvPicPr>
                    <p:blipFill>
                      <a:blip r:embed="rId5"/>
                      <a:stretch>
                        <a:fillRect/>
                      </a:stretch>
                    </p:blipFill>
                    <p:spPr>
                      <a:xfrm>
                        <a:off x="508000" y="1654405"/>
                        <a:ext cx="8128000" cy="1748680"/>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2575742995"/>
              </p:ext>
            </p:extLst>
          </p:nvPr>
        </p:nvGraphicFramePr>
        <p:xfrm>
          <a:off x="508000" y="3573016"/>
          <a:ext cx="8128000" cy="1703136"/>
        </p:xfrm>
        <a:graphic>
          <a:graphicData uri="http://schemas.openxmlformats.org/presentationml/2006/ole">
            <mc:AlternateContent xmlns:mc="http://schemas.openxmlformats.org/markup-compatibility/2006">
              <mc:Choice xmlns:v="urn:schemas-microsoft-com:vml" Requires="v">
                <p:oleObj spid="_x0000_s95237" name="文档" r:id="rId7" imgW="3894229" imgH="815258" progId="Word.Document.12">
                  <p:embed/>
                </p:oleObj>
              </mc:Choice>
              <mc:Fallback>
                <p:oleObj name="文档" r:id="rId7" imgW="3894229" imgH="815258" progId="Word.Document.12">
                  <p:embed/>
                  <p:pic>
                    <p:nvPicPr>
                      <p:cNvPr id="4" name="对象 3"/>
                      <p:cNvPicPr/>
                      <p:nvPr/>
                    </p:nvPicPr>
                    <p:blipFill>
                      <a:blip r:embed="rId8"/>
                      <a:stretch>
                        <a:fillRect/>
                      </a:stretch>
                    </p:blipFill>
                    <p:spPr>
                      <a:xfrm>
                        <a:off x="508000" y="3573016"/>
                        <a:ext cx="8128000" cy="1703136"/>
                      </a:xfrm>
                      <a:prstGeom prst="rect">
                        <a:avLst/>
                      </a:prstGeom>
                    </p:spPr>
                  </p:pic>
                </p:oleObj>
              </mc:Fallback>
            </mc:AlternateContent>
          </a:graphicData>
        </a:graphic>
      </p:graphicFrame>
    </p:spTree>
    <p:extLst>
      <p:ext uri="{BB962C8B-B14F-4D97-AF65-F5344CB8AC3E}">
        <p14:creationId xmlns:p14="http://schemas.microsoft.com/office/powerpoint/2010/main" val="3259268534"/>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当开关</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断开</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接</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该电火锅选用</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低温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挡工作。</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当电火锅使用中温挡正常工作时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电路中电流是多大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接入电路的电热丝的阻值是多少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用电火锅高温挡在额定电压下烧水</a:t>
            </a:r>
            <a:r>
              <a:rPr lang="en-US" altLang="zh-CN" sz="2200">
                <a:solidFill>
                  <a:srgbClr val="000000"/>
                </a:solidFill>
                <a:latin typeface="Times New Roman" panose="02020603050405020304" pitchFamily="18" charset="0"/>
                <a:cs typeface="Times New Roman" panose="02020603050405020304" pitchFamily="18" charset="0"/>
              </a:rPr>
              <a:t>7 min,</a:t>
            </a:r>
            <a:r>
              <a:rPr lang="zh-CN" altLang="zh-CN" sz="2200">
                <a:solidFill>
                  <a:srgbClr val="000000"/>
                </a:solidFill>
                <a:latin typeface="Times New Roman" panose="02020603050405020304" pitchFamily="18" charset="0"/>
                <a:cs typeface="Times New Roman" panose="02020603050405020304" pitchFamily="18" charset="0"/>
              </a:rPr>
              <a:t>电流做了多少功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若电热丝产生的热量全部被水吸收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在标准大气压下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能使</a:t>
            </a:r>
            <a:r>
              <a:rPr lang="en-US" altLang="zh-CN" sz="2200">
                <a:solidFill>
                  <a:srgbClr val="000000"/>
                </a:solidFill>
                <a:latin typeface="Times New Roman" panose="02020603050405020304" pitchFamily="18" charset="0"/>
                <a:cs typeface="Times New Roman" panose="02020603050405020304" pitchFamily="18" charset="0"/>
              </a:rPr>
              <a:t>1 kg</a:t>
            </a:r>
            <a:r>
              <a:rPr lang="zh-CN" altLang="zh-CN" sz="2200">
                <a:solidFill>
                  <a:srgbClr val="000000"/>
                </a:solidFill>
                <a:latin typeface="Times New Roman" panose="02020603050405020304" pitchFamily="18" charset="0"/>
                <a:cs typeface="Times New Roman" panose="02020603050405020304" pitchFamily="18" charset="0"/>
              </a:rPr>
              <a:t>初温为</a:t>
            </a:r>
            <a:r>
              <a:rPr lang="en-US" altLang="zh-CN" sz="2200">
                <a:solidFill>
                  <a:srgbClr val="000000"/>
                </a:solidFill>
                <a:latin typeface="Times New Roman" panose="02020603050405020304" pitchFamily="18" charset="0"/>
                <a:cs typeface="Times New Roman" panose="02020603050405020304" pitchFamily="18" charset="0"/>
              </a:rPr>
              <a:t>20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cs typeface="Times New Roman" panose="02020603050405020304" pitchFamily="18" charset="0"/>
              </a:rPr>
              <a:t>的水升高多少</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baseline="-25000">
                <a:solidFill>
                  <a:srgbClr val="000000"/>
                </a:solidFill>
                <a:latin typeface="Times New Roman" panose="02020603050405020304" pitchFamily="18" charset="0"/>
                <a:cs typeface="Times New Roman" panose="02020603050405020304" pitchFamily="18" charset="0"/>
              </a:rPr>
              <a:t>水</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 J/(kg·</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5004666"/>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低温</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(2)2</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110</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696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80</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09044711"/>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326948346"/>
              </p:ext>
            </p:extLst>
          </p:nvPr>
        </p:nvGraphicFramePr>
        <p:xfrm>
          <a:off x="467544" y="980728"/>
          <a:ext cx="8128000" cy="5323388"/>
        </p:xfrm>
        <a:graphic>
          <a:graphicData uri="http://schemas.openxmlformats.org/presentationml/2006/ole">
            <mc:AlternateContent xmlns:mc="http://schemas.openxmlformats.org/markup-compatibility/2006">
              <mc:Choice xmlns:v="urn:schemas-microsoft-com:vml" Requires="v">
                <p:oleObj spid="_x0000_s96259" name="文档" r:id="rId4" imgW="3837004" imgH="2512481" progId="Word.Document.12">
                  <p:embed/>
                </p:oleObj>
              </mc:Choice>
              <mc:Fallback>
                <p:oleObj name="文档" r:id="rId4" imgW="3837004" imgH="2512481" progId="Word.Document.12">
                  <p:embed/>
                  <p:pic>
                    <p:nvPicPr>
                      <p:cNvPr id="2" name="对象 1"/>
                      <p:cNvPicPr/>
                      <p:nvPr/>
                    </p:nvPicPr>
                    <p:blipFill>
                      <a:blip r:embed="rId5"/>
                      <a:stretch>
                        <a:fillRect/>
                      </a:stretch>
                    </p:blipFill>
                    <p:spPr>
                      <a:xfrm>
                        <a:off x="467544" y="980728"/>
                        <a:ext cx="8128000" cy="5323388"/>
                      </a:xfrm>
                      <a:prstGeom prst="rect">
                        <a:avLst/>
                      </a:prstGeom>
                    </p:spPr>
                  </p:pic>
                </p:oleObj>
              </mc:Fallback>
            </mc:AlternateContent>
          </a:graphicData>
        </a:graphic>
      </p:graphicFrame>
    </p:spTree>
    <p:extLst>
      <p:ext uri="{BB962C8B-B14F-4D97-AF65-F5344CB8AC3E}">
        <p14:creationId xmlns:p14="http://schemas.microsoft.com/office/powerpoint/2010/main" val="1622445172"/>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力、电、热综合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4(2019·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安徽合肥一模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随着人们对环境保护的要求越来越高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电动汽车慢慢进入人们的日常生活。从能量转化的角度看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电动汽车主要是把电能转化为机械能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还有一部分在线圈中以热量的形式散失掉。电动汽车电动机的额定电压为</a:t>
            </a:r>
            <a:r>
              <a:rPr lang="en-US" altLang="zh-CN" sz="2200">
                <a:solidFill>
                  <a:srgbClr val="000000"/>
                </a:solidFill>
                <a:latin typeface="Times New Roman" panose="02020603050405020304" pitchFamily="18" charset="0"/>
                <a:cs typeface="Times New Roman" panose="02020603050405020304" pitchFamily="18" charset="0"/>
              </a:rPr>
              <a:t>500 V,</a:t>
            </a:r>
            <a:r>
              <a:rPr lang="zh-CN" altLang="zh-CN" sz="2200">
                <a:solidFill>
                  <a:srgbClr val="000000"/>
                </a:solidFill>
                <a:latin typeface="Times New Roman" panose="02020603050405020304" pitchFamily="18" charset="0"/>
                <a:cs typeface="Times New Roman" panose="02020603050405020304" pitchFamily="18" charset="0"/>
              </a:rPr>
              <a:t>正常工作时通过电动机线圈的电流为</a:t>
            </a:r>
            <a:r>
              <a:rPr lang="en-US" altLang="zh-CN" sz="2200">
                <a:solidFill>
                  <a:srgbClr val="000000"/>
                </a:solidFill>
                <a:latin typeface="Times New Roman" panose="02020603050405020304" pitchFamily="18" charset="0"/>
                <a:cs typeface="Times New Roman" panose="02020603050405020304" pitchFamily="18" charset="0"/>
              </a:rPr>
              <a:t>30 A,</a:t>
            </a:r>
            <a:r>
              <a:rPr lang="zh-CN" altLang="zh-CN" sz="2200">
                <a:solidFill>
                  <a:srgbClr val="000000"/>
                </a:solidFill>
                <a:latin typeface="Times New Roman" panose="02020603050405020304" pitchFamily="18" charset="0"/>
                <a:cs typeface="Times New Roman" panose="02020603050405020304" pitchFamily="18" charset="0"/>
              </a:rPr>
              <a:t>电动机线圈电阻为</a:t>
            </a:r>
            <a:r>
              <a:rPr lang="en-US" altLang="zh-CN" sz="2200">
                <a:solidFill>
                  <a:srgbClr val="000000"/>
                </a:solidFill>
                <a:latin typeface="Times New Roman" panose="02020603050405020304" pitchFamily="18" charset="0"/>
                <a:cs typeface="Times New Roman" panose="02020603050405020304" pitchFamily="18" charset="0"/>
              </a:rPr>
              <a:t>2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若电动汽车行驶过程中牵引力为</a:t>
            </a:r>
            <a:r>
              <a:rPr lang="en-US" altLang="zh-CN" sz="2200">
                <a:solidFill>
                  <a:srgbClr val="000000"/>
                </a:solidFill>
                <a:latin typeface="Times New Roman" panose="02020603050405020304" pitchFamily="18" charset="0"/>
                <a:cs typeface="Times New Roman" panose="02020603050405020304" pitchFamily="18" charset="0"/>
              </a:rPr>
              <a:t>1 000 N,</a:t>
            </a:r>
            <a:r>
              <a:rPr lang="zh-CN" altLang="zh-CN" sz="2200">
                <a:solidFill>
                  <a:srgbClr val="000000"/>
                </a:solidFill>
                <a:latin typeface="Times New Roman" panose="02020603050405020304" pitchFamily="18" charset="0"/>
                <a:cs typeface="Times New Roman" panose="02020603050405020304" pitchFamily="18" charset="0"/>
              </a:rPr>
              <a:t>则电动汽车行驶</a:t>
            </a:r>
            <a:r>
              <a:rPr lang="en-US" altLang="zh-CN" sz="2200">
                <a:solidFill>
                  <a:srgbClr val="000000"/>
                </a:solidFill>
                <a:latin typeface="Times New Roman" panose="02020603050405020304" pitchFamily="18" charset="0"/>
                <a:cs typeface="Times New Roman" panose="02020603050405020304" pitchFamily="18" charset="0"/>
              </a:rPr>
              <a:t>10 min</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电动机消耗的电能</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线圈产生的热量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电动汽车行驶的速度。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595665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196752"/>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 J</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08</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 J</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(3)13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 m/s</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电动汽车行驶</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min,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电动机消耗的电能</a:t>
            </a:r>
            <a:r>
              <a:rPr lang="en-US" altLang="zh-CN" sz="2200" i="1">
                <a:solidFill>
                  <a:srgbClr val="000000"/>
                </a:solidFill>
                <a:latin typeface="Times New Roman" panose="02020603050405020304" pitchFamily="18" charset="0"/>
                <a:cs typeface="Times New Roman" panose="02020603050405020304" pitchFamily="18" charset="0"/>
              </a:rPr>
              <a:t>W=UIt=</a:t>
            </a:r>
            <a:r>
              <a:rPr lang="en-US" altLang="zh-CN" sz="2200">
                <a:solidFill>
                  <a:srgbClr val="000000"/>
                </a:solidFill>
                <a:latin typeface="Times New Roman" panose="02020603050405020304" pitchFamily="18" charset="0"/>
                <a:cs typeface="Times New Roman" panose="02020603050405020304" pitchFamily="18" charset="0"/>
              </a:rPr>
              <a:t>500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V</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9</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线圈产生的热量</a:t>
            </a:r>
            <a:r>
              <a:rPr lang="en-US" altLang="zh-CN" sz="2200" i="1">
                <a:solidFill>
                  <a:srgbClr val="000000"/>
                </a:solidFill>
                <a:latin typeface="Times New Roman" panose="02020603050405020304" pitchFamily="18" charset="0"/>
                <a:cs typeface="Times New Roman" panose="02020603050405020304" pitchFamily="18" charset="0"/>
              </a:rPr>
              <a:t>Q=I</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Rt=</a:t>
            </a:r>
            <a:r>
              <a:rPr lang="en-US" altLang="zh-CN" sz="2200">
                <a:solidFill>
                  <a:srgbClr val="000000"/>
                </a:solidFill>
                <a:latin typeface="Times New Roman" panose="02020603050405020304" pitchFamily="18" charset="0"/>
                <a:cs typeface="Times New Roman" panose="02020603050405020304" pitchFamily="18" charset="0"/>
              </a:rPr>
              <a:t>(30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08</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电动汽车获得的机械能</a:t>
            </a:r>
            <a:r>
              <a:rPr lang="en-US" altLang="zh-CN" sz="2200" i="1">
                <a:solidFill>
                  <a:srgbClr val="000000"/>
                </a:solidFill>
                <a:latin typeface="Times New Roman" panose="02020603050405020304" pitchFamily="18" charset="0"/>
                <a:cs typeface="Times New Roman" panose="02020603050405020304" pitchFamily="18" charset="0"/>
              </a:rPr>
              <a:t>W</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a:t>
            </a:r>
            <a:r>
              <a:rPr lang="en-US" altLang="zh-CN" sz="2200" i="1">
                <a:solidFill>
                  <a:srgbClr val="000000"/>
                </a:solidFill>
                <a:latin typeface="Times New Roman" panose="02020603050405020304" pitchFamily="18" charset="0"/>
                <a:cs typeface="Times New Roman" panose="02020603050405020304" pitchFamily="18" charset="0"/>
              </a:rPr>
              <a:t>=W-Q=</a:t>
            </a:r>
            <a:r>
              <a:rPr lang="en-US" altLang="zh-CN" sz="2200">
                <a:solidFill>
                  <a:srgbClr val="000000"/>
                </a:solidFill>
                <a:latin typeface="Times New Roman" panose="02020603050405020304" pitchFamily="18" charset="0"/>
                <a:cs typeface="Times New Roman" panose="02020603050405020304" pitchFamily="18" charset="0"/>
              </a:rPr>
              <a:t>9</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08</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92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14238581"/>
              </p:ext>
            </p:extLst>
          </p:nvPr>
        </p:nvGraphicFramePr>
        <p:xfrm>
          <a:off x="508000" y="4005064"/>
          <a:ext cx="8128000" cy="1160181"/>
        </p:xfrm>
        <a:graphic>
          <a:graphicData uri="http://schemas.openxmlformats.org/presentationml/2006/ole">
            <mc:AlternateContent xmlns:mc="http://schemas.openxmlformats.org/markup-compatibility/2006">
              <mc:Choice xmlns:v="urn:schemas-microsoft-com:vml" Requires="v">
                <p:oleObj spid="_x0000_s97283" name="文档" r:id="rId4" imgW="3837004" imgH="546991" progId="Word.Document.12">
                  <p:embed/>
                </p:oleObj>
              </mc:Choice>
              <mc:Fallback>
                <p:oleObj name="文档" r:id="rId4" imgW="3837004" imgH="546991" progId="Word.Document.12">
                  <p:embed/>
                  <p:pic>
                    <p:nvPicPr>
                      <p:cNvPr id="3" name="对象 2"/>
                      <p:cNvPicPr/>
                      <p:nvPr/>
                    </p:nvPicPr>
                    <p:blipFill>
                      <a:blip r:embed="rId5"/>
                      <a:stretch>
                        <a:fillRect/>
                      </a:stretch>
                    </p:blipFill>
                    <p:spPr>
                      <a:xfrm>
                        <a:off x="508000" y="4005064"/>
                        <a:ext cx="8128000" cy="1160181"/>
                      </a:xfrm>
                      <a:prstGeom prst="rect">
                        <a:avLst/>
                      </a:prstGeom>
                    </p:spPr>
                  </p:pic>
                </p:oleObj>
              </mc:Fallback>
            </mc:AlternateContent>
          </a:graphicData>
        </a:graphic>
      </p:graphicFrame>
      <p:sp>
        <p:nvSpPr>
          <p:cNvPr id="4" name="矩形 3"/>
          <p:cNvSpPr>
            <a:spLocks noChangeAspect="1"/>
          </p:cNvSpPr>
          <p:nvPr/>
        </p:nvSpPr>
        <p:spPr>
          <a:xfrm>
            <a:off x="508000" y="5229200"/>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方法指导</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本题考查了电功、电热公式的应用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要知道电动机是非纯电阻电路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计算产生热量时只能用</a:t>
            </a:r>
            <a:r>
              <a:rPr lang="en-US" altLang="zh-CN" sz="2200" i="1">
                <a:solidFill>
                  <a:srgbClr val="000000"/>
                </a:solidFill>
                <a:latin typeface="Times New Roman" panose="02020603050405020304" pitchFamily="18" charset="0"/>
                <a:cs typeface="Times New Roman" panose="02020603050405020304" pitchFamily="18" charset="0"/>
              </a:rPr>
              <a:t>Q=I</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Rt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计算。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5096331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131112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如图甲是自动冲泡咖啡机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图乙是其简化电路图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咖啡机的铭牌如下表。咖啡机可以通过自动控制开关</a:t>
            </a:r>
            <a:r>
              <a:rPr lang="en-US" altLang="zh-CN" sz="2200">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cs typeface="Times New Roman" panose="02020603050405020304" pitchFamily="18" charset="0"/>
              </a:rPr>
              <a:t>分别进行打磨和加热。请计算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447242623"/>
              </p:ext>
            </p:extLst>
          </p:nvPr>
        </p:nvGraphicFramePr>
        <p:xfrm>
          <a:off x="1213322" y="2397015"/>
          <a:ext cx="6717355" cy="1914876"/>
        </p:xfrm>
        <a:graphic>
          <a:graphicData uri="http://schemas.openxmlformats.org/presentationml/2006/ole">
            <mc:AlternateContent xmlns:mc="http://schemas.openxmlformats.org/markup-compatibility/2006">
              <mc:Choice xmlns:v="urn:schemas-microsoft-com:vml" Requires="v">
                <p:oleObj spid="_x0000_s98308" name="文档" r:id="rId4" imgW="3837004" imgH="1093261" progId="Word.Document.12">
                  <p:embed/>
                </p:oleObj>
              </mc:Choice>
              <mc:Fallback>
                <p:oleObj name="文档" r:id="rId4" imgW="3837004" imgH="1093261" progId="Word.Document.12">
                  <p:embed/>
                  <p:pic>
                    <p:nvPicPr>
                      <p:cNvPr id="3" name="对象 2"/>
                      <p:cNvPicPr/>
                      <p:nvPr/>
                    </p:nvPicPr>
                    <p:blipFill>
                      <a:blip r:embed="rId5"/>
                      <a:stretch>
                        <a:fillRect/>
                      </a:stretch>
                    </p:blipFill>
                    <p:spPr>
                      <a:xfrm>
                        <a:off x="1213322" y="2397015"/>
                        <a:ext cx="6717355" cy="1914876"/>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1570571996"/>
              </p:ext>
            </p:extLst>
          </p:nvPr>
        </p:nvGraphicFramePr>
        <p:xfrm>
          <a:off x="508000" y="4518873"/>
          <a:ext cx="8128000" cy="2130578"/>
        </p:xfrm>
        <a:graphic>
          <a:graphicData uri="http://schemas.openxmlformats.org/presentationml/2006/ole">
            <mc:AlternateContent xmlns:mc="http://schemas.openxmlformats.org/markup-compatibility/2006">
              <mc:Choice xmlns:v="urn:schemas-microsoft-com:vml" Requires="v">
                <p:oleObj spid="_x0000_s98309" name="文档" r:id="rId7" imgW="3894229" imgH="1020785" progId="Word.Document.12">
                  <p:embed/>
                </p:oleObj>
              </mc:Choice>
              <mc:Fallback>
                <p:oleObj name="文档" r:id="rId7" imgW="3894229" imgH="1020785" progId="Word.Document.12">
                  <p:embed/>
                  <p:pic>
                    <p:nvPicPr>
                      <p:cNvPr id="4" name="对象 3"/>
                      <p:cNvPicPr/>
                      <p:nvPr/>
                    </p:nvPicPr>
                    <p:blipFill>
                      <a:blip r:embed="rId8"/>
                      <a:stretch>
                        <a:fillRect/>
                      </a:stretch>
                    </p:blipFill>
                    <p:spPr>
                      <a:xfrm>
                        <a:off x="508000" y="4518873"/>
                        <a:ext cx="8128000" cy="2130578"/>
                      </a:xfrm>
                      <a:prstGeom prst="rect">
                        <a:avLst/>
                      </a:prstGeom>
                    </p:spPr>
                  </p:pic>
                </p:oleObj>
              </mc:Fallback>
            </mc:AlternateContent>
          </a:graphicData>
        </a:graphic>
      </p:graphicFrame>
    </p:spTree>
    <p:extLst>
      <p:ext uri="{BB962C8B-B14F-4D97-AF65-F5344CB8AC3E}">
        <p14:creationId xmlns:p14="http://schemas.microsoft.com/office/powerpoint/2010/main" val="2773251533"/>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52736"/>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电热丝</a:t>
            </a:r>
            <a:r>
              <a:rPr lang="en-US" altLang="zh-CN" sz="2200" i="1">
                <a:solidFill>
                  <a:srgbClr val="000000"/>
                </a:solidFill>
                <a:latin typeface="Times New Roman" panose="02020603050405020304" pitchFamily="18" charset="0"/>
                <a:cs typeface="Times New Roman" panose="02020603050405020304" pitchFamily="18" charset="0"/>
              </a:rPr>
              <a:t>R</a:t>
            </a:r>
            <a:r>
              <a:rPr lang="zh-CN" altLang="zh-CN" sz="2200">
                <a:solidFill>
                  <a:srgbClr val="000000"/>
                </a:solidFill>
                <a:latin typeface="Times New Roman" panose="02020603050405020304" pitchFamily="18" charset="0"/>
                <a:cs typeface="Times New Roman" panose="02020603050405020304" pitchFamily="18" charset="0"/>
              </a:rPr>
              <a:t>的阻值。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已知电动机的线圈电阻</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咖啡机正常打磨</a:t>
            </a:r>
            <a:r>
              <a:rPr lang="en-US" altLang="zh-CN" sz="2200">
                <a:solidFill>
                  <a:srgbClr val="000000"/>
                </a:solidFill>
                <a:latin typeface="Times New Roman" panose="02020603050405020304" pitchFamily="18" charset="0"/>
                <a:cs typeface="Times New Roman" panose="02020603050405020304" pitchFamily="18" charset="0"/>
              </a:rPr>
              <a:t>1 min</a:t>
            </a:r>
            <a:r>
              <a:rPr lang="zh-CN" altLang="zh-CN" sz="2200">
                <a:solidFill>
                  <a:srgbClr val="000000"/>
                </a:solidFill>
                <a:latin typeface="Times New Roman" panose="02020603050405020304" pitchFamily="18" charset="0"/>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通过电动机线圈的电流</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i="1" baseline="-25000">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cs typeface="Times New Roman" panose="02020603050405020304" pitchFamily="18" charset="0"/>
              </a:rPr>
              <a:t>和线圈产生的热量</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(1)60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(2)1</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zh-CN" altLang="zh-CN" sz="2200" i="1">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由表格数据可知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电热丝额定功率</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i="1" baseline="-25000">
                <a:solidFill>
                  <a:srgbClr val="000000"/>
                </a:solidFill>
                <a:latin typeface="Times New Roman" panose="02020603050405020304" pitchFamily="18" charset="0"/>
                <a:cs typeface="Times New Roman" panose="02020603050405020304" pitchFamily="18" charset="0"/>
              </a:rPr>
              <a:t>R</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800</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W,</a:t>
            </a:r>
            <a:r>
              <a:rPr lang="zh-CN" altLang="zh-CN" sz="2200">
                <a:solidFill>
                  <a:srgbClr val="000000"/>
                </a:solidFill>
                <a:latin typeface="NEU-BZ-S92"/>
                <a:ea typeface="方正宋黑_GBK" panose="03000509000000000000" pitchFamily="65" charset="-122"/>
                <a:cs typeface="Times New Roman" panose="02020603050405020304" pitchFamily="18" charset="0"/>
              </a:rPr>
              <a:t>额定电压</a:t>
            </a:r>
            <a:r>
              <a:rPr lang="en-US" altLang="zh-CN" sz="2200" i="1">
                <a:solidFill>
                  <a:srgbClr val="000000"/>
                </a:solidFill>
                <a:latin typeface="Times New Roman" panose="02020603050405020304" pitchFamily="18" charset="0"/>
                <a:cs typeface="Times New Roman" panose="02020603050405020304" pitchFamily="18" charset="0"/>
              </a:rPr>
              <a:t>U=</a:t>
            </a:r>
            <a:r>
              <a:rPr lang="en-US" altLang="zh-CN" sz="2200">
                <a:solidFill>
                  <a:srgbClr val="000000"/>
                </a:solidFill>
                <a:latin typeface="Times New Roman" panose="02020603050405020304" pitchFamily="18" charset="0"/>
                <a:cs typeface="Times New Roman" panose="02020603050405020304" pitchFamily="18" charset="0"/>
              </a:rPr>
              <a:t>220</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V,</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59836260"/>
              </p:ext>
            </p:extLst>
          </p:nvPr>
        </p:nvGraphicFramePr>
        <p:xfrm>
          <a:off x="611560" y="3543803"/>
          <a:ext cx="8128000" cy="2276646"/>
        </p:xfrm>
        <a:graphic>
          <a:graphicData uri="http://schemas.openxmlformats.org/presentationml/2006/ole">
            <mc:AlternateContent xmlns:mc="http://schemas.openxmlformats.org/markup-compatibility/2006">
              <mc:Choice xmlns:v="urn:schemas-microsoft-com:vml" Requires="v">
                <p:oleObj spid="_x0000_s99331" name="文档" r:id="rId4" imgW="3837004" imgH="1074150" progId="Word.Document.12">
                  <p:embed/>
                </p:oleObj>
              </mc:Choice>
              <mc:Fallback>
                <p:oleObj name="文档" r:id="rId4" imgW="3837004" imgH="1074150" progId="Word.Document.12">
                  <p:embed/>
                  <p:pic>
                    <p:nvPicPr>
                      <p:cNvPr id="3" name="对象 2"/>
                      <p:cNvPicPr/>
                      <p:nvPr/>
                    </p:nvPicPr>
                    <p:blipFill>
                      <a:blip r:embed="rId5"/>
                      <a:stretch>
                        <a:fillRect/>
                      </a:stretch>
                    </p:blipFill>
                    <p:spPr>
                      <a:xfrm>
                        <a:off x="611560" y="3543803"/>
                        <a:ext cx="8128000" cy="2276646"/>
                      </a:xfrm>
                      <a:prstGeom prst="rect">
                        <a:avLst/>
                      </a:prstGeom>
                    </p:spPr>
                  </p:pic>
                </p:oleObj>
              </mc:Fallback>
            </mc:AlternateContent>
          </a:graphicData>
        </a:graphic>
      </p:graphicFrame>
    </p:spTree>
    <p:extLst>
      <p:ext uri="{BB962C8B-B14F-4D97-AF65-F5344CB8AC3E}">
        <p14:creationId xmlns:p14="http://schemas.microsoft.com/office/powerpoint/2010/main" val="1955030202"/>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用微型电动机提升</a:t>
            </a:r>
            <a:r>
              <a:rPr lang="en-US" altLang="zh-CN" sz="2200">
                <a:solidFill>
                  <a:srgbClr val="000000"/>
                </a:solidFill>
                <a:latin typeface="Times New Roman" panose="02020603050405020304" pitchFamily="18" charset="0"/>
                <a:cs typeface="Times New Roman" panose="02020603050405020304" pitchFamily="18" charset="0"/>
              </a:rPr>
              <a:t>10 N</a:t>
            </a:r>
            <a:r>
              <a:rPr lang="zh-CN" altLang="zh-CN" sz="2200">
                <a:solidFill>
                  <a:srgbClr val="000000"/>
                </a:solidFill>
                <a:latin typeface="Times New Roman" panose="02020603050405020304" pitchFamily="18" charset="0"/>
                <a:cs typeface="Times New Roman" panose="02020603050405020304" pitchFamily="18" charset="0"/>
              </a:rPr>
              <a:t>的物体。当电源电压为</a:t>
            </a:r>
            <a:r>
              <a:rPr lang="en-US" altLang="zh-CN" sz="2200">
                <a:solidFill>
                  <a:srgbClr val="000000"/>
                </a:solidFill>
                <a:latin typeface="Times New Roman" panose="02020603050405020304" pitchFamily="18" charset="0"/>
                <a:cs typeface="Times New Roman" panose="02020603050405020304" pitchFamily="18" charset="0"/>
              </a:rPr>
              <a:t>3 V </a:t>
            </a:r>
            <a:r>
              <a:rPr lang="zh-CN" altLang="zh-CN" sz="2200">
                <a:solidFill>
                  <a:srgbClr val="000000"/>
                </a:solidFill>
                <a:latin typeface="Times New Roman" panose="02020603050405020304" pitchFamily="18" charset="0"/>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闭合开关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电动机不转动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电流表示数为</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 A;</a:t>
            </a:r>
            <a:r>
              <a:rPr lang="zh-CN" altLang="zh-CN" sz="2200">
                <a:solidFill>
                  <a:srgbClr val="000000"/>
                </a:solidFill>
                <a:latin typeface="Times New Roman" panose="02020603050405020304" pitchFamily="18" charset="0"/>
                <a:cs typeface="Times New Roman" panose="02020603050405020304" pitchFamily="18" charset="0"/>
              </a:rPr>
              <a:t>当电源电压为</a:t>
            </a:r>
            <a:r>
              <a:rPr lang="en-US" altLang="zh-CN" sz="2200">
                <a:solidFill>
                  <a:srgbClr val="000000"/>
                </a:solidFill>
                <a:latin typeface="Times New Roman" panose="02020603050405020304" pitchFamily="18" charset="0"/>
                <a:cs typeface="Times New Roman" panose="02020603050405020304" pitchFamily="18" charset="0"/>
              </a:rPr>
              <a:t>12 V</a:t>
            </a:r>
            <a:r>
              <a:rPr lang="zh-CN" altLang="zh-CN" sz="2200">
                <a:solidFill>
                  <a:srgbClr val="000000"/>
                </a:solidFill>
                <a:latin typeface="Times New Roman" panose="02020603050405020304" pitchFamily="18" charset="0"/>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闭合开关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电动机正常工作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电流表示数为</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 A,</a:t>
            </a:r>
            <a:r>
              <a:rPr lang="zh-CN" altLang="zh-CN" sz="2200">
                <a:solidFill>
                  <a:srgbClr val="000000"/>
                </a:solidFill>
                <a:latin typeface="Times New Roman" panose="02020603050405020304" pitchFamily="18" charset="0"/>
                <a:cs typeface="Times New Roman" panose="02020603050405020304" pitchFamily="18" charset="0"/>
              </a:rPr>
              <a:t>物体匀速上升。已知电动机转动时欧姆定律不适用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并忽略温度对电阻的影响和摩擦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试解答</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电动机正常工作时消耗的电功率是多少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电动机正常工作时线圈电阻</a:t>
            </a:r>
            <a:r>
              <a:rPr lang="en-US" altLang="zh-CN" sz="2200" i="1">
                <a:solidFill>
                  <a:srgbClr val="000000"/>
                </a:solidFill>
                <a:latin typeface="Times New Roman" panose="02020603050405020304" pitchFamily="18" charset="0"/>
                <a:cs typeface="Times New Roman" panose="02020603050405020304" pitchFamily="18" charset="0"/>
              </a:rPr>
              <a:t>R</a:t>
            </a:r>
            <a:r>
              <a:rPr lang="zh-CN" altLang="zh-CN" sz="2200">
                <a:solidFill>
                  <a:srgbClr val="000000"/>
                </a:solidFill>
                <a:latin typeface="Times New Roman" panose="02020603050405020304" pitchFamily="18" charset="0"/>
                <a:cs typeface="Times New Roman" panose="02020603050405020304" pitchFamily="18" charset="0"/>
              </a:rPr>
              <a:t>的发热功率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试从能量守恒的角度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求重物上升的速度大小。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073648829"/>
              </p:ext>
            </p:extLst>
          </p:nvPr>
        </p:nvGraphicFramePr>
        <p:xfrm>
          <a:off x="683568" y="4159840"/>
          <a:ext cx="8128000" cy="1667972"/>
        </p:xfrm>
        <a:graphic>
          <a:graphicData uri="http://schemas.openxmlformats.org/presentationml/2006/ole">
            <mc:AlternateContent xmlns:mc="http://schemas.openxmlformats.org/markup-compatibility/2006">
              <mc:Choice xmlns:v="urn:schemas-microsoft-com:vml" Requires="v">
                <p:oleObj spid="_x0000_s100355" name="文档" r:id="rId4" imgW="3837004" imgH="787855" progId="Word.Document.12">
                  <p:embed/>
                </p:oleObj>
              </mc:Choice>
              <mc:Fallback>
                <p:oleObj name="文档" r:id="rId4" imgW="3837004" imgH="787855" progId="Word.Document.12">
                  <p:embed/>
                  <p:pic>
                    <p:nvPicPr>
                      <p:cNvPr id="3" name="对象 2"/>
                      <p:cNvPicPr/>
                      <p:nvPr/>
                    </p:nvPicPr>
                    <p:blipFill>
                      <a:blip r:embed="rId5"/>
                      <a:stretch>
                        <a:fillRect/>
                      </a:stretch>
                    </p:blipFill>
                    <p:spPr>
                      <a:xfrm>
                        <a:off x="683568" y="4159840"/>
                        <a:ext cx="8128000" cy="1667972"/>
                      </a:xfrm>
                      <a:prstGeom prst="rect">
                        <a:avLst/>
                      </a:prstGeom>
                    </p:spPr>
                  </p:pic>
                </p:oleObj>
              </mc:Fallback>
            </mc:AlternateContent>
          </a:graphicData>
        </a:graphic>
      </p:graphicFrame>
    </p:spTree>
    <p:extLst>
      <p:ext uri="{BB962C8B-B14F-4D97-AF65-F5344CB8AC3E}">
        <p14:creationId xmlns:p14="http://schemas.microsoft.com/office/powerpoint/2010/main" val="4213780349"/>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5273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汽车的重力</a:t>
            </a:r>
            <a:r>
              <a:rPr lang="en-US" altLang="zh-CN" sz="2200" i="1">
                <a:solidFill>
                  <a:srgbClr val="000000"/>
                </a:solidFill>
                <a:latin typeface="Times New Roman" panose="02020603050405020304" pitchFamily="18" charset="0"/>
                <a:cs typeface="Times New Roman" panose="02020603050405020304" pitchFamily="18" charset="0"/>
              </a:rPr>
              <a:t>G=mg=</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N/kg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因为汽车匀速运动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872032280"/>
              </p:ext>
            </p:extLst>
          </p:nvPr>
        </p:nvGraphicFramePr>
        <p:xfrm>
          <a:off x="611560" y="1918742"/>
          <a:ext cx="8128000" cy="3013111"/>
        </p:xfrm>
        <a:graphic>
          <a:graphicData uri="http://schemas.openxmlformats.org/presentationml/2006/ole">
            <mc:AlternateContent xmlns:mc="http://schemas.openxmlformats.org/markup-compatibility/2006">
              <mc:Choice xmlns:v="urn:schemas-microsoft-com:vml" Requires="v">
                <p:oleObj spid="_x0000_s73731" name="文档" r:id="rId4" imgW="3837004" imgH="1422105" progId="Word.Document.12">
                  <p:embed/>
                </p:oleObj>
              </mc:Choice>
              <mc:Fallback>
                <p:oleObj name="文档" r:id="rId4" imgW="3837004" imgH="1422105" progId="Word.Document.12">
                  <p:embed/>
                  <p:pic>
                    <p:nvPicPr>
                      <p:cNvPr id="3" name="对象 2"/>
                      <p:cNvPicPr/>
                      <p:nvPr/>
                    </p:nvPicPr>
                    <p:blipFill>
                      <a:blip r:embed="rId5"/>
                      <a:stretch>
                        <a:fillRect/>
                      </a:stretch>
                    </p:blipFill>
                    <p:spPr>
                      <a:xfrm>
                        <a:off x="611560" y="1918742"/>
                        <a:ext cx="8128000" cy="3013111"/>
                      </a:xfrm>
                      <a:prstGeom prst="rect">
                        <a:avLst/>
                      </a:prstGeom>
                    </p:spPr>
                  </p:pic>
                </p:oleObj>
              </mc:Fallback>
            </mc:AlternateContent>
          </a:graphicData>
        </a:graphic>
      </p:graphicFrame>
      <p:sp>
        <p:nvSpPr>
          <p:cNvPr id="4" name="矩形 3"/>
          <p:cNvSpPr>
            <a:spLocks noChangeAspect="1"/>
          </p:cNvSpPr>
          <p:nvPr/>
        </p:nvSpPr>
        <p:spPr>
          <a:xfrm>
            <a:off x="508000" y="4947342"/>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方法归纳</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本题为力学综合题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考查了重力、二力平衡、功和效率的计算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知识点多、综合性强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要求灵活应用所学公式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计算过程中注意单位统一。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5824188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52736"/>
            <a:ext cx="8128000" cy="168886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W</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W</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m/s</a:t>
            </a:r>
            <a:r>
              <a:rPr lang="zh-CN" altLang="zh-CN" sz="2200" i="1">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电动机正常工作时消耗的电功率</a:t>
            </a:r>
            <a:r>
              <a:rPr lang="en-US" altLang="zh-CN" sz="2200" i="1">
                <a:solidFill>
                  <a:srgbClr val="000000"/>
                </a:solidFill>
                <a:latin typeface="Times New Roman" panose="02020603050405020304" pitchFamily="18" charset="0"/>
                <a:cs typeface="Times New Roman" panose="02020603050405020304" pitchFamily="18" charset="0"/>
              </a:rPr>
              <a:t>P=UI=</a:t>
            </a:r>
            <a:r>
              <a:rPr lang="en-US" altLang="zh-CN" sz="2200">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V</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W;</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电动机不转时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电路为纯电阻电路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254232779"/>
              </p:ext>
            </p:extLst>
          </p:nvPr>
        </p:nvGraphicFramePr>
        <p:xfrm>
          <a:off x="508000" y="2741596"/>
          <a:ext cx="8128000" cy="497701"/>
        </p:xfrm>
        <a:graphic>
          <a:graphicData uri="http://schemas.openxmlformats.org/presentationml/2006/ole">
            <mc:AlternateContent xmlns:mc="http://schemas.openxmlformats.org/markup-compatibility/2006">
              <mc:Choice xmlns:v="urn:schemas-microsoft-com:vml" Requires="v">
                <p:oleObj spid="_x0000_s101380" name="文档" r:id="rId4" imgW="3837004" imgH="235094" progId="Word.Document.12">
                  <p:embed/>
                </p:oleObj>
              </mc:Choice>
              <mc:Fallback>
                <p:oleObj name="文档" r:id="rId4" imgW="3837004" imgH="235094" progId="Word.Document.12">
                  <p:embed/>
                  <p:pic>
                    <p:nvPicPr>
                      <p:cNvPr id="3" name="对象 2"/>
                      <p:cNvPicPr/>
                      <p:nvPr/>
                    </p:nvPicPr>
                    <p:blipFill>
                      <a:blip r:embed="rId5"/>
                      <a:stretch>
                        <a:fillRect/>
                      </a:stretch>
                    </p:blipFill>
                    <p:spPr>
                      <a:xfrm>
                        <a:off x="508000" y="2741596"/>
                        <a:ext cx="8128000" cy="497701"/>
                      </a:xfrm>
                      <a:prstGeom prst="rect">
                        <a:avLst/>
                      </a:prstGeom>
                    </p:spPr>
                  </p:pic>
                </p:oleObj>
              </mc:Fallback>
            </mc:AlternateContent>
          </a:graphicData>
        </a:graphic>
      </p:graphicFrame>
      <p:sp>
        <p:nvSpPr>
          <p:cNvPr id="4" name="矩形 3"/>
          <p:cNvSpPr>
            <a:spLocks noChangeAspect="1"/>
          </p:cNvSpPr>
          <p:nvPr/>
        </p:nvSpPr>
        <p:spPr>
          <a:xfrm>
            <a:off x="508000" y="3239297"/>
            <a:ext cx="8128000" cy="128644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电动机正常工作时线圈电阻</a:t>
            </a:r>
            <a:r>
              <a:rPr lang="en-US" altLang="zh-CN" sz="2200" i="1">
                <a:solidFill>
                  <a:srgbClr val="000000"/>
                </a:solidFill>
                <a:latin typeface="Times New Roman" panose="02020603050405020304" pitchFamily="18" charset="0"/>
                <a:cs typeface="Times New Roman" panose="02020603050405020304" pitchFamily="18" charset="0"/>
              </a:rPr>
              <a:t>R</a:t>
            </a:r>
            <a:r>
              <a:rPr lang="zh-CN" altLang="zh-CN" sz="2200">
                <a:solidFill>
                  <a:srgbClr val="000000"/>
                </a:solidFill>
                <a:latin typeface="NEU-BZ-S92"/>
                <a:ea typeface="方正宋黑_GBK" panose="03000509000000000000" pitchFamily="65" charset="-122"/>
                <a:cs typeface="Times New Roman" panose="02020603050405020304" pitchFamily="18" charset="0"/>
              </a:rPr>
              <a:t>的发热功率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i="1">
                <a:solidFill>
                  <a:srgbClr val="000000"/>
                </a:solidFill>
                <a:latin typeface="Times New Roman" panose="02020603050405020304" pitchFamily="18" charset="0"/>
                <a:cs typeface="Times New Roman" panose="02020603050405020304" pitchFamily="18" charset="0"/>
              </a:rPr>
              <a:t>P</a:t>
            </a:r>
            <a:r>
              <a:rPr lang="zh-CN" altLang="zh-CN" sz="2200" baseline="-25000">
                <a:solidFill>
                  <a:srgbClr val="000000"/>
                </a:solidFill>
                <a:latin typeface="NEU-BZ-S92"/>
                <a:ea typeface="方正宋黑_GBK" panose="03000509000000000000" pitchFamily="65" charset="-122"/>
                <a:cs typeface="Times New Roman" panose="02020603050405020304" pitchFamily="18" charset="0"/>
              </a:rPr>
              <a:t>热</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R=</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Ω</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W;</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a:solidFill>
                  <a:srgbClr val="000000"/>
                </a:solidFill>
                <a:latin typeface="Times New Roman" panose="02020603050405020304" pitchFamily="18" charset="0"/>
              </a:rPr>
              <a:t>(3)</a:t>
            </a:r>
            <a:r>
              <a:rPr lang="zh-CN" altLang="zh-CN" sz="2200">
                <a:solidFill>
                  <a:srgbClr val="000000"/>
                </a:solidFill>
                <a:latin typeface="NEU-BZ-S92"/>
                <a:ea typeface="方正宋黑_GBK" panose="03000509000000000000" pitchFamily="65" charset="-122"/>
                <a:cs typeface="Times New Roman" panose="02020603050405020304" pitchFamily="18" charset="0"/>
              </a:rPr>
              <a:t>电动机转动时将电能转化为机械能和内能</a:t>
            </a:r>
            <a:r>
              <a:rPr lang="en-US" altLang="zh-CN" sz="2200">
                <a:solidFill>
                  <a:srgbClr val="000000"/>
                </a:solidFill>
                <a:latin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机械功率</a:t>
            </a:r>
            <a:r>
              <a:rPr lang="en-US" altLang="zh-CN" sz="2200" i="1">
                <a:solidFill>
                  <a:srgbClr val="000000"/>
                </a:solidFill>
                <a:latin typeface="Times New Roman" panose="02020603050405020304" pitchFamily="18" charset="0"/>
              </a:rPr>
              <a:t>P</a:t>
            </a:r>
            <a:r>
              <a:rPr lang="zh-CN" altLang="zh-CN" sz="2200" baseline="-25000">
                <a:solidFill>
                  <a:srgbClr val="000000"/>
                </a:solidFill>
                <a:latin typeface="NEU-BZ-S92"/>
                <a:ea typeface="方正宋黑_GBK" panose="03000509000000000000" pitchFamily="65" charset="-122"/>
                <a:cs typeface="Times New Roman" panose="02020603050405020304" pitchFamily="18" charset="0"/>
              </a:rPr>
              <a:t>机</a:t>
            </a:r>
            <a:r>
              <a:rPr lang="en-US" altLang="zh-CN" sz="2200" i="1">
                <a:solidFill>
                  <a:srgbClr val="000000"/>
                </a:solidFill>
                <a:latin typeface="Times New Roman" panose="02020603050405020304" pitchFamily="18" charset="0"/>
              </a:rPr>
              <a:t>=P-P</a:t>
            </a:r>
            <a:r>
              <a:rPr lang="zh-CN" altLang="zh-CN" sz="2200" baseline="-25000">
                <a:solidFill>
                  <a:srgbClr val="000000"/>
                </a:solidFill>
                <a:latin typeface="NEU-BZ-S92"/>
                <a:ea typeface="方正宋黑_GBK" panose="03000509000000000000" pitchFamily="65" charset="-122"/>
                <a:cs typeface="Times New Roman" panose="02020603050405020304" pitchFamily="18" charset="0"/>
              </a:rPr>
              <a:t>热</a:t>
            </a:r>
            <a:endParaRPr lang="zh-CN" altLang="en-US" sz="2200"/>
          </a:p>
        </p:txBody>
      </p:sp>
      <p:graphicFrame>
        <p:nvGraphicFramePr>
          <p:cNvPr id="5" name="对象 4"/>
          <p:cNvGraphicFramePr>
            <a:graphicFrameLocks noChangeAspect="1"/>
          </p:cNvGraphicFramePr>
          <p:nvPr>
            <p:extLst>
              <p:ext uri="{D42A27DB-BD31-4B8C-83A1-F6EECF244321}">
                <p14:modId xmlns:p14="http://schemas.microsoft.com/office/powerpoint/2010/main" val="3884642290"/>
              </p:ext>
            </p:extLst>
          </p:nvPr>
        </p:nvGraphicFramePr>
        <p:xfrm>
          <a:off x="683568" y="4554245"/>
          <a:ext cx="8128000" cy="1086201"/>
        </p:xfrm>
        <a:graphic>
          <a:graphicData uri="http://schemas.openxmlformats.org/presentationml/2006/ole">
            <mc:AlternateContent xmlns:mc="http://schemas.openxmlformats.org/markup-compatibility/2006">
              <mc:Choice xmlns:v="urn:schemas-microsoft-com:vml" Requires="v">
                <p:oleObj spid="_x0000_s101381" name="文档" r:id="rId7" imgW="3837004" imgH="512015" progId="Word.Document.12">
                  <p:embed/>
                </p:oleObj>
              </mc:Choice>
              <mc:Fallback>
                <p:oleObj name="文档" r:id="rId7" imgW="3837004" imgH="512015" progId="Word.Document.12">
                  <p:embed/>
                  <p:pic>
                    <p:nvPicPr>
                      <p:cNvPr id="5" name="对象 4"/>
                      <p:cNvPicPr/>
                      <p:nvPr/>
                    </p:nvPicPr>
                    <p:blipFill>
                      <a:blip r:embed="rId8"/>
                      <a:stretch>
                        <a:fillRect/>
                      </a:stretch>
                    </p:blipFill>
                    <p:spPr>
                      <a:xfrm>
                        <a:off x="683568" y="4554245"/>
                        <a:ext cx="8128000" cy="1086201"/>
                      </a:xfrm>
                      <a:prstGeom prst="rect">
                        <a:avLst/>
                      </a:prstGeom>
                    </p:spPr>
                  </p:pic>
                </p:oleObj>
              </mc:Fallback>
            </mc:AlternateContent>
          </a:graphicData>
        </a:graphic>
      </p:graphicFrame>
    </p:spTree>
    <p:extLst>
      <p:ext uri="{BB962C8B-B14F-4D97-AF65-F5344CB8AC3E}">
        <p14:creationId xmlns:p14="http://schemas.microsoft.com/office/powerpoint/2010/main" val="1990006631"/>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par>
                                <p:cTn id="17" presetID="2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某型号汽车使用乙醇汽油作燃料在水平路面上匀速行驶时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每行驶</a:t>
            </a:r>
            <a:r>
              <a:rPr lang="en-US" altLang="zh-CN" sz="2200">
                <a:solidFill>
                  <a:srgbClr val="000000"/>
                </a:solidFill>
                <a:latin typeface="Times New Roman" panose="02020603050405020304" pitchFamily="18" charset="0"/>
                <a:cs typeface="Times New Roman" panose="02020603050405020304" pitchFamily="18" charset="0"/>
              </a:rPr>
              <a:t>100 km</a:t>
            </a:r>
            <a:r>
              <a:rPr lang="zh-CN" altLang="zh-CN" sz="2200">
                <a:solidFill>
                  <a:srgbClr val="000000"/>
                </a:solidFill>
                <a:latin typeface="Times New Roman" panose="02020603050405020304" pitchFamily="18" charset="0"/>
                <a:cs typeface="Times New Roman" panose="02020603050405020304" pitchFamily="18" charset="0"/>
              </a:rPr>
              <a:t>耗油</a:t>
            </a:r>
            <a:r>
              <a:rPr lang="en-US" altLang="zh-CN" sz="2200">
                <a:solidFill>
                  <a:srgbClr val="000000"/>
                </a:solidFill>
                <a:latin typeface="Times New Roman" panose="02020603050405020304" pitchFamily="18" charset="0"/>
                <a:cs typeface="Times New Roman" panose="02020603050405020304" pitchFamily="18" charset="0"/>
              </a:rPr>
              <a:t>8 kg,</a:t>
            </a:r>
            <a:r>
              <a:rPr lang="zh-CN" altLang="zh-CN" sz="2200">
                <a:solidFill>
                  <a:srgbClr val="000000"/>
                </a:solidFill>
                <a:latin typeface="Times New Roman" panose="02020603050405020304" pitchFamily="18" charset="0"/>
                <a:cs typeface="Times New Roman" panose="02020603050405020304" pitchFamily="18" charset="0"/>
              </a:rPr>
              <a:t>汽车牵引力做功为</a:t>
            </a:r>
            <a:r>
              <a:rPr lang="en-US" altLang="zh-CN" sz="2200">
                <a:solidFill>
                  <a:srgbClr val="000000"/>
                </a:solidFill>
                <a:latin typeface="Times New Roman" panose="02020603050405020304" pitchFamily="18" charset="0"/>
                <a:cs typeface="Times New Roman" panose="02020603050405020304" pitchFamily="18" charset="0"/>
              </a:rPr>
              <a:t>9</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 J</a:t>
            </a:r>
            <a:r>
              <a:rPr lang="zh-CN" altLang="zh-CN" sz="2200">
                <a:solidFill>
                  <a:srgbClr val="000000"/>
                </a:solidFill>
                <a:latin typeface="Times New Roman" panose="02020603050405020304" pitchFamily="18" charset="0"/>
                <a:cs typeface="Times New Roman" panose="02020603050405020304" pitchFamily="18" charset="0"/>
              </a:rPr>
              <a:t>。已知乙醇汽油热值</a:t>
            </a:r>
            <a:r>
              <a:rPr lang="en-US" altLang="zh-CN" sz="2200" i="1">
                <a:solidFill>
                  <a:srgbClr val="000000"/>
                </a:solidFill>
                <a:latin typeface="Times New Roman" panose="02020603050405020304" pitchFamily="18" charset="0"/>
                <a:cs typeface="Times New Roman" panose="02020603050405020304" pitchFamily="18" charset="0"/>
              </a:rPr>
              <a:t>q=</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 J/kg,</a:t>
            </a:r>
            <a:r>
              <a:rPr lang="zh-CN" altLang="zh-CN" sz="2200">
                <a:solidFill>
                  <a:srgbClr val="000000"/>
                </a:solidFill>
                <a:latin typeface="Times New Roman" panose="02020603050405020304" pitchFamily="18" charset="0"/>
                <a:cs typeface="Times New Roman" panose="02020603050405020304" pitchFamily="18" charset="0"/>
              </a:rPr>
              <a:t>试求下列问题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(1)8 kg</a:t>
            </a:r>
            <a:r>
              <a:rPr lang="zh-CN" altLang="zh-CN" sz="2200">
                <a:solidFill>
                  <a:srgbClr val="000000"/>
                </a:solidFill>
                <a:latin typeface="Times New Roman" panose="02020603050405020304" pitchFamily="18" charset="0"/>
                <a:cs typeface="Times New Roman" panose="02020603050405020304" pitchFamily="18" charset="0"/>
              </a:rPr>
              <a:t>乙醇汽油完全燃烧放出的热量是多少</a:t>
            </a:r>
            <a:r>
              <a:rPr lang="en-US" altLang="zh-CN" sz="2200">
                <a:solidFill>
                  <a:srgbClr val="000000"/>
                </a:solidFill>
                <a:latin typeface="Times New Roman" panose="02020603050405020304" pitchFamily="18" charset="0"/>
                <a:cs typeface="Times New Roman" panose="02020603050405020304" pitchFamily="18" charset="0"/>
              </a:rPr>
              <a:t>J?</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汽车在行驶过程中受到的牵引力是多大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该汽车将乙醇汽油完全燃烧获得的内能转化为汽车牵引力做功的效率是多大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645024"/>
            <a:ext cx="8128000" cy="168886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68</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(2)920</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(3)25%</a:t>
            </a:r>
            <a:r>
              <a:rPr lang="zh-CN" altLang="zh-CN" sz="2200" i="1">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a:t>
            </a:r>
            <a:r>
              <a:rPr lang="zh-CN" altLang="zh-CN" sz="2200">
                <a:solidFill>
                  <a:srgbClr val="000000"/>
                </a:solidFill>
                <a:latin typeface="NEU-BZ-S92"/>
                <a:ea typeface="方正宋黑_GBK" panose="03000509000000000000" pitchFamily="65" charset="-122"/>
                <a:cs typeface="Times New Roman" panose="02020603050405020304" pitchFamily="18" charset="0"/>
              </a:rPr>
              <a:t>乙醇汽油完全燃烧放出的热量</a:t>
            </a:r>
            <a:r>
              <a:rPr lang="en-US" altLang="zh-CN" sz="2200" i="1">
                <a:solidFill>
                  <a:srgbClr val="000000"/>
                </a:solidFill>
                <a:latin typeface="Times New Roman" panose="02020603050405020304" pitchFamily="18" charset="0"/>
                <a:cs typeface="Times New Roman" panose="02020603050405020304" pitchFamily="18" charset="0"/>
              </a:rPr>
              <a:t>Q=mq=</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J/kg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68</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由</a:t>
            </a:r>
            <a:r>
              <a:rPr lang="en-US" altLang="zh-CN" sz="2200" i="1">
                <a:solidFill>
                  <a:srgbClr val="000000"/>
                </a:solidFill>
                <a:latin typeface="Times New Roman" panose="02020603050405020304" pitchFamily="18" charset="0"/>
                <a:cs typeface="Times New Roman" panose="02020603050405020304" pitchFamily="18" charset="0"/>
              </a:rPr>
              <a:t>W=Fs</a:t>
            </a:r>
            <a:r>
              <a:rPr lang="zh-CN" altLang="zh-CN" sz="2200">
                <a:solidFill>
                  <a:srgbClr val="000000"/>
                </a:solidFill>
                <a:latin typeface="NEU-BZ-S92"/>
                <a:ea typeface="方正宋黑_GBK" panose="03000509000000000000" pitchFamily="65" charset="-122"/>
                <a:cs typeface="Times New Roman" panose="02020603050405020304" pitchFamily="18" charset="0"/>
              </a:rPr>
              <a:t>可得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汽车受到的牵引力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881895077"/>
              </p:ext>
            </p:extLst>
          </p:nvPr>
        </p:nvGraphicFramePr>
        <p:xfrm>
          <a:off x="395536" y="5287107"/>
          <a:ext cx="8128000" cy="1224076"/>
        </p:xfrm>
        <a:graphic>
          <a:graphicData uri="http://schemas.openxmlformats.org/presentationml/2006/ole">
            <mc:AlternateContent xmlns:mc="http://schemas.openxmlformats.org/markup-compatibility/2006">
              <mc:Choice xmlns:v="urn:schemas-microsoft-com:vml" Requires="v">
                <p:oleObj spid="_x0000_s74755" name="文档" r:id="rId4" imgW="3837004" imgH="578000" progId="Word.Document.12">
                  <p:embed/>
                </p:oleObj>
              </mc:Choice>
              <mc:Fallback>
                <p:oleObj name="文档" r:id="rId4" imgW="3837004" imgH="578000" progId="Word.Document.12">
                  <p:embed/>
                  <p:pic>
                    <p:nvPicPr>
                      <p:cNvPr id="4" name="对象 3"/>
                      <p:cNvPicPr/>
                      <p:nvPr/>
                    </p:nvPicPr>
                    <p:blipFill>
                      <a:blip r:embed="rId5"/>
                      <a:stretch>
                        <a:fillRect/>
                      </a:stretch>
                    </p:blipFill>
                    <p:spPr>
                      <a:xfrm>
                        <a:off x="395536" y="5287107"/>
                        <a:ext cx="8128000" cy="1224076"/>
                      </a:xfrm>
                      <a:prstGeom prst="rect">
                        <a:avLst/>
                      </a:prstGeom>
                    </p:spPr>
                  </p:pic>
                </p:oleObj>
              </mc:Fallback>
            </mc:AlternateContent>
          </a:graphicData>
        </a:graphic>
      </p:graphicFrame>
    </p:spTree>
    <p:extLst>
      <p:ext uri="{BB962C8B-B14F-4D97-AF65-F5344CB8AC3E}">
        <p14:creationId xmlns:p14="http://schemas.microsoft.com/office/powerpoint/2010/main" val="1384795645"/>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500"/>
                                        <p:tgtEl>
                                          <p:spTgt spid="3">
                                            <p:txEl>
                                              <p:pRg st="2" end="2"/>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844824"/>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如图所示为小排量汽车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72 km/h </a:t>
            </a:r>
            <a:r>
              <a:rPr lang="zh-CN" altLang="zh-CN" sz="2200">
                <a:solidFill>
                  <a:srgbClr val="000000"/>
                </a:solidFill>
                <a:latin typeface="Times New Roman" panose="02020603050405020304" pitchFamily="18" charset="0"/>
                <a:cs typeface="Times New Roman" panose="02020603050405020304" pitchFamily="18" charset="0"/>
              </a:rPr>
              <a:t>的速度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在水平路面上匀速行驶了</a:t>
            </a:r>
            <a:r>
              <a:rPr lang="en-US" altLang="zh-CN" sz="2200">
                <a:solidFill>
                  <a:srgbClr val="000000"/>
                </a:solidFill>
                <a:latin typeface="Times New Roman" panose="02020603050405020304" pitchFamily="18" charset="0"/>
                <a:cs typeface="Times New Roman" panose="02020603050405020304" pitchFamily="18" charset="0"/>
              </a:rPr>
              <a:t>72 km,</a:t>
            </a:r>
            <a:r>
              <a:rPr lang="zh-CN" altLang="zh-CN" sz="2200">
                <a:solidFill>
                  <a:srgbClr val="000000"/>
                </a:solidFill>
                <a:latin typeface="Times New Roman" panose="02020603050405020304" pitchFamily="18" charset="0"/>
                <a:cs typeface="Times New Roman" panose="02020603050405020304" pitchFamily="18" charset="0"/>
              </a:rPr>
              <a:t>消耗汽油</a:t>
            </a:r>
            <a:r>
              <a:rPr lang="en-US" altLang="zh-CN" sz="2200">
                <a:solidFill>
                  <a:srgbClr val="000000"/>
                </a:solidFill>
                <a:latin typeface="Times New Roman" panose="02020603050405020304" pitchFamily="18" charset="0"/>
                <a:cs typeface="Times New Roman" panose="02020603050405020304" pitchFamily="18" charset="0"/>
              </a:rPr>
              <a:t>6 kg</a:t>
            </a:r>
            <a:r>
              <a:rPr lang="zh-CN" altLang="zh-CN" sz="2200">
                <a:solidFill>
                  <a:srgbClr val="000000"/>
                </a:solidFill>
                <a:latin typeface="Times New Roman" panose="02020603050405020304" pitchFamily="18" charset="0"/>
                <a:cs typeface="Times New Roman" panose="02020603050405020304" pitchFamily="18" charset="0"/>
              </a:rPr>
              <a:t>。若已知该汽车发动机的功率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即牵引力的功率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23 kW,</a:t>
            </a:r>
            <a:r>
              <a:rPr lang="zh-CN" altLang="zh-CN" sz="2200">
                <a:solidFill>
                  <a:srgbClr val="000000"/>
                </a:solidFill>
                <a:latin typeface="Times New Roman" panose="02020603050405020304" pitchFamily="18" charset="0"/>
                <a:cs typeface="Times New Roman" panose="02020603050405020304" pitchFamily="18" charset="0"/>
              </a:rPr>
              <a:t>汽油的热值为</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 J/kg</a:t>
            </a:r>
            <a:r>
              <a:rPr lang="zh-CN" altLang="zh-CN" sz="2200">
                <a:solidFill>
                  <a:srgbClr val="000000"/>
                </a:solidFill>
                <a:latin typeface="Times New Roman" panose="02020603050405020304" pitchFamily="18" charset="0"/>
                <a:cs typeface="Times New Roman" panose="02020603050405020304" pitchFamily="18" charset="0"/>
              </a:rPr>
              <a:t>。则关于上述的行驶过程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所用时间是多少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汽油完全燃烧放出的热量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该汽车发动机的效率。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498536126"/>
              </p:ext>
            </p:extLst>
          </p:nvPr>
        </p:nvGraphicFramePr>
        <p:xfrm>
          <a:off x="3254510" y="3343362"/>
          <a:ext cx="5883275" cy="1233487"/>
        </p:xfrm>
        <a:graphic>
          <a:graphicData uri="http://schemas.openxmlformats.org/presentationml/2006/ole">
            <mc:AlternateContent xmlns:mc="http://schemas.openxmlformats.org/markup-compatibility/2006">
              <mc:Choice xmlns:v="urn:schemas-microsoft-com:vml" Requires="v">
                <p:oleObj spid="_x0000_s75779" name="文档" r:id="rId4" imgW="2782467" imgH="583770" progId="Word.Document.12">
                  <p:embed/>
                </p:oleObj>
              </mc:Choice>
              <mc:Fallback>
                <p:oleObj name="文档" r:id="rId4" imgW="2782467" imgH="583770" progId="Word.Document.12">
                  <p:embed/>
                  <p:pic>
                    <p:nvPicPr>
                      <p:cNvPr id="3" name="对象 2"/>
                      <p:cNvPicPr/>
                      <p:nvPr/>
                    </p:nvPicPr>
                    <p:blipFill>
                      <a:blip r:embed="rId5"/>
                      <a:stretch>
                        <a:fillRect/>
                      </a:stretch>
                    </p:blipFill>
                    <p:spPr>
                      <a:xfrm>
                        <a:off x="3254510" y="3343362"/>
                        <a:ext cx="5883275" cy="1233487"/>
                      </a:xfrm>
                      <a:prstGeom prst="rect">
                        <a:avLst/>
                      </a:prstGeom>
                    </p:spPr>
                  </p:pic>
                </p:oleObj>
              </mc:Fallback>
            </mc:AlternateContent>
          </a:graphicData>
        </a:graphic>
      </p:graphicFrame>
    </p:spTree>
    <p:extLst>
      <p:ext uri="{BB962C8B-B14F-4D97-AF65-F5344CB8AC3E}">
        <p14:creationId xmlns:p14="http://schemas.microsoft.com/office/powerpoint/2010/main" val="22044060"/>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80728"/>
            <a:ext cx="5078634"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h</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(3)30%</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445008361"/>
              </p:ext>
            </p:extLst>
          </p:nvPr>
        </p:nvGraphicFramePr>
        <p:xfrm>
          <a:off x="611560" y="1501758"/>
          <a:ext cx="8128000" cy="2794527"/>
        </p:xfrm>
        <a:graphic>
          <a:graphicData uri="http://schemas.openxmlformats.org/presentationml/2006/ole">
            <mc:AlternateContent xmlns:mc="http://schemas.openxmlformats.org/markup-compatibility/2006">
              <mc:Choice xmlns:v="urn:schemas-microsoft-com:vml" Requires="v">
                <p:oleObj spid="_x0000_s76803" name="文档" r:id="rId4" imgW="3837004" imgH="1318620" progId="Word.Document.12">
                  <p:embed/>
                </p:oleObj>
              </mc:Choice>
              <mc:Fallback>
                <p:oleObj name="文档" r:id="rId4" imgW="3837004" imgH="1318620" progId="Word.Document.12">
                  <p:embed/>
                  <p:pic>
                    <p:nvPicPr>
                      <p:cNvPr id="3" name="对象 2"/>
                      <p:cNvPicPr/>
                      <p:nvPr/>
                    </p:nvPicPr>
                    <p:blipFill>
                      <a:blip r:embed="rId5"/>
                      <a:stretch>
                        <a:fillRect/>
                      </a:stretch>
                    </p:blipFill>
                    <p:spPr>
                      <a:xfrm>
                        <a:off x="611560" y="1501758"/>
                        <a:ext cx="8128000" cy="2794527"/>
                      </a:xfrm>
                      <a:prstGeom prst="rect">
                        <a:avLst/>
                      </a:prstGeom>
                    </p:spPr>
                  </p:pic>
                </p:oleObj>
              </mc:Fallback>
            </mc:AlternateContent>
          </a:graphicData>
        </a:graphic>
      </p:graphicFrame>
      <p:sp>
        <p:nvSpPr>
          <p:cNvPr id="4" name="矩形 3"/>
          <p:cNvSpPr>
            <a:spLocks noChangeAspect="1"/>
          </p:cNvSpPr>
          <p:nvPr/>
        </p:nvSpPr>
        <p:spPr>
          <a:xfrm>
            <a:off x="508000" y="4332021"/>
            <a:ext cx="8128000" cy="87633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NEU-BZ-S92"/>
                <a:ea typeface="方正宋黑_GBK" panose="03000509000000000000" pitchFamily="65" charset="-122"/>
                <a:cs typeface="Times New Roman" panose="02020603050405020304" pitchFamily="18" charset="0"/>
              </a:rPr>
              <a:t>本题考查了速度公式和燃料完全燃烧释放热量公式、做功公式以及效率公式的应用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是一道较为简单的计算题。</a:t>
            </a:r>
            <a:r>
              <a:rPr lang="zh-CN" altLang="zh-CN" sz="2200" i="1">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81883459"/>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527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en-US"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绵阳模拟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所谓汽车发动机效率是指发动机牵引汽车前进所需能量与汽油完全燃烧产生内能的比值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当前汽油发动机的最高效率约为</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cs typeface="Times New Roman" panose="02020603050405020304" pitchFamily="18" charset="0"/>
              </a:rPr>
              <a:t>暑假期间小凡全家驾车去西藏旅游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在高速公路上匀速行驶</a:t>
            </a:r>
            <a:r>
              <a:rPr lang="en-US" altLang="zh-CN" sz="2200">
                <a:solidFill>
                  <a:srgbClr val="000000"/>
                </a:solidFill>
                <a:latin typeface="Times New Roman" panose="02020603050405020304" pitchFamily="18" charset="0"/>
                <a:cs typeface="Times New Roman" panose="02020603050405020304" pitchFamily="18" charset="0"/>
              </a:rPr>
              <a:t>225 km</a:t>
            </a:r>
            <a:r>
              <a:rPr lang="zh-CN" altLang="zh-CN" sz="2200">
                <a:solidFill>
                  <a:srgbClr val="000000"/>
                </a:solidFill>
                <a:latin typeface="Times New Roman" panose="02020603050405020304" pitchFamily="18" charset="0"/>
                <a:cs typeface="Times New Roman" panose="02020603050405020304" pitchFamily="18" charset="0"/>
              </a:rPr>
              <a:t>。所用时间是</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 h,</a:t>
            </a:r>
            <a:r>
              <a:rPr lang="zh-CN" altLang="zh-CN" sz="2200">
                <a:solidFill>
                  <a:srgbClr val="000000"/>
                </a:solidFill>
                <a:latin typeface="Times New Roman" panose="02020603050405020304" pitchFamily="18" charset="0"/>
                <a:cs typeface="Times New Roman" panose="02020603050405020304" pitchFamily="18" charset="0"/>
              </a:rPr>
              <a:t>消耗汽油</a:t>
            </a:r>
            <a:r>
              <a:rPr lang="en-US" altLang="zh-CN" sz="2200">
                <a:solidFill>
                  <a:srgbClr val="000000"/>
                </a:solidFill>
                <a:latin typeface="Times New Roman" panose="02020603050405020304" pitchFamily="18" charset="0"/>
                <a:cs typeface="Times New Roman" panose="02020603050405020304" pitchFamily="18" charset="0"/>
              </a:rPr>
              <a:t>20 L(</a:t>
            </a:r>
            <a:r>
              <a:rPr lang="zh-CN" altLang="zh-CN" sz="2200">
                <a:solidFill>
                  <a:srgbClr val="000000"/>
                </a:solidFill>
                <a:latin typeface="Times New Roman" panose="02020603050405020304" pitchFamily="18" charset="0"/>
                <a:cs typeface="Times New Roman" panose="02020603050405020304" pitchFamily="18" charset="0"/>
              </a:rPr>
              <a:t>汽油完全燃烧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汽车发动机在这段时间内牵引力的功率为</a:t>
            </a:r>
            <a:r>
              <a:rPr lang="en-US" altLang="zh-CN" sz="2200">
                <a:solidFill>
                  <a:srgbClr val="000000"/>
                </a:solidFill>
                <a:latin typeface="Times New Roman" panose="02020603050405020304" pitchFamily="18" charset="0"/>
                <a:cs typeface="Times New Roman" panose="02020603050405020304" pitchFamily="18" charset="0"/>
              </a:rPr>
              <a:t>20 kW</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该汽车行驶过程的牵引力是多大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该汽车发动机的效率是多少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已知</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200" baseline="-25000">
                <a:solidFill>
                  <a:srgbClr val="000000"/>
                </a:solidFill>
                <a:latin typeface="Times New Roman" panose="02020603050405020304" pitchFamily="18" charset="0"/>
                <a:cs typeface="Times New Roman" panose="02020603050405020304" pitchFamily="18" charset="0"/>
              </a:rPr>
              <a:t>汽油</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 kg/m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Times New Roman" panose="02020603050405020304" pitchFamily="18" charset="0"/>
                <a:cs typeface="Times New Roman" panose="02020603050405020304" pitchFamily="18" charset="0"/>
              </a:rPr>
              <a:t>汽油</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 J/kg)</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假如小凡家的汽车采用了全新的压缩燃烧原理。效率达</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cs typeface="Times New Roman" panose="02020603050405020304" pitchFamily="18" charset="0"/>
              </a:rPr>
              <a:t>则</a:t>
            </a:r>
            <a:r>
              <a:rPr lang="en-US" altLang="zh-CN" sz="2200">
                <a:solidFill>
                  <a:srgbClr val="000000"/>
                </a:solidFill>
                <a:latin typeface="Times New Roman" panose="02020603050405020304" pitchFamily="18" charset="0"/>
                <a:cs typeface="Times New Roman" panose="02020603050405020304" pitchFamily="18" charset="0"/>
              </a:rPr>
              <a:t>20 L</a:t>
            </a:r>
            <a:r>
              <a:rPr lang="zh-CN" altLang="zh-CN" sz="2200">
                <a:solidFill>
                  <a:srgbClr val="000000"/>
                </a:solidFill>
                <a:latin typeface="Times New Roman" panose="02020603050405020304" pitchFamily="18" charset="0"/>
                <a:cs typeface="Times New Roman" panose="02020603050405020304" pitchFamily="18" charset="0"/>
              </a:rPr>
              <a:t>汽油可以让该车以同样的功率和速度行驶多长的距离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5168863"/>
            <a:ext cx="5392823"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(1)800</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(2)25%</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18735524"/>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670846679"/>
              </p:ext>
            </p:extLst>
          </p:nvPr>
        </p:nvGraphicFramePr>
        <p:xfrm>
          <a:off x="755576" y="764704"/>
          <a:ext cx="8128000" cy="1072749"/>
        </p:xfrm>
        <a:graphic>
          <a:graphicData uri="http://schemas.openxmlformats.org/presentationml/2006/ole">
            <mc:AlternateContent xmlns:mc="http://schemas.openxmlformats.org/markup-compatibility/2006">
              <mc:Choice xmlns:v="urn:schemas-microsoft-com:vml" Requires="v">
                <p:oleObj spid="_x0000_s77828" name="文档" r:id="rId4" imgW="3837004" imgH="506607" progId="Word.Document.12">
                  <p:embed/>
                </p:oleObj>
              </mc:Choice>
              <mc:Fallback>
                <p:oleObj name="文档" r:id="rId4" imgW="3837004" imgH="506607" progId="Word.Document.12">
                  <p:embed/>
                  <p:pic>
                    <p:nvPicPr>
                      <p:cNvPr id="2" name="对象 1"/>
                      <p:cNvPicPr/>
                      <p:nvPr/>
                    </p:nvPicPr>
                    <p:blipFill>
                      <a:blip r:embed="rId5"/>
                      <a:stretch>
                        <a:fillRect/>
                      </a:stretch>
                    </p:blipFill>
                    <p:spPr>
                      <a:xfrm>
                        <a:off x="755576" y="764704"/>
                        <a:ext cx="8128000" cy="1072749"/>
                      </a:xfrm>
                      <a:prstGeom prst="rect">
                        <a:avLst/>
                      </a:prstGeom>
                    </p:spPr>
                  </p:pic>
                </p:oleObj>
              </mc:Fallback>
            </mc:AlternateContent>
          </a:graphicData>
        </a:graphic>
      </p:graphicFrame>
      <p:sp>
        <p:nvSpPr>
          <p:cNvPr id="3" name="矩形 2"/>
          <p:cNvSpPr>
            <a:spLocks noChangeAspect="1"/>
          </p:cNvSpPr>
          <p:nvPr/>
        </p:nvSpPr>
        <p:spPr>
          <a:xfrm>
            <a:off x="508000" y="1895321"/>
            <a:ext cx="8128000" cy="168886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汽油质量</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i="1">
                <a:solidFill>
                  <a:srgbClr val="000000"/>
                </a:solidFill>
                <a:latin typeface="Times New Roman" panose="02020603050405020304" pitchFamily="18" charset="0"/>
                <a:cs typeface="Times New Roman" panose="02020603050405020304" pitchFamily="18" charset="0"/>
              </a:rPr>
              <a:t>V=</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i="1" baseline="30000">
                <a:solidFill>
                  <a:srgbClr val="000000"/>
                </a:solidFill>
                <a:latin typeface="Times New Roman" panose="02020603050405020304" pitchFamily="18" charset="0"/>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16</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汽油完全燃烧放出的热量</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NEU-BZ-S92"/>
                <a:ea typeface="方正宋黑_GBK" panose="03000509000000000000" pitchFamily="65" charset="-122"/>
                <a:cs typeface="Times New Roman" panose="02020603050405020304" pitchFamily="18" charset="0"/>
              </a:rPr>
              <a:t>总</a:t>
            </a:r>
            <a:r>
              <a:rPr lang="en-US" altLang="zh-CN" sz="2200" i="1">
                <a:solidFill>
                  <a:srgbClr val="000000"/>
                </a:solidFill>
                <a:latin typeface="Times New Roman" panose="02020603050405020304" pitchFamily="18" charset="0"/>
                <a:cs typeface="Times New Roman" panose="02020603050405020304" pitchFamily="18" charset="0"/>
              </a:rPr>
              <a:t>=mq=</a:t>
            </a:r>
            <a:r>
              <a:rPr lang="en-US" altLang="zh-CN" sz="2200">
                <a:solidFill>
                  <a:srgbClr val="000000"/>
                </a:solidFill>
                <a:latin typeface="Times New Roman" panose="02020603050405020304" pitchFamily="18" charset="0"/>
                <a:cs typeface="Times New Roman" panose="02020603050405020304" pitchFamily="18" charset="0"/>
              </a:rPr>
              <a:t>16</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J/kg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牵引力做功</a:t>
            </a:r>
            <a:r>
              <a:rPr lang="en-US" altLang="zh-CN" sz="2200" i="1">
                <a:solidFill>
                  <a:srgbClr val="000000"/>
                </a:solidFill>
                <a:latin typeface="Times New Roman" panose="02020603050405020304" pitchFamily="18" charset="0"/>
                <a:cs typeface="Times New Roman" panose="02020603050405020304" pitchFamily="18" charset="0"/>
              </a:rPr>
              <a:t>W</a:t>
            </a:r>
            <a:r>
              <a:rPr lang="zh-CN" altLang="zh-CN" sz="2200" baseline="-25000">
                <a:solidFill>
                  <a:srgbClr val="000000"/>
                </a:solidFill>
                <a:latin typeface="NEU-BZ-S92"/>
                <a:ea typeface="方正宋黑_GBK" panose="03000509000000000000" pitchFamily="65" charset="-122"/>
                <a:cs typeface="Times New Roman" panose="02020603050405020304" pitchFamily="18" charset="0"/>
              </a:rPr>
              <a:t>有</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=Pt=</a:t>
            </a:r>
            <a:r>
              <a:rPr lang="en-US" altLang="zh-CN" sz="2200">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W</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600</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092789230"/>
              </p:ext>
            </p:extLst>
          </p:nvPr>
        </p:nvGraphicFramePr>
        <p:xfrm>
          <a:off x="611560" y="3597873"/>
          <a:ext cx="8120062" cy="3460750"/>
        </p:xfrm>
        <a:graphic>
          <a:graphicData uri="http://schemas.openxmlformats.org/presentationml/2006/ole">
            <mc:AlternateContent xmlns:mc="http://schemas.openxmlformats.org/markup-compatibility/2006">
              <mc:Choice xmlns:v="urn:schemas-microsoft-com:vml" Requires="v">
                <p:oleObj spid="_x0000_s77829" name="文档" r:id="rId7" imgW="3837004" imgH="1639170" progId="Word.Document.12">
                  <p:embed/>
                </p:oleObj>
              </mc:Choice>
              <mc:Fallback>
                <p:oleObj name="文档" r:id="rId7" imgW="3837004" imgH="1639170" progId="Word.Document.12">
                  <p:embed/>
                  <p:pic>
                    <p:nvPicPr>
                      <p:cNvPr id="4" name="对象 3"/>
                      <p:cNvPicPr/>
                      <p:nvPr/>
                    </p:nvPicPr>
                    <p:blipFill>
                      <a:blip r:embed="rId8"/>
                      <a:stretch>
                        <a:fillRect/>
                      </a:stretch>
                    </p:blipFill>
                    <p:spPr>
                      <a:xfrm>
                        <a:off x="611560" y="3597873"/>
                        <a:ext cx="8120062" cy="3460750"/>
                      </a:xfrm>
                      <a:prstGeom prst="rect">
                        <a:avLst/>
                      </a:prstGeom>
                    </p:spPr>
                  </p:pic>
                </p:oleObj>
              </mc:Fallback>
            </mc:AlternateContent>
          </a:graphicData>
        </a:graphic>
      </p:graphicFrame>
    </p:spTree>
    <p:extLst>
      <p:ext uri="{BB962C8B-B14F-4D97-AF65-F5344CB8AC3E}">
        <p14:creationId xmlns:p14="http://schemas.microsoft.com/office/powerpoint/2010/main" val="2466408210"/>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sld>
</file>

<file path=ppt/theme/theme1.xml><?xml version="1.0" encoding="utf-8"?>
<a:theme xmlns:a="http://schemas.openxmlformats.org/drawingml/2006/main" name="初中总复习模板">
  <a:themeElements>
    <a:clrScheme name="图钉">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初中总复习模板</Template>
  <TotalTime>381</TotalTime>
  <Words>2792</Words>
  <Application>Microsoft Office PowerPoint</Application>
  <PresentationFormat>全屏显示(4:3)</PresentationFormat>
  <Paragraphs>136</Paragraphs>
  <Slides>40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42" baseType="lpstr">
      <vt:lpstr>初中总复习模板</vt:lpstr>
      <vt:lpstr>文档</vt:lpstr>
      <vt:lpstr>题型三、热、力、电综合计算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题型三、热、力、电综合计算</dc:title>
  <cp:lastModifiedBy>User</cp:lastModifiedBy>
  <cp:revision>1</cp:revision>
  <dcterms:created xsi:type="dcterms:W3CDTF">2014-12-25T05:12:42Z</dcterms:created>
  <dcterms:modified xsi:type="dcterms:W3CDTF">2020-02-29T02:13:16Z</dcterms:modified>
</cp:coreProperties>
</file>