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31"/>
  </p:notesMasterIdLst>
  <p:sldIdLst>
    <p:sldId id="256" r:id="rId2"/>
    <p:sldId id="294" r:id="rId3"/>
    <p:sldId id="295" r:id="rId4"/>
    <p:sldId id="296" r:id="rId5"/>
    <p:sldId id="29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9" r:id="rId26"/>
    <p:sldId id="290" r:id="rId27"/>
    <p:sldId id="288" r:id="rId28"/>
    <p:sldId id="286" r:id="rId29"/>
    <p:sldId id="287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720" y="62"/>
      </p:cViewPr>
      <p:guideLst>
        <p:guide orient="horz" pos="2160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35D2-161B-469D-A4B1-97D0B9AAE89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B142B-5A34-47AD-98F6-FD0ACAC2B1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F4515D9-D2BE-4DB6-B720-C4A44D25E001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590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2960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3318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9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25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05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6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9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4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1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61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image" Target="../media/image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711624" y="764704"/>
            <a:ext cx="7054850" cy="871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第三节 材料的开发和利用</a:t>
            </a:r>
          </a:p>
        </p:txBody>
      </p:sp>
      <p:sp>
        <p:nvSpPr>
          <p:cNvPr id="3075" name="AutoShape 4" descr="data:image/jpeg;base64,/9j/4AAQSkZJRgABAQAAAQABAAD/2wBDAAgGBgcGBQgHBwcJCQgKDBQNDAsLDBkSEw8UHRofHh0aHBwgJC4nICIsIxwcKDcpLDAxNDQ0Hyc5PTgyPC4zNDL/2wBDAQkJCQwLDBgNDRgyIRwhMjIyMjIyMjIyMjIyMjIyMjIyMjIyMjIyMjIyMjIyMjIyMjIyMjIyMjIyMjIyMjIyMjL/wAARCAF3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ogHXoacFJPSoVOBU65BqTxCQLt5xSEd804ZPFIOoNBVtBQAPmHfpS5/Gmg9qM7etIqzFYE496MgcUu7bj68UjZBI75oQ2tR7LuA78UKAh5PWkDEAgdKaT3pDJGwT1J7A0gAA6dKYG+lLtz0NMCxE8Swyq8IdmGEbdjYc9ffjioscDj8qExjrQTQDBeG25NSgAtjIAAzzUYBc8dR1pxIyCuRgUAkDLk44AzwKUcZGKA2QTQTke9AupIMbT8pzikTcDnGDQRhQPUZpjnAAP40IpgFLPjkmn8Ku3GG5yQetN89doCptHf3pAw49aEDFQKOc1IrhYyBj5utAQYOe3WmscnJGaY7aaDsZIxVhFSNcuTvxkUxtsar64qM+5NA4EzOGJzUYYbxmh1CbfekOFcY70DepPKVAAU8Y9KCy5XHYUxgcDNJgbyPfigErCORketKMb+O9DLjrUYP7wDnrQUTEYPUUpIPbFMc4YAUEg5oAmTGSSfpSMy7cgjioAwBwTx2pSwxkdKYEyuCcnOR6UqsvmBs1EsiqrAn5j04oPzAMOOKELUtMS3TvSEgYXNMUErkn8qCu5gM4plWHoRx9asquRuIBquVWN9oIb3FPEjfKCT0/KgpaDmO7JJ6+lKAAcdsVFyRjPWpApwD26UIe5YT5ep7VOuCvTgVSY9MHHtVmM/L39qoaBhlsnpmpAqhx6UwHcCMYI709mHBHagLDgAAWFSghVT1NRr8+FxUpT94M8gCixa0RMrgZOORxTmcZHt2qEAkHg8nrTwgYgEn3oBFhQDgkdTU6rkHAxzTYoyQWHIUcGplPyjnGDzQWkOVAoz3PFTIiquwnpz68UqMHOSRgHr61NGqrl/vFuntQUiVIgCu0YPepn/wBU35UQnOO39acfm7cZoKQyBMFRzVxUAOT2pu0K6nHGasKAcnrQMjRRuqbFN4359qee1SITFFIVOTyaKAPnYdSOKnU5wD1qJRk81MuM1B5HKOB5J4xRkYpRlcjHUelNXGeRRcNhN1KME5J4FHfgUvQgdTQNu4Hn69qU9QSeKVwyEhwQR1B60hR9nmYO3sT3piBTknpTiAe1CR55Y7R6kUc7sYJ9KRd2N6Gnb8jJFI6lXIcEH0NJJvWMmNdxAz04FA0rkwIC4pu4E42n61FCzMcsMHPT0qcFc8g4I4x/Okncpq2g454wR0zxSj7uDTVB3GnKeuRnFMBcADBpB9/npS9jSZwh96ZDQ8nJGBnPSoWJLc/l6U/sASM0wnJyaB2I8c81PEmTnuBmmR4b5m+6OtPMjSAZ6L0HpRcSjYkaQueQOmMjvTdu5gO1Nxgbh0FSRk7d2e+KCmLK24gY4AxQnLgY471GeW4J4qQHbGfU0CQ6WQM/HAzxTGbMq8cUcZpMfvAaY7FnPr25pmMBd3QnrSnoTz0prruC8mkzRDd/PPakVyZVPFDIVJDAjPTNNAG8GgCSQ5kFKTkD+7TSCeRzxS/w5amHUcVBWhlwvBFM+lPjbg7h070DG7ScHvUqkDIH48Ui470FsHCtjkHigErEqP8AuwCvQ9aazEHHOM00HIOTz2oYjGOvemG5LGy7j9O9OD8j0qGPnPQcUE5Ycd6B3LKkNxmpwP3fXp2qooYFTwM1ZHCg984plpB/GuV/Gp95Bx27010zHvY8+gpqnIBx1oHYlLEDbwQe+OalFQqMjIyakZTsyKYEsTAsf0qx8xUEdqpJxk1bUsM49KoaHpkE/TvUyJlxn16VDCSX/wDrVdQA84+bvSKRKBweAM9hUsWBuP8AEfug9KTGQDTkIMmf7o60FkqR7Y1QDIz81WwMAL19M1Wi3Md3GM8VeRASTzQMVFI5PpUsC7jznNJ1Ve9TxlcqPSkUhWjwueTUyDCA4oI+U+tIuQOTnjrSYDsZwad0xSY4FDketIQ4YxRQOlFAHztgDnmpOMCo93H1pWbPQYxUHkXRMCTzmlCcA5qNT/KlDHA+vehF6McvLYHemOMPjNBJzQAaZHWw7qoznNHelOMf0pDyM8UDsSiRPs4B++D+lPikAXJJ3A8Cq4BPAHNGGXqPwoK1HyyFzmo97HpwOh96eecetIMbv58UhpPclQggE9KcAD3xROIUn2QO7x8fM67ST34puecUjQUErnJyKVSTmmlh0PSgH3pisSqMyAetK+GwAeBTA21ST2phkHJFArDXb5valGG4GKRjzyOtIH2nKimSK+Fbg8U9W4A4xUe3PU59qcg3EAnGTSNUlYtS/wDHtGoHzE5pjFQuAxJOD0p7nyguSNyrxiq5JLZJzmqIsSJjd7U4ngD1pFKhuRkUxnOR60McUSnPIxmk3YkXjNG7g+p4pHwWQDg0FWJmYlCcUqyHZtOcZ9aYQQuDim7gMZ6GgWw52JxzmmNlX6Y464okkJORgAnoOlK/KoePrSAFlI3DPB60hOV65NNUEMeKbn3pgTKQSMGpBgL1HFQqw7dPWgOGcD8MmkWS7j04NA4J6c9OaZGQGBIDAHkZ6ign95nGFJOAOce1MQ9WIJ3U4HDY7Hiox/rOKUM28ZIxTAnUZyoPangqpAPr1xTEPOccUpLb8Y6Hr60xj4/nK56Yq0HXYPXNVEOWGBjI6VKv8NBcSwPmIXPanpgI2MA/Sq4PzgVJGpwxzxTKJ/ulQcNnqRxinksBtx0FQRrtUAknA6nvU5wUGRz70DBSAtWY2yCMcVAP9XjHNLG3zkDpVAW0IDcDkVbVhtAH3jVSLheRz9akVWGCG4oGjQD4Az17U4MFwhzz196rId8gKgYXvnvVq3OXaRhyDjpikaFyJiMADOBxirSA5GeM881AuGRnzg9cY60+KTdg9h2oGWAQScHpUtuuG2kdOlRxDJOf1qZPvHgmkUTsNq+9NMhXYwyw6ECn9VANNAHzYycHvSEPbGBzTVG4g54p4wccU2MYLemaQEnNFJmigR86ZxxSZO7IPWjIPSpFUdcVFzylEdGeTT8E84pFUHIx1p/UYwMetFy1BtEbHGcU5X9RWvFpED+E5dVdnEwuREgz8pFY/bFMU4uO4ucDPvTc/WnAZpvPTNBI9Sc8dqneKYBXMbKJBlSV6j2qAd8VM93czrFHJPI6xDbGCc7R6CkWhWCCDvuFQjKtk9cZoRvvKTgEUoOAfTGKCtgUDgmnKDnNNGQFHGXbAGfevX7zSPDml2izXVhbKmQufLySaLI0hTczyQ5b6U4KQtejfaPBxziwiz/1x/8Ar0pk8HADNjGO/wDqz/jT0Nfq7POHHyhe+KjbjivS93g0/N9hj/79n/Gm58GHObBP++D/AI0aC+ryPNwm4nJGF/WkxyMDFekgeDSdv2BQB/sn/Gjy/B3J/s8fgD/jRoH1Znm4Q5OPyp6oV5NeiiPwcw/48gPwb/GtKw0Hw5ewtJb2IKBtpyzdfz96NGH1dnlDZJyf1oYc4z0rtvG+jadplpbPZ2yxO7kEqTyMe5rhwecUbGU42diTonUgmmE5bOBzSnqQSOOnsKaenSgVtCQnAxg5oJ+cEjrTCGOKRiS468UAWdwCnPpUZ6rmmvnGPahD8yntQwv0FPP1pT19Ka+RkjoD370jnvmgbHMTk80q9BUYbkmk3Z4zTESscD6U5MYJx+dREHrnmn7mzgCgpIl3AMCCB7UwvkdeajMmDjFBfv2oDQkOcg0vIBJFR9weafuIA7HPNMCYM2DjtUm0gBscdqijbO7jg96kLthRvYDIO3PBPrTRRKAR83YnGakHyhcmoSwK4K5XOSppI5g5xkHHBHpTGrFjK+YOtTxlWBUjg9qqBjuHA4IqaNhu5BoKLOcKuCOnIp4fIXOTVfftlBx8pPIp5OMdfagZaDcYPWiJjnOetMUYGT1pyAK4I/SmgZcQ55Y4+lTKSEyO/SoFJ2LjJAHpT03FsjG0UFJGhaCJphFO21GBBNWQqRyFI2LIDwT3rNiky4PLZ96uA7QDznigpF8MdoAxnmpYmBZUxyetUkI+8Wwc81YSTMvHQYoLNAIFbae4qUbh905FVmmJK/N2x9aswOPXOKTGTAMo7U0OVUgqSSeOaeGDHrg01uXxSAbDJlTkEY9anBHA9qgJGcAdePyo3jeoJPoKBE2aKjMik5wKKAPnpAMgdKmVuMGoAck5p+QAKzseYpk6tggjAxQxCjrk/wAqiVsA9c0yQkLkGlYtVNLHXXv7j4d6TF0M9yzkeuM//WrmPqK6PxMxg0bwzY55Fs8pH1xXMPnaQe1O5dVXkb7Rx/8ACDRTrGnmnUNm/bzgp0zWPtw2AOa2FP8Axb6PGMDU1/8AQDWM7ck+9N7iqJaCDrRnDqQSDkcim7uM5yTSknJX0PQ0iEOIG0evekX0zxSEgcUgOFOTx1oGy1DDJ5lrI0b+U8yqGxwTuGRXoHjq9aa1ghAGzzc4+gNeZ6ZI0+u2UQJ2faE4/wCBDmup+KE80OixSxOySCYbXH0NZykdlBaFRWwOmBTwSRnrWXokGqw6fDJqoH79BLAwIO5D3OK1A2T1qjpHpgnqadz0qG5vLPS7Q3WoT+VCPzP0rN07xbomrXn2a2ndZT9xZF27vp60wubexhn060gO4jGPxpzMVQ56ngVEhy68Z56UASqR5nbA5zXf+E8HSXIHWQ/yFeOXOl+Lbq2u7+LH2ODLH5lX5fYd69V+HktzL4Uje74l8xs/TjFVEmWxR+I7Yt7If7TcflXDaTbpf6xb2bMB5rHOfQDJ/lXafEuVUhsc5z8/07Vw3giQS+NIDIekchU+hxUTlY5nFOod/eeH9JtrWSRLLzHUfKnmH5j9c9K4x9d0wRuy6LbApwQ07dfauz8Q65b6XblHUvJLG4Rd23nGOv415BcsM4UOFAxz+vSs4NyV2dDjFdDpH8T2cZx/Ydp2P32P9aj/AOEttcnGh2PsTu/xrlftdtZIbu8UvDH/AAL1c+lYLeLY5LxibERwFuAHyQPyq7CdkeknxUn8OjacPrGT/WrNh4mt5LyBLjStPELOFcrFyAe9cYsiSRrLCweJgCGHvViFC2OQM5wWOM0rILHtdxoel3FqyCxhQsvDIgBHuK81ulEcpjHVTg16H4c1D+0NDtJ85bbtYehHFcJqjbNYucgHbK3tnmim3dpkV4qyZQJGSQaRRluhNJJJ95yQAOT71lT6iLu6EKNIiRodzbcA89q1OaMOZ2No8DOOKBIcn0rm5pNr4DE596P3qqCVcA9CRRc19j5nSspXqpAPP1qNnwR9aoafMFidZJOMjG41cKnarkfK33T601qYzg4smzwPenOcnr06UxMZH0qTGQT3qhLYsRnPA44p8hGAeuahiJ3HpVgAMApBNBaGsxbHJ6dacoUlmCgM3X1OKaQQfak6DsOaAJEkjbJV1bacMAckH0qyp+Yk9BVQqokd1zz97sD71KX2ytgsQ2cZHT2pjTLDN8wOeO9SNjI5x6c4qmx5XDhgV5wO9SmQ7BnGRQUmXUk+TnvxUi+nORVNX3L+NTo5we/brTQ9zQR8AgA7h2NSryNv5+lZ/wBqwxYkZA9fQV0GjGxtvCceq6sqszgsWxyeeAAKTdi46laIKhA21ZVgeB0GOayx450DzhDNpVzArHAdhg49a6j+y4Z4Bc2VxujZdy9wR7GkppuxVrFRGAyR0NPjdll4XBPfFV0YliMnHOasLHhVxyPaqAsEkkEnPfA5qeFsIMAt79KrxME4fOB6DmpIyGU44AJpFF5ZCGzwCKVGfzMseMVVi5JIAZs1JxvBY+vegBJHDMMA8frQuSgJ7e9QNcw5wHRmB2kKwODjgUzzZtoCou05yzHlfQ470CLW760VWXO0eZMm7v8ANt/SigLnhnAxjNPGTznpUG/JOO1SNIAAozmszyIokDUk2JWjQAAkhcDNRo2VBxVjTU+0a5YQ/wB+dB+tI2pq8kjofHThfE9pbKeLawRcfUmuclbI9+9a3jK4Wbx3qW3nywsf5AVjZ61O5rU+I6FD/wAW+9xqa/8AoFZD8HHvWlE//Fvn9tTT/wBANZTnJ5x+FU9yanQOMEUBuStNHI9qAeaDMd3pks3yBOx61KcGJjkg1XKgtkdaCrXLfh6Iy+JNPUdfOU1o/FVrwWlshZPsof1+Zmx3HtUPhRR/wlNiPRif/HTWl8R7aXUre1ggZM+Yzks2OMYrOfQ7aOxauYCbTRYi+MadFyfxqiV8uRkPUHFO1LUBeLbCFCFht44MN3Kjk/SqH2iaOVTMEaNuCycFT7j0px0R0GF8QLaW4is/mIt2B5HZh/8AWrj9C0qZdTgYJufeNo5yDnrkV62TDPEYbiJZYjwVYZqKKKzsABaWaRsRt3/eIH1qloS43dyxPJh1BOdqgUkT/OKpTPKR+5Ubj1L54qG2vZobtIbuNMP9ySPOCfQ+hoKR34Oz4eXzY6wkVofD+PHhKIH+KR/51hNqdrJ4OvNNRmMxjwikda6HwKhj8K26kEEM/B6jmqiTM5r4pthrBB0CP/MV574VmaHxdYkHG4suc/7JrtvixMUvbKPdx5LN/wCPf/WryqO7lt7uOeF2imRsqy1nNX0MF8Z2/jK/F1rvkljsijCjvyea5WTaucNnPp0qa7up7u6e5uJN8r/eIGM/lVYnIpRVlY2buRXdot1pysFVhE5Lqe4PA/nXNyWIVuFzID25zXUxyyQyB4zgj1GQfqKme6tTIJotPihnP3mRjtJ9l6CqTaJcblW0tmsdNjgcfMecd15J/rVkSRlVD54GPrUDzF3MkpyT3zUe4O3oKQz0X4f6gDFc2ZbGG8xBn14P9KzvEbR2+rXpDAIJCRk1zukSMmpQbWI+cDINL4nuGOoSoScBUPX1UGhK2pFV3iY13qjTahEASEEgPBxU7vlwvJFYLvi8jP8Atj+ddA2PM4wKpBDYztX1GTRwnkKrXB+Ysy5CenB6mqsHjrVLkLb6nItzbk90CsvuCAK2vElgk0dveQKSrxKJV242Oox+RAB/OuUi0uW9uhDbxl3Y9h09zTshts7RNrKGVsgjI963lA/syxYD+Fxn3Df/AF65xYxARAsg2oAu498DFdDZnzNAtT02yyr/AOgH+tVFiqfCxynGKrajf/YoCygGRjhc9vc1bVflPXisjU41uL+ytiMiWZFP0JAok9DlgtT3fS9DsV0m0Sa1glYQpudowSxwMmo9R0/w9YWz3d7bW0ECdXI2j9K3UQRwqijhVAArifiLC8tpYqQfJDtkdt2BjP60a2OvRGZaa18P9Uv/ALLE7wyMcBmLorfTJroW8DaTICY5LlR1GHBB/SvFdb0pFgMsYCkHPHFe3eALm5u/BOmS3efMMZAJ6kAkA/kKV2nYlWZgeIPDEejaet1BPJIN+xlcDgHPpXNN0O1huxxXp/iyPf4buuB8u1hn/eFeXqCHB7GrRE1Z6DgDtwBkjoOMmnId9usgDKCSMMOQQe9O2BjnOM+9SqAIjGcccgj1pkCqxwB6c1U1K/8AsGnTXGfmAwv1NWlJAHeuV8X3W6NIFJxuyw7HFDdkMy7C6v8AUp5hGzbY0LOc9BivXtQ0y41T4ZWQsctLDGsgRergZBA9+a808LhYtKuIwB5kgbPvkcV7T4FuFufCFgR1RSh+oNZ/aTLprQ8bsdVmu5F0u5QOrtsIdeU9x6GvWvAFtdWfh1oLkkhZ3EZPdc9fpnNbkuhaVPeC7l061e4ByJTEN351oBQoAUAAdABTauy4qxyEgKXEi8AhyKljlI6rnGOhqO9IN7OMgfvCaY8/l7QQdzHaNozitALoJII7D160qybQypgnGeTVDdIZAQ5BzyCOoxUruIzHJsywyuccgUh3LivKk6qFUx7cs4blT6EYpTM4csXyhAATHT8aiZ5XKbAoH8YbsPb1qB08ttyycE/dxx9fxoC5ZWdS8uIirrjLFR83pSs0hxgkdypPb6VCr56Ae9NmkK4IXrx1oC444bBOVOOmaKqMxDH7350UhXPHFYgEilDHOTzSY446dKXHr68VmebboSBvY8VqeEk8/wAZ6avpKG/Kscj9K6D4fLv8aQv2iid/yFBrQ+JGdrU/2rxTq83XNywH4GqbEgccUwOZbq7lJ+/O5/Wnk/LmjoS9Zs37ZWl8Byooyx1SIAe5U1k3CSQXDxOu10JVl9COtaUXPw/ucc/8TKL/ANBNZL9cUdTSoth6theM0biabxilHTrQZJDuxpAOcYyaM4FRs4UZNI0XY2/CsiJ4ntmPZXOPfaa1PEj79Rj4HCHH4mud8HyGbxCrE/djetvX3zqarnpGOPxNZvWSO2jsVwisgCuN2AcGonjO0hgQKEXcuO5qRI3ckKpJXqK0NgVufenFh1zx7mosEHrSyo6wbtgbcOAWA3UAQrqFjcKBHPGWGc/Niq13eRQyxBsyFW3gAjimXFvchvKVli/uqSAMe1U2guQpLSqAH2MMgc0iLmnaa1Fcs6xxur7D94V7F4UUp4etwSc8kn15rwPRdwurhePMVW3E+mR0r3rww2PD1uAc43Aj0OTWkVoK7aPL/i7elvEcECniO3GfxJrzYuPMXPqP512vxTlJ8YSD0hQfpXBO/wC9T61k9zJ/EdAoV5QpJwOpFOSFXk4Z2QruGAM9cVAJBHNuIJHcU5Z1Mm3ysx7duzJ+vWmzbQlW3RjKhZtyk4wOPxqEwSAIzIyq5ADEcVIJiGZ/LBc5wRn5arHeXBUnI6UDJRDEzBxv2gNkE88eh/GpUtULSEFggXIyeScZxSJMSw2QqFAIK84OevvR9rlVyyMUDD7qnj0pINCXSzsv4DzneuMfWs/WSFv5QDkYBznPYVe09sXsOe7j+dZWqvm9mz9Kp7Gc9jFmb9+h77hXRkkSHPauYnwSGyB83TvXTlATGr5Bkxhu1CFDYtW9/LbPuifGeCCMg/WnXOo3Ei4VI41/6ZrtqqsTKHOVIQ4PvU4BR1SQAkpjlSe3tQXqRDoDgj+tb2kSh9GMZP3Lk/qo/wAKwkTdG79QuB9M9609JIW0uFHTzUOPqG/wqo7ky2NMkBjzkGs4FX8V6OhAObqLj/gQq3LIIkYu64AznNcXqWotdXwMZKquQD605bHNDc+tQwI4P5VVv7C31G1a3uE3Rtz7g+o968Xhup4ljAmeNcDkHtV5dYvYWIS9kKA8MHbmkjs5DsZfh1p1zJ+/up3hzkxjCk+xIrrre3itbeOCBFSKNQqKvQAdBXCGXVYdLW5GqSb9u85cbMc9z3//AFVmp4y1ZQD9pyAeCVHNMXIdz4rbb4cuvfaP/HhXl56jPT2rZuvE9/qVr9kuCpjkwThQDwayImhEuZ0dl2kbUcKc9vXiqRnUi0LwMEHmplIADbsHpxVNGz19anHQ45zTMh8u2SJMlgV54OK4rxCxkvx83CjiutkJVW5wK4vWWzeuevvUSHbQp2mpNYsSDj6dCK9q+E+px3Xh+a3DAtHJvAz2I/8ArV873UrrK0YPFdt8OdWv9NvgkImUMByEJBB9aibtZlUk27H0nmisrTtQM8CsxbJ55U8fpU95POllK0cTO5UhQo5/KqjLmNWrHJz3Ba6lORy56fWjzyQDxnvxzVd0miYiaJkP+0pFKJQQDjn2rQgmfc0eSDtIxuU8j3qxHIAFG7kDqarLcAx7Rxik3qQTjI7jNAXL/ngd8n2qCWRWz6j2qtk54PfoaQu2PnPbpTBstrKGxz+lJI4PAwfaqqSA47EelO3AvgZNIm4skj7ug6UU0tg4xRSEeSjngUuRz9ab70ZHQVmjhbHE8dOtdH8Ozt16/kxzHZSEVzh4QV0fw/P+n6w3pp8lBvQXvHMWZzBk9SxNWCQFxkgGq1mcWqVM5GMYwR3B60W0M3ubdqc+AbzvjUYcgfQ1ms2ScVoWZz4D1DH8N/Af0NZrHLHAoNKj0QvH4Uo6ZIpCccEYPpS7t3B/KghCE59cVXmcHgVKx7f1qvOeDzSZa3NTwXt/tyTbxtiJP4kVsaw+7U2z2UVjeDR/xM529Iuv41pai27U5SOcAfyrNfEdlLYRPlZT2BzVkOpmchj84bGPeiMRfZwx+/t6fjUoZBJk8HkZwP71aGxUwAK5a+1E3TfvJJWG4bUA+4Ae31rskKjh1XG/2xWdDpdtFdSSu5dmThGGVB9frQKSuYSmaa8QhbgREfuy/bFWTDMlm4QeYdxkZtpZRx05roJfJdl8zHQ4Ctx0pgVDazJygdhgA/WgnkscvoxxNjB6cnHckV774bX/AIpuz7Apkfma8K0y1mtL14pOAvQkcEZFe7+HBt8M2HvCDzVx2EtEeHfE6QHxteD0RB/46K4Zm/er9a6/4lPnxtqAz0Kj/wAdFcVuJmUe9Z9TH7R0DHnNXbY2i3CnbLuzx8wxVE5weaBRY3Whu3EkKSIHkRpcn7g6DHQnPNUIZLUSLiFxgj5i/T68c1VUF2VR3IFWFhjLAbnwwyOBwRwc/lRYq7Zo2s1uQyJKseDllZfvfQ1Rle2wwjt9pPfeTVYbQjZBLZ4OeKmdEFor5O8+45/ClsJu6Czz9qj68OOn1rJ1hsahNj+8a1LV9txF2+YfzrK1vjUph/tGq6GVR6GQWIuEIxwQeeldIzyGNMk8oDXKzHnnpXTwkSW9su8KuwZJ7UIUC0ke8Rj5iHwG7Z5pw2r5oAcMvKMT0H51PDFYixV5LlhIHOFUZz+B6VXDW3nEAyMASCeKDUluUjiA8luXU556f55qbSGPkXGTkFkPP4/41FPPZvFEIbcgrncGPX8R1pbMgWtwoOPkB/X/AOvTQpK6KOr3pdzGpwqisCEFpzz6fzAq/fH9+9UbQBroD1ZB/wCPCkznjuj1rQ1iYzCVID8oAaVhhOeSAxAPHHrzxWtFZ20ujKpt42uBArRFSoLtsYnock/d6j865CJUMYLb2bOCO2K6vTZLF7GzimEBQFT5ZTkOCSxbj7vT8PpV3OwlsIWTSFjkSV5lkk/0bcRuxsHT23E0i6DbFYmEvmFrkqdjggJ82Bjru+XP40/ZAqTzPFbSSCMeYEVVJcr/AAngADjJHpxWbqCww20L25jiYMPKaJzl12DLHnruJ547imhbD540tdRWMM4Ro0lG/G5Cyg7T9KosCrDJBDDPWoI5PMuA8rM7k5LsxJJ9/WpAC8bMoyw7e1MxqvYlBAPHNS7gmBnOaqByKGmwSCfpQYks0gQHcRg965DU0827KoQSxrcupQwILHk1zkkmL8455GeegqJ7XLWuhpadollG3n3EaSN3Z+Qv4V6LotzBDIttHEUIXkohCr369K8+04m4jnVlZyy7+WyO+MDt0rudJtm+3xOqSDoWYt8uNpG3Geucdq4223udUUktD0KwdVg3F/q27IFaPmxghS6gnoM9a5rSNMnhs5Y2kAMhyq5yvbk8e3/6632tVlETPjdHgggdDXTS2InuTvGkilXUMp7EZrnNY0aCKM3EC+WRyyDpj2ropCwUbRn1+lZuoyb7d43GG2nt14NakpXOLyMnkn8afkYwDyKYqln2ggD3poypOSCM8cUzEmWRsdxj1pzTjgEfjUKygNtyN2MgZqJiT6fhTC5bjcFQe3vUm8rkqAxqkjfL1PWnq/A5wPelcVyd5Pm6j8qKg3N2JxRRcZ5YGwBzzTh0zVQSAHrzU4f5R9KzucTTJCfl9q6LwEwFxrhz00+SuZZsrXSeAs7vEBB+Uae9I3onOWp/0SMeoqQn5TzUFucW0Yz0WpC2VquhhfU3bE/8UFq2QCftkH8zWWTnNaenkN4F1kcAi6gOfxNZTHnrSNamyJWO3g9ulM3Y/wD1U08nr3ozzmgi4E1XuCQp5qbtVefkdaTLjubXhDi6un/2AP1q3dODqEx6cgfoKo+EW5u2/wB0fzqDVdXjstVmimilyWBUqODkDpWKfvnfT2NdXGemT9atW8W5zvHygZ4IJrDluriC3M02magiAbixhIGPWqQ8V2sYPlrMMjk4HNaqSZpsdSYNzf6xd2T3pDD85QugwcZPFYFrrRu491vaXcqBsZSPIzT59X+zxl5rO8jjH3meLAFLnV7DNyaJIig3DOOc1AUP94jB7HrWEfE9kR96Uj12/wD16sW+uW00ReOO5ZM4DLFkfnVXQtzTmIEbEDn869e0MbfDtio6CBf5V4nHrFndn7OrlGBw29NuPrXt+jps0CyUgjEK8E57Cri7olo+efiJJv8AGupn0lx/46K5ANiZCRxnpXUePGz4w1M/9N2rlchJAx6A5rM5r+8dG6uFVh/EMgetRpIGHvSadcT6oji2iLKhwcZ61Uvr0aZevbXMTJMuNwIPejmV7HQ9rmmrcgjt0qf7Q6vuJGcbfuiufXxDEGACZyePlNbrW+oERkWgPmcLtGc0nJLcFrsNI4zSM+QoJ4HArIm1v7NPJBJGQ6MVYbe4ot9aFzdRW8cRLyOFGR3NNsV1sbqoyTI38IPFZWvcanJWrqlnqekWgunt22bwoIHc/WsDUbl7ucTSAByvzY70lK6JqaaGXNXUWkPmWNuwP8AGK5lxzkjIHvWxomo3l/rFjpcLlVmlWFdyrwCcVSJps11VPIeNkBfORxz2/wDr1bv7oSXCKsHlssCxMUxkkYOad490W/8AB62DfaDILoP2AI24/wAa0bvwdfRfDxvEi3zmQW8c4iIwCGIz/Og1OZCuzcL7Vq6ZbmWK4ViEAib5iMjjn+lXvAPhi48WaLe3k968ZhkKLjJ6LmuVsvtw3SXMzD0AJGR3zTWpEmkrlS6bMr8Gq9i0a3IMjhF8yPJJ4A3c1JcNmV+vJqhcQ7hwxFLqYp6nokGoWRZQlzC+D0LjBFbumaxZW1yWe2tXjZdp2SHJ/WuC+F2gw6/41SxvAXgFvI7AcdMY/U1Y+JugQeHfFZtLFikPkI4B65OarU6OeyuegajqdtdXkztDvg35Vlk29sdMGs8S2joYoIJ1lP3W80Efj8v9a8cNzdRbSkjrg8YYivV7TwNqEvw7j8QQ6hL5rWpnEQJ5ouNTuSwyLHJsdRk9Djmpl3rGGBw68EGue0jT7+J4p72/kYgZMI6Z9zW+zeh4qkYVJ3I5JlQlyeBWXc6nsBbI6UzU7pQmxT8v1rmbu7JVvmHTik2Z2FvvEUmSseDz6VDos8t9dymRgT8pPFYgjae4WNerNiu10XSYbEBlG4n7xI5JrKrOysaU4Ns6XRbb945jQAs2TtXr9a7zS45VxmMEgdzxXCxalLaxkQxRoehJBY1r6Lrt5LqEEMsiJGTj5UC5rludi0PULFpSqghFBH1rSU44LAmqWmwwtZxyZ8wsM7ic1eCIOij8q7IKyMpO7Fxmq17AssJ+XLAHafTirOBRj0JqyTzQpJFMylSCvbFG4E4PWuy17TUurR5lQeegyGA5Psa4dpCrHjkdRTM5IkLkvkjHpQzckkn8qi8wFQMfpT/M6DgjPOKCGPyCCCoHrgdaCQAAM4pgZdx68088dOD2oAbketFNYjJyeaKBanke7BzUnmd6ddLscbgBu54quDzWZy3J9/y966nwM5XTPFM5+6tgR+dcmrhMF03r/dziuq8KHyfAHim57sEiB+ppvY2pb3OaifEKj2p/mkKTmq6H5B9KXOVxTaOZPU6PSX3eBtdPGVuLc/qaymkJPtWlomD4G8RdOJbf/wBCrGLkDAzjPrSRtUeiJt/vk0/zPlxiq24UpboQaZmtSYyccVVuHGMjilLYB5qvJ82alo0Wh0PhUN5FywQkFxz+Fad9Ely0UcgGN469ua5zSdfk0SCZVtEm3tuyXxjj6VC/iyW4uEzaKN7jd8/Tn6VhKDvod1Ocbbnseo24l0W6jC7swMAAM5+WvJP7NMaZkhxk4BIr2C3vYYLFbiaaOOIQnLu+ByOOa8bv/HCX8gjXTfL8vP8Ay1zu/SiEbJtG02j0PwPpkB0iQmJGZpSeR7YrQ8TaPE/h+7Cwbm2gqAOhyKz/AIc6pb3emum+NJi5PlbwWx611GsavaaXpGoSTyRtIluXWAyAM/sKXLeV2O/unjo0wxkCSLbnsRXoHhXR4ToceUXlmPQcc155qPj20vrhWTTZY1UYwXWvUfAtyl54YhuFXb5jMduckc96qSuTFpvQlg8B2VxrT3twiG2O1hEo+82Bkk/Wu3wscQRQAqjAA6CuI1/4mad4e1R9Pawurkoit5kBQryOnWs4/F/S5EI/s3UFPuqf/FV0KyVkQ5I8r8XK1x4p1Jh3uH/ma5ya3ZULHtXSahMLvULi7QMnmytIATyMnNZd8M25xnNTY5XK7O4+ENkk1rqLMuds6dvY1z/xN04DxtdFRhSkZH/fIrofgnHcS63qEYkcW4gDMmflLbuDj1xmsXxYz3firU3kdpNtw6gsegBwB+lJJXN5StA4JoNk6rjuK+gtP0yFkgEkRDAAkg4OMV4VfQsspfGB2r17wXNdTfC+9uZriV5ws4WR3LMABxyeaGFKW55n4m0oJ4o1VVPAun/map+HIF/4SzS4yePtcYJ/4EK1drOzSSMzserMckn61iPEyXpwSGzkEHGKprQyUveue6+PbRLfwXMudxE0eCea8Xmt/MbI4FeqeOkmTwppUbg4Zs7s/e+T/wCvXnZQdPSiK0HXl7xh3EIiUHPJrW8GwLH4v0W4c4xeR9f94VQvhvmVamlBhSEowBDAgg4IOaLERep6z8bYBc2Giv0AMn8lrctNl98C1jJBH9mlc5/unj+Vc18XCTp+iOT1gfjPfIqz4QBHwR1ESZI3PjJ9XFNbo3b1Zf8Ag9Etr4fvIh/FOSR6fKOf0rzG6GZGAx1Neh/DTdnWIxnmDt9Grz0j1HOKcepjUl7qZSNsp6gflWbqSLFtUAZPPFb4jZ/ujNY+oW7yXqDGM9qbRkpndfBO0SHxa8z4EjWb7c98sv8ASnfGC3hm8YtI2G22yA+x5/xpfAqLa+KdOKg7hkcj1XmqHxIm/wCKj1YElm84gZ5xRbdGyl7lzz6O3+13AXHygdq+mvD0IHwotoFIONPZf0NfPWi2+d0hFev6BqE7fDHVoVlYNbk7eeikrkfTk/nSS2HCV2zkxJjtmiS62AMpIPqKq+ZkFs49qzNQv1hjPzfN3qmZ3uUtYvcyEFuTnmuamlLE5NS3dw1xKXPHtVNz1rMLnUeG9KglUXkwLNn5B2FdYCFAAxj0Ncdo90y6cNkzKVbBAxVp7l3yZJWb2Zs1zyg2zsg0kdA93Cm7DbznoDx+JqMXCmQSSygkcqoOAK58T/hTkkZzxk/ShU7D5jt9O8Tz6YP9FvpYs8kLyv5HiuqtPiiyKBdRRS/7ShlP9a8qhjZ8VdFrLjOP1q07D3PXYfifpTj54nU+xH9cVbX4gadIMxROx9N614fIGjPI596hadkIIzn1BqueROh7jc+MZZE/dWqbP4gXyce1Y+tKIdQLL9yVQ4/GvNbHxBcW7KsrM8XQg+n1rv7i5W+0zTZwwJVGjJ9QMEfpiqi3fUmpbl0GbwTkU9WIOeoqpuwamRu9Wc1yYSgtyB0pwfPPSqrMN61IrAigdyXfRUJJz0ooA8rdy4G5ulNGM/zphb/61IegPOak4iSY7QQGBA6Ed67DQgR8ItcYDlrmPn8a4a4cKnJ68Cu08Py3L+DNR05craFfMdRCWZznPXPFTKVj0MJh51U3E5cHgUpPy1FvDfdzwcDNDPhCTxitLnC4uMrM6LQCW8HeJVDcDyGI/wCB1kdQeeRWp4VeCXStXs2uki+1xLlWXLNtbcNvPtWTIQkpAJ4OKzjJNtHTXoShCMn1F3Yo38VEW460Btoq7HKh7cj3pMc9aTPNAOAcUJDbC5aJoUEaMpC4cls7j6+1ZQUmTFaEjfL161WgUGYk9alo1jKyPSdQUz/DS5Y5Oy3hI9B84FeTomCzYx717jc6csfwnurh5lEktqihMdPmB/PivFpFxGR3zUQTSdzpqyvKJ0vw93f8JbbsrlfkcfpWv8U0X/hKI8AZNrEc+vWqnw1s/N8VWse4K7BsEjPOK2fi5brF4mgUA/8AHonJ74LVSXvBKV6Z5YI/3x9K9t+FQVPD04Y9Zm49RtFePLHuuPavY/hjAzWFyGBSJSxB6bjjoPWiSdtBUZLmPMWGZXP+0aUL3BJyO9PZAJG780oAzx09KswY2RdygKOnFZl8SsRHqa1mYYJHWsa9fzJVX86TA9U+CtssFvqt4zqgHlrk/ia4vUiZNTvZH++87k/ma9K+EMKW/h6+nfAzJwx9l/8Ar15ZdOHmkctksxOaErM1qP3EY+pLuKAeteueE4lX4R3jNgHEwHvXkl580iYxXsngiKGT4bagJfLyI5RnjIODSaHSep5bjhgPSsfG6/NbUg+ZqyIsNfEd802ZJu57B47OfCei8L0U8H1SvN2+4xPXNereLYPtHw1064KNvjaPJXoBjHNeUsMljTjsVXfvGZLGDcDNWoLN73UrW2jGXmmRF/EgVEoEl1j0rsvhzp4v/GkDFci2Rpfoeg/U0PYmHxIvfFm6M2q2Vju+W2tgSP8AaY5/kBWrpBaP4HsBkBpiDt9PMrivFV5/afiO+uXb5WlKgnj5RwP0Fd5aSj/hTLGMIVSYL8qgZ/eDr7+9NLY1U7yYnwzRsatGeC8II9RwRn9a4kadgHcxPHTFdf8ADS7L+JJYmIAe2YYHfDCuRu7q4gvJosgbHZSMehqkZT+BXHNbiFdqd/WsglE1AM/zEdF96sT3M0ucueucCs+EM12zNzihmNtDsfBWX8XWTE55NY/j3974r1cg/L9ocfritTwWGHi7TtrYzJzWH4llFzrV/MOA9xIfr8xoW7OhaU0UrCMR2ox1zmvRfBp83wl4jh6nyC36f/Wrz2H5IVBGM13HgScfZtYgG/MlpISMeimk3ohUn7xyFxOIYWkPQc/WuTu7priRiehPStPWLgsvlqTtHvWJk0pMERMuRULj2qyaYwBqR2G2d21rIQfuNwfb3rYWTzY9wIP0NYbqO1RpJJA2YpCv0pWuaxlbRm+dwp/muqfL1rJi1O4HDKjj6YNaVnP9pfBTYAexzmpkrGkZJm/pWnyXjKXYkH1rsl8MFbQPAzh/qefwrO8PRxqV3SMh9EGT+dekWQj+yEC4ulX/AG4c1EdToSVjxW8nYXDxvkbGK4x6Gqm9uxwO9dr4k0a0k1ppju2yckocbj6+xqvbaZZQHcsSEjuxyf1rZQZzTqKLsYmn6Rc3pDFCkR/jbuPb1rr7WJ7eERgHaFAAHpVcS7AcdxxzThKcdT09apRSMZVGy4HJAzwanjIOazVcZHNWo32jcTxQRcmLfPzT0POarM5I3cHmpY24zQMn3UVGF3DODRU3KPKPXHbmkycdaRjngZzjnNNJwMd6Dj8itK5e6iUn5dw/nXq3hieT/hHb49IxHzGAAp44zxnNeRTllmDr1XkV6L4bvrpvhzrF8l0Y3hdYzGEXDA8c5GawqRlJaHt5fWp04S5lqc1OVad2AAyc4HSqd6f3BwaVZZG5Y5Jpk4LoRmt0ny6nm1pxlVckanhGWGP7T562gAhdg8zkHOMAAZ5PPpVV2H8O0j1U8GpvC1mlx/a0Vwd3kWTzQ5P3HBHIqqV28A5+tTFe9c3xFZSoxihdxx0p65IPsOeKh7c05ScexqzzyTPIpzHjAqMNnIHalz0Oe3amJkc2OmaitvmnABHJA5pZ3ABI5pltGxy2D61PU0i7HrOteL9Bh8FPoduJJrswCFnVflBGDnPfp2ryN1Lkn0Oatu2RVGZyX60NGjqOT1O4+HcLnWHuwWCW0Zd2UjK9hwetXviTqEWo6hp8ol3zC0Akym0/eJGR2Ncr4f1m60S6W6tmw38S5IDD04pmsanLq2pT302d8h6bs4HYZPWi3Uv2i9ny9TOh4nOK9x+F2obPDdzHK0Yht5GZieozzk+1eFQkmXjrmustdflsvDs+mW+9GuJMyyA/wY6D6nrR0FTkovUpXckT6nctGf3TSuVOP4cnFROQD8pzioR15wPendTt6iqM731Gyt8hIrMRDNcM3UL71cuJNqEd6r2abnLUmK57V8PoIk8E3NwtxsbMpdDjBwv515I2M5AzmnR3U8CssU0iKwwQrEAiqdxIUQ7c7jRa2o51OZJFWZvMuwBjj0r2vwq1rD4feO3sBLBFBm5dpFO/+9j6eleHwowmGeueTXQ2up31vbtbRXc6QMCDGshC4PXips2aU6ig3dFe4kAZ2UALnj6VkW7E3wIwMuB+tX7yTEDD2qjZxOXB2nHWqkr6Gal1PoPW1t5PAN0kjSRRG3VkLtt+YYIwD3NeJTuqKT2xmrSveXaCJp5GTuHckADufpVLVAiXJhjmSYDAMkedpPtkD+VNRstSqtRT1SILWMndIep6V3/wwkFvqmpzgORHaE7wvAIBPP5VwyACMDqMV23w2a2FxfxXWdlyn2cEepU/40S2CgrzOJuiWYliSSe9eiRXP2P4Pw25Q/6VcHa2eo3En/0EfnXnlyMOw9z3rtvEjxw6Ho1mjNnYZGXpjgKP5Gi+qNI6Jsd4CuPsfiu3mYsUMbK20ZOMf/WrF1+OSPXr9ZV2OZ3JGPU5rf8AAMEdxrklq6/NJCSGJIKkEEFSOc1ja9cf2p4jvp4l+9KxUHgkDjP6ZprdkzS9mjFkO0dMYqC0B3SOfXANT3bCNcFcMBzn1plquIBx15pmJ1fgYbNdkvHG5LW3kkOfXFcjeybyWI5PJ5711GhXFtZaPrMssmJ3t/LiQMOSTg/zrlLtgRkd6ldWbSsopFqLBhBxx6E11Xgi+t7PUbjz2YJLC0Qz0yykCuVg2fZxuPPpV7Qo5ZbqTyiSU+crnGQATRLYKPxHL3i75W9M1RaDHIrTYeuDTDGDx0pPUZltCRUbQmteW3wqkDr6VSvQIkx3NKwzMcVFjmpGPNN70IGPiiZuQK1tNjKSc8Z9OtN0+3DxgkCtHyhE6EZH0pSWhcNzu/DrrEqfv9hJHyxrk/n/APXr0WwudsBDXd4uemYs15r4ecjYrTeWvHyxLlj+P/169J02X/Rflur1F3Y+ZM5PtmsIPU7ktDkPFeDfxy53ZyN+NpP1HY1hs5bODyO9bHiss14jeaJ8ZHmdD9CPX3rnPMO/PQH2rsjsefX0my0JTgA9KeJT0xVYSBskHmlD89RTMbl1XBINWkbco54rOjlJ71dRhgCoGick7eKnjI8vqaqK2RyM8dalVs8DvQykXFBAAopmfeipKueUc4p7lWiAAw/86YG5B6mnOUO0oCDjn60zktqVZYwEJ7kV2fhjafhj4hTuJI2zn3rkJ2ymOc113hDD/D3xOvOQqH9RUvZnVRe5zkkXlbAWUkrn5TnFRnintL5qqWUbgoGVHJ+tN7VZzt6mv4T3G+1ZA2N2my/yrMY4rS8IlTrl4v8AesJh0/2ay3P8qjqaT/hxE6gFulBnLRhOwOabjg+lID+lMzYqDYDzyakJwvvUQbJPoKC3cUyXuM2b3yeg6VYU+X0qID0NNDEyd8UDJXOUJ71WEO+TnpU5LMOOnpSgBAMkUMrYdjjA/Konyc1McAZ9aVFBOewo6DQlpblAWPU1OT3FAJ2/pTWyR7Dg0xWFVl6HrTi/B5qNFYguFOB1IGcUrAY6j2oGQOpkbHWrMMYjjOOtNhXBzUpAx15osTcichRkZzUJO4ZYc1OcZwaZI4AyCM4xgfzpNlQ3EWMDnPJqQN8p9Kht2CyFZG59qmxgEUIU1Z6kXltM2ACQBnAFPjUoNvtUsZ2nKswY5BIPUelIyhcNjrxVWJvoP85jGUU4B6iqkoAIHfNTd2J6VXYM8gx0FDDoWCf3Y+la/hvxTcaAl5DbqczqQHUgFSRgHkVjMCEAzSJGEXJ6nvQ1cqMnHVDZ3LNknnPWr8UkkgUs7sQMDcc4HpVARF5Bn7vrV+PCsCetOwKTLUE81u6yRSvHIOjoxBHryKYHKuCGOQc59DUO45POaR3wCKB3voQ38rStljkk1NEp8vaM8DJqNU+YMRmrHlkDOMe/rQhMZ7nP1qtdlSmcnOeRirRHYVXlhMhwenf2oHcQOfKABwBSwXk1v5nkttMibCQBnB64Pao3wPlzimRgHOD1P50mVBuOoBDnn86QxjceelTggcc0oQbOQPrQXcrSR+Xg56jP0rG1CUyS844rZuflyD6djXP3BJkPOaTBMrMMmhFJYDvmlI5qxaxeZMPWpRTNuwg2wKO596sXabBEX3AbsGpLaMKoByPXFW5LIXMQEcuWXlQw71TV1YVOVnqdF4avIYAn70Rkj/lmmWP416XpN7GbU7nvef4hGcAV4lZ+dbSLId0bo2d24hvpx2rpLLxNqMcoSKW6kc8KqXDE5+hzmuVRaZ3qaa0NXxiyPdpKjrKM7Q33SB6EVy38xzXajw3fa3sl1O+iglYZUS8vg884OKy9Z8FajpNt9rQx3VoOssXOB7iuqD0OTEQk5XRz4bCjnmnBxnkVFvPT0oyfT8KtnIy3G3FWkkx35rPRiKsK+cE4xUFLYuo2CefarEZO4AdTVKM57VZhYHnrSuWi7hf4m5oqHf70UirnmSqcZyKADjjNOXG3JIPHSm8qB+dMwtoRyg7CTXWeDmP/AAhHidf+ma/zFclIcqea6nwcAfCPiUH/AJ4jH5il0ZtSOdUkqMUvOOvWkUccVIjKvJ59qo5mzU8IKf8AhJyvIL2c44/3DWU1aXhaY/8ACVRFlUgwTLj/AIAazWxmo6m8tYIaWwMcVGX7d6dgNkiovY9c0yGiQdDRwFFMB5xTS/zYA+lFyWmTgjb6U0sOtPW2mI7fiaDaydCB+FF0V7KfYjD81ICPTmj7NJuC7RntzUhs7np5f/jwpXRoqNVq9hN2R9akjxgAVXJIHIxjg+1OicFVwRzTuRyu5aBGc07K4IA5qM8UKeCfwpg0PdVCDafmxzUajnHFPaQfZzGVU85DdxTVJ6A4FAtEyVcVMiqRkjgmq4wO+akDswwDgetMlInjginuYoyxjRnCl8ZIyeuKrapY/Zrya3SUP5TldwGM4pwJU8NUbEEetDVwUrepWjQ79zAZFWM7iTSd+BSYwTjpTSsTKVx6460sn3cZ6Uxc5NOZixOeM0MSY0AMMLwSOcnjNKgCt3pi8HBpwYnAzxmmh3DGWJxxSMvYZp0jomCGHPUelWdPSG7MuQzFMEbD9aG11LhBydkV4/k6596kLDn3rQ/s5JGwkMrAgknPIxz6VIulIVVhDOFbGM9eTilzI1WHqGYpz1HFNJ3yAdq0hZJkjyZ8Zx/ninfYYguVjnDd89v0o5kP6vMoLtj5Ybm7L6VYiInGxmw3UE9D7U24tvs5CnOWAfnrjFKCtNGdmnZjNpBwpzzTHYojKFU5657fSpd/IznFRSEZOOhpiKcil1J704JgrjjHrU20E4odAudpBpDTBlBPNOwu0ZB/xpcYwp5qOZsEAA4x2oKKeoS/M4I6VgOQWP1rV1BmLEAZzWSTtNRIqI0rzWjpsGZBVCNdzVv6bEA4NJBI00UrgYBGKnC4we57UKozgH8KdNGwAww4rVEXKt5ePZ2clwzAFDgA9ST0rpPD6Novh19buwHu5jhA3cnoB7CuG1FzPqVhaE5DSgsK7vxejxWuk2KEBUt/OIP95v8A61Zyd5WOmkrR5jitX1XWprh7ma9kIJztViAv4V1fgPxxd290ttdSme1l+R43+bg+lctqbCDTWZ+SRgZ9ayvDEl4moGS2u47Yr1kcZI+gwaU9FcItuR6t4q8Nz6TdPdwQltNlIaKUcgZGcH09Oa5sMc+1emeHtKt73TpY9RvJ9SlABDPIRuOA2AM5xivP9bs/7M1q7s1+7FIQPYda0TujKtS5XdFZfapA3qOlV0cgggdqn80N7CkzJFpX4qxDJt4xVBXU4xyTU8UhyeKgs0A+Rniimq5AAxRQFjzfcd3FGSx+lA5JBpcFao57jHUba6jwdk+FPEox/wAsR/OuXcZXFdN4MJHhvxIBjHkf1pPZnRRepz4Py470HgUdBSE1TObqaPhb/kbbMdmSRf8AxxqoSjBxVzw4zJ4s00r1LMOn+yRVRh+9YHjkio6m7/hoj3EJgelMfaGG3OSPWnMM5H4Uki7GC55AoFqJuVQSePeo7J0n1OKNj8m7LH2Fdro/h/T7TSzqGroJBjIRj8i/X1rMvfEOnzwy2OnRQjd2SIAAA9m61Dk72SOiFHZyLCR2gwDIv1zTxFZsM+bg59awMzCI9M5zwasCRktgGVgc9QetJo74m3FaWcrjEmWA6kimajbQwWLyI+SSFx9axYJJg52htpFaNncELM06BlVQ2G6cVNtTdL909TAnOLr+H5lB5HQ0saDIAPevSNPvvBmsxpFqOnxpM/WVRtb86o+J/Aw0S1TUdPnNzpshwGx8yH3rQ82cGtU7nKGMKnJzgU1gNoI+lObk7fTpUZJBORVo5JO7Hssaxr8rCTPJJ4I/xqNiFOe1OYgqOTmr/hrT/wC2PEUcBXdFCPMb3PahuyuEI88kjVtNNtNKsRf6kiyM3Kxt0H4dzW5oc/h/xNMun3NlHayOCI5Y1CkHtyOv41xfjLU2u9WNtGcQW529erd6raJdm31C1mDEFZAazS6s6uaMXypGnr2kT6Fq9xp8/wB6I4DDoy9iPwrK713/AMVVD3ulago/4+LbBPqR/wDrrgVG4itI6o4q0eWdhC3zUueaCmTz0pdozjFWjJiKSrdOopD97rTyd3BGMcVFLIIU3H8KYIekTzSrFGpZ24AA5JrstM+Hs08Al1C+itcjIQDc341k+A4Df6y8hAPljj29azvGHivUpNZubW2neC2hcxgIcFscHmsnJt6HZTpRUeefU7C/+HWhRWryy63cM4HyhFUc+wqjpGnaVourssVzNLHJEDJ5oAwc+gry+W+u5j+8uZn+rk1b0e7ltjMwYktjOeaiUW+pvCUE9Eez3t9pVtZia2KyTAbdmRyD1/Q1iR67MzYiigSNFGQ5UgjPqR1ya4gasyMWkxkqQMjjmgawpSRVKjcoHTAzmnFW0Zu5JnV3GvTJcMJIEB6jAGP0pDrylN3lE/8AAK5CfWS0uU5XaF6egpF1VsbTjP0qieZHrVhoWg67o1rqN9fSQXEilSq4wMEgcUh8B6HI22HXXGem5Aa8juryZnRkLbdoxg0611WVHx5jj6MRVHNOcL6o7jxJ4Mv9AiFyJEurInAniHT/AHh2rlwRk57+td54K1OfVLO+0m8YywtEQN3uK4UqFl2OeAcE4pxdzKtBRSlEYe1GSBz0pxIzx0zSHocdsVRgP2jyy45PTHtULBgvmZwenpUwG4gk7V/nVWeXzGKjIQHikaJ3M+5+ckAcZqkYQfWtJ0GCDnNRrEC2aixd7Fe3tNzYxW7BCIkGOo61DbQ7eehq4i8c5561cURJj/NTO0jnrStIBwM4x69KjYKsing46GpYZQCW79s9KNRpowJSP+EmsD23969N8ZAfbrAlR81lHgj6V5ldkP4msTwN0oPHbmvUvH0IiuNLVnxixXjHU1K/iG6/hnmevKZI9i8hT0rD066+wXqyuheLPzKDjIrprhN+QwPFYN3aBLhcDAPJokrkRlY9x8C66lxbMLGzRnhhJ5ID7QM45571xGoXj31/cXMrZklcu31JrY+GmU16HA4MeCPUYx/n6Vj6lCLbU7uLH+rmdR+DGlTVrlVpuUEyqrYIWpVOCM96r5y/H86cB3z0qjlLcZwRip0cg/jVJXAGSamilDMPUVJaNHzf9qiq24tziigdzi1T34qQqoU5JJ9MUgBBxn60pOOaaMiNsBCPyro/BjA6B4kXb/y7/lXOSfMp9K6HwSc6b4iiHe1JpM6KRgg5WkwT0pV+7SjqKo5L6l3QQF8TaZkc+eB+hqKaONZ3yWyHPGRjrT9GIHiXSt3I+0rmmXq7bycDjEjDn61HU6rr2aK8jBpGYLgZzjPSs65uWMmF9auyuRHtHcVkOPnyaCY6s9A8ZM48EWTKxALjdjvxXnFtMYZxID7V6X4qQv8ADu2IP3ZF4rzRYjt6VMdzqqu0kzRN8cYyTSNqJOPbqMcVnNE2KZ5LehqhKszYTUzuHzHAGMVctr8ymSMEqWjI+tc4sDlsYNaUFuYlySdx6mhR1LeJajylqCcgtlvl6V6jot9LeeAb+CVy6iMkZ9RXkiHbIT1x616l4ZcHwZfNgbjG3Tih7GVF3bOGD80pbdzUa9OBTxgHnpVHI3qKWwM12fwxhUxazeEDciHB/CuLkUbcr0xXZfDa4jg0PxAZThVjY5/ComdGH+I4G+LzTswGWdifqSavWkEECq0lw3mZztSPIB+uayPtchuHaN9rbTtPpVpJb0qjhlxt/urn+VCN4pPVnoWueI7PX9JsLW5t5Va1BCvEQu7I981hTaav2fzrTeygZKt1FJYWl4zRIbhXJcK+3qmeeau3tni9JeU+WwwhJ4J54/SrWg6kIyTuc/19fwoJbI4pASD+NPIJPWqPKa1GkFSc96yNQmLSBR07VpyNgEZrKu1/egmlI0prU9A+FaD7fKM9VriPEELHWb3v+/f/ANCNdv8AClg2pyjHAWuZ1qL/AInV7n/nu/8A6Eazjuzsm7U0cuYWA+6aYY5QOMj6Vu+QMdKT7N7cVVjFTMEpOeMt+dKI5QOrfnW4bYL1xmj7MPSixfOYiwzE8bs/Wti1sWjgBk5ZjznnFWobYKd5XNTbflz3ppCc7lcxjbisuUbLmtooSuKyLsf6SKGI9M+GuXvJ3/6Zcn8K5SVv3rk92P8AOuq+GnMlxz/yzPT6Vyk332+ppQ6lVv4cRHIwDxzxT0IEZLDI6Co1+6d2SKtaNbxavqjQyPttraMyTOvZR1q27anPGLk7Izrq8SCMtK23PA+ldL4V8Hz+LNFbULObASVoiu3uMf41j6l4ysLcfZ9H0aBFT5fOuFDu3vznFdX8NPF66ZoN81xLHCJLppAoAxjaM/yqOZtnZClFdTnIfC2q3MbOLKUAStEM9WK/ewPbINZs2n3VpdyW8tnOJI3KthM8irEXiXUnu3mg1q6gjluPMO11AU564z2z6VWufEt29/PKNbuJGLk7yg+bnqaexpyQLSjCKWjdf9lhg08MQeBj3BrX0bxjo76aLLXNMTUGLMftY+STBPAz7Uut6bZQW1vqWlXDzafOxTEgw8Tj+Fv6VSZyzp2u0YxAZst29Ka64HByKXf8xH5012wuQKZkmYkWJfF1nuOFWVc1638Uvmk0NosZ+ztnBzkcV5QunGS9EzPtBbJrekld4kUylkThQx4XPpUJe9c3VTljYhKMV3NznpWJqS5uE9K6ldL1CSyMyWVw8PXeI2wB9a5+4tDLOCO1PoZ67s7XwJNHBqcLSvJGQF2sihu/Qj39qpa6wm16/kTGHuHI/M1lp8sSqp+76U8sR3yPWhRsEp3iojkdgpQYOT0707zGcku2TjA9qrkn8aepOC3egzuSE4A9qkiO5hzUX1qRSqkc59qTQJl0NxRUSP8AKPlooKOTZueKUbiBSKQpzgGnrIQTjvTRmNbj5eua6DwH81xrUP8Afsn4/A1g79oPygk9zW74BkL+Kp4iBma2kXgY7VMjeh8Riom5c07YuTk/SgqVJU9QSKb3yDwOKpbGDXvFvTWWPX9L+UcXcZJ/Gk1bjVLvjAEz4/76NV7Btutae2cYuY/w+YVb1zjWr5c5xcSc4/2jU9Tb/l2ZL/SqEwAcgVplTj3rOnOZqGED0jXIw/w5iOMnep/lXnghAUZ616TqQL/DdG6gMvNcCRwM0kbYl2aKhhHpQIMjirQXJJqWLMakjGexPUfSqscvNYrRW4TnHNSMvFWQM8monXk07CuUGX9430r07wiok8I3pByFjbH5GvMZuHr0vwON3hK9znGxhmoex10OpxK8ipAoqInbkjvUqtkAkVRyve5ISmV8wHZxkL1x7VpeFiJNJ8QRJkL5bMATzjFY8zZGPStvwHiWfWYD/HbN/wCgtWdTY6cM/eOBUkTADPJxWxbea0tvMkrBFQ5IGTjPTHc1mSRlLon+6/T8a0bafyrURJN5btkBxnj8aaNoGtY3dxCt7NHJKrEgnPBx71o6jHObi3kGeV8zJPbiqds6TQToZBNJHbZZzxvIPr3q/NqUUltboPLeQQFHyeU4qy3sY78SkA85qUnJHFRSANOzg8E5qUcc1Z5DerIHXrxWXejBBrYJxkYzWffjKAhahmtM7H4UMRqs2DjisjW1P9u3+evnv/6Ea1PhYT/a0oHWqGuqf7evuOfPf+dRDdnVV/hIyunJpTKigDPP8qfIuajEKg5/HFaHLFpbi4DHmpokUtjA5NIE5pwGMCncEx0gCkgdKjUEgU/nGDSEYAFIvQY/CnFYt6MTgnvW2wwOlZOoJh1PvSY4anoHwvkzfPH6gj9K5+6iK3MqYHyuR+RrQ+GdyIteVGPBpviOA2/iG/hIwFmbA9ic1MN2a1daaMOd2WNiB2rU8KKLHwbrmptgyTkWkYI/vdT+QNZ0wJhYAc9qvLqCR+FbTR442AjczSsRjLHt9BVS1aMqT5bs5eTTizElsA89KRNMlXOGbb61tBN7DjjFK6HjKmnYOd3MFtMcHBcg+lXbDTVjy8g3k9ARWl5YaUkj2zSkbDnvSSHKUrGVqMKxRBlGMHg13Eii3+HekKcb7mZpSc9gv/1647VEMtoyqCT6V0WpX8d3pej2kBdY7S3IYMNvzHr/ACFP7RSl7jZQZflDDoc4JpCucDPGM01WygUnA68c4p23g/PmmYqwyQoEJP3RyT6Ve8KKl9fT3ksYNpZxGVlP8WK56/uRLcRafEfvt+8b+leueFNJt00o24tx5Tx7SNucg9aOVy91G0Er3ZxknxG177YpW6a3iH3IkxtUdhWpqcEGuaems20UcV3nZdRqMKzdmH1rlPEOkvZzXse07bVypYj0PFbHgrUJbvRNTDsf3MaMu0c/K1RP3ZGsPeunsU5YzbsyOjLIOABzURfaQOK0NTZZo4p0BKng896yyc84qzkmrMXeC2f5VIHOcCqxOJM1KG5yOKRJNyTgtznpUi/KcGmCQ8fL7dKc6skhVkKkdjQO3UsBjgcmimqyYHDfnRQM5r73JxxTQPmHvSk8cY6UhJIA9BSJA5rZ8DSeV45sx2kDIfxFYynsav8Ah2QQeK9Ml5B84ChmlB++g1FPJv7qPuszj9aqSE7MD0rW8SReV4l1JDxidv1OayccjHNEdiZ6SY2ydjq9jk/8vEf/AKEK1/EcPk+JdSjYk7biT+dY8CGPU7R+wmQ/+PCt/wAZHy/GWqerXDEfjU9TfemYsxCoMdTWVPlXzjrWk3fOfwqjcr3psyi9T0a0uRc/C3Y3UH+QP+FcUy5QY611WmxN/wAK32nIYlmH05rm/L+UHilHdm2I6EKnOcgdOaf0GMfhSY2npxTscZqzikxAew70xx1qToaa3U5piM26GDXoOhTm1+Gd26f6yQ7OnYnFefXgzXfeHojdfDK4VCGdJCSv05rKR20Nmcrj5ip544pQeOKlKgtuFMwRkdqs5upC+Tk5z610fw158UXMXB8yEj9DXPODg5xW38PC/wDwmkQR9pbA49yB/Wsp7HThviOU1CPy9Suk/uysP1qnIxVl9Dwa3/EtoLfxHqSKeFnYfrWHMm9ffNEfhLk7N2O20LwJcatB5hukVAMgbTn+dZt3ZNpl7cWec+W5UnHXFd/8PLxXso4i3O3BrB8bWht/EkzH7sqq6+nPB/UVjRqSc3GRyOpJ3TZzY6ipe9MwM1JjAHNdtzOwwjJ6VQvh+6/GtI96p3mPIIIGR3pMum9To/ha+NZnPpiq+vLjXr7j/lu/863/AIV6ZbT6VeTsAZ/tO0HPYAcVR8ZwRp4puvKAUNtYgdjtGayg/eZ21l+6Rz2OeR1phQjntUpyDSdTg1qcVl1GgYXJoxnmn7eAKQjigNQxx704YYYpo5HWnYx0oKGOMDms2/XcnHatVl3DqM1Suo8qRQyouxJ4TvTZ67bPnq1dj4/hxr63a52XUSyZx36GuH8OCFfEdh9owIfOCsT2zXr3jKxtG8LP5JVmgdZFYc452kfr+lZp2kdSjzU2jyxic96jOcmpT14NMbrmtDiY3dtweeKk0hL3U763MdrI1h9oSKW4YYQBmA6/j2rN1aYww7I/vPxn0rY8QSyaMmg2ke/7NFCtyUB4ZyeCfyqZS1SRvSpp+8zqvE3hODSpLZodVsQJQwKyP3GOnPvVC38PLdQqTqGnBt2CBKRgevfP6Vyd94omvHXzIAwVcBXUHHNRwa23lsFtwO/AwB+Rqro6X7No2tT0u602ZBPEwjkXdHJ/A4/2T3qp5nADD6V0Whaq+seD9VsbgmSK0iEtvu/5ZNuHT9fzrms/LyOtJSuctWnZ3RIDmklbZHn0prBlWgxb4i27jpTuTCm2rnLSSPDqAmOSQ+a9c8N+IBp+h/aZTKUA/d4bG/2968w1OAKV4xlsZrtdSBg8PaHbDGFhZ8fUj/Cs7e+jdStFsz9U1G4u7a78xk3TksxK55JpvgLcuj+IAmCy2+RzjJFQSKWQ8g8dKt+Bo8WfiaL/AKdjTqa2FQnfcY8vmBTyCeSD0zTOQvK8UOxO0YAwMYFG7AOKswm05NoawxSg5JpjknkmlU8UGehYgcAtuBII9cYqd5Wkfec/McdOp+tUwSDmrQeaSJ3B+RSMj0+goKi9BQxx1NFRE8nkUUEGHmkJyMfrSFuQBT9uO4NIvlY1QB3NOs3MWsWUvTbMv86bkZ6VHK20o46qwNBUFaSZ1HjOAr4qvSOjlX/MCsExMmNwx6Vp67q8Osait3EjLmFFYOMHIHNZwk2DGM56Z7UlsVU5XJtEbHYY3bPyuD09CK1PFV5bat4mur2zYm3lYMpII7Dt9ayi3zZPNL/FnpTtqKMvdsOI4qhefd/GtAZwCap3g3ITSYluesWDIfhbOixpvMSjp8wFedFtwAP4V2UWoWEnw2C+bGZgqxlQw3ZHbFcO57joaUTXEu9rD92MqeR60q4HA71Gp45pepqzjuKepqGRuanx8p4zULxkj3H8qTHHcqXKDbXp/wALoYpfDN7ExyDu3LnvXm0wVkAC8gda9I+E8ci6ZqDFcqwYgA89MVEjswz1OIlXbcOB0UkUwn86nugFupRj+Mj9agwufmzjviqRzytdkbDd1ra+HxWPxzaZ6bl/9DWsgLxn+VLpF82la3FfiAymJgwXftyQcjJqWrmtGSi7s0vGNuY/EupI3OJyAa5hUGSDW/rurSa1qlxfyxJE0zbiiHgVisoVsihKwSkm20dd4K1eHT7xYpWIBPGBmug+IhU31pG0EiyCPcJCBtdT6V59bBowkiffU5FeyXtuPFvw9S4CE3dku6Mnqy9x/n0rNUkp8xMaUZJtbnk7AdaX0NK3B/xpWQ44II610GDGE8nFV7lQ0Rqxio5FyhpMcdGdN8JLqSDV7qJkV4pCCATjBA6iqviWRm8SX7N1MzVkeHb2fRdQa6SLepGCCcH6ip7qU3VzLMxYl3Lc9eTUpWOqrUXIkiA9fwpAPmp2PyxQAc5HX2qzlSDijGSeKOppSMnHekyuozFSUm0k4p+D70FDSPTrUMqZU1YA6+9NZMCgLmBPGYpDg4PUGvYNG1CXxJ8O7uGREe4SDdvRQCxXnn34ryy9hJIOPrXVeCvEJ8P2s6GLcsisUU9CSMYqLanVTkktTEKgUhHFTN8zEkdT2ppAPGKs5WjG1JP3kLFQwDjIPQ813Hjyytx/ZMsMQTNtsIGex47+9cxcWv2hQudpByDVu5ubi5MbXEhdkUKCfalb3rmqmlCxl/ZFZsFByKbNbqkGFHar2Mcih0yPmHbiqRKkbPwxk3Ra9aeVDIz2jHbIudw9B+NYflkhgzEbegPem6W9zpF+93aymN2UrgdCD1BqUsxHJ/OlFWCdRNJEYLdDyoFKW+TAGaMkk9eKToOn5UNBGWmhk6oGKqfQ5r0GHT5fFXhnTJ9L2TXNpGYZ7YMA+OoYA9a42aFZIyDggDmr/hTQJJo5NWbVf7OsYjgSDOXOelTJpO5rT1ViO8hmt5ZIp43ilQ4ZWXBH4Vf8DDM3iSIjk2bN+Qpde1FdU1iS5RmdcKgkfq2BjJpfAm1df1eDORJZOOfXaaJ7CpJKTsZzcnP60hHGfSk5yc0Bt2cnAqznY0njGKXPy8Amm8E5FGSMcc+1BI9Scc9anjfb3JHtVdSTjOMVKrYxjBxQGxITzRTS/PRaKBXMRlIbBGKFqQZAIYA00L8vFIq7ExSBfm5FOA49DQOD60rDuHQ5qxEpuHVBtBwepxQjjYY2iUjruAwR+NNDiNwU4NMaQxsCQ5H/ANalwCaVss4Pc0mD6UC6DlweM4qKSPeNpHWpO2AOakjG45OB7HvQK7IUhWFeBjJ608AgEdjUrLk7QDn2oCdi3NArtsj6DFSAALT2hIUuOQOtMBPWmjNgh2tScq2R+FLxmnjaEwQcnoaAK0qZBxXQeB/EkXhya7E9vJKsq5XZ2NY2wMOOw5pyRheMCk1dmtOo4aofPN508ku3G9i2PTNRCn49aUYXnHNBPW7EjQuSM4pu0e1SDHORTWQ5FIbehCy5NRyRg8jtVor600x+lIpO423PzY5rodO8R6ppdo9tZ3GyJ8ggqD1+tYiR7Pqas46VSBScXoBckktzk5p6pld2D9ajIAPtT09C2AaZl1BwrDCg/WmeWSvqPapCSgGOhPWkB6kcZ9KQ0N28cU4jinjGcMAfelK5Uc/gaY7kRHGKVRhhwPxqTYdp46d6Vn8zb8qjaAo2jH4/WgZBt+alIOeKfjnpRjNAXIwDmrIAMWeMj3qEDnmpADg+lIojwetGM09lIoA7UAQiASuAw4zU3l7RtxgCnop7CnOACcetItbEGKQYz0qVlyARimbNp/CmIYRzmh8Y6UuMnPanfKVbIJIHBBoBkAwfanFRjlh06UjcNkD9ab/OmJbjG5Y00dOmamYnPrxjOKQoV4z2oE1YjXkcZ5FMIbO3r6VJyDmmt60McStdMfscuBhtpFdFGCfhppKIM7pzu9DgGsCRA8DLnJIrQstQlj8LJo8kSFYpjKj7uRnjH0qbXaZrGaUWVSFIxgqa0vAhVfHLoGBEtuy/XiszjBz6U2xkn0/VU1G1lMU0YwpAB/nTlsRSlyy1J5gFdh/tEY9OaiBGBnr34p8k5k3mT5nc5JNM/hyODTIkxFxg9fanRsFnR2j3opG5c4yKYCe/apR+8YlnC8fnSYJpDDj+EYGafvY88Y6UxUZmCKCxPQDvUsltcRRo8sbxo2dm8Yzjg4oCOruNEhA/+tRUWTRQHKUO9IMk96QE0o60Gb0F7UqvtNNxTjjaNuSe9Ax+8nJpD6gChR60oByTkZFBQbmyDmpRJ8pBAOe+KjAyM0oBxQDbExinZ4o74zS9KCb9xQSPUH61IjsSBkMPemZJOKcq+pxQFyfzSoKMqkGownXFC/3TyKk3DoOcUC2I/Lw3UGnMj+Wq7eBUmFZPmXp04p0ewA7hxjtQDsQiNsZCml2leSKmVj8oDfKemDUpCvA2cZHvQOyKx5UDHSmggDoaXkdelAbawYEfiM0gtqN5wePxoCsR60ZBBz+GKeuR0/OgbiN2E9qcq9z0o56dKevTmnYWwcA5xUi46Gogfyp4zgUEtskKlhxTD8tP3jbgHjvTOCPpTAMGgDj3oPpTgMHmgFqOQ/T8aeNpIB6ZxmmBcuRjtTgyqOUzkY6459aRSWuorHqOpHFA4KkdDSBsKQR1pQMYNUFxD1NIOaU0AUhIAOc5pwyBTR1604elIvoOyDSY5HFAHNPXuOxoNENBweKczfNn+VN9CKeVJc9zSGRnjpnmmNyckdqkNNx8xBoC5H0FIG2nIzTyMHimMPzpksjYZPIpOKfn1ppxmmQMf73A4+tIOBwTUpChTkHcenPSmnj0NBRFuO/HXFMkPTA79qkxzkd6RhnvQJOxGuMdM/Wn9sdqO2CaBgUIhu4gGR269TScc9Pwo44G4gZoAYc8AetDGhGHy5FMZ9q5PSl3D1zmopwzocc80X7B11FjmEhwOCfWpDnvVVI3Lj5StW2UZyOppJjkkti9pl7Np9/b30BHmQOGGcc+ore8R+Mn8RW8EMlrFAI2Lkr8xJPoccVyivjoaac9aOtyoyklYmeYBiFHH0oqswOTxRQTYpgc0oA5pelItBLQoFBHbNL6U4oRjIIz0oCzEXg5p3XpSEYFKKAsKAfXinrg/WminYoKViSJxFLuZA/s1NOWYnjnnAqM/eHNSrjbz1oQMFGOcc07FKf0pOKZCDmnA03FOx3oI3HgkdCaCffHtSAZOKc+1XwDnHegNhAx/vZxS72PzZz2NIOlAIDdOKRSY4/MuRSYByQCeOcjpSZweOKMe+KB3DadpPHFOYOmAcgdeaTOO3NOzwKRXQMHjmpCeSQoGewqM5BBp5ORn1phfQZLtMeMMG9ulKgwgDE/UinjBGcc0udyYP0pD5lYIypyOaeY24+UjPftUagBjjtU3LIXB6deaYWTI8YNOwTjNOQsgLKcZ4JpVYrgZ49aCbWFQfNjHY01gCo7cVK8pk2cYwMZpmBs5J49qB2GjrjtThwc54pDjPFDfKT3x0xTuTYcetIfan4LN05z060h69KB8rGAc808cdabjn2pxHHJpFoM570ZO72oyOmKMY57UFIcKd1Gcde9M7dKkGShA49qQIjIwaaVOeanELMQQOvSkKck5zQNEO5cEEHFMYVIy4pm0tzigGRqARzSY5p+NrH1pG6+tMiw08Yz+dNkQ4DDJQ9GxTnGT0pmCDjigrYYeOCaYSDTjyKTHuKZDQhNG0gAnoTSMDmhmOMelArEbgcE54pqTbjgDFPcbwB0GKjSLawOc0nccbWJWCjbgDIpBytB60HpTExDjcOtAYqylWIOeCKTkHdnik74PUUAiSWeSUjzG3EdDjn86ACwIHpUYGaep2twaRaIy3PaihyNx60UWAqA04d+KaD6U4ZoIFA4p3WkA5paYncdjA9aMUA07FIWomPWnLmkpwx25oY0IcZpwpMU4AUDeo5eeKKBxT8A4J/EUCsNAPpS+1OoxRcXKKPlXOcN6e1NNOxikzkUCaEXpQSacOgx1pD0oENHvTx603bxTgMDikNaikDjBzThzTcYGKeOvJ4oK2QO3YdO2aAQR2pSMjPH0pBTBoVO47Uu0dM03JyacOvrQIcEznGSalt5GikVhtypyAwBH5GoOQc5pyHGCKAuPkJ5z1PpxRE+xt2AfqMinN+8UH0pMqQAOoNAeYu8txnC9gOgpQR5ZBB6+tNAPpUiBQMN60DuCBC3zdPWkKgLwwNLgH7poRsEgjNAJikDqDSAH8BSkbuV/Kk6cUDT1E6GlzuTGARnOaQEhsg9KUZzzQXcVcDg07kdeQfWk28jilIG3GD+dIaegg2lcEYxnmnrxxkYpECfNuLD5Tggd/f2pVyG5oHclkiZFUh1Kkc4PIqPBXNOHzdxn3700/MvuP5UDGP0yOcdQKj9iakKt0IximMCCcggigAwCM1GykHmpVz+FLJkoFz8o9qAUUQMhUDoTUXbJ61MWAGNisDwQ1NcAqWH5Z6UDcVYr0jcmpMKCCV4xg80Eg4wOh796DO2pAxGaYHBJB4qZzECxIIzyuBxUKqrPnt60rlcgbuRxxSFxgnpipSsa7sSBsHA4xketU5AN/DfL60XHGndgxfOegPqalEqklerDuKilUKwwcg96WOByfMGNoOPehM0nFWJSfkI6ikAyM8UYOG2jOKGUgAVZzahnBxnmmsxIpSpwCe9NI2nINIroAfjoKKjJPqaKAuRg0oNFFBD2Hd6WiikxMUDjrTx6UUU0AAc4NOwMUUUEsUDpTscUUUFDhSiiikUO6gUi0UUhk0kaJBEwkJL53DHQ1ERgGiiqI6jhShRjJxRRSRIrbf4QenOfWkxt60UU2CDvTwaKKRaFxnj0pAecdqKKGLqBAzmpGXA9j0oopkiFSvWhOKKKBPcmjOefWmlMPRRQgY9WwOPpSE9Bn3oooGg24NLwc8UUUmUhCaXIPX86KKAF24pcfKM0UUwFHB+tSAZz7Ciig0Q3AL4FOKE9KKKkof5WIPMDHI7U0En65oooRUtErDXIFMxkUUUCYnQ0/Pyn9aKKZMWyvIcNjselNDcdfaiikym2N6Ejt3qM/e45oop9CXsJIgIGFx+NRDI+6KKKllRHyxQDmNy64GWK45+lVHjCtjPBoopsqDdxoj5ADZzVmK3OzC0UUkFRsbjoM4BoZWbJySB70UVZkIJNy7WBIHv0phbglDweOR1oooGQZ9/0ooooEf/2Q==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" name="AutoShape 6" descr="data:image/jpeg;base64,/9j/4AAQSkZJRgABAQAAAQABAAD/2wBDAAgGBgcGBQgHBwcJCQgKDBQNDAsLDBkSEw8UHRofHh0aHBwgJC4nICIsIxwcKDcpLDAxNDQ0Hyc5PTgyPC4zNDL/2wBDAQkJCQwLDBgNDRgyIRwhMjIyMjIyMjIyMjIyMjIyMjIyMjIyMjIyMjIyMjIyMjIyMjIyMjIyMjIyMjIyMjIyMjL/wAARCAF3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ogHXoacFJPSoVOBU65BqTxCQLt5xSEd804ZPFIOoNBVtBQAPmHfpS5/Gmg9qM7etIqzFYE496MgcUu7bj68UjZBI75oQ2tR7LuA78UKAh5PWkDEAgdKaT3pDJGwT1J7A0gAA6dKYG+lLtz0NMCxE8Swyq8IdmGEbdjYc9ffjioscDj8qExjrQTQDBeG25NSgAtjIAAzzUYBc8dR1pxIyCuRgUAkDLk44AzwKUcZGKA2QTQTke9AupIMbT8pzikTcDnGDQRhQPUZpjnAAP40IpgFLPjkmn8Ku3GG5yQetN89doCptHf3pAw49aEDFQKOc1IrhYyBj5utAQYOe3WmscnJGaY7aaDsZIxVhFSNcuTvxkUxtsar64qM+5NA4EzOGJzUYYbxmh1CbfekOFcY70DepPKVAAU8Y9KCy5XHYUxgcDNJgbyPfigErCORketKMb+O9DLjrUYP7wDnrQUTEYPUUpIPbFMc4YAUEg5oAmTGSSfpSMy7cgjioAwBwTx2pSwxkdKYEyuCcnOR6UqsvmBs1EsiqrAn5j04oPzAMOOKELUtMS3TvSEgYXNMUErkn8qCu5gM4plWHoRx9asquRuIBquVWN9oIb3FPEjfKCT0/KgpaDmO7JJ6+lKAAcdsVFyRjPWpApwD26UIe5YT5ep7VOuCvTgVSY9MHHtVmM/L39qoaBhlsnpmpAqhx6UwHcCMYI709mHBHagLDgAAWFSghVT1NRr8+FxUpT94M8gCixa0RMrgZOORxTmcZHt2qEAkHg8nrTwgYgEn3oBFhQDgkdTU6rkHAxzTYoyQWHIUcGplPyjnGDzQWkOVAoz3PFTIiquwnpz68UqMHOSRgHr61NGqrl/vFuntQUiVIgCu0YPepn/wBU35UQnOO39acfm7cZoKQyBMFRzVxUAOT2pu0K6nHGasKAcnrQMjRRuqbFN4359qee1SITFFIVOTyaKAPnYdSOKnU5wD1qJRk81MuM1B5HKOB5J4xRkYpRlcjHUelNXGeRRcNhN1KME5J4FHfgUvQgdTQNu4Hn69qU9QSeKVwyEhwQR1B60hR9nmYO3sT3piBTknpTiAe1CR55Y7R6kUc7sYJ9KRd2N6Gnb8jJFI6lXIcEH0NJJvWMmNdxAz04FA0rkwIC4pu4E42n61FCzMcsMHPT0qcFc8g4I4x/Okncpq2g454wR0zxSj7uDTVB3GnKeuRnFMBcADBpB9/npS9jSZwh96ZDQ8nJGBnPSoWJLc/l6U/sASM0wnJyaB2I8c81PEmTnuBmmR4b5m+6OtPMjSAZ6L0HpRcSjYkaQueQOmMjvTdu5gO1Nxgbh0FSRk7d2e+KCmLK24gY4AxQnLgY471GeW4J4qQHbGfU0CQ6WQM/HAzxTGbMq8cUcZpMfvAaY7FnPr25pmMBd3QnrSnoTz0prruC8mkzRDd/PPakVyZVPFDIVJDAjPTNNAG8GgCSQ5kFKTkD+7TSCeRzxS/w5amHUcVBWhlwvBFM+lPjbg7h070DG7ScHvUqkDIH48Ui470FsHCtjkHigErEqP8AuwCvQ9aazEHHOM00HIOTz2oYjGOvemG5LGy7j9O9OD8j0qGPnPQcUE5Ycd6B3LKkNxmpwP3fXp2qooYFTwM1ZHCg984plpB/GuV/Gp95Bx27010zHvY8+gpqnIBx1oHYlLEDbwQe+OalFQqMjIyakZTsyKYEsTAsf0qx8xUEdqpJxk1bUsM49KoaHpkE/TvUyJlxn16VDCSX/wDrVdQA84+bvSKRKBweAM9hUsWBuP8AEfug9KTGQDTkIMmf7o60FkqR7Y1QDIz81WwMAL19M1Wi3Md3GM8VeRASTzQMVFI5PpUsC7jznNJ1Ve9TxlcqPSkUhWjwueTUyDCA4oI+U+tIuQOTnjrSYDsZwad0xSY4FDketIQ4YxRQOlFAHztgDnmpOMCo93H1pWbPQYxUHkXRMCTzmlCcA5qNT/KlDHA+vehF6McvLYHemOMPjNBJzQAaZHWw7qoznNHelOMf0pDyM8UDsSiRPs4B++D+lPikAXJJ3A8Cq4BPAHNGGXqPwoK1HyyFzmo97HpwOh96eecetIMbv58UhpPclQggE9KcAD3xROIUn2QO7x8fM67ST34puecUjQUErnJyKVSTmmlh0PSgH3pisSqMyAetK+GwAeBTA21ST2phkHJFArDXb5valGG4GKRjzyOtIH2nKimSK+Fbg8U9W4A4xUe3PU59qcg3EAnGTSNUlYtS/wDHtGoHzE5pjFQuAxJOD0p7nyguSNyrxiq5JLZJzmqIsSJjd7U4ngD1pFKhuRkUxnOR60McUSnPIxmk3YkXjNG7g+p4pHwWQDg0FWJmYlCcUqyHZtOcZ9aYQQuDim7gMZ6GgWw52JxzmmNlX6Y464okkJORgAnoOlK/KoePrSAFlI3DPB60hOV65NNUEMeKbn3pgTKQSMGpBgL1HFQqw7dPWgOGcD8MmkWS7j04NA4J6c9OaZGQGBIDAHkZ6ign95nGFJOAOce1MQ9WIJ3U4HDY7Hiox/rOKUM28ZIxTAnUZyoPangqpAPr1xTEPOccUpLb8Y6Hr60xj4/nK56Yq0HXYPXNVEOWGBjI6VKv8NBcSwPmIXPanpgI2MA/Sq4PzgVJGpwxzxTKJ/ulQcNnqRxinksBtx0FQRrtUAknA6nvU5wUGRz70DBSAtWY2yCMcVAP9XjHNLG3zkDpVAW0IDcDkVbVhtAH3jVSLheRz9akVWGCG4oGjQD4Az17U4MFwhzz196rId8gKgYXvnvVq3OXaRhyDjpikaFyJiMADOBxirSA5GeM881AuGRnzg9cY60+KTdg9h2oGWAQScHpUtuuG2kdOlRxDJOf1qZPvHgmkUTsNq+9NMhXYwyw6ECn9VANNAHzYycHvSEPbGBzTVG4g54p4wccU2MYLemaQEnNFJmigR86ZxxSZO7IPWjIPSpFUdcVFzylEdGeTT8E84pFUHIx1p/UYwMetFy1BtEbHGcU5X9RWvFpED+E5dVdnEwuREgz8pFY/bFMU4uO4ucDPvTc/WnAZpvPTNBI9Sc8dqneKYBXMbKJBlSV6j2qAd8VM93czrFHJPI6xDbGCc7R6CkWhWCCDvuFQjKtk9cZoRvvKTgEUoOAfTGKCtgUDgmnKDnNNGQFHGXbAGfevX7zSPDml2izXVhbKmQufLySaLI0hTczyQ5b6U4KQtejfaPBxziwiz/1x/8Ar0pk8HADNjGO/wDqz/jT0Nfq7POHHyhe+KjbjivS93g0/N9hj/79n/Gm58GHObBP++D/AI0aC+ryPNwm4nJGF/WkxyMDFekgeDSdv2BQB/sn/Gjy/B3J/s8fgD/jRoH1Znm4Q5OPyp6oV5NeiiPwcw/48gPwb/GtKw0Hw5ewtJb2IKBtpyzdfz96NGH1dnlDZJyf1oYc4z0rtvG+jadplpbPZ2yxO7kEqTyMe5rhwecUbGU42diTonUgmmE5bOBzSnqQSOOnsKaenSgVtCQnAxg5oJ+cEjrTCGOKRiS468UAWdwCnPpUZ6rmmvnGPahD8yntQwv0FPP1pT19Ka+RkjoD370jnvmgbHMTk80q9BUYbkmk3Z4zTESscD6U5MYJx+dREHrnmn7mzgCgpIl3AMCCB7UwvkdeajMmDjFBfv2oDQkOcg0vIBJFR9weafuIA7HPNMCYM2DjtUm0gBscdqijbO7jg96kLthRvYDIO3PBPrTRRKAR83YnGakHyhcmoSwK4K5XOSppI5g5xkHHBHpTGrFjK+YOtTxlWBUjg9qqBjuHA4IqaNhu5BoKLOcKuCOnIp4fIXOTVfftlBx8pPIp5OMdfagZaDcYPWiJjnOetMUYGT1pyAK4I/SmgZcQ55Y4+lTKSEyO/SoFJ2LjJAHpT03FsjG0UFJGhaCJphFO21GBBNWQqRyFI2LIDwT3rNiky4PLZ96uA7QDznigpF8MdoAxnmpYmBZUxyetUkI+8Wwc81YSTMvHQYoLNAIFbae4qUbh905FVmmJK/N2x9aswOPXOKTGTAMo7U0OVUgqSSeOaeGDHrg01uXxSAbDJlTkEY9anBHA9qgJGcAdePyo3jeoJPoKBE2aKjMik5wKKAPnpAMgdKmVuMGoAck5p+QAKzseYpk6tggjAxQxCjrk/wAqiVsA9c0yQkLkGlYtVNLHXXv7j4d6TF0M9yzkeuM//WrmPqK6PxMxg0bwzY55Fs8pH1xXMPnaQe1O5dVXkb7Rx/8ACDRTrGnmnUNm/bzgp0zWPtw2AOa2FP8Axb6PGMDU1/8AQDWM7ck+9N7iqJaCDrRnDqQSDkcim7uM5yTSknJX0PQ0iEOIG0evekX0zxSEgcUgOFOTx1oGy1DDJ5lrI0b+U8yqGxwTuGRXoHjq9aa1ghAGzzc4+gNeZ6ZI0+u2UQJ2faE4/wCBDmup+KE80OixSxOySCYbXH0NZykdlBaFRWwOmBTwSRnrWXokGqw6fDJqoH79BLAwIO5D3OK1A2T1qjpHpgnqadz0qG5vLPS7Q3WoT+VCPzP0rN07xbomrXn2a2ndZT9xZF27vp60wubexhn060gO4jGPxpzMVQ56ngVEhy68Z56UASqR5nbA5zXf+E8HSXIHWQ/yFeOXOl+Lbq2u7+LH2ODLH5lX5fYd69V+HktzL4Uje74l8xs/TjFVEmWxR+I7Yt7If7TcflXDaTbpf6xb2bMB5rHOfQDJ/lXafEuVUhsc5z8/07Vw3giQS+NIDIekchU+hxUTlY5nFOod/eeH9JtrWSRLLzHUfKnmH5j9c9K4x9d0wRuy6LbApwQ07dfauz8Q65b6XblHUvJLG4Rd23nGOv415BcsM4UOFAxz+vSs4NyV2dDjFdDpH8T2cZx/Ydp2P32P9aj/AOEttcnGh2PsTu/xrlftdtZIbu8UvDH/AAL1c+lYLeLY5LxibERwFuAHyQPyq7CdkeknxUn8OjacPrGT/WrNh4mt5LyBLjStPELOFcrFyAe9cYsiSRrLCweJgCGHvViFC2OQM5wWOM0rILHtdxoel3FqyCxhQsvDIgBHuK81ulEcpjHVTg16H4c1D+0NDtJ85bbtYehHFcJqjbNYucgHbK3tnmim3dpkV4qyZQJGSQaRRluhNJJJ95yQAOT71lT6iLu6EKNIiRodzbcA89q1OaMOZ2No8DOOKBIcn0rm5pNr4DE596P3qqCVcA9CRRc19j5nSspXqpAPP1qNnwR9aoafMFidZJOMjG41cKnarkfK33T601qYzg4smzwPenOcnr06UxMZH0qTGQT3qhLYsRnPA44p8hGAeuahiJ3HpVgAMApBNBaGsxbHJ6dacoUlmCgM3X1OKaQQfak6DsOaAJEkjbJV1bacMAckH0qyp+Yk9BVQqokd1zz97sD71KX2ytgsQ2cZHT2pjTLDN8wOeO9SNjI5x6c4qmx5XDhgV5wO9SmQ7BnGRQUmXUk+TnvxUi+nORVNX3L+NTo5we/brTQ9zQR8AgA7h2NSryNv5+lZ/wBqwxYkZA9fQV0GjGxtvCceq6sqszgsWxyeeAAKTdi46laIKhA21ZVgeB0GOayx450DzhDNpVzArHAdhg49a6j+y4Z4Bc2VxujZdy9wR7GkppuxVrFRGAyR0NPjdll4XBPfFV0YliMnHOasLHhVxyPaqAsEkkEnPfA5qeFsIMAt79KrxME4fOB6DmpIyGU44AJpFF5ZCGzwCKVGfzMseMVVi5JIAZs1JxvBY+vegBJHDMMA8frQuSgJ7e9QNcw5wHRmB2kKwODjgUzzZtoCou05yzHlfQ470CLW760VWXO0eZMm7v8ANt/SigLnhnAxjNPGTznpUG/JOO1SNIAAozmszyIokDUk2JWjQAAkhcDNRo2VBxVjTU+0a5YQ/wB+dB+tI2pq8kjofHThfE9pbKeLawRcfUmuclbI9+9a3jK4Wbx3qW3nywsf5AVjZ61O5rU+I6FD/wAW+9xqa/8AoFZD8HHvWlE//Fvn9tTT/wBANZTnJ5x+FU9yanQOMEUBuStNHI9qAeaDMd3pks3yBOx61KcGJjkg1XKgtkdaCrXLfh6Iy+JNPUdfOU1o/FVrwWlshZPsof1+Zmx3HtUPhRR/wlNiPRif/HTWl8R7aXUre1ggZM+Yzks2OMYrOfQ7aOxauYCbTRYi+MadFyfxqiV8uRkPUHFO1LUBeLbCFCFht44MN3Kjk/SqH2iaOVTMEaNuCycFT7j0px0R0GF8QLaW4is/mIt2B5HZh/8AWrj9C0qZdTgYJufeNo5yDnrkV62TDPEYbiJZYjwVYZqKKKzsABaWaRsRt3/eIH1qloS43dyxPJh1BOdqgUkT/OKpTPKR+5Ubj1L54qG2vZobtIbuNMP9ySPOCfQ+hoKR34Oz4eXzY6wkVofD+PHhKIH+KR/51hNqdrJ4OvNNRmMxjwikda6HwKhj8K26kEEM/B6jmqiTM5r4pthrBB0CP/MV574VmaHxdYkHG4suc/7JrtvixMUvbKPdx5LN/wCPf/WryqO7lt7uOeF2imRsqy1nNX0MF8Z2/jK/F1rvkljsijCjvyea5WTaucNnPp0qa7up7u6e5uJN8r/eIGM/lVYnIpRVlY2buRXdot1pysFVhE5Lqe4PA/nXNyWIVuFzID25zXUxyyQyB4zgj1GQfqKme6tTIJotPihnP3mRjtJ9l6CqTaJcblW0tmsdNjgcfMecd15J/rVkSRlVD54GPrUDzF3MkpyT3zUe4O3oKQz0X4f6gDFc2ZbGG8xBn14P9KzvEbR2+rXpDAIJCRk1zukSMmpQbWI+cDINL4nuGOoSoScBUPX1UGhK2pFV3iY13qjTahEASEEgPBxU7vlwvJFYLvi8jP8Atj+ddA2PM4wKpBDYztX1GTRwnkKrXB+Ysy5CenB6mqsHjrVLkLb6nItzbk90CsvuCAK2vElgk0dveQKSrxKJV242Oox+RAB/OuUi0uW9uhDbxl3Y9h09zTshts7RNrKGVsgjI963lA/syxYD+Fxn3Df/AF65xYxARAsg2oAu498DFdDZnzNAtT02yyr/AOgH+tVFiqfCxynGKrajf/YoCygGRjhc9vc1bVflPXisjU41uL+ytiMiWZFP0JAok9DlgtT3fS9DsV0m0Sa1glYQpudowSxwMmo9R0/w9YWz3d7bW0ECdXI2j9K3UQRwqijhVAArifiLC8tpYqQfJDtkdt2BjP60a2OvRGZaa18P9Uv/ALLE7wyMcBmLorfTJroW8DaTICY5LlR1GHBB/SvFdb0pFgMsYCkHPHFe3eALm5u/BOmS3efMMZAJ6kAkA/kKV2nYlWZgeIPDEejaet1BPJIN+xlcDgHPpXNN0O1huxxXp/iyPf4buuB8u1hn/eFeXqCHB7GrRE1Z6DgDtwBkjoOMmnId9usgDKCSMMOQQe9O2BjnOM+9SqAIjGcccgj1pkCqxwB6c1U1K/8AsGnTXGfmAwv1NWlJAHeuV8X3W6NIFJxuyw7HFDdkMy7C6v8AUp5hGzbY0LOc9BivXtQ0y41T4ZWQsctLDGsgRergZBA9+a808LhYtKuIwB5kgbPvkcV7T4FuFufCFgR1RSh+oNZ/aTLprQ8bsdVmu5F0u5QOrtsIdeU9x6GvWvAFtdWfh1oLkkhZ3EZPdc9fpnNbkuhaVPeC7l061e4ByJTEN351oBQoAUAAdABTauy4qxyEgKXEi8AhyKljlI6rnGOhqO9IN7OMgfvCaY8/l7QQdzHaNozitALoJII7D160qybQypgnGeTVDdIZAQ5BzyCOoxUruIzHJsywyuccgUh3LivKk6qFUx7cs4blT6EYpTM4csXyhAATHT8aiZ5XKbAoH8YbsPb1qB08ttyycE/dxx9fxoC5ZWdS8uIirrjLFR83pSs0hxgkdypPb6VCr56Ae9NmkK4IXrx1oC444bBOVOOmaKqMxDH7350UhXPHFYgEilDHOTzSY446dKXHr68VmebboSBvY8VqeEk8/wAZ6avpKG/Kscj9K6D4fLv8aQv2iid/yFBrQ+JGdrU/2rxTq83XNywH4GqbEgccUwOZbq7lJ+/O5/Wnk/LmjoS9Zs37ZWl8Byooyx1SIAe5U1k3CSQXDxOu10JVl9COtaUXPw/ucc/8TKL/ANBNZL9cUdTSoth6theM0biabxilHTrQZJDuxpAOcYyaM4FRs4UZNI0XY2/CsiJ4ntmPZXOPfaa1PEj79Rj4HCHH4mud8HyGbxCrE/djetvX3zqarnpGOPxNZvWSO2jsVwisgCuN2AcGonjO0hgQKEXcuO5qRI3ckKpJXqK0NgVufenFh1zx7mosEHrSyo6wbtgbcOAWA3UAQrqFjcKBHPGWGc/Niq13eRQyxBsyFW3gAjimXFvchvKVli/uqSAMe1U2guQpLSqAH2MMgc0iLmnaa1Fcs6xxur7D94V7F4UUp4etwSc8kn15rwPRdwurhePMVW3E+mR0r3rww2PD1uAc43Aj0OTWkVoK7aPL/i7elvEcECniO3GfxJrzYuPMXPqP512vxTlJ8YSD0hQfpXBO/wC9T61k9zJ/EdAoV5QpJwOpFOSFXk4Z2QruGAM9cVAJBHNuIJHcU5Z1Mm3ysx7duzJ+vWmzbQlW3RjKhZtyk4wOPxqEwSAIzIyq5ADEcVIJiGZ/LBc5wRn5arHeXBUnI6UDJRDEzBxv2gNkE88eh/GpUtULSEFggXIyeScZxSJMSw2QqFAIK84OevvR9rlVyyMUDD7qnj0pINCXSzsv4DzneuMfWs/WSFv5QDkYBznPYVe09sXsOe7j+dZWqvm9mz9Kp7Gc9jFmb9+h77hXRkkSHPauYnwSGyB83TvXTlATGr5Bkxhu1CFDYtW9/LbPuifGeCCMg/WnXOo3Ei4VI41/6ZrtqqsTKHOVIQ4PvU4BR1SQAkpjlSe3tQXqRDoDgj+tb2kSh9GMZP3Lk/qo/wAKwkTdG79QuB9M9609JIW0uFHTzUOPqG/wqo7ky2NMkBjzkGs4FX8V6OhAObqLj/gQq3LIIkYu64AznNcXqWotdXwMZKquQD605bHNDc+tQwI4P5VVv7C31G1a3uE3Rtz7g+o968Xhup4ljAmeNcDkHtV5dYvYWIS9kKA8MHbmkjs5DsZfh1p1zJ+/up3hzkxjCk+xIrrre3itbeOCBFSKNQqKvQAdBXCGXVYdLW5GqSb9u85cbMc9z3//AFVmp4y1ZQD9pyAeCVHNMXIdz4rbb4cuvfaP/HhXl56jPT2rZuvE9/qVr9kuCpjkwThQDwayImhEuZ0dl2kbUcKc9vXiqRnUi0LwMEHmplIADbsHpxVNGz19anHQ45zTMh8u2SJMlgV54OK4rxCxkvx83CjiutkJVW5wK4vWWzeuevvUSHbQp2mpNYsSDj6dCK9q+E+px3Xh+a3DAtHJvAz2I/8ArV873UrrK0YPFdt8OdWv9NvgkImUMByEJBB9aibtZlUk27H0nmisrTtQM8CsxbJ55U8fpU95POllK0cTO5UhQo5/KqjLmNWrHJz3Ba6lORy56fWjzyQDxnvxzVd0miYiaJkP+0pFKJQQDjn2rQgmfc0eSDtIxuU8j3qxHIAFG7kDqarLcAx7Rxik3qQTjI7jNAXL/ngd8n2qCWRWz6j2qtk54PfoaQu2PnPbpTBstrKGxz+lJI4PAwfaqqSA47EelO3AvgZNIm4skj7ug6UU0tg4xRSEeSjngUuRz9ab70ZHQVmjhbHE8dOtdH8Ozt16/kxzHZSEVzh4QV0fw/P+n6w3pp8lBvQXvHMWZzBk9SxNWCQFxkgGq1mcWqVM5GMYwR3B60W0M3ubdqc+AbzvjUYcgfQ1ms2ScVoWZz4D1DH8N/Af0NZrHLHAoNKj0QvH4Uo6ZIpCccEYPpS7t3B/KghCE59cVXmcHgVKx7f1qvOeDzSZa3NTwXt/tyTbxtiJP4kVsaw+7U2z2UVjeDR/xM529Iuv41pai27U5SOcAfyrNfEdlLYRPlZT2BzVkOpmchj84bGPeiMRfZwx+/t6fjUoZBJk8HkZwP71aGxUwAK5a+1E3TfvJJWG4bUA+4Ae31rskKjh1XG/2xWdDpdtFdSSu5dmThGGVB9frQKSuYSmaa8QhbgREfuy/bFWTDMlm4QeYdxkZtpZRx05roJfJdl8zHQ4Ctx0pgVDazJygdhgA/WgnkscvoxxNjB6cnHckV774bX/AIpuz7Apkfma8K0y1mtL14pOAvQkcEZFe7+HBt8M2HvCDzVx2EtEeHfE6QHxteD0RB/46K4Zm/er9a6/4lPnxtqAz0Kj/wAdFcVuJmUe9Z9TH7R0DHnNXbY2i3CnbLuzx8wxVE5weaBRY3Whu3EkKSIHkRpcn7g6DHQnPNUIZLUSLiFxgj5i/T68c1VUF2VR3IFWFhjLAbnwwyOBwRwc/lRYq7Zo2s1uQyJKseDllZfvfQ1Rle2wwjt9pPfeTVYbQjZBLZ4OeKmdEFor5O8+45/ClsJu6Czz9qj68OOn1rJ1hsahNj+8a1LV9txF2+YfzrK1vjUph/tGq6GVR6GQWIuEIxwQeeldIzyGNMk8oDXKzHnnpXTwkSW9su8KuwZJ7UIUC0ke8Rj5iHwG7Z5pw2r5oAcMvKMT0H51PDFYixV5LlhIHOFUZz+B6VXDW3nEAyMASCeKDUluUjiA8luXU556f55qbSGPkXGTkFkPP4/41FPPZvFEIbcgrncGPX8R1pbMgWtwoOPkB/X/AOvTQpK6KOr3pdzGpwqisCEFpzz6fzAq/fH9+9UbQBroD1ZB/wCPCkznjuj1rQ1iYzCVID8oAaVhhOeSAxAPHHrzxWtFZ20ujKpt42uBArRFSoLtsYnock/d6j865CJUMYLb2bOCO2K6vTZLF7GzimEBQFT5ZTkOCSxbj7vT8PpV3OwlsIWTSFjkSV5lkk/0bcRuxsHT23E0i6DbFYmEvmFrkqdjggJ82Bjru+XP40/ZAqTzPFbSSCMeYEVVJcr/AAngADjJHpxWbqCww20L25jiYMPKaJzl12DLHnruJ547imhbD540tdRWMM4Ro0lG/G5Cyg7T9KosCrDJBDDPWoI5PMuA8rM7k5LsxJJ9/WpAC8bMoyw7e1MxqvYlBAPHNS7gmBnOaqByKGmwSCfpQYks0gQHcRg965DU0827KoQSxrcupQwILHk1zkkmL8455GeegqJ7XLWuhpadollG3n3EaSN3Z+Qv4V6LotzBDIttHEUIXkohCr369K8+04m4jnVlZyy7+WyO+MDt0rudJtm+3xOqSDoWYt8uNpG3Geucdq4223udUUktD0KwdVg3F/q27IFaPmxghS6gnoM9a5rSNMnhs5Y2kAMhyq5yvbk8e3/6632tVlETPjdHgggdDXTS2InuTvGkilXUMp7EZrnNY0aCKM3EC+WRyyDpj2ropCwUbRn1+lZuoyb7d43GG2nt14NakpXOLyMnkn8afkYwDyKYqln2ggD3poypOSCM8cUzEmWRsdxj1pzTjgEfjUKygNtyN2MgZqJiT6fhTC5bjcFQe3vUm8rkqAxqkjfL1PWnq/A5wPelcVyd5Pm6j8qKg3N2JxRRcZ5YGwBzzTh0zVQSAHrzU4f5R9KzucTTJCfl9q6LwEwFxrhz00+SuZZsrXSeAs7vEBB+Uae9I3onOWp/0SMeoqQn5TzUFucW0Yz0WpC2VquhhfU3bE/8UFq2QCftkH8zWWTnNaenkN4F1kcAi6gOfxNZTHnrSNamyJWO3g9ulM3Y/wD1U08nr3ozzmgi4E1XuCQp5qbtVefkdaTLjubXhDi6un/2AP1q3dODqEx6cgfoKo+EW5u2/wB0fzqDVdXjstVmimilyWBUqODkDpWKfvnfT2NdXGemT9atW8W5zvHygZ4IJrDluriC3M02magiAbixhIGPWqQ8V2sYPlrMMjk4HNaqSZpsdSYNzf6xd2T3pDD85QugwcZPFYFrrRu491vaXcqBsZSPIzT59X+zxl5rO8jjH3meLAFLnV7DNyaJIig3DOOc1AUP94jB7HrWEfE9kR96Uj12/wD16sW+uW00ReOO5ZM4DLFkfnVXQtzTmIEbEDn869e0MbfDtio6CBf5V4nHrFndn7OrlGBw29NuPrXt+jps0CyUgjEK8E57Cri7olo+efiJJv8AGupn0lx/46K5ANiZCRxnpXUePGz4w1M/9N2rlchJAx6A5rM5r+8dG6uFVh/EMgetRpIGHvSadcT6oji2iLKhwcZ61Uvr0aZevbXMTJMuNwIPejmV7HQ9rmmrcgjt0qf7Q6vuJGcbfuiufXxDEGACZyePlNbrW+oERkWgPmcLtGc0nJLcFrsNI4zSM+QoJ4HArIm1v7NPJBJGQ6MVYbe4ot9aFzdRW8cRLyOFGR3NNsV1sbqoyTI38IPFZWvcanJWrqlnqekWgunt22bwoIHc/WsDUbl7ucTSAByvzY70lK6JqaaGXNXUWkPmWNuwP8AGK5lxzkjIHvWxomo3l/rFjpcLlVmlWFdyrwCcVSJps11VPIeNkBfORxz2/wDr1bv7oSXCKsHlssCxMUxkkYOad490W/8AB62DfaDILoP2AI24/wAa0bvwdfRfDxvEi3zmQW8c4iIwCGIz/Og1OZCuzcL7Vq6ZbmWK4ViEAib5iMjjn+lXvAPhi48WaLe3k968ZhkKLjJ6LmuVsvtw3SXMzD0AJGR3zTWpEmkrlS6bMr8Gq9i0a3IMjhF8yPJJ4A3c1JcNmV+vJqhcQ7hwxFLqYp6nokGoWRZQlzC+D0LjBFbumaxZW1yWe2tXjZdp2SHJ/WuC+F2gw6/41SxvAXgFvI7AcdMY/U1Y+JugQeHfFZtLFikPkI4B65OarU6OeyuegajqdtdXkztDvg35Vlk29sdMGs8S2joYoIJ1lP3W80Efj8v9a8cNzdRbSkjrg8YYivV7TwNqEvw7j8QQ6hL5rWpnEQJ5ouNTuSwyLHJsdRk9Djmpl3rGGBw68EGue0jT7+J4p72/kYgZMI6Z9zW+zeh4qkYVJ3I5JlQlyeBWXc6nsBbI6UzU7pQmxT8v1rmbu7JVvmHTik2Z2FvvEUmSseDz6VDos8t9dymRgT8pPFYgjae4WNerNiu10XSYbEBlG4n7xI5JrKrOysaU4Ns6XRbb945jQAs2TtXr9a7zS45VxmMEgdzxXCxalLaxkQxRoehJBY1r6Lrt5LqEEMsiJGTj5UC5rludi0PULFpSqghFBH1rSU44LAmqWmwwtZxyZ8wsM7ic1eCIOij8q7IKyMpO7Fxmq17AssJ+XLAHafTirOBRj0JqyTzQpJFMylSCvbFG4E4PWuy17TUurR5lQeegyGA5Psa4dpCrHjkdRTM5IkLkvkjHpQzckkn8qi8wFQMfpT/M6DgjPOKCGPyCCCoHrgdaCQAAM4pgZdx68088dOD2oAbketFNYjJyeaKBanke7BzUnmd6ddLscbgBu54quDzWZy3J9/y966nwM5XTPFM5+6tgR+dcmrhMF03r/dziuq8KHyfAHim57sEiB+ppvY2pb3OaifEKj2p/mkKTmq6H5B9KXOVxTaOZPU6PSX3eBtdPGVuLc/qaymkJPtWlomD4G8RdOJbf/wBCrGLkDAzjPrSRtUeiJt/vk0/zPlxiq24UpboQaZmtSYyccVVuHGMjilLYB5qvJ82alo0Wh0PhUN5FywQkFxz+Fad9Ely0UcgGN469ua5zSdfk0SCZVtEm3tuyXxjj6VC/iyW4uEzaKN7jd8/Tn6VhKDvod1Ocbbnseo24l0W6jC7swMAAM5+WvJP7NMaZkhxk4BIr2C3vYYLFbiaaOOIQnLu+ByOOa8bv/HCX8gjXTfL8vP8Ay1zu/SiEbJtG02j0PwPpkB0iQmJGZpSeR7YrQ8TaPE/h+7Cwbm2gqAOhyKz/AIc6pb3emum+NJi5PlbwWx611GsavaaXpGoSTyRtIluXWAyAM/sKXLeV2O/unjo0wxkCSLbnsRXoHhXR4ToceUXlmPQcc155qPj20vrhWTTZY1UYwXWvUfAtyl54YhuFXb5jMduckc96qSuTFpvQlg8B2VxrT3twiG2O1hEo+82Bkk/Wu3wscQRQAqjAA6CuI1/4mad4e1R9Pawurkoit5kBQryOnWs4/F/S5EI/s3UFPuqf/FV0KyVkQ5I8r8XK1x4p1Jh3uH/ma5ya3ZULHtXSahMLvULi7QMnmytIATyMnNZd8M25xnNTY5XK7O4+ENkk1rqLMuds6dvY1z/xN04DxtdFRhSkZH/fIrofgnHcS63qEYkcW4gDMmflLbuDj1xmsXxYz3firU3kdpNtw6gsegBwB+lJJXN5StA4JoNk6rjuK+gtP0yFkgEkRDAAkg4OMV4VfQsspfGB2r17wXNdTfC+9uZriV5ws4WR3LMABxyeaGFKW55n4m0oJ4o1VVPAun/map+HIF/4SzS4yePtcYJ/4EK1drOzSSMzserMckn61iPEyXpwSGzkEHGKprQyUveue6+PbRLfwXMudxE0eCea8Xmt/MbI4FeqeOkmTwppUbg4Zs7s/e+T/wCvXnZQdPSiK0HXl7xh3EIiUHPJrW8GwLH4v0W4c4xeR9f94VQvhvmVamlBhSEowBDAgg4IOaLERep6z8bYBc2Giv0AMn8lrctNl98C1jJBH9mlc5/unj+Vc18XCTp+iOT1gfjPfIqz4QBHwR1ESZI3PjJ9XFNbo3b1Zf8Ag9Etr4fvIh/FOSR6fKOf0rzG6GZGAx1Neh/DTdnWIxnmDt9Grz0j1HOKcepjUl7qZSNsp6gflWbqSLFtUAZPPFb4jZ/ujNY+oW7yXqDGM9qbRkpndfBO0SHxa8z4EjWb7c98sv8ASnfGC3hm8YtI2G22yA+x5/xpfAqLa+KdOKg7hkcj1XmqHxIm/wCKj1YElm84gZ5xRbdGyl7lzz6O3+13AXHygdq+mvD0IHwotoFIONPZf0NfPWi2+d0hFev6BqE7fDHVoVlYNbk7eeikrkfTk/nSS2HCV2zkxJjtmiS62AMpIPqKq+ZkFs49qzNQv1hjPzfN3qmZ3uUtYvcyEFuTnmuamlLE5NS3dw1xKXPHtVNz1rMLnUeG9KglUXkwLNn5B2FdYCFAAxj0Ncdo90y6cNkzKVbBAxVp7l3yZJWb2Zs1zyg2zsg0kdA93Cm7DbznoDx+JqMXCmQSSygkcqoOAK58T/hTkkZzxk/ShU7D5jt9O8Tz6YP9FvpYs8kLyv5HiuqtPiiyKBdRRS/7ShlP9a8qhjZ8VdFrLjOP1q07D3PXYfifpTj54nU+xH9cVbX4gadIMxROx9N614fIGjPI596hadkIIzn1BqueROh7jc+MZZE/dWqbP4gXyce1Y+tKIdQLL9yVQ4/GvNbHxBcW7KsrM8XQg+n1rv7i5W+0zTZwwJVGjJ9QMEfpiqi3fUmpbl0GbwTkU9WIOeoqpuwamRu9Wc1yYSgtyB0pwfPPSqrMN61IrAigdyXfRUJJz0ooA8rdy4G5ulNGM/zphb/61IegPOak4iSY7QQGBA6Ed67DQgR8ItcYDlrmPn8a4a4cKnJ68Cu08Py3L+DNR05craFfMdRCWZznPXPFTKVj0MJh51U3E5cHgUpPy1FvDfdzwcDNDPhCTxitLnC4uMrM6LQCW8HeJVDcDyGI/wCB1kdQeeRWp4VeCXStXs2uki+1xLlWXLNtbcNvPtWTIQkpAJ4OKzjJNtHTXoShCMn1F3Yo38VEW460Btoq7HKh7cj3pMc9aTPNAOAcUJDbC5aJoUEaMpC4cls7j6+1ZQUmTFaEjfL161WgUGYk9alo1jKyPSdQUz/DS5Y5Oy3hI9B84FeTomCzYx717jc6csfwnurh5lEktqihMdPmB/PivFpFxGR3zUQTSdzpqyvKJ0vw93f8JbbsrlfkcfpWv8U0X/hKI8AZNrEc+vWqnw1s/N8VWse4K7BsEjPOK2fi5brF4mgUA/8AHonJ74LVSXvBKV6Z5YI/3x9K9t+FQVPD04Y9Zm49RtFePLHuuPavY/hjAzWFyGBSJSxB6bjjoPWiSdtBUZLmPMWGZXP+0aUL3BJyO9PZAJG780oAzx09KswY2RdygKOnFZl8SsRHqa1mYYJHWsa9fzJVX86TA9U+CtssFvqt4zqgHlrk/ia4vUiZNTvZH++87k/ma9K+EMKW/h6+nfAzJwx9l/8Ar15ZdOHmkctksxOaErM1qP3EY+pLuKAeteueE4lX4R3jNgHEwHvXkl580iYxXsngiKGT4bagJfLyI5RnjIODSaHSep5bjhgPSsfG6/NbUg+ZqyIsNfEd802ZJu57B47OfCei8L0U8H1SvN2+4xPXNereLYPtHw1064KNvjaPJXoBjHNeUsMljTjsVXfvGZLGDcDNWoLN73UrW2jGXmmRF/EgVEoEl1j0rsvhzp4v/GkDFci2Rpfoeg/U0PYmHxIvfFm6M2q2Vju+W2tgSP8AaY5/kBWrpBaP4HsBkBpiDt9PMrivFV5/afiO+uXb5WlKgnj5RwP0Fd5aSj/hTLGMIVSYL8qgZ/eDr7+9NLY1U7yYnwzRsatGeC8II9RwRn9a4kadgHcxPHTFdf8ADS7L+JJYmIAe2YYHfDCuRu7q4gvJosgbHZSMehqkZT+BXHNbiFdqd/WsglE1AM/zEdF96sT3M0ucueucCs+EM12zNzihmNtDsfBWX8XWTE55NY/j3974r1cg/L9ocfritTwWGHi7TtrYzJzWH4llFzrV/MOA9xIfr8xoW7OhaU0UrCMR2ox1zmvRfBp83wl4jh6nyC36f/Wrz2H5IVBGM13HgScfZtYgG/MlpISMeimk3ohUn7xyFxOIYWkPQc/WuTu7priRiehPStPWLgsvlqTtHvWJk0pMERMuRULj2qyaYwBqR2G2d21rIQfuNwfb3rYWTzY9wIP0NYbqO1RpJJA2YpCv0pWuaxlbRm+dwp/muqfL1rJi1O4HDKjj6YNaVnP9pfBTYAexzmpkrGkZJm/pWnyXjKXYkH1rsl8MFbQPAzh/qefwrO8PRxqV3SMh9EGT+dekWQj+yEC4ulX/AG4c1EdToSVjxW8nYXDxvkbGK4x6Gqm9uxwO9dr4k0a0k1ppju2yckocbj6+xqvbaZZQHcsSEjuxyf1rZQZzTqKLsYmn6Rc3pDFCkR/jbuPb1rr7WJ7eERgHaFAAHpVcS7AcdxxzThKcdT09apRSMZVGy4HJAzwanjIOazVcZHNWo32jcTxQRcmLfPzT0POarM5I3cHmpY24zQMn3UVGF3DODRU3KPKPXHbmkycdaRjngZzjnNNJwMd6Dj8itK5e6iUn5dw/nXq3hieT/hHb49IxHzGAAp44zxnNeRTllmDr1XkV6L4bvrpvhzrF8l0Y3hdYzGEXDA8c5GawqRlJaHt5fWp04S5lqc1OVad2AAyc4HSqd6f3BwaVZZG5Y5Jpk4LoRmt0ny6nm1pxlVckanhGWGP7T562gAhdg8zkHOMAAZ5PPpVV2H8O0j1U8GpvC1mlx/a0Vwd3kWTzQ5P3HBHIqqV28A5+tTFe9c3xFZSoxihdxx0p65IPsOeKh7c05ScexqzzyTPIpzHjAqMNnIHalz0Oe3amJkc2OmaitvmnABHJA5pZ3ABI5pltGxy2D61PU0i7HrOteL9Bh8FPoduJJrswCFnVflBGDnPfp2ryN1Lkn0Oatu2RVGZyX60NGjqOT1O4+HcLnWHuwWCW0Zd2UjK9hwetXviTqEWo6hp8ol3zC0Akym0/eJGR2Ncr4f1m60S6W6tmw38S5IDD04pmsanLq2pT302d8h6bs4HYZPWi3Uv2i9ny9TOh4nOK9x+F2obPDdzHK0Yht5GZieozzk+1eFQkmXjrmustdflsvDs+mW+9GuJMyyA/wY6D6nrR0FTkovUpXckT6nctGf3TSuVOP4cnFROQD8pzioR15wPendTt6iqM731Gyt8hIrMRDNcM3UL71cuJNqEd6r2abnLUmK57V8PoIk8E3NwtxsbMpdDjBwv515I2M5AzmnR3U8CssU0iKwwQrEAiqdxIUQ7c7jRa2o51OZJFWZvMuwBjj0r2vwq1rD4feO3sBLBFBm5dpFO/+9j6eleHwowmGeueTXQ2up31vbtbRXc6QMCDGshC4PXips2aU6ig3dFe4kAZ2UALnj6VkW7E3wIwMuB+tX7yTEDD2qjZxOXB2nHWqkr6Gal1PoPW1t5PAN0kjSRRG3VkLtt+YYIwD3NeJTuqKT2xmrSveXaCJp5GTuHckADufpVLVAiXJhjmSYDAMkedpPtkD+VNRstSqtRT1SILWMndIep6V3/wwkFvqmpzgORHaE7wvAIBPP5VwyACMDqMV23w2a2FxfxXWdlyn2cEepU/40S2CgrzOJuiWYliSSe9eiRXP2P4Pw25Q/6VcHa2eo3En/0EfnXnlyMOw9z3rtvEjxw6Ho1mjNnYZGXpjgKP5Gi+qNI6Jsd4CuPsfiu3mYsUMbK20ZOMf/WrF1+OSPXr9ZV2OZ3JGPU5rf8AAMEdxrklq6/NJCSGJIKkEEFSOc1ja9cf2p4jvp4l+9KxUHgkDjP6ZprdkzS9mjFkO0dMYqC0B3SOfXANT3bCNcFcMBzn1plquIBx15pmJ1fgYbNdkvHG5LW3kkOfXFcjeybyWI5PJ5711GhXFtZaPrMssmJ3t/LiQMOSTg/zrlLtgRkd6ldWbSsopFqLBhBxx6E11Xgi+t7PUbjz2YJLC0Qz0yykCuVg2fZxuPPpV7Qo5ZbqTyiSU+crnGQATRLYKPxHL3i75W9M1RaDHIrTYeuDTDGDx0pPUZltCRUbQmteW3wqkDr6VSvQIkx3NKwzMcVFjmpGPNN70IGPiiZuQK1tNjKSc8Z9OtN0+3DxgkCtHyhE6EZH0pSWhcNzu/DrrEqfv9hJHyxrk/n/APXr0WwudsBDXd4uemYs15r4ecjYrTeWvHyxLlj+P/169J02X/Rflur1F3Y+ZM5PtmsIPU7ktDkPFeDfxy53ZyN+NpP1HY1hs5bODyO9bHiss14jeaJ8ZHmdD9CPX3rnPMO/PQH2rsjsefX0my0JTgA9KeJT0xVYSBskHmlD89RTMbl1XBINWkbco54rOjlJ71dRhgCoGick7eKnjI8vqaqK2RyM8dalVs8DvQykXFBAAopmfeipKueUc4p7lWiAAw/86YG5B6mnOUO0oCDjn60zktqVZYwEJ7kV2fhjafhj4hTuJI2zn3rkJ2ymOc113hDD/D3xOvOQqH9RUvZnVRe5zkkXlbAWUkrn5TnFRnintL5qqWUbgoGVHJ+tN7VZzt6mv4T3G+1ZA2N2my/yrMY4rS8IlTrl4v8AesJh0/2ay3P8qjqaT/hxE6gFulBnLRhOwOabjg+lID+lMzYqDYDzyakJwvvUQbJPoKC3cUyXuM2b3yeg6VYU+X0qID0NNDEyd8UDJXOUJ71WEO+TnpU5LMOOnpSgBAMkUMrYdjjA/Konyc1McAZ9aVFBOewo6DQlpblAWPU1OT3FAJ2/pTWyR7Dg0xWFVl6HrTi/B5qNFYguFOB1IGcUrAY6j2oGQOpkbHWrMMYjjOOtNhXBzUpAx15osTcichRkZzUJO4ZYc1OcZwaZI4AyCM4xgfzpNlQ3EWMDnPJqQN8p9Kht2CyFZG59qmxgEUIU1Z6kXltM2ACQBnAFPjUoNvtUsZ2nKswY5BIPUelIyhcNjrxVWJvoP85jGUU4B6iqkoAIHfNTd2J6VXYM8gx0FDDoWCf3Y+la/hvxTcaAl5DbqczqQHUgFSRgHkVjMCEAzSJGEXJ6nvQ1cqMnHVDZ3LNknnPWr8UkkgUs7sQMDcc4HpVARF5Bn7vrV+PCsCetOwKTLUE81u6yRSvHIOjoxBHryKYHKuCGOQc59DUO45POaR3wCKB3voQ38rStljkk1NEp8vaM8DJqNU+YMRmrHlkDOMe/rQhMZ7nP1qtdlSmcnOeRirRHYVXlhMhwenf2oHcQOfKABwBSwXk1v5nkttMibCQBnB64Pao3wPlzimRgHOD1P50mVBuOoBDnn86QxjceelTggcc0oQbOQPrQXcrSR+Xg56jP0rG1CUyS844rZuflyD6djXP3BJkPOaTBMrMMmhFJYDvmlI5qxaxeZMPWpRTNuwg2wKO596sXabBEX3AbsGpLaMKoByPXFW5LIXMQEcuWXlQw71TV1YVOVnqdF4avIYAn70Rkj/lmmWP416XpN7GbU7nvef4hGcAV4lZ+dbSLId0bo2d24hvpx2rpLLxNqMcoSKW6kc8KqXDE5+hzmuVRaZ3qaa0NXxiyPdpKjrKM7Q33SB6EVy38xzXajw3fa3sl1O+iglYZUS8vg884OKy9Z8FajpNt9rQx3VoOssXOB7iuqD0OTEQk5XRz4bCjnmnBxnkVFvPT0oyfT8KtnIy3G3FWkkx35rPRiKsK+cE4xUFLYuo2CefarEZO4AdTVKM57VZhYHnrSuWi7hf4m5oqHf70UirnmSqcZyKADjjNOXG3JIPHSm8qB+dMwtoRyg7CTXWeDmP/AAhHidf+ma/zFclIcqea6nwcAfCPiUH/AJ4jH5il0ZtSOdUkqMUvOOvWkUccVIjKvJ59qo5mzU8IKf8AhJyvIL2c44/3DWU1aXhaY/8ACVRFlUgwTLj/AIAazWxmo6m8tYIaWwMcVGX7d6dgNkiovY9c0yGiQdDRwFFMB5xTS/zYA+lFyWmTgjb6U0sOtPW2mI7fiaDaydCB+FF0V7KfYjD81ICPTmj7NJuC7RntzUhs7np5f/jwpXRoqNVq9hN2R9akjxgAVXJIHIxjg+1OicFVwRzTuRyu5aBGc07K4IA5qM8UKeCfwpg0PdVCDafmxzUajnHFPaQfZzGVU85DdxTVJ6A4FAtEyVcVMiqRkjgmq4wO+akDswwDgetMlInjginuYoyxjRnCl8ZIyeuKrapY/Zrya3SUP5TldwGM4pwJU8NUbEEetDVwUrepWjQ79zAZFWM7iTSd+BSYwTjpTSsTKVx6460sn3cZ6Uxc5NOZixOeM0MSY0AMMLwSOcnjNKgCt3pi8HBpwYnAzxmmh3DGWJxxSMvYZp0jomCGHPUelWdPSG7MuQzFMEbD9aG11LhBydkV4/k6596kLDn3rQ/s5JGwkMrAgknPIxz6VIulIVVhDOFbGM9eTilzI1WHqGYpz1HFNJ3yAdq0hZJkjyZ8Zx/ninfYYguVjnDd89v0o5kP6vMoLtj5Ybm7L6VYiInGxmw3UE9D7U24tvs5CnOWAfnrjFKCtNGdmnZjNpBwpzzTHYojKFU5657fSpd/IznFRSEZOOhpiKcil1J704JgrjjHrU20E4odAudpBpDTBlBPNOwu0ZB/xpcYwp5qOZsEAA4x2oKKeoS/M4I6VgOQWP1rV1BmLEAZzWSTtNRIqI0rzWjpsGZBVCNdzVv6bEA4NJBI00UrgYBGKnC4we57UKozgH8KdNGwAww4rVEXKt5ePZ2clwzAFDgA9ST0rpPD6Novh19buwHu5jhA3cnoB7CuG1FzPqVhaE5DSgsK7vxejxWuk2KEBUt/OIP95v8A61Zyd5WOmkrR5jitX1XWprh7ma9kIJztViAv4V1fgPxxd290ttdSme1l+R43+bg+lctqbCDTWZ+SRgZ9ayvDEl4moGS2u47Yr1kcZI+gwaU9FcItuR6t4q8Nz6TdPdwQltNlIaKUcgZGcH09Oa5sMc+1emeHtKt73TpY9RvJ9SlABDPIRuOA2AM5xivP9bs/7M1q7s1+7FIQPYda0TujKtS5XdFZfapA3qOlV0cgggdqn80N7CkzJFpX4qxDJt4xVBXU4xyTU8UhyeKgs0A+Rniimq5AAxRQFjzfcd3FGSx+lA5JBpcFao57jHUba6jwdk+FPEox/wAsR/OuXcZXFdN4MJHhvxIBjHkf1pPZnRRepz4Py470HgUdBSE1TObqaPhb/kbbMdmSRf8AxxqoSjBxVzw4zJ4s00r1LMOn+yRVRh+9YHjkio6m7/hoj3EJgelMfaGG3OSPWnMM5H4Uki7GC55AoFqJuVQSePeo7J0n1OKNj8m7LH2Fdro/h/T7TSzqGroJBjIRj8i/X1rMvfEOnzwy2OnRQjd2SIAAA9m61Dk72SOiFHZyLCR2gwDIv1zTxFZsM+bg59awMzCI9M5zwasCRktgGVgc9QetJo74m3FaWcrjEmWA6kimajbQwWLyI+SSFx9axYJJg52htpFaNncELM06BlVQ2G6cVNtTdL909TAnOLr+H5lB5HQ0saDIAPevSNPvvBmsxpFqOnxpM/WVRtb86o+J/Aw0S1TUdPnNzpshwGx8yH3rQ82cGtU7nKGMKnJzgU1gNoI+lObk7fTpUZJBORVo5JO7Hssaxr8rCTPJJ4I/xqNiFOe1OYgqOTmr/hrT/wC2PEUcBXdFCPMb3PahuyuEI88kjVtNNtNKsRf6kiyM3Kxt0H4dzW5oc/h/xNMun3NlHayOCI5Y1CkHtyOv41xfjLU2u9WNtGcQW529erd6raJdm31C1mDEFZAazS6s6uaMXypGnr2kT6Fq9xp8/wB6I4DDoy9iPwrK713/AMVVD3ulago/4+LbBPqR/wDrrgVG4itI6o4q0eWdhC3zUueaCmTz0pdozjFWjJiKSrdOopD97rTyd3BGMcVFLIIU3H8KYIekTzSrFGpZ24AA5JrstM+Hs08Al1C+itcjIQDc341k+A4Df6y8hAPljj29azvGHivUpNZubW2neC2hcxgIcFscHmsnJt6HZTpRUeefU7C/+HWhRWryy63cM4HyhFUc+wqjpGnaVourssVzNLHJEDJ5oAwc+gry+W+u5j+8uZn+rk1b0e7ltjMwYktjOeaiUW+pvCUE9Eez3t9pVtZia2KyTAbdmRyD1/Q1iR67MzYiigSNFGQ5UgjPqR1ya4gasyMWkxkqQMjjmgawpSRVKjcoHTAzmnFW0Zu5JnV3GvTJcMJIEB6jAGP0pDrylN3lE/8AAK5CfWS0uU5XaF6egpF1VsbTjP0qieZHrVhoWg67o1rqN9fSQXEilSq4wMEgcUh8B6HI22HXXGem5Aa8juryZnRkLbdoxg0611WVHx5jj6MRVHNOcL6o7jxJ4Mv9AiFyJEurInAniHT/AHh2rlwRk57+td54K1OfVLO+0m8YywtEQN3uK4UqFl2OeAcE4pxdzKtBRSlEYe1GSBz0pxIzx0zSHocdsVRgP2jyy45PTHtULBgvmZwenpUwG4gk7V/nVWeXzGKjIQHikaJ3M+5+ckAcZqkYQfWtJ0GCDnNRrEC2aixd7Fe3tNzYxW7BCIkGOo61DbQ7eehq4i8c5561cURJj/NTO0jnrStIBwM4x69KjYKsing46GpYZQCW79s9KNRpowJSP+EmsD23969N8ZAfbrAlR81lHgj6V5ldkP4msTwN0oPHbmvUvH0IiuNLVnxixXjHU1K/iG6/hnmevKZI9i8hT0rD066+wXqyuheLPzKDjIrprhN+QwPFYN3aBLhcDAPJokrkRlY9x8C66lxbMLGzRnhhJ5ID7QM45571xGoXj31/cXMrZklcu31JrY+GmU16HA4MeCPUYx/n6Vj6lCLbU7uLH+rmdR+DGlTVrlVpuUEyqrYIWpVOCM96r5y/H86cB3z0qjlLcZwRip0cg/jVJXAGSamilDMPUVJaNHzf9qiq24tziigdzi1T34qQqoU5JJ9MUgBBxn60pOOaaMiNsBCPyro/BjA6B4kXb/y7/lXOSfMp9K6HwSc6b4iiHe1JpM6KRgg5WkwT0pV+7SjqKo5L6l3QQF8TaZkc+eB+hqKaONZ3yWyHPGRjrT9GIHiXSt3I+0rmmXq7bycDjEjDn61HU6rr2aK8jBpGYLgZzjPSs65uWMmF9auyuRHtHcVkOPnyaCY6s9A8ZM48EWTKxALjdjvxXnFtMYZxID7V6X4qQv8ADu2IP3ZF4rzRYjt6VMdzqqu0kzRN8cYyTSNqJOPbqMcVnNE2KZ5LehqhKszYTUzuHzHAGMVctr8ymSMEqWjI+tc4sDlsYNaUFuYlySdx6mhR1LeJajylqCcgtlvl6V6jot9LeeAb+CVy6iMkZ9RXkiHbIT1x616l4ZcHwZfNgbjG3Tih7GVF3bOGD80pbdzUa9OBTxgHnpVHI3qKWwM12fwxhUxazeEDciHB/CuLkUbcr0xXZfDa4jg0PxAZThVjY5/ComdGH+I4G+LzTswGWdifqSavWkEECq0lw3mZztSPIB+uayPtchuHaN9rbTtPpVpJb0qjhlxt/urn+VCN4pPVnoWueI7PX9JsLW5t5Va1BCvEQu7I981hTaav2fzrTeygZKt1FJYWl4zRIbhXJcK+3qmeeau3tni9JeU+WwwhJ4J54/SrWg6kIyTuc/19fwoJbI4pASD+NPIJPWqPKa1GkFSc96yNQmLSBR07VpyNgEZrKu1/egmlI0prU9A+FaD7fKM9VriPEELHWb3v+/f/ANCNdv8AClg2pyjHAWuZ1qL/AInV7n/nu/8A6Eazjuzsm7U0cuYWA+6aYY5QOMj6Vu+QMdKT7N7cVVjFTMEpOeMt+dKI5QOrfnW4bYL1xmj7MPSixfOYiwzE8bs/Wti1sWjgBk5ZjznnFWobYKd5XNTbflz3ppCc7lcxjbisuUbLmtooSuKyLsf6SKGI9M+GuXvJ3/6Zcn8K5SVv3rk92P8AOuq+GnMlxz/yzPT6Vyk332+ppQ6lVv4cRHIwDxzxT0IEZLDI6Co1+6d2SKtaNbxavqjQyPttraMyTOvZR1q27anPGLk7Izrq8SCMtK23PA+ldL4V8Hz+LNFbULObASVoiu3uMf41j6l4ysLcfZ9H0aBFT5fOuFDu3vznFdX8NPF66ZoN81xLHCJLppAoAxjaM/yqOZtnZClFdTnIfC2q3MbOLKUAStEM9WK/ewPbINZs2n3VpdyW8tnOJI3KthM8irEXiXUnu3mg1q6gjluPMO11AU564z2z6VWufEt29/PKNbuJGLk7yg+bnqaexpyQLSjCKWjdf9lhg08MQeBj3BrX0bxjo76aLLXNMTUGLMftY+STBPAz7Uut6bZQW1vqWlXDzafOxTEgw8Tj+Fv6VSZyzp2u0YxAZst29Ka64HByKXf8xH5012wuQKZkmYkWJfF1nuOFWVc1638Uvmk0NosZ+ztnBzkcV5QunGS9EzPtBbJrekld4kUylkThQx4XPpUJe9c3VTljYhKMV3NznpWJqS5uE9K6ldL1CSyMyWVw8PXeI2wB9a5+4tDLOCO1PoZ67s7XwJNHBqcLSvJGQF2sihu/Qj39qpa6wm16/kTGHuHI/M1lp8sSqp+76U8sR3yPWhRsEp3iojkdgpQYOT0707zGcku2TjA9qrkn8aepOC3egzuSE4A9qkiO5hzUX1qRSqkc59qTQJl0NxRUSP8AKPlooKOTZueKUbiBSKQpzgGnrIQTjvTRmNbj5eua6DwH81xrUP8Afsn4/A1g79oPygk9zW74BkL+Kp4iBma2kXgY7VMjeh8Riom5c07YuTk/SgqVJU9QSKb3yDwOKpbGDXvFvTWWPX9L+UcXcZJ/Gk1bjVLvjAEz4/76NV7Btutae2cYuY/w+YVb1zjWr5c5xcSc4/2jU9Tb/l2ZL/SqEwAcgVplTj3rOnOZqGED0jXIw/w5iOMnep/lXnghAUZ616TqQL/DdG6gMvNcCRwM0kbYl2aKhhHpQIMjirQXJJqWLMakjGexPUfSqscvNYrRW4TnHNSMvFWQM8monXk07CuUGX9430r07wiok8I3pByFjbH5GvMZuHr0vwON3hK9znGxhmoex10OpxK8ipAoqInbkjvUqtkAkVRyve5ISmV8wHZxkL1x7VpeFiJNJ8QRJkL5bMATzjFY8zZGPStvwHiWfWYD/HbN/wCgtWdTY6cM/eOBUkTADPJxWxbea0tvMkrBFQ5IGTjPTHc1mSRlLon+6/T8a0bafyrURJN5btkBxnj8aaNoGtY3dxCt7NHJKrEgnPBx71o6jHObi3kGeV8zJPbiqds6TQToZBNJHbZZzxvIPr3q/NqUUltboPLeQQFHyeU4qy3sY78SkA85qUnJHFRSANOzg8E5qUcc1Z5DerIHXrxWXejBBrYJxkYzWffjKAhahmtM7H4UMRqs2DjisjW1P9u3+evnv/6Ea1PhYT/a0oHWqGuqf7evuOfPf+dRDdnVV/hIyunJpTKigDPP8qfIuajEKg5/HFaHLFpbi4DHmpokUtjA5NIE5pwGMCncEx0gCkgdKjUEgU/nGDSEYAFIvQY/CnFYt6MTgnvW2wwOlZOoJh1PvSY4anoHwvkzfPH6gj9K5+6iK3MqYHyuR+RrQ+GdyIteVGPBpviOA2/iG/hIwFmbA9ic1MN2a1daaMOd2WNiB2rU8KKLHwbrmptgyTkWkYI/vdT+QNZ0wJhYAc9qvLqCR+FbTR442AjczSsRjLHt9BVS1aMqT5bs5eTTizElsA89KRNMlXOGbb61tBN7DjjFK6HjKmnYOd3MFtMcHBcg+lXbDTVjy8g3k9ARWl5YaUkj2zSkbDnvSSHKUrGVqMKxRBlGMHg13Eii3+HekKcb7mZpSc9gv/1647VEMtoyqCT6V0WpX8d3pej2kBdY7S3IYMNvzHr/ACFP7RSl7jZQZflDDoc4JpCucDPGM01WygUnA68c4p23g/PmmYqwyQoEJP3RyT6Ve8KKl9fT3ksYNpZxGVlP8WK56/uRLcRafEfvt+8b+leueFNJt00o24tx5Tx7SNucg9aOVy91G0Er3ZxknxG177YpW6a3iH3IkxtUdhWpqcEGuaems20UcV3nZdRqMKzdmH1rlPEOkvZzXse07bVypYj0PFbHgrUJbvRNTDsf3MaMu0c/K1RP3ZGsPeunsU5YzbsyOjLIOABzURfaQOK0NTZZo4p0BKng896yyc84qzkmrMXeC2f5VIHOcCqxOJM1KG5yOKRJNyTgtznpUi/KcGmCQ8fL7dKc6skhVkKkdjQO3UsBjgcmimqyYHDfnRQM5r73JxxTQPmHvSk8cY6UhJIA9BSJA5rZ8DSeV45sx2kDIfxFYynsav8Ah2QQeK9Ml5B84ChmlB++g1FPJv7qPuszj9aqSE7MD0rW8SReV4l1JDxidv1OayccjHNEdiZ6SY2ydjq9jk/8vEf/AKEK1/EcPk+JdSjYk7biT+dY8CGPU7R+wmQ/+PCt/wAZHy/GWqerXDEfjU9TfemYsxCoMdTWVPlXzjrWk3fOfwqjcr3psyi9T0a0uRc/C3Y3UH+QP+FcUy5QY611WmxN/wAK32nIYlmH05rm/L+UHilHdm2I6EKnOcgdOaf0GMfhSY2npxTscZqzikxAew70xx1qToaa3U5piM26GDXoOhTm1+Gd26f6yQ7OnYnFefXgzXfeHojdfDK4VCGdJCSv05rKR20Nmcrj5ip544pQeOKlKgtuFMwRkdqs5upC+Tk5z610fw158UXMXB8yEj9DXPODg5xW38PC/wDwmkQR9pbA49yB/Wsp7HThviOU1CPy9Suk/uysP1qnIxVl9Dwa3/EtoLfxHqSKeFnYfrWHMm9ffNEfhLk7N2O20LwJcatB5hukVAMgbTn+dZt3ZNpl7cWec+W5UnHXFd/8PLxXso4i3O3BrB8bWht/EkzH7sqq6+nPB/UVjRqSc3GRyOpJ3TZzY6ipe9MwM1JjAHNdtzOwwjJ6VQvh+6/GtI96p3mPIIIGR3pMum9To/ha+NZnPpiq+vLjXr7j/lu/863/AIV6ZbT6VeTsAZ/tO0HPYAcVR8ZwRp4puvKAUNtYgdjtGayg/eZ21l+6Rz2OeR1phQjntUpyDSdTg1qcVl1GgYXJoxnmn7eAKQjigNQxx704YYYpo5HWnYx0oKGOMDms2/XcnHatVl3DqM1Suo8qRQyouxJ4TvTZ67bPnq1dj4/hxr63a52XUSyZx36GuH8OCFfEdh9owIfOCsT2zXr3jKxtG8LP5JVmgdZFYc452kfr+lZp2kdSjzU2jyxic96jOcmpT14NMbrmtDiY3dtweeKk0hL3U763MdrI1h9oSKW4YYQBmA6/j2rN1aYww7I/vPxn0rY8QSyaMmg2ke/7NFCtyUB4ZyeCfyqZS1SRvSpp+8zqvE3hODSpLZodVsQJQwKyP3GOnPvVC38PLdQqTqGnBt2CBKRgevfP6Vyd94omvHXzIAwVcBXUHHNRwa23lsFtwO/AwB+Rqro6X7No2tT0u602ZBPEwjkXdHJ/A4/2T3qp5nADD6V0Whaq+seD9VsbgmSK0iEtvu/5ZNuHT9fzrms/LyOtJSuctWnZ3RIDmklbZHn0prBlWgxb4i27jpTuTCm2rnLSSPDqAmOSQ+a9c8N+IBp+h/aZTKUA/d4bG/2968w1OAKV4xlsZrtdSBg8PaHbDGFhZ8fUj/Cs7e+jdStFsz9U1G4u7a78xk3TksxK55JpvgLcuj+IAmCy2+RzjJFQSKWQ8g8dKt+Bo8WfiaL/AKdjTqa2FQnfcY8vmBTyCeSD0zTOQvK8UOxO0YAwMYFG7AOKswm05NoawxSg5JpjknkmlU8UGehYgcAtuBII9cYqd5Wkfec/McdOp+tUwSDmrQeaSJ3B+RSMj0+goKi9BQxx1NFRE8nkUUEGHmkJyMfrSFuQBT9uO4NIvlY1QB3NOs3MWsWUvTbMv86bkZ6VHK20o46qwNBUFaSZ1HjOAr4qvSOjlX/MCsExMmNwx6Vp67q8Osait3EjLmFFYOMHIHNZwk2DGM56Z7UlsVU5XJtEbHYY3bPyuD09CK1PFV5bat4mur2zYm3lYMpII7Dt9ayi3zZPNL/FnpTtqKMvdsOI4qhefd/GtAZwCap3g3ITSYluesWDIfhbOixpvMSjp8wFedFtwAP4V2UWoWEnw2C+bGZgqxlQw3ZHbFcO57joaUTXEu9rD92MqeR60q4HA71Gp45pepqzjuKepqGRuanx8p4zULxkj3H8qTHHcqXKDbXp/wALoYpfDN7ExyDu3LnvXm0wVkAC8gda9I+E8ci6ZqDFcqwYgA89MVEjswz1OIlXbcOB0UkUwn86nugFupRj+Mj9agwufmzjviqRzytdkbDd1ra+HxWPxzaZ6bl/9DWsgLxn+VLpF82la3FfiAymJgwXftyQcjJqWrmtGSi7s0vGNuY/EupI3OJyAa5hUGSDW/rurSa1qlxfyxJE0zbiiHgVisoVsihKwSkm20dd4K1eHT7xYpWIBPGBmug+IhU31pG0EiyCPcJCBtdT6V59bBowkiffU5FeyXtuPFvw9S4CE3dku6Mnqy9x/n0rNUkp8xMaUZJtbnk7AdaX0NK3B/xpWQ44II610GDGE8nFV7lQ0Rqxio5FyhpMcdGdN8JLqSDV7qJkV4pCCATjBA6iqviWRm8SX7N1MzVkeHb2fRdQa6SLepGCCcH6ip7qU3VzLMxYl3Lc9eTUpWOqrUXIkiA9fwpAPmp2PyxQAc5HX2qzlSDijGSeKOppSMnHekyuozFSUm0k4p+D70FDSPTrUMqZU1YA6+9NZMCgLmBPGYpDg4PUGvYNG1CXxJ8O7uGREe4SDdvRQCxXnn34ryy9hJIOPrXVeCvEJ8P2s6GLcsisUU9CSMYqLanVTkktTEKgUhHFTN8zEkdT2ppAPGKs5WjG1JP3kLFQwDjIPQ813Hjyytx/ZMsMQTNtsIGex47+9cxcWv2hQudpByDVu5ubi5MbXEhdkUKCfalb3rmqmlCxl/ZFZsFByKbNbqkGFHar2Mcih0yPmHbiqRKkbPwxk3Ra9aeVDIz2jHbIudw9B+NYflkhgzEbegPem6W9zpF+93aymN2UrgdCD1BqUsxHJ/OlFWCdRNJEYLdDyoFKW+TAGaMkk9eKToOn5UNBGWmhk6oGKqfQ5r0GHT5fFXhnTJ9L2TXNpGYZ7YMA+OoYA9a42aFZIyDggDmr/hTQJJo5NWbVf7OsYjgSDOXOelTJpO5rT1ViO8hmt5ZIp43ilQ4ZWXBH4Vf8DDM3iSIjk2bN+Qpde1FdU1iS5RmdcKgkfq2BjJpfAm1df1eDORJZOOfXaaJ7CpJKTsZzcnP60hHGfSk5yc0Bt2cnAqznY0njGKXPy8Amm8E5FGSMcc+1BI9Scc9anjfb3JHtVdSTjOMVKrYxjBxQGxITzRTS/PRaKBXMRlIbBGKFqQZAIYA00L8vFIq7ExSBfm5FOA49DQOD60rDuHQ5qxEpuHVBtBwepxQjjYY2iUjruAwR+NNDiNwU4NMaQxsCQ5H/ANalwCaVss4Pc0mD6UC6DlweM4qKSPeNpHWpO2AOakjG45OB7HvQK7IUhWFeBjJ608AgEdjUrLk7QDn2oCdi3NArtsj6DFSAALT2hIUuOQOtMBPWmjNgh2tScq2R+FLxmnjaEwQcnoaAK0qZBxXQeB/EkXhya7E9vJKsq5XZ2NY2wMOOw5pyRheMCk1dmtOo4aofPN508ku3G9i2PTNRCn49aUYXnHNBPW7EjQuSM4pu0e1SDHORTWQ5FIbehCy5NRyRg8jtVor600x+lIpO423PzY5rodO8R6ppdo9tZ3GyJ8ggqD1+tYiR7Pqas46VSBScXoBckktzk5p6pld2D9ajIAPtT09C2AaZl1BwrDCg/WmeWSvqPapCSgGOhPWkB6kcZ9KQ0N28cU4jinjGcMAfelK5Uc/gaY7kRHGKVRhhwPxqTYdp46d6Vn8zb8qjaAo2jH4/WgZBt+alIOeKfjnpRjNAXIwDmrIAMWeMj3qEDnmpADg+lIojwetGM09lIoA7UAQiASuAw4zU3l7RtxgCnop7CnOACcetItbEGKQYz0qVlyARimbNp/CmIYRzmh8Y6UuMnPanfKVbIJIHBBoBkAwfanFRjlh06UjcNkD9ab/OmJbjG5Y00dOmamYnPrxjOKQoV4z2oE1YjXkcZ5FMIbO3r6VJyDmmt60McStdMfscuBhtpFdFGCfhppKIM7pzu9DgGsCRA8DLnJIrQstQlj8LJo8kSFYpjKj7uRnjH0qbXaZrGaUWVSFIxgqa0vAhVfHLoGBEtuy/XiszjBz6U2xkn0/VU1G1lMU0YwpAB/nTlsRSlyy1J5gFdh/tEY9OaiBGBnr34p8k5k3mT5nc5JNM/hyODTIkxFxg9fanRsFnR2j3opG5c4yKYCe/apR+8YlnC8fnSYJpDDj+EYGafvY88Y6UxUZmCKCxPQDvUsltcRRo8sbxo2dm8Yzjg4oCOruNEhA/+tRUWTRQHKUO9IMk96QE0o60Gb0F7UqvtNNxTjjaNuSe9Ax+8nJpD6gChR60oByTkZFBQbmyDmpRJ8pBAOe+KjAyM0oBxQDbExinZ4o74zS9KCb9xQSPUH61IjsSBkMPemZJOKcq+pxQFyfzSoKMqkGownXFC/3TyKk3DoOcUC2I/Lw3UGnMj+Wq7eBUmFZPmXp04p0ewA7hxjtQDsQiNsZCml2leSKmVj8oDfKemDUpCvA2cZHvQOyKx5UDHSmggDoaXkdelAbawYEfiM0gtqN5wePxoCsR60ZBBz+GKeuR0/OgbiN2E9qcq9z0o56dKevTmnYWwcA5xUi46Gogfyp4zgUEtskKlhxTD8tP3jbgHjvTOCPpTAMGgDj3oPpTgMHmgFqOQ/T8aeNpIB6ZxmmBcuRjtTgyqOUzkY6459aRSWuorHqOpHFA4KkdDSBsKQR1pQMYNUFxD1NIOaU0AUhIAOc5pwyBTR1604elIvoOyDSY5HFAHNPXuOxoNENBweKczfNn+VN9CKeVJc9zSGRnjpnmmNyckdqkNNx8xBoC5H0FIG2nIzTyMHimMPzpksjYZPIpOKfn1ppxmmQMf73A4+tIOBwTUpChTkHcenPSmnj0NBRFuO/HXFMkPTA79qkxzkd6RhnvQJOxGuMdM/Wn9sdqO2CaBgUIhu4gGR269TScc9Pwo44G4gZoAYc8AetDGhGHy5FMZ9q5PSl3D1zmopwzocc80X7B11FjmEhwOCfWpDnvVVI3Lj5StW2UZyOppJjkkti9pl7Np9/b30BHmQOGGcc+ore8R+Mn8RW8EMlrFAI2Lkr8xJPoccVyivjoaac9aOtyoyklYmeYBiFHH0oqswOTxRQTYpgc0oA5pelItBLQoFBHbNL6U4oRjIIz0oCzEXg5p3XpSEYFKKAsKAfXinrg/WminYoKViSJxFLuZA/s1NOWYnjnnAqM/eHNSrjbz1oQMFGOcc07FKf0pOKZCDmnA03FOx3oI3HgkdCaCffHtSAZOKc+1XwDnHegNhAx/vZxS72PzZz2NIOlAIDdOKRSY4/MuRSYByQCeOcjpSZweOKMe+KB3DadpPHFOYOmAcgdeaTOO3NOzwKRXQMHjmpCeSQoGewqM5BBp5ORn1phfQZLtMeMMG9ulKgwgDE/UinjBGcc0udyYP0pD5lYIypyOaeY24+UjPftUagBjjtU3LIXB6deaYWTI8YNOwTjNOQsgLKcZ4JpVYrgZ49aCbWFQfNjHY01gCo7cVK8pk2cYwMZpmBs5J49qB2GjrjtThwc54pDjPFDfKT3x0xTuTYcetIfan4LN05z060h69KB8rGAc808cdabjn2pxHHJpFoM570ZO72oyOmKMY57UFIcKd1Gcde9M7dKkGShA49qQIjIwaaVOeanELMQQOvSkKck5zQNEO5cEEHFMYVIy4pm0tzigGRqARzSY5p+NrH1pG6+tMiw08Yz+dNkQ4DDJQ9GxTnGT0pmCDjigrYYeOCaYSDTjyKTHuKZDQhNG0gAnoTSMDmhmOMelArEbgcE54pqTbjgDFPcbwB0GKjSLawOc0nccbWJWCjbgDIpBytB60HpTExDjcOtAYqylWIOeCKTkHdnik74PUUAiSWeSUjzG3EdDjn86ACwIHpUYGaep2twaRaIy3PaihyNx60UWAqA04d+KaD6U4ZoIFA4p3WkA5paYncdjA9aMUA07FIWomPWnLmkpwx25oY0IcZpwpMU4AUDeo5eeKKBxT8A4J/EUCsNAPpS+1OoxRcXKKPlXOcN6e1NNOxikzkUCaEXpQSacOgx1pD0oENHvTx603bxTgMDikNaikDjBzThzTcYGKeOvJ4oK2QO3YdO2aAQR2pSMjPH0pBTBoVO47Uu0dM03JyacOvrQIcEznGSalt5GikVhtypyAwBH5GoOQc5pyHGCKAuPkJ5z1PpxRE+xt2AfqMinN+8UH0pMqQAOoNAeYu8txnC9gOgpQR5ZBB6+tNAPpUiBQMN60DuCBC3zdPWkKgLwwNLgH7poRsEgjNAJikDqDSAH8BSkbuV/Kk6cUDT1E6GlzuTGARnOaQEhsg9KUZzzQXcVcDg07kdeQfWk28jilIG3GD+dIaegg2lcEYxnmnrxxkYpECfNuLD5Tggd/f2pVyG5oHclkiZFUh1Kkc4PIqPBXNOHzdxn3700/MvuP5UDGP0yOcdQKj9iakKt0IximMCCcggigAwCM1GykHmpVz+FLJkoFz8o9qAUUQMhUDoTUXbJ61MWAGNisDwQ1NcAqWH5Z6UDcVYr0jcmpMKCCV4xg80Eg4wOh796DO2pAxGaYHBJB4qZzECxIIzyuBxUKqrPnt60rlcgbuRxxSFxgnpipSsa7sSBsHA4xketU5AN/DfL60XHGndgxfOegPqalEqklerDuKilUKwwcg96WOByfMGNoOPehM0nFWJSfkI6ikAyM8UYOG2jOKGUgAVZzahnBxnmmsxIpSpwCe9NI2nINIroAfjoKKjJPqaKAuRg0oNFFBD2Hd6WiikxMUDjrTx6UUU0AAc4NOwMUUUEsUDpTscUUUFDhSiiikUO6gUi0UUhk0kaJBEwkJL53DHQ1ERgGiiqI6jhShRjJxRRSRIrbf4QenOfWkxt60UU2CDvTwaKKRaFxnj0pAecdqKKGLqBAzmpGXA9j0oopkiFSvWhOKKKBPcmjOefWmlMPRRQgY9WwOPpSE9Bn3oooGg24NLwc8UUUmUhCaXIPX86KKAF24pcfKM0UUwFHB+tSAZz7Ciig0Q3AL4FOKE9KKKkof5WIPMDHI7U0En65oooRUtErDXIFMxkUUUCYnQ0/Pyn9aKKZMWyvIcNjselNDcdfaiikym2N6Ejt3qM/e45oop9CXsJIgIGFx+NRDI+6KKKllRHyxQDmNy64GWK45+lVHjCtjPBoopsqDdxoj5ADZzVmK3OzC0UUkFRsbjoM4BoZWbJySB70UVZkIJNy7WBIHv0phbglDweOR1oooGQZ9/0ooooEf/2Q==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" name="AutoShape 8" descr="data:image/jpeg;base64,/9j/4AAQSkZJRgABAQAAAQABAAD/2wBDAAgGBgcGBQgHBwcJCQgKDBQNDAsLDBkSEw8UHRofHh0aHBwgJC4nICIsIxwcKDcpLDAxNDQ0Hyc5PTgyPC4zNDL/2wBDAQkJCQwLDBgNDRgyIRwhMjIyMjIyMjIyMjIyMjIyMjIyMjIyMjIyMjIyMjIyMjIyMjIyMjIyMjIyMjIyMjIyMjL/wAARCAF3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ogHXoacFJPSoVOBU65BqTxCQLt5xSEd804ZPFIOoNBVtBQAPmHfpS5/Gmg9qM7etIqzFYE496MgcUu7bj68UjZBI75oQ2tR7LuA78UKAh5PWkDEAgdKaT3pDJGwT1J7A0gAA6dKYG+lLtz0NMCxE8Swyq8IdmGEbdjYc9ffjioscDj8qExjrQTQDBeG25NSgAtjIAAzzUYBc8dR1pxIyCuRgUAkDLk44AzwKUcZGKA2QTQTke9AupIMbT8pzikTcDnGDQRhQPUZpjnAAP40IpgFLPjkmn8Ku3GG5yQetN89doCptHf3pAw49aEDFQKOc1IrhYyBj5utAQYOe3WmscnJGaY7aaDsZIxVhFSNcuTvxkUxtsar64qM+5NA4EzOGJzUYYbxmh1CbfekOFcY70DepPKVAAU8Y9KCy5XHYUxgcDNJgbyPfigErCORketKMb+O9DLjrUYP7wDnrQUTEYPUUpIPbFMc4YAUEg5oAmTGSSfpSMy7cgjioAwBwTx2pSwxkdKYEyuCcnOR6UqsvmBs1EsiqrAn5j04oPzAMOOKELUtMS3TvSEgYXNMUErkn8qCu5gM4plWHoRx9asquRuIBquVWN9oIb3FPEjfKCT0/KgpaDmO7JJ6+lKAAcdsVFyRjPWpApwD26UIe5YT5ep7VOuCvTgVSY9MHHtVmM/L39qoaBhlsnpmpAqhx6UwHcCMYI709mHBHagLDgAAWFSghVT1NRr8+FxUpT94M8gCixa0RMrgZOORxTmcZHt2qEAkHg8nrTwgYgEn3oBFhQDgkdTU6rkHAxzTYoyQWHIUcGplPyjnGDzQWkOVAoz3PFTIiquwnpz68UqMHOSRgHr61NGqrl/vFuntQUiVIgCu0YPepn/wBU35UQnOO39acfm7cZoKQyBMFRzVxUAOT2pu0K6nHGasKAcnrQMjRRuqbFN4359qee1SITFFIVOTyaKAPnYdSOKnU5wD1qJRk81MuM1B5HKOB5J4xRkYpRlcjHUelNXGeRRcNhN1KME5J4FHfgUvQgdTQNu4Hn69qU9QSeKVwyEhwQR1B60hR9nmYO3sT3piBTknpTiAe1CR55Y7R6kUc7sYJ9KRd2N6Gnb8jJFI6lXIcEH0NJJvWMmNdxAz04FA0rkwIC4pu4E42n61FCzMcsMHPT0qcFc8g4I4x/Okncpq2g454wR0zxSj7uDTVB3GnKeuRnFMBcADBpB9/npS9jSZwh96ZDQ8nJGBnPSoWJLc/l6U/sASM0wnJyaB2I8c81PEmTnuBmmR4b5m+6OtPMjSAZ6L0HpRcSjYkaQueQOmMjvTdu5gO1Nxgbh0FSRk7d2e+KCmLK24gY4AxQnLgY471GeW4J4qQHbGfU0CQ6WQM/HAzxTGbMq8cUcZpMfvAaY7FnPr25pmMBd3QnrSnoTz0prruC8mkzRDd/PPakVyZVPFDIVJDAjPTNNAG8GgCSQ5kFKTkD+7TSCeRzxS/w5amHUcVBWhlwvBFM+lPjbg7h070DG7ScHvUqkDIH48Ui470FsHCtjkHigErEqP8AuwCvQ9aazEHHOM00HIOTz2oYjGOvemG5LGy7j9O9OD8j0qGPnPQcUE5Ycd6B3LKkNxmpwP3fXp2qooYFTwM1ZHCg984plpB/GuV/Gp95Bx27010zHvY8+gpqnIBx1oHYlLEDbwQe+OalFQqMjIyakZTsyKYEsTAsf0qx8xUEdqpJxk1bUsM49KoaHpkE/TvUyJlxn16VDCSX/wDrVdQA84+bvSKRKBweAM9hUsWBuP8AEfug9KTGQDTkIMmf7o60FkqR7Y1QDIz81WwMAL19M1Wi3Md3GM8VeRASTzQMVFI5PpUsC7jznNJ1Ve9TxlcqPSkUhWjwueTUyDCA4oI+U+tIuQOTnjrSYDsZwad0xSY4FDketIQ4YxRQOlFAHztgDnmpOMCo93H1pWbPQYxUHkXRMCTzmlCcA5qNT/KlDHA+vehF6McvLYHemOMPjNBJzQAaZHWw7qoznNHelOMf0pDyM8UDsSiRPs4B++D+lPikAXJJ3A8Cq4BPAHNGGXqPwoK1HyyFzmo97HpwOh96eecetIMbv58UhpPclQggE9KcAD3xROIUn2QO7x8fM67ST34puecUjQUErnJyKVSTmmlh0PSgH3pisSqMyAetK+GwAeBTA21ST2phkHJFArDXb5valGG4GKRjzyOtIH2nKimSK+Fbg8U9W4A4xUe3PU59qcg3EAnGTSNUlYtS/wDHtGoHzE5pjFQuAxJOD0p7nyguSNyrxiq5JLZJzmqIsSJjd7U4ngD1pFKhuRkUxnOR60McUSnPIxmk3YkXjNG7g+p4pHwWQDg0FWJmYlCcUqyHZtOcZ9aYQQuDim7gMZ6GgWw52JxzmmNlX6Y464okkJORgAnoOlK/KoePrSAFlI3DPB60hOV65NNUEMeKbn3pgTKQSMGpBgL1HFQqw7dPWgOGcD8MmkWS7j04NA4J6c9OaZGQGBIDAHkZ6ign95nGFJOAOce1MQ9WIJ3U4HDY7Hiox/rOKUM28ZIxTAnUZyoPangqpAPr1xTEPOccUpLb8Y6Hr60xj4/nK56Yq0HXYPXNVEOWGBjI6VKv8NBcSwPmIXPanpgI2MA/Sq4PzgVJGpwxzxTKJ/ulQcNnqRxinksBtx0FQRrtUAknA6nvU5wUGRz70DBSAtWY2yCMcVAP9XjHNLG3zkDpVAW0IDcDkVbVhtAH3jVSLheRz9akVWGCG4oGjQD4Az17U4MFwhzz196rId8gKgYXvnvVq3OXaRhyDjpikaFyJiMADOBxirSA5GeM881AuGRnzg9cY60+KTdg9h2oGWAQScHpUtuuG2kdOlRxDJOf1qZPvHgmkUTsNq+9NMhXYwyw6ECn9VANNAHzYycHvSEPbGBzTVG4g54p4wccU2MYLemaQEnNFJmigR86ZxxSZO7IPWjIPSpFUdcVFzylEdGeTT8E84pFUHIx1p/UYwMetFy1BtEbHGcU5X9RWvFpED+E5dVdnEwuREgz8pFY/bFMU4uO4ucDPvTc/WnAZpvPTNBI9Sc8dqneKYBXMbKJBlSV6j2qAd8VM93czrFHJPI6xDbGCc7R6CkWhWCCDvuFQjKtk9cZoRvvKTgEUoOAfTGKCtgUDgmnKDnNNGQFHGXbAGfevX7zSPDml2izXVhbKmQufLySaLI0hTczyQ5b6U4KQtejfaPBxziwiz/1x/8Ar0pk8HADNjGO/wDqz/jT0Nfq7POHHyhe+KjbjivS93g0/N9hj/79n/Gm58GHObBP++D/AI0aC+ryPNwm4nJGF/WkxyMDFekgeDSdv2BQB/sn/Gjy/B3J/s8fgD/jRoH1Znm4Q5OPyp6oV5NeiiPwcw/48gPwb/GtKw0Hw5ewtJb2IKBtpyzdfz96NGH1dnlDZJyf1oYc4z0rtvG+jadplpbPZ2yxO7kEqTyMe5rhwecUbGU42diTonUgmmE5bOBzSnqQSOOnsKaenSgVtCQnAxg5oJ+cEjrTCGOKRiS468UAWdwCnPpUZ6rmmvnGPahD8yntQwv0FPP1pT19Ka+RkjoD370jnvmgbHMTk80q9BUYbkmk3Z4zTESscD6U5MYJx+dREHrnmn7mzgCgpIl3AMCCB7UwvkdeajMmDjFBfv2oDQkOcg0vIBJFR9weafuIA7HPNMCYM2DjtUm0gBscdqijbO7jg96kLthRvYDIO3PBPrTRRKAR83YnGakHyhcmoSwK4K5XOSppI5g5xkHHBHpTGrFjK+YOtTxlWBUjg9qqBjuHA4IqaNhu5BoKLOcKuCOnIp4fIXOTVfftlBx8pPIp5OMdfagZaDcYPWiJjnOetMUYGT1pyAK4I/SmgZcQ55Y4+lTKSEyO/SoFJ2LjJAHpT03FsjG0UFJGhaCJphFO21GBBNWQqRyFI2LIDwT3rNiky4PLZ96uA7QDznigpF8MdoAxnmpYmBZUxyetUkI+8Wwc81YSTMvHQYoLNAIFbae4qUbh905FVmmJK/N2x9aswOPXOKTGTAMo7U0OVUgqSSeOaeGDHrg01uXxSAbDJlTkEY9anBHA9qgJGcAdePyo3jeoJPoKBE2aKjMik5wKKAPnpAMgdKmVuMGoAck5p+QAKzseYpk6tggjAxQxCjrk/wAqiVsA9c0yQkLkGlYtVNLHXXv7j4d6TF0M9yzkeuM//WrmPqK6PxMxg0bwzY55Fs8pH1xXMPnaQe1O5dVXkb7Rx/8ACDRTrGnmnUNm/bzgp0zWPtw2AOa2FP8Axb6PGMDU1/8AQDWM7ck+9N7iqJaCDrRnDqQSDkcim7uM5yTSknJX0PQ0iEOIG0evekX0zxSEgcUgOFOTx1oGy1DDJ5lrI0b+U8yqGxwTuGRXoHjq9aa1ghAGzzc4+gNeZ6ZI0+u2UQJ2faE4/wCBDmup+KE80OixSxOySCYbXH0NZykdlBaFRWwOmBTwSRnrWXokGqw6fDJqoH79BLAwIO5D3OK1A2T1qjpHpgnqadz0qG5vLPS7Q3WoT+VCPzP0rN07xbomrXn2a2ndZT9xZF27vp60wubexhn060gO4jGPxpzMVQ56ngVEhy68Z56UASqR5nbA5zXf+E8HSXIHWQ/yFeOXOl+Lbq2u7+LH2ODLH5lX5fYd69V+HktzL4Uje74l8xs/TjFVEmWxR+I7Yt7If7TcflXDaTbpf6xb2bMB5rHOfQDJ/lXafEuVUhsc5z8/07Vw3giQS+NIDIekchU+hxUTlY5nFOod/eeH9JtrWSRLLzHUfKnmH5j9c9K4x9d0wRuy6LbApwQ07dfauz8Q65b6XblHUvJLG4Rd23nGOv415BcsM4UOFAxz+vSs4NyV2dDjFdDpH8T2cZx/Ydp2P32P9aj/AOEttcnGh2PsTu/xrlftdtZIbu8UvDH/AAL1c+lYLeLY5LxibERwFuAHyQPyq7CdkeknxUn8OjacPrGT/WrNh4mt5LyBLjStPELOFcrFyAe9cYsiSRrLCweJgCGHvViFC2OQM5wWOM0rILHtdxoel3FqyCxhQsvDIgBHuK81ulEcpjHVTg16H4c1D+0NDtJ85bbtYehHFcJqjbNYucgHbK3tnmim3dpkV4qyZQJGSQaRRluhNJJJ95yQAOT71lT6iLu6EKNIiRodzbcA89q1OaMOZ2No8DOOKBIcn0rm5pNr4DE596P3qqCVcA9CRRc19j5nSspXqpAPP1qNnwR9aoafMFidZJOMjG41cKnarkfK33T601qYzg4smzwPenOcnr06UxMZH0qTGQT3qhLYsRnPA44p8hGAeuahiJ3HpVgAMApBNBaGsxbHJ6dacoUlmCgM3X1OKaQQfak6DsOaAJEkjbJV1bacMAckH0qyp+Yk9BVQqokd1zz97sD71KX2ytgsQ2cZHT2pjTLDN8wOeO9SNjI5x6c4qmx5XDhgV5wO9SmQ7BnGRQUmXUk+TnvxUi+nORVNX3L+NTo5we/brTQ9zQR8AgA7h2NSryNv5+lZ/wBqwxYkZA9fQV0GjGxtvCceq6sqszgsWxyeeAAKTdi46laIKhA21ZVgeB0GOayx450DzhDNpVzArHAdhg49a6j+y4Z4Bc2VxujZdy9wR7GkppuxVrFRGAyR0NPjdll4XBPfFV0YliMnHOasLHhVxyPaqAsEkkEnPfA5qeFsIMAt79KrxME4fOB6DmpIyGU44AJpFF5ZCGzwCKVGfzMseMVVi5JIAZs1JxvBY+vegBJHDMMA8frQuSgJ7e9QNcw5wHRmB2kKwODjgUzzZtoCou05yzHlfQ470CLW760VWXO0eZMm7v8ANt/SigLnhnAxjNPGTznpUG/JOO1SNIAAozmszyIokDUk2JWjQAAkhcDNRo2VBxVjTU+0a5YQ/wB+dB+tI2pq8kjofHThfE9pbKeLawRcfUmuclbI9+9a3jK4Wbx3qW3nywsf5AVjZ61O5rU+I6FD/wAW+9xqa/8AoFZD8HHvWlE//Fvn9tTT/wBANZTnJ5x+FU9yanQOMEUBuStNHI9qAeaDMd3pks3yBOx61KcGJjkg1XKgtkdaCrXLfh6Iy+JNPUdfOU1o/FVrwWlshZPsof1+Zmx3HtUPhRR/wlNiPRif/HTWl8R7aXUre1ggZM+Yzks2OMYrOfQ7aOxauYCbTRYi+MadFyfxqiV8uRkPUHFO1LUBeLbCFCFht44MN3Kjk/SqH2iaOVTMEaNuCycFT7j0px0R0GF8QLaW4is/mIt2B5HZh/8AWrj9C0qZdTgYJufeNo5yDnrkV62TDPEYbiJZYjwVYZqKKKzsABaWaRsRt3/eIH1qloS43dyxPJh1BOdqgUkT/OKpTPKR+5Ubj1L54qG2vZobtIbuNMP9ySPOCfQ+hoKR34Oz4eXzY6wkVofD+PHhKIH+KR/51hNqdrJ4OvNNRmMxjwikda6HwKhj8K26kEEM/B6jmqiTM5r4pthrBB0CP/MV574VmaHxdYkHG4suc/7JrtvixMUvbKPdx5LN/wCPf/WryqO7lt7uOeF2imRsqy1nNX0MF8Z2/jK/F1rvkljsijCjvyea5WTaucNnPp0qa7up7u6e5uJN8r/eIGM/lVYnIpRVlY2buRXdot1pysFVhE5Lqe4PA/nXNyWIVuFzID25zXUxyyQyB4zgj1GQfqKme6tTIJotPihnP3mRjtJ9l6CqTaJcblW0tmsdNjgcfMecd15J/rVkSRlVD54GPrUDzF3MkpyT3zUe4O3oKQz0X4f6gDFc2ZbGG8xBn14P9KzvEbR2+rXpDAIJCRk1zukSMmpQbWI+cDINL4nuGOoSoScBUPX1UGhK2pFV3iY13qjTahEASEEgPBxU7vlwvJFYLvi8jP8Atj+ddA2PM4wKpBDYztX1GTRwnkKrXB+Ysy5CenB6mqsHjrVLkLb6nItzbk90CsvuCAK2vElgk0dveQKSrxKJV242Oox+RAB/OuUi0uW9uhDbxl3Y9h09zTshts7RNrKGVsgjI963lA/syxYD+Fxn3Df/AF65xYxARAsg2oAu498DFdDZnzNAtT02yyr/AOgH+tVFiqfCxynGKrajf/YoCygGRjhc9vc1bVflPXisjU41uL+ytiMiWZFP0JAok9DlgtT3fS9DsV0m0Sa1glYQpudowSxwMmo9R0/w9YWz3d7bW0ECdXI2j9K3UQRwqijhVAArifiLC8tpYqQfJDtkdt2BjP60a2OvRGZaa18P9Uv/ALLE7wyMcBmLorfTJroW8DaTICY5LlR1GHBB/SvFdb0pFgMsYCkHPHFe3eALm5u/BOmS3efMMZAJ6kAkA/kKV2nYlWZgeIPDEejaet1BPJIN+xlcDgHPpXNN0O1huxxXp/iyPf4buuB8u1hn/eFeXqCHB7GrRE1Z6DgDtwBkjoOMmnId9usgDKCSMMOQQe9O2BjnOM+9SqAIjGcccgj1pkCqxwB6c1U1K/8AsGnTXGfmAwv1NWlJAHeuV8X3W6NIFJxuyw7HFDdkMy7C6v8AUp5hGzbY0LOc9BivXtQ0y41T4ZWQsctLDGsgRergZBA9+a808LhYtKuIwB5kgbPvkcV7T4FuFufCFgR1RSh+oNZ/aTLprQ8bsdVmu5F0u5QOrtsIdeU9x6GvWvAFtdWfh1oLkkhZ3EZPdc9fpnNbkuhaVPeC7l061e4ByJTEN351oBQoAUAAdABTauy4qxyEgKXEi8AhyKljlI6rnGOhqO9IN7OMgfvCaY8/l7QQdzHaNozitALoJII7D160qybQypgnGeTVDdIZAQ5BzyCOoxUruIzHJsywyuccgUh3LivKk6qFUx7cs4blT6EYpTM4csXyhAATHT8aiZ5XKbAoH8YbsPb1qB08ttyycE/dxx9fxoC5ZWdS8uIirrjLFR83pSs0hxgkdypPb6VCr56Ae9NmkK4IXrx1oC444bBOVOOmaKqMxDH7350UhXPHFYgEilDHOTzSY446dKXHr68VmebboSBvY8VqeEk8/wAZ6avpKG/Kscj9K6D4fLv8aQv2iid/yFBrQ+JGdrU/2rxTq83XNywH4GqbEgccUwOZbq7lJ+/O5/Wnk/LmjoS9Zs37ZWl8Byooyx1SIAe5U1k3CSQXDxOu10JVl9COtaUXPw/ucc/8TKL/ANBNZL9cUdTSoth6theM0biabxilHTrQZJDuxpAOcYyaM4FRs4UZNI0XY2/CsiJ4ntmPZXOPfaa1PEj79Rj4HCHH4mud8HyGbxCrE/djetvX3zqarnpGOPxNZvWSO2jsVwisgCuN2AcGonjO0hgQKEXcuO5qRI3ckKpJXqK0NgVufenFh1zx7mosEHrSyo6wbtgbcOAWA3UAQrqFjcKBHPGWGc/Niq13eRQyxBsyFW3gAjimXFvchvKVli/uqSAMe1U2guQpLSqAH2MMgc0iLmnaa1Fcs6xxur7D94V7F4UUp4etwSc8kn15rwPRdwurhePMVW3E+mR0r3rww2PD1uAc43Aj0OTWkVoK7aPL/i7elvEcECniO3GfxJrzYuPMXPqP512vxTlJ8YSD0hQfpXBO/wC9T61k9zJ/EdAoV5QpJwOpFOSFXk4Z2QruGAM9cVAJBHNuIJHcU5Z1Mm3ysx7duzJ+vWmzbQlW3RjKhZtyk4wOPxqEwSAIzIyq5ADEcVIJiGZ/LBc5wRn5arHeXBUnI6UDJRDEzBxv2gNkE88eh/GpUtULSEFggXIyeScZxSJMSw2QqFAIK84OevvR9rlVyyMUDD7qnj0pINCXSzsv4DzneuMfWs/WSFv5QDkYBznPYVe09sXsOe7j+dZWqvm9mz9Kp7Gc9jFmb9+h77hXRkkSHPauYnwSGyB83TvXTlATGr5Bkxhu1CFDYtW9/LbPuifGeCCMg/WnXOo3Ei4VI41/6ZrtqqsTKHOVIQ4PvU4BR1SQAkpjlSe3tQXqRDoDgj+tb2kSh9GMZP3Lk/qo/wAKwkTdG79QuB9M9609JIW0uFHTzUOPqG/wqo7ky2NMkBjzkGs4FX8V6OhAObqLj/gQq3LIIkYu64AznNcXqWotdXwMZKquQD605bHNDc+tQwI4P5VVv7C31G1a3uE3Rtz7g+o968Xhup4ljAmeNcDkHtV5dYvYWIS9kKA8MHbmkjs5DsZfh1p1zJ+/up3hzkxjCk+xIrrre3itbeOCBFSKNQqKvQAdBXCGXVYdLW5GqSb9u85cbMc9z3//AFVmp4y1ZQD9pyAeCVHNMXIdz4rbb4cuvfaP/HhXl56jPT2rZuvE9/qVr9kuCpjkwThQDwayImhEuZ0dl2kbUcKc9vXiqRnUi0LwMEHmplIADbsHpxVNGz19anHQ45zTMh8u2SJMlgV54OK4rxCxkvx83CjiutkJVW5wK4vWWzeuevvUSHbQp2mpNYsSDj6dCK9q+E+px3Xh+a3DAtHJvAz2I/8ArV873UrrK0YPFdt8OdWv9NvgkImUMByEJBB9aibtZlUk27H0nmisrTtQM8CsxbJ55U8fpU95POllK0cTO5UhQo5/KqjLmNWrHJz3Ba6lORy56fWjzyQDxnvxzVd0miYiaJkP+0pFKJQQDjn2rQgmfc0eSDtIxuU8j3qxHIAFG7kDqarLcAx7Rxik3qQTjI7jNAXL/ngd8n2qCWRWz6j2qtk54PfoaQu2PnPbpTBstrKGxz+lJI4PAwfaqqSA47EelO3AvgZNIm4skj7ug6UU0tg4xRSEeSjngUuRz9ab70ZHQVmjhbHE8dOtdH8Ozt16/kxzHZSEVzh4QV0fw/P+n6w3pp8lBvQXvHMWZzBk9SxNWCQFxkgGq1mcWqVM5GMYwR3B60W0M3ubdqc+AbzvjUYcgfQ1ms2ScVoWZz4D1DH8N/Af0NZrHLHAoNKj0QvH4Uo6ZIpCccEYPpS7t3B/KghCE59cVXmcHgVKx7f1qvOeDzSZa3NTwXt/tyTbxtiJP4kVsaw+7U2z2UVjeDR/xM529Iuv41pai27U5SOcAfyrNfEdlLYRPlZT2BzVkOpmchj84bGPeiMRfZwx+/t6fjUoZBJk8HkZwP71aGxUwAK5a+1E3TfvJJWG4bUA+4Ae31rskKjh1XG/2xWdDpdtFdSSu5dmThGGVB9frQKSuYSmaa8QhbgREfuy/bFWTDMlm4QeYdxkZtpZRx05roJfJdl8zHQ4Ctx0pgVDazJygdhgA/WgnkscvoxxNjB6cnHckV774bX/AIpuz7Apkfma8K0y1mtL14pOAvQkcEZFe7+HBt8M2HvCDzVx2EtEeHfE6QHxteD0RB/46K4Zm/er9a6/4lPnxtqAz0Kj/wAdFcVuJmUe9Z9TH7R0DHnNXbY2i3CnbLuzx8wxVE5weaBRY3Whu3EkKSIHkRpcn7g6DHQnPNUIZLUSLiFxgj5i/T68c1VUF2VR3IFWFhjLAbnwwyOBwRwc/lRYq7Zo2s1uQyJKseDllZfvfQ1Rle2wwjt9pPfeTVYbQjZBLZ4OeKmdEFor5O8+45/ClsJu6Czz9qj68OOn1rJ1hsahNj+8a1LV9txF2+YfzrK1vjUph/tGq6GVR6GQWIuEIxwQeeldIzyGNMk8oDXKzHnnpXTwkSW9su8KuwZJ7UIUC0ke8Rj5iHwG7Z5pw2r5oAcMvKMT0H51PDFYixV5LlhIHOFUZz+B6VXDW3nEAyMASCeKDUluUjiA8luXU556f55qbSGPkXGTkFkPP4/41FPPZvFEIbcgrncGPX8R1pbMgWtwoOPkB/X/AOvTQpK6KOr3pdzGpwqisCEFpzz6fzAq/fH9+9UbQBroD1ZB/wCPCkznjuj1rQ1iYzCVID8oAaVhhOeSAxAPHHrzxWtFZ20ujKpt42uBArRFSoLtsYnock/d6j865CJUMYLb2bOCO2K6vTZLF7GzimEBQFT5ZTkOCSxbj7vT8PpV3OwlsIWTSFjkSV5lkk/0bcRuxsHT23E0i6DbFYmEvmFrkqdjggJ82Bjru+XP40/ZAqTzPFbSSCMeYEVVJcr/AAngADjJHpxWbqCww20L25jiYMPKaJzl12DLHnruJ547imhbD540tdRWMM4Ro0lG/G5Cyg7T9KosCrDJBDDPWoI5PMuA8rM7k5LsxJJ9/WpAC8bMoyw7e1MxqvYlBAPHNS7gmBnOaqByKGmwSCfpQYks0gQHcRg965DU0827KoQSxrcupQwILHk1zkkmL8455GeegqJ7XLWuhpadollG3n3EaSN3Z+Qv4V6LotzBDIttHEUIXkohCr369K8+04m4jnVlZyy7+WyO+MDt0rudJtm+3xOqSDoWYt8uNpG3Geucdq4223udUUktD0KwdVg3F/q27IFaPmxghS6gnoM9a5rSNMnhs5Y2kAMhyq5yvbk8e3/6632tVlETPjdHgggdDXTS2InuTvGkilXUMp7EZrnNY0aCKM3EC+WRyyDpj2ropCwUbRn1+lZuoyb7d43GG2nt14NakpXOLyMnkn8afkYwDyKYqln2ggD3poypOSCM8cUzEmWRsdxj1pzTjgEfjUKygNtyN2MgZqJiT6fhTC5bjcFQe3vUm8rkqAxqkjfL1PWnq/A5wPelcVyd5Pm6j8qKg3N2JxRRcZ5YGwBzzTh0zVQSAHrzU4f5R9KzucTTJCfl9q6LwEwFxrhz00+SuZZsrXSeAs7vEBB+Uae9I3onOWp/0SMeoqQn5TzUFucW0Yz0WpC2VquhhfU3bE/8UFq2QCftkH8zWWTnNaenkN4F1kcAi6gOfxNZTHnrSNamyJWO3g9ulM3Y/wD1U08nr3ozzmgi4E1XuCQp5qbtVefkdaTLjubXhDi6un/2AP1q3dODqEx6cgfoKo+EW5u2/wB0fzqDVdXjstVmimilyWBUqODkDpWKfvnfT2NdXGemT9atW8W5zvHygZ4IJrDluriC3M02magiAbixhIGPWqQ8V2sYPlrMMjk4HNaqSZpsdSYNzf6xd2T3pDD85QugwcZPFYFrrRu491vaXcqBsZSPIzT59X+zxl5rO8jjH3meLAFLnV7DNyaJIig3DOOc1AUP94jB7HrWEfE9kR96Uj12/wD16sW+uW00ReOO5ZM4DLFkfnVXQtzTmIEbEDn869e0MbfDtio6CBf5V4nHrFndn7OrlGBw29NuPrXt+jps0CyUgjEK8E57Cri7olo+efiJJv8AGupn0lx/46K5ANiZCRxnpXUePGz4w1M/9N2rlchJAx6A5rM5r+8dG6uFVh/EMgetRpIGHvSadcT6oji2iLKhwcZ61Uvr0aZevbXMTJMuNwIPejmV7HQ9rmmrcgjt0qf7Q6vuJGcbfuiufXxDEGACZyePlNbrW+oERkWgPmcLtGc0nJLcFrsNI4zSM+QoJ4HArIm1v7NPJBJGQ6MVYbe4ot9aFzdRW8cRLyOFGR3NNsV1sbqoyTI38IPFZWvcanJWrqlnqekWgunt22bwoIHc/WsDUbl7ucTSAByvzY70lK6JqaaGXNXUWkPmWNuwP8AGK5lxzkjIHvWxomo3l/rFjpcLlVmlWFdyrwCcVSJps11VPIeNkBfORxz2/wDr1bv7oSXCKsHlssCxMUxkkYOad490W/8AB62DfaDILoP2AI24/wAa0bvwdfRfDxvEi3zmQW8c4iIwCGIz/Og1OZCuzcL7Vq6ZbmWK4ViEAib5iMjjn+lXvAPhi48WaLe3k968ZhkKLjJ6LmuVsvtw3SXMzD0AJGR3zTWpEmkrlS6bMr8Gq9i0a3IMjhF8yPJJ4A3c1JcNmV+vJqhcQ7hwxFLqYp6nokGoWRZQlzC+D0LjBFbumaxZW1yWe2tXjZdp2SHJ/WuC+F2gw6/41SxvAXgFvI7AcdMY/U1Y+JugQeHfFZtLFikPkI4B65OarU6OeyuegajqdtdXkztDvg35Vlk29sdMGs8S2joYoIJ1lP3W80Efj8v9a8cNzdRbSkjrg8YYivV7TwNqEvw7j8QQ6hL5rWpnEQJ5ouNTuSwyLHJsdRk9Djmpl3rGGBw68EGue0jT7+J4p72/kYgZMI6Z9zW+zeh4qkYVJ3I5JlQlyeBWXc6nsBbI6UzU7pQmxT8v1rmbu7JVvmHTik2Z2FvvEUmSseDz6VDos8t9dymRgT8pPFYgjae4WNerNiu10XSYbEBlG4n7xI5JrKrOysaU4Ns6XRbb945jQAs2TtXr9a7zS45VxmMEgdzxXCxalLaxkQxRoehJBY1r6Lrt5LqEEMsiJGTj5UC5rludi0PULFpSqghFBH1rSU44LAmqWmwwtZxyZ8wsM7ic1eCIOij8q7IKyMpO7Fxmq17AssJ+XLAHafTirOBRj0JqyTzQpJFMylSCvbFG4E4PWuy17TUurR5lQeegyGA5Psa4dpCrHjkdRTM5IkLkvkjHpQzckkn8qi8wFQMfpT/M6DgjPOKCGPyCCCoHrgdaCQAAM4pgZdx68088dOD2oAbketFNYjJyeaKBanke7BzUnmd6ddLscbgBu54quDzWZy3J9/y966nwM5XTPFM5+6tgR+dcmrhMF03r/dziuq8KHyfAHim57sEiB+ppvY2pb3OaifEKj2p/mkKTmq6H5B9KXOVxTaOZPU6PSX3eBtdPGVuLc/qaymkJPtWlomD4G8RdOJbf/wBCrGLkDAzjPrSRtUeiJt/vk0/zPlxiq24UpboQaZmtSYyccVVuHGMjilLYB5qvJ82alo0Wh0PhUN5FywQkFxz+Fad9Ely0UcgGN469ua5zSdfk0SCZVtEm3tuyXxjj6VC/iyW4uEzaKN7jd8/Tn6VhKDvod1Ocbbnseo24l0W6jC7swMAAM5+WvJP7NMaZkhxk4BIr2C3vYYLFbiaaOOIQnLu+ByOOa8bv/HCX8gjXTfL8vP8Ay1zu/SiEbJtG02j0PwPpkB0iQmJGZpSeR7YrQ8TaPE/h+7Cwbm2gqAOhyKz/AIc6pb3emum+NJi5PlbwWx611GsavaaXpGoSTyRtIluXWAyAM/sKXLeV2O/unjo0wxkCSLbnsRXoHhXR4ToceUXlmPQcc155qPj20vrhWTTZY1UYwXWvUfAtyl54YhuFXb5jMduckc96qSuTFpvQlg8B2VxrT3twiG2O1hEo+82Bkk/Wu3wscQRQAqjAA6CuI1/4mad4e1R9Pawurkoit5kBQryOnWs4/F/S5EI/s3UFPuqf/FV0KyVkQ5I8r8XK1x4p1Jh3uH/ma5ya3ZULHtXSahMLvULi7QMnmytIATyMnNZd8M25xnNTY5XK7O4+ENkk1rqLMuds6dvY1z/xN04DxtdFRhSkZH/fIrofgnHcS63qEYkcW4gDMmflLbuDj1xmsXxYz3firU3kdpNtw6gsegBwB+lJJXN5StA4JoNk6rjuK+gtP0yFkgEkRDAAkg4OMV4VfQsspfGB2r17wXNdTfC+9uZriV5ws4WR3LMABxyeaGFKW55n4m0oJ4o1VVPAun/map+HIF/4SzS4yePtcYJ/4EK1drOzSSMzserMckn61iPEyXpwSGzkEHGKprQyUveue6+PbRLfwXMudxE0eCea8Xmt/MbI4FeqeOkmTwppUbg4Zs7s/e+T/wCvXnZQdPSiK0HXl7xh3EIiUHPJrW8GwLH4v0W4c4xeR9f94VQvhvmVamlBhSEowBDAgg4IOaLERep6z8bYBc2Giv0AMn8lrctNl98C1jJBH9mlc5/unj+Vc18XCTp+iOT1gfjPfIqz4QBHwR1ESZI3PjJ9XFNbo3b1Zf8Ag9Etr4fvIh/FOSR6fKOf0rzG6GZGAx1Neh/DTdnWIxnmDt9Grz0j1HOKcepjUl7qZSNsp6gflWbqSLFtUAZPPFb4jZ/ujNY+oW7yXqDGM9qbRkpndfBO0SHxa8z4EjWb7c98sv8ASnfGC3hm8YtI2G22yA+x5/xpfAqLa+KdOKg7hkcj1XmqHxIm/wCKj1YElm84gZ5xRbdGyl7lzz6O3+13AXHygdq+mvD0IHwotoFIONPZf0NfPWi2+d0hFev6BqE7fDHVoVlYNbk7eeikrkfTk/nSS2HCV2zkxJjtmiS62AMpIPqKq+ZkFs49qzNQv1hjPzfN3qmZ3uUtYvcyEFuTnmuamlLE5NS3dw1xKXPHtVNz1rMLnUeG9KglUXkwLNn5B2FdYCFAAxj0Ncdo90y6cNkzKVbBAxVp7l3yZJWb2Zs1zyg2zsg0kdA93Cm7DbznoDx+JqMXCmQSSygkcqoOAK58T/hTkkZzxk/ShU7D5jt9O8Tz6YP9FvpYs8kLyv5HiuqtPiiyKBdRRS/7ShlP9a8qhjZ8VdFrLjOP1q07D3PXYfifpTj54nU+xH9cVbX4gadIMxROx9N614fIGjPI596hadkIIzn1BqueROh7jc+MZZE/dWqbP4gXyce1Y+tKIdQLL9yVQ4/GvNbHxBcW7KsrM8XQg+n1rv7i5W+0zTZwwJVGjJ9QMEfpiqi3fUmpbl0GbwTkU9WIOeoqpuwamRu9Wc1yYSgtyB0pwfPPSqrMN61IrAigdyXfRUJJz0ooA8rdy4G5ulNGM/zphb/61IegPOak4iSY7QQGBA6Ed67DQgR8ItcYDlrmPn8a4a4cKnJ68Cu08Py3L+DNR05craFfMdRCWZznPXPFTKVj0MJh51U3E5cHgUpPy1FvDfdzwcDNDPhCTxitLnC4uMrM6LQCW8HeJVDcDyGI/wCB1kdQeeRWp4VeCXStXs2uki+1xLlWXLNtbcNvPtWTIQkpAJ4OKzjJNtHTXoShCMn1F3Yo38VEW460Btoq7HKh7cj3pMc9aTPNAOAcUJDbC5aJoUEaMpC4cls7j6+1ZQUmTFaEjfL161WgUGYk9alo1jKyPSdQUz/DS5Y5Oy3hI9B84FeTomCzYx717jc6csfwnurh5lEktqihMdPmB/PivFpFxGR3zUQTSdzpqyvKJ0vw93f8JbbsrlfkcfpWv8U0X/hKI8AZNrEc+vWqnw1s/N8VWse4K7BsEjPOK2fi5brF4mgUA/8AHonJ74LVSXvBKV6Z5YI/3x9K9t+FQVPD04Y9Zm49RtFePLHuuPavY/hjAzWFyGBSJSxB6bjjoPWiSdtBUZLmPMWGZXP+0aUL3BJyO9PZAJG780oAzx09KswY2RdygKOnFZl8SsRHqa1mYYJHWsa9fzJVX86TA9U+CtssFvqt4zqgHlrk/ia4vUiZNTvZH++87k/ma9K+EMKW/h6+nfAzJwx9l/8Ar15ZdOHmkctksxOaErM1qP3EY+pLuKAeteueE4lX4R3jNgHEwHvXkl580iYxXsngiKGT4bagJfLyI5RnjIODSaHSep5bjhgPSsfG6/NbUg+ZqyIsNfEd802ZJu57B47OfCei8L0U8H1SvN2+4xPXNereLYPtHw1064KNvjaPJXoBjHNeUsMljTjsVXfvGZLGDcDNWoLN73UrW2jGXmmRF/EgVEoEl1j0rsvhzp4v/GkDFci2Rpfoeg/U0PYmHxIvfFm6M2q2Vju+W2tgSP8AaY5/kBWrpBaP4HsBkBpiDt9PMrivFV5/afiO+uXb5WlKgnj5RwP0Fd5aSj/hTLGMIVSYL8qgZ/eDr7+9NLY1U7yYnwzRsatGeC8II9RwRn9a4kadgHcxPHTFdf8ADS7L+JJYmIAe2YYHfDCuRu7q4gvJosgbHZSMehqkZT+BXHNbiFdqd/WsglE1AM/zEdF96sT3M0ucueucCs+EM12zNzihmNtDsfBWX8XWTE55NY/j3974r1cg/L9ocfritTwWGHi7TtrYzJzWH4llFzrV/MOA9xIfr8xoW7OhaU0UrCMR2ox1zmvRfBp83wl4jh6nyC36f/Wrz2H5IVBGM13HgScfZtYgG/MlpISMeimk3ohUn7xyFxOIYWkPQc/WuTu7priRiehPStPWLgsvlqTtHvWJk0pMERMuRULj2qyaYwBqR2G2d21rIQfuNwfb3rYWTzY9wIP0NYbqO1RpJJA2YpCv0pWuaxlbRm+dwp/muqfL1rJi1O4HDKjj6YNaVnP9pfBTYAexzmpkrGkZJm/pWnyXjKXYkH1rsl8MFbQPAzh/qefwrO8PRxqV3SMh9EGT+dekWQj+yEC4ulX/AG4c1EdToSVjxW8nYXDxvkbGK4x6Gqm9uxwO9dr4k0a0k1ppju2yckocbj6+xqvbaZZQHcsSEjuxyf1rZQZzTqKLsYmn6Rc3pDFCkR/jbuPb1rr7WJ7eERgHaFAAHpVcS7AcdxxzThKcdT09apRSMZVGy4HJAzwanjIOazVcZHNWo32jcTxQRcmLfPzT0POarM5I3cHmpY24zQMn3UVGF3DODRU3KPKPXHbmkycdaRjngZzjnNNJwMd6Dj8itK5e6iUn5dw/nXq3hieT/hHb49IxHzGAAp44zxnNeRTllmDr1XkV6L4bvrpvhzrF8l0Y3hdYzGEXDA8c5GawqRlJaHt5fWp04S5lqc1OVad2AAyc4HSqd6f3BwaVZZG5Y5Jpk4LoRmt0ny6nm1pxlVckanhGWGP7T562gAhdg8zkHOMAAZ5PPpVV2H8O0j1U8GpvC1mlx/a0Vwd3kWTzQ5P3HBHIqqV28A5+tTFe9c3xFZSoxihdxx0p65IPsOeKh7c05ScexqzzyTPIpzHjAqMNnIHalz0Oe3amJkc2OmaitvmnABHJA5pZ3ABI5pltGxy2D61PU0i7HrOteL9Bh8FPoduJJrswCFnVflBGDnPfp2ryN1Lkn0Oatu2RVGZyX60NGjqOT1O4+HcLnWHuwWCW0Zd2UjK9hwetXviTqEWo6hp8ol3zC0Akym0/eJGR2Ncr4f1m60S6W6tmw38S5IDD04pmsanLq2pT302d8h6bs4HYZPWi3Uv2i9ny9TOh4nOK9x+F2obPDdzHK0Yht5GZieozzk+1eFQkmXjrmustdflsvDs+mW+9GuJMyyA/wY6D6nrR0FTkovUpXckT6nctGf3TSuVOP4cnFROQD8pzioR15wPendTt6iqM731Gyt8hIrMRDNcM3UL71cuJNqEd6r2abnLUmK57V8PoIk8E3NwtxsbMpdDjBwv515I2M5AzmnR3U8CssU0iKwwQrEAiqdxIUQ7c7jRa2o51OZJFWZvMuwBjj0r2vwq1rD4feO3sBLBFBm5dpFO/+9j6eleHwowmGeueTXQ2up31vbtbRXc6QMCDGshC4PXips2aU6ig3dFe4kAZ2UALnj6VkW7E3wIwMuB+tX7yTEDD2qjZxOXB2nHWqkr6Gal1PoPW1t5PAN0kjSRRG3VkLtt+YYIwD3NeJTuqKT2xmrSveXaCJp5GTuHckADufpVLVAiXJhjmSYDAMkedpPtkD+VNRstSqtRT1SILWMndIep6V3/wwkFvqmpzgORHaE7wvAIBPP5VwyACMDqMV23w2a2FxfxXWdlyn2cEepU/40S2CgrzOJuiWYliSSe9eiRXP2P4Pw25Q/6VcHa2eo3En/0EfnXnlyMOw9z3rtvEjxw6Ho1mjNnYZGXpjgKP5Gi+qNI6Jsd4CuPsfiu3mYsUMbK20ZOMf/WrF1+OSPXr9ZV2OZ3JGPU5rf8AAMEdxrklq6/NJCSGJIKkEEFSOc1ja9cf2p4jvp4l+9KxUHgkDjP6ZprdkzS9mjFkO0dMYqC0B3SOfXANT3bCNcFcMBzn1plquIBx15pmJ1fgYbNdkvHG5LW3kkOfXFcjeybyWI5PJ5711GhXFtZaPrMssmJ3t/LiQMOSTg/zrlLtgRkd6ldWbSsopFqLBhBxx6E11Xgi+t7PUbjz2YJLC0Qz0yykCuVg2fZxuPPpV7Qo5ZbqTyiSU+crnGQATRLYKPxHL3i75W9M1RaDHIrTYeuDTDGDx0pPUZltCRUbQmteW3wqkDr6VSvQIkx3NKwzMcVFjmpGPNN70IGPiiZuQK1tNjKSc8Z9OtN0+3DxgkCtHyhE6EZH0pSWhcNzu/DrrEqfv9hJHyxrk/n/APXr0WwudsBDXd4uemYs15r4ecjYrTeWvHyxLlj+P/169J02X/Rflur1F3Y+ZM5PtmsIPU7ktDkPFeDfxy53ZyN+NpP1HY1hs5bODyO9bHiss14jeaJ8ZHmdD9CPX3rnPMO/PQH2rsjsefX0my0JTgA9KeJT0xVYSBskHmlD89RTMbl1XBINWkbco54rOjlJ71dRhgCoGick7eKnjI8vqaqK2RyM8dalVs8DvQykXFBAAopmfeipKueUc4p7lWiAAw/86YG5B6mnOUO0oCDjn60zktqVZYwEJ7kV2fhjafhj4hTuJI2zn3rkJ2ymOc113hDD/D3xOvOQqH9RUvZnVRe5zkkXlbAWUkrn5TnFRnintL5qqWUbgoGVHJ+tN7VZzt6mv4T3G+1ZA2N2my/yrMY4rS8IlTrl4v8AesJh0/2ay3P8qjqaT/hxE6gFulBnLRhOwOabjg+lID+lMzYqDYDzyakJwvvUQbJPoKC3cUyXuM2b3yeg6VYU+X0qID0NNDEyd8UDJXOUJ71WEO+TnpU5LMOOnpSgBAMkUMrYdjjA/Konyc1McAZ9aVFBOewo6DQlpblAWPU1OT3FAJ2/pTWyR7Dg0xWFVl6HrTi/B5qNFYguFOB1IGcUrAY6j2oGQOpkbHWrMMYjjOOtNhXBzUpAx15osTcichRkZzUJO4ZYc1OcZwaZI4AyCM4xgfzpNlQ3EWMDnPJqQN8p9Kht2CyFZG59qmxgEUIU1Z6kXltM2ACQBnAFPjUoNvtUsZ2nKswY5BIPUelIyhcNjrxVWJvoP85jGUU4B6iqkoAIHfNTd2J6VXYM8gx0FDDoWCf3Y+la/hvxTcaAl5DbqczqQHUgFSRgHkVjMCEAzSJGEXJ6nvQ1cqMnHVDZ3LNknnPWr8UkkgUs7sQMDcc4HpVARF5Bn7vrV+PCsCetOwKTLUE81u6yRSvHIOjoxBHryKYHKuCGOQc59DUO45POaR3wCKB3voQ38rStljkk1NEp8vaM8DJqNU+YMRmrHlkDOMe/rQhMZ7nP1qtdlSmcnOeRirRHYVXlhMhwenf2oHcQOfKABwBSwXk1v5nkttMibCQBnB64Pao3wPlzimRgHOD1P50mVBuOoBDnn86QxjceelTggcc0oQbOQPrQXcrSR+Xg56jP0rG1CUyS844rZuflyD6djXP3BJkPOaTBMrMMmhFJYDvmlI5qxaxeZMPWpRTNuwg2wKO596sXabBEX3AbsGpLaMKoByPXFW5LIXMQEcuWXlQw71TV1YVOVnqdF4avIYAn70Rkj/lmmWP416XpN7GbU7nvef4hGcAV4lZ+dbSLId0bo2d24hvpx2rpLLxNqMcoSKW6kc8KqXDE5+hzmuVRaZ3qaa0NXxiyPdpKjrKM7Q33SB6EVy38xzXajw3fa3sl1O+iglYZUS8vg884OKy9Z8FajpNt9rQx3VoOssXOB7iuqD0OTEQk5XRz4bCjnmnBxnkVFvPT0oyfT8KtnIy3G3FWkkx35rPRiKsK+cE4xUFLYuo2CefarEZO4AdTVKM57VZhYHnrSuWi7hf4m5oqHf70UirnmSqcZyKADjjNOXG3JIPHSm8qB+dMwtoRyg7CTXWeDmP/AAhHidf+ma/zFclIcqea6nwcAfCPiUH/AJ4jH5il0ZtSOdUkqMUvOOvWkUccVIjKvJ59qo5mzU8IKf8AhJyvIL2c44/3DWU1aXhaY/8ACVRFlUgwTLj/AIAazWxmo6m8tYIaWwMcVGX7d6dgNkiovY9c0yGiQdDRwFFMB5xTS/zYA+lFyWmTgjb6U0sOtPW2mI7fiaDaydCB+FF0V7KfYjD81ICPTmj7NJuC7RntzUhs7np5f/jwpXRoqNVq9hN2R9akjxgAVXJIHIxjg+1OicFVwRzTuRyu5aBGc07K4IA5qM8UKeCfwpg0PdVCDafmxzUajnHFPaQfZzGVU85DdxTVJ6A4FAtEyVcVMiqRkjgmq4wO+akDswwDgetMlInjginuYoyxjRnCl8ZIyeuKrapY/Zrya3SUP5TldwGM4pwJU8NUbEEetDVwUrepWjQ79zAZFWM7iTSd+BSYwTjpTSsTKVx6460sn3cZ6Uxc5NOZixOeM0MSY0AMMLwSOcnjNKgCt3pi8HBpwYnAzxmmh3DGWJxxSMvYZp0jomCGHPUelWdPSG7MuQzFMEbD9aG11LhBydkV4/k6596kLDn3rQ/s5JGwkMrAgknPIxz6VIulIVVhDOFbGM9eTilzI1WHqGYpz1HFNJ3yAdq0hZJkjyZ8Zx/ninfYYguVjnDd89v0o5kP6vMoLtj5Ybm7L6VYiInGxmw3UE9D7U24tvs5CnOWAfnrjFKCtNGdmnZjNpBwpzzTHYojKFU5657fSpd/IznFRSEZOOhpiKcil1J704JgrjjHrU20E4odAudpBpDTBlBPNOwu0ZB/xpcYwp5qOZsEAA4x2oKKeoS/M4I6VgOQWP1rV1BmLEAZzWSTtNRIqI0rzWjpsGZBVCNdzVv6bEA4NJBI00UrgYBGKnC4we57UKozgH8KdNGwAww4rVEXKt5ePZ2clwzAFDgA9ST0rpPD6Novh19buwHu5jhA3cnoB7CuG1FzPqVhaE5DSgsK7vxejxWuk2KEBUt/OIP95v8A61Zyd5WOmkrR5jitX1XWprh7ma9kIJztViAv4V1fgPxxd290ttdSme1l+R43+bg+lctqbCDTWZ+SRgZ9ayvDEl4moGS2u47Yr1kcZI+gwaU9FcItuR6t4q8Nz6TdPdwQltNlIaKUcgZGcH09Oa5sMc+1emeHtKt73TpY9RvJ9SlABDPIRuOA2AM5xivP9bs/7M1q7s1+7FIQPYda0TujKtS5XdFZfapA3qOlV0cgggdqn80N7CkzJFpX4qxDJt4xVBXU4xyTU8UhyeKgs0A+Rniimq5AAxRQFjzfcd3FGSx+lA5JBpcFao57jHUba6jwdk+FPEox/wAsR/OuXcZXFdN4MJHhvxIBjHkf1pPZnRRepz4Py470HgUdBSE1TObqaPhb/kbbMdmSRf8AxxqoSjBxVzw4zJ4s00r1LMOn+yRVRh+9YHjkio6m7/hoj3EJgelMfaGG3OSPWnMM5H4Uki7GC55AoFqJuVQSePeo7J0n1OKNj8m7LH2Fdro/h/T7TSzqGroJBjIRj8i/X1rMvfEOnzwy2OnRQjd2SIAAA9m61Dk72SOiFHZyLCR2gwDIv1zTxFZsM+bg59awMzCI9M5zwasCRktgGVgc9QetJo74m3FaWcrjEmWA6kimajbQwWLyI+SSFx9axYJJg52htpFaNncELM06BlVQ2G6cVNtTdL909TAnOLr+H5lB5HQ0saDIAPevSNPvvBmsxpFqOnxpM/WVRtb86o+J/Aw0S1TUdPnNzpshwGx8yH3rQ82cGtU7nKGMKnJzgU1gNoI+lObk7fTpUZJBORVo5JO7Hssaxr8rCTPJJ4I/xqNiFOe1OYgqOTmr/hrT/wC2PEUcBXdFCPMb3PahuyuEI88kjVtNNtNKsRf6kiyM3Kxt0H4dzW5oc/h/xNMun3NlHayOCI5Y1CkHtyOv41xfjLU2u9WNtGcQW529erd6raJdm31C1mDEFZAazS6s6uaMXypGnr2kT6Fq9xp8/wB6I4DDoy9iPwrK713/AMVVD3ulago/4+LbBPqR/wDrrgVG4itI6o4q0eWdhC3zUueaCmTz0pdozjFWjJiKSrdOopD97rTyd3BGMcVFLIIU3H8KYIekTzSrFGpZ24AA5JrstM+Hs08Al1C+itcjIQDc341k+A4Df6y8hAPljj29azvGHivUpNZubW2neC2hcxgIcFscHmsnJt6HZTpRUeefU7C/+HWhRWryy63cM4HyhFUc+wqjpGnaVourssVzNLHJEDJ5oAwc+gry+W+u5j+8uZn+rk1b0e7ltjMwYktjOeaiUW+pvCUE9Eez3t9pVtZia2KyTAbdmRyD1/Q1iR67MzYiigSNFGQ5UgjPqR1ya4gasyMWkxkqQMjjmgawpSRVKjcoHTAzmnFW0Zu5JnV3GvTJcMJIEB6jAGP0pDrylN3lE/8AAK5CfWS0uU5XaF6egpF1VsbTjP0qieZHrVhoWg67o1rqN9fSQXEilSq4wMEgcUh8B6HI22HXXGem5Aa8juryZnRkLbdoxg0611WVHx5jj6MRVHNOcL6o7jxJ4Mv9AiFyJEurInAniHT/AHh2rlwRk57+td54K1OfVLO+0m8YywtEQN3uK4UqFl2OeAcE4pxdzKtBRSlEYe1GSBz0pxIzx0zSHocdsVRgP2jyy45PTHtULBgvmZwenpUwG4gk7V/nVWeXzGKjIQHikaJ3M+5+ckAcZqkYQfWtJ0GCDnNRrEC2aixd7Fe3tNzYxW7BCIkGOo61DbQ7eehq4i8c5561cURJj/NTO0jnrStIBwM4x69KjYKsing46GpYZQCW79s9KNRpowJSP+EmsD23969N8ZAfbrAlR81lHgj6V5ldkP4msTwN0oPHbmvUvH0IiuNLVnxixXjHU1K/iG6/hnmevKZI9i8hT0rD066+wXqyuheLPzKDjIrprhN+QwPFYN3aBLhcDAPJokrkRlY9x8C66lxbMLGzRnhhJ5ID7QM45571xGoXj31/cXMrZklcu31JrY+GmU16HA4MeCPUYx/n6Vj6lCLbU7uLH+rmdR+DGlTVrlVpuUEyqrYIWpVOCM96r5y/H86cB3z0qjlLcZwRip0cg/jVJXAGSamilDMPUVJaNHzf9qiq24tziigdzi1T34qQqoU5JJ9MUgBBxn60pOOaaMiNsBCPyro/BjA6B4kXb/y7/lXOSfMp9K6HwSc6b4iiHe1JpM6KRgg5WkwT0pV+7SjqKo5L6l3QQF8TaZkc+eB+hqKaONZ3yWyHPGRjrT9GIHiXSt3I+0rmmXq7bycDjEjDn61HU6rr2aK8jBpGYLgZzjPSs65uWMmF9auyuRHtHcVkOPnyaCY6s9A8ZM48EWTKxALjdjvxXnFtMYZxID7V6X4qQv8ADu2IP3ZF4rzRYjt6VMdzqqu0kzRN8cYyTSNqJOPbqMcVnNE2KZ5LehqhKszYTUzuHzHAGMVctr8ymSMEqWjI+tc4sDlsYNaUFuYlySdx6mhR1LeJajylqCcgtlvl6V6jot9LeeAb+CVy6iMkZ9RXkiHbIT1x616l4ZcHwZfNgbjG3Tih7GVF3bOGD80pbdzUa9OBTxgHnpVHI3qKWwM12fwxhUxazeEDciHB/CuLkUbcr0xXZfDa4jg0PxAZThVjY5/ComdGH+I4G+LzTswGWdifqSavWkEECq0lw3mZztSPIB+uayPtchuHaN9rbTtPpVpJb0qjhlxt/urn+VCN4pPVnoWueI7PX9JsLW5t5Va1BCvEQu7I981hTaav2fzrTeygZKt1FJYWl4zRIbhXJcK+3qmeeau3tni9JeU+WwwhJ4J54/SrWg6kIyTuc/19fwoJbI4pASD+NPIJPWqPKa1GkFSc96yNQmLSBR07VpyNgEZrKu1/egmlI0prU9A+FaD7fKM9VriPEELHWb3v+/f/ANCNdv8AClg2pyjHAWuZ1qL/AInV7n/nu/8A6Eazjuzsm7U0cuYWA+6aYY5QOMj6Vu+QMdKT7N7cVVjFTMEpOeMt+dKI5QOrfnW4bYL1xmj7MPSixfOYiwzE8bs/Wti1sWjgBk5ZjznnFWobYKd5XNTbflz3ppCc7lcxjbisuUbLmtooSuKyLsf6SKGI9M+GuXvJ3/6Zcn8K5SVv3rk92P8AOuq+GnMlxz/yzPT6Vyk332+ppQ6lVv4cRHIwDxzxT0IEZLDI6Co1+6d2SKtaNbxavqjQyPttraMyTOvZR1q27anPGLk7Izrq8SCMtK23PA+ldL4V8Hz+LNFbULObASVoiu3uMf41j6l4ysLcfZ9H0aBFT5fOuFDu3vznFdX8NPF66ZoN81xLHCJLppAoAxjaM/yqOZtnZClFdTnIfC2q3MbOLKUAStEM9WK/ewPbINZs2n3VpdyW8tnOJI3KthM8irEXiXUnu3mg1q6gjluPMO11AU564z2z6VWufEt29/PKNbuJGLk7yg+bnqaexpyQLSjCKWjdf9lhg08MQeBj3BrX0bxjo76aLLXNMTUGLMftY+STBPAz7Uut6bZQW1vqWlXDzafOxTEgw8Tj+Fv6VSZyzp2u0YxAZst29Ka64HByKXf8xH5012wuQKZkmYkWJfF1nuOFWVc1638Uvmk0NosZ+ztnBzkcV5QunGS9EzPtBbJrekld4kUylkThQx4XPpUJe9c3VTljYhKMV3NznpWJqS5uE9K6ldL1CSyMyWVw8PXeI2wB9a5+4tDLOCO1PoZ67s7XwJNHBqcLSvJGQF2sihu/Qj39qpa6wm16/kTGHuHI/M1lp8sSqp+76U8sR3yPWhRsEp3iojkdgpQYOT0707zGcku2TjA9qrkn8aepOC3egzuSE4A9qkiO5hzUX1qRSqkc59qTQJl0NxRUSP8AKPlooKOTZueKUbiBSKQpzgGnrIQTjvTRmNbj5eua6DwH81xrUP8Afsn4/A1g79oPygk9zW74BkL+Kp4iBma2kXgY7VMjeh8Riom5c07YuTk/SgqVJU9QSKb3yDwOKpbGDXvFvTWWPX9L+UcXcZJ/Gk1bjVLvjAEz4/76NV7Btutae2cYuY/w+YVb1zjWr5c5xcSc4/2jU9Tb/l2ZL/SqEwAcgVplTj3rOnOZqGED0jXIw/w5iOMnep/lXnghAUZ616TqQL/DdG6gMvNcCRwM0kbYl2aKhhHpQIMjirQXJJqWLMakjGexPUfSqscvNYrRW4TnHNSMvFWQM8monXk07CuUGX9430r07wiok8I3pByFjbH5GvMZuHr0vwON3hK9znGxhmoex10OpxK8ipAoqInbkjvUqtkAkVRyve5ISmV8wHZxkL1x7VpeFiJNJ8QRJkL5bMATzjFY8zZGPStvwHiWfWYD/HbN/wCgtWdTY6cM/eOBUkTADPJxWxbea0tvMkrBFQ5IGTjPTHc1mSRlLon+6/T8a0bafyrURJN5btkBxnj8aaNoGtY3dxCt7NHJKrEgnPBx71o6jHObi3kGeV8zJPbiqds6TQToZBNJHbZZzxvIPr3q/NqUUltboPLeQQFHyeU4qy3sY78SkA85qUnJHFRSANOzg8E5qUcc1Z5DerIHXrxWXejBBrYJxkYzWffjKAhahmtM7H4UMRqs2DjisjW1P9u3+evnv/6Ea1PhYT/a0oHWqGuqf7evuOfPf+dRDdnVV/hIyunJpTKigDPP8qfIuajEKg5/HFaHLFpbi4DHmpokUtjA5NIE5pwGMCncEx0gCkgdKjUEgU/nGDSEYAFIvQY/CnFYt6MTgnvW2wwOlZOoJh1PvSY4anoHwvkzfPH6gj9K5+6iK3MqYHyuR+RrQ+GdyIteVGPBpviOA2/iG/hIwFmbA9ic1MN2a1daaMOd2WNiB2rU8KKLHwbrmptgyTkWkYI/vdT+QNZ0wJhYAc9qvLqCR+FbTR442AjczSsRjLHt9BVS1aMqT5bs5eTTizElsA89KRNMlXOGbb61tBN7DjjFK6HjKmnYOd3MFtMcHBcg+lXbDTVjy8g3k9ARWl5YaUkj2zSkbDnvSSHKUrGVqMKxRBlGMHg13Eii3+HekKcb7mZpSc9gv/1647VEMtoyqCT6V0WpX8d3pej2kBdY7S3IYMNvzHr/ACFP7RSl7jZQZflDDoc4JpCucDPGM01WygUnA68c4p23g/PmmYqwyQoEJP3RyT6Ve8KKl9fT3ksYNpZxGVlP8WK56/uRLcRafEfvt+8b+leueFNJt00o24tx5Tx7SNucg9aOVy91G0Er3ZxknxG177YpW6a3iH3IkxtUdhWpqcEGuaems20UcV3nZdRqMKzdmH1rlPEOkvZzXse07bVypYj0PFbHgrUJbvRNTDsf3MaMu0c/K1RP3ZGsPeunsU5YzbsyOjLIOABzURfaQOK0NTZZo4p0BKng896yyc84qzkmrMXeC2f5VIHOcCqxOJM1KG5yOKRJNyTgtznpUi/KcGmCQ8fL7dKc6skhVkKkdjQO3UsBjgcmimqyYHDfnRQM5r73JxxTQPmHvSk8cY6UhJIA9BSJA5rZ8DSeV45sx2kDIfxFYynsav8Ah2QQeK9Ml5B84ChmlB++g1FPJv7qPuszj9aqSE7MD0rW8SReV4l1JDxidv1OayccjHNEdiZ6SY2ydjq9jk/8vEf/AKEK1/EcPk+JdSjYk7biT+dY8CGPU7R+wmQ/+PCt/wAZHy/GWqerXDEfjU9TfemYsxCoMdTWVPlXzjrWk3fOfwqjcr3psyi9T0a0uRc/C3Y3UH+QP+FcUy5QY611WmxN/wAK32nIYlmH05rm/L+UHilHdm2I6EKnOcgdOaf0GMfhSY2npxTscZqzikxAew70xx1qToaa3U5piM26GDXoOhTm1+Gd26f6yQ7OnYnFefXgzXfeHojdfDK4VCGdJCSv05rKR20Nmcrj5ip544pQeOKlKgtuFMwRkdqs5upC+Tk5z610fw158UXMXB8yEj9DXPODg5xW38PC/wDwmkQR9pbA49yB/Wsp7HThviOU1CPy9Suk/uysP1qnIxVl9Dwa3/EtoLfxHqSKeFnYfrWHMm9ffNEfhLk7N2O20LwJcatB5hukVAMgbTn+dZt3ZNpl7cWec+W5UnHXFd/8PLxXso4i3O3BrB8bWht/EkzH7sqq6+nPB/UVjRqSc3GRyOpJ3TZzY6ipe9MwM1JjAHNdtzOwwjJ6VQvh+6/GtI96p3mPIIIGR3pMum9To/ha+NZnPpiq+vLjXr7j/lu/863/AIV6ZbT6VeTsAZ/tO0HPYAcVR8ZwRp4puvKAUNtYgdjtGayg/eZ21l+6Rz2OeR1phQjntUpyDSdTg1qcVl1GgYXJoxnmn7eAKQjigNQxx704YYYpo5HWnYx0oKGOMDms2/XcnHatVl3DqM1Suo8qRQyouxJ4TvTZ67bPnq1dj4/hxr63a52XUSyZx36GuH8OCFfEdh9owIfOCsT2zXr3jKxtG8LP5JVmgdZFYc452kfr+lZp2kdSjzU2jyxic96jOcmpT14NMbrmtDiY3dtweeKk0hL3U763MdrI1h9oSKW4YYQBmA6/j2rN1aYww7I/vPxn0rY8QSyaMmg2ke/7NFCtyUB4ZyeCfyqZS1SRvSpp+8zqvE3hODSpLZodVsQJQwKyP3GOnPvVC38PLdQqTqGnBt2CBKRgevfP6Vyd94omvHXzIAwVcBXUHHNRwa23lsFtwO/AwB+Rqro6X7No2tT0u602ZBPEwjkXdHJ/A4/2T3qp5nADD6V0Whaq+seD9VsbgmSK0iEtvu/5ZNuHT9fzrms/LyOtJSuctWnZ3RIDmklbZHn0prBlWgxb4i27jpTuTCm2rnLSSPDqAmOSQ+a9c8N+IBp+h/aZTKUA/d4bG/2968w1OAKV4xlsZrtdSBg8PaHbDGFhZ8fUj/Cs7e+jdStFsz9U1G4u7a78xk3TksxK55JpvgLcuj+IAmCy2+RzjJFQSKWQ8g8dKt+Bo8WfiaL/AKdjTqa2FQnfcY8vmBTyCeSD0zTOQvK8UOxO0YAwMYFG7AOKswm05NoawxSg5JpjknkmlU8UGehYgcAtuBII9cYqd5Wkfec/McdOp+tUwSDmrQeaSJ3B+RSMj0+goKi9BQxx1NFRE8nkUUEGHmkJyMfrSFuQBT9uO4NIvlY1QB3NOs3MWsWUvTbMv86bkZ6VHK20o46qwNBUFaSZ1HjOAr4qvSOjlX/MCsExMmNwx6Vp67q8Osait3EjLmFFYOMHIHNZwk2DGM56Z7UlsVU5XJtEbHYY3bPyuD09CK1PFV5bat4mur2zYm3lYMpII7Dt9ayi3zZPNL/FnpTtqKMvdsOI4qhefd/GtAZwCap3g3ITSYluesWDIfhbOixpvMSjp8wFedFtwAP4V2UWoWEnw2C+bGZgqxlQw3ZHbFcO57joaUTXEu9rD92MqeR60q4HA71Gp45pepqzjuKepqGRuanx8p4zULxkj3H8qTHHcqXKDbXp/wALoYpfDN7ExyDu3LnvXm0wVkAC8gda9I+E8ci6ZqDFcqwYgA89MVEjswz1OIlXbcOB0UkUwn86nugFupRj+Mj9agwufmzjviqRzytdkbDd1ra+HxWPxzaZ6bl/9DWsgLxn+VLpF82la3FfiAymJgwXftyQcjJqWrmtGSi7s0vGNuY/EupI3OJyAa5hUGSDW/rurSa1qlxfyxJE0zbiiHgVisoVsihKwSkm20dd4K1eHT7xYpWIBPGBmug+IhU31pG0EiyCPcJCBtdT6V59bBowkiffU5FeyXtuPFvw9S4CE3dku6Mnqy9x/n0rNUkp8xMaUZJtbnk7AdaX0NK3B/xpWQ44II610GDGE8nFV7lQ0Rqxio5FyhpMcdGdN8JLqSDV7qJkV4pCCATjBA6iqviWRm8SX7N1MzVkeHb2fRdQa6SLepGCCcH6ip7qU3VzLMxYl3Lc9eTUpWOqrUXIkiA9fwpAPmp2PyxQAc5HX2qzlSDijGSeKOppSMnHekyuozFSUm0k4p+D70FDSPTrUMqZU1YA6+9NZMCgLmBPGYpDg4PUGvYNG1CXxJ8O7uGREe4SDdvRQCxXnn34ryy9hJIOPrXVeCvEJ8P2s6GLcsisUU9CSMYqLanVTkktTEKgUhHFTN8zEkdT2ppAPGKs5WjG1JP3kLFQwDjIPQ813Hjyytx/ZMsMQTNtsIGex47+9cxcWv2hQudpByDVu5ubi5MbXEhdkUKCfalb3rmqmlCxl/ZFZsFByKbNbqkGFHar2Mcih0yPmHbiqRKkbPwxk3Ra9aeVDIz2jHbIudw9B+NYflkhgzEbegPem6W9zpF+93aymN2UrgdCD1BqUsxHJ/OlFWCdRNJEYLdDyoFKW+TAGaMkk9eKToOn5UNBGWmhk6oGKqfQ5r0GHT5fFXhnTJ9L2TXNpGYZ7YMA+OoYA9a42aFZIyDggDmr/hTQJJo5NWbVf7OsYjgSDOXOelTJpO5rT1ViO8hmt5ZIp43ilQ4ZWXBH4Vf8DDM3iSIjk2bN+Qpde1FdU1iS5RmdcKgkfq2BjJpfAm1df1eDORJZOOfXaaJ7CpJKTsZzcnP60hHGfSk5yc0Bt2cnAqznY0njGKXPy8Amm8E5FGSMcc+1BI9Scc9anjfb3JHtVdSTjOMVKrYxjBxQGxITzRTS/PRaKBXMRlIbBGKFqQZAIYA00L8vFIq7ExSBfm5FOA49DQOD60rDuHQ5qxEpuHVBtBwepxQjjYY2iUjruAwR+NNDiNwU4NMaQxsCQ5H/ANalwCaVss4Pc0mD6UC6DlweM4qKSPeNpHWpO2AOakjG45OB7HvQK7IUhWFeBjJ608AgEdjUrLk7QDn2oCdi3NArtsj6DFSAALT2hIUuOQOtMBPWmjNgh2tScq2R+FLxmnjaEwQcnoaAK0qZBxXQeB/EkXhya7E9vJKsq5XZ2NY2wMOOw5pyRheMCk1dmtOo4aofPN508ku3G9i2PTNRCn49aUYXnHNBPW7EjQuSM4pu0e1SDHORTWQ5FIbehCy5NRyRg8jtVor600x+lIpO423PzY5rodO8R6ppdo9tZ3GyJ8ggqD1+tYiR7Pqas46VSBScXoBckktzk5p6pld2D9ajIAPtT09C2AaZl1BwrDCg/WmeWSvqPapCSgGOhPWkB6kcZ9KQ0N28cU4jinjGcMAfelK5Uc/gaY7kRHGKVRhhwPxqTYdp46d6Vn8zb8qjaAo2jH4/WgZBt+alIOeKfjnpRjNAXIwDmrIAMWeMj3qEDnmpADg+lIojwetGM09lIoA7UAQiASuAw4zU3l7RtxgCnop7CnOACcetItbEGKQYz0qVlyARimbNp/CmIYRzmh8Y6UuMnPanfKVbIJIHBBoBkAwfanFRjlh06UjcNkD9ab/OmJbjG5Y00dOmamYnPrxjOKQoV4z2oE1YjXkcZ5FMIbO3r6VJyDmmt60McStdMfscuBhtpFdFGCfhppKIM7pzu9DgGsCRA8DLnJIrQstQlj8LJo8kSFYpjKj7uRnjH0qbXaZrGaUWVSFIxgqa0vAhVfHLoGBEtuy/XiszjBz6U2xkn0/VU1G1lMU0YwpAB/nTlsRSlyy1J5gFdh/tEY9OaiBGBnr34p8k5k3mT5nc5JNM/hyODTIkxFxg9fanRsFnR2j3opG5c4yKYCe/apR+8YlnC8fnSYJpDDj+EYGafvY88Y6UxUZmCKCxPQDvUsltcRRo8sbxo2dm8Yzjg4oCOruNEhA/+tRUWTRQHKUO9IMk96QE0o60Gb0F7UqvtNNxTjjaNuSe9Ax+8nJpD6gChR60oByTkZFBQbmyDmpRJ8pBAOe+KjAyM0oBxQDbExinZ4o74zS9KCb9xQSPUH61IjsSBkMPemZJOKcq+pxQFyfzSoKMqkGownXFC/3TyKk3DoOcUC2I/Lw3UGnMj+Wq7eBUmFZPmXp04p0ewA7hxjtQDsQiNsZCml2leSKmVj8oDfKemDUpCvA2cZHvQOyKx5UDHSmggDoaXkdelAbawYEfiM0gtqN5wePxoCsR60ZBBz+GKeuR0/OgbiN2E9qcq9z0o56dKevTmnYWwcA5xUi46Gogfyp4zgUEtskKlhxTD8tP3jbgHjvTOCPpTAMGgDj3oPpTgMHmgFqOQ/T8aeNpIB6ZxmmBcuRjtTgyqOUzkY6459aRSWuorHqOpHFA4KkdDSBsKQR1pQMYNUFxD1NIOaU0AUhIAOc5pwyBTR1604elIvoOyDSY5HFAHNPXuOxoNENBweKczfNn+VN9CKeVJc9zSGRnjpnmmNyckdqkNNx8xBoC5H0FIG2nIzTyMHimMPzpksjYZPIpOKfn1ppxmmQMf73A4+tIOBwTUpChTkHcenPSmnj0NBRFuO/HXFMkPTA79qkxzkd6RhnvQJOxGuMdM/Wn9sdqO2CaBgUIhu4gGR269TScc9Pwo44G4gZoAYc8AetDGhGHy5FMZ9q5PSl3D1zmopwzocc80X7B11FjmEhwOCfWpDnvVVI3Lj5StW2UZyOppJjkkti9pl7Np9/b30BHmQOGGcc+ore8R+Mn8RW8EMlrFAI2Lkr8xJPoccVyivjoaac9aOtyoyklYmeYBiFHH0oqswOTxRQTYpgc0oA5pelItBLQoFBHbNL6U4oRjIIz0oCzEXg5p3XpSEYFKKAsKAfXinrg/WminYoKViSJxFLuZA/s1NOWYnjnnAqM/eHNSrjbz1oQMFGOcc07FKf0pOKZCDmnA03FOx3oI3HgkdCaCffHtSAZOKc+1XwDnHegNhAx/vZxS72PzZz2NIOlAIDdOKRSY4/MuRSYByQCeOcjpSZweOKMe+KB3DadpPHFOYOmAcgdeaTOO3NOzwKRXQMHjmpCeSQoGewqM5BBp5ORn1phfQZLtMeMMG9ulKgwgDE/UinjBGcc0udyYP0pD5lYIypyOaeY24+UjPftUagBjjtU3LIXB6deaYWTI8YNOwTjNOQsgLKcZ4JpVYrgZ49aCbWFQfNjHY01gCo7cVK8pk2cYwMZpmBs5J49qB2GjrjtThwc54pDjPFDfKT3x0xTuTYcetIfan4LN05z060h69KB8rGAc808cdabjn2pxHHJpFoM570ZO72oyOmKMY57UFIcKd1Gcde9M7dKkGShA49qQIjIwaaVOeanELMQQOvSkKck5zQNEO5cEEHFMYVIy4pm0tzigGRqARzSY5p+NrH1pG6+tMiw08Yz+dNkQ4DDJQ9GxTnGT0pmCDjigrYYeOCaYSDTjyKTHuKZDQhNG0gAnoTSMDmhmOMelArEbgcE54pqTbjgDFPcbwB0GKjSLawOc0nccbWJWCjbgDIpBytB60HpTExDjcOtAYqylWIOeCKTkHdnik74PUUAiSWeSUjzG3EdDjn86ACwIHpUYGaep2twaRaIy3PaihyNx60UWAqA04d+KaD6U4ZoIFA4p3WkA5paYncdjA9aMUA07FIWomPWnLmkpwx25oY0IcZpwpMU4AUDeo5eeKKBxT8A4J/EUCsNAPpS+1OoxRcXKKPlXOcN6e1NNOxikzkUCaEXpQSacOgx1pD0oENHvTx603bxTgMDikNaikDjBzThzTcYGKeOvJ4oK2QO3YdO2aAQR2pSMjPH0pBTBoVO47Uu0dM03JyacOvrQIcEznGSalt5GikVhtypyAwBH5GoOQc5pyHGCKAuPkJ5z1PpxRE+xt2AfqMinN+8UH0pMqQAOoNAeYu8txnC9gOgpQR5ZBB6+tNAPpUiBQMN60DuCBC3zdPWkKgLwwNLgH7poRsEgjNAJikDqDSAH8BSkbuV/Kk6cUDT1E6GlzuTGARnOaQEhsg9KUZzzQXcVcDg07kdeQfWk28jilIG3GD+dIaegg2lcEYxnmnrxxkYpECfNuLD5Tggd/f2pVyG5oHclkiZFUh1Kkc4PIqPBXNOHzdxn3700/MvuP5UDGP0yOcdQKj9iakKt0IximMCCcggigAwCM1GykHmpVz+FLJkoFz8o9qAUUQMhUDoTUXbJ61MWAGNisDwQ1NcAqWH5Z6UDcVYr0jcmpMKCCV4xg80Eg4wOh796DO2pAxGaYHBJB4qZzECxIIzyuBxUKqrPnt60rlcgbuRxxSFxgnpipSsa7sSBsHA4xketU5AN/DfL60XHGndgxfOegPqalEqklerDuKilUKwwcg96WOByfMGNoOPehM0nFWJSfkI6ikAyM8UYOG2jOKGUgAVZzahnBxnmmsxIpSpwCe9NI2nINIroAfjoKKjJPqaKAuRg0oNFFBD2Hd6WiikxMUDjrTx6UUU0AAc4NOwMUUUEsUDpTscUUUFDhSiiikUO6gUi0UUhk0kaJBEwkJL53DHQ1ERgGiiqI6jhShRjJxRRSRIrbf4QenOfWkxt60UU2CDvTwaKKRaFxnj0pAecdqKKGLqBAzmpGXA9j0oopkiFSvWhOKKKBPcmjOefWmlMPRRQgY9WwOPpSE9Bn3oooGg24NLwc8UUUmUhCaXIPX86KKAF24pcfKM0UUwFHB+tSAZz7Ciig0Q3AL4FOKE9KKKkof5WIPMDHI7U0En65oooRUtErDXIFMxkUUUCYnQ0/Pyn9aKKZMWyvIcNjselNDcdfaiikym2N6Ejt3qM/e45oop9CXsJIgIGFx+NRDI+6KKKllRHyxQDmNy64GWK45+lVHjCtjPBoopsqDdxoj5ADZzVmK3OzC0UUkFRsbjoM4BoZWbJySB70UVZkIJNy7WBIHv0phbglDweOR1oooGQZ9/0ooooEf/2Q==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" name="AutoShape 10" descr="data:image/jpeg;base64,/9j/4AAQSkZJRgABAQAAAQABAAD/2wBDAAgGBgcGBQgHBwcJCQgKDBQNDAsLDBkSEw8UHRofHh0aHBwgJC4nICIsIxwcKDcpLDAxNDQ0Hyc5PTgyPC4zNDL/2wBDAQkJCQwLDBgNDRgyIRwhMjIyMjIyMjIyMjIyMjIyMjIyMjIyMjIyMjIyMjIyMjIyMjIyMjIyMjIyMjIyMjIyMjL/wAARCAF3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ogHXoacFJPSoVOBU65BqTxCQLt5xSEd804ZPFIOoNBVtBQAPmHfpS5/Gmg9qM7etIqzFYE496MgcUu7bj68UjZBI75oQ2tR7LuA78UKAh5PWkDEAgdKaT3pDJGwT1J7A0gAA6dKYG+lLtz0NMCxE8Swyq8IdmGEbdjYc9ffjioscDj8qExjrQTQDBeG25NSgAtjIAAzzUYBc8dR1pxIyCuRgUAkDLk44AzwKUcZGKA2QTQTke9AupIMbT8pzikTcDnGDQRhQPUZpjnAAP40IpgFLPjkmn8Ku3GG5yQetN89doCptHf3pAw49aEDFQKOc1IrhYyBj5utAQYOe3WmscnJGaY7aaDsZIxVhFSNcuTvxkUxtsar64qM+5NA4EzOGJzUYYbxmh1CbfekOFcY70DepPKVAAU8Y9KCy5XHYUxgcDNJgbyPfigErCORketKMb+O9DLjrUYP7wDnrQUTEYPUUpIPbFMc4YAUEg5oAmTGSSfpSMy7cgjioAwBwTx2pSwxkdKYEyuCcnOR6UqsvmBs1EsiqrAn5j04oPzAMOOKELUtMS3TvSEgYXNMUErkn8qCu5gM4plWHoRx9asquRuIBquVWN9oIb3FPEjfKCT0/KgpaDmO7JJ6+lKAAcdsVFyRjPWpApwD26UIe5YT5ep7VOuCvTgVSY9MHHtVmM/L39qoaBhlsnpmpAqhx6UwHcCMYI709mHBHagLDgAAWFSghVT1NRr8+FxUpT94M8gCixa0RMrgZOORxTmcZHt2qEAkHg8nrTwgYgEn3oBFhQDgkdTU6rkHAxzTYoyQWHIUcGplPyjnGDzQWkOVAoz3PFTIiquwnpz68UqMHOSRgHr61NGqrl/vFuntQUiVIgCu0YPepn/wBU35UQnOO39acfm7cZoKQyBMFRzVxUAOT2pu0K6nHGasKAcnrQMjRRuqbFN4359qee1SITFFIVOTyaKAPnYdSOKnU5wD1qJRk81MuM1B5HKOB5J4xRkYpRlcjHUelNXGeRRcNhN1KME5J4FHfgUvQgdTQNu4Hn69qU9QSeKVwyEhwQR1B60hR9nmYO3sT3piBTknpTiAe1CR55Y7R6kUc7sYJ9KRd2N6Gnb8jJFI6lXIcEH0NJJvWMmNdxAz04FA0rkwIC4pu4E42n61FCzMcsMHPT0qcFc8g4I4x/Okncpq2g454wR0zxSj7uDTVB3GnKeuRnFMBcADBpB9/npS9jSZwh96ZDQ8nJGBnPSoWJLc/l6U/sASM0wnJyaB2I8c81PEmTnuBmmR4b5m+6OtPMjSAZ6L0HpRcSjYkaQueQOmMjvTdu5gO1Nxgbh0FSRk7d2e+KCmLK24gY4AxQnLgY471GeW4J4qQHbGfU0CQ6WQM/HAzxTGbMq8cUcZpMfvAaY7FnPr25pmMBd3QnrSnoTz0prruC8mkzRDd/PPakVyZVPFDIVJDAjPTNNAG8GgCSQ5kFKTkD+7TSCeRzxS/w5amHUcVBWhlwvBFM+lPjbg7h070DG7ScHvUqkDIH48Ui470FsHCtjkHigErEqP8AuwCvQ9aazEHHOM00HIOTz2oYjGOvemG5LGy7j9O9OD8j0qGPnPQcUE5Ycd6B3LKkNxmpwP3fXp2qooYFTwM1ZHCg984plpB/GuV/Gp95Bx27010zHvY8+gpqnIBx1oHYlLEDbwQe+OalFQqMjIyakZTsyKYEsTAsf0qx8xUEdqpJxk1bUsM49KoaHpkE/TvUyJlxn16VDCSX/wDrVdQA84+bvSKRKBweAM9hUsWBuP8AEfug9KTGQDTkIMmf7o60FkqR7Y1QDIz81WwMAL19M1Wi3Md3GM8VeRASTzQMVFI5PpUsC7jznNJ1Ve9TxlcqPSkUhWjwueTUyDCA4oI+U+tIuQOTnjrSYDsZwad0xSY4FDketIQ4YxRQOlFAHztgDnmpOMCo93H1pWbPQYxUHkXRMCTzmlCcA5qNT/KlDHA+vehF6McvLYHemOMPjNBJzQAaZHWw7qoznNHelOMf0pDyM8UDsSiRPs4B++D+lPikAXJJ3A8Cq4BPAHNGGXqPwoK1HyyFzmo97HpwOh96eecetIMbv58UhpPclQggE9KcAD3xROIUn2QO7x8fM67ST34puecUjQUErnJyKVSTmmlh0PSgH3pisSqMyAetK+GwAeBTA21ST2phkHJFArDXb5valGG4GKRjzyOtIH2nKimSK+Fbg8U9W4A4xUe3PU59qcg3EAnGTSNUlYtS/wDHtGoHzE5pjFQuAxJOD0p7nyguSNyrxiq5JLZJzmqIsSJjd7U4ngD1pFKhuRkUxnOR60McUSnPIxmk3YkXjNG7g+p4pHwWQDg0FWJmYlCcUqyHZtOcZ9aYQQuDim7gMZ6GgWw52JxzmmNlX6Y464okkJORgAnoOlK/KoePrSAFlI3DPB60hOV65NNUEMeKbn3pgTKQSMGpBgL1HFQqw7dPWgOGcD8MmkWS7j04NA4J6c9OaZGQGBIDAHkZ6ign95nGFJOAOce1MQ9WIJ3U4HDY7Hiox/rOKUM28ZIxTAnUZyoPangqpAPr1xTEPOccUpLb8Y6Hr60xj4/nK56Yq0HXYPXNVEOWGBjI6VKv8NBcSwPmIXPanpgI2MA/Sq4PzgVJGpwxzxTKJ/ulQcNnqRxinksBtx0FQRrtUAknA6nvU5wUGRz70DBSAtWY2yCMcVAP9XjHNLG3zkDpVAW0IDcDkVbVhtAH3jVSLheRz9akVWGCG4oGjQD4Az17U4MFwhzz196rId8gKgYXvnvVq3OXaRhyDjpikaFyJiMADOBxirSA5GeM881AuGRnzg9cY60+KTdg9h2oGWAQScHpUtuuG2kdOlRxDJOf1qZPvHgmkUTsNq+9NMhXYwyw6ECn9VANNAHzYycHvSEPbGBzTVG4g54p4wccU2MYLemaQEnNFJmigR86ZxxSZO7IPWjIPSpFUdcVFzylEdGeTT8E84pFUHIx1p/UYwMetFy1BtEbHGcU5X9RWvFpED+E5dVdnEwuREgz8pFY/bFMU4uO4ucDPvTc/WnAZpvPTNBI9Sc8dqneKYBXMbKJBlSV6j2qAd8VM93czrFHJPI6xDbGCc7R6CkWhWCCDvuFQjKtk9cZoRvvKTgEUoOAfTGKCtgUDgmnKDnNNGQFHGXbAGfevX7zSPDml2izXVhbKmQufLySaLI0hTczyQ5b6U4KQtejfaPBxziwiz/1x/8Ar0pk8HADNjGO/wDqz/jT0Nfq7POHHyhe+KjbjivS93g0/N9hj/79n/Gm58GHObBP++D/AI0aC+ryPNwm4nJGF/WkxyMDFekgeDSdv2BQB/sn/Gjy/B3J/s8fgD/jRoH1Znm4Q5OPyp6oV5NeiiPwcw/48gPwb/GtKw0Hw5ewtJb2IKBtpyzdfz96NGH1dnlDZJyf1oYc4z0rtvG+jadplpbPZ2yxO7kEqTyMe5rhwecUbGU42diTonUgmmE5bOBzSnqQSOOnsKaenSgVtCQnAxg5oJ+cEjrTCGOKRiS468UAWdwCnPpUZ6rmmvnGPahD8yntQwv0FPP1pT19Ka+RkjoD370jnvmgbHMTk80q9BUYbkmk3Z4zTESscD6U5MYJx+dREHrnmn7mzgCgpIl3AMCCB7UwvkdeajMmDjFBfv2oDQkOcg0vIBJFR9weafuIA7HPNMCYM2DjtUm0gBscdqijbO7jg96kLthRvYDIO3PBPrTRRKAR83YnGakHyhcmoSwK4K5XOSppI5g5xkHHBHpTGrFjK+YOtTxlWBUjg9qqBjuHA4IqaNhu5BoKLOcKuCOnIp4fIXOTVfftlBx8pPIp5OMdfagZaDcYPWiJjnOetMUYGT1pyAK4I/SmgZcQ55Y4+lTKSEyO/SoFJ2LjJAHpT03FsjG0UFJGhaCJphFO21GBBNWQqRyFI2LIDwT3rNiky4PLZ96uA7QDznigpF8MdoAxnmpYmBZUxyetUkI+8Wwc81YSTMvHQYoLNAIFbae4qUbh905FVmmJK/N2x9aswOPXOKTGTAMo7U0OVUgqSSeOaeGDHrg01uXxSAbDJlTkEY9anBHA9qgJGcAdePyo3jeoJPoKBE2aKjMik5wKKAPnpAMgdKmVuMGoAck5p+QAKzseYpk6tggjAxQxCjrk/wAqiVsA9c0yQkLkGlYtVNLHXXv7j4d6TF0M9yzkeuM//WrmPqK6PxMxg0bwzY55Fs8pH1xXMPnaQe1O5dVXkb7Rx/8ACDRTrGnmnUNm/bzgp0zWPtw2AOa2FP8Axb6PGMDU1/8AQDWM7ck+9N7iqJaCDrRnDqQSDkcim7uM5yTSknJX0PQ0iEOIG0evekX0zxSEgcUgOFOTx1oGy1DDJ5lrI0b+U8yqGxwTuGRXoHjq9aa1ghAGzzc4+gNeZ6ZI0+u2UQJ2faE4/wCBDmup+KE80OixSxOySCYbXH0NZykdlBaFRWwOmBTwSRnrWXokGqw6fDJqoH79BLAwIO5D3OK1A2T1qjpHpgnqadz0qG5vLPS7Q3WoT+VCPzP0rN07xbomrXn2a2ndZT9xZF27vp60wubexhn060gO4jGPxpzMVQ56ngVEhy68Z56UASqR5nbA5zXf+E8HSXIHWQ/yFeOXOl+Lbq2u7+LH2ODLH5lX5fYd69V+HktzL4Uje74l8xs/TjFVEmWxR+I7Yt7If7TcflXDaTbpf6xb2bMB5rHOfQDJ/lXafEuVUhsc5z8/07Vw3giQS+NIDIekchU+hxUTlY5nFOod/eeH9JtrWSRLLzHUfKnmH5j9c9K4x9d0wRuy6LbApwQ07dfauz8Q65b6XblHUvJLG4Rd23nGOv415BcsM4UOFAxz+vSs4NyV2dDjFdDpH8T2cZx/Ydp2P32P9aj/AOEttcnGh2PsTu/xrlftdtZIbu8UvDH/AAL1c+lYLeLY5LxibERwFuAHyQPyq7CdkeknxUn8OjacPrGT/WrNh4mt5LyBLjStPELOFcrFyAe9cYsiSRrLCweJgCGHvViFC2OQM5wWOM0rILHtdxoel3FqyCxhQsvDIgBHuK81ulEcpjHVTg16H4c1D+0NDtJ85bbtYehHFcJqjbNYucgHbK3tnmim3dpkV4qyZQJGSQaRRluhNJJJ95yQAOT71lT6iLu6EKNIiRodzbcA89q1OaMOZ2No8DOOKBIcn0rm5pNr4DE596P3qqCVcA9CRRc19j5nSspXqpAPP1qNnwR9aoafMFidZJOMjG41cKnarkfK33T601qYzg4smzwPenOcnr06UxMZH0qTGQT3qhLYsRnPA44p8hGAeuahiJ3HpVgAMApBNBaGsxbHJ6dacoUlmCgM3X1OKaQQfak6DsOaAJEkjbJV1bacMAckH0qyp+Yk9BVQqokd1zz97sD71KX2ytgsQ2cZHT2pjTLDN8wOeO9SNjI5x6c4qmx5XDhgV5wO9SmQ7BnGRQUmXUk+TnvxUi+nORVNX3L+NTo5we/brTQ9zQR8AgA7h2NSryNv5+lZ/wBqwxYkZA9fQV0GjGxtvCceq6sqszgsWxyeeAAKTdi46laIKhA21ZVgeB0GOayx450DzhDNpVzArHAdhg49a6j+y4Z4Bc2VxujZdy9wR7GkppuxVrFRGAyR0NPjdll4XBPfFV0YliMnHOasLHhVxyPaqAsEkkEnPfA5qeFsIMAt79KrxME4fOB6DmpIyGU44AJpFF5ZCGzwCKVGfzMseMVVi5JIAZs1JxvBY+vegBJHDMMA8frQuSgJ7e9QNcw5wHRmB2kKwODjgUzzZtoCou05yzHlfQ470CLW760VWXO0eZMm7v8ANt/SigLnhnAxjNPGTznpUG/JOO1SNIAAozmszyIokDUk2JWjQAAkhcDNRo2VBxVjTU+0a5YQ/wB+dB+tI2pq8kjofHThfE9pbKeLawRcfUmuclbI9+9a3jK4Wbx3qW3nywsf5AVjZ61O5rU+I6FD/wAW+9xqa/8AoFZD8HHvWlE//Fvn9tTT/wBANZTnJ5x+FU9yanQOMEUBuStNHI9qAeaDMd3pks3yBOx61KcGJjkg1XKgtkdaCrXLfh6Iy+JNPUdfOU1o/FVrwWlshZPsof1+Zmx3HtUPhRR/wlNiPRif/HTWl8R7aXUre1ggZM+Yzks2OMYrOfQ7aOxauYCbTRYi+MadFyfxqiV8uRkPUHFO1LUBeLbCFCFht44MN3Kjk/SqH2iaOVTMEaNuCycFT7j0px0R0GF8QLaW4is/mIt2B5HZh/8AWrj9C0qZdTgYJufeNo5yDnrkV62TDPEYbiJZYjwVYZqKKKzsABaWaRsRt3/eIH1qloS43dyxPJh1BOdqgUkT/OKpTPKR+5Ubj1L54qG2vZobtIbuNMP9ySPOCfQ+hoKR34Oz4eXzY6wkVofD+PHhKIH+KR/51hNqdrJ4OvNNRmMxjwikda6HwKhj8K26kEEM/B6jmqiTM5r4pthrBB0CP/MV574VmaHxdYkHG4suc/7JrtvixMUvbKPdx5LN/wCPf/WryqO7lt7uOeF2imRsqy1nNX0MF8Z2/jK/F1rvkljsijCjvyea5WTaucNnPp0qa7up7u6e5uJN8r/eIGM/lVYnIpRVlY2buRXdot1pysFVhE5Lqe4PA/nXNyWIVuFzID25zXUxyyQyB4zgj1GQfqKme6tTIJotPihnP3mRjtJ9l6CqTaJcblW0tmsdNjgcfMecd15J/rVkSRlVD54GPrUDzF3MkpyT3zUe4O3oKQz0X4f6gDFc2ZbGG8xBn14P9KzvEbR2+rXpDAIJCRk1zukSMmpQbWI+cDINL4nuGOoSoScBUPX1UGhK2pFV3iY13qjTahEASEEgPBxU7vlwvJFYLvi8jP8Atj+ddA2PM4wKpBDYztX1GTRwnkKrXB+Ysy5CenB6mqsHjrVLkLb6nItzbk90CsvuCAK2vElgk0dveQKSrxKJV242Oox+RAB/OuUi0uW9uhDbxl3Y9h09zTshts7RNrKGVsgjI963lA/syxYD+Fxn3Df/AF65xYxARAsg2oAu498DFdDZnzNAtT02yyr/AOgH+tVFiqfCxynGKrajf/YoCygGRjhc9vc1bVflPXisjU41uL+ytiMiWZFP0JAok9DlgtT3fS9DsV0m0Sa1glYQpudowSxwMmo9R0/w9YWz3d7bW0ECdXI2j9K3UQRwqijhVAArifiLC8tpYqQfJDtkdt2BjP60a2OvRGZaa18P9Uv/ALLE7wyMcBmLorfTJroW8DaTICY5LlR1GHBB/SvFdb0pFgMsYCkHPHFe3eALm5u/BOmS3efMMZAJ6kAkA/kKV2nYlWZgeIPDEejaet1BPJIN+xlcDgHPpXNN0O1huxxXp/iyPf4buuB8u1hn/eFeXqCHB7GrRE1Z6DgDtwBkjoOMmnId9usgDKCSMMOQQe9O2BjnOM+9SqAIjGcccgj1pkCqxwB6c1U1K/8AsGnTXGfmAwv1NWlJAHeuV8X3W6NIFJxuyw7HFDdkMy7C6v8AUp5hGzbY0LOc9BivXtQ0y41T4ZWQsctLDGsgRergZBA9+a808LhYtKuIwB5kgbPvkcV7T4FuFufCFgR1RSh+oNZ/aTLprQ8bsdVmu5F0u5QOrtsIdeU9x6GvWvAFtdWfh1oLkkhZ3EZPdc9fpnNbkuhaVPeC7l061e4ByJTEN351oBQoAUAAdABTauy4qxyEgKXEi8AhyKljlI6rnGOhqO9IN7OMgfvCaY8/l7QQdzHaNozitALoJII7D160qybQypgnGeTVDdIZAQ5BzyCOoxUruIzHJsywyuccgUh3LivKk6qFUx7cs4blT6EYpTM4csXyhAATHT8aiZ5XKbAoH8YbsPb1qB08ttyycE/dxx9fxoC5ZWdS8uIirrjLFR83pSs0hxgkdypPb6VCr56Ae9NmkK4IXrx1oC444bBOVOOmaKqMxDH7350UhXPHFYgEilDHOTzSY446dKXHr68VmebboSBvY8VqeEk8/wAZ6avpKG/Kscj9K6D4fLv8aQv2iid/yFBrQ+JGdrU/2rxTq83XNywH4GqbEgccUwOZbq7lJ+/O5/Wnk/LmjoS9Zs37ZWl8Byooyx1SIAe5U1k3CSQXDxOu10JVl9COtaUXPw/ucc/8TKL/ANBNZL9cUdTSoth6theM0biabxilHTrQZJDuxpAOcYyaM4FRs4UZNI0XY2/CsiJ4ntmPZXOPfaa1PEj79Rj4HCHH4mud8HyGbxCrE/djetvX3zqarnpGOPxNZvWSO2jsVwisgCuN2AcGonjO0hgQKEXcuO5qRI3ckKpJXqK0NgVufenFh1zx7mosEHrSyo6wbtgbcOAWA3UAQrqFjcKBHPGWGc/Niq13eRQyxBsyFW3gAjimXFvchvKVli/uqSAMe1U2guQpLSqAH2MMgc0iLmnaa1Fcs6xxur7D94V7F4UUp4etwSc8kn15rwPRdwurhePMVW3E+mR0r3rww2PD1uAc43Aj0OTWkVoK7aPL/i7elvEcECniO3GfxJrzYuPMXPqP512vxTlJ8YSD0hQfpXBO/wC9T61k9zJ/EdAoV5QpJwOpFOSFXk4Z2QruGAM9cVAJBHNuIJHcU5Z1Mm3ysx7duzJ+vWmzbQlW3RjKhZtyk4wOPxqEwSAIzIyq5ADEcVIJiGZ/LBc5wRn5arHeXBUnI6UDJRDEzBxv2gNkE88eh/GpUtULSEFggXIyeScZxSJMSw2QqFAIK84OevvR9rlVyyMUDD7qnj0pINCXSzsv4DzneuMfWs/WSFv5QDkYBznPYVe09sXsOe7j+dZWqvm9mz9Kp7Gc9jFmb9+h77hXRkkSHPauYnwSGyB83TvXTlATGr5Bkxhu1CFDYtW9/LbPuifGeCCMg/WnXOo3Ei4VI41/6ZrtqqsTKHOVIQ4PvU4BR1SQAkpjlSe3tQXqRDoDgj+tb2kSh9GMZP3Lk/qo/wAKwkTdG79QuB9M9609JIW0uFHTzUOPqG/wqo7ky2NMkBjzkGs4FX8V6OhAObqLj/gQq3LIIkYu64AznNcXqWotdXwMZKquQD605bHNDc+tQwI4P5VVv7C31G1a3uE3Rtz7g+o968Xhup4ljAmeNcDkHtV5dYvYWIS9kKA8MHbmkjs5DsZfh1p1zJ+/up3hzkxjCk+xIrrre3itbeOCBFSKNQqKvQAdBXCGXVYdLW5GqSb9u85cbMc9z3//AFVmp4y1ZQD9pyAeCVHNMXIdz4rbb4cuvfaP/HhXl56jPT2rZuvE9/qVr9kuCpjkwThQDwayImhEuZ0dl2kbUcKc9vXiqRnUi0LwMEHmplIADbsHpxVNGz19anHQ45zTMh8u2SJMlgV54OK4rxCxkvx83CjiutkJVW5wK4vWWzeuevvUSHbQp2mpNYsSDj6dCK9q+E+px3Xh+a3DAtHJvAz2I/8ArV873UrrK0YPFdt8OdWv9NvgkImUMByEJBB9aibtZlUk27H0nmisrTtQM8CsxbJ55U8fpU95POllK0cTO5UhQo5/KqjLmNWrHJz3Ba6lORy56fWjzyQDxnvxzVd0miYiaJkP+0pFKJQQDjn2rQgmfc0eSDtIxuU8j3qxHIAFG7kDqarLcAx7Rxik3qQTjI7jNAXL/ngd8n2qCWRWz6j2qtk54PfoaQu2PnPbpTBstrKGxz+lJI4PAwfaqqSA47EelO3AvgZNIm4skj7ug6UU0tg4xRSEeSjngUuRz9ab70ZHQVmjhbHE8dOtdH8Ozt16/kxzHZSEVzh4QV0fw/P+n6w3pp8lBvQXvHMWZzBk9SxNWCQFxkgGq1mcWqVM5GMYwR3B60W0M3ubdqc+AbzvjUYcgfQ1ms2ScVoWZz4D1DH8N/Af0NZrHLHAoNKj0QvH4Uo6ZIpCccEYPpS7t3B/KghCE59cVXmcHgVKx7f1qvOeDzSZa3NTwXt/tyTbxtiJP4kVsaw+7U2z2UVjeDR/xM529Iuv41pai27U5SOcAfyrNfEdlLYRPlZT2BzVkOpmchj84bGPeiMRfZwx+/t6fjUoZBJk8HkZwP71aGxUwAK5a+1E3TfvJJWG4bUA+4Ae31rskKjh1XG/2xWdDpdtFdSSu5dmThGGVB9frQKSuYSmaa8QhbgREfuy/bFWTDMlm4QeYdxkZtpZRx05roJfJdl8zHQ4Ctx0pgVDazJygdhgA/WgnkscvoxxNjB6cnHckV774bX/AIpuz7Apkfma8K0y1mtL14pOAvQkcEZFe7+HBt8M2HvCDzVx2EtEeHfE6QHxteD0RB/46K4Zm/er9a6/4lPnxtqAz0Kj/wAdFcVuJmUe9Z9TH7R0DHnNXbY2i3CnbLuzx8wxVE5weaBRY3Whu3EkKSIHkRpcn7g6DHQnPNUIZLUSLiFxgj5i/T68c1VUF2VR3IFWFhjLAbnwwyOBwRwc/lRYq7Zo2s1uQyJKseDllZfvfQ1Rle2wwjt9pPfeTVYbQjZBLZ4OeKmdEFor5O8+45/ClsJu6Czz9qj68OOn1rJ1hsahNj+8a1LV9txF2+YfzrK1vjUph/tGq6GVR6GQWIuEIxwQeeldIzyGNMk8oDXKzHnnpXTwkSW9su8KuwZJ7UIUC0ke8Rj5iHwG7Z5pw2r5oAcMvKMT0H51PDFYixV5LlhIHOFUZz+B6VXDW3nEAyMASCeKDUluUjiA8luXU556f55qbSGPkXGTkFkPP4/41FPPZvFEIbcgrncGPX8R1pbMgWtwoOPkB/X/AOvTQpK6KOr3pdzGpwqisCEFpzz6fzAq/fH9+9UbQBroD1ZB/wCPCkznjuj1rQ1iYzCVID8oAaVhhOeSAxAPHHrzxWtFZ20ujKpt42uBArRFSoLtsYnock/d6j865CJUMYLb2bOCO2K6vTZLF7GzimEBQFT5ZTkOCSxbj7vT8PpV3OwlsIWTSFjkSV5lkk/0bcRuxsHT23E0i6DbFYmEvmFrkqdjggJ82Bjru+XP40/ZAqTzPFbSSCMeYEVVJcr/AAngADjJHpxWbqCww20L25jiYMPKaJzl12DLHnruJ547imhbD540tdRWMM4Ro0lG/G5Cyg7T9KosCrDJBDDPWoI5PMuA8rM7k5LsxJJ9/WpAC8bMoyw7e1MxqvYlBAPHNS7gmBnOaqByKGmwSCfpQYks0gQHcRg965DU0827KoQSxrcupQwILHk1zkkmL8455GeegqJ7XLWuhpadollG3n3EaSN3Z+Qv4V6LotzBDIttHEUIXkohCr369K8+04m4jnVlZyy7+WyO+MDt0rudJtm+3xOqSDoWYt8uNpG3Geucdq4223udUUktD0KwdVg3F/q27IFaPmxghS6gnoM9a5rSNMnhs5Y2kAMhyq5yvbk8e3/6632tVlETPjdHgggdDXTS2InuTvGkilXUMp7EZrnNY0aCKM3EC+WRyyDpj2ropCwUbRn1+lZuoyb7d43GG2nt14NakpXOLyMnkn8afkYwDyKYqln2ggD3poypOSCM8cUzEmWRsdxj1pzTjgEfjUKygNtyN2MgZqJiT6fhTC5bjcFQe3vUm8rkqAxqkjfL1PWnq/A5wPelcVyd5Pm6j8qKg3N2JxRRcZ5YGwBzzTh0zVQSAHrzU4f5R9KzucTTJCfl9q6LwEwFxrhz00+SuZZsrXSeAs7vEBB+Uae9I3onOWp/0SMeoqQn5TzUFucW0Yz0WpC2VquhhfU3bE/8UFq2QCftkH8zWWTnNaenkN4F1kcAi6gOfxNZTHnrSNamyJWO3g9ulM3Y/wD1U08nr3ozzmgi4E1XuCQp5qbtVefkdaTLjubXhDi6un/2AP1q3dODqEx6cgfoKo+EW5u2/wB0fzqDVdXjstVmimilyWBUqODkDpWKfvnfT2NdXGemT9atW8W5zvHygZ4IJrDluriC3M02magiAbixhIGPWqQ8V2sYPlrMMjk4HNaqSZpsdSYNzf6xd2T3pDD85QugwcZPFYFrrRu491vaXcqBsZSPIzT59X+zxl5rO8jjH3meLAFLnV7DNyaJIig3DOOc1AUP94jB7HrWEfE9kR96Uj12/wD16sW+uW00ReOO5ZM4DLFkfnVXQtzTmIEbEDn869e0MbfDtio6CBf5V4nHrFndn7OrlGBw29NuPrXt+jps0CyUgjEK8E57Cri7olo+efiJJv8AGupn0lx/46K5ANiZCRxnpXUePGz4w1M/9N2rlchJAx6A5rM5r+8dG6uFVh/EMgetRpIGHvSadcT6oji2iLKhwcZ61Uvr0aZevbXMTJMuNwIPejmV7HQ9rmmrcgjt0qf7Q6vuJGcbfuiufXxDEGACZyePlNbrW+oERkWgPmcLtGc0nJLcFrsNI4zSM+QoJ4HArIm1v7NPJBJGQ6MVYbe4ot9aFzdRW8cRLyOFGR3NNsV1sbqoyTI38IPFZWvcanJWrqlnqekWgunt22bwoIHc/WsDUbl7ucTSAByvzY70lK6JqaaGXNXUWkPmWNuwP8AGK5lxzkjIHvWxomo3l/rFjpcLlVmlWFdyrwCcVSJps11VPIeNkBfORxz2/wDr1bv7oSXCKsHlssCxMUxkkYOad490W/8AB62DfaDILoP2AI24/wAa0bvwdfRfDxvEi3zmQW8c4iIwCGIz/Og1OZCuzcL7Vq6ZbmWK4ViEAib5iMjjn+lXvAPhi48WaLe3k968ZhkKLjJ6LmuVsvtw3SXMzD0AJGR3zTWpEmkrlS6bMr8Gq9i0a3IMjhF8yPJJ4A3c1JcNmV+vJqhcQ7hwxFLqYp6nokGoWRZQlzC+D0LjBFbumaxZW1yWe2tXjZdp2SHJ/WuC+F2gw6/41SxvAXgFvI7AcdMY/U1Y+JugQeHfFZtLFikPkI4B65OarU6OeyuegajqdtdXkztDvg35Vlk29sdMGs8S2joYoIJ1lP3W80Efj8v9a8cNzdRbSkjrg8YYivV7TwNqEvw7j8QQ6hL5rWpnEQJ5ouNTuSwyLHJsdRk9Djmpl3rGGBw68EGue0jT7+J4p72/kYgZMI6Z9zW+zeh4qkYVJ3I5JlQlyeBWXc6nsBbI6UzU7pQmxT8v1rmbu7JVvmHTik2Z2FvvEUmSseDz6VDos8t9dymRgT8pPFYgjae4WNerNiu10XSYbEBlG4n7xI5JrKrOysaU4Ns6XRbb945jQAs2TtXr9a7zS45VxmMEgdzxXCxalLaxkQxRoehJBY1r6Lrt5LqEEMsiJGTj5UC5rludi0PULFpSqghFBH1rSU44LAmqWmwwtZxyZ8wsM7ic1eCIOij8q7IKyMpO7Fxmq17AssJ+XLAHafTirOBRj0JqyTzQpJFMylSCvbFG4E4PWuy17TUurR5lQeegyGA5Psa4dpCrHjkdRTM5IkLkvkjHpQzckkn8qi8wFQMfpT/M6DgjPOKCGPyCCCoHrgdaCQAAM4pgZdx68088dOD2oAbketFNYjJyeaKBanke7BzUnmd6ddLscbgBu54quDzWZy3J9/y966nwM5XTPFM5+6tgR+dcmrhMF03r/dziuq8KHyfAHim57sEiB+ppvY2pb3OaifEKj2p/mkKTmq6H5B9KXOVxTaOZPU6PSX3eBtdPGVuLc/qaymkJPtWlomD4G8RdOJbf/wBCrGLkDAzjPrSRtUeiJt/vk0/zPlxiq24UpboQaZmtSYyccVVuHGMjilLYB5qvJ82alo0Wh0PhUN5FywQkFxz+Fad9Ely0UcgGN469ua5zSdfk0SCZVtEm3tuyXxjj6VC/iyW4uEzaKN7jd8/Tn6VhKDvod1Ocbbnseo24l0W6jC7swMAAM5+WvJP7NMaZkhxk4BIr2C3vYYLFbiaaOOIQnLu+ByOOa8bv/HCX8gjXTfL8vP8Ay1zu/SiEbJtG02j0PwPpkB0iQmJGZpSeR7YrQ8TaPE/h+7Cwbm2gqAOhyKz/AIc6pb3emum+NJi5PlbwWx611GsavaaXpGoSTyRtIluXWAyAM/sKXLeV2O/unjo0wxkCSLbnsRXoHhXR4ToceUXlmPQcc155qPj20vrhWTTZY1UYwXWvUfAtyl54YhuFXb5jMduckc96qSuTFpvQlg8B2VxrT3twiG2O1hEo+82Bkk/Wu3wscQRQAqjAA6CuI1/4mad4e1R9Pawurkoit5kBQryOnWs4/F/S5EI/s3UFPuqf/FV0KyVkQ5I8r8XK1x4p1Jh3uH/ma5ya3ZULHtXSahMLvULi7QMnmytIATyMnNZd8M25xnNTY5XK7O4+ENkk1rqLMuds6dvY1z/xN04DxtdFRhSkZH/fIrofgnHcS63qEYkcW4gDMmflLbuDj1xmsXxYz3firU3kdpNtw6gsegBwB+lJJXN5StA4JoNk6rjuK+gtP0yFkgEkRDAAkg4OMV4VfQsspfGB2r17wXNdTfC+9uZriV5ws4WR3LMABxyeaGFKW55n4m0oJ4o1VVPAun/map+HIF/4SzS4yePtcYJ/4EK1drOzSSMzserMckn61iPEyXpwSGzkEHGKprQyUveue6+PbRLfwXMudxE0eCea8Xmt/MbI4FeqeOkmTwppUbg4Zs7s/e+T/wCvXnZQdPSiK0HXl7xh3EIiUHPJrW8GwLH4v0W4c4xeR9f94VQvhvmVamlBhSEowBDAgg4IOaLERep6z8bYBc2Giv0AMn8lrctNl98C1jJBH9mlc5/unj+Vc18XCTp+iOT1gfjPfIqz4QBHwR1ESZI3PjJ9XFNbo3b1Zf8Ag9Etr4fvIh/FOSR6fKOf0rzG6GZGAx1Neh/DTdnWIxnmDt9Grz0j1HOKcepjUl7qZSNsp6gflWbqSLFtUAZPPFb4jZ/ujNY+oW7yXqDGM9qbRkpndfBO0SHxa8z4EjWb7c98sv8ASnfGC3hm8YtI2G22yA+x5/xpfAqLa+KdOKg7hkcj1XmqHxIm/wCKj1YElm84gZ5xRbdGyl7lzz6O3+13AXHygdq+mvD0IHwotoFIONPZf0NfPWi2+d0hFev6BqE7fDHVoVlYNbk7eeikrkfTk/nSS2HCV2zkxJjtmiS62AMpIPqKq+ZkFs49qzNQv1hjPzfN3qmZ3uUtYvcyEFuTnmuamlLE5NS3dw1xKXPHtVNz1rMLnUeG9KglUXkwLNn5B2FdYCFAAxj0Ncdo90y6cNkzKVbBAxVp7l3yZJWb2Zs1zyg2zsg0kdA93Cm7DbznoDx+JqMXCmQSSygkcqoOAK58T/hTkkZzxk/ShU7D5jt9O8Tz6YP9FvpYs8kLyv5HiuqtPiiyKBdRRS/7ShlP9a8qhjZ8VdFrLjOP1q07D3PXYfifpTj54nU+xH9cVbX4gadIMxROx9N614fIGjPI596hadkIIzn1BqueROh7jc+MZZE/dWqbP4gXyce1Y+tKIdQLL9yVQ4/GvNbHxBcW7KsrM8XQg+n1rv7i5W+0zTZwwJVGjJ9QMEfpiqi3fUmpbl0GbwTkU9WIOeoqpuwamRu9Wc1yYSgtyB0pwfPPSqrMN61IrAigdyXfRUJJz0ooA8rdy4G5ulNGM/zphb/61IegPOak4iSY7QQGBA6Ed67DQgR8ItcYDlrmPn8a4a4cKnJ68Cu08Py3L+DNR05craFfMdRCWZznPXPFTKVj0MJh51U3E5cHgUpPy1FvDfdzwcDNDPhCTxitLnC4uMrM6LQCW8HeJVDcDyGI/wCB1kdQeeRWp4VeCXStXs2uki+1xLlWXLNtbcNvPtWTIQkpAJ4OKzjJNtHTXoShCMn1F3Yo38VEW460Btoq7HKh7cj3pMc9aTPNAOAcUJDbC5aJoUEaMpC4cls7j6+1ZQUmTFaEjfL161WgUGYk9alo1jKyPSdQUz/DS5Y5Oy3hI9B84FeTomCzYx717jc6csfwnurh5lEktqihMdPmB/PivFpFxGR3zUQTSdzpqyvKJ0vw93f8JbbsrlfkcfpWv8U0X/hKI8AZNrEc+vWqnw1s/N8VWse4K7BsEjPOK2fi5brF4mgUA/8AHonJ74LVSXvBKV6Z5YI/3x9K9t+FQVPD04Y9Zm49RtFePLHuuPavY/hjAzWFyGBSJSxB6bjjoPWiSdtBUZLmPMWGZXP+0aUL3BJyO9PZAJG780oAzx09KswY2RdygKOnFZl8SsRHqa1mYYJHWsa9fzJVX86TA9U+CtssFvqt4zqgHlrk/ia4vUiZNTvZH++87k/ma9K+EMKW/h6+nfAzJwx9l/8Ar15ZdOHmkctksxOaErM1qP3EY+pLuKAeteueE4lX4R3jNgHEwHvXkl580iYxXsngiKGT4bagJfLyI5RnjIODSaHSep5bjhgPSsfG6/NbUg+ZqyIsNfEd802ZJu57B47OfCei8L0U8H1SvN2+4xPXNereLYPtHw1064KNvjaPJXoBjHNeUsMljTjsVXfvGZLGDcDNWoLN73UrW2jGXmmRF/EgVEoEl1j0rsvhzp4v/GkDFci2Rpfoeg/U0PYmHxIvfFm6M2q2Vju+W2tgSP8AaY5/kBWrpBaP4HsBkBpiDt9PMrivFV5/afiO+uXb5WlKgnj5RwP0Fd5aSj/hTLGMIVSYL8qgZ/eDr7+9NLY1U7yYnwzRsatGeC8II9RwRn9a4kadgHcxPHTFdf8ADS7L+JJYmIAe2YYHfDCuRu7q4gvJosgbHZSMehqkZT+BXHNbiFdqd/WsglE1AM/zEdF96sT3M0ucueucCs+EM12zNzihmNtDsfBWX8XWTE55NY/j3974r1cg/L9ocfritTwWGHi7TtrYzJzWH4llFzrV/MOA9xIfr8xoW7OhaU0UrCMR2ox1zmvRfBp83wl4jh6nyC36f/Wrz2H5IVBGM13HgScfZtYgG/MlpISMeimk3ohUn7xyFxOIYWkPQc/WuTu7priRiehPStPWLgsvlqTtHvWJk0pMERMuRULj2qyaYwBqR2G2d21rIQfuNwfb3rYWTzY9wIP0NYbqO1RpJJA2YpCv0pWuaxlbRm+dwp/muqfL1rJi1O4HDKjj6YNaVnP9pfBTYAexzmpkrGkZJm/pWnyXjKXYkH1rsl8MFbQPAzh/qefwrO8PRxqV3SMh9EGT+dekWQj+yEC4ulX/AG4c1EdToSVjxW8nYXDxvkbGK4x6Gqm9uxwO9dr4k0a0k1ppju2yckocbj6+xqvbaZZQHcsSEjuxyf1rZQZzTqKLsYmn6Rc3pDFCkR/jbuPb1rr7WJ7eERgHaFAAHpVcS7AcdxxzThKcdT09apRSMZVGy4HJAzwanjIOazVcZHNWo32jcTxQRcmLfPzT0POarM5I3cHmpY24zQMn3UVGF3DODRU3KPKPXHbmkycdaRjngZzjnNNJwMd6Dj8itK5e6iUn5dw/nXq3hieT/hHb49IxHzGAAp44zxnNeRTllmDr1XkV6L4bvrpvhzrF8l0Y3hdYzGEXDA8c5GawqRlJaHt5fWp04S5lqc1OVad2AAyc4HSqd6f3BwaVZZG5Y5Jpk4LoRmt0ny6nm1pxlVckanhGWGP7T562gAhdg8zkHOMAAZ5PPpVV2H8O0j1U8GpvC1mlx/a0Vwd3kWTzQ5P3HBHIqqV28A5+tTFe9c3xFZSoxihdxx0p65IPsOeKh7c05ScexqzzyTPIpzHjAqMNnIHalz0Oe3amJkc2OmaitvmnABHJA5pZ3ABI5pltGxy2D61PU0i7HrOteL9Bh8FPoduJJrswCFnVflBGDnPfp2ryN1Lkn0Oatu2RVGZyX60NGjqOT1O4+HcLnWHuwWCW0Zd2UjK9hwetXviTqEWo6hp8ol3zC0Akym0/eJGR2Ncr4f1m60S6W6tmw38S5IDD04pmsanLq2pT302d8h6bs4HYZPWi3Uv2i9ny9TOh4nOK9x+F2obPDdzHK0Yht5GZieozzk+1eFQkmXjrmustdflsvDs+mW+9GuJMyyA/wY6D6nrR0FTkovUpXckT6nctGf3TSuVOP4cnFROQD8pzioR15wPendTt6iqM731Gyt8hIrMRDNcM3UL71cuJNqEd6r2abnLUmK57V8PoIk8E3NwtxsbMpdDjBwv515I2M5AzmnR3U8CssU0iKwwQrEAiqdxIUQ7c7jRa2o51OZJFWZvMuwBjj0r2vwq1rD4feO3sBLBFBm5dpFO/+9j6eleHwowmGeueTXQ2up31vbtbRXc6QMCDGshC4PXips2aU6ig3dFe4kAZ2UALnj6VkW7E3wIwMuB+tX7yTEDD2qjZxOXB2nHWqkr6Gal1PoPW1t5PAN0kjSRRG3VkLtt+YYIwD3NeJTuqKT2xmrSveXaCJp5GTuHckADufpVLVAiXJhjmSYDAMkedpPtkD+VNRstSqtRT1SILWMndIep6V3/wwkFvqmpzgORHaE7wvAIBPP5VwyACMDqMV23w2a2FxfxXWdlyn2cEepU/40S2CgrzOJuiWYliSSe9eiRXP2P4Pw25Q/6VcHa2eo3En/0EfnXnlyMOw9z3rtvEjxw6Ho1mjNnYZGXpjgKP5Gi+qNI6Jsd4CuPsfiu3mYsUMbK20ZOMf/WrF1+OSPXr9ZV2OZ3JGPU5rf8AAMEdxrklq6/NJCSGJIKkEEFSOc1ja9cf2p4jvp4l+9KxUHgkDjP6ZprdkzS9mjFkO0dMYqC0B3SOfXANT3bCNcFcMBzn1plquIBx15pmJ1fgYbNdkvHG5LW3kkOfXFcjeybyWI5PJ5711GhXFtZaPrMssmJ3t/LiQMOSTg/zrlLtgRkd6ldWbSsopFqLBhBxx6E11Xgi+t7PUbjz2YJLC0Qz0yykCuVg2fZxuPPpV7Qo5ZbqTyiSU+crnGQATRLYKPxHL3i75W9M1RaDHIrTYeuDTDGDx0pPUZltCRUbQmteW3wqkDr6VSvQIkx3NKwzMcVFjmpGPNN70IGPiiZuQK1tNjKSc8Z9OtN0+3DxgkCtHyhE6EZH0pSWhcNzu/DrrEqfv9hJHyxrk/n/APXr0WwudsBDXd4uemYs15r4ecjYrTeWvHyxLlj+P/169J02X/Rflur1F3Y+ZM5PtmsIPU7ktDkPFeDfxy53ZyN+NpP1HY1hs5bODyO9bHiss14jeaJ8ZHmdD9CPX3rnPMO/PQH2rsjsefX0my0JTgA9KeJT0xVYSBskHmlD89RTMbl1XBINWkbco54rOjlJ71dRhgCoGick7eKnjI8vqaqK2RyM8dalVs8DvQykXFBAAopmfeipKueUc4p7lWiAAw/86YG5B6mnOUO0oCDjn60zktqVZYwEJ7kV2fhjafhj4hTuJI2zn3rkJ2ymOc113hDD/D3xOvOQqH9RUvZnVRe5zkkXlbAWUkrn5TnFRnintL5qqWUbgoGVHJ+tN7VZzt6mv4T3G+1ZA2N2my/yrMY4rS8IlTrl4v8AesJh0/2ay3P8qjqaT/hxE6gFulBnLRhOwOabjg+lID+lMzYqDYDzyakJwvvUQbJPoKC3cUyXuM2b3yeg6VYU+X0qID0NNDEyd8UDJXOUJ71WEO+TnpU5LMOOnpSgBAMkUMrYdjjA/Konyc1McAZ9aVFBOewo6DQlpblAWPU1OT3FAJ2/pTWyR7Dg0xWFVl6HrTi/B5qNFYguFOB1IGcUrAY6j2oGQOpkbHWrMMYjjOOtNhXBzUpAx15osTcichRkZzUJO4ZYc1OcZwaZI4AyCM4xgfzpNlQ3EWMDnPJqQN8p9Kht2CyFZG59qmxgEUIU1Z6kXltM2ACQBnAFPjUoNvtUsZ2nKswY5BIPUelIyhcNjrxVWJvoP85jGUU4B6iqkoAIHfNTd2J6VXYM8gx0FDDoWCf3Y+la/hvxTcaAl5DbqczqQHUgFSRgHkVjMCEAzSJGEXJ6nvQ1cqMnHVDZ3LNknnPWr8UkkgUs7sQMDcc4HpVARF5Bn7vrV+PCsCetOwKTLUE81u6yRSvHIOjoxBHryKYHKuCGOQc59DUO45POaR3wCKB3voQ38rStljkk1NEp8vaM8DJqNU+YMRmrHlkDOMe/rQhMZ7nP1qtdlSmcnOeRirRHYVXlhMhwenf2oHcQOfKABwBSwXk1v5nkttMibCQBnB64Pao3wPlzimRgHOD1P50mVBuOoBDnn86QxjceelTggcc0oQbOQPrQXcrSR+Xg56jP0rG1CUyS844rZuflyD6djXP3BJkPOaTBMrMMmhFJYDvmlI5qxaxeZMPWpRTNuwg2wKO596sXabBEX3AbsGpLaMKoByPXFW5LIXMQEcuWXlQw71TV1YVOVnqdF4avIYAn70Rkj/lmmWP416XpN7GbU7nvef4hGcAV4lZ+dbSLId0bo2d24hvpx2rpLLxNqMcoSKW6kc8KqXDE5+hzmuVRaZ3qaa0NXxiyPdpKjrKM7Q33SB6EVy38xzXajw3fa3sl1O+iglYZUS8vg884OKy9Z8FajpNt9rQx3VoOssXOB7iuqD0OTEQk5XRz4bCjnmnBxnkVFvPT0oyfT8KtnIy3G3FWkkx35rPRiKsK+cE4xUFLYuo2CefarEZO4AdTVKM57VZhYHnrSuWi7hf4m5oqHf70UirnmSqcZyKADjjNOXG3JIPHSm8qB+dMwtoRyg7CTXWeDmP/AAhHidf+ma/zFclIcqea6nwcAfCPiUH/AJ4jH5il0ZtSOdUkqMUvOOvWkUccVIjKvJ59qo5mzU8IKf8AhJyvIL2c44/3DWU1aXhaY/8ACVRFlUgwTLj/AIAazWxmo6m8tYIaWwMcVGX7d6dgNkiovY9c0yGiQdDRwFFMB5xTS/zYA+lFyWmTgjb6U0sOtPW2mI7fiaDaydCB+FF0V7KfYjD81ICPTmj7NJuC7RntzUhs7np5f/jwpXRoqNVq9hN2R9akjxgAVXJIHIxjg+1OicFVwRzTuRyu5aBGc07K4IA5qM8UKeCfwpg0PdVCDafmxzUajnHFPaQfZzGVU85DdxTVJ6A4FAtEyVcVMiqRkjgmq4wO+akDswwDgetMlInjginuYoyxjRnCl8ZIyeuKrapY/Zrya3SUP5TldwGM4pwJU8NUbEEetDVwUrepWjQ79zAZFWM7iTSd+BSYwTjpTSsTKVx6460sn3cZ6Uxc5NOZixOeM0MSY0AMMLwSOcnjNKgCt3pi8HBpwYnAzxmmh3DGWJxxSMvYZp0jomCGHPUelWdPSG7MuQzFMEbD9aG11LhBydkV4/k6596kLDn3rQ/s5JGwkMrAgknPIxz6VIulIVVhDOFbGM9eTilzI1WHqGYpz1HFNJ3yAdq0hZJkjyZ8Zx/ninfYYguVjnDd89v0o5kP6vMoLtj5Ybm7L6VYiInGxmw3UE9D7U24tvs5CnOWAfnrjFKCtNGdmnZjNpBwpzzTHYojKFU5657fSpd/IznFRSEZOOhpiKcil1J704JgrjjHrU20E4odAudpBpDTBlBPNOwu0ZB/xpcYwp5qOZsEAA4x2oKKeoS/M4I6VgOQWP1rV1BmLEAZzWSTtNRIqI0rzWjpsGZBVCNdzVv6bEA4NJBI00UrgYBGKnC4we57UKozgH8KdNGwAww4rVEXKt5ePZ2clwzAFDgA9ST0rpPD6Novh19buwHu5jhA3cnoB7CuG1FzPqVhaE5DSgsK7vxejxWuk2KEBUt/OIP95v8A61Zyd5WOmkrR5jitX1XWprh7ma9kIJztViAv4V1fgPxxd290ttdSme1l+R43+bg+lctqbCDTWZ+SRgZ9ayvDEl4moGS2u47Yr1kcZI+gwaU9FcItuR6t4q8Nz6TdPdwQltNlIaKUcgZGcH09Oa5sMc+1emeHtKt73TpY9RvJ9SlABDPIRuOA2AM5xivP9bs/7M1q7s1+7FIQPYda0TujKtS5XdFZfapA3qOlV0cgggdqn80N7CkzJFpX4qxDJt4xVBXU4xyTU8UhyeKgs0A+Rniimq5AAxRQFjzfcd3FGSx+lA5JBpcFao57jHUba6jwdk+FPEox/wAsR/OuXcZXFdN4MJHhvxIBjHkf1pPZnRRepz4Py470HgUdBSE1TObqaPhb/kbbMdmSRf8AxxqoSjBxVzw4zJ4s00r1LMOn+yRVRh+9YHjkio6m7/hoj3EJgelMfaGG3OSPWnMM5H4Uki7GC55AoFqJuVQSePeo7J0n1OKNj8m7LH2Fdro/h/T7TSzqGroJBjIRj8i/X1rMvfEOnzwy2OnRQjd2SIAAA9m61Dk72SOiFHZyLCR2gwDIv1zTxFZsM+bg59awMzCI9M5zwasCRktgGVgc9QetJo74m3FaWcrjEmWA6kimajbQwWLyI+SSFx9axYJJg52htpFaNncELM06BlVQ2G6cVNtTdL909TAnOLr+H5lB5HQ0saDIAPevSNPvvBmsxpFqOnxpM/WVRtb86o+J/Aw0S1TUdPnNzpshwGx8yH3rQ82cGtU7nKGMKnJzgU1gNoI+lObk7fTpUZJBORVo5JO7Hssaxr8rCTPJJ4I/xqNiFOe1OYgqOTmr/hrT/wC2PEUcBXdFCPMb3PahuyuEI88kjVtNNtNKsRf6kiyM3Kxt0H4dzW5oc/h/xNMun3NlHayOCI5Y1CkHtyOv41xfjLU2u9WNtGcQW529erd6raJdm31C1mDEFZAazS6s6uaMXypGnr2kT6Fq9xp8/wB6I4DDoy9iPwrK713/AMVVD3ulago/4+LbBPqR/wDrrgVG4itI6o4q0eWdhC3zUueaCmTz0pdozjFWjJiKSrdOopD97rTyd3BGMcVFLIIU3H8KYIekTzSrFGpZ24AA5JrstM+Hs08Al1C+itcjIQDc341k+A4Df6y8hAPljj29azvGHivUpNZubW2neC2hcxgIcFscHmsnJt6HZTpRUeefU7C/+HWhRWryy63cM4HyhFUc+wqjpGnaVourssVzNLHJEDJ5oAwc+gry+W+u5j+8uZn+rk1b0e7ltjMwYktjOeaiUW+pvCUE9Eez3t9pVtZia2KyTAbdmRyD1/Q1iR67MzYiigSNFGQ5UgjPqR1ya4gasyMWkxkqQMjjmgawpSRVKjcoHTAzmnFW0Zu5JnV3GvTJcMJIEB6jAGP0pDrylN3lE/8AAK5CfWS0uU5XaF6egpF1VsbTjP0qieZHrVhoWg67o1rqN9fSQXEilSq4wMEgcUh8B6HI22HXXGem5Aa8juryZnRkLbdoxg0611WVHx5jj6MRVHNOcL6o7jxJ4Mv9AiFyJEurInAniHT/AHh2rlwRk57+td54K1OfVLO+0m8YywtEQN3uK4UqFl2OeAcE4pxdzKtBRSlEYe1GSBz0pxIzx0zSHocdsVRgP2jyy45PTHtULBgvmZwenpUwG4gk7V/nVWeXzGKjIQHikaJ3M+5+ckAcZqkYQfWtJ0GCDnNRrEC2aixd7Fe3tNzYxW7BCIkGOo61DbQ7eehq4i8c5561cURJj/NTO0jnrStIBwM4x69KjYKsing46GpYZQCW79s9KNRpowJSP+EmsD23969N8ZAfbrAlR81lHgj6V5ldkP4msTwN0oPHbmvUvH0IiuNLVnxixXjHU1K/iG6/hnmevKZI9i8hT0rD066+wXqyuheLPzKDjIrprhN+QwPFYN3aBLhcDAPJokrkRlY9x8C66lxbMLGzRnhhJ5ID7QM45571xGoXj31/cXMrZklcu31JrY+GmU16HA4MeCPUYx/n6Vj6lCLbU7uLH+rmdR+DGlTVrlVpuUEyqrYIWpVOCM96r5y/H86cB3z0qjlLcZwRip0cg/jVJXAGSamilDMPUVJaNHzf9qiq24tziigdzi1T34qQqoU5JJ9MUgBBxn60pOOaaMiNsBCPyro/BjA6B4kXb/y7/lXOSfMp9K6HwSc6b4iiHe1JpM6KRgg5WkwT0pV+7SjqKo5L6l3QQF8TaZkc+eB+hqKaONZ3yWyHPGRjrT9GIHiXSt3I+0rmmXq7bycDjEjDn61HU6rr2aK8jBpGYLgZzjPSs65uWMmF9auyuRHtHcVkOPnyaCY6s9A8ZM48EWTKxALjdjvxXnFtMYZxID7V6X4qQv8ADu2IP3ZF4rzRYjt6VMdzqqu0kzRN8cYyTSNqJOPbqMcVnNE2KZ5LehqhKszYTUzuHzHAGMVctr8ymSMEqWjI+tc4sDlsYNaUFuYlySdx6mhR1LeJajylqCcgtlvl6V6jot9LeeAb+CVy6iMkZ9RXkiHbIT1x616l4ZcHwZfNgbjG3Tih7GVF3bOGD80pbdzUa9OBTxgHnpVHI3qKWwM12fwxhUxazeEDciHB/CuLkUbcr0xXZfDa4jg0PxAZThVjY5/ComdGH+I4G+LzTswGWdifqSavWkEECq0lw3mZztSPIB+uayPtchuHaN9rbTtPpVpJb0qjhlxt/urn+VCN4pPVnoWueI7PX9JsLW5t5Va1BCvEQu7I981hTaav2fzrTeygZKt1FJYWl4zRIbhXJcK+3qmeeau3tni9JeU+WwwhJ4J54/SrWg6kIyTuc/19fwoJbI4pASD+NPIJPWqPKa1GkFSc96yNQmLSBR07VpyNgEZrKu1/egmlI0prU9A+FaD7fKM9VriPEELHWb3v+/f/ANCNdv8AClg2pyjHAWuZ1qL/AInV7n/nu/8A6Eazjuzsm7U0cuYWA+6aYY5QOMj6Vu+QMdKT7N7cVVjFTMEpOeMt+dKI5QOrfnW4bYL1xmj7MPSixfOYiwzE8bs/Wti1sWjgBk5ZjznnFWobYKd5XNTbflz3ppCc7lcxjbisuUbLmtooSuKyLsf6SKGI9M+GuXvJ3/6Zcn8K5SVv3rk92P8AOuq+GnMlxz/yzPT6Vyk332+ppQ6lVv4cRHIwDxzxT0IEZLDI6Co1+6d2SKtaNbxavqjQyPttraMyTOvZR1q27anPGLk7Izrq8SCMtK23PA+ldL4V8Hz+LNFbULObASVoiu3uMf41j6l4ysLcfZ9H0aBFT5fOuFDu3vznFdX8NPF66ZoN81xLHCJLppAoAxjaM/yqOZtnZClFdTnIfC2q3MbOLKUAStEM9WK/ewPbINZs2n3VpdyW8tnOJI3KthM8irEXiXUnu3mg1q6gjluPMO11AU564z2z6VWufEt29/PKNbuJGLk7yg+bnqaexpyQLSjCKWjdf9lhg08MQeBj3BrX0bxjo76aLLXNMTUGLMftY+STBPAz7Uut6bZQW1vqWlXDzafOxTEgw8Tj+Fv6VSZyzp2u0YxAZst29Ka64HByKXf8xH5012wuQKZkmYkWJfF1nuOFWVc1638Uvmk0NosZ+ztnBzkcV5QunGS9EzPtBbJrekld4kUylkThQx4XPpUJe9c3VTljYhKMV3NznpWJqS5uE9K6ldL1CSyMyWVw8PXeI2wB9a5+4tDLOCO1PoZ67s7XwJNHBqcLSvJGQF2sihu/Qj39qpa6wm16/kTGHuHI/M1lp8sSqp+76U8sR3yPWhRsEp3iojkdgpQYOT0707zGcku2TjA9qrkn8aepOC3egzuSE4A9qkiO5hzUX1qRSqkc59qTQJl0NxRUSP8AKPlooKOTZueKUbiBSKQpzgGnrIQTjvTRmNbj5eua6DwH81xrUP8Afsn4/A1g79oPygk9zW74BkL+Kp4iBma2kXgY7VMjeh8Riom5c07YuTk/SgqVJU9QSKb3yDwOKpbGDXvFvTWWPX9L+UcXcZJ/Gk1bjVLvjAEz4/76NV7Btutae2cYuY/w+YVb1zjWr5c5xcSc4/2jU9Tb/l2ZL/SqEwAcgVplTj3rOnOZqGED0jXIw/w5iOMnep/lXnghAUZ616TqQL/DdG6gMvNcCRwM0kbYl2aKhhHpQIMjirQXJJqWLMakjGexPUfSqscvNYrRW4TnHNSMvFWQM8monXk07CuUGX9430r07wiok8I3pByFjbH5GvMZuHr0vwON3hK9znGxhmoex10OpxK8ipAoqInbkjvUqtkAkVRyve5ISmV8wHZxkL1x7VpeFiJNJ8QRJkL5bMATzjFY8zZGPStvwHiWfWYD/HbN/wCgtWdTY6cM/eOBUkTADPJxWxbea0tvMkrBFQ5IGTjPTHc1mSRlLon+6/T8a0bafyrURJN5btkBxnj8aaNoGtY3dxCt7NHJKrEgnPBx71o6jHObi3kGeV8zJPbiqds6TQToZBNJHbZZzxvIPr3q/NqUUltboPLeQQFHyeU4qy3sY78SkA85qUnJHFRSANOzg8E5qUcc1Z5DerIHXrxWXejBBrYJxkYzWffjKAhahmtM7H4UMRqs2DjisjW1P9u3+evnv/6Ea1PhYT/a0oHWqGuqf7evuOfPf+dRDdnVV/hIyunJpTKigDPP8qfIuajEKg5/HFaHLFpbi4DHmpokUtjA5NIE5pwGMCncEx0gCkgdKjUEgU/nGDSEYAFIvQY/CnFYt6MTgnvW2wwOlZOoJh1PvSY4anoHwvkzfPH6gj9K5+6iK3MqYHyuR+RrQ+GdyIteVGPBpviOA2/iG/hIwFmbA9ic1MN2a1daaMOd2WNiB2rU8KKLHwbrmptgyTkWkYI/vdT+QNZ0wJhYAc9qvLqCR+FbTR442AjczSsRjLHt9BVS1aMqT5bs5eTTizElsA89KRNMlXOGbb61tBN7DjjFK6HjKmnYOd3MFtMcHBcg+lXbDTVjy8g3k9ARWl5YaUkj2zSkbDnvSSHKUrGVqMKxRBlGMHg13Eii3+HekKcb7mZpSc9gv/1647VEMtoyqCT6V0WpX8d3pej2kBdY7S3IYMNvzHr/ACFP7RSl7jZQZflDDoc4JpCucDPGM01WygUnA68c4p23g/PmmYqwyQoEJP3RyT6Ve8KKl9fT3ksYNpZxGVlP8WK56/uRLcRafEfvt+8b+leueFNJt00o24tx5Tx7SNucg9aOVy91G0Er3ZxknxG177YpW6a3iH3IkxtUdhWpqcEGuaems20UcV3nZdRqMKzdmH1rlPEOkvZzXse07bVypYj0PFbHgrUJbvRNTDsf3MaMu0c/K1RP3ZGsPeunsU5YzbsyOjLIOABzURfaQOK0NTZZo4p0BKng896yyc84qzkmrMXeC2f5VIHOcCqxOJM1KG5yOKRJNyTgtznpUi/KcGmCQ8fL7dKc6skhVkKkdjQO3UsBjgcmimqyYHDfnRQM5r73JxxTQPmHvSk8cY6UhJIA9BSJA5rZ8DSeV45sx2kDIfxFYynsav8Ah2QQeK9Ml5B84ChmlB++g1FPJv7qPuszj9aqSE7MD0rW8SReV4l1JDxidv1OayccjHNEdiZ6SY2ydjq9jk/8vEf/AKEK1/EcPk+JdSjYk7biT+dY8CGPU7R+wmQ/+PCt/wAZHy/GWqerXDEfjU9TfemYsxCoMdTWVPlXzjrWk3fOfwqjcr3psyi9T0a0uRc/C3Y3UH+QP+FcUy5QY611WmxN/wAK32nIYlmH05rm/L+UHilHdm2I6EKnOcgdOaf0GMfhSY2npxTscZqzikxAew70xx1qToaa3U5piM26GDXoOhTm1+Gd26f6yQ7OnYnFefXgzXfeHojdfDK4VCGdJCSv05rKR20Nmcrj5ip544pQeOKlKgtuFMwRkdqs5upC+Tk5z610fw158UXMXB8yEj9DXPODg5xW38PC/wDwmkQR9pbA49yB/Wsp7HThviOU1CPy9Suk/uysP1qnIxVl9Dwa3/EtoLfxHqSKeFnYfrWHMm9ffNEfhLk7N2O20LwJcatB5hukVAMgbTn+dZt3ZNpl7cWec+W5UnHXFd/8PLxXso4i3O3BrB8bWht/EkzH7sqq6+nPB/UVjRqSc3GRyOpJ3TZzY6ipe9MwM1JjAHNdtzOwwjJ6VQvh+6/GtI96p3mPIIIGR3pMum9To/ha+NZnPpiq+vLjXr7j/lu/863/AIV6ZbT6VeTsAZ/tO0HPYAcVR8ZwRp4puvKAUNtYgdjtGayg/eZ21l+6Rz2OeR1phQjntUpyDSdTg1qcVl1GgYXJoxnmn7eAKQjigNQxx704YYYpo5HWnYx0oKGOMDms2/XcnHatVl3DqM1Suo8qRQyouxJ4TvTZ67bPnq1dj4/hxr63a52XUSyZx36GuH8OCFfEdh9owIfOCsT2zXr3jKxtG8LP5JVmgdZFYc452kfr+lZp2kdSjzU2jyxic96jOcmpT14NMbrmtDiY3dtweeKk0hL3U763MdrI1h9oSKW4YYQBmA6/j2rN1aYww7I/vPxn0rY8QSyaMmg2ke/7NFCtyUB4ZyeCfyqZS1SRvSpp+8zqvE3hODSpLZodVsQJQwKyP3GOnPvVC38PLdQqTqGnBt2CBKRgevfP6Vyd94omvHXzIAwVcBXUHHNRwa23lsFtwO/AwB+Rqro6X7No2tT0u602ZBPEwjkXdHJ/A4/2T3qp5nADD6V0Whaq+seD9VsbgmSK0iEtvu/5ZNuHT9fzrms/LyOtJSuctWnZ3RIDmklbZHn0prBlWgxb4i27jpTuTCm2rnLSSPDqAmOSQ+a9c8N+IBp+h/aZTKUA/d4bG/2968w1OAKV4xlsZrtdSBg8PaHbDGFhZ8fUj/Cs7e+jdStFsz9U1G4u7a78xk3TksxK55JpvgLcuj+IAmCy2+RzjJFQSKWQ8g8dKt+Bo8WfiaL/AKdjTqa2FQnfcY8vmBTyCeSD0zTOQvK8UOxO0YAwMYFG7AOKswm05NoawxSg5JpjknkmlU8UGehYgcAtuBII9cYqd5Wkfec/McdOp+tUwSDmrQeaSJ3B+RSMj0+goKi9BQxx1NFRE8nkUUEGHmkJyMfrSFuQBT9uO4NIvlY1QB3NOs3MWsWUvTbMv86bkZ6VHK20o46qwNBUFaSZ1HjOAr4qvSOjlX/MCsExMmNwx6Vp67q8Osait3EjLmFFYOMHIHNZwk2DGM56Z7UlsVU5XJtEbHYY3bPyuD09CK1PFV5bat4mur2zYm3lYMpII7Dt9ayi3zZPNL/FnpTtqKMvdsOI4qhefd/GtAZwCap3g3ITSYluesWDIfhbOixpvMSjp8wFedFtwAP4V2UWoWEnw2C+bGZgqxlQw3ZHbFcO57joaUTXEu9rD92MqeR60q4HA71Gp45pepqzjuKepqGRuanx8p4zULxkj3H8qTHHcqXKDbXp/wALoYpfDN7ExyDu3LnvXm0wVkAC8gda9I+E8ci6ZqDFcqwYgA89MVEjswz1OIlXbcOB0UkUwn86nugFupRj+Mj9agwufmzjviqRzytdkbDd1ra+HxWPxzaZ6bl/9DWsgLxn+VLpF82la3FfiAymJgwXftyQcjJqWrmtGSi7s0vGNuY/EupI3OJyAa5hUGSDW/rurSa1qlxfyxJE0zbiiHgVisoVsihKwSkm20dd4K1eHT7xYpWIBPGBmug+IhU31pG0EiyCPcJCBtdT6V59bBowkiffU5FeyXtuPFvw9S4CE3dku6Mnqy9x/n0rNUkp8xMaUZJtbnk7AdaX0NK3B/xpWQ44II610GDGE8nFV7lQ0Rqxio5FyhpMcdGdN8JLqSDV7qJkV4pCCATjBA6iqviWRm8SX7N1MzVkeHb2fRdQa6SLepGCCcH6ip7qU3VzLMxYl3Lc9eTUpWOqrUXIkiA9fwpAPmp2PyxQAc5HX2qzlSDijGSeKOppSMnHekyuozFSUm0k4p+D70FDSPTrUMqZU1YA6+9NZMCgLmBPGYpDg4PUGvYNG1CXxJ8O7uGREe4SDdvRQCxXnn34ryy9hJIOPrXVeCvEJ8P2s6GLcsisUU9CSMYqLanVTkktTEKgUhHFTN8zEkdT2ppAPGKs5WjG1JP3kLFQwDjIPQ813Hjyytx/ZMsMQTNtsIGex47+9cxcWv2hQudpByDVu5ubi5MbXEhdkUKCfalb3rmqmlCxl/ZFZsFByKbNbqkGFHar2Mcih0yPmHbiqRKkbPwxk3Ra9aeVDIz2jHbIudw9B+NYflkhgzEbegPem6W9zpF+93aymN2UrgdCD1BqUsxHJ/OlFWCdRNJEYLdDyoFKW+TAGaMkk9eKToOn5UNBGWmhk6oGKqfQ5r0GHT5fFXhnTJ9L2TXNpGYZ7YMA+OoYA9a42aFZIyDggDmr/hTQJJo5NWbVf7OsYjgSDOXOelTJpO5rT1ViO8hmt5ZIp43ilQ4ZWXBH4Vf8DDM3iSIjk2bN+Qpde1FdU1iS5RmdcKgkfq2BjJpfAm1df1eDORJZOOfXaaJ7CpJKTsZzcnP60hHGfSk5yc0Bt2cnAqznY0njGKXPy8Amm8E5FGSMcc+1BI9Scc9anjfb3JHtVdSTjOMVKrYxjBxQGxITzRTS/PRaKBXMRlIbBGKFqQZAIYA00L8vFIq7ExSBfm5FOA49DQOD60rDuHQ5qxEpuHVBtBwepxQjjYY2iUjruAwR+NNDiNwU4NMaQxsCQ5H/ANalwCaVss4Pc0mD6UC6DlweM4qKSPeNpHWpO2AOakjG45OB7HvQK7IUhWFeBjJ608AgEdjUrLk7QDn2oCdi3NArtsj6DFSAALT2hIUuOQOtMBPWmjNgh2tScq2R+FLxmnjaEwQcnoaAK0qZBxXQeB/EkXhya7E9vJKsq5XZ2NY2wMOOw5pyRheMCk1dmtOo4aofPN508ku3G9i2PTNRCn49aUYXnHNBPW7EjQuSM4pu0e1SDHORTWQ5FIbehCy5NRyRg8jtVor600x+lIpO423PzY5rodO8R6ppdo9tZ3GyJ8ggqD1+tYiR7Pqas46VSBScXoBckktzk5p6pld2D9ajIAPtT09C2AaZl1BwrDCg/WmeWSvqPapCSgGOhPWkB6kcZ9KQ0N28cU4jinjGcMAfelK5Uc/gaY7kRHGKVRhhwPxqTYdp46d6Vn8zb8qjaAo2jH4/WgZBt+alIOeKfjnpRjNAXIwDmrIAMWeMj3qEDnmpADg+lIojwetGM09lIoA7UAQiASuAw4zU3l7RtxgCnop7CnOACcetItbEGKQYz0qVlyARimbNp/CmIYRzmh8Y6UuMnPanfKVbIJIHBBoBkAwfanFRjlh06UjcNkD9ab/OmJbjG5Y00dOmamYnPrxjOKQoV4z2oE1YjXkcZ5FMIbO3r6VJyDmmt60McStdMfscuBhtpFdFGCfhppKIM7pzu9DgGsCRA8DLnJIrQstQlj8LJo8kSFYpjKj7uRnjH0qbXaZrGaUWVSFIxgqa0vAhVfHLoGBEtuy/XiszjBz6U2xkn0/VU1G1lMU0YwpAB/nTlsRSlyy1J5gFdh/tEY9OaiBGBnr34p8k5k3mT5nc5JNM/hyODTIkxFxg9fanRsFnR2j3opG5c4yKYCe/apR+8YlnC8fnSYJpDDj+EYGafvY88Y6UxUZmCKCxPQDvUsltcRRo8sbxo2dm8Yzjg4oCOruNEhA/+tRUWTRQHKUO9IMk96QE0o60Gb0F7UqvtNNxTjjaNuSe9Ax+8nJpD6gChR60oByTkZFBQbmyDmpRJ8pBAOe+KjAyM0oBxQDbExinZ4o74zS9KCb9xQSPUH61IjsSBkMPemZJOKcq+pxQFyfzSoKMqkGownXFC/3TyKk3DoOcUC2I/Lw3UGnMj+Wq7eBUmFZPmXp04p0ewA7hxjtQDsQiNsZCml2leSKmVj8oDfKemDUpCvA2cZHvQOyKx5UDHSmggDoaXkdelAbawYEfiM0gtqN5wePxoCsR60ZBBz+GKeuR0/OgbiN2E9qcq9z0o56dKevTmnYWwcA5xUi46Gogfyp4zgUEtskKlhxTD8tP3jbgHjvTOCPpTAMGgDj3oPpTgMHmgFqOQ/T8aeNpIB6ZxmmBcuRjtTgyqOUzkY6459aRSWuorHqOpHFA4KkdDSBsKQR1pQMYNUFxD1NIOaU0AUhIAOc5pwyBTR1604elIvoOyDSY5HFAHNPXuOxoNENBweKczfNn+VN9CKeVJc9zSGRnjpnmmNyckdqkNNx8xBoC5H0FIG2nIzTyMHimMPzpksjYZPIpOKfn1ppxmmQMf73A4+tIOBwTUpChTkHcenPSmnj0NBRFuO/HXFMkPTA79qkxzkd6RhnvQJOxGuMdM/Wn9sdqO2CaBgUIhu4gGR269TScc9Pwo44G4gZoAYc8AetDGhGHy5FMZ9q5PSl3D1zmopwzocc80X7B11FjmEhwOCfWpDnvVVI3Lj5StW2UZyOppJjkkti9pl7Np9/b30BHmQOGGcc+ore8R+Mn8RW8EMlrFAI2Lkr8xJPoccVyivjoaac9aOtyoyklYmeYBiFHH0oqswOTxRQTYpgc0oA5pelItBLQoFBHbNL6U4oRjIIz0oCzEXg5p3XpSEYFKKAsKAfXinrg/WminYoKViSJxFLuZA/s1NOWYnjnnAqM/eHNSrjbz1oQMFGOcc07FKf0pOKZCDmnA03FOx3oI3HgkdCaCffHtSAZOKc+1XwDnHegNhAx/vZxS72PzZz2NIOlAIDdOKRSY4/MuRSYByQCeOcjpSZweOKMe+KB3DadpPHFOYOmAcgdeaTOO3NOzwKRXQMHjmpCeSQoGewqM5BBp5ORn1phfQZLtMeMMG9ulKgwgDE/UinjBGcc0udyYP0pD5lYIypyOaeY24+UjPftUagBjjtU3LIXB6deaYWTI8YNOwTjNOQsgLKcZ4JpVYrgZ49aCbWFQfNjHY01gCo7cVK8pk2cYwMZpmBs5J49qB2GjrjtThwc54pDjPFDfKT3x0xTuTYcetIfan4LN05z060h69KB8rGAc808cdabjn2pxHHJpFoM570ZO72oyOmKMY57UFIcKd1Gcde9M7dKkGShA49qQIjIwaaVOeanELMQQOvSkKck5zQNEO5cEEHFMYVIy4pm0tzigGRqARzSY5p+NrH1pG6+tMiw08Yz+dNkQ4DDJQ9GxTnGT0pmCDjigrYYeOCaYSDTjyKTHuKZDQhNG0gAnoTSMDmhmOMelArEbgcE54pqTbjgDFPcbwB0GKjSLawOc0nccbWJWCjbgDIpBytB60HpTExDjcOtAYqylWIOeCKTkHdnik74PUUAiSWeSUjzG3EdDjn86ACwIHpUYGaep2twaRaIy3PaihyNx60UWAqA04d+KaD6U4ZoIFA4p3WkA5paYncdjA9aMUA07FIWomPWnLmkpwx25oY0IcZpwpMU4AUDeo5eeKKBxT8A4J/EUCsNAPpS+1OoxRcXKKPlXOcN6e1NNOxikzkUCaEXpQSacOgx1pD0oENHvTx603bxTgMDikNaikDjBzThzTcYGKeOvJ4oK2QO3YdO2aAQR2pSMjPH0pBTBoVO47Uu0dM03JyacOvrQIcEznGSalt5GikVhtypyAwBH5GoOQc5pyHGCKAuPkJ5z1PpxRE+xt2AfqMinN+8UH0pMqQAOoNAeYu8txnC9gOgpQR5ZBB6+tNAPpUiBQMN60DuCBC3zdPWkKgLwwNLgH7poRsEgjNAJikDqDSAH8BSkbuV/Kk6cUDT1E6GlzuTGARnOaQEhsg9KUZzzQXcVcDg07kdeQfWk28jilIG3GD+dIaegg2lcEYxnmnrxxkYpECfNuLD5Tggd/f2pVyG5oHclkiZFUh1Kkc4PIqPBXNOHzdxn3700/MvuP5UDGP0yOcdQKj9iakKt0IximMCCcggigAwCM1GykHmpVz+FLJkoFz8o9qAUUQMhUDoTUXbJ61MWAGNisDwQ1NcAqWH5Z6UDcVYr0jcmpMKCCV4xg80Eg4wOh796DO2pAxGaYHBJB4qZzECxIIzyuBxUKqrPnt60rlcgbuRxxSFxgnpipSsa7sSBsHA4xketU5AN/DfL60XHGndgxfOegPqalEqklerDuKilUKwwcg96WOByfMGNoOPehM0nFWJSfkI6ikAyM8UYOG2jOKGUgAVZzahnBxnmmsxIpSpwCe9NI2nINIroAfjoKKjJPqaKAuRg0oNFFBD2Hd6WiikxMUDjrTx6UUU0AAc4NOwMUUUEsUDpTscUUUFDhSiiikUO6gUi0UUhk0kaJBEwkJL53DHQ1ERgGiiqI6jhShRjJxRRSRIrbf4QenOfWkxt60UU2CDvTwaKKRaFxnj0pAecdqKKGLqBAzmpGXA9j0oopkiFSvWhOKKKBPcmjOefWmlMPRRQgY9WwOPpSE9Bn3oooGg24NLwc8UUUmUhCaXIPX86KKAF24pcfKM0UUwFHB+tSAZz7Ciig0Q3AL4FOKE9KKKkof5WIPMDHI7U0En65oooRUtErDXIFMxkUUUCYnQ0/Pyn9aKKZMWyvIcNjselNDcdfaiikym2N6Ejt3qM/e45oop9CXsJIgIGFx+NRDI+6KKKllRHyxQDmNy64GWK45+lVHjCtjPBoopsqDdxoj5ADZzVmK3OzC0UUkFRsbjoM4BoZWbJySB70UVZkIJNy7WBIHv0phbglDweOR1oooGQZ9/0ooooEf/2Q==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9" name="Picture 9" descr="https://p0.ssl.qhimgs1.com/sdr/400__/t01d6ff18430f4a41ea.jpg"/>
          <p:cNvPicPr>
            <a:picLocks noChangeAspect="1" noChangeArrowheads="1"/>
          </p:cNvPicPr>
          <p:nvPr/>
        </p:nvPicPr>
        <p:blipFill>
          <a:blip r:embed="rId2"/>
          <a:srcRect r="-4803" b="19009"/>
          <a:stretch>
            <a:fillRect/>
          </a:stretch>
        </p:blipFill>
        <p:spPr bwMode="auto">
          <a:xfrm>
            <a:off x="1984375" y="1916832"/>
            <a:ext cx="866501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2567608" y="620689"/>
            <a:ext cx="3275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二 材料的导电性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95600" y="1700808"/>
            <a:ext cx="7270750" cy="10577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    </a:t>
            </a:r>
            <a:r>
              <a:rPr lang="zh-CN" altLang="en-US" sz="2800" b="1">
                <a:latin typeface="+mj-ea"/>
                <a:ea typeface="+mj-ea"/>
                <a:sym typeface="+mn-ea"/>
              </a:rPr>
              <a:t>根据材料的导电性能，材料可分为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导体、半导体</a:t>
            </a:r>
            <a:r>
              <a:rPr lang="zh-CN" altLang="en-US" sz="2800" b="1">
                <a:latin typeface="+mj-ea"/>
                <a:ea typeface="+mj-ea"/>
                <a:sym typeface="+mn-ea"/>
              </a:rPr>
              <a:t>及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绝缘体</a:t>
            </a:r>
            <a:r>
              <a:rPr lang="zh-CN" altLang="en-US" sz="2800" b="1">
                <a:latin typeface="+mj-ea"/>
                <a:ea typeface="+mj-ea"/>
                <a:sym typeface="+mn-ea"/>
              </a:rPr>
              <a:t>三大类。</a:t>
            </a:r>
          </a:p>
        </p:txBody>
      </p:sp>
      <p:sp>
        <p:nvSpPr>
          <p:cNvPr id="4" name="矩形 3"/>
          <p:cNvSpPr/>
          <p:nvPr/>
        </p:nvSpPr>
        <p:spPr>
          <a:xfrm>
            <a:off x="3215681" y="3212977"/>
            <a:ext cx="4867275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如：</a:t>
            </a:r>
            <a:endParaRPr lang="en-US" altLang="zh-CN" sz="2800" b="1">
              <a:solidFill>
                <a:srgbClr val="0000FF"/>
              </a:solidFill>
              <a:latin typeface="+mj-ea"/>
              <a:ea typeface="+mj-ea"/>
              <a:sym typeface="+mn-ea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2800" b="1">
                <a:latin typeface="+mj-ea"/>
                <a:ea typeface="+mj-ea"/>
                <a:sym typeface="+mn-ea"/>
              </a:rPr>
              <a:t>金、银、铜、铁是</a:t>
            </a:r>
            <a:r>
              <a:rPr lang="zh-TW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导体</a:t>
            </a:r>
            <a:r>
              <a:rPr lang="zh-TW" altLang="en-US" sz="2800" b="1">
                <a:latin typeface="+mj-ea"/>
                <a:ea typeface="+mj-ea"/>
                <a:sym typeface="+mn-ea"/>
              </a:rPr>
              <a:t>，</a:t>
            </a:r>
            <a:endParaRPr lang="en-US" altLang="zh-TW" sz="2800" b="1">
              <a:latin typeface="+mj-ea"/>
              <a:ea typeface="+mj-ea"/>
              <a:sym typeface="+mn-ea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2800" b="1">
                <a:latin typeface="+mj-ea"/>
                <a:ea typeface="+mj-ea"/>
                <a:sym typeface="+mn-ea"/>
              </a:rPr>
              <a:t>玻璃、橡胶、陶瓷是</a:t>
            </a:r>
            <a:r>
              <a:rPr lang="zh-TW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绝缘体</a:t>
            </a:r>
            <a:r>
              <a:rPr lang="zh-TW" altLang="en-US" sz="2800" b="1">
                <a:latin typeface="+mj-ea"/>
                <a:ea typeface="+mj-ea"/>
                <a:sym typeface="+mn-ea"/>
              </a:rPr>
              <a:t>，硅、锗和砷化镓是</a:t>
            </a:r>
            <a:r>
              <a:rPr lang="zh-TW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半导体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28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3553" y="1196753"/>
            <a:ext cx="7705725" cy="38533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 algn="just" eaLnBrk="0" hangingPunct="0">
              <a:lnSpc>
                <a:spcPct val="130000"/>
              </a:lnSpc>
              <a:defRPr/>
            </a:pPr>
            <a:r>
              <a:rPr lang="zh-TW" altLang="en-US" sz="4800" b="1">
                <a:solidFill>
                  <a:srgbClr val="FF00FF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重难点拨</a:t>
            </a:r>
            <a:r>
              <a:rPr lang="zh-CN" altLang="zh-TW" sz="4800" b="1">
                <a:solidFill>
                  <a:srgbClr val="FF00FF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：</a:t>
            </a:r>
            <a:endParaRPr lang="en-US" altLang="zh-TW" sz="2800" b="1">
              <a:solidFill>
                <a:srgbClr val="FF00FF"/>
              </a:solidFill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  <a:p>
            <a:pPr indent="254000" algn="just" eaLnBrk="0" hangingPunct="0">
              <a:lnSpc>
                <a:spcPct val="130000"/>
              </a:lnSpc>
              <a:defRPr/>
            </a:pPr>
            <a:r>
              <a:rPr lang="zh-TW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   </a:t>
            </a:r>
            <a:r>
              <a:rPr lang="zh-TW" altLang="en-US" sz="2800" b="1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材料的导电性能是由材料内部电荷的运动状况决定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。</a:t>
            </a:r>
            <a:r>
              <a:rPr lang="zh-TW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如</a:t>
            </a:r>
            <a:r>
              <a:rPr lang="zh-TW" altLang="en-US" sz="2800" b="1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金属</a:t>
            </a:r>
            <a:r>
              <a:rPr lang="zh-TW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含有大量的自由电子、就容易导电，而大多数</a:t>
            </a:r>
            <a:r>
              <a:rPr lang="zh-TW" altLang="en-US" sz="2800" b="1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非金属</a:t>
            </a:r>
            <a:r>
              <a:rPr lang="zh-TW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由于自由电子数很少，故不容易导电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。</a:t>
            </a:r>
            <a:r>
              <a:rPr lang="zh-TW" altLang="en-US" sz="2800" b="1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电解质</a:t>
            </a:r>
            <a:r>
              <a:rPr lang="zh-TW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导电是因为离子化合物溶解时产生阴、阳离子从而具有了导电性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。</a:t>
            </a:r>
            <a:endParaRPr lang="zh-TW" altLang="en-US" sz="28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1847528" y="476673"/>
            <a:ext cx="8464550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如图所示，在常温下闭合开关，发现灯泡不亮，如图 (甲)，这说明常温下玻璃是___________体;当闭合电路， 将玻璃珠加热到红炽状态时，发现灯泡发光，如图(乙)，这说明红炽状态下的玻璃是________体。分析比较 (甲)、(乙)两图 现象可得出的初步结论是：_________________________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1267" name="图片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4039" y="3670302"/>
            <a:ext cx="4046537" cy="30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28048" y="908720"/>
            <a:ext cx="10747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绝缘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155405" y="1747669"/>
            <a:ext cx="11509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导体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19537" y="2564775"/>
            <a:ext cx="72215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导体和绝缘体在一定条件下可以相互转化 </a:t>
            </a:r>
          </a:p>
        </p:txBody>
      </p:sp>
      <p:pic>
        <p:nvPicPr>
          <p:cNvPr id="11271" name="图片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54989" y="3716868"/>
            <a:ext cx="2420937" cy="295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8"/>
          <p:cNvSpPr/>
          <p:nvPr/>
        </p:nvSpPr>
        <p:spPr>
          <a:xfrm>
            <a:off x="6076952" y="4430185"/>
            <a:ext cx="1770063" cy="539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6540500" y="3829051"/>
            <a:ext cx="1073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对比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51984" y="5157192"/>
            <a:ext cx="172819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现象相反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19536" y="404665"/>
            <a:ext cx="8001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半导体</a:t>
            </a:r>
            <a:r>
              <a:rPr lang="en-US" altLang="zh-CN" sz="3600" b="1">
                <a:solidFill>
                  <a:srgbClr val="FF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3600" b="1">
                <a:solidFill>
                  <a:srgbClr val="FF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介于导体和绝缘体之间的物体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5560" y="1412777"/>
            <a:ext cx="7010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ea typeface="黑体" panose="02010600030101010101" pitchFamily="49" charset="-122"/>
              </a:rPr>
              <a:t>锗、硅、砷化镓等都是半导体材料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063552" y="5103674"/>
            <a:ext cx="7620000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600"/>
              <a:t>       </a:t>
            </a: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半导体应用广泛：</a:t>
            </a:r>
            <a:r>
              <a:rPr lang="zh-CN" altLang="en-US" sz="3600" b="1"/>
              <a:t>小到电子表、收录机、数码照相机、电视机；大到汽车、火车、飞机、宇宙飞船。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91545" y="2348881"/>
            <a:ext cx="3672407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a typeface="楷体_GB2312" panose="02010609030101010101" pitchFamily="49" charset="-122"/>
              </a:rPr>
              <a:t>半导体在电学方面有许多独特的性能。例</a:t>
            </a:r>
            <a:r>
              <a:rPr lang="zh-CN" altLang="en-US" sz="3200" b="1">
                <a:solidFill>
                  <a:srgbClr val="FF0000"/>
                </a:solidFill>
                <a:ea typeface="楷体_GB2312" panose="02010609030101010101" pitchFamily="49" charset="-122"/>
              </a:rPr>
              <a:t>热敏电阻、光敏电阻、压敏电阻、磁敏电阻</a:t>
            </a:r>
            <a:r>
              <a:rPr lang="zh-CN" altLang="en-US" sz="3200" b="1">
                <a:solidFill>
                  <a:srgbClr val="3333FF"/>
                </a:solidFill>
                <a:ea typeface="楷体_GB2312" panose="02010609030101010101" pitchFamily="49" charset="-122"/>
              </a:rPr>
              <a:t>等。</a:t>
            </a:r>
          </a:p>
        </p:txBody>
      </p:sp>
      <p:pic>
        <p:nvPicPr>
          <p:cNvPr id="7" name="Picture 5" descr="1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73543" y="2276872"/>
            <a:ext cx="18756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1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88288" y="2276872"/>
            <a:ext cx="18513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847528" y="3031289"/>
            <a:ext cx="5233988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TW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半导体二极管具有单向导电性，</a:t>
            </a:r>
            <a:endParaRPr lang="en-US" altLang="zh-TW" sz="28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4339" name="Picture 5" descr="http://www.diangon.com/image/portal/201507/27/083105f2rlczm8mmr8rcd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3956051"/>
            <a:ext cx="24066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05265" y="3913718"/>
            <a:ext cx="23002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7" descr="data:image/jpeg;base64,/9j/4AAQSkZJRgABAQAAAQABAAD/2wBDAAgGBgcGBQgHBwcJCQgKDBQNDAsLDBkSEw8UHRofHh0aHBwgJC4nICIsIxwcKDcpLDAxNDQ0Hyc5PTgyPC4zNDL/2wBDAQkJCQwLDBgNDRgyIRwhMjIyMjIyMjIyMjIyMjIyMjIyMjIyMjIyMjIyMjIyMjIyMjIyMjIyMjIyMjIyMjIyMjL/wAARCAE6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kBBGQaAFooqKd/LhZvagCWikFLQAUUZFFABRRRQAUUUUAFFFFABRRRQAUUUUAFFFFABRRRQAUUUUAFFFFABRRRQAUUUUAFFFFABRRRQAUUUUAFFFFABRRRQAUUUUAFFFFABRRRQAUUUUAFFFFABRRRQAUUUUAFFFFABRRRQAUUUUAFFFFABRTXYquQu72FRx3UMpwrjcOqng0DsyaqXniC/8AIc4WUbkPv3FXM1i+JFK2SXCkhonHI96aLpRUpKL6m3WXrd0IIIVzy8i9+wOaj0fW4b6IRyuq3Cj5gTjPuK5vxFqq3WpbImDRwjaDnqe5oS1OihhputyyWx3YORTZJFjjZ3YBVGSTWJZ+JtPbT0eacLKFwyYJOfasm71mTV7uO3iBSFnAC9zz1NFiIYSo5NNWSOqs5TcobgjCt9we1WqZGgijVFHCjAp+aRztq+gUUmRS0CCiiigAooooAKKKKACiiigAooooAKKKKACiiigAooooAKKKKACiiigAooooAKKKKACiiigAooooAKKKKACiiigAooooAKKKKACiiigAooooAKKKKACiiigAooooAKKKKACiiigAooooAKoahp4uULxkLMOh9frV+igqMnF3Rxv9r32nytGzk7DgpJzUWp+Jhe6ZLbPBsZsfOG44Oa2PE2nCeya6jH72IZOO61wCWy6rqgspTizhTzro5+8vZPxIOfYH1q1Y9aiqNSHtWtV+ZEslxeQG5hdLaxBx9qlBO8+kajlvrwPrVN3gJwst/L/tGRY/0Uf1q9cSyaxfGTaFtovkiQcKqjpVhbLjqf8AgIqrdz0400tar17djNhMLkKt7c2z9jcASx/iQAwq9Fd3Wm30Md0ghnPzwyI26OXHdG7/AEPNPey4xn8GFPs4kuI5NFvs+RL89vJnmJx0Kn170PyIqRSTlDVdUzoI/FF+yjJjyOp21r2DanqKiSSYxwnuBjP0rkPC6rNqgtNSZVkt3aOUHgMw6fgRg/jXpq4CgLjHbFQzycW6dOypx3GQ26Qrxlm7sxyTUtFFSebe4UUUUAFFFFABRRRQAUUUUAFFFFABRRRQAUUUUAFFFFABRRRQAUUUUAFFFFADXdY0Z3YKijJYnAA9a4vWPGzJAJbLZBascJczIWec/wDTKMdR7kgfWpPFGoR3V5JYSsBp9nGJ7zn/AFjdVjPtjkjvwK840vxI974iuNRubYSykBYAW4hGegrSEOa7PVy/LpYiMqj+FfidX53i/UAJYBfhDyPMuY4SR/uqvH51HB4t1fTL5bTUZ5rWY8Kt8iyRP/wNQCPrg11eh6qt2h8yMI3XGcg1U8Yabb6xo0sZUGSNS8beh9KFyt2aLhGi6vsqtOy7q91/mbWk6/FqEptJ4ja3yrvMLMGDr/eRujL+vqBWxXh/g/VJL6E6PLNsurYmaxuM/NGw7fT1HcEivX9D1P8AtbSorllCTcxzR/3JFOGH5j8sUpwcXY5MfgpYSq4SNGiiioOIKKKKACiiigAooooAKKKKACiiigAooooAKKKKACiiigAooooAKKKKACkJAGTS0UAQtdQL1lQfjUEuq2UQO64X8OasS28MwxJGrfUVm3WgW84Plu0ZP4imawVNv32zL1nxHHLbSW1qrHeCrOwxx7VxtpIYtE1q4GfMlujHn/ZUKo/r+ddDq2iXVkhmO14h/Evb8K5u350O+T1vW/8AQhVo9nDwpJR9ntc0tKsdtpECuSRnH1rajsSR3/4CKWxiBA9+Pwrdgtwyjj6AUmzPEYh8zZz8tlgY6+zCsXUYDB5dwgIMMit9Oea7i4gULjsePpXOapEDBJ7qQaEx4eu2zB1ABPFEzL0mtUdv94Flz+WPyrqNKstWmUNHLJDEejOx5+grmLhj/wAJKj4BItE4PP8AGa9A07XrW6jVZP3MnTB6fgaHsTiJTjSSirlyC0mjH728lkP4CrajAxkn60KysMqQR6ilqDx5Nt6hRRRQIKKKKACiiigAooooAKKKKACiiigAooooAKKKKACiiigAooooAKKKKAPHfFd4y6Lq8u757rUJEP8Auq5UD8kFcDp10LW6DMcKeCfSuv8AFrZ0e6X01Kb/ANGPXCZxXdQinTP0LJaUfqVn1PS7DXViiUhwD19vwp2r+OPJtyI4wzlcDeep9h6V5mt1JEMJI6j2OKQymRssxJ9SaFQVy1lVF1OaWpp6DdNbeIbO4BwfOGceh4P869u8Iy41DWIAePMjmx6Flwf/AEGvB9P41K1P/TVf517f4LbdrWsn/Zg/k1Z4lao8niaCtGR2lFFFcp8gFFFFABRRRQAUUUUAFFFFABRRRQAUUUUAFFFFABRRRQAUUUUAFFFFABRRSHpxQAMwUZJwBWZeaxHACsI81/0q89usv+sJcemeKVLeFPuxIPoKC4uC1lqcRqV1dXpJnckDkKOBXLQts02+Hpesf/HhXrV+sIsZjIikBD1HevIHO221FD/z+P8AzFXF3PawNVVZJJWsdxYygKD6c/hW5BchFGOnYiub0mxvZdOtpwU+eMEHd296vziWytnnl4Veuw5pM5q6g5NXNK5uARk9Ov1Nc7qkoW3kJ7KSaY+pzXU9rb2EKyz3EhjXz5NijClicgH09Kw9Q1KSawYSII5TK0TqG3DKsQcHjI4prc1wtNOoorcWHy5PEw80nZ9lQNt643tXoFtoemNCrxBnVhw281wOmRPdeIpVjUs32VOB/vNXZWS3+nn/AFT+WeqEcUmLF32jKzNiLTYYf9U8qfR6sqjr/GW+oqO2u47hfl4bup61YqTyZOV/eCiiigkKKKKACiiigAooooAKKKKACiiigAooooAKKKKACiiigAooooAKKKKAPB/Fb5s71c9NSm/9GPXCyPXY+KHyNQXnjUZv/RjUkHww169tIbiKWyCSoHXdKQcEZHau2lJRhqffYPE0sPgoe0la5wzS4PJpySZ+ldZqHwu8QWNuZ5JbLbuA+WU55/4DWbpfg/VNR19tHge2FysJlLSOQuBjuAeefSq9qu4LMqGsubRFfTm/0639pF/nXtngF9+q6yfaH+TV4hZK0d9GrY3JIFOPUHFe0/Dd9+oa0ef+WPX6NWWI1SZx8QNTw8Zo9BooorlPjQooooAKKKKACiiigAooooAKKKKACiiigAooooAKKKKACiiigAooooAKKKKACiimSMVXgZPYUAZesStLttYxuJ5YDv6CvK75TBdapA/DC8cYz9K9jgtljYyN80jck+leaQ6VHqPjDV2upUS1ivXLBmALHA4FXHc9bLq0YT12SudhoX/IBsP+uC/yrN8RarH5TWMWGZv9Y3932+tP1rXIbC28i0dd23G5eQg9veuIfUgSSEJJ7k0JNkUsNUryc4rqbOhyf8VVpEf/AE1kP/kJq5y5lZ767UnhLucAf9tGpRrE2m6la6tFGpNqxLK3IKkFWP4A5/Cq8vnR6ldpOhV3ladTtIDI5LAj8cj8KqKtI9PC0nSxNp9YnU+E7kw+J55QMgWqAj23NXp0ciSoHQ5U9K8x8C263muX+WwVto8cf7TV6BDDPaN/eQ9cVEtzyswjF1pLqi80KOclRkdD3pwBA65pEcOuRTqk87UKKKKACiiigAooooAKKKKACiiigAooooAKKKKACiiigAooooAKKKKACiikoA+dvE0o+3alHnn+0J+M/wC21e06KCNC08Hg/Zo//QRXm+keH7bU/GOrXuqTwpZwX82yKRwDI3mHt6V1viXxNb6dZskMoC4w0ic/gvvW89YqKPocdNVqVHD01dpfi0tBfEWqxzA2UOGCsC7+47CuY8IDHxSlP/Tg/wD7LWBL4uiz+6tWI9WbFQaR4pk0/wAWxaqsKASKbdwcnAbAz+YFHspKLuilleJp0KjlHp+qMFflv2P/AE3b/wBCNeu/Cx991rRz3h/k1eTX9rPp+qT29whSRJC3IxlScg16h8HpPMOtNnPzRfyNaVtaaaO/OOWeWwnHbQ9SooorkPjQooooAKKKKACiiigAooooAKKKKACiiigAooooAKKKKACiiigAooooAKKKKACkxzmlooA4rx5qM1nc6TAt3PbwTeaZfJcqW2hcAkcgcnpXI/ZdLldmWYRlzubMxJJ9SWGSfxruvGOgXmsvYT2YidrXzA0ckhTcGA6HB5G3uO9ck/hnVY+ZNEuzg/8ALKWF/wCbKauLSPYwFahTp3k7SEOkxvaIPtCiA/dkLgA/ieKhOh2o/wCX+L/v7Gf61bud9lpqQX2l6msO9UUm2DAEnCjCuc8moIILSeaaKHTLyWSEhZV/s+XKEjIB+b0qk0dMMZCF0p/gVpdDs5kaFr4YkG0lZE78etbni3TbNbqynluX3C38gDIGQpznn61kTXFnYvM8ui3A+zqJJQ1jJ8inOCfm9j+Vauoy6vrCxP8A8I9dOFHyZt0Xg/70lJtXIliYzrQm5bX7GBHJZWbtJbtOk5GPNiuXRgPT5cZ6969L8H3k9/4T066uZWlmkiyzt1bBI5/KuEXwt4gncbNJEGe808agfgu416F4b0yXR/D1lp87q8sMe12ToTknj86Ummc2ZVKFSzpu76mptGc96WiioPKCiiigAooooAKKKKACiiigAooooAKKKKACiiigAooooAKKKKACiiigArhfHGoy2+sWNq13cQ2zwu7JDIybiCByVwe9d1XIeL/Dt9q19a3lmkUvlRNG8byeWeSDkHBHbvTW5vhnTVVOpseeTeH9Fu53mW6aEyMWYecTyev3hn9a0bzw1Dd6dBbvdiOFMbJCyjPHqcCrbeGtUjOZNEvTz/yzkhkH/oQNSXhaC0t7a+0vVApkEcZNqGBY9BhW6/jWvPtqe9PHQ93kqfDt5HPHwNYj/mKr/wB/Iz/7NTrbwTp5vYEOpsf3q9Gj9R71sW8FpcPMkGl3kxhfZIBp8vytgHB+brgg/jTBfWdjK0/9jXGbeZY2P2GT5HONoOX68j86p1W1uXPNZSi4uo39xN460DT7zxAt7c3UiySQKuxWAGFJ9ee9Y9jHZaPHILCW5jmc5Msdy6k+nC4B/Guk1Iaxq0wkPh26ZgNozCikD/gUlUk8KeIbhzt0tIM/xTXCAfkmajm93lbMaOJo/VlRqy0XQ9C8M3c9/wCF9Lu7l9881rG8jYxlioya1az9D09tJ0Kx095BI1tAkRcDAYgYzWhWR889wooooEFFFFABRRRQAUUUUAFFFFABRRRQAUUUUAFFFFABRRRQAUUUUAFFFFABRRRQAUYoooAwfFv/ACCYP+v22/8ARq1X8Nf8h/xJ/wBfEX/ooVY8W/8AIJg/6/bb/wBGrVfw1/yH/Ef/AF8Rf+ihQBkeLf8AmZv+wfF/KWu2tP8Ajzg/65r/ACrifFv/ADM3/YPi/lLXbWn/AB5Qf9c1/lQBPRRRQAUUUUAFFFFABRRRQAUUUUAFFFFABRRRQAUUUUAFFFFABRRRQAUUUUAFFFFABRRRQAYrB8Ufd0j/ALCcH8zW9WD4o+7pH/YTg/maAIPCv/H94h/7CA/9Ex1g6z/x763/ANhi3/nDW94V/wCP7xD/ANhAf+iY6wdZ/wCPfXP+wxb/AM4aAPQ8UUUUAFFFFABRRRQAUUUUAFFFFABRRRQAUUUUAFFFFABRRRQAUUUUAFFFFABRRRQAUUUUAFFFFABRRRQBg+Lf+QTB/wBftt/6NWq/hr/kP+JP+vmL/wBFCrHi3/kEwf8AX7bf+jVqv4a/5D/iT/r5i/8ARQoAyPFv/Mzf9g+L+UtdtZ/8eUH/AFzX+VcT4t/5mb/sHxfylrtrP/jyg/65r/KgCeiiigAooooAKKKKACiiigAooooAKKKKACiiigAooooAKKKKACiiigAooooAKKKKACiiigArB8Ufd0j/ALCcH8zW9WD4o+7pH/YTg/maAIPCv/H94h/7CA/9Ex1g6z/x765/2GLf+cNb3hX/AI/vEP8A2EB/6JjrB1n/AI99c/7DFv8AzhoA9DooooAKKKKACiiigAooooAKKKKACiiigAooooAKKKKACiiigAooooAKKKKACiiigAooooAKKKKACiiigDB8W/8AIJg/6/bb/wBGrVfw1/yH/En/AF8xf+ihVjxb/wAgmD/r9tv/AEatV/DX/If8Sf8AXzF/6KFAGR4t/wCZm/7B8X8pa7az/wCPKD/rmv8AKuJ8W/8AMzf9g+L+UtdtZ/8AHlB/1zX+VAE9FFFABRRRQAUUUUAFFFFABRRRQAUUUUAFFFFABRRRQAUUUUAFFFFABRRRQAUUUUAFFFFABWD4o+7pH/YTg/ma3qwfFH3dI/7CcH8zQBB4V/4/vEP/AGEB/wCiY6wdZ/499c/7DFv/ADhre8K/8f3iH/sID/0THWDrP/Hvrn/YYt/5w0Aeh0UUUAFFFFABRRRQAUUUUAFFFFABRRRQAUUUUAFFFFABRRRQAUUUUAFFFFABRRRQAUUUUAFFFFABRRRQBg+Lf+QTB/1+23/o1ar+Gv8AkP8AiT/r5i/9FCrHi3/kEwf9ftt/6NWq/hr/AJD/AIk/6+Yv/RQoAyPFv/Mzf9g+L+UtdtZ/8eUH/XNf5VxPi3/mZv8AsHxfylrtrP8A48oP+ua/yoAnooooAKKKKACiiigAooooAKKKKACiiigAooooAKKKKACiiigAooooAKKKKACiiigAooooAKwfFH3dI/7CcH8zW9WD4o+7pH/YTg/maAIPCv8Ax/eIf+wgP/RMdYOs/wDHvrn/AGGLf+cNb3hX/j+8Q/8AYQH/AKJjrB1n/j31z/sMW/8AOGgD0OiiigAooooAKKKKACiiigAooooAKKKKACiiigAooooAKKKKACiiigAooooAKKKKACiiigAooooAKKKKAMHxb/yCYP8Ar9tv/Rq1X8Nf8h/xJ/18xf8AooVY8W/8gmD/AK/bb/0atV/DX/If8Sf9fMX/AKKFAGR4t/5mb/sHxfylrtrP/jyg/wCua/yrifFv/Mzf9g+L+UtdtZ/8eUH/AFzX+VAE9FFFABRRRQAUUUUAFFFFABRRRQAUUUUAFFFFABRRRQAUUUUAFFFFABRRRQAUUUUAFFFFABWD4o+7pH/YTg/ma3qwfFH3dI/7CcH8zQBB4V/4/vEP/YQH/omOsHWf+PfXP+wxb/zhre8K/wDH94h/7CA/9Ex1g6z/AMe+uf8AYYt/5w0Aeh0UUUAFFFFABRRRQAUUUUAFFFFABRRRQAUUUUAFFFFABRRRQAUUUUAFFFFABRRRQAUUUUAFFFFABRRRQBg+Lf8AkEwf9ftt/wCjVqv4a/5D/iT/AK+Yv/RQqx4t/wCQTB/1+23/AKNWq/hr/kP+JP8Ar5i/9FCgDI8W/wDMzf8AYPi/lLXbWf8Ax5Qf9c1/lXE+Lf8AmZv+wfF/KWu2s/8Ajyg/65r/ACoAnooooAKKKKACiiigAooooAKKKKACiiigAooooAKKKKACiiigAooooAKKKKACiiigAooooAKwfFH3dI/7CcH8zW9WD4o+7pH/AGE4P5mgCDwr/wAf3iH/ALCA/wDRMdYOs/8AHvrn/YYt/wCcNb3hX/j+8Q/9hAf+iY6wdZ/499c/7DFv/OGgD0OiiigAooooAKKKKACiiigAooooAKKKKACiiigAooooAKKKKACiiigArP8A7b00a3/YxvIhqPlCb7Pn5thyM/pUXiHX7Tw5pEl/dZbHyxRL96Vz0Vfc1zPhfwjcwG517V9QkTWtRPmTtAy7Yk/hjUkHgD86AO7orz/R7LUtV8Vv4gfWr2LRLNWito5JBi6/vyMMAbMjjucZrvLe4hureOe3lSWGRQyOjZDA9waAG3l3DYWc13cvsghQySNgnCgZJ4pmn6haarYQ31jOs9tMu6ORejCsDxlq0UPhrWrdre6yLOQGQQkpyh/i6VjeE7yLUPDPhvSLjRb+W1NjExu9pWJHCjAJBBIPPPSgD0GmCaNpmiEimRQCyA8gHpkV574F06wudC1S71EPL5Oo3S75ZWOyNWOB16ACj4a6TFd3Wp+MDE0X9pSslnGWPyW6napwfXbmgD0WiiigDnfGcjx6RbiOCSeRr63Cxx4yxEgOBkgdAe9Z/hK+aXxNr8M1ncWsspiuFSbaTs27P4WPdTWl4smit7bTpp5UiiTUISzuwVQMnqTWT4cu7a88d6pJa3EM6CxiBaJwwB8x+4pDIPFv/Mzf9g+L+UtdtZ/8eUH/AFzX+VcT4t/5mb/sHxfylrtrT/jyg/65r/KmInooooAKKyZNKvnmkca3dIrMSqLHHhR6fdrmvFNxrGi3ugQ2+tXDLqGoLbS74ozhSpOR8vXigDu6QEEZBzWNLol9LC8Z1++UOpXKrGCM+h28Gl8NeHk8NaX9givru7hDlkN0+9lz1APpnmgC1q2s6foVmLvUrlbe3LrH5jA43McAcVeBDAEcg15t8UtXhm8LwxG3ukb+0bcAyQlQSJBnBPXoa0dfvY9X0rXZLjRtQtHsLKVra6lygf5Ccrg8EEd6AO5pkU0cwYxSK4Vip2nOCOo+tefhdK0b4Y2+uXtuZZ0sI3y0jFpJWUYHXkliK1vh34aPhrwtCk+77dd/6TdksT+8bnHPTGcUAdbRRRQAUUUUAFFFFABVLVdWsdEsHvtSuUt7VCA0j9AScD9TV2vOb2AfEjxEsSz7fDmky5YoRm7uB0x/sL69zmgD0OKWOeFJYnV43AZWU5BB70+uD8V2Wo3EcPh/RtWvReXg/eSl1C20A+85wAcnoAOufaur0kRWVtFpR1E3l1awr5jSuDKR0DMB6460AaNZ8Gt6dcaxc6RFdK1/bIrywYIKqeh9xVi8vFsoRI8U0gLBcQxlz+Qrzaw1w23xI8W3lvpt7dyi0tgtvHFhyQDwc9OvegD1GmSzRwKGlkVFJC5Y4GT0Fec3thaTeOfC8cdtc21veQXMs9tJI4JYBSAwz2JNQ+KNB0/XPGekeF7SDZDD/p+oOrtxGvCJ14JJ/SgD0+imooRAi/dUYFOoAK5nxfcSRnR4obWa5ma/SURxbQSqAs33iB0966aub8SXVvaazoU1zPFBEJpgXlcKo/dHuaAKfgu++0al4giktpreb7Wkpjl25CtEgHKkj+E96zNZ/wCPfW/+wxb/AM4at+DbiC68V+IpbeaOaM+QA8bhgfk9RVTWf+PfXP8AsMW/84aAPQ6KKKACiqV/Z3F35fkahNabSd3lqp3f99A1Rm0u/jgkca7eZVSR+7j9P92gDboyM4zz6VxHgmXV/EfhKy1W71u4SecNuEccYXhiOPl9q0ofCTR+JYtdk1vUpbiOPyvKZ1ETJ6FQMdec9aAOlqhpetadrUc0mnXKzrBK0Mu0EbHXqDmn3mopZSIjQXMhcEgwxFwPqR0rzTwTrKx+H7+CPR7+/gu9YuVkNumBHGz/AHicjp6DmgD1emNNGkqRNIokfOxSeWx1wO9cDoulWU/xC8R2TxSNaW0Nr5UTSvtQshJwM9+KqaPo9lr3xOvNRgiKadoIFtDtdsSXB5c9f4RgUAemUUUUAFFFFABRRRQAUUUUAFFFFAHN6zoUUtnqmoXUhubr7JMkBcfJApQ8IOx9T1P6Vzvh+00vT/hFZ6vLplpNLb6X558xB85VCeT+FdxrMEt1oeoW8K7pZbaREGcZYqQP1rz3XfP0X4YaX4MOx9d1G3SxjgjbdjPDt/ugZ5oGaUlppurfDGfV20O0s5bjTnmEaqG2ZUkYOPoa2/AMENv4B0JYEVFNlE5C92Kgk/iSapateaZpnhmTw7dXBsc2n2WO4uI2WEnZtB34xW14Zs49O8MaZZRXMd0lvbJEJoz8r7VAyKBHMfFy9mTwTPploN13qOY1HpGo3yH6BVP51U8A6xq1kugaJdwi40+80tLi1ulXDRbVXdG/Y9Rg/wA62PFWlPLZ65q10VPk6dLBaIOdilSXY+5OB9B71TsdUbSPg/pdzCu+7bToYbVB1eV0AUD8SPypD6HN+D7FvEvhTVfD09/NZC/uJb2KSAjMkLSsrrz1GV5/3hWrHZ3X/CxdM8P6Xq9+un6Pa+fdLuXaMjbHGQFA5HPPao/EVkvgrwr4dbT5Q2t6btitoFBY3m7Hmx4HOD1z2wK1Phe9ld6Lc6n9rS51i+naXUTjDxyZwIyp5AUAAUAd3RRRTEcz4250m2B5BvIgQe4zVfw8iR+LtWSNFRBBEQqgAdTVnxt/yCrX/r9i/nVfQf8AkctX/wCveH+bV5FVv+0Iry/zOyK/2d/12MLxhq1lHc+JbdpX802cUWFidhv2ucZAxnDKfxr0HT5Em061ljYMjwoysO4IGK5G+z9n8XYz/wAfPb/r2jrpfD3/ACLWlf8AXnD/AOgCvXOM0qKKKAOP8U6lf2njHwnaWt28MF5cSpcIoBEihN2Dn6frVP4jSGK/8IuI3kK6wh2J1PyN0zT/ABh/yP3gj/r6n/8ARRo+IP8AyFPB3/YZT/0BqQzZ1PXdUg0+V9N8O3tzdgfu4pCiKT7ndxWzZzSXFnFNNbvbyOoLROQSh7g44qejtTEeQfGa8nvLzSNLtmIitJ4rq6df4CzhI/x5Y/hWxqXiDVZPCfjTTNZt0W5020dUuo1Kx3COh2tg9D6iq3j7S2sfC019dFWvr/VrV5WXkKokARB7AfqSa6Hx0p1OCw8Nwf63VLhBNj+G3QhpCfwAH40hmLpHh1fFnhzQ7PUNQuYJtDkVbi3i24kdVBjYgg9irD6mp/BTX+q+Mdf1P+1byfSrVxY26SspWVlzvbgAcHgY96yPiJq0/hnW3m0Cf/S7yy8q/hRC/kRrwtwcdCoJHuPpXd+DbXSrLwpYW+jXCXFmsYxMjZ8xjyzH3JyaAN6iiimIKKKKACiiigDP1XTP7WhW2luJI7U586OM7TKP7pbqB646+tcZp+jae/xW1m3ksrdrePS7Xyoig2oAWHA7dK9DrkYrCbSvHWveJL54oNLexhjEruOqZLEjsOaAKunPpd9461nQB4fsRDp8UTm5CjJLqDtIx7mq3hrTrK2+LPicwW0UZis7UR7FxtDb92PrgflUfgu7y+ueMbm2uRb6vdD7OEiLMII12KxA5wcZrU8NLp974w1vXbHVra6W8ihi+zxn54vL3Z3A8jr6dqQzrpZUhieWRgqIpZiewFeD+H9X1+38Q+LvE9jEssjJFemzkXPnWxLbQD1VgoBH8q9n17T59V006fE4jiuGCXD55EX8QHuR8vtnNct4chjg+KvieCNAsSWVoiqBwAAwApgjN8R6ww8eeFtWEbRwQae9zco/3o4pGRST9M5/A0viTRx4O0bXtft9a1CXU9TkCwkMmXZvljQfLkgZ7Y4rW022tte8QeItbvNh00Q/2ZCXOFMaZMrZ9NxIz/s1xfhjU49Z8WaXput34fS9L8xtIklQoNQYMVV8nglV4Hr1pAereGdPu9L8OWFnfXkt3dRwqJZZSCxbHIz6DpWtRRTEFcp4yAa40RGAZWvQCpGQflNdXXK+Mf8Aj60L/r+H/oJrkxzth5GtD+IhfCiqmq64iKFVZ0wFGAPkFcvr+sWNuNdhlmZXGqwyHETkBV8oscgY4we/aup8Lf8AIX13/r4T/wBAFYmtZ/4RHxPjP/Hzdf8AoFLAO+HiOv8AxGegRSJNEksbBkdQysO4PSn1T0n/AJA9j/17x/8AoIq5XYYlDWpJIdC1CSJykiW0jKy9VIU4NY/g6+u9S+Hmm31/cNcXU9n5kkjAAkkH0rW17/kXtS/69Zf/AEE1g+Af+SW6N/2Dx/I0DMv4Y6lJB8PtMjXTb2YAP88artPzt0ywrqdF1XVL+8vY9Q0SbT4Y3/0aR5FbzU9SATg5zx6VjfCn/knGlfR//Q2rs6BGP4p1b+w/DV/fqN0scREKjq0h4UD6kivKfh3qGueFdEtIzAL2xl1iSwu41X54ZSwG9SOoznIP516vqmlPqupWHnlfsNo/2gx55klH3M+w5P1x6Vy3w6uoLTw3r95cMFhh1a8ldm7ANnNAylZ3Mh+KXiiJrhoLW+8mxjnjwGjnWAMMH1xu/EVR1nw9P4cs9A8J6Jreoi81G73yyKyghFO6WU4GeuOpq8unQj4canq+r3P2C71C5bU0mYfNDJu/cgDudoUY9yKj+HOpf8JD4l1DVtdkWLxAkSW8Vi6lDBDjJZQeu48n0pAenRIY4lRnZyoALtjLe5xT6KKYgooooAKKKKACiiigAooooAxb+DX752itbu106DOPNCGaUj2Bwq/rUei+E9O0a6kvgZrzUpRiS9u33ykegP8ACPYYFb1FAEc0EVxC0M8SSxOMMjqGBHuDXOeHfBlv4Y1i/udNupY9Ou1B/s88xxSA8snPGR2rp6KAKGuWEmp6Ff2ETqklzA8Ss3QFhjJrB03wndWOnaVDJeQ3E2l2yQ2oeM+WjhdrSkZyTjgen411tFAGLpvhy2sr59SuJXvdScbTdT4JVf7qDoi+w/HNZ1/8P9IvfEsWvQvdWN6D++azlMQn4/jx1/rXV0UAIBgAZJx60tFFAHNeNv8AkFWv/X7F/Oq+g/8AI46v/wBe8P8ANql8aSK1rp9qpzNLeRlVHUheSaj8P/P4s1mReUWKKMn/AGuTivGq65jG3b/M7I/7u/67HO63YW1xd+LJZY9zgqQdxH/LNR2NegaOoXRbBVGFFvGAP+AiuK1KJ3vvFcCrmR1VlX1BjFdloNxFc6DYSxOGQwIMj1AAIqsBNvEVU31/Virpezi1/Who0yZHeF1ik8uQqQr7c7T6470+ivXOQ5e+8J3Wo6lpmoXWtSm5052eEpboq5ZdpyPpS6r4UuNZn0+a61qXdYXAuYdkCD5wCOfUc109FAGV9g1X/oNN/wCAyVW8OeHbjQXvDLrV7qK3MhlIutp2Meu3HQe1b1FAHO+MvDs3ifR4bCG4SBlu4py7qTwjZIwO/FLJoN4by4vY79Evbn921yYtzQwjokYJwPUk555x0roaKAMvSdA0/R4JUgi3yTndcTzHfJMfV2PX6dKyNI8AaToWv3GqabLd2yzfM1nFMVg3dzt/pXV0UAFFFFABRRRQAUUUUAVL9tQEarp8Vu0h6tO5Cr+AGT+lc/J4NbVp0m8SalLqaowZbNU8q2B90BJb/gRNdXRQA1ESKNURVVFGFVRgAVy/iTwNY67eW+pWsrabq9vIHjvbdcMQDyrjjcD711WaKADtXInwnfHxPrmqxakII9ThhgAjQ741QHcQexOePTrXXUUAc03hKG6iisruQDSLfCxadACsbAdPMPV/pwPrVvX/AArpHiTSBpl/aoYF/wBUUG1oSOhQjpW1migDL0DRI/D+lRWEd3d3SxgDzLqUux/PoPatSiigArlfGH/H1oX/AF/D/wBBNdVXKeLGWXVNDtkYGUXJlKjsoU5P61x49pYeVzah/EQ7wv8A8hfXv+vhP/QBXI6pYWtzp/iCaaLfIdQdclj03AdM+ldd4UO/UtdkXlDcqoPuEGa5u9jY6b4kiCkvHetIVHXGQ38q8mtKUcJSadjqgk6sr+R6TAixwRogCqqgADsMVJUFncRXVpDPE4aORAykdxip6+hTujge5k6lpd9qAuYRqphtZ4zH5SwKSARg/Mao6X4Zu9H0S30m11mX7LbxeSm+3Qtt9zXSUUxHM6H4WuvD2kQaZY61L9nhzs3wITySev40XnhfUL7VrDUH8S30bWbFliijRY3zwdwxzxxXTUUAFcTpHgeez0yewu7yOa2mv5r2SFVIEm5tyIx/ujqfX6V21FAGBF4aS51CLUNYn+3TwnMEO3bBAfVU7n/aOT9Kg8T+BtJ8Uy29xc+dbX1uwMd3atslAz0z6fyrpqKAIbW3FpaxwLJLIEGA0rlmP1J61NRRQAUUUUAFFFFABRRRQA1zhCfauAbUr3e3/FYQrz08tOK9AIyMVnHw/o5JJ0uzyf8Apiv+FceKoVatvZy5bG1KcYX5lc4/+0r3/ocYP+/cdH9pXv8A0OMH/ftK6/8A4R7R/wDoF2f/AH5X/Cl/4R7R/wDoF2f/AH5X/CuP6jiv+fv5m3t6f8v5HH/2le/9DjB/37Sj+0r3/ocYP+/aV2H/AAj2j/8AQLs/+/K/4Uf8I9o//QLs/wDvyv8AhR9RxX/P38w9vT/l/I4/+0r3/ocYP+/aUf2le/8AQ4wf9+0rsP8AhHtH/wCgXZ/9+V/wo/4R7R/+gXZ/9+V/wo+o4r/n7+Ye3p/y/kcf/aV7/wBDjB/37Sj+0r3/AKHGD/v2ldh/wj2j/wDQLs/+/K/4Uf8ACPaP/wBAuz/78r/hR9RxX/P38w9vT/l/I4/+0r3/AKHGD/v2lH9pXv8A0OMH/fuOuw/4R7R/+gXZ/wDflf8ACj/hHtH/AOgXZ/8Aflf8KPqOJ/5+h7en/L+RxEV1CL4yWtxNreruNqN1WMfyUV2Xh7R20iwZJpBLdTOZZ5B/Ex9PYdK0YLWC2TZBDHEvoigD9KmrpwuBVCTnJ3k+plVr865UrI5jxDpd1HfR6zpsfmzInl3EH/PWP29xXN293aRSSNpeuSaWztmW1lUYVu/yt0P0r0uqtzp1leHNzaQTH1kjB/nUYjL+ep7WnLlZVPEcseWSujh/7Svf+hxg/wC/aUf2le/9DjB/37Suv/4R7Rv+gXZ/9+V/woHh/RiMjTLMj/riv+FY/UcT/wA/fzL9vT/l/I5D+0r3/ocYP+/aUf2le/8AQ4wf9+0rr/8AhHtG/wCgXZ/9+V/wo/4R7Rv+gXZ/9+V/wo+o4r/n7+Ye3p/y/kch/aV7/wBDjB/37Sj+0r3/AKHGD/v2ldf/AMI9o3/QLs/+/K/4Uf8ACPaN/wBAuz/78r/hR9RxX/P38w9vT/l/I5D+0r3/AKHGD/v2lH9pXv8A0OMH/ftK6/8A4R7Rv+gXZ/8Aflf8KP8AhHtG/wCgXZ/9+V/wo+o4r/n7+Ye3p/y/kch/aV7/ANDjB/37Sj+0r3/ocYP+/aV1/wDwj2jf9Auz/wC/K/4Uf8I9o/8A0C7P/vyv+FH1HFf8/fzD29P+X8iLw5PJPprPLqK37eYR5yqABwOOP881sVBa2dtZReVawRwx53bY1CjPrxU9epRjKEFGTuzlk05NoKKKK0JCobolbWUiTyyEOHP8PHWpqa6LIhR1DKwwQehFKSurIEef/wBpXv8A0OMH/fuOj+0r3/ocYP8Av2ldf/wj2jf9Auz/AO/K/wCFH/CPaP8A9Auz/wC/K/4V5P1HE/8AP38zs9vT/l/I8hPxG1Ndda1bWJRZBtn2jyEzn1xjpXXLql4yhh4ygIIyP3aUvjj4c2ur2ZutIgjt7+IcIgCrKPQ+/vXnvg7xBbaBqTabr2nQyWpfazTQgvA34849RU1cPWTS52j3VhsNjMN7XCR96K1jpf1PQv7Svf8AocYP+/aUf2le/wDQ4wf9+0rq4dG0G4gWaLT7F4nXcrrEpBHrXlHxB8TaSryaPoVjaBgds9zHEuc/3VP8zUzwuIgruqedgqDxdX2VOHq9NPUXWfiFqenamlraa013Ep/fSrCgH0Xjmung1e8ngjlHi+NQ6hgrxICM+orM+Hvw4VETVtcgBdhmG1kHAH95h6+1ejf8I9o3/QLs/wDvyv8AhWv1TESimptGuY1MFSkqVCN+Xd6as5D+0r3/AKHGD/v2lH9pXv8A0OMH/ftK68+H9GBA/syz5/6Yr/hR/wAI9o//AEC7P/vyv+FL6jif+fv5nne3p/y/kch/aV5/0OMP/fuOoLaZHupF0uWXVtWmG1rp+ViHuegA9BXbjw/o4ORpdnkf9MV/wq7FBFboEhiSNB/Ci4FL+zak2lVqXQfWYr4YlHQ9JXRtLjtQ/mSZLyyHq7nkmsbXtMubLUW1ixgNxFKmy8tl6sB0ZR3OO1dZRXoVcLTqUvZPY541ZRlzHmlpd20CsNJ8RNYRE5NtKAQh74DdKs/2le/9DjB/37Su3uNLsLxt1zZ28rerxgmoP+Ee0f8A6Bdn/wB+V/wrz1l+IirRq6HR9Yg9XH8jj/7Svf8AocYP+/aUf2le/wDQ4wf9+0rsP+Ee0f8A6Bdn/wB+V/wo/wCEe0f/AKBdn/35X/Cn9RxX/P38w9vT/l/I4/8AtK9/6HGD/v2lH9pXv/Q4wf8AftK7D/hHtH/6Bdn/AN+V/wAKP+Ee0f8A6Bdn/wB+V/wpfUcV/wA/fzD29P8Al/I4/wDtK9/6HGD/AL9pR/aV7/0OMH/ftK7D/hHtH/6Bdn/35X/Cj/hHtH/6Bdn/AN+V/wAKPqOK/wCfv5h7en/L+Rx/9pXv/Q4wf9+0o/tK9/6HGD/v2ldh/wAI9o//AEC7P/vyv+FH/CPaP/0C7P8A78r/AIUfUcV/z9/MPb0/5fyOP/tK9/6HGD/v2ldfoM0k2lRvJereNkjz1AAbn2pf+Ee0f/oF2f8A35X/AAq7b20NpCIbeJIol6Ii4A/CunDYatSnzVJ3RlVqQkrRViWiiiu8wCiiigAooooAKKKKACiiigAooooAKKKKACiiigAooooAKKKKAIbo3It3+yLEZ/4RKSF/HHNea+I7r4uR7/7Ns9J8sdGtW3v+UmP5V6hRQB8p+ItS+JGWGtza0idxtKJ/44AK7PwzefFv/hGdO/sm2tJNP8keQ8uwsydicnOfrXvBAYYIBHvQqqihVAAHQAYpWHc8d+2fGz/nxsPyi/8AiqPtnxs/58bD8ov/AIqvY6KLBc8c+2fGz/nxsPyi/wDiqPtnxs/58bD8ov8A4qvY6KLBc8c+2fGz/nxsPyi/+Ko+2fGz/nxsPyi/+Kr2OiiwXPHPtnxs/wCfKw/KL/4qvXrYym2iM4Am2Dfj+9jn9alopiCiiigAooooAKKKKAOf8ZSeI49BZvC0cUmpeYuFlxjb368V559s+Nn/AD5WH5Rf/FV7HRQO5459s+Nn/PjYflF/8VXP6r4S+Iuu3/2zVtGtPM24aSB40J+oB5r6CJx16V5H8RPiIWMmiaLL6pcXCH8Nq/1NY1nBQ949TKIYmWKi8No1u+lvM4K38Wa9pmkT6LDevHbMSrLgFk9QD1FW9M8HeNontNV0nR7eYECSN7h0I56HaT/OtfT/AIV6pe+GpNRd/KvWG+G1YcsvuexPal8D+ObnwtenSNXEn2EOVIfO63bPPHp7VyQXLJOpt0PqcbNV8PUjl7XNf3rbv0NT7Z8bB/y42H5Rf/FUfbPjZ/z42H5Rf/FV6/DNHcQpLDIskbjcrKcgj1qSvQPgnofNvj6++JK2lgfEKLbr5x+ztZkBy+OnyHPSm+HNT+Lh2DTf7Umi7C7iVlx9XH9a+kmRGILKCR0yOlOosFziPDk/xGk2/wBuWeixp3KysH/JQR+tduM4GetFFMQUUUUAFFFFABRRRQAUUUUAFFFFABRRRQAUUUUAFFFFABRRRQAUUUUAFFFFABRRRQAUUUUAFFFFABRRRQAUUUUAFFFFABRRRQAUUUUAFFFFABRRRQAUUUUAFFFFABRRRQAUUUUAFFFFABSE4paQ88UAeR/ET4iEmXRNFl77Li4T9VU/zNS/Dv4d+T5Wta1D+94e3t2/h/2mHr6CurT4e6Gnic62IBuPzC3x+7D/AN7FdYBgVzxpNz5p/I9ytmVOlhVhsGrXXvPq32DAxXBePvAEXiGFtQ09Fj1NByOgmHoff0Nd9SGtpwUlZnl4XE1cNVVWk7NHhPgbxzc+F73+ydXEgsd+0hwd1u309Pavc4Jo7iFJYnDxuoZWXoQe9cxr3gHR9f1e31G4jKSRn96qcCYdg3+NdPDFHBEkUSKkaKFVVGAB6VnShOHuvY7czxOGxUo1qUeWT+JdLklFFFbHlBRRRQAUUUUAFFFFABRRRQAUUUUAFFFFABRRRQAUUUUAFFFFABRRRQAUUUUAFFFFABRRRQAUUUUAFFFFABRRRQAUUUUAFFFFABRRRQAUUUUA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3" name="AutoShape 9" descr="data:image/jpeg;base64,/9j/4AAQSkZJRgABAQAAAQABAAD/2wBDAAgGBgcGBQgHBwcJCQgKDBQNDAsLDBkSEw8UHRofHh0aHBwgJC4nICIsIxwcKDcpLDAxNDQ0Hyc5PTgyPC4zNDL/2wBDAQkJCQwLDBgNDRgyIRwhMjIyMjIyMjIyMjIyMjIyMjIyMjIyMjIyMjIyMjIyMjIyMjIyMjIyMjIyMjIyMjIyMjL/wAARCAE6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kBBGQaAFooqKd/LhZvagCWikFLQAUUZFFABRRRQAUUUUAFFFFABRRRQAUUUUAFFFFABRRRQAUUUUAFFFFABRRRQAUUUUAFFFFABRRRQAUUUUAFFFFABRRRQAUUUUAFFFFABRRRQAUUUUAFFFFABRRRQAUUUUAFFFFABRRRQAUUUUAFFFFABRTXYquQu72FRx3UMpwrjcOqng0DsyaqXniC/8AIc4WUbkPv3FXM1i+JFK2SXCkhonHI96aLpRUpKL6m3WXrd0IIIVzy8i9+wOaj0fW4b6IRyuq3Cj5gTjPuK5vxFqq3WpbImDRwjaDnqe5oS1OihhputyyWx3YORTZJFjjZ3YBVGSTWJZ+JtPbT0eacLKFwyYJOfasm71mTV7uO3iBSFnAC9zz1NFiIYSo5NNWSOqs5TcobgjCt9we1WqZGgijVFHCjAp+aRztq+gUUmRS0CCiiigAooooAKKKKACiiigAooooAKKKKACiiigAooooAKKKKACiiigAooooAKKKKACiiigAooooAKKKKACiiigAooooAKKKKACiiigAooooAKKKKACiiigAooooAKKKKACiiigAooooAKoahp4uULxkLMOh9frV+igqMnF3Rxv9r32nytGzk7DgpJzUWp+Jhe6ZLbPBsZsfOG44Oa2PE2nCeya6jH72IZOO61wCWy6rqgspTizhTzro5+8vZPxIOfYH1q1Y9aiqNSHtWtV+ZEslxeQG5hdLaxBx9qlBO8+kajlvrwPrVN3gJwst/L/tGRY/0Uf1q9cSyaxfGTaFtovkiQcKqjpVhbLjqf8AgIqrdz0400tar17djNhMLkKt7c2z9jcASx/iQAwq9Fd3Wm30Md0ghnPzwyI26OXHdG7/AEPNPey4xn8GFPs4kuI5NFvs+RL89vJnmJx0Kn170PyIqRSTlDVdUzoI/FF+yjJjyOp21r2DanqKiSSYxwnuBjP0rkPC6rNqgtNSZVkt3aOUHgMw6fgRg/jXpq4CgLjHbFQzycW6dOypx3GQ26Qrxlm7sxyTUtFFSebe4UUUUAFFFFABRRRQAUUUUAFFFFABRRRQAUUUUAFFFFABRRRQAUUUUAFFFFADXdY0Z3YKijJYnAA9a4vWPGzJAJbLZBascJczIWec/wDTKMdR7kgfWpPFGoR3V5JYSsBp9nGJ7zn/AFjdVjPtjkjvwK840vxI974iuNRubYSykBYAW4hGegrSEOa7PVy/LpYiMqj+FfidX53i/UAJYBfhDyPMuY4SR/uqvH51HB4t1fTL5bTUZ5rWY8Kt8iyRP/wNQCPrg11eh6qt2h8yMI3XGcg1U8Yabb6xo0sZUGSNS8beh9KFyt2aLhGi6vsqtOy7q91/mbWk6/FqEptJ4ja3yrvMLMGDr/eRujL+vqBWxXh/g/VJL6E6PLNsurYmaxuM/NGw7fT1HcEivX9D1P8AtbSorllCTcxzR/3JFOGH5j8sUpwcXY5MfgpYSq4SNGiiioOIKKKKACiiigAooooAKKKKACiiigAooooAKKKKACiiigAooooAKKKKACkJAGTS0UAQtdQL1lQfjUEuq2UQO64X8OasS28MwxJGrfUVm3WgW84Plu0ZP4imawVNv32zL1nxHHLbSW1qrHeCrOwxx7VxtpIYtE1q4GfMlujHn/ZUKo/r+ddDq2iXVkhmO14h/Evb8K5u350O+T1vW/8AQhVo9nDwpJR9ntc0tKsdtpECuSRnH1rajsSR3/4CKWxiBA9+Pwrdgtwyjj6AUmzPEYh8zZz8tlgY6+zCsXUYDB5dwgIMMit9Oea7i4gULjsePpXOapEDBJ7qQaEx4eu2zB1ABPFEzL0mtUdv94Flz+WPyrqNKstWmUNHLJDEejOx5+grmLhj/wAJKj4BItE4PP8AGa9A07XrW6jVZP3MnTB6fgaHsTiJTjSSirlyC0mjH728lkP4CrajAxkn60KysMqQR6ilqDx5Nt6hRRRQIKKKKACiiigAooooAKKKKACiiigAooooAKKKKACiiigAooooAKKKKAPHfFd4y6Lq8u757rUJEP8Auq5UD8kFcDp10LW6DMcKeCfSuv8AFrZ0e6X01Kb/ANGPXCZxXdQinTP0LJaUfqVn1PS7DXViiUhwD19vwp2r+OPJtyI4wzlcDeep9h6V5mt1JEMJI6j2OKQymRssxJ9SaFQVy1lVF1OaWpp6DdNbeIbO4BwfOGceh4P869u8Iy41DWIAePMjmx6Flwf/AEGvB9P41K1P/TVf517f4LbdrWsn/Zg/k1Z4lao8niaCtGR2lFFFcp8gFFFFABRRRQAUUUUAFFFFABRRRQAUUUUAFFFFABRRRQAUUUUAFFFFABRRSHpxQAMwUZJwBWZeaxHACsI81/0q89usv+sJcemeKVLeFPuxIPoKC4uC1lqcRqV1dXpJnckDkKOBXLQts02+Hpesf/HhXrV+sIsZjIikBD1HevIHO221FD/z+P8AzFXF3PawNVVZJJWsdxYygKD6c/hW5BchFGOnYiub0mxvZdOtpwU+eMEHd296vziWytnnl4Veuw5pM5q6g5NXNK5uARk9Ov1Nc7qkoW3kJ7KSaY+pzXU9rb2EKyz3EhjXz5NijClicgH09Kw9Q1KSawYSII5TK0TqG3DKsQcHjI4prc1wtNOoorcWHy5PEw80nZ9lQNt643tXoFtoemNCrxBnVhw281wOmRPdeIpVjUs32VOB/vNXZWS3+nn/AFT+WeqEcUmLF32jKzNiLTYYf9U8qfR6sqjr/GW+oqO2u47hfl4bup61YqTyZOV/eCiiigkKKKKACiiigAooooAKKKKACiiigAooooAKKKKACiiigAooooAKKKKAPB/Fb5s71c9NSm/9GPXCyPXY+KHyNQXnjUZv/RjUkHww169tIbiKWyCSoHXdKQcEZHau2lJRhqffYPE0sPgoe0la5wzS4PJpySZ+ldZqHwu8QWNuZ5JbLbuA+WU55/4DWbpfg/VNR19tHge2FysJlLSOQuBjuAeefSq9qu4LMqGsubRFfTm/0639pF/nXtngF9+q6yfaH+TV4hZK0d9GrY3JIFOPUHFe0/Dd9+oa0ef+WPX6NWWI1SZx8QNTw8Zo9BooorlPjQooooAKKKKACiiigAooooAKKKKACiiigAooooAKKKKACiiigAooooAKKKKACiimSMVXgZPYUAZesStLttYxuJ5YDv6CvK75TBdapA/DC8cYz9K9jgtljYyN80jck+leaQ6VHqPjDV2upUS1ivXLBmALHA4FXHc9bLq0YT12SudhoX/IBsP+uC/yrN8RarH5TWMWGZv9Y3932+tP1rXIbC28i0dd23G5eQg9veuIfUgSSEJJ7k0JNkUsNUryc4rqbOhyf8VVpEf/AE1kP/kJq5y5lZ767UnhLucAf9tGpRrE2m6la6tFGpNqxLK3IKkFWP4A5/Cq8vnR6ldpOhV3ladTtIDI5LAj8cj8KqKtI9PC0nSxNp9YnU+E7kw+J55QMgWqAj23NXp0ciSoHQ5U9K8x8C263muX+WwVto8cf7TV6BDDPaN/eQ9cVEtzyswjF1pLqi80KOclRkdD3pwBA65pEcOuRTqk87UKKKKACiiigAooooAKKKKACiiigAooooAKKKKACiiigAooooAKKKKACiikoA+dvE0o+3alHnn+0J+M/wC21e06KCNC08Hg/Zo//QRXm+keH7bU/GOrXuqTwpZwX82yKRwDI3mHt6V1viXxNb6dZskMoC4w0ic/gvvW89YqKPocdNVqVHD01dpfi0tBfEWqxzA2UOGCsC7+47CuY8IDHxSlP/Tg/wD7LWBL4uiz+6tWI9WbFQaR4pk0/wAWxaqsKASKbdwcnAbAz+YFHspKLuilleJp0KjlHp+qMFflv2P/AE3b/wBCNeu/Cx991rRz3h/k1eTX9rPp+qT29whSRJC3IxlScg16h8HpPMOtNnPzRfyNaVtaaaO/OOWeWwnHbQ9SooorkPjQooooAKKKKACiiigAooooAKKKKACiiigAooooAKKKKACiiigAooooAKKKKACkxzmlooA4rx5qM1nc6TAt3PbwTeaZfJcqW2hcAkcgcnpXI/ZdLldmWYRlzubMxJJ9SWGSfxruvGOgXmsvYT2YidrXzA0ckhTcGA6HB5G3uO9ck/hnVY+ZNEuzg/8ALKWF/wCbKauLSPYwFahTp3k7SEOkxvaIPtCiA/dkLgA/ieKhOh2o/wCX+L/v7Gf61bud9lpqQX2l6msO9UUm2DAEnCjCuc8moIILSeaaKHTLyWSEhZV/s+XKEjIB+b0qk0dMMZCF0p/gVpdDs5kaFr4YkG0lZE78etbni3TbNbqynluX3C38gDIGQpznn61kTXFnYvM8ui3A+zqJJQ1jJ8inOCfm9j+Vauoy6vrCxP8A8I9dOFHyZt0Xg/70lJtXIliYzrQm5bX7GBHJZWbtJbtOk5GPNiuXRgPT5cZ6969L8H3k9/4T066uZWlmkiyzt1bBI5/KuEXwt4gncbNJEGe808agfgu416F4b0yXR/D1lp87q8sMe12ToTknj86Ummc2ZVKFSzpu76mptGc96WiioPKCiiigAooooAKKKKACiiigAooooAKKKKACiiigAooooAKKKKACiiigArhfHGoy2+sWNq13cQ2zwu7JDIybiCByVwe9d1XIeL/Dt9q19a3lmkUvlRNG8byeWeSDkHBHbvTW5vhnTVVOpseeTeH9Fu53mW6aEyMWYecTyev3hn9a0bzw1Dd6dBbvdiOFMbJCyjPHqcCrbeGtUjOZNEvTz/yzkhkH/oQNSXhaC0t7a+0vVApkEcZNqGBY9BhW6/jWvPtqe9PHQ93kqfDt5HPHwNYj/mKr/wB/Iz/7NTrbwTp5vYEOpsf3q9Gj9R71sW8FpcPMkGl3kxhfZIBp8vytgHB+brgg/jTBfWdjK0/9jXGbeZY2P2GT5HONoOX68j86p1W1uXPNZSi4uo39xN460DT7zxAt7c3UiySQKuxWAGFJ9ee9Y9jHZaPHILCW5jmc5Msdy6k+nC4B/Guk1Iaxq0wkPh26ZgNozCikD/gUlUk8KeIbhzt0tIM/xTXCAfkmajm93lbMaOJo/VlRqy0XQ9C8M3c9/wCF9Lu7l9881rG8jYxlioya1az9D09tJ0Kx095BI1tAkRcDAYgYzWhWR889wooooEFFFFABRRRQAUUUUAFFFFABRRRQAUUUUAFFFFABRRRQAUUUUAFFFFABRRRQAUYoooAwfFv/ACCYP+v22/8ARq1X8Nf8h/xJ/wBfEX/ooVY8W/8AIJg/6/bb/wBGrVfw1/yH/Ef/AF8Rf+ihQBkeLf8AmZv+wfF/KWu2tP8Ajzg/65r/ACrifFv/ADM3/YPi/lLXbWn/AB5Qf9c1/lQBPRRRQAUUUUAFFFFABRRRQAUUUUAFFFFABRRRQAUUUUAFFFFABRRRQAUUUUAFFFFABRRRQAYrB8Ufd0j/ALCcH8zW9WD4o+7pH/YTg/maAIPCv/H94h/7CA/9Ex1g6z/x763/ANhi3/nDW94V/wCP7xD/ANhAf+iY6wdZ/wCPfXP+wxb/AM4aAPQ8UUUUAFFFFABRRRQAUUUUAFFFFABRRRQAUUUUAFFFFABRRRQAUUUUAFFFFABRRRQAUUUUAFFFFABRRRQBg+Lf+QTB/wBftt/6NWq/hr/kP+JP+vmL/wBFCrHi3/kEwf8AX7bf+jVqv4a/5D/iT/r5i/8ARQoAyPFv/Mzf9g+L+UtdtZ/8eUH/AFzX+VcT4t/5mb/sHxfylrtrP/jyg/65r/KgCeiiigAooooAKKKKACiiigAooooAKKKKACiiigAooooAKKKKACiiigAooooAKKKKACiiigArB8Ufd0j/ALCcH8zW9WD4o+7pH/YTg/maAIPCv/H94h/7CA/9Ex1g6z/x765/2GLf+cNb3hX/AI/vEP8A2EB/6JjrB1n/AI99c/7DFv8AzhoA9DooooAKKKKACiiigAooooAKKKKACiiigAooooAKKKKACiiigAooooAKKKKACiiigAooooAKKKKACiiigDB8W/8AIJg/6/bb/wBGrVfw1/yH/En/AF8xf+ihVjxb/wAgmD/r9tv/AEatV/DX/If8Sf8AXzF/6KFAGR4t/wCZm/7B8X8pa7az/wCPKD/rmv8AKuJ8W/8AMzf9g+L+UtdtZ/8AHlB/1zX+VAE9FFFABRRRQAUUUUAFFFFABRRRQAUUUUAFFFFABRRRQAUUUUAFFFFABRRRQAUUUUAFFFFABWD4o+7pH/YTg/ma3qwfFH3dI/7CcH8zQBB4V/4/vEP/AGEB/wCiY6wdZ/499c/7DFv/ADhre8K/8f3iH/sID/0THWDrP/Hvrn/YYt/5w0Aeh0UUUAFFFFABRRRQAUUUUAFFFFABRRRQAUUUUAFFFFABRRRQAUUUUAFFFFABRRRQAUUUUAFFFFABRRRQBg+Lf+QTB/1+23/o1ar+Gv8AkP8AiT/r5i/9FCrHi3/kEwf9ftt/6NWq/hr/AJD/AIk/6+Yv/RQoAyPFv/Mzf9g+L+UtdtZ/8eUH/XNf5VxPi3/mZv8AsHxfylrtrP8A48oP+ua/yoAnooooAKKKKACiiigAooooAKKKKACiiigAooooAKKKKACiiigAooooAKKKKACiiigAooooAKwfFH3dI/7CcH8zW9WD4o+7pH/YTg/maAIPCv8Ax/eIf+wgP/RMdYOs/wDHvrn/AGGLf+cNb3hX/j+8Q/8AYQH/AKJjrB1n/j31z/sMW/8AOGgD0OiiigAooooAKKKKACiiigAooooAKKKKACiiigAooooAKKKKACiiigAooooAKKKKACiiigAooooAKKKKAMHxb/yCYP8Ar9tv/Rq1X8Nf8h/xJ/18xf8AooVY8W/8gmD/AK/bb/0atV/DX/If8Sf9fMX/AKKFAGR4t/5mb/sHxfylrtrP/jyg/wCua/yrifFv/Mzf9g+L+UtdtZ/8eUH/AFzX+VAE9FFFABRRRQAUUUUAFFFFABRRRQAUUUUAFFFFABRRRQAUUUUAFFFFABRRRQAUUUUAFFFFABWD4o+7pH/YTg/ma3qwfFH3dI/7CcH8zQBB4V/4/vEP/YQH/omOsHWf+PfXP+wxb/zhre8K/wDH94h/7CA/9Ex1g6z/AMe+uf8AYYt/5w0Aeh0UUUAFFFFABRRRQAUUUUAFFFFABRRRQAUUUUAFFFFABRRRQAUUUUAFFFFABRRRQAUUUUAFFFFABRRRQBg+Lf8AkEwf9ftt/wCjVqv4a/5D/iT/AK+Yv/RQqx4t/wCQTB/1+23/AKNWq/hr/kP+JP8Ar5i/9FCgDI8W/wDMzf8AYPi/lLXbWf8Ax5Qf9c1/lXE+Lf8AmZv+wfF/KWu2s/8Ajyg/65r/ACoAnooooAKKKKACiiigAooooAKKKKACiiigAooooAKKKKACiiigAooooAKKKKACiiigAooooAKwfFH3dI/7CcH8zW9WD4o+7pH/AGE4P5mgCDwr/wAf3iH/ALCA/wDRMdYOs/8AHvrn/YYt/wCcNb3hX/j+8Q/9hAf+iY6wdZ/499c/7DFv/OGgD0OiiigAooooAKKKKACiiigAooooAKKKKACiiigAooooAKKKKACiiigArP8A7b00a3/YxvIhqPlCb7Pn5thyM/pUXiHX7Tw5pEl/dZbHyxRL96Vz0Vfc1zPhfwjcwG517V9QkTWtRPmTtAy7Yk/hjUkHgD86AO7orz/R7LUtV8Vv4gfWr2LRLNWito5JBi6/vyMMAbMjjucZrvLe4hureOe3lSWGRQyOjZDA9waAG3l3DYWc13cvsghQySNgnCgZJ4pmn6haarYQ31jOs9tMu6ORejCsDxlq0UPhrWrdre6yLOQGQQkpyh/i6VjeE7yLUPDPhvSLjRb+W1NjExu9pWJHCjAJBBIPPPSgD0GmCaNpmiEimRQCyA8gHpkV574F06wudC1S71EPL5Oo3S75ZWOyNWOB16ACj4a6TFd3Wp+MDE0X9pSslnGWPyW6napwfXbmgD0WiiigDnfGcjx6RbiOCSeRr63Cxx4yxEgOBkgdAe9Z/hK+aXxNr8M1ncWsspiuFSbaTs27P4WPdTWl4smit7bTpp5UiiTUISzuwVQMnqTWT4cu7a88d6pJa3EM6CxiBaJwwB8x+4pDIPFv/Mzf9g+L+UtdtZ/8eUH/AFzX+VcT4t/5mb/sHxfylrtrT/jyg/65r/KmInooooAKKyZNKvnmkca3dIrMSqLHHhR6fdrmvFNxrGi3ugQ2+tXDLqGoLbS74ozhSpOR8vXigDu6QEEZBzWNLol9LC8Z1++UOpXKrGCM+h28Gl8NeHk8NaX9givru7hDlkN0+9lz1APpnmgC1q2s6foVmLvUrlbe3LrH5jA43McAcVeBDAEcg15t8UtXhm8LwxG3ukb+0bcAyQlQSJBnBPXoa0dfvY9X0rXZLjRtQtHsLKVra6lygf5Ccrg8EEd6AO5pkU0cwYxSK4Vip2nOCOo+tefhdK0b4Y2+uXtuZZ0sI3y0jFpJWUYHXkliK1vh34aPhrwtCk+77dd/6TdksT+8bnHPTGcUAdbRRRQAUUUUAFFFFABVLVdWsdEsHvtSuUt7VCA0j9AScD9TV2vOb2AfEjxEsSz7fDmky5YoRm7uB0x/sL69zmgD0OKWOeFJYnV43AZWU5BB70+uD8V2Wo3EcPh/RtWvReXg/eSl1C20A+85wAcnoAOufaur0kRWVtFpR1E3l1awr5jSuDKR0DMB6460AaNZ8Gt6dcaxc6RFdK1/bIrywYIKqeh9xVi8vFsoRI8U0gLBcQxlz+Qrzaw1w23xI8W3lvpt7dyi0tgtvHFhyQDwc9OvegD1GmSzRwKGlkVFJC5Y4GT0Fec3thaTeOfC8cdtc21veQXMs9tJI4JYBSAwz2JNQ+KNB0/XPGekeF7SDZDD/p+oOrtxGvCJ14JJ/SgD0+imooRAi/dUYFOoAK5nxfcSRnR4obWa5ma/SURxbQSqAs33iB0966aub8SXVvaazoU1zPFBEJpgXlcKo/dHuaAKfgu++0al4giktpreb7Wkpjl25CtEgHKkj+E96zNZ/wCPfW/+wxb/AM4at+DbiC68V+IpbeaOaM+QA8bhgfk9RVTWf+PfXP8AsMW/84aAPQ6KKKACiqV/Z3F35fkahNabSd3lqp3f99A1Rm0u/jgkca7eZVSR+7j9P92gDboyM4zz6VxHgmXV/EfhKy1W71u4SecNuEccYXhiOPl9q0ofCTR+JYtdk1vUpbiOPyvKZ1ETJ6FQMdec9aAOlqhpetadrUc0mnXKzrBK0Mu0EbHXqDmn3mopZSIjQXMhcEgwxFwPqR0rzTwTrKx+H7+CPR7+/gu9YuVkNumBHGz/AHicjp6DmgD1emNNGkqRNIokfOxSeWx1wO9cDoulWU/xC8R2TxSNaW0Nr5UTSvtQshJwM9+KqaPo9lr3xOvNRgiKadoIFtDtdsSXB5c9f4RgUAemUUUUAFFFFABRRRQAUUUUAFFFFAHN6zoUUtnqmoXUhubr7JMkBcfJApQ8IOx9T1P6Vzvh+00vT/hFZ6vLplpNLb6X558xB85VCeT+FdxrMEt1oeoW8K7pZbaREGcZYqQP1rz3XfP0X4YaX4MOx9d1G3SxjgjbdjPDt/ugZ5oGaUlppurfDGfV20O0s5bjTnmEaqG2ZUkYOPoa2/AMENv4B0JYEVFNlE5C92Kgk/iSapateaZpnhmTw7dXBsc2n2WO4uI2WEnZtB34xW14Zs49O8MaZZRXMd0lvbJEJoz8r7VAyKBHMfFy9mTwTPploN13qOY1HpGo3yH6BVP51U8A6xq1kugaJdwi40+80tLi1ulXDRbVXdG/Y9Rg/wA62PFWlPLZ65q10VPk6dLBaIOdilSXY+5OB9B71TsdUbSPg/pdzCu+7bToYbVB1eV0AUD8SPypD6HN+D7FvEvhTVfD09/NZC/uJb2KSAjMkLSsrrz1GV5/3hWrHZ3X/CxdM8P6Xq9+un6Pa+fdLuXaMjbHGQFA5HPPao/EVkvgrwr4dbT5Q2t6btitoFBY3m7Hmx4HOD1z2wK1Phe9ld6Lc6n9rS51i+naXUTjDxyZwIyp5AUAAUAd3RRRTEcz4250m2B5BvIgQe4zVfw8iR+LtWSNFRBBEQqgAdTVnxt/yCrX/r9i/nVfQf8AkctX/wCveH+bV5FVv+0Iry/zOyK/2d/12MLxhq1lHc+JbdpX802cUWFidhv2ucZAxnDKfxr0HT5Em061ljYMjwoysO4IGK5G+z9n8XYz/wAfPb/r2jrpfD3/ACLWlf8AXnD/AOgCvXOM0qKKKAOP8U6lf2njHwnaWt28MF5cSpcIoBEihN2Dn6frVP4jSGK/8IuI3kK6wh2J1PyN0zT/ABh/yP3gj/r6n/8ARRo+IP8AyFPB3/YZT/0BqQzZ1PXdUg0+V9N8O3tzdgfu4pCiKT7ndxWzZzSXFnFNNbvbyOoLROQSh7g44qejtTEeQfGa8nvLzSNLtmIitJ4rq6df4CzhI/x5Y/hWxqXiDVZPCfjTTNZt0W5020dUuo1Kx3COh2tg9D6iq3j7S2sfC019dFWvr/VrV5WXkKokARB7AfqSa6Hx0p1OCw8Nwf63VLhBNj+G3QhpCfwAH40hmLpHh1fFnhzQ7PUNQuYJtDkVbi3i24kdVBjYgg9irD6mp/BTX+q+Mdf1P+1byfSrVxY26SspWVlzvbgAcHgY96yPiJq0/hnW3m0Cf/S7yy8q/hRC/kRrwtwcdCoJHuPpXd+DbXSrLwpYW+jXCXFmsYxMjZ8xjyzH3JyaAN6iiimIKKKKACiiigDP1XTP7WhW2luJI7U586OM7TKP7pbqB646+tcZp+jae/xW1m3ksrdrePS7Xyoig2oAWHA7dK9DrkYrCbSvHWveJL54oNLexhjEruOqZLEjsOaAKunPpd9461nQB4fsRDp8UTm5CjJLqDtIx7mq3hrTrK2+LPicwW0UZis7UR7FxtDb92PrgflUfgu7y+ueMbm2uRb6vdD7OEiLMII12KxA5wcZrU8NLp974w1vXbHVra6W8ihi+zxn54vL3Z3A8jr6dqQzrpZUhieWRgqIpZiewFeD+H9X1+38Q+LvE9jEssjJFemzkXPnWxLbQD1VgoBH8q9n17T59V006fE4jiuGCXD55EX8QHuR8vtnNct4chjg+KvieCNAsSWVoiqBwAAwApgjN8R6ww8eeFtWEbRwQae9zco/3o4pGRST9M5/A0viTRx4O0bXtft9a1CXU9TkCwkMmXZvljQfLkgZ7Y4rW022tte8QeItbvNh00Q/2ZCXOFMaZMrZ9NxIz/s1xfhjU49Z8WaXput34fS9L8xtIklQoNQYMVV8nglV4Hr1pAereGdPu9L8OWFnfXkt3dRwqJZZSCxbHIz6DpWtRRTEFcp4yAa40RGAZWvQCpGQflNdXXK+Mf8Aj60L/r+H/oJrkxzth5GtD+IhfCiqmq64iKFVZ0wFGAPkFcvr+sWNuNdhlmZXGqwyHETkBV8oscgY4we/aup8Lf8AIX13/r4T/wBAFYmtZ/4RHxPjP/Hzdf8AoFLAO+HiOv8AxGegRSJNEksbBkdQysO4PSn1T0n/AJA9j/17x/8AoIq5XYYlDWpJIdC1CSJykiW0jKy9VIU4NY/g6+u9S+Hmm31/cNcXU9n5kkjAAkkH0rW17/kXtS/69Zf/AEE1g+Af+SW6N/2Dx/I0DMv4Y6lJB8PtMjXTb2YAP88artPzt0ywrqdF1XVL+8vY9Q0SbT4Y3/0aR5FbzU9SATg5zx6VjfCn/knGlfR//Q2rs6BGP4p1b+w/DV/fqN0scREKjq0h4UD6kivKfh3qGueFdEtIzAL2xl1iSwu41X54ZSwG9SOoznIP516vqmlPqupWHnlfsNo/2gx55klH3M+w5P1x6Vy3w6uoLTw3r95cMFhh1a8ldm7ANnNAylZ3Mh+KXiiJrhoLW+8mxjnjwGjnWAMMH1xu/EVR1nw9P4cs9A8J6Jreoi81G73yyKyghFO6WU4GeuOpq8unQj4canq+r3P2C71C5bU0mYfNDJu/cgDudoUY9yKj+HOpf8JD4l1DVtdkWLxAkSW8Vi6lDBDjJZQeu48n0pAenRIY4lRnZyoALtjLe5xT6KKYgooooAKKKKACiiigAooooAxb+DX752itbu106DOPNCGaUj2Bwq/rUei+E9O0a6kvgZrzUpRiS9u33ykegP8ACPYYFb1FAEc0EVxC0M8SSxOMMjqGBHuDXOeHfBlv4Y1i/udNupY9Ou1B/s88xxSA8snPGR2rp6KAKGuWEmp6Ff2ETqklzA8Ss3QFhjJrB03wndWOnaVDJeQ3E2l2yQ2oeM+WjhdrSkZyTjgen411tFAGLpvhy2sr59SuJXvdScbTdT4JVf7qDoi+w/HNZ1/8P9IvfEsWvQvdWN6D++azlMQn4/jx1/rXV0UAIBgAZJx60tFFAHNeNv8AkFWv/X7F/Oq+g/8AI46v/wBe8P8ANql8aSK1rp9qpzNLeRlVHUheSaj8P/P4s1mReUWKKMn/AGuTivGq65jG3b/M7I/7u/67HO63YW1xd+LJZY9zgqQdxH/LNR2NegaOoXRbBVGFFvGAP+AiuK1KJ3vvFcCrmR1VlX1BjFdloNxFc6DYSxOGQwIMj1AAIqsBNvEVU31/Virpezi1/Who0yZHeF1ik8uQqQr7c7T6470+ivXOQ5e+8J3Wo6lpmoXWtSm5052eEpboq5ZdpyPpS6r4UuNZn0+a61qXdYXAuYdkCD5wCOfUc109FAGV9g1X/oNN/wCAyVW8OeHbjQXvDLrV7qK3MhlIutp2Meu3HQe1b1FAHO+MvDs3ifR4bCG4SBlu4py7qTwjZIwO/FLJoN4by4vY79Evbn921yYtzQwjokYJwPUk555x0roaKAMvSdA0/R4JUgi3yTndcTzHfJMfV2PX6dKyNI8AaToWv3GqabLd2yzfM1nFMVg3dzt/pXV0UAFFFFABRRRQAUUUUAVL9tQEarp8Vu0h6tO5Cr+AGT+lc/J4NbVp0m8SalLqaowZbNU8q2B90BJb/gRNdXRQA1ESKNURVVFGFVRgAVy/iTwNY67eW+pWsrabq9vIHjvbdcMQDyrjjcD711WaKADtXInwnfHxPrmqxakII9ThhgAjQ741QHcQexOePTrXXUUAc03hKG6iisruQDSLfCxadACsbAdPMPV/pwPrVvX/AArpHiTSBpl/aoYF/wBUUG1oSOhQjpW1migDL0DRI/D+lRWEd3d3SxgDzLqUux/PoPatSiigArlfGH/H1oX/AF/D/wBBNdVXKeLGWXVNDtkYGUXJlKjsoU5P61x49pYeVzah/EQ7wv8A8hfXv+vhP/QBXI6pYWtzp/iCaaLfIdQdclj03AdM+ldd4UO/UtdkXlDcqoPuEGa5u9jY6b4kiCkvHetIVHXGQ38q8mtKUcJSadjqgk6sr+R6TAixwRogCqqgADsMVJUFncRXVpDPE4aORAykdxip6+hTujge5k6lpd9qAuYRqphtZ4zH5SwKSARg/Mao6X4Zu9H0S30m11mX7LbxeSm+3Qtt9zXSUUxHM6H4WuvD2kQaZY61L9nhzs3wITySev40XnhfUL7VrDUH8S30bWbFliijRY3zwdwxzxxXTUUAFcTpHgeez0yewu7yOa2mv5r2SFVIEm5tyIx/ujqfX6V21FAGBF4aS51CLUNYn+3TwnMEO3bBAfVU7n/aOT9Kg8T+BtJ8Uy29xc+dbX1uwMd3atslAz0z6fyrpqKAIbW3FpaxwLJLIEGA0rlmP1J61NRRQAUUUUAFFFFABRRRQA1zhCfauAbUr3e3/FYQrz08tOK9AIyMVnHw/o5JJ0uzyf8Apiv+FceKoVatvZy5bG1KcYX5lc4/+0r3/ocYP+/cdH9pXv8A0OMH/ftK6/8A4R7R/wDoF2f/AH5X/Cl/4R7R/wDoF2f/AH5X/CuP6jiv+fv5m3t6f8v5HH/2le/9DjB/37Sj+0r3/ocYP+/aV2H/AAj2j/8AQLs/+/K/4Uf8I9o//QLs/wDvyv8AhR9RxX/P38w9vT/l/I4/+0r3/ocYP+/aUf2le/8AQ4wf9+0rsP8AhHtH/wCgXZ/9+V/wo/4R7R/+gXZ/9+V/wo+o4r/n7+Ye3p/y/kcf/aV7/wBDjB/37Sj+0r3/AKHGD/v2ldh/wj2j/wDQLs/+/K/4Uf8ACPaP/wBAuz/78r/hR9RxX/P38w9vT/l/I4/+0r3/AKHGD/v2lH9pXv8A0OMH/fuOuw/4R7R/+gXZ/wDflf8ACj/hHtH/AOgXZ/8Aflf8KPqOJ/5+h7en/L+RxEV1CL4yWtxNreruNqN1WMfyUV2Xh7R20iwZJpBLdTOZZ5B/Ex9PYdK0YLWC2TZBDHEvoigD9KmrpwuBVCTnJ3k+plVr865UrI5jxDpd1HfR6zpsfmzInl3EH/PWP29xXN293aRSSNpeuSaWztmW1lUYVu/yt0P0r0uqtzp1leHNzaQTH1kjB/nUYjL+ep7WnLlZVPEcseWSujh/7Svf+hxg/wC/aUf2le/9DjB/37Suv/4R7Rv+gXZ/9+V/woHh/RiMjTLMj/riv+FY/UcT/wA/fzL9vT/l/I5D+0r3/ocYP+/aUf2le/8AQ4wf9+0rr/8AhHtG/wCgXZ/9+V/wo/4R7Rv+gXZ/9+V/wo+o4r/n7+Ye3p/y/kch/aV7/wBDjB/37Sj+0r3/AKHGD/v2ldf/AMI9o3/QLs/+/K/4Uf8ACPaN/wBAuz/78r/hR9RxX/P38w9vT/l/I5D+0r3/AKHGD/v2lH9pXv8A0OMH/ftK6/8A4R7Rv+gXZ/8Aflf8KP8AhHtG/wCgXZ/9+V/wo+o4r/n7+Ye3p/y/kch/aV7/ANDjB/37Sj+0r3/ocYP+/aV1/wDwj2jf9Auz/wC/K/4Uf8I9o/8A0C7P/vyv+FH1HFf8/fzD29P+X8iLw5PJPprPLqK37eYR5yqABwOOP881sVBa2dtZReVawRwx53bY1CjPrxU9epRjKEFGTuzlk05NoKKKK0JCobolbWUiTyyEOHP8PHWpqa6LIhR1DKwwQehFKSurIEef/wBpXv8A0OMH/fuOj+0r3/ocYP8Av2ldf/wj2jf9Auz/AO/K/wCFH/CPaP8A9Auz/wC/K/4V5P1HE/8AP38zs9vT/l/I8hPxG1Ndda1bWJRZBtn2jyEzn1xjpXXLql4yhh4ygIIyP3aUvjj4c2ur2ZutIgjt7+IcIgCrKPQ+/vXnvg7xBbaBqTabr2nQyWpfazTQgvA34849RU1cPWTS52j3VhsNjMN7XCR96K1jpf1PQv7Svf8AocYP+/aUf2le/wDQ4wf9+0rq4dG0G4gWaLT7F4nXcrrEpBHrXlHxB8TaSryaPoVjaBgds9zHEuc/3VP8zUzwuIgruqedgqDxdX2VOHq9NPUXWfiFqenamlraa013Ep/fSrCgH0Xjmung1e8ngjlHi+NQ6hgrxICM+orM+Hvw4VETVtcgBdhmG1kHAH95h6+1ejf8I9o3/QLs/wDvyv8AhWv1TESimptGuY1MFSkqVCN+Xd6as5D+0r3/AKHGD/v2lH9pXv8A0OMH/ftK68+H9GBA/syz5/6Yr/hR/wAI9o//AEC7P/vyv+FL6jif+fv5nne3p/y/kch/aV5/0OMP/fuOoLaZHupF0uWXVtWmG1rp+ViHuegA9BXbjw/o4ORpdnkf9MV/wq7FBFboEhiSNB/Ci4FL+zak2lVqXQfWYr4YlHQ9JXRtLjtQ/mSZLyyHq7nkmsbXtMubLUW1ixgNxFKmy8tl6sB0ZR3OO1dZRXoVcLTqUvZPY541ZRlzHmlpd20CsNJ8RNYRE5NtKAQh74DdKs/2le/9DjB/37Su3uNLsLxt1zZ28rerxgmoP+Ee0f8A6Bdn/wB+V/wrz1l+IirRq6HR9Yg9XH8jj/7Svf8AocYP+/aUf2le/wDQ4wf9+0rsP+Ee0f8A6Bdn/wB+V/wo/wCEe0f/AKBdn/35X/Cn9RxX/P38w9vT/l/I4/8AtK9/6HGD/v2lH9pXv/Q4wf8AftK7D/hHtH/6Bdn/AN+V/wAKP+Ee0f8A6Bdn/wB+V/wpfUcV/wA/fzD29P8Al/I4/wDtK9/6HGD/AL9pR/aV7/0OMH/ftK7D/hHtH/6Bdn/35X/Cj/hHtH/6Bdn/AN+V/wAKPqOK/wCfv5h7en/L+Rx/9pXv/Q4wf9+0o/tK9/6HGD/v2ldh/wAI9o//AEC7P/vyv+FH/CPaP/0C7P8A78r/AIUfUcV/z9/MPb0/5fyOP/tK9/6HGD/v2ldfoM0k2lRvJereNkjz1AAbn2pf+Ee0f/oF2f8A35X/AAq7b20NpCIbeJIol6Ii4A/CunDYatSnzVJ3RlVqQkrRViWiiiu8wCiiigAooooAKKKKACiiigAooooAKKKKACiiigAooooAKKKKAIbo3It3+yLEZ/4RKSF/HHNea+I7r4uR7/7Ns9J8sdGtW3v+UmP5V6hRQB8p+ItS+JGWGtza0idxtKJ/44AK7PwzefFv/hGdO/sm2tJNP8keQ8uwsydicnOfrXvBAYYIBHvQqqihVAAHQAYpWHc8d+2fGz/nxsPyi/8AiqPtnxs/58bD8ov/AIqvY6KLBc8c+2fGz/nxsPyi/wDiqPtnxs/58bD8ov8A4qvY6KLBc8c+2fGz/nxsPyi/+Ko+2fGz/nxsPyi/+Kr2OiiwXPHPtnxs/wCfKw/KL/4qvXrYym2iM4Am2Dfj+9jn9alopiCiiigAooooAKKKKAOf8ZSeI49BZvC0cUmpeYuFlxjb368V559s+Nn/AD5WH5Rf/FV7HRQO5459s+Nn/PjYflF/8VXP6r4S+Iuu3/2zVtGtPM24aSB40J+oB5r6CJx16V5H8RPiIWMmiaLL6pcXCH8Nq/1NY1nBQ949TKIYmWKi8No1u+lvM4K38Wa9pmkT6LDevHbMSrLgFk9QD1FW9M8HeNontNV0nR7eYECSN7h0I56HaT/OtfT/AIV6pe+GpNRd/KvWG+G1YcsvuexPal8D+ObnwtenSNXEn2EOVIfO63bPPHp7VyQXLJOpt0PqcbNV8PUjl7XNf3rbv0NT7Z8bB/y42H5Rf/FUfbPjZ/z42H5Rf/FV6/DNHcQpLDIskbjcrKcgj1qSvQPgnofNvj6++JK2lgfEKLbr5x+ztZkBy+OnyHPSm+HNT+Lh2DTf7Umi7C7iVlx9XH9a+kmRGILKCR0yOlOosFziPDk/xGk2/wBuWeixp3KysH/JQR+tduM4GetFFMQUUUUAFFFFABRRRQAUUUUAFFFFABRRRQAUUUUAFFFFABRRRQAUUUUAFFFFABRRRQAUUUUAFFFFABRRRQAUUUUAFFFFABRRRQAUUUUAFFFFABRRRQAUUUUAFFFFABRRRQAUUUUAFFFFABSE4paQ88UAeR/ET4iEmXRNFl77Li4T9VU/zNS/Dv4d+T5Wta1D+94e3t2/h/2mHr6CurT4e6Gnic62IBuPzC3x+7D/AN7FdYBgVzxpNz5p/I9ytmVOlhVhsGrXXvPq32DAxXBePvAEXiGFtQ09Fj1NByOgmHoff0Nd9SGtpwUlZnl4XE1cNVVWk7NHhPgbxzc+F73+ydXEgsd+0hwd1u309Pavc4Jo7iFJYnDxuoZWXoQe9cxr3gHR9f1e31G4jKSRn96qcCYdg3+NdPDFHBEkUSKkaKFVVGAB6VnShOHuvY7czxOGxUo1qUeWT+JdLklFFFbHlBRRRQAUUUUAFFFFABRRRQAUUUUAFFFFABRRRQAUUUUAFFFFABRRRQAUUUUAFFFFABRRRQAUUUUAFFFFABRRRQAUUUUAFFFFABRRRQAUUUUA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4" name="图片 7" descr="u=2660490946,1948990247&amp;fm=26&amp;gp=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48129" y="332657"/>
            <a:ext cx="3038475" cy="254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https://timgsa.baidu.com/timg?image&amp;quality=80&amp;size=b9999_10000&amp;sec=1548132106545&amp;di=3df917d92c16684f184d11524b50ddc4&amp;imgtype=0&amp;src=http%3A%2F%2Fimg.365azw.com%2FAttachments%2Fshare%2F201805%2F5afe71520b9bd.png%2521article.w.p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67608" y="188641"/>
            <a:ext cx="3155950" cy="26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图片 9" descr="微信图片_2020081121100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53188" y="3591984"/>
            <a:ext cx="4214812" cy="32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01picsos.sogoucdn.com/0746a0c2a703634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59688" y="277285"/>
            <a:ext cx="2819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4727848" y="117391"/>
            <a:ext cx="3073400" cy="1195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发光二极管也叫“</a:t>
            </a:r>
            <a:r>
              <a:rPr lang="en-US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LED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灯”</a:t>
            </a:r>
            <a:endParaRPr lang="en-US" altLang="zh-TW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5364" name="Picture 4" descr="https://i03picsos.sogoucdn.com/c84b641e9833569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3227917"/>
            <a:ext cx="2819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s://i03picsos.sogoucdn.com/9c1eb0f251bb852c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10500" y="3291418"/>
            <a:ext cx="2657862" cy="26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s://i03picsos.sogoucdn.com/5f1349501634ca2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67239" y="3130551"/>
            <a:ext cx="3038186" cy="30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s://i01picsos.sogoucdn.com/f1cece8e204aa40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159896" y="1412777"/>
            <a:ext cx="2014538" cy="14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i04picsos.sogoucdn.com/9eb97475b6c2b15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703512" y="188641"/>
            <a:ext cx="2832100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5659100" y="11569700"/>
            <a:ext cx="304800" cy="215900"/>
          </a:xfrm>
          <a:prstGeom prst="cube">
            <a:avLst/>
          </a:prstGeom>
        </p:spPr>
      </p:pic>
      <p:pic>
        <p:nvPicPr>
          <p:cNvPr id="1536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3309600" y="109728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 descr="微信图片_2020011620554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6672065" y="188641"/>
            <a:ext cx="2681287" cy="30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2063552" y="4725144"/>
            <a:ext cx="2952750" cy="1195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发光二极管作电源指示灯</a:t>
            </a:r>
            <a:endParaRPr lang="zh-CN" altLang="zh-CN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6390" name="矩形 2"/>
          <p:cNvSpPr>
            <a:spLocks noChangeArrowheads="1"/>
          </p:cNvSpPr>
          <p:nvPr/>
        </p:nvSpPr>
        <p:spPr bwMode="auto">
          <a:xfrm>
            <a:off x="5849938" y="5877273"/>
            <a:ext cx="4818062" cy="604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二极管</a:t>
            </a:r>
            <a:r>
              <a:rPr lang="zh-CN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调节电热毯的温度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35561" y="1916833"/>
            <a:ext cx="24098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lecfans.com/article/UploadPic/2010-11/20101111540438761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23992" y="3284984"/>
            <a:ext cx="4324350" cy="23717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215681" y="871049"/>
            <a:ext cx="5661025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TW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半导体三极管可以用来放大信号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zh-CN" sz="28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7411" name="AutoShape 2" descr="data:image/jpeg;base64,/9j/4AAQSkZJRgABAQAAAQABAAD/2wBDAAgGBgcGBQgHBwcJCQgKDBQNDAsLDBkSEw8UHRofHh0aHBwgJC4nICIsIxwcKDcpLDAxNDQ0Hyc5PTgyPC4zNDL/2wBDAQkJCQwLDBgNDRgyIRwhMjIyMjIyMjIyMjIyMjIyMjIyMjIyMjIyMjIyMjIyMjIyMjIyMjIyMjIyMjIyMjIyMjL/wAARCAGH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Quo6nFAC0UZooAKKKKACiiigAooooAKKKKACiiigAooooAKKKKACiiigAooooAKKKKACiiigAooooAKKKKACiiigAooooAKKKKACiiigAooooAKKKKACiiigAooooAKKKKACiiigAooooAKKKKACiiigAooooAKKKKACiiigApkkgjBJIAAyST0p9UdYCNpdyshwrIVNAAmoma6MMcTbAM+a3Ct7L61cZQRgjP1rkvCz3y2hivJDN5bnypcY3JjgH6YxXSG4bcCRge1AEjz+U4DKdp43Dt9amU7hkdKyjqIluJbbyJF2jlyuFbPpU9veIipFJlW+6M9DQBfooHSigAooooAKKKKACiiigAooooAKKKKACiiigAooooAKKKKACiiigAooooAKKKKACiiigAooooAKKKKACiiigAooooAKKKKACiiigAooooAKKKKACiiigAooooAKKKKACiikJwM0ALSEgdTTJLiKJSzuFUDJJ6CvNfFXxWtLSRrXQAl5OAQZ2B8pD7f3vw496APTN6/wB4fnTsivnbSfHniHTdWe/mvHvFlYGaGbG0j0Ufw+2K9y0HxBY+IdNjvrGXejcOh+9G3dSPWgDXozTS4FVnv4fN8tdzOPvY6L9TQBaLAdSKQHPeqEjtI+SOO2e1CO6HIwDQBdmkWKPe5AUda5y9iutbu0yGgsIzknPzT+2P4R9ea2nm3rhlB96aHGOaAGRosaKiqFUDAA6U2pCRmmEUAJj2pskSyx7WH0NLmlBJoAdaXLRYhmPHRGrRyMday2RXGD0qaymKHyJXJfJ25HUUAX6KTPOKWgAooooAKKKKACiiigAooooAKKKKACiiigAooooAKKKKACiiigAooooAKKKKACiiigAooooAKKKKACiiigAooooAKKKKACiiigAooooAKKKKACiiigAoorN1nWrHQrN7zULuO3gUcs56n0A6k+woAvs+M9OPWuW8UeP9H8MxNHNIJ73qtrEwL/U/3R9evbNebeKPizqOqb7XQ0aytScG4cfvXHsP4f1NeeF3d3d2ZmclmZjksfUmgDofEnjjWPFMjpdzC3sw3yWkBIUehY/xH9PaufD4qMqo5phY9sUAW0lNbPh/xJf+Gr8XenuMNgSwt9yVff0I9a59W45609JSg60Ae32niPVvHE2zS/8AiW6TC6rczM4M7nGSijnA7Z6+ldlbxxqm1F2qOgGePzr530HX7vw9qEd7afMmQJYT92RfQ+/pXv2ia1Za5p0d7YSh424YHqh/ukdqANHgcUYoIGaKAE20hGKdRjNACDpSkZFJkChWDdKAE20hFSYG3OcY6moXuLdeWnjH1cUALihlDDqRjpjt9KElhf7kqNnphxUuygBYLpg4jl+gf1q6KovEsikN9eKbFdGGUQTNwfuOe/1oA0KKB0ooAKKKKACiiigAooooAKKKKACiiigAooooAKKKKACiiigAooooAKKKKACiiigAooooAKKKKACiiigAooooAKKKKACiiigAooooAKKKQsAcUALmmO6iNjuAAGc56Vzvifxto/haDN7OHuGH7u2i+aRvfHYe54rxDxR4+1nxUGgZvsWnHpbQsQWH+23f6DA+tAHo3ir4tWGlvJZaLs1C8BKtLu/cxnvlh94+w/E149q2r6hrt619qt1JcT/w7uFQegUcD8KobVT7oAwMUnmEjBoAkEq/QmgsMVAeKN2aAHls55po596TGakUADigBuSPWpRSAZp2OKAJlIwO/tWtoHiG+8OaiLuyyVP+ugP3ZV7g+/oaxk4qZT+dAH0lomtWWv6XDf2MgZGGCv8AEjDqpFaWOK+cfDniG88L6n9stCWjkIE8B+7Ko/r6GvoDS9YstasYrywmEsEncdQe4I7GgC5RTsClx6UAQSKWyvPPSsG/1w2Ja1tNs1yvDu/3Y/8AE1q6xdm0ttqkCSU7V9uMkiuQEBZtkSM5znhSaAIJ57m7ZnurmWUnr821fwA6VAsEIH+qQ/UA1sRaNeyEb4o4h/tyDP5YqU6HeBjhrUr2OTmgDHW2iBDKiow6FRg1rW2tXVrCsSoh2jAck9PcHqfemSabewoS1oWX1jINVEAfIwykdiMGgDpdP8U2t3P9kuF+zXDcRhjgSf7p7/StR4llUqwwT3rgLy0W6t2hlQlT1x29x6HvWr4V1ydrk6JqDmS6ijLwTZ/18Y9f9ocZoA662uTEVgmYdPlfPWr9ZzQrOu1unpT7e4aNxBKc/wB1/WgC9RQDmigAooooAKKKKACiiigAooooAKKKKACiiigAooooAKKKKACiiigAooooAKKKKACiiigAooooAKKKKACiiigAooooAKRjgZpGbbkk8V514t+K+n6MslppIXUb8cZU/uYz/tMOuPQfpQB3WoatZaTZvd39xHbQIPmeVgAPb6+1ePeLfi5dXxe08Oxm3gOQbuUZd/8AdX+H6nmuB1jXNR8RXou9Uu2uGB3JGOEi9lXt+v1qjnjHagAkmknmeeeR5ppCC0kjbmb8TzTS3HApD1pQDmgCNgT3pMVMRxTBQAwjNGKkxSYFADAMU4HFLgUhGDQA9Tmn1EoqQHNAByDnNSK2abgGlwBQBYV/kxW14X8TXXhfVRcxMz2rn/SIOzj1+orn1Jp7YKkDrQB9L6Rq1nrenR31jKJIn9Oqn0PoavAkA8dK+e/B3imbwnqLTYaW0mAWeIHn/eHuP1r3vTtTtNY0+O9spllhkHDL/I+h9qAMvXY5bjULOKMdVclsfd6Z/lU8FpFZweXCuM/ebPLfWtCWMOwOOemajKE0AUfLAJ4o2kHI61bMQz0qMpzQBXEroxzz9e1E1tb3ybXAVuzDqKe8eTiomBU5HWgDGmt2s5lhuWGXOI5Ozf4Gs/VoDaW39p26/wClWLidSO6j76n2K5rpriKLUrRradQ2eQT1B9R71i3Qkt9Ku4ZPndYmTJ/iOKAOxt7gTRRyr0dQw/EZp0i71wefpVOxQxWcEZ6rGoP5VcUk9aAHWt2yyCCbr/C/r7VoA1nlFYEEflT7e5KMIZTyfuse9AF2igUUAFFFFABRRRQAUUUUAFFFFABRRRQAUUUUAFFFFABRRRQAUUUUAFFFFABRRRQAUUUUAFFFFABRRTZPuUAOzXO+J/GOk+FYBJfXGZnH7u2jOZJPoPT3rzjxl8Wrhbu70jQo1iaB2ilvJCGJYcEIPr3P5V5ZNMbm5lmnlkmmkOXlkYsxPue9AHWeJ/iFrXigPB5hsNPbgW8LHc4/226n6DArk0jCIFA4Hange+aeFoAYBzimlG3cHiptoox6UARBcVJgelJg5paAGt0qM1KwqMrmgBtFGMUUAIabg0+lABoAQU+lCUoWgAWnUdqQigBd2KFbimHikGe9AFhX5zXQ+FfFt34Xv98e+WxkI8+3B6/7S+jD9a5oEYqRDgfWgD6a0y+tdT06G9tJllhlUFWH8vY+1WNh9K+ffCniq98LX7NGGuLKU4mt89P9pfQ/zr3rTdVtNXsYr6ymWW3lGVYfyPoaAJWQ1GVqz1PNRstAFdlFVpF9KtOPaoSuc4BzQBn8pICOuaZPprXuoQkKTCxDS56YHatKOyaU5b5R3rQjWOGPaoxjpQAkYyxyoFN6GnqQDTCKAHFsio5FDjnPHNLSjmgCSzuycRSnJ/hf1q9ketZLxKwIxgjoRwR75qa1vP3ggnP7zGVPZh/jQBo0UZooAKKKKACiiigAooooAKKKKACiiigAooooAKKKKACiiigAooooAKKKKACiiigAooooAKyfE+qjRPDV/qP8cMRMY9XPC/qRWseBmvO/i/eCLwYIGbDzXMe0DrhTk/596APBb62Miho8eenf+8PTNV7e48zqNrDhgeoNaG4Htx2qnd2pZhPDgSDqP71AEqvk1J5mBVSOTPykbXxnFPy3egCcTZOKeCSKpZ5q3G+UA70ASUUmaWgBpppNPIpdgoAYFyM0xuOBT2JBwKaAaAIpGEaFmwAOSTWZLr0UchSON5D2xxmtOWyW9ZElJ8pTudQcbh6VIbq0sVKw/wCsQ7cKcbTngbqAKEetwh9kymNu4zkj8MVpo6yKGVgQRnIqzqF9elIdO1S+ttTtbiDzYnBMoiJJXaGYbgw4PBx8wrndPWXTr6WwlcsFOVz6djQBtE4pN1ITk0mM0AB5o60UtAAvFSK1R0ooAmDZNdB4S8VXfhbUmlG6WzlP7+Dd1/2h7/zrnA2KepDHkDNAH05puo2mrWMN7ZyCSCZdyMP5H0PtVoqDXz74S8X3fhS+3oHmsZTie3znr/Ev+10+te76bqMWqWcV5ayxy28qhlZf6+/tQBM8bdulCpg1P1WmHNADT0ppGafTM0AIRSUpNKBmgBgFOxTwnNRXM8VnC09xIkcS/eZjgCgBD97FNeBZk2kHrkHuD6is+w8Q6fqM7rFJs2sFBk+Xd7jP8utaU88drC01xIsUS/eZzgAetAD7O7dZPs1xzIOUb++P8a0Ac9q881HxHLq08UOjkrCXVjc5ILYPpjivQUGBzye5oAfRRRQAUUUUAFFFFABRRRQAUUUUAFFFFABRRRQAUUUUAFFFFABRRRQAUUUUAFFFFAAeQRXi/wAWXa58R2cBk/dx2h+QHkFm5OPoFr2ivEfibIW8YyDjCQRgevIJNAHmcoe3l2SZ2k4VvX/69IHUqe4960ry1W7tnTzNjHBVx1DA8Gsq30nVbmw81Db+aDhfnyGP16c0AUL0+RILoyY28YPcVPFdRzxh0IIIrlr9rt5niuQ6vGcFGPSksL2SzkA3fuz1BoA60DvT1crUcEizQh1IIPORUnFAEwk3AdqkHIqsoNTI2OtAEmKdTVIPSgnnigBGWlVaXFABzQAI2yUN6EUltDqNlpdzJBNA8JbyzGJir4zkMUxgjc3bnil2nNJjHNADY7CBGjkUOhCFSpkLZ9+emcciqs8Zm1kzAfKkCpu9Tkk/zq317mmhMH2oAQDBoINPwKXHHFAEQ61Jik2mloAMZo20tFACYpVoooAlByMHpXR+EfF114WvjkvLp8zDzoc8j/aX3H61zCtg1IGz6UAfTmnX9tqWnw3dpMssEq7kdT1FWTyK+f8Awn40ufC14EkjM2myf62JeqnP319x3HeverC/tNRs47m0mjlikXcjocgigCUD2phHNTGmketAEePaikfLOIyn7sjls9KQLuXYenSgDL1PXorSQwW3767HBTOFX/ePb9TXB6zcXt9fAalJvYHMaDhF+g7/AFrp9UshYXSxwLvEvKIDln9verUfhB9QgU6jKEIO5Yoh0PbLdT9OlAHCJZTSuCrbB03EdBVz7Fd37RR31/PcxwnaiN0B+nc9Oua6T/hG9QWc2uxAoORMGyuPy/Suk0zQbbTowQokl7u3PNAGPo/h10ZJHURRKQwXHLfhXXLQBiloAKKKKACiiigAooooAKKKKACiiigAooooAKKKKACiiigAooooAKKKKACiiigAooqlqGqWmlwPPe3MUMS93bFAFwtjNeJ/EiGR/GhVRkzQx7AOpwMdKk8VfErUNVL2mh7rW0OQbgcSuPUf3R+tanw98NzXEkusauZ3mJ2oJMYcf3j3J+tAHM6T4LN4Va9tby4fft+zqfJiHu7nBI68KMnFZM2iv4f1K5sIUuFvXuWVbNbc+XJGQSHRh1H15r3q7aZbmBYbM3ETv+8bzAoiHBzjvWP440uS+0Ay2tuJNQtnWS3ZchlOcE5HsT7UAfPGuaRBr8DTWasl/H8u0jHmAdvrxwfwrjYLGBILgXUvlTINyA8Z7Ecj/ODXqd94osfC1rMjxW91qSsY0i+WVIiHzuJ5Gc8gD+9XlGsXf22/nuvNMrzv5sjlQuWb5m4HA5JoAl0/Uvskuxs+UeorpEdJUDowKkcYrh/r1rX0nUPLmWBtoRh1z0NAHS7io6UZJ4pQVkQFGB96cFFACpwetSrg1CeKcrGgCelA70wMMDNPU56dKAFIzTSKfijoKAIunFLincN060EYPFACFcUqjilxxRQAbaaVxTsimk5oAaaSlo6c0AJSFwDSFx2ppHfvQA4tTkfNQmRI0MkrBEAzuNJBFdamVFtut7bnM7r8zdPujt160ATXF9HGqxxI09y4+WGPqPc+gr1v4LW+ow2Gord3IMImUpbqxKxsVycfXqffmvN7Kxt9Pg2W8YBP3nPLMfc17R8MbbyPCa3BUBrqd5M47D5R/wCg/rQB2bHbzTGdduc05huGDWff3tvplsZbmVVA6DqT7AdSaALazKeO9c9rniy10w/ZrSNry/fhIouQp9WPYf54rP1PUb6/tGEINrA4wAf9YwPY/wB36CqWkaUkB2xQlrlhjIH8v8TQBf8ACEOpXuuzajqc6vMISqpj7gJ7Dt0rvVGKydF0ptP3ySPulcYOOgHpWvQA0rk5zTqKKACiiigAooooAKKKKACiiigAooooAKKKKACiiigAooooAKKKKACiiigAooooAKM00soBya4/xL47sNFLW1sPtl9yBHHyqe7N0H060AT+PfFZ8LaF5tvta/uCY7dW6A92PsP8K8ak1ufWbgT6r5l5M3KsXLbTj7oXoPwrpP7F8Q+Mr2S4ugf3ieX5g+WKKMnlR39/Wuz0X4faXpzW091EslxbEOJFJVS2ByV+ozQBg6B4SWWOK4ktCisAVRh93616Ja2hitliX5VXoD3NNj1GwZxbQ3UbODjaCOKytf8AFOnaFDJ51yHuGHyQnIGf9o44/n6A0AXNb1vT/DOlNf6ldeRbqdu7GSzdgB3NfPvjv4xal4gjey0ovYac+ed2JZR7n+EfT86s+NvEsuovG2sTvcOpD2tgE2xJ7uvLY6fewT6YNeaamsl/cyXDsPMdix2qFA9gB0HtQBlz3Uko2sQFH90Yz7n1qIMSpXue9I0TqxDKQfSr1lp0lzyflX1oApbT3Jp7RtE4DqQcAgHuK3ItLtJJYow0u0t88oHygDsM/wD6qtav4aWxtmmglml2gMWZABtPHUZ5HcfjQBn6Tq/lSiGYnymPB/u11A+Zcr09a8+KkHGK39G1do1FrOcr0RjQB0AU5NO+6KXOeaMZoAYCzHAqxGNvFQ9OlSoSaAJaD0oxgUhNACAYpy0UDrQAppKU0lACHpQBxRgUGgBh61GzbuKcyn0qGWZLVC8rbFHUmgBwX0qCS6CyCCFDPcf8807f7x7UkcN7qhDANa2vHztw7fQdvrW5aWNvZQ+XbwhOclu5+p70AUrXRA7pc6g4lkGNsY+4n0Hf6mtcYAwvC9h6UZAHNGc0ANkDCNiPTivdfBSwxeDNIEUqsot1JIPG4j5h+ZP5V4TcTxw2zNI6qoHUmux8HeHdU0+0nku7+W1hvEUm0jPzAcnk/wAOc9uT60Aejan4khid7bTQl1dqxVgG+SP/AHm/oMmsBbeWW4+1387XV32dwNsfsg6D+frTMW1gI7C0jVHAxFDECxP4Dk/X9a6LS/D0ksazakq7hyLdWyo+p7/560AZkGmXmqXSMhKWgGWkPc56D1rsLHT4LGEJCuPVjyT+NWIl2RhcAY7DoKfQAYooooAKKKKACiiigAooooAKKKKACiiigAooooAKKKKACiiigAooooAKKKKACig8CoZ7iO3haWV1REGWZjgAUASs22szVvEGm6HbG41C4WJOgHVmPoAOSa5DVPiILy+XTPDyCeZ8j7SVLIp/2R1b69PrWDpPhW+8QX93Lrd5IZLdgJmIBfdjdtAxgDBoAW/8V+IPF9y1joltPbWrHDFThyvqzfwj6V0mg+AbDTdsl8izz8EIeVB/9mP1rXt5NH8NaWrJi3gAyAw+dz9OpNYV7rWr68rJZK2n2ByHlY/vHHse34c0Aa2s+LNP0LFvhprnHEUI+7/vN0Ufjn2rjb7XNZ1YbrrVX0+2bpb222PcPd25/lVbUPsukoY7NQ8/UzOAW/WuTvpHnJaRi7ZzljmgDeuvEa6LpU1jY3CMs8bK0ktwkzKTxkYJ5HXHHNcDeazNDJiwkmRgNv2qXDTH1wTnYP8AdxU9xEGzxWdJbnuKAMsx7nZyWZ2OSSck1d03w/d6rdJFBCxLH0rQstKjZhLezC3tweWPU+wHrW8moyyBdO0e3eG3OFLR5aWT6kfyFAEsXwxsb7S3a2nS51GCUJIIpAyx+ocZ6fTJrX0v4R3LozXvlxbWKAOMKwB+8B1xjnmvQPCXgu38O2puZHYzSjc4CbR9CK62KCKWJccr27YoA88k+HeiPZLp0mnQjkstyv8ArAfUH09q851bTobBY4l1Ef62RZIXgZjAqsVLN1JGf0r6INqivuwDgdSM187+L7q10vXLjztWfUdSN8zNHbINgiAJUOcHLZ28AdjQBxPiPwhcadpCa55lv9kuLgxRBZMmYcnzEHXZx3xgkcVykj85UdOK3dT1O716ch/numLM29gu0DJwOgA56CudLHaFwBjv3NAHSaLq4fbbTn5gMKxroK87QkHIJB9a6nR9WEyJBM3z9Ax70AbVPVqh3N7U5FOeaALIbNOxTVwBSg0ALijFKOaRiADQAlFM31G84U0ATE4pCcjiq093DBEZJZAi9vf2Hqaiitr3VBlg1naen8b/AOAoAJb5ml+z2cZuLjuF6L9T2q3a6MBL9ov3E8/VRj5E+grQtbWCyhEVuiqg/M/WputADD2GOB6VNUfFJNcR26b5XCL7/wCetAEhqrLejzDBbR+fPjJUH5V/3jUai51IgDdb2x6H+OQf+yj9a07KzjjKW1rCWkdsLHGpLE/hQBnOn9nLFqV7i5ljdSI3UFQc8YX09+TXsugte+JbKG5gtzapIv715egbuFH8X1rM0H4cG7SC58QIvlj5hZqQTnr87D8OAfqTXqUFvFbwpFCixxoMKqjAAoAo6bodrpkY8oFpSPnmfl3PqT/StFV2inUUAFFFFABRRRQAUUUUAFFFFABRRRQAUUUUAFFFFABRRRQAUUUUAFFFFABRRSEhRknAoAWis3V9YsdItPtV7cJFGOBnqx9FHUn2FeY6z471fxDP/Z+hxSWls52mXGZpPYf3R79aAO28R+ONM8PboGl+03uMi2iPzD/e7KPrXnEtz4k8fagYpCy24YfuYwVjiHqx/iPufwArZ0T4byW00N3fbJwXLSW7MckH1PUmuvv9X03Qk+x2sYkuT0t4cfKfVj2H1oAi8P8AhOw8NQvMzeZclcyXD4AUe3YD3qveeKfNuHt9DgSeRuDcEYQHHUf3qoTxXutt52qTmGAcrbqflH1/vfj+VRz6pa6fbm3sYwMd8f1oAb9gjhl+3axcG5uscFjwv0FZWo+IXk/dW4CxrwKp3t3LdPulck9hWfsaR8KpY+goArXDvI5ZmJb61RkUk4Fdto/hC41NyZD5aAZNdDF4Ws7HObXcVOCzLnmgDyEWE08gRI3Yk8YFdBB4UtdPsH1LWDst4huK5wWP90epNdVq3iDS9Im+yWcUd3qJO1YYcYUnsxHf2HNQ2vgPVfEs0d/4mujEmMx20fHlj0UdF/U0AeZ6Pp2o6lqjXXlQSyTyFktQd34BRyAPfuK9o8IeC4tAt/tU8YfUJV+Zuvl+w/xrodK0bTNDt/KsreOBQOWx8x9ye9QSeK9OGofYbbfd3G7YVt9pwR1BJIFAGuYd8AQt82OSKrO6afaPLPMscSKWd2PAFYev+OtF0K0PnzL9sYkLaMcSlvQr1/x7ZrzHX/GFxcTB9XZRkForNhkqeoJjBwD7uSf9mgCHxl8TNc12zvU0BWstHt3aOW9kOxpsHGEYnv6AE+teKf2nc29y01tM8cpUjzAfmwa6zUZ5tRm8+4be2cqvREz1wo4ArmtS01lYzRISD94CgDJ3ncT1z1zThGXGRU9pZTXMhVBwOpPau90P4aaxqWmS6hFHDbWsKlmubxtinAycDGfx6UAeeKoH3u1L57I+UOMV3djo8aLLp16ITLuILIwZXxzkMP59K5nxBocmlXWUVmtnPyMeo9jQBpaNqy3X7mcgSdj61t7cCuBswDOMkqcEbh2NdbpeoC4HkSMDKnGf7w9aANLOBT1YYqF6Zv4xQBa3gVC8mByaj3/nVa6uY7dd0rbc8AdST7CgCVpm/h6VV+0vcziCzj85weW6Kv1NS29hc6gM3Aa3tT0jHDt9T2rbtbWC0jCQRKijsKAKNlo8cbLPcMbifH3m+6vrgdvrWoMgZzQ1HbNABvNPB454FQS3ENvHvlfavbjOfwqsBdaj13QWx7Hhn/woAmkvMym3s4xPOBkjOAvuT/Tr7U6DTSJftF0/nTgd/ur7Adv51bstP2yRwWtu8krsAscYyzGvUPDnwzOYrvXSGZeRZqcqPTce+PQY/GgDj/DvhXU/EM2bePyLQcG6kX5cjso/iNeveHPCum+H4CLeLzLg8PcSgF2/wHsK2oIVgRY40VI1GAqjAFS0AIFUdAKWiigAooooAKKKKACiiigAooooAKKKKACiiigAooooAKKKKACiiigAooooAKKazbSOlYPiDxhpfhyEm7mDTn7luhy7fh2HuaANxpkRSzEBR1PpXCeIPiTaQSvZaKqXlyrbWmzmKM+nB+Y/T865SbVPEPjycxKjwWGcmCLIAGeC7dTx9PpXY6N4MtdJMcs6Rkpz8wHHHc0ActbeHdY8T35utVMsUeP9dI2evVVXt+g9vXt7Ww0bwpYb12RDPMj8u5+vf8KqX3idUufsOiwC7l+60uPkQe2PvGqbaYhlN1q03nzejnhfbHSgCWfWNR1tzHYK9nZdDKR87+47KKijh07RI/kUSTNyWY5NR3erYTyrVAkQGBxjH0rEkLyEksSaALN5qctyx5wp7CqBO4Hjp2qxb2kt1KIoVLyHooFdXpng4ArLeuQcZ8tev50AcjZaPdalKEhiJye/HFd1pHg+zsUR5h5kvUjHFb8FrBawgRRooAz0/rXFeJ/iZp+ktJZ6aovr9flwhzGjehI6n2FAHV6lq2m6FZNc308VtCo43EDOOwHc+wrz278S6343uHs9DspbbTyMNPJ8rt9T/CMdutM0jwfqXiW6j1XxRcTnIBEBAXaT2A/gH6n1r0SOGz0WyMcKRW9vGO+FA/xoAw/DHgfT/DcIlwLi86tOwGB7KOwrS1jxFY6NEfNfdNjIiT7319h9axtR8R3l6XttITYAPmmI5/DPT69fauZvzbWALvK1zeN8xcngH1FADdU8SPfxudTcLbsflt/PCcehUfMfxx9Kx38UWdlGFsrCABeAEUrt/Gsm7kMkm4nNZsqZPHSgCTUtamub+e+gXybuc4a53bpFXGAqH+Ee/X3rnHgG9iOpOWJPJPqT3rUdCenX3pqWjsplf93GOrtwKAM6O0kuJBHArO5OAFGa3rXR9O02SJtVeaRyw3w26hig9/8ACpo7lreLydPh8timDcE/MfX6Cuv8E+Ap9RZb/V1/0Mr+7jPLOT3/APr0AWvDvwy0661WXU0jjh02Rw8CLnc4/wDZR1r1E2Uf2cW20eSq7Qp549OaZC5jQRJEqRp8qKvoOlOluGt7aS4lwERSxycdKAPHvFvgFdJ8Rre2aW7abdRyJ9nlyPKfacbMdTkcDtXKT6Na3Vo5v7pbXTIlVLmW5OXjl/iVRj5znp6d63/iL41n1mTT4rKNYLby/NWVv9ZvPUDntxXmfiLVmnhDzTJIzoUUAjf7sxHqc9aAOX1A20GoXEVhK8toshEcjrhnXPBIHSoYZ3iYSISrL0xSGJWUMGJb+IY6VGPSgDttL1OPUbb5iomX7y+tXGTapYkAAZNcPbPJBMssRIcHNdXbWV1qgjlvH8q2PIiXgt+NADDcTXkhgsF3kHmXHyL+Nallo0Vu3nTsZ7jH3352/T0FXYYI4IljijVEXoAKmoAQDnJ/nTgQO1J9aiuLiO1TdK20dh3P0HegCUnJ4/Kqct8Wcw2yebLn5mx8q/U0zyrrUOXzBAP4R95h7ntWxp+mSPIlrY2zSyt92ONck+9AFG204bhPdv5svbPQfQV13h7wlqHiKQNCrQWgOGuHHGR12j+L+Vdd4Y+GsYcXOvMJXABW1Q/Kv+8e59un1r0eOCOKMRxrtQDAUdAKAMfQvC2m6BDizhAlP35n5dvqfT2rdpAMDFLQAUUUUAFFFFABRRRQAUUUUAFFFFABRRRQAUUUUAFFFFABRRRQAUUUUAFFGaaXUHBYCgB1Vr++t9OtHubqZIYU5Z3OAK5TxJ480/SN1taYvL0HaUR8Kh9Gb19hzXCpofifx5fmbVZDb28TnIdSFT2Rc88HrQBra78SLzVLz+zfDa7N52m5cfM3qEHY+5z9Kbovw0lupzea1PL853MpbMjn1ZjXV6doOheD7L7RtVWUf66bBYn29z6Cqdzr2p60z2+mRta256zsP3n4dh/OgDTn1TS/DttHZQxgyqBst4h8x9zn+tYlymq+ISxvX+z2OciJeMj39fxp0NpZaUHkL+bcMcs7nLE/Wql3qcs7Ebiq9OKALv2q00qHybNRn1PJP41j3N1JcMWkbJ/SoyQf8atWem3V9JtgiZucZxwPx7UAUQGc9TW7pHhqe92S3B8qA857ke1dDpPhqCwAlnHmSj16D/Gtt5I4otzuqRqMkscAD+lAEFhptrYRBIIhwPvkcn8aTUdSstLt2uL26it4l6tI4UfQZ6n2rhvEvxOtbJja6GqXt1nb5mcop9gPvH9PesXR/BuueK5xqvia7nQMdyRH7232XouelADte8Yaz4vuBpHhizvY7NziW8KFN4xyAegGPxrofCXw8sdD23N2iXN91BZflQ+w9a6G2s9L8M6YUjCW9svJZjyT657n2FYd7r95qzeRpyvBbDlpWGCf8B+tAG1qmvWunHykHn3A6Ip6fU1zN48t+ftOqzCNF5SFeP07fzqvJNaaah2HzZ+7H1rAvbua6Ys7HGelAFu+1zAMNoojiHFYNw7S5LNnNPZNzYA5z0rW07QJ7oCSRWEWecKaAOYeB26ZNOXR72UZW1lIPfYa9i03wlZW1qjNu3FcngZHH0NYviLWNM8PM3mzF2I+SIY3sf0wPc0AcZp/hInE96AiAZKk4wPesLxDGut3trp+ko01lb527EJM7dC+B26Y/Gunt7DxB49kVnT7DpQblc/Lj37uf0r0TQPD+l6Fb7rZAJgMSzv95se/YfSgDhfC3w7u5r2KXVozbWsOMQbstIR2J9K9XjiCIqRqAoGBjp+Fc/qHi3SbGXHnPO+cEQKWA+p6VBD4ujYyyM8LxrjEQjdJOfrxigDqPLC5OADXnPxK8WXlnoLWmjeU0ruEnnOCsSEckEnBPbviqvinx2kUW2aYxwsflhi5Zvr3ryvxF4gOt3IEPnJaqoCxu+cn1NAHLa/q91I74wzSEeZPjlj7Y6CuZZj6101zbpKrK/3TWNNpk8TrhGZGIUPjjJoAqIWJxjPtU727oFcrhWrYs9H8oh5cEjqPStCW3R0KlRjHFAGfZxC0hkd4w7OuF7jmuxtIfJtYoz1VQMk1z2mPJFKLORdwU74m9B3FdMhytAD6KjmnS3Tc5JY/dUDJb2FVRbXF8N1wzQQk8RKeWHuf6CgB8l28j+VZqrserk/Kh96ltdPRHM07maU8mRuAPoO1aGn6dJcXMdlp9s0knRYolz+J9K9S8MfDSO1KXmtFbicYK26/6tT7/wB7+VAHH+GvBl/4gZZVRray7zuv3uf4QetevaF4b03QLcRWUPzH70rcu31Na6KEQKAAAMACnUAIAB0ApaKKACiiigAooooAKKKKACiiigAooooAKKKKACiiigAooooAKKKKACiiigApCcDNKa5rxv4jk8N6CbuGNHleQRIXPyqSDyfagC7rviTS/D9r9o1C6WMEHYg5Zz6Ad/6V5fd+Ldf8b3p0/RraS1s24bZncwPdmGMD2FVNB8JX/irWXvdSuJLgq/76d+R7Ko/lXo76novhOAafbrGZwMi2i5kc+p/xOKAM/wAOeANP0UR3N1tublV5YrhV+nf8Sauah4phjkktdLjW5uAcNJ0jU/h1x7VV+xaz4oKyXsv2LTjh/JQn5h/tN/F+g9qtTz6RoVv5FpEs0u0qXznFAGSummeT7bq9w08mchT0X6DsP85NSzaoqxeVbKEQcfLxWZcXck7ZYnB7ZqAOfT8KAHSyNK+5jzTBGzHofpWppeiXOpNlRti7s1dlYaJZ6eoKIXk7u/JoAwdH8LGQia8BVSAVUHBP19q6yG2itYhHDGqIOyiq2qaxZaLZPeX86QwKM5Y9fYDvXl+r/ETUvEl8NN8OwTQRynaJguZWHqB/CPc0Ad14l8caT4cjaKWTz7wj5baIgtz0z6CvPGl8U+P7oxMhttPY8xIxEaD0Y/xn/OK3NB+GUUT/AGvWJWklZ9zRhs7/APfbvXbXd9Y6PAqMyptGI4oxyfYCgDI8OeBtL8PoJFX7TdH/AJbSDp/u+g/WrOqeJLWzLW9qDc3GduF6Kfc9/pWXd3+oaypVWa1tTxgHGR7mqHnWumAJAu6TGN5/p6UASXEc104u9WnJ2nKxA4wPQelUbvVDInlQfJGvAAqC5uXuGyzZqrtZm469KAIZAztu/M0+3spryVYoYy5JxwK3tJ8L3WobZW/dxZ+8w5P0rudP0u20yLy4F6nlj1NAHNaL4NELia+AOB9z1rpLma10rTZJHZI4IRk7m2gfjWF4l8d6foANvGBdX3QQRt0/3j2FcVFpPiHx3Mtzqcz21lu3RqBhAPRV7n3NAF/U/iFfatdHTfDsYLs20XBTqD3X/GnaB8PY4rg6h4gdru4Zt3ludw3erHv9Oldfpmhab4fsj5IRAoy0zcHHuaxdT8VT3Lmz0SAyk9bg8Af7o7/XpQBsahqtlpkUfnPtOMRQx9Tj0Hp71yOqeIJZlLXEht7dzkW8bZLf7xHX6VB9jt9NU3F5O090c5y3HXgfhXLaneG8nJ5wDxQA688SSliIoVVBwMnms2XxVqPluiCJN38W0kgfnUMqE1RlhJJHQ9qAMm6RpZDI7s7HqzHJNVkhaSZY0BLE4AHXNdLpfhzUtcuvI0+2aZicFhwqe5PQV7B4P+GNhoYS61DbdXnXGPkT6Dv9aAPPfCfwtvdYMV1f/uLYnOW7j2HevWP+Ff6AuhTaULRTFIuGfHz57HPb8K6hY1U5GacBigD5g8VeFbvwrqrWNwTLC+Tb3GMeYvXB/wBof/XrnXTBwRg19X63oVhr+my2V/FvifkHuh9Qexr578WeDb7wtP8Avv39qx/dXIGA3XGfRvb279gDlLFg2p+X1ZYyx/2R71pG5kmkEdpHuxndKfuD/GsG1hWXXpASfLaIiTBxnHX/APVXb6ZYS3062Om25nuPlARBwmehbHQUAUbawS3zNI2+QjJdj+g9K7Lw14I1HxCUmk3Wlg3/AC1dfmYf7IP867Pw18NrWwaO81dheXgORHj91GR047n3Nd8qBcAdB0oAytD8Oad4ftzFYwhd335Dy7n3NawpaKACiiigAooooAKKKKACiiigAooooAKKKKACiiigAooooAKKKKACiiigAooooAKKKKACsTxToMXiDSDaOQGVt6Z6E+hrbprMoUkkADrmgDzHTdF1hbddFtJ5bWCEkS7WI3H3fr+VdDY6JonhiEyzhJLlvmYnksf6/U1Lq/idY8w2PLdDJjgfSuSnuZLiYvISWY5JJoA2dV1+e+zHD+7g9M8t9awWY5pRz05re0vw3cXoWaYCKI889SPpQBjW1pPcvsijZ29FGa67TPCkMaJNdkvJ12DgCtyzs7awhEcMap6nufrXP+JPHOleHi0Tt9pvMZW3iYbvxPRf88UAdORFbQE/LHGgyT0AFeceJPivaWkklloird3P3fOY/u1Pt/erkZrjxT8Rr1oEBjs8g+WCRCg9WPVv89K9C8M/DrSdBkjurhVu71ekrrhV/wB1e31oA4fTfB3iHxrfLqXiKWaK3BBAk+8Qf7i9F+tem6ToOj+GNP22sMcCAfvJGxub6t3+lRat4qtLSRrSyCXV5/dRvkX6t/QVhSpeX7C51WcYHKxLwo+g/qeaANW/8RT3cn2bSo8A8Gdlzx7D/Gsz7PBZEy3Unn3DHJJOTn1J71BLfLCvl2y7F9e5qhJKWJZieaALN5qMk+ecA8ACqBOT71KI2cgICSewrodK8LS3KCW6cxITwuPmP+FAGBa2M13KsUKFmPFdnpfhWC0ZZbhhLIP4QPlH+NbFtZWtjFthjRAo5Pf8TXE+J/iXp2nCW202VLi6XguOUQ+me59qAOu1fW9O0C1We/uEhjPCju3sB3rz7UvF+veKna08O2729uR88rfeI+vaszS/CGqeKdQOpa20ixPg7pD87D0A7CvRYLXSfDGnMI9lvBncRyS3+NAHK+HPh1Z2MiXWozNdXe7zCDwin/2Y+9dRqOs2mknyVCyXWOIVPI92PYVjXeqahqm6LTla1gPHmlsOw/D7o/WqUcNnpCE8TTn7zk9/agCac3mot5+pzfuhysI4QfQd/qaoXWqxWy7LRQCfvN3P1qne6jLck7mIB6Vmspbg0AMuZ5LhyzncfeqHkPI+FUnnoBmuk0vw/d6lKojjbZnG7GAPxNeh6X4XsNPjXMSyy5yXYfyoA8rsPBmrak3yWxjX+85xXY6P8MbC3Ky6pIbqTHMajCD29T+legKMCloAgtrO2s4FhtoI4o16Ki4AqbAHalooAKKKKACqeo2FpfadPa3UCSwSrtdGGQRVyigDxv8A4UtjxKZ7fVDHpbfNt2ZlX/Zye3vXqOjaDpmiWwhsLOKLjDOFG5/qeprTooATaPSloooAKKKKACiiigAooooAKKKKACiiigAooooAKKKKACiiigAooooAKKKKACiiigAooooAKKKKAEPSsDxO10tmvkFhGch8V0FMeNZFKuAVPBBoA8oAb6nPSrllpV1fSfu4mI/vY4ruF8Oaasxk8jP+yTxWlHBHEoVECqOgAxigDH0rw9b2CB5EEkpHzFuQD7Vb1LVbHRrJru+nSCFB1b+QFWNRuDZ6bc3IGTFEzgEZyQM9q8SWLUPHV/EbmffM7EqM5SEew6UAaPiD4iarrsxsPD1vNFE5KrIB++f6f3R+v0q34Z+FbMVvtfk3ux3fZg2cn/bPf6frXVabpeh+C7DdI8KSMoEkzgb5PYd8ewzWbfeK9R1V/I0SAwRA48+UfOfoOw9zQB0d1qml+HLaOAlY8DEdvEuWP0A/nXL3V/rfiPcok+waa390/Ow9yP6VFBYwWBea7ka5un5cudxz7nvTbnUJZhjO1egUdAKAJI1stKTZaxh5R1kNU5rqWY5Y8egqIn61Pb2s11MscMbMzHHAzQBAST1rS07RbrUWG1SiA8uelb+neFBEUku5MnOSif410Es1tYW+6SWOKNR/EQBxQBR07RLTTsMF8ybs7dfwqDxB4r0rwzbeZqNztkKkxwqMySfQfXv0rh/EvxSeWb+z/DcTSzsdn2gjPP8Asr3P14rP0f4dajrV7/afiG4kDPyVLbpGHf8A3V9qAKt/4h8S/EK4k0/TYZLWyztaNGxx/wBNH/oP1rr/AAx8OdP0RY7i92Xt4PmJZfkU+wP8zW6p0bwrpyW8ESQxr92KJfmkP07/AFNZs9zeayWZy1tZnjykb7/+8f6CgC9f+II0f7Pp6faZRwz/APLNP8T7Csea1ee4F3qVw0jL0Vuh/wAKfJdW1inlQoCwGPpWVdXL3DklifYmgCa51MAeXCNo9qypJC7ZYZNKImL9Qa2NN0C61ABlQpGw++/HFAGKlvJczJFEpLMcAAZrqtH8HlmWS+G1Qc7D3ro9L0G004BgoeUfxkdK1AgUYFAENraRWkYjgjWNPRasUUUAFFFFABRRRQAUUUUAFFFFABRRRQAUUUUAFFFFABRRRQAUUUUAFFFFABRRRQAUUUUAFFFFABRRRQAUUUUAFFFFABRRRQAUUUUAFFFFABRRRQAUUUUAMmjWaCSJxlXUqR7GvNZfCt14flnt9Khx9rcFLiMEOmM8Aj7vXrXpmRg81z+r+JIbJfKgIkl9eoFAHK/8IrFpji41GYzTuNxZ3LN+LGiW/WJPJtUVU9qq3V7PdyNJK5ZmOetVOc+poAnaQvzmljAJwRn0qWz0+e6YLHGTzjOK7fStAt7BVlkUPNjqeg+g/rQBhaX4alu8SzgxRdcN94/SusstNtbJCIIgM9zyT+NM1PVLLSbN7q+uUghQZLOf5DvXk+u/EbU/Ek0um+HFktoWGPPYZkfnsP4R+tAHe+KPHOk+GYnSaXzr0j5LaLG4n39B9a8zZ/Efj7VoRct5MOfkUDCRL68dT9a2vD/w3eS4gvdcuPOlHIiHI/4ETXdXmoaVocP2aGJDNjIihAz7ZPagDO8N+DtL8OxtKFEkw5a4lGCv0HYVJe+IGkY2+lIG5wZ2HA/3R3P6VnTG+1XD37COAHIhXoPr6mkmuorZBHAqnHGaAHG2jhY3N3IZZmOSWOSarXWqSS/Kh2oOwqnLK8jFmYn61GBk9MjuKAGsS7cnNWLWyluZBHFGzsf7vNbGk+G5r397PmOHoMjlvoP612NnZQWUIjgj2gcE45NAGFpvheBIw92CZCfug9PyrpEjWNQijCgYAp9FABRRRQAUUUUAFFFFABRRRQAUUUUAFFFFABRRRQAUUUUAFFFFABRRRQAUUUUAFFFFABRRRQAUUUUAFFFFABRRRQAUUUUAFFFFABRRRQAUUUUAFFFFABRRRQAUUUUAZ+rLcNYMLbO/PIXqRXm90riZt+eDjntXq5XNZs+hWNzc+fLGSxOWA4DfWgDziG1luJAkaFieBiuq0bwqATJfocY4QN398V1UVpDAoWKNUA6bVAqXHvQBXt7aG1j8uGMIg7DvXD+MPijpOhSvp9jm/wBUU48qP7kZ/wBpu30pfiJ4kvtPji0zT5BbTXA3NPjJ25wQB61zHhP4dW9y7alqQHkO+/BOC/19qAMjT9E8R+PtRS81G4c2x+8W+VI1HZAOpr0zT9B0LwraNKqpEw+9M5+Zv8+lMm8T2dvmw0O3EzRfKpRcRr/jWfLbS3c4u9TmDv8A3D91foKALFxrt7qDPDpymFSOZSBu/D0qhFaRadIZXxJKeuTnJqSe7RP3cK4X1Aqkzsz7iSaAJ576Sbg8D2quTkdOaUK0jBVXJPAFdHpvhZ3ZJbwlU67AeT/hQBi2Onz3z7YY2bHU46fjXY6d4dtbURvKvmSrzz90H6VqwWsNvHshRUX/AGRjNSgc5oARV2inUUUAFFFFABRRRQAUUUUAFFFFABRRRQAUUUUAFFFFABRRRQAUUUUAFFFFABRRRQAUUUUAFFFFABRRRQAUUUUAFFFFABRRRQAUUUUAFFFFABRRRQAUUUUAFFFFABRRRQAUUUUAFFFFABRRRQBxnjjwmddgW6gY/aIF3KuTzj/PSuaii1PV4kgu5XjsUwBAuVQcYx6nnNemXt/BYReZMSATgADJNcJqWqG6upGjXYjHgYx2FACxtZ6XD5duq5HHFUp7p5nOWNQnL9806G1lnl8uKJnZuMKMn/61AC4Jxk1pabo9xfyDCFYQcFz0rb0zwuIyJL4bj1EYOR+NdLFEkSBI0CqOgAxQBn6dolpZKrBBJKP427fStPaKWigAooooAKKKKACiiigAooooAKKKKACiiigAooooAKKKKACiiigAooooAKKKKACiiigAooooAKKKKACiiigAooooAKKKKACiiigAooooAKKKKACiiigAooooAKKKKACiiigAooooAKKKKACiiigAooooA4zxPaahJcNKEd4R90rzgfSuYCndtOd3pXrBXP0qs2mWbTiY28fmDkNtoA4zSfD1xelZJQ0UJ5yRgn8K7Gy023sI9sMYB7t3NWwgAApw4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3" name="Picture 6" descr="https://ss1.bdstatic.com/70cFuXSh_Q1YnxGkpoWK1HF6hhy/it/u=609377400,4019848431&amp;fm=26&amp;gp=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40217" y="4853516"/>
            <a:ext cx="2005013" cy="200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s://ss2.bdstatic.com/70cFvnSh_Q1YnxGkpoWK1HF6hhy/it/u=4011518983,3955145105&amp;fm=26&amp;gp=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43076" y="2175934"/>
            <a:ext cx="5351463" cy="468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10" descr="data:image/jpeg;base64,/9j/4AAQSkZJRgABAQAAAQABAAD/2wBDAAgGBgcGBQgHBwcJCQgKDBQNDAsLDBkSEw8UHRofHh0aHBwgJC4nICIsIxwcKDcpLDAxNDQ0Hyc5PTgyPC4zNDL/2wBDAQkJCQwLDBgNDRgyIRwhMjIyMjIyMjIyMjIyMjIyMjIyMjIyMjIyMjIyMjIyMjIyMjIyMjIyMjIyMjIyMjIyMjL/wAARCAGH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JxQAUUm4VzKfEXwhJqI09NfszdGTy/L3H72cYzjHWgDp6KTIziloAKKKKACiiigAooooAKKKKACiiigAooooAKKKKACiiigAooooAKKKKACiiigAooooAKKKKACiiigAooooAKKKKACiiigAooooAKKKKACiiigAooooAKKKKACiiigAooooAKKKKACiiigAooooAKKKKACiimk4NADq5/xT4y0XwjpzXWq3axkgmOEHMkh9FFcB8RvjWvhi/Gl6DBaX10FDSzyOWjjP93C4ye/Xj0r548QeItW8T6m2oavdvc3BG0E8BR6ADgDntQB3fj3416x4oWSw0xW0zSmG1lU/vZef4m7DGPlHvya8tDnduyc5znPelYZplAHtfw3+N1zpIttG8RKbiyDBEvC/wC8iX0YfxAevUD1r6LsdQtNStY7qyuI54JBlZI2yCK+Cs12ngT4ma34FmkWz2XVpLjfazk7Qc/eXB4OOPx6GgD7Korl/BPjjTvG+jLfWeIpRxNbM4LxH39R6GunByKAFooooAKKKKACiiigAooooAKKKKACiiigAooooAKKKKACiiigAooooAKKKKACiiigAooooAKKKKACiiigAooooAKKKKACiiigAooooAKKKKACiiigAooooAKKKKACiiigAooooAKKKKACikLAZ56V5/48+J+neEUaytdt5qzx7liU/LFnoXPb1x1OOwOaAOv17XLDw5pE2p6lP5NrDt3sFLHkhQAACTyRXzX42+L+ueKfOtLItp2mMRtjjb944B4LOOR9B+vWuV1bWtU1qeWbUb+4uGlcyFXkJQN7L0H4dqyWXjpQBUK+nSoytWmSomSgCsy0wrVkrUbLQBARSA46VIRTCKANbw94i1Tw1qi6hpV21vcKMZ6qw9COhFfS/wAL/irb+LrFbDVbmCLXFJ/dhSolUD7w7Z9QK+Ualgme3kWWKR45FOVZCQR9CKAPvqivnT4XfGgWK2+h+JZSbYErFfOSzJk5w5PUc9e1fREcscqB43V1PQqcg0APooooAKKKKACiiigAooooAKKKKACiiigAooooAKKKKACiiigAooooAKKKKACiiigAooooAKKKKACsbxL4m07wppi3+pu6wtKsS+Wm4ljk9PoCfw9eK13OFrxf4m6ofEms/wBg29wsdnYA+a75CvcHAC/8BXPP+0aAPU9J8S6Pr0ZfS9RtrsBQzrFIC6A9Ny/eXoeo7VrA57V4L4G8L6vL8RLK8QW+nWVjbj7StjIFFxxgbgOu4jJzxwcc16f4q+IXh/waUj1W7b7Q4BEEKb32/wB7HYcetAHWUVg+FvFuleLtMGoaVP5kW7ayNw8Z9GHat6gAooooAKKKKACiiigAooooAKKKKACiikJxQAtFN38+3rSscCgAJxVPUNW0/SoBPqF7BaxE7Q00gUE4zgZ6njoK5jxX8R9K8NyS2a7rrUVjLCGPG1G7B2/hz1x1x9RXgmuazqfiTUjqOrTrLcbdiBV2rGmc7VHpknnqaAOo+IHxN1DWNRuLLRb57fRgPLDxqUkuMj5sk8gdhjBrzMpgbQOB0q+yEZxxnrioWQ5oAosntULr7VeZDULJQBSZKiZKuMhqJ0oApslRMtXClRMlAFQrUbD2q0y8VGVoArEUhFTFaYVoAYDyK7r4ffEvVfBeoRQid5NJd/31s3IAPVl9DXCkUlAH3RofiXR/EdoLnSb+C6jIBIjcFl/3l6j8a1xzXwr4f16+8N61bapYSFJ4HDAZIDDuD6g19T+A/i1o3jJksj/oeqbNxglICuf9k9z7UAeh0UUUAFFFFABRRRQAUUUUAFFFFABRRRQAUUUUAFFFFABRRRQAUUVxXjz4kaR4GtUNwGur6QfurWNvmPux/hHvQB2tFZPhzxHp3ifRoNS02cSQyjlc/Mjd1YdiK1qACiiigAoooJwKAGSsAhJOMd68V8f+G9C8PRy6na6l9nmuZAZLGaV5BMTncyqSSG5Az0wD6ivWdVu5IolSCJZpGJJRhn5B1OPxA+pr5n8S6fqGneIb061dLL5k0my6JYrLz2bPbpj2FAFrS9e8RWVpMNHkmsIbrYktwU8x0T5uUHIHfJ68jp1rE1W3tLL7ULi+mkuJ2DNcmQPJIMc7iecH61b0+G8vnWOFZ4bKJ/NuWMZZ0j27mdUyCVAxk9ORXdeHPhpcW6HWZryaHzjEsDSIjOIpXCkYZSEcKcZHvQBz3wysb/R/F9neWc81rFduifZJM/6TEwJJzjbx97t1GOtfS6ZxzXO6f4WsdKmtRptrFDFBNJJgjO3eAML6DgDAxwK6MZA5oAWiiigAooooAKKKKACignFZWq6yli6WtvH9q1GVS0NqrhSwHUknhR7mgDQuLmC0t5Li4lSKGMbndzgKKx7TXJ9StvtNraNHbiQqGuSUMiYBDIMdD746VSe1aVra915opruEFkgiyIImPfB+82MDceOOAMnOJr3i2OzlSAK0k8i/JFEPmP8AgKAOmi8V6X/Zlze3d3HaLaMVuUlcZiPofr2x1ri9Q8d6r4ntpLTwxDJYr5nOoTAHcgPVB7+p6VUt/DNx4juI7zV8k8EWy42D03f3iK6ic6R4UsY5Lxgvy/uoFHzNgdAO3pmgDE0TwDZ2EQvC/k3iEyf2gWIlV8ctuJ9+QeD3zWFr3xB1dtKbSbfUQ8yPtfU7YGNpUGQflx8pPByv4VS1/wAZ6rrkX2dmW3tcnMUOQGHbd6/oPauXZKAKIiVF2qD75OSfcnvUToTV5kqFk4oApMlQtHV5kqFk5oAoNHULx1fZKhaOgCi0dQslXnSoWTmgCkyVCyVeZOtQslAFJkqJkq4yVEyUAU2Wo2WrbLUTJQBWK0zFWGWoytAENSQTy28yTQyNHIh3KynBB9aQrTcUAfQfw5+OaNHb6R4qkkMpbYl+cYx2398+9e7wypNGskbq6MNyspyCPUV8CgHIxXo/w8+I/ivw8/2GxEd9YAFnguThYx1JDfw+nOR7UAfW9FY/hfXF8SeHbTV0h8lblSfL3bsEEqee4yDWxQAUUUUAFFFFABRRRQAUUUUAFFFFABRRRQAUdqYzhQWJAUdSTXj3xU+LcuiTtofh6SN7spme8Vgwhz0VcfxdznoCOueADT+KHxZi8IMdI0tEuNZZQXLcpbAjILDux4IHpye2fmvVdTvNb1OfUdQlM11OxaRyMZP0HT8KS9u7nUbuS7vJ5J7iU5klkbLMfc1AFoA6bwN421HwVrUdzbSM1lI6i7tuolQHnHo2M4NfXOkavaa5pdtqNhKJba4QOjA/ofeviHb+td98M/iDP4N1qNL2e4k0aXKSQqciMkj94F74xyB2zQB9XUVWsL621Kzju7SeOeCVQySRtkEGrNABQeRRRQBm3li0jmaCURzHAJI6qM4Xjtk5/Ssa/wDCWleJNMMGr2RdPNDxKD5bJtJ2nKnryxP1rq8Ck2jGMUAcboXh6BbRHy80zJcQSXdx80mCwAHbjA6D0rqLexSKyht3PmeWiKSR94rjBx+GatBFHQYpaAEC4OaWiigAooooAKKKKACkJwM0tI33TQBzb6xdazczWumIYbGJ2im1EuAd6nDLGpB3HggscAe56QH7DpAdrSH9/JgSzuxaSTH95jyawfEPhvVfDUs+s+G7iWSzLNNeaYSW3knLNH6HknH5Vw2uePkmsttk0sUzDkyrtKCgDQ8YfEBrW6NnaOvmD/Wyk58v2A6E/wAq3PBNvo+rW7XsN2ZZ8/vnnb5849z0+nFfPstpe+JdTYWqs0KnmVuFyepJrudD0dNFtfLSRnlb7zdPwHtQB6lrnjePT2ksdFiQyIdrXTYYZ77R0P1/SuAvbu4v7l7i6leWVySWY0YzTStAFZlqNlqyVpjLQBUZKiZKtstRstAFNkqFk5q6y1Cyc0AUmSoXSrzJULJxQBRdKhZOavMlROlAFFkqFkq8yVCyUAUWSoWSrzJ7VCyUAUmSomSrrJULJxQBTZaiK1cZaiZaAKjLTdmcAck9qv29lNeTCOFCSe5IAH1ParUk1lpUafY5Eu73OXmKfu48dlB6n3oAig0yGztRfaruCH/VWy8PMfc/wjpziq95rE1zGYIUW1tc8Qw5A/E9z71UuLqe6meWeRpJGOSzHJqIDJoA+y/hOgj+FugKDn/RyfzdjXZ1yHwtBHwy0AH/AJ9v/ZjXX0AFFFFABRRRQAUUUUAFFFFABRRRQAVFPPFbQvNPKkUUalnd2AVQOpJPQUy+vLewsLi8upNlvbxtLK+CdqqMk4HPQV84/E/4nnxSZNH0nK6QrAvIwKtOQfTsvQ4NAG18Xfihb31uNC8OXxkjb/j7uoGBR1I+4p7+pI47c14kFxUu2l20ARbaXbUm2lC0AR7aNp9M1LtpdtAHonwh8cweFdZlsdTuZI9MvMAMxOyGTsxHYHoT247c19LWtzBeW0dzbTxzwSqHSSNgysD0II6ivibb6V6l8J/iNB4YLaNrMrLpszbopicrbseoI/un9PzoA+jaKYjq0asDwQCKfQAUUUUAFFFFABRRRQAUUUUAFFFFABRSZFYmveLdJ8PIFu5y9yy7ktoRukYeuOw9zgUAal3d21jbPcXU8UECffklYKq9uSenavG/iRf+HfFbGxt9OWWSGUeZqIXyzkHlUOMuD/e6eme1LW/E+r+I5ZPtkvk2RfMdnEflC8bd56seM9h7Vl0ARwQRWsCQwoEjQYCgcVJRRQAUUUUAIRTCtSUhFAEBWo2WrJWmFaAKpWomXmrbLURWgCoy9ahdKulOtRMnFAFJkqFk5q6yVCyc9KAKbR1AyVfZKhaOgCiyVAyVfeOoGSgCiyVEyVeZKSGzmu5RFBGzuegFAGY0Z9KmFgkDudRlFoiLv2SAh3B6BV6n69KmmvtN0xeP9KvV/gHMSH3P8R/SudvLye/nae5laSVupY0AaGo65JcwCztkFtZL0iU8t7se5rINTWdlc6heQ2lpA89xMwSONBlmJ6AV7X4D+A13cmW58YRNbQbCsVtFKPM3Z+8xGQBjPHPXtQB4binxgs4A6k13fxD+Guo+Cbppl/0nSnbbFcqPu56Kw7H9DVT4X+GZPE3j3T7ZoWa1gfz7hgAQqryM59TgfjQB9b+GrA6Z4Y0uxZdrQWsUbDGPmCjPH1zWrSL3paACiiigAooooAKKKKACiiigArP1nWrDQdKuNR1GdYbaFcs7evQAepJ4qt4l8Tad4V0p9Q1KXag4SMcvI3oo7mvmHxn4z1Pxlq5ubqV47RCfs1qD8kQ9fdvU0Aafjz4maj4yH2OFXstJGCbcNkyHr85HUZ7dK4QL/nNSBKXbQBFtpdtS7aXZQBFtpdtS7aNtAEe2l2VLso20AR7aNtS7aXbQB7B8K/iVDZW1h4Y1RXVVYxW92z5ABJKo2eg5wMcAYFe4hgce9fF2zI5GfrXunwu+JENxBbeHtZkEd3Eojtrhm4mHZWP97H50Aev0UgJpaACiiigAooooAKKKDQAU1mC9fqaxvEniex8Macbu8bezELFBHgyStkDCjv15PavK/EXjDVPEqfZ5f9EsSCGtYZM+bz/GcAkY4K/dPfNAHS618T/3tzbaJbLJ5bbBeSnMZPIJVRycEd8A15yFZpZZ55DNczNvmmflpG9T/h0HanKqoqqihVUYAUYAHpS0AFFFFABRRRQAUUUUAFFFFABTStOooAiK1GVqxtzTCtAFZlqNlq0VqNloAqMlRMlXGWomSgCmyVCyVdKVEyUAUWSoWT2q8YizAKMk9B61n6vqVvokiJJGlzORkxBsBR7kd/agBHjhhtjc3Uyww5wGIyWb0A7muf1HxAZbYWtkjwQsAZST80h9CR29qoajqt3qbq1zJlV4SMcKg9hVEnJyaAFzXT+DfAmteNdQNvpkI8qMgT3D8JED0z69DwK7H4dfBh/GGl2+s32qpb2UjHEUI3SkBsHPZc4NfR2laVpfhvTU0/SLOK2t052xjqfUnqT7mgDkvA3wo0TwQFvH/wBN1Qf8vMgwE9kXt9etdrPdgDHQVBcXe0Ek5I96wb/VSq4H86AJNdez1HTriwvYkltpl2ujDIP+f6Vk/DiTTNEd/C9vaLDLGrTRzhf9eueeSScjIz254rOu9ReUkZrB1DUJbKWC/tXC3tnIJYSenoyn2ZSR+R7UAe6rS1U0u+j1TSbS/iBEdzCkyg9QGUHH61boAKKKKACiiigAoopCcDNAC1yPjvx5YeCtPVpR599MD5FqrYLf7R9FHrVX4ieP4vB2nKlqsVxqk5xFCzj92MffYdcfzJFfOer6vqGvag19ql3Jc3DDG5/4VyTtUdhknj3oAf4i8Ran4q1VtQ1WfzJSNqIvCRL6KOw/n1NZW3npUu0UbaAI9tKFqTbShRQBHto21LtpdooAi20u2pAtLtFAEe2l21JtpdooAj20Bal2ijaKAGbadEzwSxyxna8bBlOM4IORT9op0cJlbCjPqccAepoA92+GvxKOvgaTrc6Lqw/1Uu0ILlfoOAw9Bweo9B6cvSvkjwjq8MvxI8O2dioMC38QeZl+aQ7u3oK+tx0oAWiiigAooooAD0rzfxV8RokF1pfh+ctfxvskuxGHjh9dueGbqO4B61U+Nnii68NaNpbWs0kYnuysyRvtMkew5GR7kV55YTWlxZxyWTIYduVCfw+xoA0b+9utUvPtl/cPcXG0J5j44A7ADgdT0A61XoooAKKKKACiiigAooooAKKKKACiiigAooooAKMUUUAMK0wrU1NK0AQMtRMlWitRstAFVlqJ0RInmlcRxRjLM3QCodX1uy0WHdMRLOfuwKeT9T2Fed32tX2oFhcXEjRFtwjJ+Ufh0oA1tX8WSSyNFpmbeHaVLnl398/w/hXMlixySST3NJRQAUUUuDjNAG/4b8Ya14Wuo5tLvXhAPzJgEH1HNfUWh+MbXX9LFxB8kqDbKh52n698+teJfDj4OXvi6GLVNTlex0onKYT95OP9nPQf7X6V6P4/0ODwXc6Pq2hwraWjOLO6t4V2oVJLBjjgHOe3OR6UAbt9qzncA1YNxeO+SzcVWubwRxl2bPpz1rmr7VpJTtViq+xoA0NQ1by8rE3Pc1z893LOxyxJNMXfcP3xWpaaaGwcfpQB7L8N5FbwLp0ayb2hDRt7HcTj8ARXWV5P4A1YaNrj6JOCLW+BnhkZsKkoABT6sMH8K9XHAAoAWiiigAooooAKD0ooPSgD5e+JMnl/E3XdOuJ1VQUnt2kODlkVigJ7ZJwPWuVeJo3KOhVh1Brtf2htBu4vEtpryW4FjPbx27S7hkzAucEdfu456cVwWj6gNRgjs5pM3iHZEWOPMX0z6j9aAJ9vtS49qlMZUlWBBHBB7UbaAI8e1KB7VJtpdtAEePajHtUu2jbQBGB7UuPapMUu2gCPHtRj2qXbRtoAjA9qXHtUmKGaGCLzrqZYYM7d3Uk+gHU0AIsWUMjFUiU4aRzhV+prndb1priU21m5S0iJVSvBkPdj9fSoda1dtRnEcJkWzj4ijY/mT7k/4Vk5JoA6z4ZQy3HxL8PLFGzlb2NyFGcKDkn6AV9oivnn9nLwyst5qXiSZQRCPstuf9o4Ln242j/gRr6HoAKKKKACiiigD52/aVu1bVNAtA+WjhlkZc9mKgH/AMdNeMaXq1zpV4txbNhh/CeVIxjBFel/tDStJ8R4kIIEdhGo9/mc/wBf0ryYUAeuaJr1prduDEQlwozJCTyPceorVrxSGWSCVZYXaN16MpwRXofh7xZDexLb6jLHFdZCocECTjuegP5UAdRRQaKACiiigAooooAKKKKACiiigAooooAKKKKACijFZura3a6UpDES3GPliU/qSOlAF2eaG3j8yeVIo+hZ2wK4fxH4rkmk+z6XMVg2/PKF2sx9vasvVtUutWm33DfKPuRr91aymU5oAgkZnbc5LMepJ5NRGp2WoytADKVRk4oAJOMV6d4B+DmseJ7uG51W2utO0d42cXBCh5DwAFUnIznO7GMCgDhdE8Oav4juxa6RYT3k2RuES5CgnGSegHucV9KfDf4N6b4bsor7W4I7zV3G4q4DJBkfdAyQSOefyru/DPhbSPC2mpZaXapEqqA8mPnkPqzd62wMDFAEaQpFGqRqqKo2qqjAA9AKw/Gulx6v4N1W0kAObdnU4zhlGRj8q6CmuodCpAIIwc0AfK9tfyXNjDl2ZtoBye44q1bWkkr5YE1M2jnR/GGqaHKjK0U7NBvxlozyp/FcH/69dLa2Qj/hy1AFKy04KMsuBWzb2jNhY0P5Vpabo1xeOMRkiu40zw/FaopkX5qAOd03wot7Bi6gJjcYII/zit6zvdQ0m9ey1hjPbEj7PqGwKGycbJAowpzjBwAc461a1fxJo3hyJDqN7HAXOEjALux9lUEn8q5mLSfEnivU1uPEKPpWn2kyPBZQyKxnIO7LspPGQOKAO/ooooAKKKKACiiigDI8SeHNO8UaNNpmpQCWGTocfMh7MD2NfI3jvwRqHgLXxaXLB4JQZbWdM4ZQxH4MOMjtketfaFc54z8H6d400NtN1AFcHfDKv3o39R/hQB8s6Zfpq8ar5hN8qZkQj/WY7r6nHJFWNtYXijw/feCvFVxpsrkTW7ho5l43KeVYfhW5YXkWq2jXEbATp/ro/T/aHsaAHbaULTwKULQBHtpdtSbaNtADNtKFp+2gLQAzbS4p+KZe3MemWguJ1DFuI4t2C/v9BQA24mt7GBbi7LrEzbV2jJY+1cjrGrPqlwrBBFBGMRxDt7n1NN1LUZ9TuTNMQABhEXhUHoKpHigDpb3wFrlj4Qs/FDQRy6bcjIeJtzRjJGXGOOlczBFJPPHDEpaSRgqqO5PAFepfDT4kJpdsvhjXokutDuMxkS8iMMeePTJq3efCqWx+J2jQ6Y5k0O/mW4trkYIRVO4rnuQBkeo/GgD3T4deGf8AhE/BVhpbqBcBPMn95G5b/D8K6qmr1p1ABRSZpaACiiigD5o/aNsHi8Y6ZfceXcWXlj/eRyT+jivGgK+qvjN4Au/GGkW97pzFr3ThIUgA/wBaGxkD3+UV8tTW8ttK8M0bRyIxVlYYII6g0AR4pwHOaAKeBQB1/h3xalnbfZNRZ3RQBE6jJHsfau5RlkiSRGDI4DKw7g9K8YAre0HxFPo5MRBktXPzRk/d9xQB6VRUFnd29/bC4tZRJGepHUH0NT0AFFFFABRRRQAUUUUAFFFFABQSApYkBQMknoKhubuC0TMr4Y/dQdWrmdS1Ge+wp+SIdEXp9TQBa1TxGhgaKx3iQ9ZSMY+lchIrMxZiSxOcmr7R9agdKAM90qF0q86VAyexoApMnWrGl6Pe61qMNhp9u89xMwVEQZ/yO+frXd+DPhPrni5orqSM2OlPz9plXl19UXv9enNfR3hbwbo/g/Tvsmk2ojZwPOmPMkpAxlj/AE6DJ9aAPOPh38D4NEuF1LxMsN3exyZhgQ7olA7tkfMc9unAr2cAAAAAAdqUdKKACiiigAoNFFAHnPxK8IG+EXiXToWbVLEDeik/voQSSuB3GTj8qz/BkVp4lga5tnUqhw8bHDr9R+B/KvVSCa5PXfCk39pNr/h+VLPWFQq4x+7uV4O1x68Dn/AUAdBaWMNlDhVUYHJrm7nxvHf6hLpHhu3fUNQUZaXGLeIerP8AyAHJ/Gs59M8S+N4GtteiOiaejAPDBIGe555BPZf8a7XS9KstGsY7LT7aO2t0HCRjAz6n1PvQBzfh7wcIZk1nX0S8192LvLu3JEegCA8AAY5xXYAcc0tFABRRRQAUUUUAFFFFABSEZNLRQBxfj/4daX4600JcL5GoQg+RdIBuHB+VvVc847dupz8mXEF/4V8RT28g8u6s5GjYMMg9jx6EV9z15t8UPhlY+LtIuLyxtoodcjG+OZfl87HVXIHPA4PY47UAeG2lxBqVkLq2zgYEkZOSjf4e9SYriLG8udIvwR5i4bbPESV3gHlSP84ruYpIbq3S6tWLwv03dVPofegBuKXFOxS4oAZilxT8VU1LU49Mj2IFlvGH3TysQ9T6n2oAXUr2HSoCZNr3TD5Iuw929vauPu7qe/ummuJNzsep6AdgPQCnSySTSNJI7O7clmOSahYUAdx40+GVx4V8N6brUN6l/bXC4neJfljY8jB7jHH1Brz9lxXr/wALfHUG9vDHilkvNHnULEl0A6RsDkDB7f1rB+KfgGPwbraTafvfSbwb4GY7vLPdM9/Ynt64zQB55jJHOD0r6C8FX/iDTvBWnSeJ9Pa60GSQNbzoWM1uvy7JCQchc5weo+lQ/Cj4P21xaW3iHxJCJRKC1vYSpxjJAaQHr6ge4zXvH2WD7MLbyU8gLsEe0bduMYx6YoA5mHU9fIaS0fSNQt2bKSiRozj0IG4fr+FLNqfiZV3PHo9uvdzLI2PzUfzpX+H+irK0li+oaazHLCxvZIlb/gOdo/ACmv8ADrQbjH25tSvipyv2nUZ2A/AMB+lAEEWva9yYm0i/2/ejilZGH0PI/PFb2ja7BrCyosUkFzCcTQSjDIf5Ee4rCvvhxocyZ04XGlXaD93c2U7oyn3BJVh65H5Vzludbs9QewursQa7ZDdbXWP3d7CD0de4PcdQeRz1APVaKztF1Qatp6TlPKmHyzQ5yY3HUZ/ke4INaNACEZrz74ifCzTPGVi89tFBZ6wDlbpU2+Z0yJMD5uBwTyP0r0KigD4e8QeG9T8MarJp+qWzwyoflYj5XHqp7iswCvtXxT4R0XxbpptNWs45cKRFLtG+EnHKnt0H1718s+OvAGp+B9SEVyvnWcpP2e5Xo49D6NQByQFOAoAp4FAFzTNSudLulmgdiAfmQn5X+or0PStatdXjJiJSVfvRsefqPUV5mBU9tNNazLNBI0ci9GU4IoA9WorE0HxAmpILe5KpdjgHtJ/9etvBFABRRRQAUUUcKMscL60AKAT0/Oqd1feR8kO1n/vdQKS4nZyVTKp0x61SZPagClOXlkLuxZj1Jqo6e1X5ikWN7Bc9MnrULIMcUAZ7px0qs8daLp/Oui8HeAr/AMYzCRGNrpyn57pkzn2QHGT79BQBx1jpV7q18lnp9pJdXDn5Y4xk/j6D3Ne7eBvg3p2kxi88RQQahfN0idQ8KAgdVIwWHIz09K77w94X0jwxp6WmmWqx4UB5m5klI7u3c9fYdgBxWuFA6CgBEjWNAiqFUcAAYAFOoooAKKKKACiiigAooooAKMUUUAJiloooAKKKKACiiigAooooAKKKKACiiigAooooA8f+Mfwyg13Sp/EGmxbNTs4i8saDAnReT/wIDJ9+lfO+i6k2lagPODGBvklTPb1+or7nYZHFeA/Gf4WEef4q0OJQoG69tUGP+2i/1H4+tAHHMEIV4pFliflJFPBFIAScAZNcboGsJps7RXIY2svDY6of7wFdDfasqwiGwl3K4+eYAg/7oz296AH6pqf2FDbWx/0hh+8fr5Y9F96xNO0+bWNXtrCJ0E1zKEVpGwAT3JNRMMmmjKMGXhlOQfQ0AXvEnhrUPDGrz6ffwSIY3KpIVwsq9mBHHSsUjivbNE8T6f8AEfwwfCHiFlj1Xb/xL7t1OPMAwpJHf+fSvNrrwTr9r4lXw++nSPqLsFSNDlXH94N0298nGO+KAOcjhkmlEcKO8jHAVBkn6V794Eh1O08OxaD40tpEs9QzJZSyH5osY6nHynoRn0rc+Fnwu/4RNDqurbX1eVNojGGW3HoG7se5Fejalplrq2nz2N7EJbedNrof88UAUdFvsxHT7q8Se/tjsdgnl+YDyrY6E7cZK8bg2MdK268zkgOjGDw/qU1xFLFKRo+rOoYv/EAxGcMuSuDjcFzxXa6Nqv2tPst00a6lCgNxEucHP8aZ6qcHB/A8g0Aa9FFFABWD4m8L2fiaw8icvBcJ80F1Fw8LdiD3HqO9b1IelAHkdlfajYzEJ5S+IdOJjmhb5Fu0H49GAUhucH8RXqenX0Wo2MNzHlfMRWKN95CQDtYdiM9KwfGHhMeIrRJrSZbTVrY7ra6I7/3G/wBk9DXCaLr0+l6w7LG0WoRFU1XTyCu4jhnUcgkdQRncMetAHsdFVdP1C11OwhvLOUSQSruRsEfmDyD7GrVABVe8s7a+gaC6hjmiYYKOoIqxRQB8x/Ej4TX3h29l1LR4HuNIkbISJSWt88bSOpGTwa8x2FWKkEEHBB7V9014t8Qvgt/aEs2reGVVbuR2lntZJOJSxyShPAOT0OBQB4EBTgKmubSeyupLa6heGaNirxyLtKkcEEGmgUAC5ByDg+orrdB8QqEWzvn4H+rlPYehrlQKeBQB6dkEZVgynoR0NGM1xuj69LYKIJl8y2/ujqPpXZRyrJCrxghXAbnrg0AO+5z1bsOwqu+WJJNTGo5GCDlWdicBEUszH0Cjk0AV2Xr7Vd0bw5qniK9W20+A7MBpLiTIjjU55z/EeOgrrdA+Gl1qj+fr3mWtkP8Al1BG+cEfeYg/IPb7x747+oRm3sbZLe2jSOOMYVVGAAKAMTw14QsPDWji1k8u8uHYvNPJEAXbjoOcDAwBnt3615f468CnRJZNT0iOSSxlk3SwDLNASeoz1Un8vpXrd1fomctzXOX+rKwZVPWgDE8C/DB47mx17V7mNtgMkdiiq656Au+SDjrgdDjnivWoo0ijCRoqKOiqMAV5t4D1xNL1M+Gbjf5Vw8k2nvxtA+80Z5zkckcYxXpa9KAFooooAKKKKACiiigAooooAKKKKACiiigAooooAKKKKACiiigAooooAKKKKACiiigAooooAKZJGsilWAKkYIIyCKfRQB8v/F/4V/8ACMTtreixltKmf95AASbdj6f7J/SuDg+a0hP+wP5V9q3lnb39pNaXUSy28yFJI25DA9RXz540+D+o6IzXfh+KS/01QS0I5mi56AD7wAx7+1AHlxFMIqfb1B6g4we3qKt6Pot/r+qw6dp1vJPPIckIMhFyAWJ6ADPU0ARaDYajqHiCxtdJRmv3mXySo+6Qc7jjoB1J7Cvo+LWZrKQ3etaeh1jRbc/bXifcGtWXLSxnjdygJU4PBxzjOn4K+H2k+CoHa1BnvZV2y3UgG4jrgei57VT8Y+RJqd8Zk/c22h3LXJHV0fIwfpsb86AO5UYJp1U9J+0DSLIXWftHkJ5uf7+0Z/XNXKAMvX9BtPEWkzafd5CPgo6/ejYdGB9Qa4NXmtdZs9L1C4Nv4gsowba7XG28hJ54z3xgqehGRxivUKw/E3hq18Q6dskXbdwHzLWccNHIORz6E9R3oAtaRrNtq8EjwrJHJC/lzQygK8b+hH0wQRwQeK0Qc15Np2p6j/aM00kf2LxFYLsubQE7LmLJK9eq8nDDoTjvXpuk6paazp0d7ZSB4ZPwKkdVYdiDwRQBdooooAQjcK4rxt4NfVZY9a0nZHrVsMDJwLiPvGT0z1we1dtSEAnNAHjPhbxV/Yt7PKm+PT2lb7fZTKfMtpOjOAM4ORyOh69a9htrqC8t47i3lSWGRQyOhyGB7iuC8c+C4ZGufEumJKmowxFpIIFyLrHYj1x361z/AIE8Yx6c0ED3ESaRcS4/egqbZyCMD0BfGc8DJoA9jopqtuGQQR7U6gAoPIoooA4H4g/DSx8YW7XcOINYjj2wzFiFYDoHx1HXmvnfxB4V1jwtfC01e0aB2BKOCGSRQcZVh1+nUZ5Ar7FIzWB4t8KWHi/Rm06+3KAQ8cqfejb1GaAPkQCngV13jn4f3/gm6iZ5PtOnzkiK4VCMH+63YH+fPpXKAUAIBXodoc2cB/6Zr/KuAArv7UYs4B/0zX+VAE1bngDU9M0nxNNLrAkjmkHl2dwW/dRgjlT6E+p47Vh1JY6BL4sv/wCybXAkA815SG2wAdCcdz2HegD3ie9XbkHCmsS+1VE6GuLs9V1Tw3qjeFdamW4lhhRrS7A2iaMjoRnggginXN88rZJoAu32qeY5xWLc3Squ52wKq3uopb5yQW9K5u81OWcnJ47CgDotI12CHxdokhRmC3qRrg45kBhz+HmZ/Cvdh0r5YktZ7mFjGxSVfnjYfwsvIP5gV9M6HqSazoVjqSABbqBJdoOdpIyR+B4oAv0UUUAFFFFABRRRQAUUUUAFFFFABRRRQAUUUUAFFFFABRRRQAUUUUAFFFFABRRRQAUUUUAFFFFABQelFFAHBeKfhRoPiW7mvh5tlfSgbpIT8rH1K9M/TFbXhHwbpfg/TmtrCMmWUgzzv9+Ujpn2GTgds/WujooAK821dX1TUNSttp/4meoxaUxBwRAq75QD2ygcfU16TXm818dN1nUH8gSmw1UXk6DlxBJGV3qO5G4n3APegD0de9LUUE0VxEk0LrJG6hldDkMD3BqWgApD0paKAOZ8UeFYdZMWo248rWbNG+y3AO3JwfkfH3kz2/xNcToPiGWyurq6hs2ivUkVdUsGO08A/Oo6bvfuBj0r1wjNcX428NTXSHWdFjjXWIVCuD/y8QgkmM+hzyD17UAdbZXltqFnFd2kyTQSqGR1OQRU9eS+FPF9npiieKOQaZPITdIDzaydSxTGev3vTGcda9XjmjmjSSJ1eNwGV1OQwPcGgB9FFFACED0ryz4geC47CC98SaVDK7M269so1BWRDgMyjsR949c816pSMMjFAHkXw+8dRWzW2l3dy0mnzhY7Sc8iJsnCMeuDkAZ6Y56164vTk14p8SPBcPhxRquk2J/smcsNQhQk+SxOfMHOcHv6YzW78PPHAuHXR9WvvMlkI+xSuoAZcf6vd3Ppnk+5oA9QopAeKWgAoxRRQBT1PTLTV7CaxvoFnt5l2ujDIrwj4g/CibQohqOgxSz6dHHmeNm3SI2fvDjlcflivoOkYBlIIBB6g0AfG1hGs15boDuV3UZ+pruhthixuARByT0AFeieIvhDY3uqJqeivFYzBw72xT907ZzkY5U/TitDSfhhpkCb9YY6lIZFkET5WJCDkLtH3h6hsg+lAHL+GPAl9rqRXuoM9npsi7kVf9dKCOD6KO/c16lpGi6foVitjptolvAMk7Ry57sx6sT6mtLtRQB5L8btNmjstL8RQS7XsJfKZD/EHI5/MD8zXIT695tvHJEMeYgbkdM17R450lNb8F6rZMMs1uzpxkhlGRj3yK+btF826shuJwp2/oP8aAL81xLcSk9Se9WbXTzIwLck1dsdLDKCV/Ot61sVBAROaAKlrpyIACPm9K6/wDc3Wh3K6HLg6ZOzNZyFvmjk+8Y8ehGSMdMGrOj+G/PdHlX5e+a6W78K6RqNgbC+s0mgYhiMlSCOhDA5B9wRQBuiiuP07WzD44l8PRXr38Ig84ljua0K4AQt1bPqTn3NdhQAUUUUAFFFFABRRRQAUUUUAFFFFABRRRQAUUUUAFFFFABRRRQAUUUUAFFFFABRRRQAUUUUAFFFFABRRRQAVx/je1urW3g13S7Bbq9s2KTIB80ls33wPUggEfj64rsKQgAGgDgtD1mysr8XkFy/9mX5xKjH5baYDgkdUyBgjgDGa7yORZUDowZGGVZTkEeorhPE2jnRdTbXtNsZJoro7NRgi+bIxxKFx2xg88ik8K67p2nR/Z4LkNpE5320ucxwMTzGW/hBJBAxxyPQAA76ikU7lBBzmloAKQqCQT2paKAPOviNoV1AkWv6JZrLcw/LfRIvzTw+vHUrz2zg+gxWZ4I8UWelXrWzylNPvDuUknbBN3B/uA+/cV6vgV5V498Lz6fqP9taPp5mt7jP9oQQrkhscS4zzx1wKAPU45FlUOhDIRlWByCPUU+vL/Anji1t7WLS72SOOzAxaXRc7cZx5bZ6EHp2xgdq9PU5XPrQAtFFFADXjWRSrgMpGCCMg14P8R/C0fhfW0vNOsZV0m8BeZkGUgl5z0+6pHPtzXvVRXEMdxE8UqK6Ou1lYZBB7GgDgvhx4xXU9OXS9RnH223wkUksgJuE7HPc9vXjNehV87eLPCk/g7U5cQyjQ2cPa3Sk4gJPCs3Yg9DXrHgrxtb6/aQ2d5IItVRdro5H7/A/1i4AGD1IA4zigDsaKKKACiiigAooooAKKKKAGsMjFfPE2if8Ix481LR5wiW1w5urFQxP7pmOBzzngj8K+icZrjvH3geHxfYQmCZbTUrVt1vclc4HdTjnB/QgGgDj7LTnuCqoh2+wrudI8ORwqHlTJ9KwPBuuwafENH8ShNO1mFtgWZsCcZIDIe+a6PW/GFhpQa1tiL/VGH7mxtzukc4/QepoA1ry+s9H0+W7u5UgghUszMccD+tcFJqGqfEi5aysReaV4fjb9/d7Qk057KgbopHOcGrOi+ENS1rU7fxF4sui0q/PBpSD9zAe27P3mHXHY+tegKiqoCqAAMACgDO0XQNM8P2QtdLtVgiyWPJZmJ5JZmJLH6mtOiigAooooAKKKKACiiigAooooAKKKKACiiigAooooAKKKKACiiigAooooAKKKKACiiigAooooAKKKKACiiigAooooAaw9K8y8U6FF4Z+23kdkJfD96d13Cn/ACwcnBfH9098dDzXp9RzQpPE8Uqq8bgqysMgg9jQByHhrxPbItlpNzcSyvIh+zXjkMs46hSw/jA456gZyTkDssivIPEmkt4SvI7JbdhoVzJ/o1xGxBtJCc7Ce3zElTx6dq7bwl4jGoq2m3rBdRtlUgs3NxHgfvRxgfNkEdsA9GFAHVUUgINLQAUh6dKWigDxDx34QufDs1/qqRpcaBcPvkhQEvbFvvEj+5kk5HTPSur8D+PLe+hstFvgyXQi2wXBO5J1UYXJJyHI5PY9jzgegyxrNE0bqrowKsrDIIPUGvBPGnhe98Gait1Hh9InuGe2mjTH2Ji2UjPPI9D7Y+oB76DwOaWuH8EeOofEA/s+92wapCoOCeLlcDLp6c5BXkjj1rt8igBaKKKAKmo6da6tp89hfQrNbToUkjYcMK8A1bRtS8B61ZxXLA+XKX028UllYA/KjnAw2MZHQ5PNfRVZWv6FZ+IdHuNOvUDRyoQrYy0bdmX3B5FAGd4U8Z2HidZYo1e2vYFUy28pGcEfeUj7y54zwfUCumr5yuF1nwJ4thhugPtEJ32t1yI7uPvx6+ozwefSvbfCfiqx8UaQt1b/ALu4T5bm1Jy8L+h9R6HoRQB0FFFFABRRRQAUUUUAFFFFAGNr/hnS/ElsINStEl2g+XKOHiJHVT1BqDw54P0jwwpNjblrhxiS6mbfLIPdj/KugooAKKKKACiiigAooooAKKKKACiiigAooooAKKKKACiiigAooooAKKKKACiiigAooooAKKKKACiiigAooooAKKKKACiiigAooooAKKKKAKmp6Zaavp89hexCW2nQpIh7ivGtdsrrwlrsNnMzpb7y2lXwJypxjymbuwA/4EPxx7hWfrWjWeu6VNYXsSSRyDjcM7WHRh7g4NAGV4R8TLr1g4njWHULchLiIHI5HDr32tg4PqCO1dIDkV4Fu1Xwr4lW2vXVdWtV3wTKdq3MJP6g4wR2IzXs3h7xDZeItNF3ZsQQdksTfeifurD/ADkc0AbFFAooAKp6nplprGnT2N7EJLeZCrKf5j3q5RQB8669o2q/D/xTA2PMtPN3abelSwDc4R/9oD8CPyHrvgbxlB4osTFOY4tVgGLiAHqOzr6qf0PBrY17RbXxBo11pl2D5U67dwAyh7MM9xXgrw6z4E8Wx28rL9vt8yWlyy/JcxYwR9ccEdvyoA+j6KwvCnia28UaV9rhVo5o28ueFusb4zj3HIINbtABQeaKKAMDxX4VsfFWlfY7sFZEO+CZfvRP6ivB7C71vwN4uaG4gEWqQDBRifLuoT3B7g9vQ/QivpfrXK+OfCMfirRjFEY4dQg+e1uGXJQ9x9D0NAGn4c8Q2fiXR4r+ycEE7JY93zROOqN6Ef4Hoa16+ffCuu6n4U1m7VrUi5hZYdStCMM4GdrKfXkkHoQfpXu2majbatp8N9Zy+ZBMu5SRgj2I7H2oAuUUUUAFFFFABRRRQAUUUUAFFFFABRRRQAUUUUAFFFFABRRRQAUUUUAFFFFABRRRQAUUUUAFFFFABRRRQAUUUUAFFFFABRRRQAUUUUAFFFFABRRRQAUUUUAFFFFABRRRQBheKfDNn4m0mS2miiF0qn7NclAXgfsVPUcgZ9e9eK6PrOseE9cdprYwX0LbLmB1IF1ED1Hr/snnHI7mvoYjPSuQ+IHhJvE+jobSQQ6laMZbaTH3uPmjP+y3H4gUAdHpeq2WsWSXVjcJNGwGdp5U+hHY+xq7Xz/4S8Uz+D9elS9094jKES/t2BEsQ/hcDocZPuR34xXu9jqFpqdol1ZXCTwP910OQaALNFFFABWB4s8M23inRJbKZvJmHzQXCgbonHQg9vQ+o4rfpD0oA+dtO1DXfBevSLOjxX1s22WM5WO9iHT6jng9VJPqQfd9D1uy13TI720lDKyguhPzRnGdrDsaw/HngyPxbpSGKTydUtNz2c2eASOVb1U4H0ryjQfEeu+B9a8u9s5Y1OBeafJgb1/56Rn1/Qjg9iAD6Goqpp2pWmq2MV5ZTLNbyDKutW6ACjFFFAHE+PvBz6/Zi/0zbDrNqMxyAf65Bk+W3qM8jPQ/U1574W8XXXh6+EskUsNuW2ahYFPmRj/y0A6hh1PqPwr3ivOfiT4JuNWRdd0ZGbVbZNjQKcLcx56Ef3hk4P4emADv7W5hu7dLiCVZIZFDI6nIINT14X4H8c3Ph/UP7N1ZpF05nKyLLnfZyfT+7nqO3UV7fb3EVzbxTwOHilUOjDoykZBoAlooooAKKKKACiiigAooooAKKKKACiiigAooooAKKKKACiiigAooooAKKKKACiiigAooooAKKKKACiiigAooooAKKKKACiiigAooooAKKKKACiiigAooooAKKKKACkIz3paKAPO/iX4MvtdhtdQ0VIn1C1JSSFztM8Zxxu6Ar1Gff6Hi/h940g8L3d7aahFJHZu+Zsqd9vKOCCvp9B2zXu+0ZzXlnxK8FTzNJ4i0W2Elyif6VaouDOv94H+8PTHIoA9PguIrmCOaF1eKRQ6OpyGU8gipa8c+Hvj0WEVppN+0I06RiILliVMJPRGGOQWzySMdPSvYlORnNAC0UUUAIRkYrz74leApfEsMWqaVLs1izTZHG7fu50zkofQ8nB/A+o9CoxQB4H4G8XT+E9TubO9glFm8pF1EQTJbyAdQO4PoPYivdra6ivLeG4t3EkMyCRHB4ZSMgj8K858f/D2TUbqXxBoZC6gkeZrTaNt3jHfPysBnB5zwKxfAfjObSora1nDT6bcygAl/ms2bqOnK7uo4x16UAezUU1W3flTqACgjIoooA8f+Ivw2uTqM3iPQEaaSbLX1nnl8DO9Pfj7veqfw6+IcGk2w0nVWYWG79xctkmIlsFHHYAnOe3Oa9sIzXjvjf4U3janLqfhgI/2uQefYuQqqTndIGJ9eox3oA9hFLVLSLF9M0eysZLhrh7aBImmYYMhVQC2MnrjPWrtABRRRQAUUUUAFFFFABRRRQAUUUUAFFFFABRRRQAUUUUAFFFFABRRRQAUUUUAFFFFABRRRQAUUUUAFFFFABRRRQAUUUUAFFFFABRRRQAUUUUAFFFFABRRRQAUUUUAFIwypAxmlooA8Y+IXgd9G+1a9p8bT6fNIXvLPbnys9XTH8Ockg+ua2fAPjwXD2miX2xYvJRLK6Df6zC8K+f4iBwe/1r0x0DqVYAqeCD0NeCeO/CV14R1Q39uS2i3E4aIqObSQnKr/ALuenpQB74Dx1pa4D4f+O49ciTSdScR6tCvys3C3Sj+Jf9odx+I46d/nmgAooooAK8m8b+BH0wX2v6LH5kEjNNf2T9CvV3TPfqSO9es0jKGUqQCDwQe9AHlfgfxxLFcWmkX0xuLSUbLa5PzOp7K57jHAPWvU1+71zXh/xC8CDwz/AMTXSY3/ALHc4ubcci2PZweoXP5Hmuk+G/jq41OZdD1QtLcBC1vdAf6xQOQ/uPXv9aAPTqKQEYHBpaACiiigAooooAKKKKACiiigAooooAKKKKACiiigAooooAKKKKACiiigAooooAKKKKACiiigAooooAKKKKACiiigAooooAKKKKACiiigAooooAKKKKACiiigAooooAKKKKACiiigAooooAKr31jbalZzWd5Ck9tMhSSNxkMDViigD5w8UeHLzwJ4mhjjeT7FNLv0686tGRyEYnuP1H417F4E8XJ4n01o7gqmp2uFuIxxuH8Lgf3T/MEVua1pNvrmkXem3JYQ3MZR2U4I9x714c+na74F16JGAE0Up+w3rxgpcjbkqf7p2kg9D1x0oA+gqKwvDHia28SWRdFMN3GB59s33oyc4+oODg+1btABRRRQBFc20F3bvBcwxzQuMNHIoZWHuD1rwLx14Im8Gakuo6bPINIuJMR4ch7SQ9AG6gHse3SvoKqt/Y2upWc1leQJNbToUkjcZDA0Acb8M/Flx4g0y4sr7L3mnCMNOT/rUbdtJ/2vkOfwrvKyfD/hrSfC+mix0m0WCEtuc5yzt6sx5JrWoAKKKKACiiigAooooAKKKKACiiigAooooAKKKKACiiigAooooAKKKKACiiigAooooAKKKKACiiigAooooAKKKKACiiigAooooAKKKKACiiigAooooAKKKKACiiigAooooAKKKKACiiigAooooAO1YPi3w6PE/h2fTftD20jlXimUZ2OpBGfbI59s1vUh5FAHgltda74O8Q2325DDfQLmWJXzFdwk4JHvxkHsR7nPs2geIbDxFYtdWEjFUbY6Ou1kb0IrL8a+C7fxdZQHz2tb+1Ytb3CjOM9VYd1OB+Wa8h0LxPrngrW7yCe1yYyY7mxkYhJSOjo2Mg++CCOPQgA+iKKpaXqdrq+l22oWj74J0Dof6fXPFXaACiiigAooooAKKKKACiiigAooooAKKKKACiiigAooooAKKKKACiiigAooooAKKKKACiiigAooooAKKKKACiiigAooooAKKKKACiiigAooooAKKKKACiiigAooooAKKKKACiiigAooooAKKKKACiiigAooooAKKKKAEIzXC+Pfh/H4nxqVlctb6tBCUiDHMUozna46+uCORnvjFd3SEA9aAPIfhBda59sv7Ge0mi02H/WC4yDFPwNijPTua9fpojRSSFAJOTjuadQAUUUUAFFFFABRRRQAUUUUAFFFFABRRRQAUUUUAFFFFABRRRQAUUUUAFFFFABRRRQAUUUUAFFFFABRRRQAUUUUAFFFFABRRRQAUUUUAFFFFABRRRQAUUUUAFFFFABRRRQAUUUUAFFFFABRRRQAUUUUAFFFFABRRRQAUUUUAFFFFABRRRQAUUUUAFFFFABRRRQAUUUUAFFFFABRRRQAUUUUAFFFFABRRRQAUUUUAFFFFABRRRQAUUUUAFFFFABRRRQAUUUUAf/Z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6" name="AutoShape 12" descr="data:image/jpeg;base64,/9j/4AAQSkZJRgABAQAAAQABAAD/2wBDAAgGBgcGBQgHBwcJCQgKDBQNDAsLDBkSEw8UHRofHh0aHBwgJC4nICIsIxwcKDcpLDAxNDQ0Hyc5PTgyPC4zNDL/2wBDAQkJCQwLDBgNDRgyIRwhMjIyMjIyMjIyMjIyMjIyMjIyMjIyMjIyMjIyMjIyMjIyMjIyMjIyMjIyMjIyMjIyMjL/wAARCAGH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JxQAUUm4VzKfEXwhJqI09NfszdGTy/L3H72cYzjHWgDp6KTIziloAKKKKACiiigAooooAKKKKACiiigAooooAKKKKACiiigAooooAKKKKACiiigAooooAKKKKACiiigAooooAKKKKACiiigAooooAKKKKACiiigAooooAKKKKACiiigAooooAKKKKACiiigAooooAKKKKACiimk4NADq5/xT4y0XwjpzXWq3axkgmOEHMkh9FFcB8RvjWvhi/Gl6DBaX10FDSzyOWjjP93C4ye/Xj0r548QeItW8T6m2oavdvc3BG0E8BR6ADgDntQB3fj3416x4oWSw0xW0zSmG1lU/vZef4m7DGPlHvya8tDnduyc5znPelYZplAHtfw3+N1zpIttG8RKbiyDBEvC/wC8iX0YfxAevUD1r6LsdQtNStY7qyuI54JBlZI2yCK+Cs12ngT4ma34FmkWz2XVpLjfazk7Qc/eXB4OOPx6GgD7Korl/BPjjTvG+jLfWeIpRxNbM4LxH39R6GunByKAFooooAKKKKACiiigAooooAKKKKACiiigAooooAKKKKACiiigAooooAKKKKACiiigAooooAKKKKACiiigAooooAKKKKACiiigAooooAKKKKACiiigAooooAKKKKACiiigAooooAKKKKACikLAZ56V5/48+J+neEUaytdt5qzx7liU/LFnoXPb1x1OOwOaAOv17XLDw5pE2p6lP5NrDt3sFLHkhQAACTyRXzX42+L+ueKfOtLItp2mMRtjjb944B4LOOR9B+vWuV1bWtU1qeWbUb+4uGlcyFXkJQN7L0H4dqyWXjpQBUK+nSoytWmSomSgCsy0wrVkrUbLQBARSA46VIRTCKANbw94i1Tw1qi6hpV21vcKMZ6qw9COhFfS/wAL/irb+LrFbDVbmCLXFJ/dhSolUD7w7Z9QK+Ualgme3kWWKR45FOVZCQR9CKAPvqivnT4XfGgWK2+h+JZSbYErFfOSzJk5w5PUc9e1fREcscqB43V1PQqcg0APooooAKKKKACiiigAooooAKKKKACiiigAooooAKKKKACiiigAooooAKKKKACiiigAooooAKKKKACsbxL4m07wppi3+pu6wtKsS+Wm4ljk9PoCfw9eK13OFrxf4m6ofEms/wBg29wsdnYA+a75CvcHAC/8BXPP+0aAPU9J8S6Pr0ZfS9RtrsBQzrFIC6A9Ny/eXoeo7VrA57V4L4G8L6vL8RLK8QW+nWVjbj7StjIFFxxgbgOu4jJzxwcc16f4q+IXh/waUj1W7b7Q4BEEKb32/wB7HYcetAHWUVg+FvFuleLtMGoaVP5kW7ayNw8Z9GHat6gAooooAKKKKACiiigAooooAKKKKACiikJxQAtFN38+3rSscCgAJxVPUNW0/SoBPqF7BaxE7Q00gUE4zgZ6njoK5jxX8R9K8NyS2a7rrUVjLCGPG1G7B2/hz1x1x9RXgmuazqfiTUjqOrTrLcbdiBV2rGmc7VHpknnqaAOo+IHxN1DWNRuLLRb57fRgPLDxqUkuMj5sk8gdhjBrzMpgbQOB0q+yEZxxnrioWQ5oAosntULr7VeZDULJQBSZKiZKuMhqJ0oApslRMtXClRMlAFQrUbD2q0y8VGVoArEUhFTFaYVoAYDyK7r4ffEvVfBeoRQid5NJd/31s3IAPVl9DXCkUlAH3RofiXR/EdoLnSb+C6jIBIjcFl/3l6j8a1xzXwr4f16+8N61bapYSFJ4HDAZIDDuD6g19T+A/i1o3jJksj/oeqbNxglICuf9k9z7UAeh0UUUAFFFFABRRRQAUUUUAFFFFABRRRQAUUUUAFFFFABRRRQAUUVxXjz4kaR4GtUNwGur6QfurWNvmPux/hHvQB2tFZPhzxHp3ifRoNS02cSQyjlc/Mjd1YdiK1qACiiigAoooJwKAGSsAhJOMd68V8f+G9C8PRy6na6l9nmuZAZLGaV5BMTncyqSSG5Az0wD6ivWdVu5IolSCJZpGJJRhn5B1OPxA+pr5n8S6fqGneIb061dLL5k0my6JYrLz2bPbpj2FAFrS9e8RWVpMNHkmsIbrYktwU8x0T5uUHIHfJ68jp1rE1W3tLL7ULi+mkuJ2DNcmQPJIMc7iecH61b0+G8vnWOFZ4bKJ/NuWMZZ0j27mdUyCVAxk9ORXdeHPhpcW6HWZryaHzjEsDSIjOIpXCkYZSEcKcZHvQBz3wysb/R/F9neWc81rFduifZJM/6TEwJJzjbx97t1GOtfS6ZxzXO6f4WsdKmtRptrFDFBNJJgjO3eAML6DgDAxwK6MZA5oAWiiigAooooAKKKKACignFZWq6yli6WtvH9q1GVS0NqrhSwHUknhR7mgDQuLmC0t5Li4lSKGMbndzgKKx7TXJ9StvtNraNHbiQqGuSUMiYBDIMdD746VSe1aVra915opruEFkgiyIImPfB+82MDceOOAMnOJr3i2OzlSAK0k8i/JFEPmP8AgKAOmi8V6X/Zlze3d3HaLaMVuUlcZiPofr2x1ri9Q8d6r4ntpLTwxDJYr5nOoTAHcgPVB7+p6VUt/DNx4juI7zV8k8EWy42D03f3iK6ic6R4UsY5Lxgvy/uoFHzNgdAO3pmgDE0TwDZ2EQvC/k3iEyf2gWIlV8ctuJ9+QeD3zWFr3xB1dtKbSbfUQ8yPtfU7YGNpUGQflx8pPByv4VS1/wAZ6rrkX2dmW3tcnMUOQGHbd6/oPauXZKAKIiVF2qD75OSfcnvUToTV5kqFk4oApMlQtHV5kqFk5oAoNHULx1fZKhaOgCi0dQslXnSoWTmgCkyVCyVeZOtQslAFJkqJkq4yVEyUAU2Wo2WrbLUTJQBWK0zFWGWoytAENSQTy28yTQyNHIh3KynBB9aQrTcUAfQfw5+OaNHb6R4qkkMpbYl+cYx2398+9e7wypNGskbq6MNyspyCPUV8CgHIxXo/w8+I/ivw8/2GxEd9YAFnguThYx1JDfw+nOR7UAfW9FY/hfXF8SeHbTV0h8lblSfL3bsEEqee4yDWxQAUUUUAFFFFABRRRQAUUUUAFFFFABRRRQAUdqYzhQWJAUdSTXj3xU+LcuiTtofh6SN7spme8Vgwhz0VcfxdznoCOueADT+KHxZi8IMdI0tEuNZZQXLcpbAjILDux4IHpye2fmvVdTvNb1OfUdQlM11OxaRyMZP0HT8KS9u7nUbuS7vJ5J7iU5klkbLMfc1AFoA6bwN421HwVrUdzbSM1lI6i7tuolQHnHo2M4NfXOkavaa5pdtqNhKJba4QOjA/ofeviHb+td98M/iDP4N1qNL2e4k0aXKSQqciMkj94F74xyB2zQB9XUVWsL621Kzju7SeOeCVQySRtkEGrNABQeRRRQBm3li0jmaCURzHAJI6qM4Xjtk5/Ssa/wDCWleJNMMGr2RdPNDxKD5bJtJ2nKnryxP1rq8Ck2jGMUAcboXh6BbRHy80zJcQSXdx80mCwAHbjA6D0rqLexSKyht3PmeWiKSR94rjBx+GatBFHQYpaAEC4OaWiigAooooAKKKKACkJwM0tI33TQBzb6xdazczWumIYbGJ2im1EuAd6nDLGpB3HggscAe56QH7DpAdrSH9/JgSzuxaSTH95jyawfEPhvVfDUs+s+G7iWSzLNNeaYSW3knLNH6HknH5Vw2uePkmsttk0sUzDkyrtKCgDQ8YfEBrW6NnaOvmD/Wyk58v2A6E/wAq3PBNvo+rW7XsN2ZZ8/vnnb5849z0+nFfPstpe+JdTYWqs0KnmVuFyepJrudD0dNFtfLSRnlb7zdPwHtQB6lrnjePT2ksdFiQyIdrXTYYZ77R0P1/SuAvbu4v7l7i6leWVySWY0YzTStAFZlqNlqyVpjLQBUZKiZKtstRstAFNkqFk5q6y1Cyc0AUmSoXSrzJULJxQBRdKhZOavMlROlAFFkqFkq8yVCyUAUWSoWSrzJ7VCyUAUmSomSrrJULJxQBTZaiK1cZaiZaAKjLTdmcAck9qv29lNeTCOFCSe5IAH1ParUk1lpUafY5Eu73OXmKfu48dlB6n3oAig0yGztRfaruCH/VWy8PMfc/wjpziq95rE1zGYIUW1tc8Qw5A/E9z71UuLqe6meWeRpJGOSzHJqIDJoA+y/hOgj+FugKDn/RyfzdjXZ1yHwtBHwy0AH/AJ9v/ZjXX0AFFFFABRRRQAUUUUAFFFFABRRRQAVFPPFbQvNPKkUUalnd2AVQOpJPQUy+vLewsLi8upNlvbxtLK+CdqqMk4HPQV84/E/4nnxSZNH0nK6QrAvIwKtOQfTsvQ4NAG18Xfihb31uNC8OXxkjb/j7uoGBR1I+4p7+pI47c14kFxUu2l20ARbaXbUm2lC0AR7aNp9M1LtpdtAHonwh8cweFdZlsdTuZI9MvMAMxOyGTsxHYHoT247c19LWtzBeW0dzbTxzwSqHSSNgysD0II6ivibb6V6l8J/iNB4YLaNrMrLpszbopicrbseoI/un9PzoA+jaKYjq0asDwQCKfQAUUUUAFFFFABRRRQAUUUUAFFFFABRSZFYmveLdJ8PIFu5y9yy7ktoRukYeuOw9zgUAal3d21jbPcXU8UECffklYKq9uSenavG/iRf+HfFbGxt9OWWSGUeZqIXyzkHlUOMuD/e6eme1LW/E+r+I5ZPtkvk2RfMdnEflC8bd56seM9h7Vl0ARwQRWsCQwoEjQYCgcVJRRQAUUUUAIRTCtSUhFAEBWo2WrJWmFaAKpWomXmrbLURWgCoy9ahdKulOtRMnFAFJkqFk5q6yVCyc9KAKbR1AyVfZKhaOgCiyVAyVfeOoGSgCiyVEyVeZKSGzmu5RFBGzuegFAGY0Z9KmFgkDudRlFoiLv2SAh3B6BV6n69KmmvtN0xeP9KvV/gHMSH3P8R/SudvLye/nae5laSVupY0AaGo65JcwCztkFtZL0iU8t7se5rINTWdlc6heQ2lpA89xMwSONBlmJ6AV7X4D+A13cmW58YRNbQbCsVtFKPM3Z+8xGQBjPHPXtQB4binxgs4A6k13fxD+Guo+Cbppl/0nSnbbFcqPu56Kw7H9DVT4X+GZPE3j3T7ZoWa1gfz7hgAQqryM59TgfjQB9b+GrA6Z4Y0uxZdrQWsUbDGPmCjPH1zWrSL3paACiiigAooooAKKKKACiiigArP1nWrDQdKuNR1GdYbaFcs7evQAepJ4qt4l8Tad4V0p9Q1KXag4SMcvI3oo7mvmHxn4z1Pxlq5ubqV47RCfs1qD8kQ9fdvU0Aafjz4maj4yH2OFXstJGCbcNkyHr85HUZ7dK4QL/nNSBKXbQBFtpdtS7aXZQBFtpdtS7aNtAEe2l2VLso20AR7aNtS7aXbQB7B8K/iVDZW1h4Y1RXVVYxW92z5ABJKo2eg5wMcAYFe4hgce9fF2zI5GfrXunwu+JENxBbeHtZkEd3Eojtrhm4mHZWP97H50Aev0UgJpaACiiigAooooAKKKDQAU1mC9fqaxvEniex8Macbu8bezELFBHgyStkDCjv15PavK/EXjDVPEqfZ5f9EsSCGtYZM+bz/GcAkY4K/dPfNAHS618T/3tzbaJbLJ5bbBeSnMZPIJVRycEd8A15yFZpZZ55DNczNvmmflpG9T/h0HanKqoqqihVUYAUYAHpS0AFFFFABRRRQAUUUUAFFFFABTStOooAiK1GVqxtzTCtAFZlqNlq0VqNloAqMlRMlXGWomSgCmyVCyVdKVEyUAUWSoWT2q8YizAKMk9B61n6vqVvokiJJGlzORkxBsBR7kd/agBHjhhtjc3Uyww5wGIyWb0A7muf1HxAZbYWtkjwQsAZST80h9CR29qoajqt3qbq1zJlV4SMcKg9hVEnJyaAFzXT+DfAmteNdQNvpkI8qMgT3D8JED0z69DwK7H4dfBh/GGl2+s32qpb2UjHEUI3SkBsHPZc4NfR2laVpfhvTU0/SLOK2t052xjqfUnqT7mgDkvA3wo0TwQFvH/wBN1Qf8vMgwE9kXt9etdrPdgDHQVBcXe0Ek5I96wb/VSq4H86AJNdez1HTriwvYkltpl2ujDIP+f6Vk/DiTTNEd/C9vaLDLGrTRzhf9eueeSScjIz254rOu9ReUkZrB1DUJbKWC/tXC3tnIJYSenoyn2ZSR+R7UAe6rS1U0u+j1TSbS/iBEdzCkyg9QGUHH61boAKKKKACiiigAoopCcDNAC1yPjvx5YeCtPVpR599MD5FqrYLf7R9FHrVX4ieP4vB2nKlqsVxqk5xFCzj92MffYdcfzJFfOer6vqGvag19ql3Jc3DDG5/4VyTtUdhknj3oAf4i8Ran4q1VtQ1WfzJSNqIvCRL6KOw/n1NZW3npUu0UbaAI9tKFqTbShRQBHto21LtpdooAi20u2pAtLtFAEe2l21JtpdooAj20Bal2ijaKAGbadEzwSxyxna8bBlOM4IORT9op0cJlbCjPqccAepoA92+GvxKOvgaTrc6Lqw/1Uu0ILlfoOAw9Bweo9B6cvSvkjwjq8MvxI8O2dioMC38QeZl+aQ7u3oK+tx0oAWiiigAooooAD0rzfxV8RokF1pfh+ctfxvskuxGHjh9dueGbqO4B61U+Nnii68NaNpbWs0kYnuysyRvtMkew5GR7kV55YTWlxZxyWTIYduVCfw+xoA0b+9utUvPtl/cPcXG0J5j44A7ADgdT0A61XoooAKKKKACiiigAooooAKKKKACiiigAooooAKMUUUAMK0wrU1NK0AQMtRMlWitRstAFVlqJ0RInmlcRxRjLM3QCodX1uy0WHdMRLOfuwKeT9T2Fed32tX2oFhcXEjRFtwjJ+Ufh0oA1tX8WSSyNFpmbeHaVLnl398/w/hXMlixySST3NJRQAUUUuDjNAG/4b8Ya14Wuo5tLvXhAPzJgEH1HNfUWh+MbXX9LFxB8kqDbKh52n698+teJfDj4OXvi6GLVNTlex0onKYT95OP9nPQf7X6V6P4/0ODwXc6Pq2hwraWjOLO6t4V2oVJLBjjgHOe3OR6UAbt9qzncA1YNxeO+SzcVWubwRxl2bPpz1rmr7VpJTtViq+xoA0NQ1by8rE3Pc1z893LOxyxJNMXfcP3xWpaaaGwcfpQB7L8N5FbwLp0ayb2hDRt7HcTj8ARXWV5P4A1YaNrj6JOCLW+BnhkZsKkoABT6sMH8K9XHAAoAWiiigAooooAKD0ooPSgD5e+JMnl/E3XdOuJ1VQUnt2kODlkVigJ7ZJwPWuVeJo3KOhVh1Brtf2htBu4vEtpryW4FjPbx27S7hkzAucEdfu456cVwWj6gNRgjs5pM3iHZEWOPMX0z6j9aAJ9vtS49qlMZUlWBBHBB7UbaAI8e1KB7VJtpdtAEePajHtUu2jbQBGB7UuPapMUu2gCPHtRj2qXbRtoAjA9qXHtUmKGaGCLzrqZYYM7d3Uk+gHU0AIsWUMjFUiU4aRzhV+prndb1priU21m5S0iJVSvBkPdj9fSoda1dtRnEcJkWzj4ijY/mT7k/4Vk5JoA6z4ZQy3HxL8PLFGzlb2NyFGcKDkn6AV9oivnn9nLwyst5qXiSZQRCPstuf9o4Ln242j/gRr6HoAKKKKACiiigD52/aVu1bVNAtA+WjhlkZc9mKgH/AMdNeMaXq1zpV4txbNhh/CeVIxjBFel/tDStJ8R4kIIEdhGo9/mc/wBf0ryYUAeuaJr1prduDEQlwozJCTyPceorVrxSGWSCVZYXaN16MpwRXofh7xZDexLb6jLHFdZCocECTjuegP5UAdRRQaKACiiigAooooAKKKKACiiigAooooAKKKKACijFZura3a6UpDES3GPliU/qSOlAF2eaG3j8yeVIo+hZ2wK4fxH4rkmk+z6XMVg2/PKF2sx9vasvVtUutWm33DfKPuRr91aymU5oAgkZnbc5LMepJ5NRGp2WoytADKVRk4oAJOMV6d4B+DmseJ7uG51W2utO0d42cXBCh5DwAFUnIznO7GMCgDhdE8Oav4juxa6RYT3k2RuES5CgnGSegHucV9KfDf4N6b4bsor7W4I7zV3G4q4DJBkfdAyQSOefyru/DPhbSPC2mpZaXapEqqA8mPnkPqzd62wMDFAEaQpFGqRqqKo2qqjAA9AKw/Gulx6v4N1W0kAObdnU4zhlGRj8q6CmuodCpAIIwc0AfK9tfyXNjDl2ZtoBye44q1bWkkr5YE1M2jnR/GGqaHKjK0U7NBvxlozyp/FcH/69dLa2Qj/hy1AFKy04KMsuBWzb2jNhY0P5Vpabo1xeOMRkiu40zw/FaopkX5qAOd03wot7Bi6gJjcYII/zit6zvdQ0m9ey1hjPbEj7PqGwKGycbJAowpzjBwAc461a1fxJo3hyJDqN7HAXOEjALux9lUEn8q5mLSfEnivU1uPEKPpWn2kyPBZQyKxnIO7LspPGQOKAO/ooooAKKKKACiiigDI8SeHNO8UaNNpmpQCWGTocfMh7MD2NfI3jvwRqHgLXxaXLB4JQZbWdM4ZQxH4MOMjtketfaFc54z8H6d400NtN1AFcHfDKv3o39R/hQB8s6Zfpq8ar5hN8qZkQj/WY7r6nHJFWNtYXijw/feCvFVxpsrkTW7ho5l43KeVYfhW5YXkWq2jXEbATp/ro/T/aHsaAHbaULTwKULQBHtpdtSbaNtADNtKFp+2gLQAzbS4p+KZe3MemWguJ1DFuI4t2C/v9BQA24mt7GBbi7LrEzbV2jJY+1cjrGrPqlwrBBFBGMRxDt7n1NN1LUZ9TuTNMQABhEXhUHoKpHigDpb3wFrlj4Qs/FDQRy6bcjIeJtzRjJGXGOOlczBFJPPHDEpaSRgqqO5PAFepfDT4kJpdsvhjXokutDuMxkS8iMMeePTJq3efCqWx+J2jQ6Y5k0O/mW4trkYIRVO4rnuQBkeo/GgD3T4deGf8AhE/BVhpbqBcBPMn95G5b/D8K6qmr1p1ABRSZpaACiiigD5o/aNsHi8Y6ZfceXcWXlj/eRyT+jivGgK+qvjN4Au/GGkW97pzFr3ThIUgA/wBaGxkD3+UV8tTW8ttK8M0bRyIxVlYYII6g0AR4pwHOaAKeBQB1/h3xalnbfZNRZ3RQBE6jJHsfau5RlkiSRGDI4DKw7g9K8YAre0HxFPo5MRBktXPzRk/d9xQB6VRUFnd29/bC4tZRJGepHUH0NT0AFFFFABRRRQAUUUUAFFFFABQSApYkBQMknoKhubuC0TMr4Y/dQdWrmdS1Ge+wp+SIdEXp9TQBa1TxGhgaKx3iQ9ZSMY+lchIrMxZiSxOcmr7R9agdKAM90qF0q86VAyexoApMnWrGl6Pe61qMNhp9u89xMwVEQZ/yO+frXd+DPhPrni5orqSM2OlPz9plXl19UXv9enNfR3hbwbo/g/Tvsmk2ojZwPOmPMkpAxlj/AE6DJ9aAPOPh38D4NEuF1LxMsN3exyZhgQ7olA7tkfMc9unAr2cAAAAAAdqUdKKACiiigAoNFFAHnPxK8IG+EXiXToWbVLEDeik/voQSSuB3GTj8qz/BkVp4lga5tnUqhw8bHDr9R+B/KvVSCa5PXfCk39pNr/h+VLPWFQq4x+7uV4O1x68Dn/AUAdBaWMNlDhVUYHJrm7nxvHf6hLpHhu3fUNQUZaXGLeIerP8AyAHJ/Gs59M8S+N4GtteiOiaejAPDBIGe555BPZf8a7XS9KstGsY7LT7aO2t0HCRjAz6n1PvQBzfh7wcIZk1nX0S8192LvLu3JEegCA8AAY5xXYAcc0tFABRRRQAUUUUAFFFFABSEZNLRQBxfj/4daX4600JcL5GoQg+RdIBuHB+VvVc847dupz8mXEF/4V8RT28g8u6s5GjYMMg9jx6EV9z15t8UPhlY+LtIuLyxtoodcjG+OZfl87HVXIHPA4PY47UAeG2lxBqVkLq2zgYEkZOSjf4e9SYriLG8udIvwR5i4bbPESV3gHlSP84ruYpIbq3S6tWLwv03dVPofegBuKXFOxS4oAZilxT8VU1LU49Mj2IFlvGH3TysQ9T6n2oAXUr2HSoCZNr3TD5Iuw929vauPu7qe/ummuJNzsep6AdgPQCnSySTSNJI7O7clmOSahYUAdx40+GVx4V8N6brUN6l/bXC4neJfljY8jB7jHH1Brz9lxXr/wALfHUG9vDHilkvNHnULEl0A6RsDkDB7f1rB+KfgGPwbraTafvfSbwb4GY7vLPdM9/Ynt64zQB55jJHOD0r6C8FX/iDTvBWnSeJ9Pa60GSQNbzoWM1uvy7JCQchc5weo+lQ/Cj4P21xaW3iHxJCJRKC1vYSpxjJAaQHr6ge4zXvH2WD7MLbyU8gLsEe0bduMYx6YoA5mHU9fIaS0fSNQt2bKSiRozj0IG4fr+FLNqfiZV3PHo9uvdzLI2PzUfzpX+H+irK0li+oaazHLCxvZIlb/gOdo/ACmv8ADrQbjH25tSvipyv2nUZ2A/AMB+lAEEWva9yYm0i/2/ejilZGH0PI/PFb2ja7BrCyosUkFzCcTQSjDIf5Ee4rCvvhxocyZ04XGlXaD93c2U7oyn3BJVh65H5Vzludbs9QewursQa7ZDdbXWP3d7CD0de4PcdQeRz1APVaKztF1Qatp6TlPKmHyzQ5yY3HUZ/ke4INaNACEZrz74ifCzTPGVi89tFBZ6wDlbpU2+Z0yJMD5uBwTyP0r0KigD4e8QeG9T8MarJp+qWzwyoflYj5XHqp7iswCvtXxT4R0XxbpptNWs45cKRFLtG+EnHKnt0H1718s+OvAGp+B9SEVyvnWcpP2e5Xo49D6NQByQFOAoAp4FAFzTNSudLulmgdiAfmQn5X+or0PStatdXjJiJSVfvRsefqPUV5mBU9tNNazLNBI0ci9GU4IoA9WorE0HxAmpILe5KpdjgHtJ/9etvBFABRRRQAUUUcKMscL60AKAT0/Oqd1feR8kO1n/vdQKS4nZyVTKp0x61SZPagClOXlkLuxZj1Jqo6e1X5ikWN7Bc9MnrULIMcUAZ7px0qs8daLp/Oui8HeAr/AMYzCRGNrpyn57pkzn2QHGT79BQBx1jpV7q18lnp9pJdXDn5Y4xk/j6D3Ne7eBvg3p2kxi88RQQahfN0idQ8KAgdVIwWHIz09K77w94X0jwxp6WmmWqx4UB5m5klI7u3c9fYdgBxWuFA6CgBEjWNAiqFUcAAYAFOoooAKKKKACiiigAooooAKMUUUAJiloooAKKKKACiiigAooooAKKKKACiiigAooooA8f+Mfwyg13Sp/EGmxbNTs4i8saDAnReT/wIDJ9+lfO+i6k2lagPODGBvklTPb1+or7nYZHFeA/Gf4WEef4q0OJQoG69tUGP+2i/1H4+tAHHMEIV4pFliflJFPBFIAScAZNcboGsJps7RXIY2svDY6of7wFdDfasqwiGwl3K4+eYAg/7oz296AH6pqf2FDbWx/0hh+8fr5Y9F96xNO0+bWNXtrCJ0E1zKEVpGwAT3JNRMMmmjKMGXhlOQfQ0AXvEnhrUPDGrz6ffwSIY3KpIVwsq9mBHHSsUjivbNE8T6f8AEfwwfCHiFlj1Xb/xL7t1OPMAwpJHf+fSvNrrwTr9r4lXw++nSPqLsFSNDlXH94N0298nGO+KAOcjhkmlEcKO8jHAVBkn6V794Eh1O08OxaD40tpEs9QzJZSyH5osY6nHynoRn0rc+Fnwu/4RNDqurbX1eVNojGGW3HoG7se5Fejalplrq2nz2N7EJbedNrof88UAUdFvsxHT7q8Se/tjsdgnl+YDyrY6E7cZK8bg2MdK268zkgOjGDw/qU1xFLFKRo+rOoYv/EAxGcMuSuDjcFzxXa6Nqv2tPst00a6lCgNxEucHP8aZ6qcHB/A8g0Aa9FFFABWD4m8L2fiaw8icvBcJ80F1Fw8LdiD3HqO9b1IelAHkdlfajYzEJ5S+IdOJjmhb5Fu0H49GAUhucH8RXqenX0Wo2MNzHlfMRWKN95CQDtYdiM9KwfGHhMeIrRJrSZbTVrY7ra6I7/3G/wBk9DXCaLr0+l6w7LG0WoRFU1XTyCu4jhnUcgkdQRncMetAHsdFVdP1C11OwhvLOUSQSruRsEfmDyD7GrVABVe8s7a+gaC6hjmiYYKOoIqxRQB8x/Ej4TX3h29l1LR4HuNIkbISJSWt88bSOpGTwa8x2FWKkEEHBB7V9014t8Qvgt/aEs2reGVVbuR2lntZJOJSxyShPAOT0OBQB4EBTgKmubSeyupLa6heGaNirxyLtKkcEEGmgUAC5ByDg+orrdB8QqEWzvn4H+rlPYehrlQKeBQB6dkEZVgynoR0NGM1xuj69LYKIJl8y2/ujqPpXZRyrJCrxghXAbnrg0AO+5z1bsOwqu+WJJNTGo5GCDlWdicBEUszH0Cjk0AV2Xr7Vd0bw5qniK9W20+A7MBpLiTIjjU55z/EeOgrrdA+Gl1qj+fr3mWtkP8Al1BG+cEfeYg/IPb7x747+oRm3sbZLe2jSOOMYVVGAAKAMTw14QsPDWji1k8u8uHYvNPJEAXbjoOcDAwBnt3615f468CnRJZNT0iOSSxlk3SwDLNASeoz1Un8vpXrd1fomctzXOX+rKwZVPWgDE8C/DB47mx17V7mNtgMkdiiq656Au+SDjrgdDjnivWoo0ijCRoqKOiqMAV5t4D1xNL1M+Gbjf5Vw8k2nvxtA+80Z5zkckcYxXpa9KAFooooAKKKKACiiigAooooAKKKKACiiigAooooAKKKKACiiigAooooAKKKKACiiigAooooAKZJGsilWAKkYIIyCKfRQB8v/F/4V/8ACMTtreixltKmf95AASbdj6f7J/SuDg+a0hP+wP5V9q3lnb39pNaXUSy28yFJI25DA9RXz540+D+o6IzXfh+KS/01QS0I5mi56AD7wAx7+1AHlxFMIqfb1B6g4we3qKt6Pot/r+qw6dp1vJPPIckIMhFyAWJ6ADPU0ARaDYajqHiCxtdJRmv3mXySo+6Qc7jjoB1J7Cvo+LWZrKQ3etaeh1jRbc/bXifcGtWXLSxnjdygJU4PBxzjOn4K+H2k+CoHa1BnvZV2y3UgG4jrgei57VT8Y+RJqd8Zk/c22h3LXJHV0fIwfpsb86AO5UYJp1U9J+0DSLIXWftHkJ5uf7+0Z/XNXKAMvX9BtPEWkzafd5CPgo6/ejYdGB9Qa4NXmtdZs9L1C4Nv4gsowba7XG28hJ54z3xgqehGRxivUKw/E3hq18Q6dskXbdwHzLWccNHIORz6E9R3oAtaRrNtq8EjwrJHJC/lzQygK8b+hH0wQRwQeK0Qc15Np2p6j/aM00kf2LxFYLsubQE7LmLJK9eq8nDDoTjvXpuk6paazp0d7ZSB4ZPwKkdVYdiDwRQBdooooAQjcK4rxt4NfVZY9a0nZHrVsMDJwLiPvGT0z1we1dtSEAnNAHjPhbxV/Yt7PKm+PT2lb7fZTKfMtpOjOAM4ORyOh69a9htrqC8t47i3lSWGRQyOhyGB7iuC8c+C4ZGufEumJKmowxFpIIFyLrHYj1x361z/AIE8Yx6c0ED3ESaRcS4/egqbZyCMD0BfGc8DJoA9jopqtuGQQR7U6gAoPIoooA4H4g/DSx8YW7XcOINYjj2wzFiFYDoHx1HXmvnfxB4V1jwtfC01e0aB2BKOCGSRQcZVh1+nUZ5Ar7FIzWB4t8KWHi/Rm06+3KAQ8cqfejb1GaAPkQCngV13jn4f3/gm6iZ5PtOnzkiK4VCMH+63YH+fPpXKAUAIBXodoc2cB/6Zr/KuAArv7UYs4B/0zX+VAE1bngDU9M0nxNNLrAkjmkHl2dwW/dRgjlT6E+p47Vh1JY6BL4sv/wCybXAkA815SG2wAdCcdz2HegD3ie9XbkHCmsS+1VE6GuLs9V1Tw3qjeFdamW4lhhRrS7A2iaMjoRnggginXN88rZJoAu32qeY5xWLc3Squ52wKq3uopb5yQW9K5u81OWcnJ47CgDotI12CHxdokhRmC3qRrg45kBhz+HmZ/Cvdh0r5YktZ7mFjGxSVfnjYfwsvIP5gV9M6HqSazoVjqSABbqBJdoOdpIyR+B4oAv0UUUAFFFFABRRRQAUUUUAFFFFABRRRQAUUUUAFFFFABRRRQAUUUUAFFFFABRRRQAUUUUAFFFFABQelFFAHBeKfhRoPiW7mvh5tlfSgbpIT8rH1K9M/TFbXhHwbpfg/TmtrCMmWUgzzv9+Ujpn2GTgds/WujooAK821dX1TUNSttp/4meoxaUxBwRAq75QD2ygcfU16TXm818dN1nUH8gSmw1UXk6DlxBJGV3qO5G4n3APegD0de9LUUE0VxEk0LrJG6hldDkMD3BqWgApD0paKAOZ8UeFYdZMWo248rWbNG+y3AO3JwfkfH3kz2/xNcToPiGWyurq6hs2ivUkVdUsGO08A/Oo6bvfuBj0r1wjNcX428NTXSHWdFjjXWIVCuD/y8QgkmM+hzyD17UAdbZXltqFnFd2kyTQSqGR1OQRU9eS+FPF9npiieKOQaZPITdIDzaydSxTGev3vTGcda9XjmjmjSSJ1eNwGV1OQwPcGgB9FFFACED0ryz4geC47CC98SaVDK7M269so1BWRDgMyjsR949c816pSMMjFAHkXw+8dRWzW2l3dy0mnzhY7Sc8iJsnCMeuDkAZ6Y56164vTk14p8SPBcPhxRquk2J/smcsNQhQk+SxOfMHOcHv6YzW78PPHAuHXR9WvvMlkI+xSuoAZcf6vd3Ppnk+5oA9QopAeKWgAoxRRQBT1PTLTV7CaxvoFnt5l2ujDIrwj4g/CibQohqOgxSz6dHHmeNm3SI2fvDjlcflivoOkYBlIIBB6g0AfG1hGs15boDuV3UZ+pruhthixuARByT0AFeieIvhDY3uqJqeivFYzBw72xT907ZzkY5U/TitDSfhhpkCb9YY6lIZFkET5WJCDkLtH3h6hsg+lAHL+GPAl9rqRXuoM9npsi7kVf9dKCOD6KO/c16lpGi6foVitjptolvAMk7Ry57sx6sT6mtLtRQB5L8btNmjstL8RQS7XsJfKZD/EHI5/MD8zXIT695tvHJEMeYgbkdM17R450lNb8F6rZMMs1uzpxkhlGRj3yK+btF826shuJwp2/oP8aAL81xLcSk9Se9WbXTzIwLck1dsdLDKCV/Ot61sVBAROaAKlrpyIACPm9K6/wDc3Wh3K6HLg6ZOzNZyFvmjk+8Y8ehGSMdMGrOj+G/PdHlX5e+a6W78K6RqNgbC+s0mgYhiMlSCOhDA5B9wRQBuiiuP07WzD44l8PRXr38Ig84ljua0K4AQt1bPqTn3NdhQAUUUUAFFFFABRRRQAUUUUAFFFFABRRRQAUUUUAFFFFABRRRQAUUUUAFFFFABRRRQAUUUUAFFFFABRRRQAVx/je1urW3g13S7Bbq9s2KTIB80ls33wPUggEfj64rsKQgAGgDgtD1mysr8XkFy/9mX5xKjH5baYDgkdUyBgjgDGa7yORZUDowZGGVZTkEeorhPE2jnRdTbXtNsZJoro7NRgi+bIxxKFx2xg88ik8K67p2nR/Z4LkNpE5320ucxwMTzGW/hBJBAxxyPQAA76ikU7lBBzmloAKQqCQT2paKAPOviNoV1AkWv6JZrLcw/LfRIvzTw+vHUrz2zg+gxWZ4I8UWelXrWzylNPvDuUknbBN3B/uA+/cV6vgV5V498Lz6fqP9taPp5mt7jP9oQQrkhscS4zzx1wKAPU45FlUOhDIRlWByCPUU+vL/Anji1t7WLS72SOOzAxaXRc7cZx5bZ6EHp2xgdq9PU5XPrQAtFFFADXjWRSrgMpGCCMg14P8R/C0fhfW0vNOsZV0m8BeZkGUgl5z0+6pHPtzXvVRXEMdxE8UqK6Ou1lYZBB7GgDgvhx4xXU9OXS9RnH223wkUksgJuE7HPc9vXjNehV87eLPCk/g7U5cQyjQ2cPa3Sk4gJPCs3Yg9DXrHgrxtb6/aQ2d5IItVRdro5H7/A/1i4AGD1IA4zigDsaKKKACiiigAooooAKKKKAGsMjFfPE2if8Ix481LR5wiW1w5urFQxP7pmOBzzngj8K+icZrjvH3geHxfYQmCZbTUrVt1vclc4HdTjnB/QgGgDj7LTnuCqoh2+wrudI8ORwqHlTJ9KwPBuuwafENH8ShNO1mFtgWZsCcZIDIe+a6PW/GFhpQa1tiL/VGH7mxtzukc4/QepoA1ry+s9H0+W7u5UgghUszMccD+tcFJqGqfEi5aysReaV4fjb9/d7Qk057KgbopHOcGrOi+ENS1rU7fxF4sui0q/PBpSD9zAe27P3mHXHY+tegKiqoCqAAMACgDO0XQNM8P2QtdLtVgiyWPJZmJ5JZmJLH6mtOiigAooooAKKKKACiiigAooooAKKKKACiiigAooooAKKKKACiiigAooooAKKKKACiiigAooooAKKKKACiiigAooooAaw9K8y8U6FF4Z+23kdkJfD96d13Cn/ACwcnBfH9098dDzXp9RzQpPE8Uqq8bgqysMgg9jQByHhrxPbItlpNzcSyvIh+zXjkMs46hSw/jA456gZyTkDssivIPEmkt4SvI7JbdhoVzJ/o1xGxBtJCc7Ce3zElTx6dq7bwl4jGoq2m3rBdRtlUgs3NxHgfvRxgfNkEdsA9GFAHVUUgINLQAUh6dKWigDxDx34QufDs1/qqRpcaBcPvkhQEvbFvvEj+5kk5HTPSur8D+PLe+hstFvgyXQi2wXBO5J1UYXJJyHI5PY9jzgegyxrNE0bqrowKsrDIIPUGvBPGnhe98Gait1Hh9InuGe2mjTH2Ji2UjPPI9D7Y+oB76DwOaWuH8EeOofEA/s+92wapCoOCeLlcDLp6c5BXkjj1rt8igBaKKKAKmo6da6tp89hfQrNbToUkjYcMK8A1bRtS8B61ZxXLA+XKX028UllYA/KjnAw2MZHQ5PNfRVZWv6FZ+IdHuNOvUDRyoQrYy0bdmX3B5FAGd4U8Z2HidZYo1e2vYFUy28pGcEfeUj7y54zwfUCumr5yuF1nwJ4thhugPtEJ32t1yI7uPvx6+ozwefSvbfCfiqx8UaQt1b/ALu4T5bm1Jy8L+h9R6HoRQB0FFFFABRRRQAUUUUAFFFFAGNr/hnS/ElsINStEl2g+XKOHiJHVT1BqDw54P0jwwpNjblrhxiS6mbfLIPdj/KugooAKKKKACiiigAooooAKKKKACiiigAooooAKKKKACiiigAooooAKKKKACiiigAooooAKKKKACiiigAooooAKKKKACiiigAooooAKKKKAKmp6Zaavp89hexCW2nQpIh7ivGtdsrrwlrsNnMzpb7y2lXwJypxjymbuwA/4EPxx7hWfrWjWeu6VNYXsSSRyDjcM7WHRh7g4NAGV4R8TLr1g4njWHULchLiIHI5HDr32tg4PqCO1dIDkV4Fu1Xwr4lW2vXVdWtV3wTKdq3MJP6g4wR2IzXs3h7xDZeItNF3ZsQQdksTfeifurD/ADkc0AbFFAooAKp6nplprGnT2N7EJLeZCrKf5j3q5RQB8669o2q/D/xTA2PMtPN3abelSwDc4R/9oD8CPyHrvgbxlB4osTFOY4tVgGLiAHqOzr6qf0PBrY17RbXxBo11pl2D5U67dwAyh7MM9xXgrw6z4E8Wx28rL9vt8yWlyy/JcxYwR9ccEdvyoA+j6KwvCnia28UaV9rhVo5o28ueFusb4zj3HIINbtABQeaKKAMDxX4VsfFWlfY7sFZEO+CZfvRP6ivB7C71vwN4uaG4gEWqQDBRifLuoT3B7g9vQ/QivpfrXK+OfCMfirRjFEY4dQg+e1uGXJQ9x9D0NAGn4c8Q2fiXR4r+ycEE7JY93zROOqN6Ef4Hoa16+ffCuu6n4U1m7VrUi5hZYdStCMM4GdrKfXkkHoQfpXu2majbatp8N9Zy+ZBMu5SRgj2I7H2oAuUUUUAFFFFABRRRQAUUUUAFFFFABRRRQAUUUUAFFFFABRRRQAUUUUAFFFFABRRRQAUUUUAFFFFABRRRQAUUUUAFFFFABRRRQAUUUUAFFFFABRRRQAUUUUAFFFFABRRRQBheKfDNn4m0mS2miiF0qn7NclAXgfsVPUcgZ9e9eK6PrOseE9cdprYwX0LbLmB1IF1ED1Hr/snnHI7mvoYjPSuQ+IHhJvE+jobSQQ6laMZbaTH3uPmjP+y3H4gUAdHpeq2WsWSXVjcJNGwGdp5U+hHY+xq7Xz/4S8Uz+D9elS9094jKES/t2BEsQ/hcDocZPuR34xXu9jqFpqdol1ZXCTwP910OQaALNFFFABWB4s8M23inRJbKZvJmHzQXCgbonHQg9vQ+o4rfpD0oA+dtO1DXfBevSLOjxX1s22WM5WO9iHT6jng9VJPqQfd9D1uy13TI720lDKyguhPzRnGdrDsaw/HngyPxbpSGKTydUtNz2c2eASOVb1U4H0ryjQfEeu+B9a8u9s5Y1OBeafJgb1/56Rn1/Qjg9iAD6Goqpp2pWmq2MV5ZTLNbyDKutW6ACjFFFAHE+PvBz6/Zi/0zbDrNqMxyAf65Bk+W3qM8jPQ/U1574W8XXXh6+EskUsNuW2ahYFPmRj/y0A6hh1PqPwr3ivOfiT4JuNWRdd0ZGbVbZNjQKcLcx56Ef3hk4P4emADv7W5hu7dLiCVZIZFDI6nIINT14X4H8c3Ph/UP7N1ZpF05nKyLLnfZyfT+7nqO3UV7fb3EVzbxTwOHilUOjDoykZBoAlooooAKKKKACiiigAooooAKKKKACiiigAooooAKKKKACiiigAooooAKKKKACiiigAooooAKKKKACiiigAooooAKKKKACiiigAooooAKKKKACiiigAooooAKKKKACkIz3paKAPO/iX4MvtdhtdQ0VIn1C1JSSFztM8Zxxu6Ar1Gff6Hi/h940g8L3d7aahFJHZu+Zsqd9vKOCCvp9B2zXu+0ZzXlnxK8FTzNJ4i0W2Elyif6VaouDOv94H+8PTHIoA9PguIrmCOaF1eKRQ6OpyGU8gipa8c+Hvj0WEVppN+0I06RiILliVMJPRGGOQWzySMdPSvYlORnNAC0UUUAIRkYrz74leApfEsMWqaVLs1izTZHG7fu50zkofQ8nB/A+o9CoxQB4H4G8XT+E9TubO9glFm8pF1EQTJbyAdQO4PoPYivdra6ivLeG4t3EkMyCRHB4ZSMgj8K858f/D2TUbqXxBoZC6gkeZrTaNt3jHfPysBnB5zwKxfAfjObSora1nDT6bcygAl/ms2bqOnK7uo4x16UAezUU1W3flTqACgjIoooA8f+Ivw2uTqM3iPQEaaSbLX1nnl8DO9Pfj7veqfw6+IcGk2w0nVWYWG79xctkmIlsFHHYAnOe3Oa9sIzXjvjf4U3janLqfhgI/2uQefYuQqqTndIGJ9eox3oA9hFLVLSLF9M0eysZLhrh7aBImmYYMhVQC2MnrjPWrtABRRRQAUUUUAFFFFABRRRQAUUUUAFFFFABRRRQAUUUUAFFFFABRRRQAUUUUAFFFFABRRRQAUUUUAFFFFABRRRQAUUUUAFFFFABRRRQAUUUUAFFFFABRRRQAUUUUAFIwypAxmlooA8Y+IXgd9G+1a9p8bT6fNIXvLPbnys9XTH8Ockg+ua2fAPjwXD2miX2xYvJRLK6Df6zC8K+f4iBwe/1r0x0DqVYAqeCD0NeCeO/CV14R1Q39uS2i3E4aIqObSQnKr/ALuenpQB74Dx1pa4D4f+O49ciTSdScR6tCvys3C3Sj+Jf9odx+I46d/nmgAooooAK8m8b+BH0wX2v6LH5kEjNNf2T9CvV3TPfqSO9es0jKGUqQCDwQe9AHlfgfxxLFcWmkX0xuLSUbLa5PzOp7K57jHAPWvU1+71zXh/xC8CDwz/AMTXSY3/ALHc4ubcci2PZweoXP5Hmuk+G/jq41OZdD1QtLcBC1vdAf6xQOQ/uPXv9aAPTqKQEYHBpaACiiigAooooAKKKKACiiigAooooAKKKKACiiigAooooAKKKKACiiigAooooAKKKKACiiigAooooAKKKKACiiigAooooAKKKKACiiigAooooAKKKKACiiigAooooAKKKKACiiigAooooAKr31jbalZzWd5Ck9tMhSSNxkMDViigD5w8UeHLzwJ4mhjjeT7FNLv0686tGRyEYnuP1H417F4E8XJ4n01o7gqmp2uFuIxxuH8Lgf3T/MEVua1pNvrmkXem3JYQ3MZR2U4I9x714c+na74F16JGAE0Up+w3rxgpcjbkqf7p2kg9D1x0oA+gqKwvDHia28SWRdFMN3GB59s33oyc4+oODg+1btABRRRQBFc20F3bvBcwxzQuMNHIoZWHuD1rwLx14Im8Gakuo6bPINIuJMR4ch7SQ9AG6gHse3SvoKqt/Y2upWc1leQJNbToUkjcZDA0Acb8M/Flx4g0y4sr7L3mnCMNOT/rUbdtJ/2vkOfwrvKyfD/hrSfC+mix0m0WCEtuc5yzt6sx5JrWoAKKKKACiiigAooooAKKKKACiiigAooooAKKKKACiiigAooooAKKKKACiiigAooooAKKKKACiiigAooooAKKKKACiiigAooooAKKKKACiiigAooooAKKKKACiiigAooooAKKKKACiiigAooooAO1YPi3w6PE/h2fTftD20jlXimUZ2OpBGfbI59s1vUh5FAHgltda74O8Q2325DDfQLmWJXzFdwk4JHvxkHsR7nPs2geIbDxFYtdWEjFUbY6Ou1kb0IrL8a+C7fxdZQHz2tb+1Ytb3CjOM9VYd1OB+Wa8h0LxPrngrW7yCe1yYyY7mxkYhJSOjo2Mg++CCOPQgA+iKKpaXqdrq+l22oWj74J0Dof6fXPFXaACiiigAooooAKKKKACiiigAooooAKKKKACiiigAooooAKKKKACiiigAooooAKKKKACiiigAooooAKKKKACiiigAooooAKKKKACiiigAooooAKKKKACiiigAooooAKKKKACiiigAooooAKKKKACiiigAooooAKKKKAEIzXC+Pfh/H4nxqVlctb6tBCUiDHMUozna46+uCORnvjFd3SEA9aAPIfhBda59sv7Ge0mi02H/WC4yDFPwNijPTua9fpojRSSFAJOTjuadQAUUUUAFFFFABRRRQAUUUUAFFFFABRRRQAUUUUAFFFFABRRRQAUUUUAFFFFABRRRQAUUUUAFFFFABRRRQAUUUUAFFFFABRRRQAUUUUAFFFFABRRRQAUUUUAFFFFABRRRQAUUUUAFFFFABRRRQAUUUUAFFFFABRRRQAUUUUAFFFFABRRRQAUUUUAFFFFABRRRQAUUUUAFFFFABRRRQAUUUUAFFFFABRRRQAUUUUAFFFFABRRRQAUUUUAFFFFABRRRQAUUUUAf/Z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7" name="AutoShape 14" descr="data:image/jpeg;base64,/9j/4AAQSkZJRgABAQAAAQABAAD/2wBDAAgGBgcGBQgHBwcJCQgKDBQNDAsLDBkSEw8UHRofHh0aHBwgJC4nICIsIxwcKDcpLDAxNDQ0Hyc5PTgyPC4zNDL/2wBDAQkJCQwLDBgNDRgyIRwhMjIyMjIyMjIyMjIyMjIyMjIyMjIyMjIyMjIyMjIyMjIyMjIyMjIyMjIyMjIyMjIyMjL/wAARCAGH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JxQAUUm4VzKfEXwhJqI09NfszdGTy/L3H72cYzjHWgDp6KTIziloAKKKKACiiigAooooAKKKKACiiigAooooAKKKKACiiigAooooAKKKKACiiigAooooAKKKKACiiigAooooAKKKKACiiigAooooAKKKKACiiigAooooAKKKKACiiigAooooAKKKKACiiigAooooAKKKKACiimk4NADq5/xT4y0XwjpzXWq3axkgmOEHMkh9FFcB8RvjWvhi/Gl6DBaX10FDSzyOWjjP93C4ye/Xj0r548QeItW8T6m2oavdvc3BG0E8BR6ADgDntQB3fj3416x4oWSw0xW0zSmG1lU/vZef4m7DGPlHvya8tDnduyc5znPelYZplAHtfw3+N1zpIttG8RKbiyDBEvC/wC8iX0YfxAevUD1r6LsdQtNStY7qyuI54JBlZI2yCK+Cs12ngT4ma34FmkWz2XVpLjfazk7Qc/eXB4OOPx6GgD7Korl/BPjjTvG+jLfWeIpRxNbM4LxH39R6GunByKAFooooAKKKKACiiigAooooAKKKKACiiigAooooAKKKKACiiigAooooAKKKKACiiigAooooAKKKKACiiigAooooAKKKKACiiigAooooAKKKKACiiigAooooAKKKKACiiigAooooAKKKKACikLAZ56V5/48+J+neEUaytdt5qzx7liU/LFnoXPb1x1OOwOaAOv17XLDw5pE2p6lP5NrDt3sFLHkhQAACTyRXzX42+L+ueKfOtLItp2mMRtjjb944B4LOOR9B+vWuV1bWtU1qeWbUb+4uGlcyFXkJQN7L0H4dqyWXjpQBUK+nSoytWmSomSgCsy0wrVkrUbLQBARSA46VIRTCKANbw94i1Tw1qi6hpV21vcKMZ6qw9COhFfS/wAL/irb+LrFbDVbmCLXFJ/dhSolUD7w7Z9QK+Ualgme3kWWKR45FOVZCQR9CKAPvqivnT4XfGgWK2+h+JZSbYErFfOSzJk5w5PUc9e1fREcscqB43V1PQqcg0APooooAKKKKACiiigAooooAKKKKACiiigAooooAKKKKACiiigAooooAKKKKACiiigAooooAKKKKACsbxL4m07wppi3+pu6wtKsS+Wm4ljk9PoCfw9eK13OFrxf4m6ofEms/wBg29wsdnYA+a75CvcHAC/8BXPP+0aAPU9J8S6Pr0ZfS9RtrsBQzrFIC6A9Ny/eXoeo7VrA57V4L4G8L6vL8RLK8QW+nWVjbj7StjIFFxxgbgOu4jJzxwcc16f4q+IXh/waUj1W7b7Q4BEEKb32/wB7HYcetAHWUVg+FvFuleLtMGoaVP5kW7ayNw8Z9GHat6gAooooAKKKKACiiigAooooAKKKKACiikJxQAtFN38+3rSscCgAJxVPUNW0/SoBPqF7BaxE7Q00gUE4zgZ6njoK5jxX8R9K8NyS2a7rrUVjLCGPG1G7B2/hz1x1x9RXgmuazqfiTUjqOrTrLcbdiBV2rGmc7VHpknnqaAOo+IHxN1DWNRuLLRb57fRgPLDxqUkuMj5sk8gdhjBrzMpgbQOB0q+yEZxxnrioWQ5oAosntULr7VeZDULJQBSZKiZKuMhqJ0oApslRMtXClRMlAFQrUbD2q0y8VGVoArEUhFTFaYVoAYDyK7r4ffEvVfBeoRQid5NJd/31s3IAPVl9DXCkUlAH3RofiXR/EdoLnSb+C6jIBIjcFl/3l6j8a1xzXwr4f16+8N61bapYSFJ4HDAZIDDuD6g19T+A/i1o3jJksj/oeqbNxglICuf9k9z7UAeh0UUUAFFFFABRRRQAUUUUAFFFFABRRRQAUUUUAFFFFABRRRQAUUVxXjz4kaR4GtUNwGur6QfurWNvmPux/hHvQB2tFZPhzxHp3ifRoNS02cSQyjlc/Mjd1YdiK1qACiiigAoooJwKAGSsAhJOMd68V8f+G9C8PRy6na6l9nmuZAZLGaV5BMTncyqSSG5Az0wD6ivWdVu5IolSCJZpGJJRhn5B1OPxA+pr5n8S6fqGneIb061dLL5k0my6JYrLz2bPbpj2FAFrS9e8RWVpMNHkmsIbrYktwU8x0T5uUHIHfJ68jp1rE1W3tLL7ULi+mkuJ2DNcmQPJIMc7iecH61b0+G8vnWOFZ4bKJ/NuWMZZ0j27mdUyCVAxk9ORXdeHPhpcW6HWZryaHzjEsDSIjOIpXCkYZSEcKcZHvQBz3wysb/R/F9neWc81rFduifZJM/6TEwJJzjbx97t1GOtfS6ZxzXO6f4WsdKmtRptrFDFBNJJgjO3eAML6DgDAxwK6MZA5oAWiiigAooooAKKKKACignFZWq6yli6WtvH9q1GVS0NqrhSwHUknhR7mgDQuLmC0t5Li4lSKGMbndzgKKx7TXJ9StvtNraNHbiQqGuSUMiYBDIMdD746VSe1aVra915opruEFkgiyIImPfB+82MDceOOAMnOJr3i2OzlSAK0k8i/JFEPmP8AgKAOmi8V6X/Zlze3d3HaLaMVuUlcZiPofr2x1ri9Q8d6r4ntpLTwxDJYr5nOoTAHcgPVB7+p6VUt/DNx4juI7zV8k8EWy42D03f3iK6ic6R4UsY5Lxgvy/uoFHzNgdAO3pmgDE0TwDZ2EQvC/k3iEyf2gWIlV8ctuJ9+QeD3zWFr3xB1dtKbSbfUQ8yPtfU7YGNpUGQflx8pPByv4VS1/wAZ6rrkX2dmW3tcnMUOQGHbd6/oPauXZKAKIiVF2qD75OSfcnvUToTV5kqFk4oApMlQtHV5kqFk5oAoNHULx1fZKhaOgCi0dQslXnSoWTmgCkyVCyVeZOtQslAFJkqJkq4yVEyUAU2Wo2WrbLUTJQBWK0zFWGWoytAENSQTy28yTQyNHIh3KynBB9aQrTcUAfQfw5+OaNHb6R4qkkMpbYl+cYx2398+9e7wypNGskbq6MNyspyCPUV8CgHIxXo/w8+I/ivw8/2GxEd9YAFnguThYx1JDfw+nOR7UAfW9FY/hfXF8SeHbTV0h8lblSfL3bsEEqee4yDWxQAUUUUAFFFFABRRRQAUUUUAFFFFABRRRQAUdqYzhQWJAUdSTXj3xU+LcuiTtofh6SN7spme8Vgwhz0VcfxdznoCOueADT+KHxZi8IMdI0tEuNZZQXLcpbAjILDux4IHpye2fmvVdTvNb1OfUdQlM11OxaRyMZP0HT8KS9u7nUbuS7vJ5J7iU5klkbLMfc1AFoA6bwN421HwVrUdzbSM1lI6i7tuolQHnHo2M4NfXOkavaa5pdtqNhKJba4QOjA/ofeviHb+td98M/iDP4N1qNL2e4k0aXKSQqciMkj94F74xyB2zQB9XUVWsL621Kzju7SeOeCVQySRtkEGrNABQeRRRQBm3li0jmaCURzHAJI6qM4Xjtk5/Ssa/wDCWleJNMMGr2RdPNDxKD5bJtJ2nKnryxP1rq8Ck2jGMUAcboXh6BbRHy80zJcQSXdx80mCwAHbjA6D0rqLexSKyht3PmeWiKSR94rjBx+GatBFHQYpaAEC4OaWiigAooooAKKKKACkJwM0tI33TQBzb6xdazczWumIYbGJ2im1EuAd6nDLGpB3HggscAe56QH7DpAdrSH9/JgSzuxaSTH95jyawfEPhvVfDUs+s+G7iWSzLNNeaYSW3knLNH6HknH5Vw2uePkmsttk0sUzDkyrtKCgDQ8YfEBrW6NnaOvmD/Wyk58v2A6E/wAq3PBNvo+rW7XsN2ZZ8/vnnb5849z0+nFfPstpe+JdTYWqs0KnmVuFyepJrudD0dNFtfLSRnlb7zdPwHtQB6lrnjePT2ksdFiQyIdrXTYYZ77R0P1/SuAvbu4v7l7i6leWVySWY0YzTStAFZlqNlqyVpjLQBUZKiZKtstRstAFNkqFk5q6y1Cyc0AUmSoXSrzJULJxQBRdKhZOavMlROlAFFkqFkq8yVCyUAUWSoWSrzJ7VCyUAUmSomSrrJULJxQBTZaiK1cZaiZaAKjLTdmcAck9qv29lNeTCOFCSe5IAH1ParUk1lpUafY5Eu73OXmKfu48dlB6n3oAig0yGztRfaruCH/VWy8PMfc/wjpziq95rE1zGYIUW1tc8Qw5A/E9z71UuLqe6meWeRpJGOSzHJqIDJoA+y/hOgj+FugKDn/RyfzdjXZ1yHwtBHwy0AH/AJ9v/ZjXX0AFFFFABRRRQAUUUUAFFFFABRRRQAVFPPFbQvNPKkUUalnd2AVQOpJPQUy+vLewsLi8upNlvbxtLK+CdqqMk4HPQV84/E/4nnxSZNH0nK6QrAvIwKtOQfTsvQ4NAG18Xfihb31uNC8OXxkjb/j7uoGBR1I+4p7+pI47c14kFxUu2l20ARbaXbUm2lC0AR7aNp9M1LtpdtAHonwh8cweFdZlsdTuZI9MvMAMxOyGTsxHYHoT247c19LWtzBeW0dzbTxzwSqHSSNgysD0II6ivibb6V6l8J/iNB4YLaNrMrLpszbopicrbseoI/un9PzoA+jaKYjq0asDwQCKfQAUUUUAFFFFABRRRQAUUUUAFFFFABRSZFYmveLdJ8PIFu5y9yy7ktoRukYeuOw9zgUAal3d21jbPcXU8UECffklYKq9uSenavG/iRf+HfFbGxt9OWWSGUeZqIXyzkHlUOMuD/e6eme1LW/E+r+I5ZPtkvk2RfMdnEflC8bd56seM9h7Vl0ARwQRWsCQwoEjQYCgcVJRRQAUUUUAIRTCtSUhFAEBWo2WrJWmFaAKpWomXmrbLURWgCoy9ahdKulOtRMnFAFJkqFk5q6yVCyc9KAKbR1AyVfZKhaOgCiyVAyVfeOoGSgCiyVEyVeZKSGzmu5RFBGzuegFAGY0Z9KmFgkDudRlFoiLv2SAh3B6BV6n69KmmvtN0xeP9KvV/gHMSH3P8R/SudvLye/nae5laSVupY0AaGo65JcwCztkFtZL0iU8t7se5rINTWdlc6heQ2lpA89xMwSONBlmJ6AV7X4D+A13cmW58YRNbQbCsVtFKPM3Z+8xGQBjPHPXtQB4binxgs4A6k13fxD+Guo+Cbppl/0nSnbbFcqPu56Kw7H9DVT4X+GZPE3j3T7ZoWa1gfz7hgAQqryM59TgfjQB9b+GrA6Z4Y0uxZdrQWsUbDGPmCjPH1zWrSL3paACiiigAooooAKKKKACiiigArP1nWrDQdKuNR1GdYbaFcs7evQAepJ4qt4l8Tad4V0p9Q1KXag4SMcvI3oo7mvmHxn4z1Pxlq5ubqV47RCfs1qD8kQ9fdvU0Aafjz4maj4yH2OFXstJGCbcNkyHr85HUZ7dK4QL/nNSBKXbQBFtpdtS7aXZQBFtpdtS7aNtAEe2l2VLso20AR7aNtS7aXbQB7B8K/iVDZW1h4Y1RXVVYxW92z5ABJKo2eg5wMcAYFe4hgce9fF2zI5GfrXunwu+JENxBbeHtZkEd3Eojtrhm4mHZWP97H50Aev0UgJpaACiiigAooooAKKKDQAU1mC9fqaxvEniex8Macbu8bezELFBHgyStkDCjv15PavK/EXjDVPEqfZ5f9EsSCGtYZM+bz/GcAkY4K/dPfNAHS618T/3tzbaJbLJ5bbBeSnMZPIJVRycEd8A15yFZpZZ55DNczNvmmflpG9T/h0HanKqoqqihVUYAUYAHpS0AFFFFABRRRQAUUUUAFFFFABTStOooAiK1GVqxtzTCtAFZlqNlq0VqNloAqMlRMlXGWomSgCmyVCyVdKVEyUAUWSoWT2q8YizAKMk9B61n6vqVvokiJJGlzORkxBsBR7kd/agBHjhhtjc3Uyww5wGIyWb0A7muf1HxAZbYWtkjwQsAZST80h9CR29qoajqt3qbq1zJlV4SMcKg9hVEnJyaAFzXT+DfAmteNdQNvpkI8qMgT3D8JED0z69DwK7H4dfBh/GGl2+s32qpb2UjHEUI3SkBsHPZc4NfR2laVpfhvTU0/SLOK2t052xjqfUnqT7mgDkvA3wo0TwQFvH/wBN1Qf8vMgwE9kXt9etdrPdgDHQVBcXe0Ek5I96wb/VSq4H86AJNdez1HTriwvYkltpl2ujDIP+f6Vk/DiTTNEd/C9vaLDLGrTRzhf9eueeSScjIz254rOu9ReUkZrB1DUJbKWC/tXC3tnIJYSenoyn2ZSR+R7UAe6rS1U0u+j1TSbS/iBEdzCkyg9QGUHH61boAKKKKACiiigAoopCcDNAC1yPjvx5YeCtPVpR599MD5FqrYLf7R9FHrVX4ieP4vB2nKlqsVxqk5xFCzj92MffYdcfzJFfOer6vqGvag19ql3Jc3DDG5/4VyTtUdhknj3oAf4i8Ran4q1VtQ1WfzJSNqIvCRL6KOw/n1NZW3npUu0UbaAI9tKFqTbShRQBHto21LtpdooAi20u2pAtLtFAEe2l21JtpdooAj20Bal2ijaKAGbadEzwSxyxna8bBlOM4IORT9op0cJlbCjPqccAepoA92+GvxKOvgaTrc6Lqw/1Uu0ILlfoOAw9Bweo9B6cvSvkjwjq8MvxI8O2dioMC38QeZl+aQ7u3oK+tx0oAWiiigAooooAD0rzfxV8RokF1pfh+ctfxvskuxGHjh9dueGbqO4B61U+Nnii68NaNpbWs0kYnuysyRvtMkew5GR7kV55YTWlxZxyWTIYduVCfw+xoA0b+9utUvPtl/cPcXG0J5j44A7ADgdT0A61XoooAKKKKACiiigAooooAKKKKACiiigAooooAKMUUUAMK0wrU1NK0AQMtRMlWitRstAFVlqJ0RInmlcRxRjLM3QCodX1uy0WHdMRLOfuwKeT9T2Fed32tX2oFhcXEjRFtwjJ+Ufh0oA1tX8WSSyNFpmbeHaVLnl398/w/hXMlixySST3NJRQAUUUuDjNAG/4b8Ya14Wuo5tLvXhAPzJgEH1HNfUWh+MbXX9LFxB8kqDbKh52n698+teJfDj4OXvi6GLVNTlex0onKYT95OP9nPQf7X6V6P4/0ODwXc6Pq2hwraWjOLO6t4V2oVJLBjjgHOe3OR6UAbt9qzncA1YNxeO+SzcVWubwRxl2bPpz1rmr7VpJTtViq+xoA0NQ1by8rE3Pc1z893LOxyxJNMXfcP3xWpaaaGwcfpQB7L8N5FbwLp0ayb2hDRt7HcTj8ARXWV5P4A1YaNrj6JOCLW+BnhkZsKkoABT6sMH8K9XHAAoAWiiigAooooAKD0ooPSgD5e+JMnl/E3XdOuJ1VQUnt2kODlkVigJ7ZJwPWuVeJo3KOhVh1Brtf2htBu4vEtpryW4FjPbx27S7hkzAucEdfu456cVwWj6gNRgjs5pM3iHZEWOPMX0z6j9aAJ9vtS49qlMZUlWBBHBB7UbaAI8e1KB7VJtpdtAEePajHtUu2jbQBGB7UuPapMUu2gCPHtRj2qXbRtoAjA9qXHtUmKGaGCLzrqZYYM7d3Uk+gHU0AIsWUMjFUiU4aRzhV+prndb1priU21m5S0iJVSvBkPdj9fSoda1dtRnEcJkWzj4ijY/mT7k/4Vk5JoA6z4ZQy3HxL8PLFGzlb2NyFGcKDkn6AV9oivnn9nLwyst5qXiSZQRCPstuf9o4Ln242j/gRr6HoAKKKKACiiigD52/aVu1bVNAtA+WjhlkZc9mKgH/AMdNeMaXq1zpV4txbNhh/CeVIxjBFel/tDStJ8R4kIIEdhGo9/mc/wBf0ryYUAeuaJr1prduDEQlwozJCTyPceorVrxSGWSCVZYXaN16MpwRXofh7xZDexLb6jLHFdZCocECTjuegP5UAdRRQaKACiiigAooooAKKKKACiiigAooooAKKKKACijFZura3a6UpDES3GPliU/qSOlAF2eaG3j8yeVIo+hZ2wK4fxH4rkmk+z6XMVg2/PKF2sx9vasvVtUutWm33DfKPuRr91aymU5oAgkZnbc5LMepJ5NRGp2WoytADKVRk4oAJOMV6d4B+DmseJ7uG51W2utO0d42cXBCh5DwAFUnIznO7GMCgDhdE8Oav4juxa6RYT3k2RuES5CgnGSegHucV9KfDf4N6b4bsor7W4I7zV3G4q4DJBkfdAyQSOefyru/DPhbSPC2mpZaXapEqqA8mPnkPqzd62wMDFAEaQpFGqRqqKo2qqjAA9AKw/Gulx6v4N1W0kAObdnU4zhlGRj8q6CmuodCpAIIwc0AfK9tfyXNjDl2ZtoBye44q1bWkkr5YE1M2jnR/GGqaHKjK0U7NBvxlozyp/FcH/69dLa2Qj/hy1AFKy04KMsuBWzb2jNhY0P5Vpabo1xeOMRkiu40zw/FaopkX5qAOd03wot7Bi6gJjcYII/zit6zvdQ0m9ey1hjPbEj7PqGwKGycbJAowpzjBwAc461a1fxJo3hyJDqN7HAXOEjALux9lUEn8q5mLSfEnivU1uPEKPpWn2kyPBZQyKxnIO7LspPGQOKAO/ooooAKKKKACiiigDI8SeHNO8UaNNpmpQCWGTocfMh7MD2NfI3jvwRqHgLXxaXLB4JQZbWdM4ZQxH4MOMjtketfaFc54z8H6d400NtN1AFcHfDKv3o39R/hQB8s6Zfpq8ar5hN8qZkQj/WY7r6nHJFWNtYXijw/feCvFVxpsrkTW7ho5l43KeVYfhW5YXkWq2jXEbATp/ro/T/aHsaAHbaULTwKULQBHtpdtSbaNtADNtKFp+2gLQAzbS4p+KZe3MemWguJ1DFuI4t2C/v9BQA24mt7GBbi7LrEzbV2jJY+1cjrGrPqlwrBBFBGMRxDt7n1NN1LUZ9TuTNMQABhEXhUHoKpHigDpb3wFrlj4Qs/FDQRy6bcjIeJtzRjJGXGOOlczBFJPPHDEpaSRgqqO5PAFepfDT4kJpdsvhjXokutDuMxkS8iMMeePTJq3efCqWx+J2jQ6Y5k0O/mW4trkYIRVO4rnuQBkeo/GgD3T4deGf8AhE/BVhpbqBcBPMn95G5b/D8K6qmr1p1ABRSZpaACiiigD5o/aNsHi8Y6ZfceXcWXlj/eRyT+jivGgK+qvjN4Au/GGkW97pzFr3ThIUgA/wBaGxkD3+UV8tTW8ttK8M0bRyIxVlYYII6g0AR4pwHOaAKeBQB1/h3xalnbfZNRZ3RQBE6jJHsfau5RlkiSRGDI4DKw7g9K8YAre0HxFPo5MRBktXPzRk/d9xQB6VRUFnd29/bC4tZRJGepHUH0NT0AFFFFABRRRQAUUUUAFFFFABQSApYkBQMknoKhubuC0TMr4Y/dQdWrmdS1Ge+wp+SIdEXp9TQBa1TxGhgaKx3iQ9ZSMY+lchIrMxZiSxOcmr7R9agdKAM90qF0q86VAyexoApMnWrGl6Pe61qMNhp9u89xMwVEQZ/yO+frXd+DPhPrni5orqSM2OlPz9plXl19UXv9enNfR3hbwbo/g/Tvsmk2ojZwPOmPMkpAxlj/AE6DJ9aAPOPh38D4NEuF1LxMsN3exyZhgQ7olA7tkfMc9unAr2cAAAAAAdqUdKKACiiigAoNFFAHnPxK8IG+EXiXToWbVLEDeik/voQSSuB3GTj8qz/BkVp4lga5tnUqhw8bHDr9R+B/KvVSCa5PXfCk39pNr/h+VLPWFQq4x+7uV4O1x68Dn/AUAdBaWMNlDhVUYHJrm7nxvHf6hLpHhu3fUNQUZaXGLeIerP8AyAHJ/Gs59M8S+N4GtteiOiaejAPDBIGe555BPZf8a7XS9KstGsY7LT7aO2t0HCRjAz6n1PvQBzfh7wcIZk1nX0S8192LvLu3JEegCA8AAY5xXYAcc0tFABRRRQAUUUUAFFFFABSEZNLRQBxfj/4daX4600JcL5GoQg+RdIBuHB+VvVc847dupz8mXEF/4V8RT28g8u6s5GjYMMg9jx6EV9z15t8UPhlY+LtIuLyxtoodcjG+OZfl87HVXIHPA4PY47UAeG2lxBqVkLq2zgYEkZOSjf4e9SYriLG8udIvwR5i4bbPESV3gHlSP84ruYpIbq3S6tWLwv03dVPofegBuKXFOxS4oAZilxT8VU1LU49Mj2IFlvGH3TysQ9T6n2oAXUr2HSoCZNr3TD5Iuw929vauPu7qe/ummuJNzsep6AdgPQCnSySTSNJI7O7clmOSahYUAdx40+GVx4V8N6brUN6l/bXC4neJfljY8jB7jHH1Brz9lxXr/wALfHUG9vDHilkvNHnULEl0A6RsDkDB7f1rB+KfgGPwbraTafvfSbwb4GY7vLPdM9/Ynt64zQB55jJHOD0r6C8FX/iDTvBWnSeJ9Pa60GSQNbzoWM1uvy7JCQchc5weo+lQ/Cj4P21xaW3iHxJCJRKC1vYSpxjJAaQHr6ge4zXvH2WD7MLbyU8gLsEe0bduMYx6YoA5mHU9fIaS0fSNQt2bKSiRozj0IG4fr+FLNqfiZV3PHo9uvdzLI2PzUfzpX+H+irK0li+oaazHLCxvZIlb/gOdo/ACmv8ADrQbjH25tSvipyv2nUZ2A/AMB+lAEEWva9yYm0i/2/ejilZGH0PI/PFb2ja7BrCyosUkFzCcTQSjDIf5Ee4rCvvhxocyZ04XGlXaD93c2U7oyn3BJVh65H5Vzludbs9QewursQa7ZDdbXWP3d7CD0de4PcdQeRz1APVaKztF1Qatp6TlPKmHyzQ5yY3HUZ/ke4INaNACEZrz74ifCzTPGVi89tFBZ6wDlbpU2+Z0yJMD5uBwTyP0r0KigD4e8QeG9T8MarJp+qWzwyoflYj5XHqp7iswCvtXxT4R0XxbpptNWs45cKRFLtG+EnHKnt0H1718s+OvAGp+B9SEVyvnWcpP2e5Xo49D6NQByQFOAoAp4FAFzTNSudLulmgdiAfmQn5X+or0PStatdXjJiJSVfvRsefqPUV5mBU9tNNazLNBI0ci9GU4IoA9WorE0HxAmpILe5KpdjgHtJ/9etvBFABRRRQAUUUcKMscL60AKAT0/Oqd1feR8kO1n/vdQKS4nZyVTKp0x61SZPagClOXlkLuxZj1Jqo6e1X5ikWN7Bc9MnrULIMcUAZ7px0qs8daLp/Oui8HeAr/AMYzCRGNrpyn57pkzn2QHGT79BQBx1jpV7q18lnp9pJdXDn5Y4xk/j6D3Ne7eBvg3p2kxi88RQQahfN0idQ8KAgdVIwWHIz09K77w94X0jwxp6WmmWqx4UB5m5klI7u3c9fYdgBxWuFA6CgBEjWNAiqFUcAAYAFOoooAKKKKACiiigAooooAKMUUUAJiloooAKKKKACiiigAooooAKKKKACiiigAooooA8f+Mfwyg13Sp/EGmxbNTs4i8saDAnReT/wIDJ9+lfO+i6k2lagPODGBvklTPb1+or7nYZHFeA/Gf4WEef4q0OJQoG69tUGP+2i/1H4+tAHHMEIV4pFliflJFPBFIAScAZNcboGsJps7RXIY2svDY6of7wFdDfasqwiGwl3K4+eYAg/7oz296AH6pqf2FDbWx/0hh+8fr5Y9F96xNO0+bWNXtrCJ0E1zKEVpGwAT3JNRMMmmjKMGXhlOQfQ0AXvEnhrUPDGrz6ffwSIY3KpIVwsq9mBHHSsUjivbNE8T6f8AEfwwfCHiFlj1Xb/xL7t1OPMAwpJHf+fSvNrrwTr9r4lXw++nSPqLsFSNDlXH94N0298nGO+KAOcjhkmlEcKO8jHAVBkn6V794Eh1O08OxaD40tpEs9QzJZSyH5osY6nHynoRn0rc+Fnwu/4RNDqurbX1eVNojGGW3HoG7se5Fejalplrq2nz2N7EJbedNrof88UAUdFvsxHT7q8Se/tjsdgnl+YDyrY6E7cZK8bg2MdK268zkgOjGDw/qU1xFLFKRo+rOoYv/EAxGcMuSuDjcFzxXa6Nqv2tPst00a6lCgNxEucHP8aZ6qcHB/A8g0Aa9FFFABWD4m8L2fiaw8icvBcJ80F1Fw8LdiD3HqO9b1IelAHkdlfajYzEJ5S+IdOJjmhb5Fu0H49GAUhucH8RXqenX0Wo2MNzHlfMRWKN95CQDtYdiM9KwfGHhMeIrRJrSZbTVrY7ra6I7/3G/wBk9DXCaLr0+l6w7LG0WoRFU1XTyCu4jhnUcgkdQRncMetAHsdFVdP1C11OwhvLOUSQSruRsEfmDyD7GrVABVe8s7a+gaC6hjmiYYKOoIqxRQB8x/Ej4TX3h29l1LR4HuNIkbISJSWt88bSOpGTwa8x2FWKkEEHBB7V9014t8Qvgt/aEs2reGVVbuR2lntZJOJSxyShPAOT0OBQB4EBTgKmubSeyupLa6heGaNirxyLtKkcEEGmgUAC5ByDg+orrdB8QqEWzvn4H+rlPYehrlQKeBQB6dkEZVgynoR0NGM1xuj69LYKIJl8y2/ujqPpXZRyrJCrxghXAbnrg0AO+5z1bsOwqu+WJJNTGo5GCDlWdicBEUszH0Cjk0AV2Xr7Vd0bw5qniK9W20+A7MBpLiTIjjU55z/EeOgrrdA+Gl1qj+fr3mWtkP8Al1BG+cEfeYg/IPb7x747+oRm3sbZLe2jSOOMYVVGAAKAMTw14QsPDWji1k8u8uHYvNPJEAXbjoOcDAwBnt3615f468CnRJZNT0iOSSxlk3SwDLNASeoz1Un8vpXrd1fomctzXOX+rKwZVPWgDE8C/DB47mx17V7mNtgMkdiiq656Au+SDjrgdDjnivWoo0ijCRoqKOiqMAV5t4D1xNL1M+Gbjf5Vw8k2nvxtA+80Z5zkckcYxXpa9KAFooooAKKKKACiiigAooooAKKKKACiiigAooooAKKKKACiiigAooooAKKKKACiiigAooooAKZJGsilWAKkYIIyCKfRQB8v/F/4V/8ACMTtreixltKmf95AASbdj6f7J/SuDg+a0hP+wP5V9q3lnb39pNaXUSy28yFJI25DA9RXz540+D+o6IzXfh+KS/01QS0I5mi56AD7wAx7+1AHlxFMIqfb1B6g4we3qKt6Pot/r+qw6dp1vJPPIckIMhFyAWJ6ADPU0ARaDYajqHiCxtdJRmv3mXySo+6Qc7jjoB1J7Cvo+LWZrKQ3etaeh1jRbc/bXifcGtWXLSxnjdygJU4PBxzjOn4K+H2k+CoHa1BnvZV2y3UgG4jrgei57VT8Y+RJqd8Zk/c22h3LXJHV0fIwfpsb86AO5UYJp1U9J+0DSLIXWftHkJ5uf7+0Z/XNXKAMvX9BtPEWkzafd5CPgo6/ejYdGB9Qa4NXmtdZs9L1C4Nv4gsowba7XG28hJ54z3xgqehGRxivUKw/E3hq18Q6dskXbdwHzLWccNHIORz6E9R3oAtaRrNtq8EjwrJHJC/lzQygK8b+hH0wQRwQeK0Qc15Np2p6j/aM00kf2LxFYLsubQE7LmLJK9eq8nDDoTjvXpuk6paazp0d7ZSB4ZPwKkdVYdiDwRQBdooooAQjcK4rxt4NfVZY9a0nZHrVsMDJwLiPvGT0z1we1dtSEAnNAHjPhbxV/Yt7PKm+PT2lb7fZTKfMtpOjOAM4ORyOh69a9htrqC8t47i3lSWGRQyOhyGB7iuC8c+C4ZGufEumJKmowxFpIIFyLrHYj1x361z/AIE8Yx6c0ED3ESaRcS4/egqbZyCMD0BfGc8DJoA9jopqtuGQQR7U6gAoPIoooA4H4g/DSx8YW7XcOINYjj2wzFiFYDoHx1HXmvnfxB4V1jwtfC01e0aB2BKOCGSRQcZVh1+nUZ5Ar7FIzWB4t8KWHi/Rm06+3KAQ8cqfejb1GaAPkQCngV13jn4f3/gm6iZ5PtOnzkiK4VCMH+63YH+fPpXKAUAIBXodoc2cB/6Zr/KuAArv7UYs4B/0zX+VAE1bngDU9M0nxNNLrAkjmkHl2dwW/dRgjlT6E+p47Vh1JY6BL4sv/wCybXAkA815SG2wAdCcdz2HegD3ie9XbkHCmsS+1VE6GuLs9V1Tw3qjeFdamW4lhhRrS7A2iaMjoRnggginXN88rZJoAu32qeY5xWLc3Squ52wKq3uopb5yQW9K5u81OWcnJ47CgDotI12CHxdokhRmC3qRrg45kBhz+HmZ/Cvdh0r5YktZ7mFjGxSVfnjYfwsvIP5gV9M6HqSazoVjqSABbqBJdoOdpIyR+B4oAv0UUUAFFFFABRRRQAUUUUAFFFFABRRRQAUUUUAFFFFABRRRQAUUUUAFFFFABRRRQAUUUUAFFFFABQelFFAHBeKfhRoPiW7mvh5tlfSgbpIT8rH1K9M/TFbXhHwbpfg/TmtrCMmWUgzzv9+Ujpn2GTgds/WujooAK821dX1TUNSttp/4meoxaUxBwRAq75QD2ygcfU16TXm818dN1nUH8gSmw1UXk6DlxBJGV3qO5G4n3APegD0de9LUUE0VxEk0LrJG6hldDkMD3BqWgApD0paKAOZ8UeFYdZMWo248rWbNG+y3AO3JwfkfH3kz2/xNcToPiGWyurq6hs2ivUkVdUsGO08A/Oo6bvfuBj0r1wjNcX428NTXSHWdFjjXWIVCuD/y8QgkmM+hzyD17UAdbZXltqFnFd2kyTQSqGR1OQRU9eS+FPF9npiieKOQaZPITdIDzaydSxTGev3vTGcda9XjmjmjSSJ1eNwGV1OQwPcGgB9FFFACED0ryz4geC47CC98SaVDK7M269so1BWRDgMyjsR949c816pSMMjFAHkXw+8dRWzW2l3dy0mnzhY7Sc8iJsnCMeuDkAZ6Y56164vTk14p8SPBcPhxRquk2J/smcsNQhQk+SxOfMHOcHv6YzW78PPHAuHXR9WvvMlkI+xSuoAZcf6vd3Ppnk+5oA9QopAeKWgAoxRRQBT1PTLTV7CaxvoFnt5l2ujDIrwj4g/CibQohqOgxSz6dHHmeNm3SI2fvDjlcflivoOkYBlIIBB6g0AfG1hGs15boDuV3UZ+pruhthixuARByT0AFeieIvhDY3uqJqeivFYzBw72xT907ZzkY5U/TitDSfhhpkCb9YY6lIZFkET5WJCDkLtH3h6hsg+lAHL+GPAl9rqRXuoM9npsi7kVf9dKCOD6KO/c16lpGi6foVitjptolvAMk7Ry57sx6sT6mtLtRQB5L8btNmjstL8RQS7XsJfKZD/EHI5/MD8zXIT695tvHJEMeYgbkdM17R450lNb8F6rZMMs1uzpxkhlGRj3yK+btF826shuJwp2/oP8aAL81xLcSk9Se9WbXTzIwLck1dsdLDKCV/Ot61sVBAROaAKlrpyIACPm9K6/wDc3Wh3K6HLg6ZOzNZyFvmjk+8Y8ehGSMdMGrOj+G/PdHlX5e+a6W78K6RqNgbC+s0mgYhiMlSCOhDA5B9wRQBuiiuP07WzD44l8PRXr38Ig84ljua0K4AQt1bPqTn3NdhQAUUUUAFFFFABRRRQAUUUUAFFFFABRRRQAUUUUAFFFFABRRRQAUUUUAFFFFABRRRQAUUUUAFFFFABRRRQAVx/je1urW3g13S7Bbq9s2KTIB80ls33wPUggEfj64rsKQgAGgDgtD1mysr8XkFy/9mX5xKjH5baYDgkdUyBgjgDGa7yORZUDowZGGVZTkEeorhPE2jnRdTbXtNsZJoro7NRgi+bIxxKFx2xg88ik8K67p2nR/Z4LkNpE5320ucxwMTzGW/hBJBAxxyPQAA76ikU7lBBzmloAKQqCQT2paKAPOviNoV1AkWv6JZrLcw/LfRIvzTw+vHUrz2zg+gxWZ4I8UWelXrWzylNPvDuUknbBN3B/uA+/cV6vgV5V498Lz6fqP9taPp5mt7jP9oQQrkhscS4zzx1wKAPU45FlUOhDIRlWByCPUU+vL/Anji1t7WLS72SOOzAxaXRc7cZx5bZ6EHp2xgdq9PU5XPrQAtFFFADXjWRSrgMpGCCMg14P8R/C0fhfW0vNOsZV0m8BeZkGUgl5z0+6pHPtzXvVRXEMdxE8UqK6Ou1lYZBB7GgDgvhx4xXU9OXS9RnH223wkUksgJuE7HPc9vXjNehV87eLPCk/g7U5cQyjQ2cPa3Sk4gJPCs3Yg9DXrHgrxtb6/aQ2d5IItVRdro5H7/A/1i4AGD1IA4zigDsaKKKACiiigAooooAKKKKAGsMjFfPE2if8Ix481LR5wiW1w5urFQxP7pmOBzzngj8K+icZrjvH3geHxfYQmCZbTUrVt1vclc4HdTjnB/QgGgDj7LTnuCqoh2+wrudI8ORwqHlTJ9KwPBuuwafENH8ShNO1mFtgWZsCcZIDIe+a6PW/GFhpQa1tiL/VGH7mxtzukc4/QepoA1ry+s9H0+W7u5UgghUszMccD+tcFJqGqfEi5aysReaV4fjb9/d7Qk057KgbopHOcGrOi+ENS1rU7fxF4sui0q/PBpSD9zAe27P3mHXHY+tegKiqoCqAAMACgDO0XQNM8P2QtdLtVgiyWPJZmJ5JZmJLH6mtOiigAooooAKKKKACiiigAooooAKKKKACiiigAooooAKKKKACiiigAooooAKKKKACiiigAooooAKKKKACiiigAooooAaw9K8y8U6FF4Z+23kdkJfD96d13Cn/ACwcnBfH9098dDzXp9RzQpPE8Uqq8bgqysMgg9jQByHhrxPbItlpNzcSyvIh+zXjkMs46hSw/jA456gZyTkDssivIPEmkt4SvI7JbdhoVzJ/o1xGxBtJCc7Ce3zElTx6dq7bwl4jGoq2m3rBdRtlUgs3NxHgfvRxgfNkEdsA9GFAHVUUgINLQAUh6dKWigDxDx34QufDs1/qqRpcaBcPvkhQEvbFvvEj+5kk5HTPSur8D+PLe+hstFvgyXQi2wXBO5J1UYXJJyHI5PY9jzgegyxrNE0bqrowKsrDIIPUGvBPGnhe98Gait1Hh9InuGe2mjTH2Ji2UjPPI9D7Y+oB76DwOaWuH8EeOofEA/s+92wapCoOCeLlcDLp6c5BXkjj1rt8igBaKKKAKmo6da6tp89hfQrNbToUkjYcMK8A1bRtS8B61ZxXLA+XKX028UllYA/KjnAw2MZHQ5PNfRVZWv6FZ+IdHuNOvUDRyoQrYy0bdmX3B5FAGd4U8Z2HidZYo1e2vYFUy28pGcEfeUj7y54zwfUCumr5yuF1nwJ4thhugPtEJ32t1yI7uPvx6+ozwefSvbfCfiqx8UaQt1b/ALu4T5bm1Jy8L+h9R6HoRQB0FFFFABRRRQAUUUUAFFFFAGNr/hnS/ElsINStEl2g+XKOHiJHVT1BqDw54P0jwwpNjblrhxiS6mbfLIPdj/KugooAKKKKACiiigAooooAKKKKACiiigAooooAKKKKACiiigAooooAKKKKACiiigAooooAKKKKACiiigAooooAKKKKACiiigAooooAKKKKAKmp6Zaavp89hexCW2nQpIh7ivGtdsrrwlrsNnMzpb7y2lXwJypxjymbuwA/4EPxx7hWfrWjWeu6VNYXsSSRyDjcM7WHRh7g4NAGV4R8TLr1g4njWHULchLiIHI5HDr32tg4PqCO1dIDkV4Fu1Xwr4lW2vXVdWtV3wTKdq3MJP6g4wR2IzXs3h7xDZeItNF3ZsQQdksTfeifurD/ADkc0AbFFAooAKp6nplprGnT2N7EJLeZCrKf5j3q5RQB8669o2q/D/xTA2PMtPN3abelSwDc4R/9oD8CPyHrvgbxlB4osTFOY4tVgGLiAHqOzr6qf0PBrY17RbXxBo11pl2D5U67dwAyh7MM9xXgrw6z4E8Wx28rL9vt8yWlyy/JcxYwR9ccEdvyoA+j6KwvCnia28UaV9rhVo5o28ueFusb4zj3HIINbtABQeaKKAMDxX4VsfFWlfY7sFZEO+CZfvRP6ivB7C71vwN4uaG4gEWqQDBRifLuoT3B7g9vQ/QivpfrXK+OfCMfirRjFEY4dQg+e1uGXJQ9x9D0NAGn4c8Q2fiXR4r+ycEE7JY93zROOqN6Ef4Hoa16+ffCuu6n4U1m7VrUi5hZYdStCMM4GdrKfXkkHoQfpXu2majbatp8N9Zy+ZBMu5SRgj2I7H2oAuUUUUAFFFFABRRRQAUUUUAFFFFABRRRQAUUUUAFFFFABRRRQAUUUUAFFFFABRRRQAUUUUAFFFFABRRRQAUUUUAFFFFABRRRQAUUUUAFFFFABRRRQAUUUUAFFFFABRRRQBheKfDNn4m0mS2miiF0qn7NclAXgfsVPUcgZ9e9eK6PrOseE9cdprYwX0LbLmB1IF1ED1Hr/snnHI7mvoYjPSuQ+IHhJvE+jobSQQ6laMZbaTH3uPmjP+y3H4gUAdHpeq2WsWSXVjcJNGwGdp5U+hHY+xq7Xz/4S8Uz+D9elS9094jKES/t2BEsQ/hcDocZPuR34xXu9jqFpqdol1ZXCTwP910OQaALNFFFABWB4s8M23inRJbKZvJmHzQXCgbonHQg9vQ+o4rfpD0oA+dtO1DXfBevSLOjxX1s22WM5WO9iHT6jng9VJPqQfd9D1uy13TI720lDKyguhPzRnGdrDsaw/HngyPxbpSGKTydUtNz2c2eASOVb1U4H0ryjQfEeu+B9a8u9s5Y1OBeafJgb1/56Rn1/Qjg9iAD6Goqpp2pWmq2MV5ZTLNbyDKutW6ACjFFFAHE+PvBz6/Zi/0zbDrNqMxyAf65Bk+W3qM8jPQ/U1574W8XXXh6+EskUsNuW2ahYFPmRj/y0A6hh1PqPwr3ivOfiT4JuNWRdd0ZGbVbZNjQKcLcx56Ef3hk4P4emADv7W5hu7dLiCVZIZFDI6nIINT14X4H8c3Ph/UP7N1ZpF05nKyLLnfZyfT+7nqO3UV7fb3EVzbxTwOHilUOjDoykZBoAlooooAKKKKACiiigAooooAKKKKACiiigAooooAKKKKACiiigAooooAKKKKACiiigAooooAKKKKACiiigAooooAKKKKACiiigAooooAKKKKACiiigAooooAKKKKACkIz3paKAPO/iX4MvtdhtdQ0VIn1C1JSSFztM8Zxxu6Ar1Gff6Hi/h940g8L3d7aahFJHZu+Zsqd9vKOCCvp9B2zXu+0ZzXlnxK8FTzNJ4i0W2Elyif6VaouDOv94H+8PTHIoA9PguIrmCOaF1eKRQ6OpyGU8gipa8c+Hvj0WEVppN+0I06RiILliVMJPRGGOQWzySMdPSvYlORnNAC0UUUAIRkYrz74leApfEsMWqaVLs1izTZHG7fu50zkofQ8nB/A+o9CoxQB4H4G8XT+E9TubO9glFm8pF1EQTJbyAdQO4PoPYivdra6ivLeG4t3EkMyCRHB4ZSMgj8K858f/D2TUbqXxBoZC6gkeZrTaNt3jHfPysBnB5zwKxfAfjObSora1nDT6bcygAl/ms2bqOnK7uo4x16UAezUU1W3flTqACgjIoooA8f+Ivw2uTqM3iPQEaaSbLX1nnl8DO9Pfj7veqfw6+IcGk2w0nVWYWG79xctkmIlsFHHYAnOe3Oa9sIzXjvjf4U3janLqfhgI/2uQefYuQqqTndIGJ9eox3oA9hFLVLSLF9M0eysZLhrh7aBImmYYMhVQC2MnrjPWrtABRRRQAUUUUAFFFFABRRRQAUUUUAFFFFABRRRQAUUUUAFFFFABRRRQAUUUUAFFFFABRRRQAUUUUAFFFFABRRRQAUUUUAFFFFABRRRQAUUUUAFFFFABRRRQAUUUUAFIwypAxmlooA8Y+IXgd9G+1a9p8bT6fNIXvLPbnys9XTH8Ockg+ua2fAPjwXD2miX2xYvJRLK6Df6zC8K+f4iBwe/1r0x0DqVYAqeCD0NeCeO/CV14R1Q39uS2i3E4aIqObSQnKr/ALuenpQB74Dx1pa4D4f+O49ciTSdScR6tCvys3C3Sj+Jf9odx+I46d/nmgAooooAK8m8b+BH0wX2v6LH5kEjNNf2T9CvV3TPfqSO9es0jKGUqQCDwQe9AHlfgfxxLFcWmkX0xuLSUbLa5PzOp7K57jHAPWvU1+71zXh/xC8CDwz/AMTXSY3/ALHc4ubcci2PZweoXP5Hmuk+G/jq41OZdD1QtLcBC1vdAf6xQOQ/uPXv9aAPTqKQEYHBpaACiiigAooooAKKKKACiiigAooooAKKKKACiiigAooooAKKKKACiiigAooooAKKKKACiiigAooooAKKKKACiiigAooooAKKKKACiiigAooooAKKKKACiiigAooooAKKKKACiiigAooooAKr31jbalZzWd5Ck9tMhSSNxkMDViigD5w8UeHLzwJ4mhjjeT7FNLv0686tGRyEYnuP1H417F4E8XJ4n01o7gqmp2uFuIxxuH8Lgf3T/MEVua1pNvrmkXem3JYQ3MZR2U4I9x714c+na74F16JGAE0Up+w3rxgpcjbkqf7p2kg9D1x0oA+gqKwvDHia28SWRdFMN3GB59s33oyc4+oODg+1btABRRRQBFc20F3bvBcwxzQuMNHIoZWHuD1rwLx14Im8Gakuo6bPINIuJMR4ch7SQ9AG6gHse3SvoKqt/Y2upWc1leQJNbToUkjcZDA0Acb8M/Flx4g0y4sr7L3mnCMNOT/rUbdtJ/2vkOfwrvKyfD/hrSfC+mix0m0WCEtuc5yzt6sx5JrWoAKKKKACiiigAooooAKKKKACiiigAooooAKKKKACiiigAooooAKKKKACiiigAooooAKKKKACiiigAooooAKKKKACiiigAooooAKKKKACiiigAooooAKKKKACiiigAooooAKKKKACiiigAooooAO1YPi3w6PE/h2fTftD20jlXimUZ2OpBGfbI59s1vUh5FAHgltda74O8Q2325DDfQLmWJXzFdwk4JHvxkHsR7nPs2geIbDxFYtdWEjFUbY6Ou1kb0IrL8a+C7fxdZQHz2tb+1Ytb3CjOM9VYd1OB+Wa8h0LxPrngrW7yCe1yYyY7mxkYhJSOjo2Mg++CCOPQgA+iKKpaXqdrq+l22oWj74J0Dof6fXPFXaACiiigAooooAKKKKACiiigAooooAKKKKACiiigAooooAKKKKACiiigAooooAKKKKACiiigAooooAKKKKACiiigAooooAKKKKACiiigAooooAKKKKACiiigAooooAKKKKACiiigAooooAKKKKACiiigAooooAKKKKAEIzXC+Pfh/H4nxqVlctb6tBCUiDHMUozna46+uCORnvjFd3SEA9aAPIfhBda59sv7Ge0mi02H/WC4yDFPwNijPTua9fpojRSSFAJOTjuadQAUUUUAFFFFABRRRQAUUUUAFFFFABRRRQAUUUUAFFFFABRRRQAUUUUAFFFFABRRRQAUUUUAFFFFABRRRQAUUUUAFFFFABRRRQAUUUUAFFFFABRRRQAUUUUAFFFFABRRRQAUUUUAFFFFABRRRQAUUUUAFFFFABRRRQAUUUUAFFFFABRRRQAUUUUAFFFFABRRRQAUUUUAFFFFABRRRQAUUUUAFFFFABRRRQAUUUUAFFFFABRRRQAUUUUAFFFFABRRRQAUUUUAf/Z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8" name="Picture 18" descr="https://ss1.bdstatic.com/70cFuXSh_Q1YnxGkpoWK1HF6hhy/it/u=1077257787,3835423518&amp;fm=26&amp;gp=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26288" y="1988841"/>
            <a:ext cx="3541712" cy="245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6"/>
          <p:cNvSpPr>
            <a:spLocks noChangeArrowheads="1"/>
          </p:cNvSpPr>
          <p:nvPr/>
        </p:nvSpPr>
        <p:spPr bwMode="auto">
          <a:xfrm>
            <a:off x="2609850" y="4895852"/>
            <a:ext cx="678973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    材料可以给我们的生产和日常生活带来很多方便</a:t>
            </a: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r>
              <a:rPr lang="zh-TW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大大提高我们生活的质量</a:t>
            </a: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</a:p>
        </p:txBody>
      </p:sp>
      <p:pic>
        <p:nvPicPr>
          <p:cNvPr id="20483" name="图片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477433"/>
            <a:ext cx="3676650" cy="326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451100" y="298453"/>
            <a:ext cx="34877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　开发新材料</a:t>
            </a:r>
          </a:p>
        </p:txBody>
      </p:sp>
      <p:pic>
        <p:nvPicPr>
          <p:cNvPr id="20485" name="Picture 4" descr="https://ss3.bdstatic.com/70cFv8Sh_Q1YnxGkpoWK1HF6hhy/it/u=2371129605,978466872&amp;fm=15&amp;gp=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67413" y="1490135"/>
            <a:ext cx="4227512" cy="326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151785" y="476673"/>
            <a:ext cx="389722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0066"/>
                </a:solidFill>
              </a:rPr>
              <a:t>一、超导材料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524000" y="5458885"/>
            <a:ext cx="32720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000066"/>
                </a:solidFill>
              </a:rPr>
              <a:t>昂内斯发现：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511676" y="5444491"/>
            <a:ext cx="602170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</a:rPr>
              <a:t>当温度降到一定温度时，材料的电阻变为零的特性称为超导体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1" y="2132857"/>
            <a:ext cx="4029075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/>
              <a:t>一般导体，温度越高电阻越大。</a:t>
            </a:r>
            <a:endParaRPr lang="en-US" altLang="zh-CN" sz="3200" b="1"/>
          </a:p>
          <a:p>
            <a:pPr eaLnBrk="0" hangingPunct="0"/>
            <a:r>
              <a:rPr lang="zh-CN" altLang="en-US" sz="3200" b="1">
                <a:solidFill>
                  <a:srgbClr val="FF0000"/>
                </a:solidFill>
              </a:rPr>
              <a:t>逆向思维：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0" hangingPunct="0"/>
            <a:r>
              <a:rPr lang="zh-CN" altLang="en-US" sz="3200" b="1"/>
              <a:t>如果温度越低，电阻会怎样呢？</a:t>
            </a:r>
          </a:p>
        </p:txBody>
      </p:sp>
      <p:pic>
        <p:nvPicPr>
          <p:cNvPr id="21511" name="Picture 8" descr="https://timgsa.baidu.com/timg?image&amp;quality=80&amp;size=b9999_10000&amp;sec=1551229354513&amp;di=22537b805a01e08658d0dbbeaa49d025&amp;imgtype=0&amp;src=http%3A%2F%2Fwww.cecb2b.com%2Fbatchupload%2Farticleimg%2F20120710%2F13419346002897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8350" y="1784352"/>
            <a:ext cx="3627438" cy="318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8"/>
          <p:cNvGrpSpPr/>
          <p:nvPr/>
        </p:nvGrpSpPr>
        <p:grpSpPr>
          <a:xfrm>
            <a:off x="2667000" y="856061"/>
            <a:ext cx="6858000" cy="5145881"/>
            <a:chOff x="-283977" y="779393"/>
            <a:chExt cx="10108415" cy="6943838"/>
          </a:xfrm>
        </p:grpSpPr>
        <p:pic>
          <p:nvPicPr>
            <p:cNvPr id="12290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5753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1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4494608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2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3270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2046335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779393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5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1588" y="644688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296" name="组合 75"/>
          <p:cNvGrpSpPr/>
          <p:nvPr/>
        </p:nvGrpSpPr>
        <p:grpSpPr>
          <a:xfrm>
            <a:off x="2727723" y="1120380"/>
            <a:ext cx="6703219" cy="4832747"/>
            <a:chOff x="467183" y="538783"/>
            <a:chExt cx="8209274" cy="5914839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67183" y="539068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</p:grpSp>
      <p:sp>
        <p:nvSpPr>
          <p:cNvPr id="791" name="TextBox 790"/>
          <p:cNvSpPr txBox="1"/>
          <p:nvPr/>
        </p:nvSpPr>
        <p:spPr>
          <a:xfrm>
            <a:off x="3321845" y="1491854"/>
            <a:ext cx="529351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700" b="1" noProof="1">
                <a:solidFill>
                  <a:schemeClr val="accent6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你知道的衣服面料种类有哪些？有什么优点？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134100" y="3707606"/>
            <a:ext cx="299084" cy="682466"/>
            <a:chOff x="2348607" y="3288506"/>
            <a:chExt cx="528638" cy="1135062"/>
          </a:xfrm>
          <a:solidFill>
            <a:schemeClr val="accent3"/>
          </a:solidFill>
        </p:grpSpPr>
        <p:sp>
          <p:nvSpPr>
            <p:cNvPr id="2" name="Freeform 5"/>
            <p:cNvSpPr/>
            <p:nvPr/>
          </p:nvSpPr>
          <p:spPr bwMode="auto">
            <a:xfrm>
              <a:off x="2348607" y="3534568"/>
              <a:ext cx="528638" cy="889000"/>
            </a:xfrm>
            <a:custGeom>
              <a:avLst/>
              <a:gdLst>
                <a:gd name="T0" fmla="*/ 486347 w 75"/>
                <a:gd name="T1" fmla="*/ 7056 h 126"/>
                <a:gd name="T2" fmla="*/ 458153 w 75"/>
                <a:gd name="T3" fmla="*/ 0 h 126"/>
                <a:gd name="T4" fmla="*/ 56388 w 75"/>
                <a:gd name="T5" fmla="*/ 0 h 126"/>
                <a:gd name="T6" fmla="*/ 14097 w 75"/>
                <a:gd name="T7" fmla="*/ 28222 h 126"/>
                <a:gd name="T8" fmla="*/ 0 w 75"/>
                <a:gd name="T9" fmla="*/ 56444 h 126"/>
                <a:gd name="T10" fmla="*/ 0 w 75"/>
                <a:gd name="T11" fmla="*/ 63500 h 126"/>
                <a:gd name="T12" fmla="*/ 0 w 75"/>
                <a:gd name="T13" fmla="*/ 77611 h 126"/>
                <a:gd name="T14" fmla="*/ 0 w 75"/>
                <a:gd name="T15" fmla="*/ 402167 h 126"/>
                <a:gd name="T16" fmla="*/ 42291 w 75"/>
                <a:gd name="T17" fmla="*/ 444500 h 126"/>
                <a:gd name="T18" fmla="*/ 84582 w 75"/>
                <a:gd name="T19" fmla="*/ 402167 h 126"/>
                <a:gd name="T20" fmla="*/ 84582 w 75"/>
                <a:gd name="T21" fmla="*/ 141111 h 126"/>
                <a:gd name="T22" fmla="*/ 112776 w 75"/>
                <a:gd name="T23" fmla="*/ 141111 h 126"/>
                <a:gd name="T24" fmla="*/ 112776 w 75"/>
                <a:gd name="T25" fmla="*/ 458611 h 126"/>
                <a:gd name="T26" fmla="*/ 112776 w 75"/>
                <a:gd name="T27" fmla="*/ 465667 h 126"/>
                <a:gd name="T28" fmla="*/ 112776 w 75"/>
                <a:gd name="T29" fmla="*/ 472722 h 126"/>
                <a:gd name="T30" fmla="*/ 112776 w 75"/>
                <a:gd name="T31" fmla="*/ 832556 h 126"/>
                <a:gd name="T32" fmla="*/ 169164 w 75"/>
                <a:gd name="T33" fmla="*/ 889000 h 126"/>
                <a:gd name="T34" fmla="*/ 232601 w 75"/>
                <a:gd name="T35" fmla="*/ 832556 h 126"/>
                <a:gd name="T36" fmla="*/ 232601 w 75"/>
                <a:gd name="T37" fmla="*/ 522111 h 126"/>
                <a:gd name="T38" fmla="*/ 296037 w 75"/>
                <a:gd name="T39" fmla="*/ 522111 h 126"/>
                <a:gd name="T40" fmla="*/ 296037 w 75"/>
                <a:gd name="T41" fmla="*/ 832556 h 126"/>
                <a:gd name="T42" fmla="*/ 359474 w 75"/>
                <a:gd name="T43" fmla="*/ 889000 h 126"/>
                <a:gd name="T44" fmla="*/ 422910 w 75"/>
                <a:gd name="T45" fmla="*/ 832556 h 126"/>
                <a:gd name="T46" fmla="*/ 422910 w 75"/>
                <a:gd name="T47" fmla="*/ 472722 h 126"/>
                <a:gd name="T48" fmla="*/ 422910 w 75"/>
                <a:gd name="T49" fmla="*/ 465667 h 126"/>
                <a:gd name="T50" fmla="*/ 422910 w 75"/>
                <a:gd name="T51" fmla="*/ 458611 h 126"/>
                <a:gd name="T52" fmla="*/ 422910 w 75"/>
                <a:gd name="T53" fmla="*/ 141111 h 126"/>
                <a:gd name="T54" fmla="*/ 444056 w 75"/>
                <a:gd name="T55" fmla="*/ 141111 h 126"/>
                <a:gd name="T56" fmla="*/ 444056 w 75"/>
                <a:gd name="T57" fmla="*/ 395111 h 126"/>
                <a:gd name="T58" fmla="*/ 486347 w 75"/>
                <a:gd name="T59" fmla="*/ 437444 h 126"/>
                <a:gd name="T60" fmla="*/ 528638 w 75"/>
                <a:gd name="T61" fmla="*/ 395111 h 126"/>
                <a:gd name="T62" fmla="*/ 528638 w 75"/>
                <a:gd name="T63" fmla="*/ 49389 h 126"/>
                <a:gd name="T64" fmla="*/ 486347 w 75"/>
                <a:gd name="T65" fmla="*/ 705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25">
                  <a:moveTo>
                    <a:pt x="69" y="1"/>
                  </a:moveTo>
                  <a:cubicBezTo>
                    <a:pt x="68" y="1"/>
                    <a:pt x="67" y="0"/>
                    <a:pt x="6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2"/>
                    <a:pt x="2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2" y="63"/>
                    <a:pt x="6" y="63"/>
                  </a:cubicBezTo>
                  <a:cubicBezTo>
                    <a:pt x="9" y="63"/>
                    <a:pt x="12" y="60"/>
                    <a:pt x="12" y="5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6"/>
                    <a:pt x="16" y="66"/>
                  </a:cubicBezTo>
                  <a:cubicBezTo>
                    <a:pt x="16" y="66"/>
                    <a:pt x="16" y="67"/>
                    <a:pt x="16" y="6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23"/>
                    <a:pt x="20" y="126"/>
                    <a:pt x="24" y="126"/>
                  </a:cubicBezTo>
                  <a:cubicBezTo>
                    <a:pt x="29" y="126"/>
                    <a:pt x="33" y="123"/>
                    <a:pt x="33" y="11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23"/>
                    <a:pt x="46" y="126"/>
                    <a:pt x="51" y="126"/>
                  </a:cubicBezTo>
                  <a:cubicBezTo>
                    <a:pt x="56" y="126"/>
                    <a:pt x="60" y="123"/>
                    <a:pt x="60" y="11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60" y="65"/>
                    <a:pt x="60" y="65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60"/>
                    <a:pt x="66" y="62"/>
                    <a:pt x="69" y="62"/>
                  </a:cubicBezTo>
                  <a:cubicBezTo>
                    <a:pt x="73" y="62"/>
                    <a:pt x="75" y="60"/>
                    <a:pt x="75" y="5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4"/>
                    <a:pt x="73" y="2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2489895" y="3288506"/>
              <a:ext cx="231775" cy="2111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/>
              <a:endParaRPr lang="zh-CN" altLang="en-US" sz="1350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5389961" y="4748214"/>
            <a:ext cx="307181" cy="413147"/>
          </a:xfrm>
          <a:custGeom>
            <a:avLst/>
            <a:gdLst>
              <a:gd name="T0" fmla="*/ 91801 w 58"/>
              <a:gd name="T1" fmla="*/ 21187 h 78"/>
              <a:gd name="T2" fmla="*/ 346020 w 58"/>
              <a:gd name="T3" fmla="*/ 28249 h 78"/>
              <a:gd name="T4" fmla="*/ 388390 w 58"/>
              <a:gd name="T5" fmla="*/ 282493 h 78"/>
              <a:gd name="T6" fmla="*/ 338959 w 58"/>
              <a:gd name="T7" fmla="*/ 529675 h 78"/>
              <a:gd name="T8" fmla="*/ 63555 w 58"/>
              <a:gd name="T9" fmla="*/ 529675 h 78"/>
              <a:gd name="T10" fmla="*/ 14123 w 58"/>
              <a:gd name="T11" fmla="*/ 282493 h 78"/>
              <a:gd name="T12" fmla="*/ 14123 w 58"/>
              <a:gd name="T13" fmla="*/ 169496 h 78"/>
              <a:gd name="T14" fmla="*/ 91801 w 58"/>
              <a:gd name="T15" fmla="*/ 21187 h 78"/>
              <a:gd name="T16" fmla="*/ 63555 w 58"/>
              <a:gd name="T17" fmla="*/ 254244 h 78"/>
              <a:gd name="T18" fmla="*/ 77678 w 58"/>
              <a:gd name="T19" fmla="*/ 409615 h 78"/>
              <a:gd name="T20" fmla="*/ 204788 w 58"/>
              <a:gd name="T21" fmla="*/ 416678 h 78"/>
              <a:gd name="T22" fmla="*/ 324835 w 58"/>
              <a:gd name="T23" fmla="*/ 409615 h 78"/>
              <a:gd name="T24" fmla="*/ 338959 w 58"/>
              <a:gd name="T25" fmla="*/ 247182 h 78"/>
              <a:gd name="T26" fmla="*/ 324835 w 58"/>
              <a:gd name="T27" fmla="*/ 84748 h 78"/>
              <a:gd name="T28" fmla="*/ 98863 w 58"/>
              <a:gd name="T29" fmla="*/ 77686 h 78"/>
              <a:gd name="T30" fmla="*/ 63555 w 58"/>
              <a:gd name="T31" fmla="*/ 254244 h 78"/>
              <a:gd name="T32" fmla="*/ 204788 w 58"/>
              <a:gd name="T33" fmla="*/ 501426 h 78"/>
              <a:gd name="T34" fmla="*/ 190664 w 58"/>
              <a:gd name="T35" fmla="*/ 444927 h 78"/>
              <a:gd name="T36" fmla="*/ 204788 w 58"/>
              <a:gd name="T37" fmla="*/ 501426 h 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7" h="78">
                <a:moveTo>
                  <a:pt x="13" y="3"/>
                </a:moveTo>
                <a:cubicBezTo>
                  <a:pt x="20" y="1"/>
                  <a:pt x="43" y="0"/>
                  <a:pt x="49" y="4"/>
                </a:cubicBezTo>
                <a:cubicBezTo>
                  <a:pt x="58" y="8"/>
                  <a:pt x="55" y="27"/>
                  <a:pt x="55" y="40"/>
                </a:cubicBezTo>
                <a:cubicBezTo>
                  <a:pt x="55" y="53"/>
                  <a:pt x="58" y="71"/>
                  <a:pt x="48" y="75"/>
                </a:cubicBezTo>
                <a:cubicBezTo>
                  <a:pt x="42" y="78"/>
                  <a:pt x="15" y="77"/>
                  <a:pt x="9" y="75"/>
                </a:cubicBezTo>
                <a:cubicBezTo>
                  <a:pt x="0" y="71"/>
                  <a:pt x="2" y="54"/>
                  <a:pt x="2" y="40"/>
                </a:cubicBezTo>
                <a:cubicBezTo>
                  <a:pt x="2" y="33"/>
                  <a:pt x="2" y="28"/>
                  <a:pt x="2" y="24"/>
                </a:cubicBezTo>
                <a:cubicBezTo>
                  <a:pt x="2" y="13"/>
                  <a:pt x="1" y="5"/>
                  <a:pt x="13" y="3"/>
                </a:cubicBezTo>
                <a:close/>
                <a:moveTo>
                  <a:pt x="9" y="36"/>
                </a:moveTo>
                <a:cubicBezTo>
                  <a:pt x="9" y="45"/>
                  <a:pt x="8" y="55"/>
                  <a:pt x="11" y="58"/>
                </a:cubicBezTo>
                <a:cubicBezTo>
                  <a:pt x="14" y="61"/>
                  <a:pt x="25" y="59"/>
                  <a:pt x="29" y="59"/>
                </a:cubicBezTo>
                <a:cubicBezTo>
                  <a:pt x="33" y="59"/>
                  <a:pt x="44" y="60"/>
                  <a:pt x="46" y="58"/>
                </a:cubicBezTo>
                <a:cubicBezTo>
                  <a:pt x="50" y="54"/>
                  <a:pt x="48" y="43"/>
                  <a:pt x="48" y="35"/>
                </a:cubicBezTo>
                <a:cubicBezTo>
                  <a:pt x="48" y="27"/>
                  <a:pt x="50" y="16"/>
                  <a:pt x="46" y="12"/>
                </a:cubicBezTo>
                <a:cubicBezTo>
                  <a:pt x="43" y="9"/>
                  <a:pt x="21" y="9"/>
                  <a:pt x="14" y="11"/>
                </a:cubicBezTo>
                <a:cubicBezTo>
                  <a:pt x="7" y="13"/>
                  <a:pt x="9" y="24"/>
                  <a:pt x="9" y="36"/>
                </a:cubicBezTo>
                <a:close/>
                <a:moveTo>
                  <a:pt x="29" y="71"/>
                </a:moveTo>
                <a:cubicBezTo>
                  <a:pt x="35" y="71"/>
                  <a:pt x="34" y="60"/>
                  <a:pt x="27" y="63"/>
                </a:cubicBezTo>
                <a:cubicBezTo>
                  <a:pt x="22" y="65"/>
                  <a:pt x="25" y="72"/>
                  <a:pt x="29" y="71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endParaRPr lang="zh-CN" altLang="en-US" sz="1350" noProof="1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7018735" y="4762501"/>
            <a:ext cx="456010" cy="344091"/>
          </a:xfrm>
          <a:custGeom>
            <a:avLst/>
            <a:gdLst>
              <a:gd name="T0" fmla="*/ 565593 w 86"/>
              <a:gd name="T1" fmla="*/ 0 h 65"/>
              <a:gd name="T2" fmla="*/ 35350 w 86"/>
              <a:gd name="T3" fmla="*/ 0 h 65"/>
              <a:gd name="T4" fmla="*/ 0 w 86"/>
              <a:gd name="T5" fmla="*/ 35291 h 65"/>
              <a:gd name="T6" fmla="*/ 0 w 86"/>
              <a:gd name="T7" fmla="*/ 423497 h 65"/>
              <a:gd name="T8" fmla="*/ 35350 w 86"/>
              <a:gd name="T9" fmla="*/ 458788 h 65"/>
              <a:gd name="T10" fmla="*/ 565593 w 86"/>
              <a:gd name="T11" fmla="*/ 458788 h 65"/>
              <a:gd name="T12" fmla="*/ 608012 w 86"/>
              <a:gd name="T13" fmla="*/ 423497 h 65"/>
              <a:gd name="T14" fmla="*/ 608012 w 86"/>
              <a:gd name="T15" fmla="*/ 35291 h 65"/>
              <a:gd name="T16" fmla="*/ 565593 w 86"/>
              <a:gd name="T17" fmla="*/ 0 h 65"/>
              <a:gd name="T18" fmla="*/ 339356 w 86"/>
              <a:gd name="T19" fmla="*/ 409380 h 65"/>
              <a:gd name="T20" fmla="*/ 318146 w 86"/>
              <a:gd name="T21" fmla="*/ 430555 h 65"/>
              <a:gd name="T22" fmla="*/ 289866 w 86"/>
              <a:gd name="T23" fmla="*/ 430555 h 65"/>
              <a:gd name="T24" fmla="*/ 268656 w 86"/>
              <a:gd name="T25" fmla="*/ 409380 h 65"/>
              <a:gd name="T26" fmla="*/ 268656 w 86"/>
              <a:gd name="T27" fmla="*/ 381147 h 65"/>
              <a:gd name="T28" fmla="*/ 289866 w 86"/>
              <a:gd name="T29" fmla="*/ 359972 h 65"/>
              <a:gd name="T30" fmla="*/ 318146 w 86"/>
              <a:gd name="T31" fmla="*/ 359972 h 65"/>
              <a:gd name="T32" fmla="*/ 339356 w 86"/>
              <a:gd name="T33" fmla="*/ 381147 h 65"/>
              <a:gd name="T34" fmla="*/ 339356 w 86"/>
              <a:gd name="T35" fmla="*/ 409380 h 65"/>
              <a:gd name="T36" fmla="*/ 551453 w 86"/>
              <a:gd name="T37" fmla="*/ 317622 h 65"/>
              <a:gd name="T38" fmla="*/ 530243 w 86"/>
              <a:gd name="T39" fmla="*/ 338797 h 65"/>
              <a:gd name="T40" fmla="*/ 77769 w 86"/>
              <a:gd name="T41" fmla="*/ 338797 h 65"/>
              <a:gd name="T42" fmla="*/ 49489 w 86"/>
              <a:gd name="T43" fmla="*/ 317622 h 65"/>
              <a:gd name="T44" fmla="*/ 49489 w 86"/>
              <a:gd name="T45" fmla="*/ 70583 h 65"/>
              <a:gd name="T46" fmla="*/ 77769 w 86"/>
              <a:gd name="T47" fmla="*/ 49408 h 65"/>
              <a:gd name="T48" fmla="*/ 530243 w 86"/>
              <a:gd name="T49" fmla="*/ 49408 h 65"/>
              <a:gd name="T50" fmla="*/ 551453 w 86"/>
              <a:gd name="T51" fmla="*/ 70583 h 65"/>
              <a:gd name="T52" fmla="*/ 551453 w 86"/>
              <a:gd name="T53" fmla="*/ 317622 h 6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6" h="65">
                <a:moveTo>
                  <a:pt x="80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3" y="65"/>
                  <a:pt x="5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3" y="65"/>
                  <a:pt x="86" y="62"/>
                  <a:pt x="86" y="60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3"/>
                  <a:pt x="83" y="0"/>
                  <a:pt x="80" y="0"/>
                </a:cubicBezTo>
                <a:close/>
                <a:moveTo>
                  <a:pt x="48" y="58"/>
                </a:moveTo>
                <a:cubicBezTo>
                  <a:pt x="48" y="60"/>
                  <a:pt x="47" y="61"/>
                  <a:pt x="45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39" y="61"/>
                  <a:pt x="38" y="60"/>
                  <a:pt x="38" y="58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2"/>
                  <a:pt x="39" y="51"/>
                  <a:pt x="41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7" y="51"/>
                  <a:pt x="48" y="52"/>
                  <a:pt x="48" y="54"/>
                </a:cubicBezTo>
                <a:lnTo>
                  <a:pt x="48" y="58"/>
                </a:lnTo>
                <a:close/>
                <a:moveTo>
                  <a:pt x="78" y="45"/>
                </a:moveTo>
                <a:cubicBezTo>
                  <a:pt x="78" y="46"/>
                  <a:pt x="77" y="48"/>
                  <a:pt x="75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9" y="48"/>
                  <a:pt x="7" y="46"/>
                  <a:pt x="7" y="45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9" y="7"/>
                  <a:pt x="11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8" y="9"/>
                  <a:pt x="78" y="10"/>
                </a:cubicBezTo>
                <a:lnTo>
                  <a:pt x="78" y="4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endParaRPr lang="zh-CN" altLang="en-US" sz="1350" noProof="1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6178154" y="5106591"/>
            <a:ext cx="280988" cy="360760"/>
          </a:xfrm>
          <a:custGeom>
            <a:avLst/>
            <a:gdLst>
              <a:gd name="T0" fmla="*/ 0 w 236"/>
              <a:gd name="T1" fmla="*/ 0 h 303"/>
              <a:gd name="T2" fmla="*/ 0 w 236"/>
              <a:gd name="T3" fmla="*/ 481012 h 303"/>
              <a:gd name="T4" fmla="*/ 374650 w 236"/>
              <a:gd name="T5" fmla="*/ 481012 h 303"/>
              <a:gd name="T6" fmla="*/ 374650 w 236"/>
              <a:gd name="T7" fmla="*/ 0 h 303"/>
              <a:gd name="T8" fmla="*/ 0 w 236"/>
              <a:gd name="T9" fmla="*/ 0 h 303"/>
              <a:gd name="T10" fmla="*/ 134938 w 236"/>
              <a:gd name="T11" fmla="*/ 409575 h 303"/>
              <a:gd name="T12" fmla="*/ 57150 w 236"/>
              <a:gd name="T13" fmla="*/ 409575 h 303"/>
              <a:gd name="T14" fmla="*/ 57150 w 236"/>
              <a:gd name="T15" fmla="*/ 325437 h 303"/>
              <a:gd name="T16" fmla="*/ 134938 w 236"/>
              <a:gd name="T17" fmla="*/ 325437 h 303"/>
              <a:gd name="T18" fmla="*/ 134938 w 236"/>
              <a:gd name="T19" fmla="*/ 409575 h 303"/>
              <a:gd name="T20" fmla="*/ 134938 w 236"/>
              <a:gd name="T21" fmla="*/ 290512 h 303"/>
              <a:gd name="T22" fmla="*/ 57150 w 236"/>
              <a:gd name="T23" fmla="*/ 290512 h 303"/>
              <a:gd name="T24" fmla="*/ 57150 w 236"/>
              <a:gd name="T25" fmla="*/ 204787 h 303"/>
              <a:gd name="T26" fmla="*/ 134938 w 236"/>
              <a:gd name="T27" fmla="*/ 204787 h 303"/>
              <a:gd name="T28" fmla="*/ 134938 w 236"/>
              <a:gd name="T29" fmla="*/ 290512 h 303"/>
              <a:gd name="T30" fmla="*/ 331788 w 236"/>
              <a:gd name="T31" fmla="*/ 368300 h 303"/>
              <a:gd name="T32" fmla="*/ 169863 w 236"/>
              <a:gd name="T33" fmla="*/ 368300 h 303"/>
              <a:gd name="T34" fmla="*/ 169863 w 236"/>
              <a:gd name="T35" fmla="*/ 204787 h 303"/>
              <a:gd name="T36" fmla="*/ 331788 w 236"/>
              <a:gd name="T37" fmla="*/ 204787 h 303"/>
              <a:gd name="T38" fmla="*/ 331788 w 236"/>
              <a:gd name="T39" fmla="*/ 368300 h 303"/>
              <a:gd name="T40" fmla="*/ 331788 w 236"/>
              <a:gd name="T41" fmla="*/ 155575 h 303"/>
              <a:gd name="T42" fmla="*/ 49213 w 236"/>
              <a:gd name="T43" fmla="*/ 155575 h 303"/>
              <a:gd name="T44" fmla="*/ 49213 w 236"/>
              <a:gd name="T45" fmla="*/ 57150 h 303"/>
              <a:gd name="T46" fmla="*/ 331788 w 236"/>
              <a:gd name="T47" fmla="*/ 57150 h 303"/>
              <a:gd name="T48" fmla="*/ 331788 w 236"/>
              <a:gd name="T49" fmla="*/ 155575 h 3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36" h="303">
                <a:moveTo>
                  <a:pt x="0" y="0"/>
                </a:moveTo>
                <a:lnTo>
                  <a:pt x="0" y="303"/>
                </a:lnTo>
                <a:lnTo>
                  <a:pt x="236" y="303"/>
                </a:lnTo>
                <a:lnTo>
                  <a:pt x="236" y="0"/>
                </a:lnTo>
                <a:lnTo>
                  <a:pt x="0" y="0"/>
                </a:lnTo>
                <a:close/>
                <a:moveTo>
                  <a:pt x="85" y="258"/>
                </a:moveTo>
                <a:lnTo>
                  <a:pt x="36" y="258"/>
                </a:lnTo>
                <a:lnTo>
                  <a:pt x="36" y="205"/>
                </a:lnTo>
                <a:lnTo>
                  <a:pt x="85" y="205"/>
                </a:lnTo>
                <a:lnTo>
                  <a:pt x="85" y="258"/>
                </a:lnTo>
                <a:close/>
                <a:moveTo>
                  <a:pt x="85" y="183"/>
                </a:moveTo>
                <a:lnTo>
                  <a:pt x="36" y="183"/>
                </a:lnTo>
                <a:lnTo>
                  <a:pt x="36" y="129"/>
                </a:lnTo>
                <a:lnTo>
                  <a:pt x="85" y="129"/>
                </a:lnTo>
                <a:lnTo>
                  <a:pt x="85" y="183"/>
                </a:lnTo>
                <a:close/>
                <a:moveTo>
                  <a:pt x="209" y="232"/>
                </a:moveTo>
                <a:lnTo>
                  <a:pt x="107" y="232"/>
                </a:lnTo>
                <a:lnTo>
                  <a:pt x="107" y="129"/>
                </a:lnTo>
                <a:lnTo>
                  <a:pt x="209" y="129"/>
                </a:lnTo>
                <a:lnTo>
                  <a:pt x="209" y="232"/>
                </a:lnTo>
                <a:close/>
                <a:moveTo>
                  <a:pt x="209" y="98"/>
                </a:moveTo>
                <a:lnTo>
                  <a:pt x="31" y="98"/>
                </a:lnTo>
                <a:lnTo>
                  <a:pt x="31" y="36"/>
                </a:lnTo>
                <a:lnTo>
                  <a:pt x="209" y="36"/>
                </a:lnTo>
                <a:lnTo>
                  <a:pt x="209" y="9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endParaRPr lang="zh-CN" altLang="en-US" sz="1350" noProof="1"/>
          </a:p>
        </p:txBody>
      </p:sp>
      <p:grpSp>
        <p:nvGrpSpPr>
          <p:cNvPr id="46" name="组合 45"/>
          <p:cNvGrpSpPr/>
          <p:nvPr/>
        </p:nvGrpSpPr>
        <p:grpSpPr>
          <a:xfrm>
            <a:off x="7050927" y="2789040"/>
            <a:ext cx="423863" cy="413147"/>
            <a:chOff x="3858320" y="2074068"/>
            <a:chExt cx="565150" cy="550863"/>
          </a:xfrm>
          <a:solidFill>
            <a:schemeClr val="accent5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4147245" y="2483643"/>
              <a:ext cx="92075" cy="127000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127000 h 18"/>
                <a:gd name="T4" fmla="*/ 92075 w 13"/>
                <a:gd name="T5" fmla="*/ 21167 h 18"/>
                <a:gd name="T6" fmla="*/ 0 w 13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7"/>
                    <a:pt x="10" y="11"/>
                    <a:pt x="13" y="3"/>
                  </a:cubicBezTo>
                  <a:cubicBezTo>
                    <a:pt x="9" y="1"/>
                    <a:pt x="5" y="0"/>
                    <a:pt x="0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147245" y="2356643"/>
              <a:ext cx="112712" cy="119063"/>
            </a:xfrm>
            <a:custGeom>
              <a:avLst/>
              <a:gdLst>
                <a:gd name="T0" fmla="*/ 112712 w 16"/>
                <a:gd name="T1" fmla="*/ 0 h 17"/>
                <a:gd name="T2" fmla="*/ 0 w 16"/>
                <a:gd name="T3" fmla="*/ 0 h 17"/>
                <a:gd name="T4" fmla="*/ 0 w 16"/>
                <a:gd name="T5" fmla="*/ 98052 h 17"/>
                <a:gd name="T6" fmla="*/ 98623 w 16"/>
                <a:gd name="T7" fmla="*/ 119063 h 17"/>
                <a:gd name="T8" fmla="*/ 112712 w 1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10" y="15"/>
                    <a:pt x="14" y="17"/>
                  </a:cubicBezTo>
                  <a:cubicBezTo>
                    <a:pt x="15" y="12"/>
                    <a:pt x="16" y="6"/>
                    <a:pt x="16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147245" y="2207418"/>
              <a:ext cx="112712" cy="120650"/>
            </a:xfrm>
            <a:custGeom>
              <a:avLst/>
              <a:gdLst>
                <a:gd name="T0" fmla="*/ 0 w 16"/>
                <a:gd name="T1" fmla="*/ 21291 h 17"/>
                <a:gd name="T2" fmla="*/ 0 w 16"/>
                <a:gd name="T3" fmla="*/ 120650 h 17"/>
                <a:gd name="T4" fmla="*/ 112712 w 16"/>
                <a:gd name="T5" fmla="*/ 120650 h 17"/>
                <a:gd name="T6" fmla="*/ 98623 w 16"/>
                <a:gd name="T7" fmla="*/ 0 h 17"/>
                <a:gd name="T8" fmla="*/ 0 w 16"/>
                <a:gd name="T9" fmla="*/ 2129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0" y="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1"/>
                    <a:pt x="15" y="5"/>
                    <a:pt x="14" y="0"/>
                  </a:cubicBezTo>
                  <a:cubicBezTo>
                    <a:pt x="9" y="2"/>
                    <a:pt x="5" y="3"/>
                    <a:pt x="0" y="3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028182" y="2483643"/>
              <a:ext cx="98425" cy="133350"/>
            </a:xfrm>
            <a:custGeom>
              <a:avLst/>
              <a:gdLst>
                <a:gd name="T0" fmla="*/ 98425 w 14"/>
                <a:gd name="T1" fmla="*/ 133350 h 19"/>
                <a:gd name="T2" fmla="*/ 98425 w 14"/>
                <a:gd name="T3" fmla="*/ 0 h 19"/>
                <a:gd name="T4" fmla="*/ 0 w 14"/>
                <a:gd name="T5" fmla="*/ 21055 h 19"/>
                <a:gd name="T6" fmla="*/ 98425 w 14"/>
                <a:gd name="T7" fmla="*/ 13335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4" y="1"/>
                    <a:pt x="0" y="3"/>
                  </a:cubicBezTo>
                  <a:cubicBezTo>
                    <a:pt x="3" y="11"/>
                    <a:pt x="8" y="17"/>
                    <a:pt x="14" y="19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005957" y="2215356"/>
              <a:ext cx="120650" cy="112712"/>
            </a:xfrm>
            <a:custGeom>
              <a:avLst/>
              <a:gdLst>
                <a:gd name="T0" fmla="*/ 0 w 17"/>
                <a:gd name="T1" fmla="*/ 112712 h 16"/>
                <a:gd name="T2" fmla="*/ 120650 w 17"/>
                <a:gd name="T3" fmla="*/ 112712 h 16"/>
                <a:gd name="T4" fmla="*/ 120650 w 17"/>
                <a:gd name="T5" fmla="*/ 21134 h 16"/>
                <a:gd name="T6" fmla="*/ 14194 w 17"/>
                <a:gd name="T7" fmla="*/ 0 h 16"/>
                <a:gd name="T8" fmla="*/ 0 w 17"/>
                <a:gd name="T9" fmla="*/ 1127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2"/>
                    <a:pt x="7" y="1"/>
                    <a:pt x="2" y="0"/>
                  </a:cubicBezTo>
                  <a:cubicBezTo>
                    <a:pt x="1" y="5"/>
                    <a:pt x="0" y="10"/>
                    <a:pt x="0" y="16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4147245" y="2088356"/>
              <a:ext cx="85725" cy="112712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112712 h 16"/>
                <a:gd name="T4" fmla="*/ 85725 w 12"/>
                <a:gd name="T5" fmla="*/ 91579 h 16"/>
                <a:gd name="T6" fmla="*/ 0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8" y="15"/>
                    <a:pt x="12" y="13"/>
                  </a:cubicBezTo>
                  <a:cubicBezTo>
                    <a:pt x="9" y="6"/>
                    <a:pt x="5" y="1"/>
                    <a:pt x="0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034532" y="2080418"/>
              <a:ext cx="92075" cy="120650"/>
            </a:xfrm>
            <a:custGeom>
              <a:avLst/>
              <a:gdLst>
                <a:gd name="T0" fmla="*/ 92075 w 13"/>
                <a:gd name="T1" fmla="*/ 120650 h 17"/>
                <a:gd name="T2" fmla="*/ 92075 w 13"/>
                <a:gd name="T3" fmla="*/ 0 h 17"/>
                <a:gd name="T4" fmla="*/ 0 w 13"/>
                <a:gd name="T5" fmla="*/ 106456 h 17"/>
                <a:gd name="T6" fmla="*/ 92075 w 13"/>
                <a:gd name="T7" fmla="*/ 12065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7" y="2"/>
                    <a:pt x="3" y="7"/>
                    <a:pt x="0" y="15"/>
                  </a:cubicBezTo>
                  <a:cubicBezTo>
                    <a:pt x="4" y="16"/>
                    <a:pt x="8" y="17"/>
                    <a:pt x="13" y="17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005957" y="2356643"/>
              <a:ext cx="120650" cy="119063"/>
            </a:xfrm>
            <a:custGeom>
              <a:avLst/>
              <a:gdLst>
                <a:gd name="T0" fmla="*/ 14194 w 17"/>
                <a:gd name="T1" fmla="*/ 119063 h 17"/>
                <a:gd name="T2" fmla="*/ 120650 w 17"/>
                <a:gd name="T3" fmla="*/ 98052 h 17"/>
                <a:gd name="T4" fmla="*/ 120650 w 17"/>
                <a:gd name="T5" fmla="*/ 0 h 17"/>
                <a:gd name="T6" fmla="*/ 0 w 17"/>
                <a:gd name="T7" fmla="*/ 0 h 17"/>
                <a:gd name="T8" fmla="*/ 14194 w 17"/>
                <a:gd name="T9" fmla="*/ 11906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2" y="17"/>
                  </a:moveTo>
                  <a:cubicBezTo>
                    <a:pt x="6" y="15"/>
                    <a:pt x="11" y="14"/>
                    <a:pt x="17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2" y="17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858320" y="2356643"/>
              <a:ext cx="134937" cy="176213"/>
            </a:xfrm>
            <a:custGeom>
              <a:avLst/>
              <a:gdLst>
                <a:gd name="T0" fmla="*/ 134937 w 19"/>
                <a:gd name="T1" fmla="*/ 133922 h 25"/>
                <a:gd name="T2" fmla="*/ 113631 w 19"/>
                <a:gd name="T3" fmla="*/ 0 h 25"/>
                <a:gd name="T4" fmla="*/ 0 w 19"/>
                <a:gd name="T5" fmla="*/ 0 h 25"/>
                <a:gd name="T6" fmla="*/ 71019 w 19"/>
                <a:gd name="T7" fmla="*/ 176213 h 25"/>
                <a:gd name="T8" fmla="*/ 134937 w 19"/>
                <a:gd name="T9" fmla="*/ 13392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5">
                  <a:moveTo>
                    <a:pt x="19" y="19"/>
                  </a:moveTo>
                  <a:cubicBezTo>
                    <a:pt x="17" y="13"/>
                    <a:pt x="17" y="7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9"/>
                    <a:pt x="10" y="25"/>
                  </a:cubicBezTo>
                  <a:cubicBezTo>
                    <a:pt x="12" y="23"/>
                    <a:pt x="16" y="20"/>
                    <a:pt x="19" y="19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96457" y="2074068"/>
              <a:ext cx="120650" cy="92075"/>
            </a:xfrm>
            <a:custGeom>
              <a:avLst/>
              <a:gdLst>
                <a:gd name="T0" fmla="*/ 0 w 17"/>
                <a:gd name="T1" fmla="*/ 0 h 13"/>
                <a:gd name="T2" fmla="*/ 63874 w 17"/>
                <a:gd name="T3" fmla="*/ 92075 h 13"/>
                <a:gd name="T4" fmla="*/ 120650 w 17"/>
                <a:gd name="T5" fmla="*/ 56662 h 13"/>
                <a:gd name="T6" fmla="*/ 0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3" y="2"/>
                    <a:pt x="7" y="7"/>
                    <a:pt x="9" y="13"/>
                  </a:cubicBezTo>
                  <a:cubicBezTo>
                    <a:pt x="12" y="12"/>
                    <a:pt x="15" y="10"/>
                    <a:pt x="17" y="8"/>
                  </a:cubicBezTo>
                  <a:cubicBezTo>
                    <a:pt x="12" y="4"/>
                    <a:pt x="6" y="1"/>
                    <a:pt x="0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274245" y="2356643"/>
              <a:ext cx="149225" cy="182563"/>
            </a:xfrm>
            <a:custGeom>
              <a:avLst/>
              <a:gdLst>
                <a:gd name="T0" fmla="*/ 21318 w 21"/>
                <a:gd name="T1" fmla="*/ 0 h 26"/>
                <a:gd name="T2" fmla="*/ 0 w 21"/>
                <a:gd name="T3" fmla="*/ 133411 h 26"/>
                <a:gd name="T4" fmla="*/ 71060 w 21"/>
                <a:gd name="T5" fmla="*/ 182563 h 26"/>
                <a:gd name="T6" fmla="*/ 149225 w 21"/>
                <a:gd name="T7" fmla="*/ 0 h 26"/>
                <a:gd name="T8" fmla="*/ 21318 w 2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6">
                  <a:moveTo>
                    <a:pt x="3" y="0"/>
                  </a:moveTo>
                  <a:cubicBezTo>
                    <a:pt x="2" y="7"/>
                    <a:pt x="2" y="13"/>
                    <a:pt x="0" y="19"/>
                  </a:cubicBezTo>
                  <a:cubicBezTo>
                    <a:pt x="4" y="21"/>
                    <a:pt x="7" y="23"/>
                    <a:pt x="10" y="26"/>
                  </a:cubicBezTo>
                  <a:cubicBezTo>
                    <a:pt x="16" y="19"/>
                    <a:pt x="20" y="1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3950395" y="2074068"/>
              <a:ext cx="119062" cy="98425"/>
            </a:xfrm>
            <a:custGeom>
              <a:avLst/>
              <a:gdLst>
                <a:gd name="T0" fmla="*/ 56029 w 17"/>
                <a:gd name="T1" fmla="*/ 98425 h 14"/>
                <a:gd name="T2" fmla="*/ 119062 w 17"/>
                <a:gd name="T3" fmla="*/ 0 h 14"/>
                <a:gd name="T4" fmla="*/ 0 w 17"/>
                <a:gd name="T5" fmla="*/ 56243 h 14"/>
                <a:gd name="T6" fmla="*/ 56029 w 17"/>
                <a:gd name="T7" fmla="*/ 9842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cubicBezTo>
                    <a:pt x="10" y="8"/>
                    <a:pt x="13" y="3"/>
                    <a:pt x="17" y="0"/>
                  </a:cubicBezTo>
                  <a:cubicBezTo>
                    <a:pt x="11" y="1"/>
                    <a:pt x="5" y="4"/>
                    <a:pt x="0" y="8"/>
                  </a:cubicBezTo>
                  <a:cubicBezTo>
                    <a:pt x="3" y="10"/>
                    <a:pt x="5" y="12"/>
                    <a:pt x="8" y="14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4274245" y="2151856"/>
              <a:ext cx="141287" cy="176212"/>
            </a:xfrm>
            <a:custGeom>
              <a:avLst/>
              <a:gdLst>
                <a:gd name="T0" fmla="*/ 0 w 20"/>
                <a:gd name="T1" fmla="*/ 49339 h 25"/>
                <a:gd name="T2" fmla="*/ 14129 w 20"/>
                <a:gd name="T3" fmla="*/ 176212 h 25"/>
                <a:gd name="T4" fmla="*/ 141287 w 20"/>
                <a:gd name="T5" fmla="*/ 176212 h 25"/>
                <a:gd name="T6" fmla="*/ 63579 w 20"/>
                <a:gd name="T7" fmla="*/ 0 h 25"/>
                <a:gd name="T8" fmla="*/ 0 w 20"/>
                <a:gd name="T9" fmla="*/ 4933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5">
                  <a:moveTo>
                    <a:pt x="0" y="7"/>
                  </a:moveTo>
                  <a:cubicBezTo>
                    <a:pt x="1" y="12"/>
                    <a:pt x="2" y="18"/>
                    <a:pt x="2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5"/>
                    <a:pt x="16" y="6"/>
                    <a:pt x="9" y="0"/>
                  </a:cubicBezTo>
                  <a:cubicBezTo>
                    <a:pt x="6" y="2"/>
                    <a:pt x="3" y="5"/>
                    <a:pt x="0" y="7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858320" y="2151856"/>
              <a:ext cx="134937" cy="176212"/>
            </a:xfrm>
            <a:custGeom>
              <a:avLst/>
              <a:gdLst>
                <a:gd name="T0" fmla="*/ 120733 w 19"/>
                <a:gd name="T1" fmla="*/ 176212 h 25"/>
                <a:gd name="T2" fmla="*/ 134937 w 19"/>
                <a:gd name="T3" fmla="*/ 49339 h 25"/>
                <a:gd name="T4" fmla="*/ 71019 w 19"/>
                <a:gd name="T5" fmla="*/ 0 h 25"/>
                <a:gd name="T6" fmla="*/ 0 w 19"/>
                <a:gd name="T7" fmla="*/ 176212 h 25"/>
                <a:gd name="T8" fmla="*/ 120733 w 19"/>
                <a:gd name="T9" fmla="*/ 17621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5">
                  <a:moveTo>
                    <a:pt x="17" y="25"/>
                  </a:moveTo>
                  <a:cubicBezTo>
                    <a:pt x="17" y="19"/>
                    <a:pt x="18" y="12"/>
                    <a:pt x="19" y="7"/>
                  </a:cubicBezTo>
                  <a:cubicBezTo>
                    <a:pt x="16" y="5"/>
                    <a:pt x="13" y="3"/>
                    <a:pt x="10" y="0"/>
                  </a:cubicBezTo>
                  <a:cubicBezTo>
                    <a:pt x="4" y="7"/>
                    <a:pt x="0" y="16"/>
                    <a:pt x="0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196457" y="2518568"/>
              <a:ext cx="127000" cy="106363"/>
            </a:xfrm>
            <a:custGeom>
              <a:avLst/>
              <a:gdLst>
                <a:gd name="T0" fmla="*/ 70556 w 18"/>
                <a:gd name="T1" fmla="*/ 0 h 15"/>
                <a:gd name="T2" fmla="*/ 0 w 18"/>
                <a:gd name="T3" fmla="*/ 106363 h 15"/>
                <a:gd name="T4" fmla="*/ 127000 w 18"/>
                <a:gd name="T5" fmla="*/ 42545 h 15"/>
                <a:gd name="T6" fmla="*/ 70556 w 1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7" y="7"/>
                    <a:pt x="4" y="12"/>
                    <a:pt x="0" y="15"/>
                  </a:cubicBezTo>
                  <a:cubicBezTo>
                    <a:pt x="7" y="13"/>
                    <a:pt x="13" y="10"/>
                    <a:pt x="18" y="6"/>
                  </a:cubicBezTo>
                  <a:cubicBezTo>
                    <a:pt x="15" y="4"/>
                    <a:pt x="13" y="2"/>
                    <a:pt x="10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3950395" y="2518568"/>
              <a:ext cx="112712" cy="98425"/>
            </a:xfrm>
            <a:custGeom>
              <a:avLst/>
              <a:gdLst>
                <a:gd name="T0" fmla="*/ 49312 w 16"/>
                <a:gd name="T1" fmla="*/ 0 h 14"/>
                <a:gd name="T2" fmla="*/ 0 w 16"/>
                <a:gd name="T3" fmla="*/ 35152 h 14"/>
                <a:gd name="T4" fmla="*/ 112712 w 16"/>
                <a:gd name="T5" fmla="*/ 98425 h 14"/>
                <a:gd name="T6" fmla="*/ 49312 w 1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4">
                  <a:moveTo>
                    <a:pt x="7" y="0"/>
                  </a:moveTo>
                  <a:cubicBezTo>
                    <a:pt x="4" y="1"/>
                    <a:pt x="2" y="3"/>
                    <a:pt x="0" y="5"/>
                  </a:cubicBezTo>
                  <a:cubicBezTo>
                    <a:pt x="4" y="10"/>
                    <a:pt x="10" y="13"/>
                    <a:pt x="16" y="14"/>
                  </a:cubicBezTo>
                  <a:cubicBezTo>
                    <a:pt x="13" y="11"/>
                    <a:pt x="9" y="6"/>
                    <a:pt x="7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</p:grpSp>
      <p:sp>
        <p:nvSpPr>
          <p:cNvPr id="31" name="Freeform 26"/>
          <p:cNvSpPr>
            <a:spLocks noEditPoints="1"/>
          </p:cNvSpPr>
          <p:nvPr/>
        </p:nvSpPr>
        <p:spPr bwMode="auto">
          <a:xfrm>
            <a:off x="5232797" y="2888457"/>
            <a:ext cx="391716" cy="396479"/>
          </a:xfrm>
          <a:custGeom>
            <a:avLst/>
            <a:gdLst>
              <a:gd name="T0" fmla="*/ 522287 w 74"/>
              <a:gd name="T1" fmla="*/ 458153 h 75"/>
              <a:gd name="T2" fmla="*/ 388186 w 74"/>
              <a:gd name="T3" fmla="*/ 331280 h 75"/>
              <a:gd name="T4" fmla="*/ 409360 w 74"/>
              <a:gd name="T5" fmla="*/ 211455 h 75"/>
              <a:gd name="T6" fmla="*/ 197622 w 74"/>
              <a:gd name="T7" fmla="*/ 7049 h 75"/>
              <a:gd name="T8" fmla="*/ 7058 w 74"/>
              <a:gd name="T9" fmla="*/ 232601 h 75"/>
              <a:gd name="T10" fmla="*/ 225854 w 74"/>
              <a:gd name="T11" fmla="*/ 437007 h 75"/>
              <a:gd name="T12" fmla="*/ 331723 w 74"/>
              <a:gd name="T13" fmla="*/ 394716 h 75"/>
              <a:gd name="T14" fmla="*/ 465824 w 74"/>
              <a:gd name="T15" fmla="*/ 521589 h 75"/>
              <a:gd name="T16" fmla="*/ 479939 w 74"/>
              <a:gd name="T17" fmla="*/ 521589 h 75"/>
              <a:gd name="T18" fmla="*/ 522287 w 74"/>
              <a:gd name="T19" fmla="*/ 472250 h 75"/>
              <a:gd name="T20" fmla="*/ 522287 w 74"/>
              <a:gd name="T21" fmla="*/ 458153 h 75"/>
              <a:gd name="T22" fmla="*/ 70579 w 74"/>
              <a:gd name="T23" fmla="*/ 225552 h 75"/>
              <a:gd name="T24" fmla="*/ 204680 w 74"/>
              <a:gd name="T25" fmla="*/ 77534 h 75"/>
              <a:gd name="T26" fmla="*/ 345839 w 74"/>
              <a:gd name="T27" fmla="*/ 218504 h 75"/>
              <a:gd name="T28" fmla="*/ 218796 w 74"/>
              <a:gd name="T29" fmla="*/ 366522 h 75"/>
              <a:gd name="T30" fmla="*/ 70579 w 74"/>
              <a:gd name="T31" fmla="*/ 225552 h 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4" h="75">
                <a:moveTo>
                  <a:pt x="74" y="65"/>
                </a:moveTo>
                <a:cubicBezTo>
                  <a:pt x="55" y="47"/>
                  <a:pt x="55" y="47"/>
                  <a:pt x="55" y="47"/>
                </a:cubicBezTo>
                <a:cubicBezTo>
                  <a:pt x="57" y="42"/>
                  <a:pt x="59" y="36"/>
                  <a:pt x="58" y="30"/>
                </a:cubicBezTo>
                <a:cubicBezTo>
                  <a:pt x="57" y="13"/>
                  <a:pt x="44" y="0"/>
                  <a:pt x="28" y="1"/>
                </a:cubicBezTo>
                <a:cubicBezTo>
                  <a:pt x="12" y="2"/>
                  <a:pt x="0" y="16"/>
                  <a:pt x="1" y="33"/>
                </a:cubicBezTo>
                <a:cubicBezTo>
                  <a:pt x="2" y="49"/>
                  <a:pt x="16" y="63"/>
                  <a:pt x="32" y="62"/>
                </a:cubicBezTo>
                <a:cubicBezTo>
                  <a:pt x="37" y="62"/>
                  <a:pt x="43" y="60"/>
                  <a:pt x="47" y="56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5"/>
                  <a:pt x="67" y="75"/>
                  <a:pt x="68" y="74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6"/>
                  <a:pt x="74" y="65"/>
                </a:cubicBezTo>
                <a:close/>
                <a:moveTo>
                  <a:pt x="10" y="32"/>
                </a:moveTo>
                <a:cubicBezTo>
                  <a:pt x="10" y="21"/>
                  <a:pt x="18" y="11"/>
                  <a:pt x="29" y="11"/>
                </a:cubicBezTo>
                <a:cubicBezTo>
                  <a:pt x="39" y="10"/>
                  <a:pt x="49" y="19"/>
                  <a:pt x="49" y="31"/>
                </a:cubicBezTo>
                <a:cubicBezTo>
                  <a:pt x="50" y="42"/>
                  <a:pt x="42" y="52"/>
                  <a:pt x="31" y="52"/>
                </a:cubicBezTo>
                <a:cubicBezTo>
                  <a:pt x="20" y="53"/>
                  <a:pt x="11" y="44"/>
                  <a:pt x="10" y="32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endParaRPr lang="zh-CN" altLang="en-US" sz="1350" noProof="1"/>
          </a:p>
        </p:txBody>
      </p:sp>
      <p:grpSp>
        <p:nvGrpSpPr>
          <p:cNvPr id="47" name="组合 46"/>
          <p:cNvGrpSpPr/>
          <p:nvPr/>
        </p:nvGrpSpPr>
        <p:grpSpPr>
          <a:xfrm>
            <a:off x="7362633" y="3771306"/>
            <a:ext cx="519113" cy="375047"/>
            <a:chOff x="4415532" y="3606006"/>
            <a:chExt cx="692150" cy="500062"/>
          </a:xfrm>
          <a:solidFill>
            <a:schemeClr val="accent5"/>
          </a:solidFill>
        </p:grpSpPr>
        <p:sp>
          <p:nvSpPr>
            <p:cNvPr id="32" name="Freeform 27"/>
            <p:cNvSpPr/>
            <p:nvPr/>
          </p:nvSpPr>
          <p:spPr bwMode="auto">
            <a:xfrm>
              <a:off x="4740970" y="3739356"/>
              <a:ext cx="366712" cy="366712"/>
            </a:xfrm>
            <a:custGeom>
              <a:avLst/>
              <a:gdLst>
                <a:gd name="T0" fmla="*/ 232721 w 52"/>
                <a:gd name="T1" fmla="*/ 225669 h 52"/>
                <a:gd name="T2" fmla="*/ 225669 w 52"/>
                <a:gd name="T3" fmla="*/ 204512 h 52"/>
                <a:gd name="T4" fmla="*/ 239773 w 52"/>
                <a:gd name="T5" fmla="*/ 155147 h 52"/>
                <a:gd name="T6" fmla="*/ 253878 w 52"/>
                <a:gd name="T7" fmla="*/ 148095 h 52"/>
                <a:gd name="T8" fmla="*/ 253878 w 52"/>
                <a:gd name="T9" fmla="*/ 126939 h 52"/>
                <a:gd name="T10" fmla="*/ 253878 w 52"/>
                <a:gd name="T11" fmla="*/ 119887 h 52"/>
                <a:gd name="T12" fmla="*/ 260930 w 52"/>
                <a:gd name="T13" fmla="*/ 63469 h 52"/>
                <a:gd name="T14" fmla="*/ 204512 w 52"/>
                <a:gd name="T15" fmla="*/ 7052 h 52"/>
                <a:gd name="T16" fmla="*/ 133991 w 52"/>
                <a:gd name="T17" fmla="*/ 14104 h 52"/>
                <a:gd name="T18" fmla="*/ 105782 w 52"/>
                <a:gd name="T19" fmla="*/ 63469 h 52"/>
                <a:gd name="T20" fmla="*/ 112834 w 52"/>
                <a:gd name="T21" fmla="*/ 119887 h 52"/>
                <a:gd name="T22" fmla="*/ 105782 w 52"/>
                <a:gd name="T23" fmla="*/ 133991 h 52"/>
                <a:gd name="T24" fmla="*/ 119887 w 52"/>
                <a:gd name="T25" fmla="*/ 155147 h 52"/>
                <a:gd name="T26" fmla="*/ 133991 w 52"/>
                <a:gd name="T27" fmla="*/ 218617 h 52"/>
                <a:gd name="T28" fmla="*/ 49365 w 52"/>
                <a:gd name="T29" fmla="*/ 275034 h 52"/>
                <a:gd name="T30" fmla="*/ 0 w 52"/>
                <a:gd name="T31" fmla="*/ 366712 h 52"/>
                <a:gd name="T32" fmla="*/ 366712 w 52"/>
                <a:gd name="T33" fmla="*/ 366712 h 52"/>
                <a:gd name="T34" fmla="*/ 338503 w 52"/>
                <a:gd name="T35" fmla="*/ 275034 h 52"/>
                <a:gd name="T36" fmla="*/ 232721 w 52"/>
                <a:gd name="T37" fmla="*/ 225669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52">
                  <a:moveTo>
                    <a:pt x="33" y="32"/>
                  </a:moveTo>
                  <a:cubicBezTo>
                    <a:pt x="33" y="31"/>
                    <a:pt x="32" y="30"/>
                    <a:pt x="32" y="29"/>
                  </a:cubicBezTo>
                  <a:cubicBezTo>
                    <a:pt x="33" y="26"/>
                    <a:pt x="34" y="22"/>
                    <a:pt x="34" y="22"/>
                  </a:cubicBezTo>
                  <a:cubicBezTo>
                    <a:pt x="34" y="22"/>
                    <a:pt x="35" y="22"/>
                    <a:pt x="36" y="21"/>
                  </a:cubicBezTo>
                  <a:cubicBezTo>
                    <a:pt x="37" y="19"/>
                    <a:pt x="36" y="18"/>
                    <a:pt x="36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7" y="12"/>
                    <a:pt x="37" y="9"/>
                  </a:cubicBezTo>
                  <a:cubicBezTo>
                    <a:pt x="36" y="4"/>
                    <a:pt x="31" y="1"/>
                    <a:pt x="29" y="1"/>
                  </a:cubicBezTo>
                  <a:cubicBezTo>
                    <a:pt x="27" y="0"/>
                    <a:pt x="23" y="0"/>
                    <a:pt x="19" y="2"/>
                  </a:cubicBezTo>
                  <a:cubicBezTo>
                    <a:pt x="16" y="4"/>
                    <a:pt x="15" y="7"/>
                    <a:pt x="15" y="9"/>
                  </a:cubicBezTo>
                  <a:cubicBezTo>
                    <a:pt x="15" y="12"/>
                    <a:pt x="16" y="17"/>
                    <a:pt x="16" y="17"/>
                  </a:cubicBezTo>
                  <a:cubicBezTo>
                    <a:pt x="16" y="17"/>
                    <a:pt x="15" y="17"/>
                    <a:pt x="15" y="19"/>
                  </a:cubicBezTo>
                  <a:cubicBezTo>
                    <a:pt x="15" y="21"/>
                    <a:pt x="17" y="22"/>
                    <a:pt x="17" y="22"/>
                  </a:cubicBezTo>
                  <a:cubicBezTo>
                    <a:pt x="17" y="22"/>
                    <a:pt x="20" y="28"/>
                    <a:pt x="19" y="31"/>
                  </a:cubicBezTo>
                  <a:cubicBezTo>
                    <a:pt x="18" y="33"/>
                    <a:pt x="12" y="35"/>
                    <a:pt x="7" y="39"/>
                  </a:cubicBezTo>
                  <a:cubicBezTo>
                    <a:pt x="1" y="42"/>
                    <a:pt x="0" y="52"/>
                    <a:pt x="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1" y="43"/>
                    <a:pt x="48" y="39"/>
                  </a:cubicBezTo>
                  <a:cubicBezTo>
                    <a:pt x="44" y="36"/>
                    <a:pt x="34" y="35"/>
                    <a:pt x="33" y="32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4740970" y="3964781"/>
              <a:ext cx="182562" cy="141287"/>
            </a:xfrm>
            <a:custGeom>
              <a:avLst/>
              <a:gdLst>
                <a:gd name="T0" fmla="*/ 0 w 26"/>
                <a:gd name="T1" fmla="*/ 141287 h 20"/>
                <a:gd name="T2" fmla="*/ 182562 w 26"/>
                <a:gd name="T3" fmla="*/ 141287 h 20"/>
                <a:gd name="T4" fmla="*/ 140432 w 26"/>
                <a:gd name="T5" fmla="*/ 14129 h 20"/>
                <a:gd name="T6" fmla="*/ 126389 w 26"/>
                <a:gd name="T7" fmla="*/ 0 h 20"/>
                <a:gd name="T8" fmla="*/ 49151 w 26"/>
                <a:gd name="T9" fmla="*/ 49450 h 20"/>
                <a:gd name="T10" fmla="*/ 0 w 26"/>
                <a:gd name="T11" fmla="*/ 14128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5" y="7"/>
                    <a:pt x="20" y="2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5" y="2"/>
                    <a:pt x="11" y="4"/>
                    <a:pt x="7" y="7"/>
                  </a:cubicBezTo>
                  <a:cubicBezTo>
                    <a:pt x="2" y="10"/>
                    <a:pt x="1" y="17"/>
                    <a:pt x="0" y="2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415532" y="3606006"/>
              <a:ext cx="417513" cy="500062"/>
            </a:xfrm>
            <a:custGeom>
              <a:avLst/>
              <a:gdLst>
                <a:gd name="T0" fmla="*/ 360901 w 59"/>
                <a:gd name="T1" fmla="*/ 380329 h 71"/>
                <a:gd name="T2" fmla="*/ 403360 w 59"/>
                <a:gd name="T3" fmla="*/ 352156 h 71"/>
                <a:gd name="T4" fmla="*/ 417513 w 59"/>
                <a:gd name="T5" fmla="*/ 345113 h 71"/>
                <a:gd name="T6" fmla="*/ 325519 w 59"/>
                <a:gd name="T7" fmla="*/ 302854 h 71"/>
                <a:gd name="T8" fmla="*/ 318442 w 59"/>
                <a:gd name="T9" fmla="*/ 274682 h 71"/>
                <a:gd name="T10" fmla="*/ 332595 w 59"/>
                <a:gd name="T11" fmla="*/ 211294 h 71"/>
                <a:gd name="T12" fmla="*/ 353825 w 59"/>
                <a:gd name="T13" fmla="*/ 190164 h 71"/>
                <a:gd name="T14" fmla="*/ 353825 w 59"/>
                <a:gd name="T15" fmla="*/ 161992 h 71"/>
                <a:gd name="T16" fmla="*/ 353825 w 59"/>
                <a:gd name="T17" fmla="*/ 154949 h 71"/>
                <a:gd name="T18" fmla="*/ 360901 w 59"/>
                <a:gd name="T19" fmla="*/ 77474 h 71"/>
                <a:gd name="T20" fmla="*/ 283060 w 59"/>
                <a:gd name="T21" fmla="*/ 7043 h 71"/>
                <a:gd name="T22" fmla="*/ 191065 w 59"/>
                <a:gd name="T23" fmla="*/ 14086 h 71"/>
                <a:gd name="T24" fmla="*/ 141530 w 59"/>
                <a:gd name="T25" fmla="*/ 84518 h 71"/>
                <a:gd name="T26" fmla="*/ 155683 w 59"/>
                <a:gd name="T27" fmla="*/ 161992 h 71"/>
                <a:gd name="T28" fmla="*/ 141530 w 59"/>
                <a:gd name="T29" fmla="*/ 183121 h 71"/>
                <a:gd name="T30" fmla="*/ 162759 w 59"/>
                <a:gd name="T31" fmla="*/ 211294 h 71"/>
                <a:gd name="T32" fmla="*/ 183989 w 59"/>
                <a:gd name="T33" fmla="*/ 288768 h 71"/>
                <a:gd name="T34" fmla="*/ 70765 w 59"/>
                <a:gd name="T35" fmla="*/ 373286 h 71"/>
                <a:gd name="T36" fmla="*/ 0 w 59"/>
                <a:gd name="T37" fmla="*/ 500062 h 71"/>
                <a:gd name="T38" fmla="*/ 297213 w 59"/>
                <a:gd name="T39" fmla="*/ 500062 h 71"/>
                <a:gd name="T40" fmla="*/ 360901 w 59"/>
                <a:gd name="T41" fmla="*/ 380329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" h="71">
                  <a:moveTo>
                    <a:pt x="51" y="54"/>
                  </a:moveTo>
                  <a:cubicBezTo>
                    <a:pt x="53" y="53"/>
                    <a:pt x="55" y="52"/>
                    <a:pt x="57" y="50"/>
                  </a:cubicBezTo>
                  <a:cubicBezTo>
                    <a:pt x="58" y="50"/>
                    <a:pt x="59" y="50"/>
                    <a:pt x="59" y="49"/>
                  </a:cubicBezTo>
                  <a:cubicBezTo>
                    <a:pt x="54" y="47"/>
                    <a:pt x="47" y="45"/>
                    <a:pt x="46" y="43"/>
                  </a:cubicBezTo>
                  <a:cubicBezTo>
                    <a:pt x="46" y="42"/>
                    <a:pt x="45" y="41"/>
                    <a:pt x="45" y="39"/>
                  </a:cubicBezTo>
                  <a:cubicBezTo>
                    <a:pt x="45" y="35"/>
                    <a:pt x="47" y="30"/>
                    <a:pt x="47" y="30"/>
                  </a:cubicBezTo>
                  <a:cubicBezTo>
                    <a:pt x="47" y="30"/>
                    <a:pt x="49" y="29"/>
                    <a:pt x="50" y="27"/>
                  </a:cubicBezTo>
                  <a:cubicBezTo>
                    <a:pt x="51" y="26"/>
                    <a:pt x="50" y="23"/>
                    <a:pt x="50" y="23"/>
                  </a:cubicBezTo>
                  <a:cubicBezTo>
                    <a:pt x="50" y="23"/>
                    <a:pt x="50" y="23"/>
                    <a:pt x="50" y="22"/>
                  </a:cubicBezTo>
                  <a:cubicBezTo>
                    <a:pt x="50" y="20"/>
                    <a:pt x="51" y="16"/>
                    <a:pt x="51" y="11"/>
                  </a:cubicBezTo>
                  <a:cubicBezTo>
                    <a:pt x="50" y="4"/>
                    <a:pt x="43" y="1"/>
                    <a:pt x="40" y="1"/>
                  </a:cubicBezTo>
                  <a:cubicBezTo>
                    <a:pt x="37" y="0"/>
                    <a:pt x="32" y="0"/>
                    <a:pt x="27" y="2"/>
                  </a:cubicBezTo>
                  <a:cubicBezTo>
                    <a:pt x="22" y="4"/>
                    <a:pt x="21" y="9"/>
                    <a:pt x="20" y="12"/>
                  </a:cubicBezTo>
                  <a:cubicBezTo>
                    <a:pt x="20" y="15"/>
                    <a:pt x="22" y="23"/>
                    <a:pt x="22" y="23"/>
                  </a:cubicBezTo>
                  <a:cubicBezTo>
                    <a:pt x="22" y="23"/>
                    <a:pt x="20" y="23"/>
                    <a:pt x="20" y="26"/>
                  </a:cubicBezTo>
                  <a:cubicBezTo>
                    <a:pt x="21" y="28"/>
                    <a:pt x="23" y="30"/>
                    <a:pt x="23" y="30"/>
                  </a:cubicBezTo>
                  <a:cubicBezTo>
                    <a:pt x="23" y="30"/>
                    <a:pt x="27" y="38"/>
                    <a:pt x="26" y="41"/>
                  </a:cubicBezTo>
                  <a:cubicBezTo>
                    <a:pt x="25" y="44"/>
                    <a:pt x="16" y="48"/>
                    <a:pt x="10" y="53"/>
                  </a:cubicBezTo>
                  <a:cubicBezTo>
                    <a:pt x="2" y="57"/>
                    <a:pt x="0" y="71"/>
                    <a:pt x="0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69"/>
                    <a:pt x="44" y="58"/>
                    <a:pt x="51" y="54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</p:grpSp>
      <p:sp>
        <p:nvSpPr>
          <p:cNvPr id="35" name="Freeform 30"/>
          <p:cNvSpPr/>
          <p:nvPr/>
        </p:nvSpPr>
        <p:spPr bwMode="auto">
          <a:xfrm>
            <a:off x="4905375" y="3771900"/>
            <a:ext cx="419100" cy="365522"/>
          </a:xfrm>
          <a:custGeom>
            <a:avLst/>
            <a:gdLst>
              <a:gd name="T0" fmla="*/ 0 w 79"/>
              <a:gd name="T1" fmla="*/ 183644 h 69"/>
              <a:gd name="T2" fmla="*/ 141468 w 79"/>
              <a:gd name="T3" fmla="*/ 346098 h 69"/>
              <a:gd name="T4" fmla="*/ 106101 w 79"/>
              <a:gd name="T5" fmla="*/ 487363 h 69"/>
              <a:gd name="T6" fmla="*/ 275863 w 79"/>
              <a:gd name="T7" fmla="*/ 374351 h 69"/>
              <a:gd name="T8" fmla="*/ 318304 w 79"/>
              <a:gd name="T9" fmla="*/ 367288 h 69"/>
              <a:gd name="T10" fmla="*/ 558800 w 79"/>
              <a:gd name="T11" fmla="*/ 183644 h 69"/>
              <a:gd name="T12" fmla="*/ 275863 w 79"/>
              <a:gd name="T13" fmla="*/ 0 h 69"/>
              <a:gd name="T14" fmla="*/ 0 w 79"/>
              <a:gd name="T15" fmla="*/ 183644 h 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" h="69">
                <a:moveTo>
                  <a:pt x="0" y="26"/>
                </a:moveTo>
                <a:cubicBezTo>
                  <a:pt x="0" y="36"/>
                  <a:pt x="8" y="44"/>
                  <a:pt x="20" y="49"/>
                </a:cubicBezTo>
                <a:cubicBezTo>
                  <a:pt x="23" y="50"/>
                  <a:pt x="15" y="69"/>
                  <a:pt x="15" y="69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43" y="52"/>
                  <a:pt x="45" y="52"/>
                </a:cubicBezTo>
                <a:cubicBezTo>
                  <a:pt x="64" y="51"/>
                  <a:pt x="79" y="40"/>
                  <a:pt x="79" y="26"/>
                </a:cubicBezTo>
                <a:cubicBezTo>
                  <a:pt x="79" y="11"/>
                  <a:pt x="61" y="0"/>
                  <a:pt x="39" y="0"/>
                </a:cubicBezTo>
                <a:cubicBezTo>
                  <a:pt x="18" y="0"/>
                  <a:pt x="0" y="11"/>
                  <a:pt x="0" y="26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endParaRPr lang="zh-CN" altLang="en-US" sz="1350" noProof="1"/>
          </a:p>
        </p:txBody>
      </p:sp>
      <p:grpSp>
        <p:nvGrpSpPr>
          <p:cNvPr id="45" name="组合 44"/>
          <p:cNvGrpSpPr/>
          <p:nvPr/>
        </p:nvGrpSpPr>
        <p:grpSpPr>
          <a:xfrm>
            <a:off x="6209394" y="2603063"/>
            <a:ext cx="375047" cy="376238"/>
            <a:chOff x="2362895" y="1586706"/>
            <a:chExt cx="500062" cy="501650"/>
          </a:xfrm>
          <a:solidFill>
            <a:schemeClr val="accent5"/>
          </a:solidFill>
        </p:grpSpPr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2658170" y="1840706"/>
              <a:ext cx="204787" cy="204787"/>
            </a:xfrm>
            <a:custGeom>
              <a:avLst/>
              <a:gdLst>
                <a:gd name="T0" fmla="*/ 105924 w 29"/>
                <a:gd name="T1" fmla="*/ 0 h 29"/>
                <a:gd name="T2" fmla="*/ 0 w 29"/>
                <a:gd name="T3" fmla="*/ 98863 h 29"/>
                <a:gd name="T4" fmla="*/ 105924 w 29"/>
                <a:gd name="T5" fmla="*/ 204787 h 29"/>
                <a:gd name="T6" fmla="*/ 204787 w 29"/>
                <a:gd name="T7" fmla="*/ 98863 h 29"/>
                <a:gd name="T8" fmla="*/ 105924 w 29"/>
                <a:gd name="T9" fmla="*/ 0 h 29"/>
                <a:gd name="T10" fmla="*/ 162417 w 29"/>
                <a:gd name="T11" fmla="*/ 112986 h 29"/>
                <a:gd name="T12" fmla="*/ 120048 w 29"/>
                <a:gd name="T13" fmla="*/ 112986 h 29"/>
                <a:gd name="T14" fmla="*/ 120048 w 29"/>
                <a:gd name="T15" fmla="*/ 162417 h 29"/>
                <a:gd name="T16" fmla="*/ 91801 w 29"/>
                <a:gd name="T17" fmla="*/ 162417 h 29"/>
                <a:gd name="T18" fmla="*/ 91801 w 29"/>
                <a:gd name="T19" fmla="*/ 112986 h 29"/>
                <a:gd name="T20" fmla="*/ 49431 w 29"/>
                <a:gd name="T21" fmla="*/ 112986 h 29"/>
                <a:gd name="T22" fmla="*/ 49431 w 29"/>
                <a:gd name="T23" fmla="*/ 84739 h 29"/>
                <a:gd name="T24" fmla="*/ 91801 w 29"/>
                <a:gd name="T25" fmla="*/ 84739 h 29"/>
                <a:gd name="T26" fmla="*/ 91801 w 29"/>
                <a:gd name="T27" fmla="*/ 35308 h 29"/>
                <a:gd name="T28" fmla="*/ 120048 w 29"/>
                <a:gd name="T29" fmla="*/ 35308 h 29"/>
                <a:gd name="T30" fmla="*/ 120048 w 29"/>
                <a:gd name="T31" fmla="*/ 84739 h 29"/>
                <a:gd name="T32" fmla="*/ 162417 w 29"/>
                <a:gd name="T33" fmla="*/ 84739 h 29"/>
                <a:gd name="T34" fmla="*/ 162417 w 29"/>
                <a:gd name="T35" fmla="*/ 112986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23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2658170" y="1904206"/>
              <a:ext cx="149225" cy="141287"/>
            </a:xfrm>
            <a:custGeom>
              <a:avLst/>
              <a:gdLst>
                <a:gd name="T0" fmla="*/ 106589 w 21"/>
                <a:gd name="T1" fmla="*/ 141287 h 20"/>
                <a:gd name="T2" fmla="*/ 149225 w 21"/>
                <a:gd name="T3" fmla="*/ 127158 h 20"/>
                <a:gd name="T4" fmla="*/ 120801 w 21"/>
                <a:gd name="T5" fmla="*/ 63579 h 20"/>
                <a:gd name="T6" fmla="*/ 120801 w 21"/>
                <a:gd name="T7" fmla="*/ 56515 h 20"/>
                <a:gd name="T8" fmla="*/ 120801 w 21"/>
                <a:gd name="T9" fmla="*/ 98901 h 20"/>
                <a:gd name="T10" fmla="*/ 92377 w 21"/>
                <a:gd name="T11" fmla="*/ 98901 h 20"/>
                <a:gd name="T12" fmla="*/ 92377 w 21"/>
                <a:gd name="T13" fmla="*/ 49450 h 20"/>
                <a:gd name="T14" fmla="*/ 49742 w 21"/>
                <a:gd name="T15" fmla="*/ 49450 h 20"/>
                <a:gd name="T16" fmla="*/ 49742 w 21"/>
                <a:gd name="T17" fmla="*/ 21193 h 20"/>
                <a:gd name="T18" fmla="*/ 63954 w 21"/>
                <a:gd name="T19" fmla="*/ 21193 h 20"/>
                <a:gd name="T20" fmla="*/ 7106 w 21"/>
                <a:gd name="T21" fmla="*/ 0 h 20"/>
                <a:gd name="T22" fmla="*/ 0 w 21"/>
                <a:gd name="T23" fmla="*/ 35322 h 20"/>
                <a:gd name="T24" fmla="*/ 106589 w 21"/>
                <a:gd name="T25" fmla="*/ 14128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0">
                  <a:moveTo>
                    <a:pt x="15" y="20"/>
                  </a:moveTo>
                  <a:cubicBezTo>
                    <a:pt x="17" y="20"/>
                    <a:pt x="19" y="19"/>
                    <a:pt x="21" y="18"/>
                  </a:cubicBezTo>
                  <a:cubicBezTo>
                    <a:pt x="20" y="15"/>
                    <a:pt x="19" y="11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3" y="1"/>
                    <a:pt x="1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3"/>
                    <a:pt x="7" y="20"/>
                    <a:pt x="15" y="2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2362895" y="1586706"/>
              <a:ext cx="458787" cy="501650"/>
            </a:xfrm>
            <a:custGeom>
              <a:avLst/>
              <a:gdLst>
                <a:gd name="T0" fmla="*/ 402321 w 65"/>
                <a:gd name="T1" fmla="*/ 487519 h 71"/>
                <a:gd name="T2" fmla="*/ 268214 w 65"/>
                <a:gd name="T3" fmla="*/ 353275 h 71"/>
                <a:gd name="T4" fmla="*/ 282330 w 65"/>
                <a:gd name="T5" fmla="*/ 289685 h 71"/>
                <a:gd name="T6" fmla="*/ 282330 w 65"/>
                <a:gd name="T7" fmla="*/ 275554 h 71"/>
                <a:gd name="T8" fmla="*/ 296447 w 65"/>
                <a:gd name="T9" fmla="*/ 204899 h 71"/>
                <a:gd name="T10" fmla="*/ 310564 w 65"/>
                <a:gd name="T11" fmla="*/ 183703 h 71"/>
                <a:gd name="T12" fmla="*/ 317622 w 65"/>
                <a:gd name="T13" fmla="*/ 155441 h 71"/>
                <a:gd name="T14" fmla="*/ 310564 w 65"/>
                <a:gd name="T15" fmla="*/ 148375 h 71"/>
                <a:gd name="T16" fmla="*/ 317622 w 65"/>
                <a:gd name="T17" fmla="*/ 98917 h 71"/>
                <a:gd name="T18" fmla="*/ 317622 w 65"/>
                <a:gd name="T19" fmla="*/ 70655 h 71"/>
                <a:gd name="T20" fmla="*/ 254097 w 65"/>
                <a:gd name="T21" fmla="*/ 7065 h 71"/>
                <a:gd name="T22" fmla="*/ 183515 w 65"/>
                <a:gd name="T23" fmla="*/ 14131 h 71"/>
                <a:gd name="T24" fmla="*/ 127049 w 65"/>
                <a:gd name="T25" fmla="*/ 0 h 71"/>
                <a:gd name="T26" fmla="*/ 127049 w 65"/>
                <a:gd name="T27" fmla="*/ 77720 h 71"/>
                <a:gd name="T28" fmla="*/ 134107 w 65"/>
                <a:gd name="T29" fmla="*/ 148375 h 71"/>
                <a:gd name="T30" fmla="*/ 127049 w 65"/>
                <a:gd name="T31" fmla="*/ 169572 h 71"/>
                <a:gd name="T32" fmla="*/ 141165 w 65"/>
                <a:gd name="T33" fmla="*/ 204899 h 71"/>
                <a:gd name="T34" fmla="*/ 162340 w 65"/>
                <a:gd name="T35" fmla="*/ 289685 h 71"/>
                <a:gd name="T36" fmla="*/ 63524 w 65"/>
                <a:gd name="T37" fmla="*/ 367406 h 71"/>
                <a:gd name="T38" fmla="*/ 0 w 65"/>
                <a:gd name="T39" fmla="*/ 501650 h 71"/>
                <a:gd name="T40" fmla="*/ 458787 w 65"/>
                <a:gd name="T41" fmla="*/ 501650 h 71"/>
                <a:gd name="T42" fmla="*/ 451729 w 65"/>
                <a:gd name="T43" fmla="*/ 473388 h 71"/>
                <a:gd name="T44" fmla="*/ 402321 w 65"/>
                <a:gd name="T45" fmla="*/ 487519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5" h="71">
                  <a:moveTo>
                    <a:pt x="57" y="69"/>
                  </a:moveTo>
                  <a:cubicBezTo>
                    <a:pt x="46" y="69"/>
                    <a:pt x="38" y="61"/>
                    <a:pt x="38" y="50"/>
                  </a:cubicBezTo>
                  <a:cubicBezTo>
                    <a:pt x="38" y="47"/>
                    <a:pt x="39" y="43"/>
                    <a:pt x="40" y="41"/>
                  </a:cubicBezTo>
                  <a:cubicBezTo>
                    <a:pt x="40" y="40"/>
                    <a:pt x="40" y="39"/>
                    <a:pt x="40" y="39"/>
                  </a:cubicBezTo>
                  <a:cubicBezTo>
                    <a:pt x="40" y="34"/>
                    <a:pt x="42" y="29"/>
                    <a:pt x="42" y="29"/>
                  </a:cubicBezTo>
                  <a:cubicBezTo>
                    <a:pt x="42" y="29"/>
                    <a:pt x="44" y="28"/>
                    <a:pt x="44" y="26"/>
                  </a:cubicBezTo>
                  <a:cubicBezTo>
                    <a:pt x="45" y="25"/>
                    <a:pt x="45" y="22"/>
                    <a:pt x="45" y="22"/>
                  </a:cubicBezTo>
                  <a:cubicBezTo>
                    <a:pt x="45" y="22"/>
                    <a:pt x="44" y="22"/>
                    <a:pt x="44" y="21"/>
                  </a:cubicBezTo>
                  <a:cubicBezTo>
                    <a:pt x="44" y="19"/>
                    <a:pt x="45" y="17"/>
                    <a:pt x="45" y="14"/>
                  </a:cubicBezTo>
                  <a:cubicBezTo>
                    <a:pt x="45" y="12"/>
                    <a:pt x="45" y="12"/>
                    <a:pt x="45" y="10"/>
                  </a:cubicBezTo>
                  <a:cubicBezTo>
                    <a:pt x="45" y="3"/>
                    <a:pt x="39" y="2"/>
                    <a:pt x="36" y="1"/>
                  </a:cubicBezTo>
                  <a:cubicBezTo>
                    <a:pt x="31" y="1"/>
                    <a:pt x="30" y="1"/>
                    <a:pt x="26" y="2"/>
                  </a:cubicBezTo>
                  <a:cubicBezTo>
                    <a:pt x="22" y="2"/>
                    <a:pt x="18" y="0"/>
                    <a:pt x="18" y="0"/>
                  </a:cubicBezTo>
                  <a:cubicBezTo>
                    <a:pt x="18" y="0"/>
                    <a:pt x="17" y="5"/>
                    <a:pt x="18" y="11"/>
                  </a:cubicBezTo>
                  <a:cubicBezTo>
                    <a:pt x="18" y="16"/>
                    <a:pt x="19" y="21"/>
                    <a:pt x="19" y="21"/>
                  </a:cubicBezTo>
                  <a:cubicBezTo>
                    <a:pt x="19" y="21"/>
                    <a:pt x="18" y="21"/>
                    <a:pt x="18" y="24"/>
                  </a:cubicBezTo>
                  <a:cubicBezTo>
                    <a:pt x="18" y="27"/>
                    <a:pt x="20" y="29"/>
                    <a:pt x="20" y="29"/>
                  </a:cubicBezTo>
                  <a:cubicBezTo>
                    <a:pt x="20" y="29"/>
                    <a:pt x="24" y="38"/>
                    <a:pt x="23" y="41"/>
                  </a:cubicBezTo>
                  <a:cubicBezTo>
                    <a:pt x="23" y="44"/>
                    <a:pt x="14" y="47"/>
                    <a:pt x="9" y="52"/>
                  </a:cubicBezTo>
                  <a:cubicBezTo>
                    <a:pt x="1" y="57"/>
                    <a:pt x="0" y="71"/>
                    <a:pt x="0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5" y="71"/>
                    <a:pt x="64" y="70"/>
                    <a:pt x="64" y="67"/>
                  </a:cubicBezTo>
                  <a:cubicBezTo>
                    <a:pt x="62" y="68"/>
                    <a:pt x="59" y="69"/>
                    <a:pt x="57" y="69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82817" y="3000376"/>
            <a:ext cx="1884759" cy="2039541"/>
            <a:chOff x="978595" y="2221706"/>
            <a:chExt cx="3268662" cy="3268662"/>
          </a:xfrm>
        </p:grpSpPr>
        <p:sp>
          <p:nvSpPr>
            <p:cNvPr id="39" name="Freeform 34"/>
            <p:cNvSpPr/>
            <p:nvPr/>
          </p:nvSpPr>
          <p:spPr bwMode="auto">
            <a:xfrm>
              <a:off x="3385245" y="3669506"/>
              <a:ext cx="862012" cy="373062"/>
            </a:xfrm>
            <a:custGeom>
              <a:avLst/>
              <a:gdLst>
                <a:gd name="T0" fmla="*/ 862012 w 122"/>
                <a:gd name="T1" fmla="*/ 190050 h 53"/>
                <a:gd name="T2" fmla="*/ 572319 w 122"/>
                <a:gd name="T3" fmla="*/ 0 h 53"/>
                <a:gd name="T4" fmla="*/ 49460 w 122"/>
                <a:gd name="T5" fmla="*/ 0 h 53"/>
                <a:gd name="T6" fmla="*/ 0 w 122"/>
                <a:gd name="T7" fmla="*/ 28156 h 53"/>
                <a:gd name="T8" fmla="*/ 0 w 122"/>
                <a:gd name="T9" fmla="*/ 344906 h 53"/>
                <a:gd name="T10" fmla="*/ 49460 w 122"/>
                <a:gd name="T11" fmla="*/ 373062 h 53"/>
                <a:gd name="T12" fmla="*/ 586451 w 122"/>
                <a:gd name="T13" fmla="*/ 373062 h 53"/>
                <a:gd name="T14" fmla="*/ 862012 w 122"/>
                <a:gd name="T15" fmla="*/ 19005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52">
                  <a:moveTo>
                    <a:pt x="122" y="2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3" y="53"/>
                    <a:pt x="7" y="53"/>
                  </a:cubicBezTo>
                  <a:cubicBezTo>
                    <a:pt x="83" y="53"/>
                    <a:pt x="83" y="53"/>
                    <a:pt x="83" y="53"/>
                  </a:cubicBezTo>
                  <a:lnTo>
                    <a:pt x="122" y="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978595" y="3669506"/>
              <a:ext cx="868362" cy="373062"/>
            </a:xfrm>
            <a:custGeom>
              <a:avLst/>
              <a:gdLst>
                <a:gd name="T0" fmla="*/ 0 w 123"/>
                <a:gd name="T1" fmla="*/ 175973 h 53"/>
                <a:gd name="T2" fmla="*/ 289454 w 123"/>
                <a:gd name="T3" fmla="*/ 373062 h 53"/>
                <a:gd name="T4" fmla="*/ 811883 w 123"/>
                <a:gd name="T5" fmla="*/ 373062 h 53"/>
                <a:gd name="T6" fmla="*/ 861302 w 123"/>
                <a:gd name="T7" fmla="*/ 344906 h 53"/>
                <a:gd name="T8" fmla="*/ 868362 w 123"/>
                <a:gd name="T9" fmla="*/ 35195 h 53"/>
                <a:gd name="T10" fmla="*/ 818943 w 123"/>
                <a:gd name="T11" fmla="*/ 0 h 53"/>
                <a:gd name="T12" fmla="*/ 275334 w 123"/>
                <a:gd name="T13" fmla="*/ 0 h 53"/>
                <a:gd name="T14" fmla="*/ 0 w 123"/>
                <a:gd name="T15" fmla="*/ 17597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3" h="52">
                  <a:moveTo>
                    <a:pt x="0" y="25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9" y="53"/>
                    <a:pt x="122" y="51"/>
                    <a:pt x="122" y="4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0" y="0"/>
                    <a:pt x="116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2412107" y="2221706"/>
              <a:ext cx="381000" cy="868362"/>
            </a:xfrm>
            <a:custGeom>
              <a:avLst/>
              <a:gdLst>
                <a:gd name="T0" fmla="*/ 190500 w 54"/>
                <a:gd name="T1" fmla="*/ 0 h 123"/>
                <a:gd name="T2" fmla="*/ 0 w 54"/>
                <a:gd name="T3" fmla="*/ 296514 h 123"/>
                <a:gd name="T4" fmla="*/ 0 w 54"/>
                <a:gd name="T5" fmla="*/ 818943 h 123"/>
                <a:gd name="T6" fmla="*/ 35278 w 54"/>
                <a:gd name="T7" fmla="*/ 868362 h 123"/>
                <a:gd name="T8" fmla="*/ 345722 w 54"/>
                <a:gd name="T9" fmla="*/ 868362 h 123"/>
                <a:gd name="T10" fmla="*/ 381000 w 54"/>
                <a:gd name="T11" fmla="*/ 818943 h 123"/>
                <a:gd name="T12" fmla="*/ 373944 w 54"/>
                <a:gd name="T13" fmla="*/ 275334 h 123"/>
                <a:gd name="T14" fmla="*/ 190500 w 54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123">
                  <a:moveTo>
                    <a:pt x="27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2" y="123"/>
                    <a:pt x="5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2" y="123"/>
                    <a:pt x="54" y="119"/>
                    <a:pt x="54" y="116"/>
                  </a:cubicBezTo>
                  <a:cubicBezTo>
                    <a:pt x="53" y="39"/>
                    <a:pt x="53" y="39"/>
                    <a:pt x="53" y="39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2426395" y="4622006"/>
              <a:ext cx="373062" cy="868362"/>
            </a:xfrm>
            <a:custGeom>
              <a:avLst/>
              <a:gdLst>
                <a:gd name="T0" fmla="*/ 183012 w 53"/>
                <a:gd name="T1" fmla="*/ 868362 h 123"/>
                <a:gd name="T2" fmla="*/ 373062 w 53"/>
                <a:gd name="T3" fmla="*/ 571848 h 123"/>
                <a:gd name="T4" fmla="*/ 373062 w 53"/>
                <a:gd name="T5" fmla="*/ 49419 h 123"/>
                <a:gd name="T6" fmla="*/ 344906 w 53"/>
                <a:gd name="T7" fmla="*/ 7060 h 123"/>
                <a:gd name="T8" fmla="*/ 28156 w 53"/>
                <a:gd name="T9" fmla="*/ 0 h 123"/>
                <a:gd name="T10" fmla="*/ 0 w 53"/>
                <a:gd name="T11" fmla="*/ 49419 h 123"/>
                <a:gd name="T12" fmla="*/ 0 w 53"/>
                <a:gd name="T13" fmla="*/ 593028 h 123"/>
                <a:gd name="T14" fmla="*/ 183012 w 53"/>
                <a:gd name="T15" fmla="*/ 86836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23">
                  <a:moveTo>
                    <a:pt x="26" y="123"/>
                  </a:moveTo>
                  <a:cubicBezTo>
                    <a:pt x="53" y="81"/>
                    <a:pt x="53" y="81"/>
                    <a:pt x="53" y="8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4"/>
                    <a:pt x="51" y="1"/>
                    <a:pt x="49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26" y="1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3047107" y="2666206"/>
              <a:ext cx="719138" cy="749300"/>
            </a:xfrm>
            <a:custGeom>
              <a:avLst/>
              <a:gdLst>
                <a:gd name="T0" fmla="*/ 719138 w 102"/>
                <a:gd name="T1" fmla="*/ 0 h 106"/>
                <a:gd name="T2" fmla="*/ 373670 w 102"/>
                <a:gd name="T3" fmla="*/ 84826 h 106"/>
                <a:gd name="T4" fmla="*/ 21151 w 102"/>
                <a:gd name="T5" fmla="*/ 466545 h 106"/>
                <a:gd name="T6" fmla="*/ 7050 w 102"/>
                <a:gd name="T7" fmla="*/ 523096 h 106"/>
                <a:gd name="T8" fmla="*/ 239713 w 102"/>
                <a:gd name="T9" fmla="*/ 735162 h 106"/>
                <a:gd name="T10" fmla="*/ 296116 w 102"/>
                <a:gd name="T11" fmla="*/ 721025 h 106"/>
                <a:gd name="T12" fmla="*/ 662735 w 102"/>
                <a:gd name="T13" fmla="*/ 325168 h 106"/>
                <a:gd name="T14" fmla="*/ 719138 w 102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05">
                  <a:moveTo>
                    <a:pt x="102" y="0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2"/>
                    <a:pt x="1" y="7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6"/>
                    <a:pt x="39" y="105"/>
                    <a:pt x="42" y="102"/>
                  </a:cubicBezTo>
                  <a:cubicBezTo>
                    <a:pt x="94" y="46"/>
                    <a:pt x="94" y="46"/>
                    <a:pt x="94" y="46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1523107" y="4296568"/>
              <a:ext cx="725488" cy="749300"/>
            </a:xfrm>
            <a:custGeom>
              <a:avLst/>
              <a:gdLst>
                <a:gd name="T0" fmla="*/ 0 w 103"/>
                <a:gd name="T1" fmla="*/ 749300 h 106"/>
                <a:gd name="T2" fmla="*/ 345135 w 103"/>
                <a:gd name="T3" fmla="*/ 671542 h 106"/>
                <a:gd name="T4" fmla="*/ 704357 w 103"/>
                <a:gd name="T5" fmla="*/ 289824 h 106"/>
                <a:gd name="T6" fmla="*/ 711401 w 103"/>
                <a:gd name="T7" fmla="*/ 233273 h 106"/>
                <a:gd name="T8" fmla="*/ 486007 w 103"/>
                <a:gd name="T9" fmla="*/ 14138 h 106"/>
                <a:gd name="T10" fmla="*/ 429658 w 103"/>
                <a:gd name="T11" fmla="*/ 28275 h 106"/>
                <a:gd name="T12" fmla="*/ 56349 w 103"/>
                <a:gd name="T13" fmla="*/ 424132 h 106"/>
                <a:gd name="T14" fmla="*/ 0 w 103"/>
                <a:gd name="T15" fmla="*/ 74930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105">
                  <a:moveTo>
                    <a:pt x="0" y="106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2" y="38"/>
                    <a:pt x="103" y="34"/>
                    <a:pt x="101" y="33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7" y="0"/>
                    <a:pt x="63" y="1"/>
                    <a:pt x="61" y="4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3032820" y="4282281"/>
              <a:ext cx="727075" cy="741362"/>
            </a:xfrm>
            <a:custGeom>
              <a:avLst/>
              <a:gdLst>
                <a:gd name="T0" fmla="*/ 727075 w 103"/>
                <a:gd name="T1" fmla="*/ 741362 h 105"/>
                <a:gd name="T2" fmla="*/ 656485 w 103"/>
                <a:gd name="T3" fmla="*/ 395393 h 105"/>
                <a:gd name="T4" fmla="*/ 289418 w 103"/>
                <a:gd name="T5" fmla="*/ 21182 h 105"/>
                <a:gd name="T6" fmla="*/ 232946 w 103"/>
                <a:gd name="T7" fmla="*/ 7061 h 105"/>
                <a:gd name="T8" fmla="*/ 14118 w 103"/>
                <a:gd name="T9" fmla="*/ 232999 h 105"/>
                <a:gd name="T10" fmla="*/ 21177 w 103"/>
                <a:gd name="T11" fmla="*/ 289484 h 105"/>
                <a:gd name="T12" fmla="*/ 402362 w 103"/>
                <a:gd name="T13" fmla="*/ 670756 h 105"/>
                <a:gd name="T14" fmla="*/ 727075 w 103"/>
                <a:gd name="T15" fmla="*/ 741362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105">
                  <a:moveTo>
                    <a:pt x="103" y="105"/>
                  </a:moveTo>
                  <a:cubicBezTo>
                    <a:pt x="93" y="56"/>
                    <a:pt x="93" y="56"/>
                    <a:pt x="93" y="5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8" y="0"/>
                    <a:pt x="35" y="0"/>
                    <a:pt x="33" y="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4"/>
                    <a:pt x="1" y="38"/>
                    <a:pt x="3" y="41"/>
                  </a:cubicBezTo>
                  <a:cubicBezTo>
                    <a:pt x="57" y="95"/>
                    <a:pt x="57" y="95"/>
                    <a:pt x="57" y="95"/>
                  </a:cubicBezTo>
                  <a:lnTo>
                    <a:pt x="103" y="10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1465957" y="2688431"/>
              <a:ext cx="727075" cy="739775"/>
            </a:xfrm>
            <a:custGeom>
              <a:avLst/>
              <a:gdLst>
                <a:gd name="T0" fmla="*/ 0 w 103"/>
                <a:gd name="T1" fmla="*/ 0 h 105"/>
                <a:gd name="T2" fmla="*/ 70590 w 103"/>
                <a:gd name="T3" fmla="*/ 345228 h 105"/>
                <a:gd name="T4" fmla="*/ 437657 w 103"/>
                <a:gd name="T5" fmla="*/ 718639 h 105"/>
                <a:gd name="T6" fmla="*/ 494129 w 103"/>
                <a:gd name="T7" fmla="*/ 732730 h 105"/>
                <a:gd name="T8" fmla="*/ 712957 w 103"/>
                <a:gd name="T9" fmla="*/ 514320 h 105"/>
                <a:gd name="T10" fmla="*/ 705898 w 103"/>
                <a:gd name="T11" fmla="*/ 457956 h 105"/>
                <a:gd name="T12" fmla="*/ 324713 w 103"/>
                <a:gd name="T13" fmla="*/ 70455 h 105"/>
                <a:gd name="T14" fmla="*/ 0 w 103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105">
                  <a:moveTo>
                    <a:pt x="0" y="0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4" y="105"/>
                    <a:pt x="68" y="105"/>
                    <a:pt x="70" y="10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3" y="71"/>
                    <a:pt x="103" y="68"/>
                    <a:pt x="100" y="65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fontAlgn="auto"/>
              <a:endParaRPr lang="zh-CN" altLang="en-US" sz="1350" noProof="1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"/>
                            </p:stCondLst>
                            <p:childTnLst>
                              <p:par>
                                <p:cTn id="2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/>
      <p:bldP spid="11" grpId="0" animBg="1"/>
      <p:bldP spid="12" grpId="0" animBg="1"/>
      <p:bldP spid="13" grpId="0" animBg="1"/>
      <p:bldP spid="31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1919536" y="1412776"/>
            <a:ext cx="7219950" cy="1057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由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焦耳定律（</a:t>
            </a:r>
            <a:r>
              <a:rPr lang="en-US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Q=I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Rt)</a:t>
            </a: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可得：零电阻最诱人的应用是发电、输电和储能。 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919536" y="2420889"/>
            <a:ext cx="6337300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72745" algn="l"/>
              </a:tabLst>
            </a:pP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应用：</a:t>
            </a:r>
            <a:r>
              <a:rPr lang="zh-TW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做远距离输电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的导线</a:t>
            </a:r>
            <a:endParaRPr lang="zh-CN" altLang="zh-TW" sz="28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1524001" y="3068960"/>
            <a:ext cx="5591175" cy="2608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72745" algn="l"/>
              </a:tabLst>
            </a:pPr>
            <a:r>
              <a:rPr lang="zh-TW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TW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可以实现远距离大功率输电，因为超导输电线可以无损耗地输送极大的电流</a:t>
            </a: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还可以做变压器和电动机的线圈</a:t>
            </a:r>
            <a:endParaRPr lang="zh-CN" altLang="zh-TW" sz="28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tabLst>
                <a:tab pos="372745" algn="l"/>
              </a:tabLst>
            </a:pPr>
            <a:endParaRPr lang="en-US" altLang="zh-TW" sz="28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1928813" y="448735"/>
            <a:ext cx="808747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0066"/>
                </a:solidFill>
              </a:rPr>
              <a:t>超导材料特点：</a:t>
            </a:r>
            <a:r>
              <a:rPr lang="en-US" altLang="zh-CN" sz="4800" b="1">
                <a:solidFill>
                  <a:srgbClr val="000066"/>
                </a:solidFill>
              </a:rPr>
              <a:t>1.</a:t>
            </a:r>
            <a:r>
              <a:rPr lang="zh-CN" altLang="en-US" sz="4800" b="1">
                <a:solidFill>
                  <a:srgbClr val="000066"/>
                </a:solidFill>
              </a:rPr>
              <a:t>零电阻效应</a:t>
            </a:r>
          </a:p>
        </p:txBody>
      </p:sp>
      <p:pic>
        <p:nvPicPr>
          <p:cNvPr id="22534" name="Picture 6" descr="https://i04picsos.sogoucdn.com/e4052b43d2e3610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24700" y="2276872"/>
            <a:ext cx="35433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524001" y="5214474"/>
            <a:ext cx="5591175" cy="1574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72745" algn="l"/>
              </a:tabLst>
            </a:pPr>
            <a:r>
              <a:rPr lang="zh-TW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超导体不能应用到电热丝、电炉丝、保险丝、白炽灯丝等利用电热工作的设备上。</a:t>
            </a:r>
            <a:endParaRPr lang="en-US" altLang="zh-TW" sz="28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76425" y="1555751"/>
            <a:ext cx="8655050" cy="535596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72745" algn="l"/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TW" altLang="zh-CN" sz="2800" b="1">
                <a:latin typeface="+mj-lt"/>
                <a:ea typeface="黑体" panose="02010600030101010101" pitchFamily="49" charset="-122"/>
                <a:sym typeface="+mn-ea"/>
              </a:rPr>
              <a:t>迈斯纳和奥林菲尔德发现超导</a:t>
            </a:r>
            <a:r>
              <a:rPr lang="zh-TW" altLang="zh-CN" sz="2800" b="1">
                <a:solidFill>
                  <a:srgbClr val="FF0000"/>
                </a:solidFill>
                <a:latin typeface="+mj-lt"/>
                <a:ea typeface="黑体" panose="02010600030101010101" pitchFamily="49" charset="-122"/>
                <a:sym typeface="+mn-ea"/>
              </a:rPr>
              <a:t>磁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黑体" panose="02010600030101010101" pitchFamily="49" charset="-122"/>
                <a:sym typeface="+mn-ea"/>
              </a:rPr>
              <a:t>悬</a:t>
            </a:r>
            <a:r>
              <a:rPr lang="zh-TW" altLang="zh-CN" sz="2800" b="1">
                <a:solidFill>
                  <a:srgbClr val="FF0000"/>
                </a:solidFill>
                <a:latin typeface="+mj-lt"/>
                <a:ea typeface="黑体" panose="02010600030101010101" pitchFamily="49" charset="-122"/>
                <a:sym typeface="+mn-ea"/>
              </a:rPr>
              <a:t>浮现象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755775" y="2108201"/>
            <a:ext cx="8680450" cy="1057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72745" algn="l"/>
              </a:tabLst>
            </a:pP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应用：</a:t>
            </a:r>
            <a:r>
              <a:rPr lang="zh-TW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可以实现交通工具的无摩擦运行，大大提高交通工具的运行速度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zh-TW" sz="28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888088" y="2780929"/>
            <a:ext cx="25010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0066"/>
                </a:solidFill>
              </a:rPr>
              <a:t>磁悬浮列车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1928813" y="448735"/>
            <a:ext cx="808747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0066"/>
                </a:solidFill>
              </a:rPr>
              <a:t>超导材料特点：</a:t>
            </a:r>
            <a:r>
              <a:rPr lang="en-US" altLang="zh-CN" sz="4800" b="1">
                <a:solidFill>
                  <a:srgbClr val="000066"/>
                </a:solidFill>
              </a:rPr>
              <a:t>2.</a:t>
            </a:r>
            <a:r>
              <a:rPr lang="zh-CN" altLang="en-US" sz="4800" b="1">
                <a:solidFill>
                  <a:srgbClr val="000066"/>
                </a:solidFill>
              </a:rPr>
              <a:t>完全抗磁性</a:t>
            </a:r>
          </a:p>
        </p:txBody>
      </p:sp>
      <p:pic>
        <p:nvPicPr>
          <p:cNvPr id="23558" name="图片 2" descr="640 (1)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2375" y="3611035"/>
            <a:ext cx="4324350" cy="32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图片 3" descr="64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8776" y="3520019"/>
            <a:ext cx="4441825" cy="33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5190" y="476251"/>
            <a:ext cx="6408737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6000" b="1">
                <a:solidFill>
                  <a:srgbClr val="000066"/>
                </a:solidFill>
              </a:rPr>
              <a:t>二、纳米材料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78002" y="1773769"/>
            <a:ext cx="618807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0000"/>
                </a:solidFill>
              </a:rPr>
              <a:t>纳米是一个长度单位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48075" y="2954868"/>
            <a:ext cx="489585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400" b="1">
                <a:solidFill>
                  <a:srgbClr val="FF0000"/>
                </a:solidFill>
              </a:rPr>
              <a:t>1nm=10</a:t>
            </a:r>
            <a:r>
              <a:rPr lang="en-US" altLang="zh-CN" sz="4400" b="1" baseline="30000">
                <a:solidFill>
                  <a:srgbClr val="FF0000"/>
                </a:solidFill>
              </a:rPr>
              <a:t>-9</a:t>
            </a:r>
            <a:r>
              <a:rPr lang="en-US" altLang="zh-CN" sz="44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51089" y="4180418"/>
            <a:ext cx="726833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400" b="1">
                <a:solidFill>
                  <a:srgbClr val="000066"/>
                </a:solidFill>
              </a:rPr>
              <a:t>纳米材料尺度</a:t>
            </a:r>
            <a:r>
              <a:rPr lang="en-US" altLang="zh-CN" sz="4400" b="1">
                <a:solidFill>
                  <a:srgbClr val="000066"/>
                </a:solidFill>
              </a:rPr>
              <a:t>: 1</a:t>
            </a:r>
            <a:r>
              <a:rPr lang="zh-CN" altLang="en-US" sz="4400" b="1">
                <a:solidFill>
                  <a:srgbClr val="000066"/>
                </a:solidFill>
              </a:rPr>
              <a:t>～</a:t>
            </a:r>
            <a:r>
              <a:rPr lang="en-US" altLang="zh-CN" sz="4400" b="1">
                <a:solidFill>
                  <a:srgbClr val="000066"/>
                </a:solidFill>
              </a:rPr>
              <a:t>100</a:t>
            </a:r>
            <a:r>
              <a:rPr lang="zh-CN" altLang="en-US" sz="4400" b="1">
                <a:solidFill>
                  <a:srgbClr val="000066"/>
                </a:solidFill>
              </a:rPr>
              <a:t>个纳米</a:t>
            </a:r>
          </a:p>
        </p:txBody>
      </p:sp>
      <p:grpSp>
        <p:nvGrpSpPr>
          <p:cNvPr id="2" name="组合 5"/>
          <p:cNvGrpSpPr/>
          <p:nvPr/>
        </p:nvGrpSpPr>
        <p:grpSpPr>
          <a:xfrm>
            <a:off x="7996238" y="1280585"/>
            <a:ext cx="2303462" cy="2004483"/>
            <a:chOff x="6056585" y="614992"/>
            <a:chExt cx="2303647" cy="1503074"/>
          </a:xfrm>
        </p:grpSpPr>
        <p:pic>
          <p:nvPicPr>
            <p:cNvPr id="24583" name="图片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056585" y="984879"/>
              <a:ext cx="2122476" cy="113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6109981" y="614992"/>
              <a:ext cx="2250251" cy="2769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黑体" panose="02010600030101010101" pitchFamily="49" charset="-122"/>
                  <a:ea typeface="黑体" panose="02010600030101010101" pitchFamily="49" charset="-122"/>
                </a:rPr>
                <a:t>取向碳纳米管材料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2351088" y="721785"/>
            <a:ext cx="245131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二 纳米材料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89125" y="1972417"/>
            <a:ext cx="7583488" cy="370903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20000"/>
              </a:lnSpc>
              <a:defRPr/>
            </a:pPr>
            <a:r>
              <a:rPr lang="en-US" altLang="zh-TW" sz="2800" b="1">
                <a:solidFill>
                  <a:srgbClr val="000000"/>
                </a:solidFill>
                <a:latin typeface="+mj-lt"/>
                <a:ea typeface="+mj-ea"/>
                <a:sym typeface="+mn-ea"/>
              </a:rPr>
              <a:t>        </a:t>
            </a:r>
            <a:r>
              <a:rPr lang="zh-TW" altLang="zh-CN" sz="2800" b="1">
                <a:solidFill>
                  <a:srgbClr val="000000"/>
                </a:solidFill>
                <a:latin typeface="+mj-lt"/>
                <a:ea typeface="+mj-ea"/>
                <a:sym typeface="+mn-ea"/>
              </a:rPr>
              <a:t>什么是纳米材料？</a:t>
            </a:r>
            <a:endParaRPr lang="en-US" altLang="zh-TW" sz="2800" b="1">
              <a:solidFill>
                <a:srgbClr val="000000"/>
              </a:solidFill>
              <a:latin typeface="+mj-lt"/>
              <a:ea typeface="+mj-ea"/>
              <a:sym typeface="+mn-ea"/>
            </a:endParaRPr>
          </a:p>
          <a:p>
            <a:pPr indent="0">
              <a:lnSpc>
                <a:spcPct val="120000"/>
              </a:lnSpc>
              <a:defRPr/>
            </a:pPr>
            <a:r>
              <a:rPr lang="en-US" altLang="zh-TW" sz="2800" b="1">
                <a:solidFill>
                  <a:srgbClr val="000000"/>
                </a:solidFill>
                <a:latin typeface="+mj-lt"/>
                <a:ea typeface="+mj-ea"/>
                <a:sym typeface="+mn-ea"/>
              </a:rPr>
              <a:t>        </a:t>
            </a:r>
            <a:r>
              <a:rPr lang="zh-TW" altLang="zh-CN" sz="2800" b="1">
                <a:solidFill>
                  <a:srgbClr val="000000"/>
                </a:solidFill>
                <a:latin typeface="+mj-lt"/>
                <a:ea typeface="+mj-ea"/>
                <a:sym typeface="+mn-ea"/>
              </a:rPr>
              <a:t>纳米材料有哪些特殊性能？</a:t>
            </a:r>
            <a:endParaRPr lang="en-US" altLang="zh-TW" sz="2800" b="1">
              <a:solidFill>
                <a:srgbClr val="000000"/>
              </a:solidFill>
              <a:latin typeface="+mj-lt"/>
              <a:ea typeface="+mj-ea"/>
              <a:sym typeface="+mn-ea"/>
            </a:endParaRPr>
          </a:p>
          <a:p>
            <a:pPr indent="0">
              <a:lnSpc>
                <a:spcPct val="120000"/>
              </a:lnSpc>
              <a:defRPr/>
            </a:pPr>
            <a:r>
              <a:rPr lang="en-US" altLang="zh-TW" sz="2800" b="1">
                <a:solidFill>
                  <a:srgbClr val="FF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        </a:t>
            </a:r>
            <a:r>
              <a:rPr lang="zh-TW" altLang="zh-CN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合成材料的</a:t>
            </a:r>
            <a:r>
              <a:rPr lang="zh-TW" altLang="zh-CN" sz="2800" b="1">
                <a:solidFill>
                  <a:srgbClr val="FF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基本单元</a:t>
            </a:r>
            <a:r>
              <a:rPr lang="zh-TW" altLang="zh-CN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大小限制在</a:t>
            </a:r>
            <a:r>
              <a:rPr lang="zh-CN" altLang="zh-TW" sz="2800" b="1">
                <a:solidFill>
                  <a:srgbClr val="FF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—</a:t>
            </a:r>
            <a:r>
              <a:rPr lang="en-US" altLang="zh-TW" sz="2800" b="1">
                <a:solidFill>
                  <a:srgbClr val="FF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100nm</a:t>
            </a:r>
            <a:r>
              <a:rPr lang="zh-TW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范围内的材料是纳米材料</a:t>
            </a:r>
            <a:r>
              <a:rPr lang="zh-CN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，</a:t>
            </a:r>
            <a:r>
              <a:rPr lang="zh-TW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其基本单元的尺度小，</a:t>
            </a:r>
            <a:r>
              <a:rPr lang="zh-CN" altLang="zh-TW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在力、热、声、光、电、磁等方面表现出许多特殊的性能，它</a:t>
            </a:r>
            <a:r>
              <a:rPr lang="zh-TW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可以大大提高材料的强度和硬度</a:t>
            </a:r>
            <a:r>
              <a:rPr lang="zh-CN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，</a:t>
            </a:r>
            <a:r>
              <a:rPr lang="zh-TW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降低烧结温度，提高材料的磁性等</a:t>
            </a:r>
            <a:r>
              <a:rPr lang="zh-CN" altLang="en-US" sz="2800" b="1">
                <a:latin typeface="+mj-lt"/>
                <a:ea typeface="+mj-ea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b="1">
              <a:latin typeface="+mj-lt"/>
              <a:ea typeface="+mj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5604" name="Picture 8" descr="https://i02piccdn.sogoucdn.com/9d1c8b7358d118e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43800" y="239184"/>
            <a:ext cx="2971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371727" y="673102"/>
            <a:ext cx="7388561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FF0000"/>
                </a:solidFill>
              </a:rPr>
              <a:t>当材料的微粒小到纳米尺寸时，</a:t>
            </a:r>
          </a:p>
          <a:p>
            <a:pPr eaLnBrk="0" hangingPunct="0"/>
            <a:r>
              <a:rPr lang="zh-CN" altLang="en-US" sz="4000" b="1">
                <a:solidFill>
                  <a:srgbClr val="FF0000"/>
                </a:solidFill>
              </a:rPr>
              <a:t>材料的性能就会发生显著变化。</a:t>
            </a:r>
          </a:p>
        </p:txBody>
      </p:sp>
      <p:pic>
        <p:nvPicPr>
          <p:cNvPr id="27651" name="Picture 4" descr="js1"/>
          <p:cNvPicPr>
            <a:picLocks noChangeAspect="1" noChangeArrowheads="1"/>
          </p:cNvPicPr>
          <p:nvPr/>
        </p:nvPicPr>
        <p:blipFill>
          <a:blip r:embed="rId2">
            <a:lum contrast="38000"/>
          </a:blip>
          <a:srcRect l="5434" t="26355" r="74330" b="52832"/>
          <a:stretch>
            <a:fillRect/>
          </a:stretch>
        </p:blipFill>
        <p:spPr bwMode="auto">
          <a:xfrm>
            <a:off x="1849439" y="4351868"/>
            <a:ext cx="2085975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js1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6299" t="9297" r="83229" b="79956"/>
          <a:stretch>
            <a:fillRect/>
          </a:stretch>
        </p:blipFill>
        <p:spPr bwMode="auto">
          <a:xfrm>
            <a:off x="2085975" y="2836335"/>
            <a:ext cx="1225550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6"/>
          <p:cNvSpPr>
            <a:spLocks noChangeShapeType="1"/>
          </p:cNvSpPr>
          <p:nvPr/>
        </p:nvSpPr>
        <p:spPr bwMode="auto">
          <a:xfrm flipV="1">
            <a:off x="3576638" y="5295900"/>
            <a:ext cx="1008062" cy="431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418013" y="5012268"/>
            <a:ext cx="111120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0066"/>
                </a:solidFill>
              </a:rPr>
              <a:t>黄金</a:t>
            </a: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486152" y="3204633"/>
            <a:ext cx="9366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632326" y="2713568"/>
            <a:ext cx="306846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66"/>
                </a:solidFill>
              </a:rPr>
              <a:t>黄金的纳米颗粒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5159377" y="3625852"/>
            <a:ext cx="144463" cy="1820333"/>
          </a:xfrm>
          <a:prstGeom prst="upArrow">
            <a:avLst>
              <a:gd name="adj1" fmla="val 50000"/>
              <a:gd name="adj2" fmla="val 314798"/>
            </a:avLst>
          </a:prstGeom>
          <a:noFill/>
          <a:ln w="9525">
            <a:noFill/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6116640" y="4205818"/>
            <a:ext cx="4304383" cy="156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66"/>
                </a:solidFill>
              </a:rPr>
              <a:t>化学中还原氧化铁实验</a:t>
            </a:r>
            <a:endParaRPr lang="en-US" altLang="zh-CN" sz="3200" b="1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sz="3200" b="1">
                <a:solidFill>
                  <a:srgbClr val="000066"/>
                </a:solidFill>
              </a:rPr>
              <a:t>铁块是银白色</a:t>
            </a:r>
            <a:endParaRPr lang="en-US" altLang="zh-CN" sz="3200" b="1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sz="3200" b="1">
                <a:solidFill>
                  <a:srgbClr val="000066"/>
                </a:solidFill>
              </a:rPr>
              <a:t>铁粉是黑色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01picsos.sogoucdn.com/d5940ff13562bfa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9536" y="1916833"/>
            <a:ext cx="4203700" cy="37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s://i04picsos.sogoucdn.com/108b570c844d08ba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0016" y="1988841"/>
            <a:ext cx="4191000" cy="36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1775520" y="6021289"/>
            <a:ext cx="88924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/>
              <a:t>创造硅微型昆虫，用人造昆虫在温室传播花粉，杀死害虫；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135560" y="1124745"/>
            <a:ext cx="81708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一、  小尺寸效应</a:t>
            </a:r>
            <a:endParaRPr lang="zh-CN" altLang="en-US" sz="3200" b="1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59002" y="260352"/>
            <a:ext cx="5447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0066"/>
                </a:solidFill>
              </a:rPr>
              <a:t>纳米材料的特点</a:t>
            </a:r>
            <a:r>
              <a:rPr lang="en-US" altLang="zh-CN" sz="4800" b="1">
                <a:solidFill>
                  <a:srgbClr val="000066"/>
                </a:solidFill>
              </a:rPr>
              <a:t>1</a:t>
            </a:r>
            <a:r>
              <a:rPr lang="zh-CN" altLang="en-US" sz="4800" b="1">
                <a:solidFill>
                  <a:srgbClr val="000066"/>
                </a:solidFill>
              </a:rPr>
              <a:t>：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2" y="1843617"/>
            <a:ext cx="4799013" cy="475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文本框 2"/>
          <p:cNvSpPr txBox="1">
            <a:spLocks noChangeArrowheads="1"/>
          </p:cNvSpPr>
          <p:nvPr/>
        </p:nvSpPr>
        <p:spPr bwMode="auto">
          <a:xfrm>
            <a:off x="1991544" y="620689"/>
            <a:ext cx="25010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黑体" panose="02010600030101010101" pitchFamily="49" charset="-122"/>
                <a:ea typeface="黑体" panose="02010600030101010101" pitchFamily="49" charset="-122"/>
              </a:rPr>
              <a:t>纳米机器人</a:t>
            </a:r>
          </a:p>
        </p:txBody>
      </p:sp>
      <p:pic>
        <p:nvPicPr>
          <p:cNvPr id="31748" name="Picture 5" descr="https://timgsa.baidu.com/timg?image&amp;quality=80&amp;size=b9999_10000&amp;sec=1551229612627&amp;di=f99ee13e3a6a8fde339c6c05f2d3284b&amp;imgtype=0&amp;src=http%3A%2F%2Fwww.xinhuanet.com%2Fpolitics%2F2018-08%2F09%2F1123247506_15338059751451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3188" y="1856318"/>
            <a:ext cx="4056062" cy="47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矩形 4"/>
          <p:cNvSpPr>
            <a:spLocks noChangeArrowheads="1"/>
          </p:cNvSpPr>
          <p:nvPr/>
        </p:nvSpPr>
        <p:spPr bwMode="auto">
          <a:xfrm>
            <a:off x="4871864" y="548681"/>
            <a:ext cx="548163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医生用纳米机器人来打通脑血栓，清洁心脏动脉脂肪沉积物；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0" y="5578788"/>
            <a:ext cx="406794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直接泼到纳米衬衫上的水和油污只是停留在衣服的表层，轻轻一掸就掉下去了，没有留下一点痕迹。 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91544" y="1484785"/>
            <a:ext cx="352839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二、表面效应</a:t>
            </a:r>
            <a:endParaRPr lang="zh-CN" altLang="en-US" sz="3200" b="1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63553" y="260649"/>
            <a:ext cx="5447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0066"/>
                </a:solidFill>
              </a:rPr>
              <a:t>纳米材料的特点</a:t>
            </a:r>
            <a:r>
              <a:rPr lang="en-US" altLang="zh-CN" sz="4800" b="1">
                <a:solidFill>
                  <a:srgbClr val="000066"/>
                </a:solidFill>
              </a:rPr>
              <a:t>2</a:t>
            </a:r>
            <a:r>
              <a:rPr lang="zh-CN" altLang="en-US" sz="4800" b="1">
                <a:solidFill>
                  <a:srgbClr val="000066"/>
                </a:solidFill>
              </a:rPr>
              <a:t>：</a:t>
            </a:r>
          </a:p>
        </p:txBody>
      </p:sp>
      <p:sp>
        <p:nvSpPr>
          <p:cNvPr id="6" name="矩形 5"/>
          <p:cNvSpPr/>
          <p:nvPr/>
        </p:nvSpPr>
        <p:spPr>
          <a:xfrm>
            <a:off x="5879976" y="5589241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从</a:t>
            </a:r>
            <a:r>
              <a:rPr lang="en-US" altLang="zh-CN" sz="2000" b="1">
                <a:latin typeface="黑体" panose="02010600030101010101" pitchFamily="49" charset="-122"/>
                <a:ea typeface="黑体" panose="02010600030101010101" pitchFamily="49" charset="-122"/>
              </a:rPr>
              <a:t>2002</a:t>
            </a:r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年十月一日起，天安门上的五星红旗是由纳米材料制成的防水、质轻的纳米红旗。</a:t>
            </a:r>
          </a:p>
        </p:txBody>
      </p:sp>
      <p:pic>
        <p:nvPicPr>
          <p:cNvPr id="7170" name="Picture 2" descr="https://ss0.baidu.com/6ONWsjip0QIZ8tyhnq/it/u=2810818161,1196212972&amp;fm=173&amp;app=25&amp;f=JPEG?w=640&amp;h=418&amp;s=E13F30D44E6392CE043E7F970300C08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9536" y="2348880"/>
            <a:ext cx="3024336" cy="2808312"/>
          </a:xfrm>
          <a:prstGeom prst="rect">
            <a:avLst/>
          </a:prstGeom>
          <a:noFill/>
        </p:spPr>
      </p:pic>
      <p:pic>
        <p:nvPicPr>
          <p:cNvPr id="7172" name="Picture 4" descr="https://gimg2.baidu.com/image_search/src=http%3A%2F%2Fimg.alicdn.com%2Fimgextra%2Fi1%2FTB2ZiKXDkKWBuNjy1zjXXcOypXa_%21%213392825042.jpg_400x400.jpg&amp;refer=http%3A%2F%2Fimg.alicdn.com&amp;app=2002&amp;size=f9999,10000&amp;q=a80&amp;n=0&amp;g=0n&amp;fmt=jpeg?sec=1612156963&amp;t=3c11b29a763ebdf7ee3d82eb8cd08e7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7968" y="1412777"/>
            <a:ext cx="4572000" cy="3851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1919536" y="5589240"/>
            <a:ext cx="808831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/>
              <a:t>用纳米技术做成的</a:t>
            </a:r>
            <a:r>
              <a:rPr lang="zh-CN" altLang="en-US" sz="3200" b="1">
                <a:solidFill>
                  <a:srgbClr val="FF0000"/>
                </a:solidFill>
              </a:rPr>
              <a:t>量子磁盘</a:t>
            </a:r>
            <a:r>
              <a:rPr lang="zh-CN" altLang="en-US" sz="3200" b="1"/>
              <a:t>，每平方厘米的面积上可贮存</a:t>
            </a:r>
            <a:r>
              <a:rPr lang="en-US" altLang="zh-CN" sz="3200" b="1"/>
              <a:t>3</a:t>
            </a:r>
            <a:r>
              <a:rPr lang="zh-CN" altLang="en-US" sz="3200" b="1"/>
              <a:t>万部</a:t>
            </a:r>
            <a:r>
              <a:rPr lang="en-US" altLang="zh-CN" sz="3200" b="1"/>
              <a:t>《</a:t>
            </a:r>
            <a:r>
              <a:rPr lang="zh-CN" altLang="en-US" sz="3200" b="1"/>
              <a:t>红楼梦</a:t>
            </a:r>
            <a:r>
              <a:rPr lang="en-US" altLang="zh-CN" sz="3200" b="1"/>
              <a:t>》</a:t>
            </a:r>
            <a:r>
              <a:rPr lang="zh-CN" altLang="en-US" sz="3200" b="1"/>
              <a:t>。</a:t>
            </a:r>
          </a:p>
        </p:txBody>
      </p:sp>
      <p:pic>
        <p:nvPicPr>
          <p:cNvPr id="33795" name="Picture 2" descr="http://img.zwbk.org/baike/bpic/2015/01/15/20150115093631357_276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5520" y="2276872"/>
            <a:ext cx="3179682" cy="31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s://timgsa.baidu.com/timg?image&amp;quality=80&amp;size=b9999_10000&amp;sec=1551230015013&amp;di=e72888235b8a99cf1b720b05141f5933&amp;imgtype=0&amp;src=http%3A%2F%2Fwww.kfzimg.com%2FG06%2FM00%2F09%2F08%2Fp4YBAFqZ8tCAfgr0AADl6M1uC00779_b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72400" y="548681"/>
            <a:ext cx="2895600" cy="47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ttps://timgsa.baidu.com/timg?image&amp;quality=80&amp;size=b9999_10000&amp;sec=1551230112202&amp;di=4ae007e46ebd9e77b9ae6fb62d33709d&amp;imgtype=0&amp;src=http%3A%2F%2Fimgs.soufun.com%2Fnewshezuo%2F201511%2F06%2F227%2Fff4f3728ac7a59542ccb25ccc577aaba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59896" y="2708921"/>
            <a:ext cx="2292350" cy="20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524000" y="1289052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/>
              <a:t> </a:t>
            </a:r>
            <a:r>
              <a:rPr lang="zh-CN" altLang="en-US" sz="3200" b="1">
                <a:solidFill>
                  <a:srgbClr val="FF0000"/>
                </a:solidFill>
              </a:rPr>
              <a:t>三、  量子效应</a:t>
            </a:r>
            <a:endParaRPr lang="zh-CN" altLang="en-US" sz="3200" b="1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91544" y="188641"/>
            <a:ext cx="499848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0066"/>
                </a:solidFill>
              </a:rPr>
              <a:t>纳米材料的特</a:t>
            </a:r>
            <a:r>
              <a:rPr lang="en-US" altLang="zh-CN" sz="4800" b="1">
                <a:solidFill>
                  <a:srgbClr val="000066"/>
                </a:solidFill>
              </a:rPr>
              <a:t>:3</a:t>
            </a:r>
            <a:r>
              <a:rPr lang="zh-CN" altLang="en-US" sz="4800" b="1">
                <a:solidFill>
                  <a:srgbClr val="000066"/>
                </a:solidFill>
              </a:rPr>
              <a:t>：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7528" y="1052736"/>
            <a:ext cx="8928992" cy="493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zh-TW" altLang="en-US" sz="3600" b="1" dirty="0">
                <a:solidFill>
                  <a:srgbClr val="FF00FF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要点归纳</a:t>
            </a:r>
            <a:endParaRPr lang="en-US" altLang="zh-TW" sz="3600" b="1" dirty="0">
              <a:solidFill>
                <a:srgbClr val="FF00FF"/>
              </a:solidFill>
              <a:latin typeface="+mj-lt"/>
              <a:ea typeface="+mj-ea"/>
              <a:cs typeface="宋体" panose="02010600030101010101" pitchFamily="2" charset="-122"/>
              <a:sym typeface="+mn-ea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“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纳米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”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是长度单位，</a:t>
            </a: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1nm = 10</a:t>
            </a:r>
            <a:r>
              <a:rPr lang="en-US" altLang="zh-TW" sz="3600" b="1" baseline="30000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-9</a:t>
            </a: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m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3600" b="1" dirty="0">
              <a:solidFill>
                <a:srgbClr val="000000"/>
              </a:solidFill>
              <a:latin typeface="+mj-lt"/>
              <a:ea typeface="+mj-ea"/>
              <a:cs typeface="宋体" panose="02010600030101010101" pitchFamily="2" charset="-122"/>
              <a:sym typeface="+mn-ea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(2)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纳米材料统指合成材料的</a:t>
            </a:r>
            <a:r>
              <a:rPr lang="zh-TW" altLang="en-US" sz="3600" b="1" dirty="0">
                <a:solidFill>
                  <a:srgbClr val="FF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基本单元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大小限制在 </a:t>
            </a: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1</a:t>
            </a:r>
            <a:r>
              <a:rPr lang="en-US" altLang="zh-CN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~</a:t>
            </a: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100nm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范围的材料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3600" b="1" dirty="0">
              <a:solidFill>
                <a:srgbClr val="000000"/>
              </a:solidFill>
              <a:latin typeface="+mj-lt"/>
              <a:ea typeface="+mj-ea"/>
              <a:cs typeface="宋体" panose="02010600030101010101" pitchFamily="2" charset="-122"/>
              <a:sym typeface="+mn-ea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(3)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特性：特殊的力学性质、热学性质、光学性质和磁学性质等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3600" b="1" dirty="0">
              <a:solidFill>
                <a:srgbClr val="000000"/>
              </a:solidFill>
              <a:latin typeface="+mj-lt"/>
              <a:ea typeface="+mj-ea"/>
              <a:cs typeface="宋体" panose="02010600030101010101" pitchFamily="2" charset="-122"/>
              <a:sym typeface="+mn-ea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TW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(4)</a:t>
            </a:r>
            <a:r>
              <a:rPr lang="zh-TW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应用：大大提高材料的强度、硬度，降低烧结温度，提高材料的磁性等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宋体" panose="02010600030101010101" pitchFamily="2" charset="-122"/>
                <a:sym typeface="+mn-ea"/>
              </a:rPr>
              <a:t>。</a:t>
            </a:r>
            <a:endParaRPr lang="en-US" altLang="zh-TW" sz="3600" b="1" dirty="0">
              <a:latin typeface="+mj-lt"/>
              <a:ea typeface="+mj-ea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8"/>
          <p:cNvGrpSpPr/>
          <p:nvPr/>
        </p:nvGrpSpPr>
        <p:grpSpPr>
          <a:xfrm>
            <a:off x="2667000" y="856061"/>
            <a:ext cx="6858000" cy="5145881"/>
            <a:chOff x="-283977" y="779393"/>
            <a:chExt cx="10108415" cy="6943838"/>
          </a:xfrm>
        </p:grpSpPr>
        <p:pic>
          <p:nvPicPr>
            <p:cNvPr id="1331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5753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5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4494608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3270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2046335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977" y="779393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1588" y="644688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20" name="组合 75"/>
          <p:cNvGrpSpPr/>
          <p:nvPr/>
        </p:nvGrpSpPr>
        <p:grpSpPr>
          <a:xfrm>
            <a:off x="2725341" y="1069181"/>
            <a:ext cx="6750844" cy="4872038"/>
            <a:chOff x="410612" y="490688"/>
            <a:chExt cx="8265845" cy="5962649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10612" y="490688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</p:grpSp>
      <p:sp>
        <p:nvSpPr>
          <p:cNvPr id="790" name="矩形 789"/>
          <p:cNvSpPr/>
          <p:nvPr/>
        </p:nvSpPr>
        <p:spPr>
          <a:xfrm>
            <a:off x="5501878" y="2077641"/>
            <a:ext cx="2833688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350">
                <a:solidFill>
                  <a:srgbClr val="7F7F7F"/>
                </a:solidFill>
                <a:latin typeface="Helvetica Light" pitchFamily="50" charset="0"/>
                <a:ea typeface="宋体" panose="02010600030101010101" pitchFamily="2" charset="-122"/>
              </a:rPr>
              <a:t>Semiconductor  Nanometer</a:t>
            </a:r>
          </a:p>
          <a:p>
            <a:r>
              <a:rPr lang="en-US" altLang="zh-CN" sz="1350">
                <a:solidFill>
                  <a:srgbClr val="7F7F7F"/>
                </a:solidFill>
                <a:latin typeface="Helvetica Light" pitchFamily="50" charset="0"/>
                <a:ea typeface="宋体" panose="02010600030101010101" pitchFamily="2" charset="-122"/>
              </a:rPr>
              <a:t>         Material</a:t>
            </a:r>
            <a:endParaRPr lang="zh-CN" altLang="en-US" sz="1350">
              <a:solidFill>
                <a:srgbClr val="7F7F7F"/>
              </a:solidFill>
              <a:latin typeface="Helvetica Light" pitchFamily="50" charset="0"/>
              <a:ea typeface="宋体" panose="02010600030101010101" pitchFamily="2" charset="-122"/>
            </a:endParaRPr>
          </a:p>
        </p:txBody>
      </p:sp>
      <p:sp>
        <p:nvSpPr>
          <p:cNvPr id="791" name="TextBox 790"/>
          <p:cNvSpPr txBox="1"/>
          <p:nvPr/>
        </p:nvSpPr>
        <p:spPr>
          <a:xfrm>
            <a:off x="3557589" y="3248025"/>
            <a:ext cx="5723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5400" b="1" noProof="1">
                <a:solidFill>
                  <a:schemeClr val="accent6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材料的开发和利用</a:t>
            </a:r>
          </a:p>
        </p:txBody>
      </p:sp>
      <p:cxnSp>
        <p:nvCxnSpPr>
          <p:cNvPr id="792" name="直接连接符 791"/>
          <p:cNvCxnSpPr/>
          <p:nvPr/>
        </p:nvCxnSpPr>
        <p:spPr>
          <a:xfrm>
            <a:off x="2801541" y="4989910"/>
            <a:ext cx="64686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45" y="895351"/>
            <a:ext cx="2484835" cy="25693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4" name="TextBox 793"/>
          <p:cNvSpPr txBox="1"/>
          <p:nvPr/>
        </p:nvSpPr>
        <p:spPr>
          <a:xfrm>
            <a:off x="3480198" y="5000943"/>
            <a:ext cx="544710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pPr algn="ctr"/>
            <a:r>
              <a:rPr lang="zh-CN" altLang="en-US" sz="2100">
                <a:solidFill>
                  <a:srgbClr val="7F7F7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感受科技的力量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4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/>
      <p:bldP spid="791" grpId="0"/>
      <p:bldP spid="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8"/>
          <p:cNvGrpSpPr/>
          <p:nvPr/>
        </p:nvGrpSpPr>
        <p:grpSpPr>
          <a:xfrm>
            <a:off x="2667000" y="856061"/>
            <a:ext cx="6858000" cy="5145881"/>
            <a:chOff x="-283977" y="779393"/>
            <a:chExt cx="10108415" cy="6943838"/>
          </a:xfrm>
        </p:grpSpPr>
        <p:pic>
          <p:nvPicPr>
            <p:cNvPr id="14338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83977" y="5753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39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83977" y="4494608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83977" y="3270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83977" y="2046335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83977" y="779393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81588" y="644688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44" name="组合 24"/>
          <p:cNvGrpSpPr/>
          <p:nvPr/>
        </p:nvGrpSpPr>
        <p:grpSpPr>
          <a:xfrm>
            <a:off x="2696767" y="1069181"/>
            <a:ext cx="6749653" cy="4872038"/>
            <a:chOff x="410612" y="490688"/>
            <a:chExt cx="8265845" cy="5962649"/>
          </a:xfrm>
        </p:grpSpPr>
        <p:sp>
          <p:nvSpPr>
            <p:cNvPr id="16" name="圆角矩形 15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10612" y="490688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</p:grpSp>
      <p:pic>
        <p:nvPicPr>
          <p:cNvPr id="39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35932" y="10717"/>
            <a:ext cx="4536281" cy="469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5793581" y="1719264"/>
            <a:ext cx="31956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学习目标：</a:t>
            </a:r>
          </a:p>
        </p:txBody>
      </p:sp>
      <p:grpSp>
        <p:nvGrpSpPr>
          <p:cNvPr id="41" name="组合 40"/>
          <p:cNvGrpSpPr/>
          <p:nvPr>
            <p:custDataLst>
              <p:tags r:id="rId1"/>
            </p:custDataLst>
          </p:nvPr>
        </p:nvGrpSpPr>
        <p:grpSpPr>
          <a:xfrm>
            <a:off x="4813222" y="2309336"/>
            <a:ext cx="4246959" cy="558404"/>
            <a:chOff x="4529" y="3363"/>
            <a:chExt cx="8917" cy="1173"/>
          </a:xfrm>
        </p:grpSpPr>
        <p:grpSp>
          <p:nvGrpSpPr>
            <p:cNvPr id="14351" name="组合 16"/>
            <p:cNvGrpSpPr/>
            <p:nvPr/>
          </p:nvGrpSpPr>
          <p:grpSpPr>
            <a:xfrm rot="5400000">
              <a:off x="8401" y="-509"/>
              <a:ext cx="1173" cy="8917"/>
              <a:chOff x="4237956" y="429015"/>
              <a:chExt cx="910108" cy="4368137"/>
            </a:xfrm>
          </p:grpSpPr>
          <p:sp>
            <p:nvSpPr>
              <p:cNvPr id="11" name="圆角矩形 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4283968" y="429075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5" name="圆角矩形 14"/>
              <p:cNvSpPr/>
              <p:nvPr>
                <p:custDataLst>
                  <p:tags r:id="rId20"/>
                </p:custDataLst>
              </p:nvPr>
            </p:nvSpPr>
            <p:spPr>
              <a:xfrm>
                <a:off x="4237956" y="429015"/>
                <a:ext cx="864096" cy="4323745"/>
              </a:xfrm>
              <a:prstGeom prst="roundRect">
                <a:avLst/>
              </a:prstGeom>
              <a:solidFill>
                <a:srgbClr val="4352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14354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4976" y="3559"/>
              <a:ext cx="8252" cy="6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1</a:t>
              </a:r>
              <a:r>
                <a:rPr lang="zh-CN" altLang="en-US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、知道材料对人类社会发展的促进作用</a:t>
              </a:r>
            </a:p>
          </p:txBody>
        </p:sp>
      </p:grp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4881087" y="2986088"/>
            <a:ext cx="4192667" cy="533400"/>
            <a:chOff x="4620" y="4989"/>
            <a:chExt cx="8803" cy="1120"/>
          </a:xfrm>
        </p:grpSpPr>
        <p:grpSp>
          <p:nvGrpSpPr>
            <p:cNvPr id="14356" name="组合 20"/>
            <p:cNvGrpSpPr/>
            <p:nvPr/>
          </p:nvGrpSpPr>
          <p:grpSpPr>
            <a:xfrm rot="5400000">
              <a:off x="8461" y="1147"/>
              <a:ext cx="1120" cy="8803"/>
              <a:chOff x="5312622" y="422268"/>
              <a:chExt cx="915562" cy="4368077"/>
            </a:xfrm>
          </p:grpSpPr>
          <p:sp>
            <p:nvSpPr>
              <p:cNvPr id="12" name="圆角矩形 11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64088" y="422268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8" name="圆角矩形 17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12622" y="431269"/>
                <a:ext cx="864096" cy="4323744"/>
              </a:xfrm>
              <a:prstGeom prst="roundRect">
                <a:avLst/>
              </a:prstGeom>
              <a:solidFill>
                <a:srgbClr val="1E6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14359" name="文本框 31"/>
            <p:cNvSpPr txBox="1"/>
            <p:nvPr>
              <p:custDataLst>
                <p:tags r:id="rId15"/>
              </p:custDataLst>
            </p:nvPr>
          </p:nvSpPr>
          <p:spPr>
            <a:xfrm>
              <a:off x="5131" y="5290"/>
              <a:ext cx="8045" cy="6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2</a:t>
              </a:r>
              <a:r>
                <a:rPr lang="zh-CN" altLang="en-US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、知道导体、绝缘体、半导体之间的差异</a:t>
              </a:r>
            </a:p>
          </p:txBody>
        </p:sp>
      </p:grp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4870848" y="3648075"/>
            <a:ext cx="4258865" cy="536972"/>
            <a:chOff x="4627" y="6499"/>
            <a:chExt cx="8942" cy="1172"/>
          </a:xfrm>
        </p:grpSpPr>
        <p:grpSp>
          <p:nvGrpSpPr>
            <p:cNvPr id="14361" name="组合 21"/>
            <p:cNvGrpSpPr/>
            <p:nvPr/>
          </p:nvGrpSpPr>
          <p:grpSpPr>
            <a:xfrm rot="5400000">
              <a:off x="8512" y="2614"/>
              <a:ext cx="1172" cy="8942"/>
              <a:chOff x="6464806" y="422267"/>
              <a:chExt cx="915506" cy="4368077"/>
            </a:xfrm>
          </p:grpSpPr>
          <p:sp>
            <p:nvSpPr>
              <p:cNvPr id="13" name="圆角矩形 12"/>
              <p:cNvSpPr/>
              <p:nvPr>
                <p:custDataLst>
                  <p:tags r:id="rId13"/>
                </p:custDataLst>
              </p:nvPr>
            </p:nvSpPr>
            <p:spPr>
              <a:xfrm>
                <a:off x="6516216" y="422267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9" name="圆角矩形 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6464806" y="434469"/>
                <a:ext cx="864096" cy="4323744"/>
              </a:xfrm>
              <a:prstGeom prst="roundRect">
                <a:avLst/>
              </a:prstGeom>
              <a:solidFill>
                <a:srgbClr val="2A8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14364" name="文本框 32"/>
            <p:cNvSpPr txBox="1"/>
            <p:nvPr>
              <p:custDataLst>
                <p:tags r:id="rId12"/>
              </p:custDataLst>
            </p:nvPr>
          </p:nvSpPr>
          <p:spPr>
            <a:xfrm>
              <a:off x="5195" y="6738"/>
              <a:ext cx="8081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3</a:t>
              </a:r>
              <a:r>
                <a:rPr lang="zh-CN" altLang="en-US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、知道超导材料的特性</a:t>
              </a:r>
            </a:p>
          </p:txBody>
        </p:sp>
      </p:grpSp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4878705" y="4311985"/>
            <a:ext cx="4243388" cy="495300"/>
            <a:chOff x="4559" y="8017"/>
            <a:chExt cx="8911" cy="1079"/>
          </a:xfrm>
        </p:grpSpPr>
        <p:grpSp>
          <p:nvGrpSpPr>
            <p:cNvPr id="14366" name="组合 22"/>
            <p:cNvGrpSpPr/>
            <p:nvPr/>
          </p:nvGrpSpPr>
          <p:grpSpPr>
            <a:xfrm rot="5400000">
              <a:off x="8475" y="4101"/>
              <a:ext cx="1079" cy="8911"/>
              <a:chOff x="7621632" y="429075"/>
              <a:chExt cx="910808" cy="4368077"/>
            </a:xfrm>
          </p:grpSpPr>
          <p:sp>
            <p:nvSpPr>
              <p:cNvPr id="14" name="圆角矩形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7668344" y="429075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20" name="圆角矩形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21632" y="442067"/>
                <a:ext cx="864096" cy="4323745"/>
              </a:xfrm>
              <a:prstGeom prst="roundRect">
                <a:avLst/>
              </a:prstGeom>
              <a:solidFill>
                <a:srgbClr val="E448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14369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278" y="8271"/>
              <a:ext cx="7639" cy="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4</a:t>
              </a:r>
              <a:r>
                <a:rPr lang="zh-CN" altLang="en-US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、了解纳米材料及应用</a:t>
              </a:r>
            </a:p>
          </p:txBody>
        </p:sp>
      </p:grpSp>
      <p:grpSp>
        <p:nvGrpSpPr>
          <p:cNvPr id="26" name="组合 25"/>
          <p:cNvGrpSpPr/>
          <p:nvPr>
            <p:custDataLst>
              <p:tags r:id="rId5"/>
            </p:custDataLst>
          </p:nvPr>
        </p:nvGrpSpPr>
        <p:grpSpPr>
          <a:xfrm>
            <a:off x="4863704" y="4933238"/>
            <a:ext cx="4236720" cy="513873"/>
            <a:chOff x="4613" y="8559"/>
            <a:chExt cx="8895" cy="1078"/>
          </a:xfrm>
        </p:grpSpPr>
        <p:sp>
          <p:nvSpPr>
            <p:cNvPr id="24" name="圆角矩形 23"/>
            <p:cNvSpPr/>
            <p:nvPr>
              <p:custDataLst>
                <p:tags r:id="rId6"/>
              </p:custDataLst>
            </p:nvPr>
          </p:nvSpPr>
          <p:spPr>
            <a:xfrm rot="5400000">
              <a:off x="8546" y="4680"/>
              <a:ext cx="1024" cy="88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" name="圆角矩形 1"/>
            <p:cNvSpPr/>
            <p:nvPr>
              <p:custDataLst>
                <p:tags r:id="rId7"/>
              </p:custDataLst>
            </p:nvPr>
          </p:nvSpPr>
          <p:spPr>
            <a:xfrm rot="5400000">
              <a:off x="8585" y="4660"/>
              <a:ext cx="1024" cy="8821"/>
            </a:xfrm>
            <a:prstGeom prst="roundRect">
              <a:avLst/>
            </a:prstGeom>
            <a:solidFill>
              <a:srgbClr val="B74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37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5341" y="8811"/>
              <a:ext cx="7639" cy="6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5</a:t>
              </a:r>
              <a:r>
                <a:rPr lang="zh-CN" altLang="en-US" sz="1500" b="1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、了解当代的新材料发现及应用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71676E-06 L -0.06302 -0.12601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8"/>
          <p:cNvGrpSpPr/>
          <p:nvPr/>
        </p:nvGrpSpPr>
        <p:grpSpPr>
          <a:xfrm>
            <a:off x="3743325" y="1430101"/>
            <a:ext cx="6858000" cy="5145881"/>
            <a:chOff x="-283977" y="779393"/>
            <a:chExt cx="10108415" cy="6943838"/>
          </a:xfrm>
        </p:grpSpPr>
        <p:pic>
          <p:nvPicPr>
            <p:cNvPr id="15362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83977" y="5753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83977" y="4494608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83977" y="327047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5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83977" y="2046335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6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83977" y="779393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7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81588" y="6446881"/>
              <a:ext cx="10106026" cy="12763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8" name="组合 24"/>
          <p:cNvGrpSpPr/>
          <p:nvPr/>
        </p:nvGrpSpPr>
        <p:grpSpPr>
          <a:xfrm>
            <a:off x="3801666" y="1643221"/>
            <a:ext cx="6750844" cy="4872038"/>
            <a:chOff x="410612" y="490688"/>
            <a:chExt cx="8265845" cy="5962649"/>
          </a:xfrm>
        </p:grpSpPr>
        <p:sp>
          <p:nvSpPr>
            <p:cNvPr id="16" name="圆角矩形 15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10612" y="490688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noProof="1"/>
            </a:p>
          </p:txBody>
        </p:sp>
      </p:grp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6240067" y="1643221"/>
            <a:ext cx="969169" cy="3709988"/>
            <a:chOff x="3329251" y="157397"/>
            <a:chExt cx="1292492" cy="5195761"/>
          </a:xfrm>
        </p:grpSpPr>
        <p:grpSp>
          <p:nvGrpSpPr>
            <p:cNvPr id="15372" name="组合 16"/>
            <p:cNvGrpSpPr/>
            <p:nvPr/>
          </p:nvGrpSpPr>
          <p:grpSpPr>
            <a:xfrm>
              <a:off x="3329251" y="157397"/>
              <a:ext cx="1292492" cy="5195761"/>
              <a:chOff x="4237956" y="429015"/>
              <a:chExt cx="910108" cy="4368137"/>
            </a:xfrm>
          </p:grpSpPr>
          <p:sp>
            <p:nvSpPr>
              <p:cNvPr id="11" name="圆角矩形 10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83968" y="429075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5" name="圆角矩形 14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37956" y="429015"/>
                <a:ext cx="864096" cy="4323745"/>
              </a:xfrm>
              <a:prstGeom prst="roundRect">
                <a:avLst/>
              </a:prstGeom>
              <a:solidFill>
                <a:srgbClr val="4352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2" name="TextBox 1"/>
            <p:cNvSpPr txBox="1"/>
            <p:nvPr>
              <p:custDataLst>
                <p:tags r:id="rId14"/>
              </p:custDataLst>
            </p:nvPr>
          </p:nvSpPr>
          <p:spPr>
            <a:xfrm>
              <a:off x="3546325" y="1194900"/>
              <a:ext cx="861953" cy="295797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27940" h="12700" prst="angle"/>
                <a:contourClr>
                  <a:srgbClr val="DDDDDD"/>
                </a:contourClr>
              </a:sp3d>
            </a:bodyPr>
            <a:lstStyle>
              <a:defPPr>
                <a:defRPr lang="zh-CN"/>
              </a:defPPr>
              <a:lvl1pPr algn="ctr">
                <a:defRPr sz="4000" b="1" spc="15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auto"/>
              <a:r>
                <a:rPr lang="zh-CN" altLang="en-US" sz="3000" noProof="1"/>
                <a:t>材料与社会</a:t>
              </a:r>
            </a:p>
          </p:txBody>
        </p:sp>
      </p:grpSp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7299722" y="1643221"/>
            <a:ext cx="975122" cy="3671888"/>
            <a:chOff x="4741713" y="150052"/>
            <a:chExt cx="1300236" cy="5195690"/>
          </a:xfrm>
        </p:grpSpPr>
        <p:grpSp>
          <p:nvGrpSpPr>
            <p:cNvPr id="15377" name="组合 20"/>
            <p:cNvGrpSpPr/>
            <p:nvPr/>
          </p:nvGrpSpPr>
          <p:grpSpPr>
            <a:xfrm>
              <a:off x="4741713" y="150052"/>
              <a:ext cx="1300236" cy="5195690"/>
              <a:chOff x="5312622" y="422268"/>
              <a:chExt cx="915562" cy="4368077"/>
            </a:xfrm>
          </p:grpSpPr>
          <p:sp>
            <p:nvSpPr>
              <p:cNvPr id="12" name="圆角矩形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5364088" y="422268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8" name="圆角矩形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5312622" y="431269"/>
                <a:ext cx="864096" cy="4323744"/>
              </a:xfrm>
              <a:prstGeom prst="roundRect">
                <a:avLst/>
              </a:prstGeom>
              <a:solidFill>
                <a:srgbClr val="1E6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34" name="TextBox 33"/>
            <p:cNvSpPr txBox="1"/>
            <p:nvPr>
              <p:custDataLst>
                <p:tags r:id="rId11"/>
              </p:custDataLst>
            </p:nvPr>
          </p:nvSpPr>
          <p:spPr>
            <a:xfrm>
              <a:off x="4966662" y="1179574"/>
              <a:ext cx="861823" cy="29886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27940" h="12700" prst="angle"/>
                <a:contourClr>
                  <a:srgbClr val="DDDDDD"/>
                </a:contourClr>
              </a:sp3d>
            </a:bodyPr>
            <a:lstStyle>
              <a:defPPr>
                <a:defRPr lang="zh-CN"/>
              </a:defPPr>
              <a:lvl1pPr algn="ctr">
                <a:defRPr sz="4000" b="1" spc="15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auto"/>
              <a:r>
                <a:rPr lang="zh-CN" altLang="en-US" sz="3000" noProof="1"/>
                <a:t>材料导电性</a:t>
              </a:r>
            </a:p>
          </p:txBody>
        </p:sp>
      </p:grpSp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8365331" y="1643221"/>
            <a:ext cx="975122" cy="3671888"/>
            <a:chOff x="6161919" y="150051"/>
            <a:chExt cx="1300157" cy="5195690"/>
          </a:xfrm>
        </p:grpSpPr>
        <p:grpSp>
          <p:nvGrpSpPr>
            <p:cNvPr id="15382" name="组合 21"/>
            <p:cNvGrpSpPr/>
            <p:nvPr/>
          </p:nvGrpSpPr>
          <p:grpSpPr>
            <a:xfrm>
              <a:off x="6161919" y="150051"/>
              <a:ext cx="1300157" cy="5195690"/>
              <a:chOff x="6464806" y="422267"/>
              <a:chExt cx="915506" cy="4368077"/>
            </a:xfrm>
          </p:grpSpPr>
          <p:sp>
            <p:nvSpPr>
              <p:cNvPr id="13" name="圆角矩形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6516216" y="422267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9" name="圆角矩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64806" y="434469"/>
                <a:ext cx="864096" cy="4323744"/>
              </a:xfrm>
              <a:prstGeom prst="roundRect">
                <a:avLst/>
              </a:prstGeom>
              <a:solidFill>
                <a:srgbClr val="2A8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35" name="TextBox 34"/>
            <p:cNvSpPr txBox="1"/>
            <p:nvPr>
              <p:custDataLst>
                <p:tags r:id="rId8"/>
              </p:custDataLst>
            </p:nvPr>
          </p:nvSpPr>
          <p:spPr>
            <a:xfrm>
              <a:off x="6386839" y="1179573"/>
              <a:ext cx="861771" cy="29886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27940" h="12700" prst="angle"/>
                <a:contourClr>
                  <a:srgbClr val="DDDDDD"/>
                </a:contourClr>
              </a:sp3d>
            </a:bodyPr>
            <a:lstStyle>
              <a:defPPr>
                <a:defRPr lang="zh-CN"/>
              </a:defPPr>
              <a:lvl1pPr algn="ctr">
                <a:defRPr sz="4000" b="1" spc="15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auto"/>
              <a:r>
                <a:rPr lang="zh-CN" altLang="en-US" sz="3000" noProof="1"/>
                <a:t>开发新材料</a:t>
              </a:r>
            </a:p>
          </p:txBody>
        </p:sp>
      </p:grpSp>
      <p:grpSp>
        <p:nvGrpSpPr>
          <p:cNvPr id="27" name="组合 26"/>
          <p:cNvGrpSpPr/>
          <p:nvPr>
            <p:custDataLst>
              <p:tags r:id="rId4"/>
            </p:custDataLst>
          </p:nvPr>
        </p:nvGrpSpPr>
        <p:grpSpPr>
          <a:xfrm>
            <a:off x="9429750" y="1643221"/>
            <a:ext cx="970360" cy="3671888"/>
            <a:chOff x="7582045" y="157468"/>
            <a:chExt cx="1293486" cy="5195689"/>
          </a:xfrm>
        </p:grpSpPr>
        <p:grpSp>
          <p:nvGrpSpPr>
            <p:cNvPr id="15387" name="组合 22"/>
            <p:cNvGrpSpPr/>
            <p:nvPr/>
          </p:nvGrpSpPr>
          <p:grpSpPr>
            <a:xfrm>
              <a:off x="7582045" y="157468"/>
              <a:ext cx="1293486" cy="5195689"/>
              <a:chOff x="7621632" y="429075"/>
              <a:chExt cx="910808" cy="4368077"/>
            </a:xfrm>
          </p:grpSpPr>
          <p:sp>
            <p:nvSpPr>
              <p:cNvPr id="14" name="圆角矩形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7668344" y="429075"/>
                <a:ext cx="864096" cy="4368077"/>
              </a:xfrm>
              <a:prstGeom prst="roundRect">
                <a:avLst/>
              </a:prstGeom>
              <a:solidFill>
                <a:srgbClr val="BC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20" name="圆角矩形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7621632" y="442067"/>
                <a:ext cx="864096" cy="4323745"/>
              </a:xfrm>
              <a:prstGeom prst="roundRect">
                <a:avLst/>
              </a:prstGeom>
              <a:solidFill>
                <a:srgbClr val="E448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sp>
          <p:nvSpPr>
            <p:cNvPr id="36" name="TextBox 35"/>
            <p:cNvSpPr txBox="1"/>
            <p:nvPr>
              <p:custDataLst>
                <p:tags r:id="rId5"/>
              </p:custDataLst>
            </p:nvPr>
          </p:nvSpPr>
          <p:spPr>
            <a:xfrm>
              <a:off x="7800510" y="1179570"/>
              <a:ext cx="861557" cy="29886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27940" h="12700" prst="angle"/>
                <a:contourClr>
                  <a:srgbClr val="DDDDDD"/>
                </a:contourClr>
              </a:sp3d>
            </a:bodyPr>
            <a:lstStyle/>
            <a:p>
              <a:pPr algn="ctr" fontAlgn="auto"/>
              <a:r>
                <a:rPr lang="zh-CN" altLang="en-US" sz="3000" b="1" spc="150" noProof="1"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感受新科技</a:t>
              </a:r>
            </a:p>
          </p:txBody>
        </p:sp>
      </p:grpSp>
      <p:pic>
        <p:nvPicPr>
          <p:cNvPr id="39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26370" y="-944641"/>
            <a:ext cx="4536281" cy="469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93" name="文本框 27"/>
          <p:cNvSpPr txBox="1"/>
          <p:nvPr/>
        </p:nvSpPr>
        <p:spPr>
          <a:xfrm>
            <a:off x="4673917" y="3045779"/>
            <a:ext cx="738664" cy="204668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课堂导学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71676E-06 L -0.06302 -0.12601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2855641" y="5767592"/>
            <a:ext cx="2001837" cy="525312"/>
          </a:xfrm>
          <a:prstGeom prst="rect">
            <a:avLst/>
          </a:prstGeom>
          <a:solidFill>
            <a:srgbClr val="F1FEDD"/>
          </a:solidFill>
          <a:ln w="9525">
            <a:noFill/>
            <a:miter lim="800000"/>
          </a:ln>
        </p:spPr>
        <p:txBody>
          <a:bodyPr lIns="0" tIns="0" rIns="0" bIns="76176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旧石器时代</a:t>
            </a:r>
            <a:endParaRPr lang="zh-CN" altLang="zh-CN" sz="28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123" name="Picture 5" descr="https://gimg2.baidu.com/image_search/src=http%3A%2F%2Fattach2.scimg.cn%2Fforum%2F..%2Fmonth_1203%2F31%2Fcbd2e676c8daaa56060b0832a31be990_orig.jpg&amp;refer=http%3A%2F%2Fattach2.scimg.cn&amp;app=2002&amp;size=f9999,10000&amp;q=a80&amp;n=0&amp;g=0n&amp;fmt=jpeg?sec=1611442671&amp;t=827c247bea0cd02add5eb8d8abb4cf2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35715" y="1657352"/>
            <a:ext cx="4143375" cy="41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ttps://gimg2.baidu.com/image_search/src=http%3A%2F%2Fs9.rr.itc.cn%2Fr%2FwapChange%2F20168_11_9%2Fa59bq49223533408352.jpg&amp;refer=http%3A%2F%2Fs9.rr.itc.cn&amp;app=2002&amp;size=f9999,10000&amp;q=a80&amp;n=0&amp;g=0n&amp;fmt=jpeg?sec=1611442750&amp;t=8f606b85d63ab1af600f11297b9485d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816100"/>
            <a:ext cx="47625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7680177" y="6127632"/>
            <a:ext cx="1928813" cy="525312"/>
          </a:xfrm>
          <a:prstGeom prst="rect">
            <a:avLst/>
          </a:prstGeom>
          <a:solidFill>
            <a:srgbClr val="F1FEDD"/>
          </a:solidFill>
          <a:ln w="9525">
            <a:noFill/>
            <a:miter lim="800000"/>
          </a:ln>
        </p:spPr>
        <p:txBody>
          <a:bodyPr lIns="0" tIns="0" rIns="0" bIns="76176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新石器时代</a:t>
            </a:r>
            <a:endParaRPr lang="en-US" altLang="zh-CN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126" name="文本框 3"/>
          <p:cNvSpPr txBox="1">
            <a:spLocks noChangeArrowheads="1"/>
          </p:cNvSpPr>
          <p:nvPr/>
        </p:nvSpPr>
        <p:spPr bwMode="auto">
          <a:xfrm>
            <a:off x="4871865" y="260648"/>
            <a:ext cx="5222875" cy="1057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    人类社会的发展与人们对材料的认识、开发和利用相关。</a:t>
            </a:r>
          </a:p>
        </p:txBody>
      </p:sp>
      <p:sp>
        <p:nvSpPr>
          <p:cNvPr id="5127" name="文本框 2"/>
          <p:cNvSpPr txBox="1">
            <a:spLocks noChangeArrowheads="1"/>
          </p:cNvSpPr>
          <p:nvPr/>
        </p:nvSpPr>
        <p:spPr bwMode="auto">
          <a:xfrm>
            <a:off x="1847528" y="548681"/>
            <a:ext cx="286328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 材料与社会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799857" y="5911608"/>
            <a:ext cx="2022475" cy="525312"/>
          </a:xfrm>
          <a:prstGeom prst="rect">
            <a:avLst/>
          </a:prstGeom>
          <a:solidFill>
            <a:srgbClr val="F1FEDD"/>
          </a:solidFill>
          <a:ln w="9525">
            <a:noFill/>
            <a:miter lim="800000"/>
          </a:ln>
        </p:spPr>
        <p:txBody>
          <a:bodyPr lIns="0" tIns="0" rIns="0" bIns="76176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青铜器时代</a:t>
            </a:r>
            <a:endParaRPr lang="en-US" altLang="zh-CN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6147" name="Picture 5" descr="https://gimg2.baidu.com/image_search/src=http%3A%2F%2Fp0.qhimg.com%2Ft013db7f97ed425013e.jpg%3Fsize%3D640x440&amp;refer=http%3A%2F%2Fp0.qhimg.com&amp;app=2002&amp;size=f9999,10000&amp;q=a80&amp;n=0&amp;g=0n&amp;fmt=jpeg?sec=1611442846&amp;t=c45627ee512f44b92e7c910f77af838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1484784"/>
            <a:ext cx="44279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https://ss0.bdstatic.com/70cFuHSh_Q1YnxGkpoWK1HF6hhy/it/u=2541472552,1233266802&amp;fm=26&amp;gp=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68008" y="1484785"/>
            <a:ext cx="4258916" cy="39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文本框 2"/>
          <p:cNvSpPr txBox="1">
            <a:spLocks noChangeArrowheads="1"/>
          </p:cNvSpPr>
          <p:nvPr/>
        </p:nvSpPr>
        <p:spPr bwMode="auto">
          <a:xfrm>
            <a:off x="2279576" y="332657"/>
            <a:ext cx="286328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 材料与社会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4"/>
          <p:cNvSpPr>
            <a:spLocks noChangeArrowheads="1"/>
          </p:cNvSpPr>
          <p:nvPr/>
        </p:nvSpPr>
        <p:spPr bwMode="auto">
          <a:xfrm>
            <a:off x="1991545" y="5661249"/>
            <a:ext cx="8167885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生铁的利用，以铁为主发展出的高性能钢铁材料</a:t>
            </a: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r>
              <a:rPr lang="en-US" altLang="zh-TW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</a:p>
        </p:txBody>
      </p:sp>
      <p:grpSp>
        <p:nvGrpSpPr>
          <p:cNvPr id="2" name="组合 8"/>
          <p:cNvGrpSpPr/>
          <p:nvPr/>
        </p:nvGrpSpPr>
        <p:grpSpPr>
          <a:xfrm>
            <a:off x="6168008" y="1700809"/>
            <a:ext cx="4176464" cy="3507483"/>
            <a:chOff x="4529133" y="1375543"/>
            <a:chExt cx="3507739" cy="2185196"/>
          </a:xfrm>
        </p:grpSpPr>
        <p:pic>
          <p:nvPicPr>
            <p:cNvPr id="7174" name="图片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529133" y="1384220"/>
              <a:ext cx="3507739" cy="217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文本框 6"/>
            <p:cNvSpPr txBox="1">
              <a:spLocks noChangeArrowheads="1"/>
            </p:cNvSpPr>
            <p:nvPr/>
          </p:nvSpPr>
          <p:spPr bwMode="auto">
            <a:xfrm>
              <a:off x="7130855" y="1375543"/>
              <a:ext cx="760948" cy="3259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66CC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钢铁</a:t>
              </a:r>
            </a:p>
          </p:txBody>
        </p:sp>
      </p:grpSp>
      <p:pic>
        <p:nvPicPr>
          <p:cNvPr id="7172" name="Picture 11" descr="https://gimg2.baidu.com/image_search/src=http%3A%2F%2Fimgsa.baidu.com%2Fbaike%2Fpic%2Fitem%2Fd000baa1cd11728bd0699f34c1fcc3cec3fd2c5b.jpg&amp;refer=http%3A%2F%2Fimgsa.baidu.com&amp;app=2002&amp;size=f9999,10000&amp;q=a80&amp;n=0&amp;g=0n&amp;fmt=jpeg?sec=1611442965&amp;t=513c316a2d64cc8c3362384590dd31c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3512" y="1662809"/>
            <a:ext cx="4248472" cy="349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文本框 2"/>
          <p:cNvSpPr txBox="1">
            <a:spLocks noChangeArrowheads="1"/>
          </p:cNvSpPr>
          <p:nvPr/>
        </p:nvSpPr>
        <p:spPr bwMode="auto">
          <a:xfrm>
            <a:off x="2135560" y="404665"/>
            <a:ext cx="286328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 材料与社会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img2.baidu.com/image_search/src=http%3A%2F%2Ftu.ossfiles.cn%3A9186%2Fgroup3%2FM00%2F15%2FA2%2FrBpVfl9pYAuAUFT9AAFxuaWbSZk004.jpg&amp;refer=http%3A%2F%2Ftu.ossfiles.cn&amp;app=2002&amp;size=f9999,10000&amp;q=a80&amp;n=0&amp;g=0n&amp;fmt=jpeg?sec=1611443040&amp;t=cb15f64689d55b015c9123f1f2b6fdf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1052737"/>
            <a:ext cx="4572000" cy="49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s://gimg2.baidu.com/image_search/src=http%3A%2F%2Fimage.sonhoo.com%2Fserver15%2Fphotos%2Fphoto%2F1516690927%2F201831011446297.jpg&amp;refer=http%3A%2F%2Fimage.sonhoo.com&amp;app=2002&amp;size=f9999,10000&amp;q=a80&amp;n=0&amp;g=0n&amp;fmt=jpeg?sec=1611443180&amp;t=22cab168aaa2364886c328d87f00fb8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1" y="1026584"/>
            <a:ext cx="442436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2097088" y="6136219"/>
            <a:ext cx="6824662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在近一百年来，铝得到广泛的应用</a:t>
            </a:r>
            <a:endParaRPr lang="en-US" altLang="zh-TW" sz="28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197" name="文本框 2"/>
          <p:cNvSpPr txBox="1">
            <a:spLocks noChangeArrowheads="1"/>
          </p:cNvSpPr>
          <p:nvPr/>
        </p:nvSpPr>
        <p:spPr bwMode="auto">
          <a:xfrm>
            <a:off x="2135560" y="332657"/>
            <a:ext cx="286328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 材料与社会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12503937007875,&quot;left&quot;:286.59377952755904,&quot;top&quot;:84.18748031496062,&quot;width&quot;:327.562519685039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83,&quot;width&quot;:545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7.0688188976378,&quot;left&quot;:258.993779527559,&quot;top&quot;:181.83748031496063,&quot;width&quot;:339.8811811023622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1022</Words>
  <Application>Microsoft Office PowerPoint</Application>
  <PresentationFormat>宽屏</PresentationFormat>
  <Paragraphs>101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Helvetica Light</vt:lpstr>
      <vt:lpstr>黑体</vt:lpstr>
      <vt:lpstr>华文行楷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2021-04-15T16:57:00Z</cp:lastPrinted>
  <dcterms:created xsi:type="dcterms:W3CDTF">2021-04-15T16:57:00Z</dcterms:created>
  <dcterms:modified xsi:type="dcterms:W3CDTF">2025-02-18T07:01:51Z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783F7C0DEDE34F929E59A993BDA5EDF5_12</vt:lpwstr>
  </property>
  <property fmtid="{D5CDD505-2E9C-101B-9397-08002B2CF9AE}" pid="7" name="KSOProductBuildVer">
    <vt:lpwstr>2052-12.1.0.18912</vt:lpwstr>
  </property>
</Properties>
</file>