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73" r:id="rId2"/>
    <p:sldId id="329" r:id="rId3"/>
    <p:sldId id="299" r:id="rId4"/>
    <p:sldId id="285" r:id="rId5"/>
    <p:sldId id="298" r:id="rId6"/>
    <p:sldId id="360" r:id="rId7"/>
    <p:sldId id="308" r:id="rId8"/>
    <p:sldId id="338" r:id="rId9"/>
    <p:sldId id="311" r:id="rId10"/>
    <p:sldId id="339" r:id="rId11"/>
    <p:sldId id="340" r:id="rId12"/>
    <p:sldId id="301" r:id="rId13"/>
    <p:sldId id="300" r:id="rId14"/>
    <p:sldId id="313" r:id="rId15"/>
    <p:sldId id="314" r:id="rId16"/>
    <p:sldId id="341" r:id="rId17"/>
    <p:sldId id="342" r:id="rId18"/>
    <p:sldId id="343" r:id="rId19"/>
    <p:sldId id="361" r:id="rId20"/>
    <p:sldId id="344" r:id="rId21"/>
    <p:sldId id="345" r:id="rId22"/>
    <p:sldId id="346" r:id="rId23"/>
    <p:sldId id="347" r:id="rId24"/>
    <p:sldId id="348" r:id="rId25"/>
    <p:sldId id="302" r:id="rId26"/>
    <p:sldId id="307" r:id="rId27"/>
    <p:sldId id="317" r:id="rId28"/>
    <p:sldId id="319" r:id="rId29"/>
    <p:sldId id="330" r:id="rId30"/>
    <p:sldId id="331" r:id="rId31"/>
    <p:sldId id="351" r:id="rId32"/>
    <p:sldId id="352" r:id="rId33"/>
    <p:sldId id="332" r:id="rId34"/>
    <p:sldId id="353" r:id="rId35"/>
    <p:sldId id="333" r:id="rId36"/>
    <p:sldId id="320" r:id="rId37"/>
    <p:sldId id="334" r:id="rId38"/>
    <p:sldId id="335" r:id="rId39"/>
    <p:sldId id="354" r:id="rId40"/>
    <p:sldId id="325" r:id="rId41"/>
    <p:sldId id="356" r:id="rId42"/>
    <p:sldId id="355" r:id="rId43"/>
    <p:sldId id="357" r:id="rId44"/>
    <p:sldId id="336" r:id="rId45"/>
    <p:sldId id="358" r:id="rId46"/>
    <p:sldId id="359" r:id="rId47"/>
    <p:sldId id="328" r:id="rId4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9E8A"/>
    <a:srgbClr val="62BFAA"/>
    <a:srgbClr val="45A994"/>
    <a:srgbClr val="006762"/>
    <a:srgbClr val="CCEAE4"/>
    <a:srgbClr val="B5E1D8"/>
    <a:srgbClr val="3A3A3A"/>
    <a:srgbClr val="6ABC6E"/>
    <a:srgbClr val="99CA6C"/>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06" autoAdjust="0"/>
    <p:restoredTop sz="98120" autoAdjust="0"/>
  </p:normalViewPr>
  <p:slideViewPr>
    <p:cSldViewPr snapToGrid="0">
      <p:cViewPr varScale="1">
        <p:scale>
          <a:sx n="150" d="100"/>
          <a:sy n="150" d="100"/>
        </p:scale>
        <p:origin x="-930"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9.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2.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3.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4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FCD3C4-6B98-4A67-815F-F0B5C4B3F82D}" type="datetimeFigureOut">
              <a:rPr lang="zh-CN" altLang="en-US" smtClean="0"/>
              <a:pPr/>
              <a:t>2020/4/8</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C8234-9F36-4217-8CB7-C38B88028451}" type="slidenum">
              <a:rPr lang="zh-CN" altLang="en-US" smtClean="0"/>
              <a:pPr/>
              <a:t>‹#›</a:t>
            </a:fld>
            <a:endParaRPr lang="zh-CN" altLang="en-US"/>
          </a:p>
        </p:txBody>
      </p:sp>
    </p:spTree>
    <p:extLst>
      <p:ext uri="{BB962C8B-B14F-4D97-AF65-F5344CB8AC3E}">
        <p14:creationId xmlns:p14="http://schemas.microsoft.com/office/powerpoint/2010/main" val="2917316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2807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22697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4098323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51641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3830377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45299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64776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7255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94673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295813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Date Placeholder 4"/>
          <p:cNvSpPr>
            <a:spLocks noGrp="1"/>
          </p:cNvSpPr>
          <p:nvPr>
            <p:ph type="dt" sz="half" idx="10"/>
          </p:nvPr>
        </p:nvSpPr>
        <p:spPr/>
        <p:txBody>
          <a:bodyPr/>
          <a:lstStyle/>
          <a:p>
            <a:fld id="{B1AA9239-D668-474B-AEC1-AED18A126247}" type="datetimeFigureOut">
              <a:rPr lang="zh-CN" altLang="en-US" smtClean="0"/>
              <a:pPr/>
              <a:t>2020/4/8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15270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1AA9239-D668-474B-AEC1-AED18A126247}" type="datetimeFigureOut">
              <a:rPr lang="zh-CN" altLang="en-US" smtClean="0"/>
              <a:pPr/>
              <a:t>2020/4/8</a:t>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D5D4752-0CE7-4497-9789-8CD18D74C975}" type="slidenum">
              <a:rPr lang="zh-CN" altLang="en-US" smtClean="0"/>
              <a:pPr/>
              <a:t>‹#›</a:t>
            </a:fld>
            <a:endParaRPr lang="zh-CN" altLang="en-US"/>
          </a:p>
        </p:txBody>
      </p:sp>
    </p:spTree>
    <p:extLst>
      <p:ext uri="{BB962C8B-B14F-4D97-AF65-F5344CB8AC3E}">
        <p14:creationId xmlns:p14="http://schemas.microsoft.com/office/powerpoint/2010/main" val="7674428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package" Target="../embeddings/Microsoft_Word___6.docx"/><Relationship Id="rId3" Type="http://schemas.openxmlformats.org/officeDocument/2006/relationships/image" Target="../media/image7.jpeg"/><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package" Target="../embeddings/Microsoft_Word___5.docx"/><Relationship Id="rId4" Type="http://schemas.openxmlformats.org/officeDocument/2006/relationships/oleObject" Target="../embeddings/oleObject5.bin"/><Relationship Id="rId9" Type="http://schemas.openxmlformats.org/officeDocument/2006/relationships/image" Target="../media/image6.emf"/></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7" Type="http://schemas.openxmlformats.org/officeDocument/2006/relationships/package" Target="../embeddings/Microsoft_Word___8.docx"/><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2.emf"/><Relationship Id="rId4" Type="http://schemas.openxmlformats.org/officeDocument/2006/relationships/package" Target="../embeddings/Microsoft_Word___7.docx"/></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1.emf"/><Relationship Id="rId4" Type="http://schemas.openxmlformats.org/officeDocument/2006/relationships/package" Target="../embeddings/Microsoft_Word___9.docx"/></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2.emf"/><Relationship Id="rId4" Type="http://schemas.openxmlformats.org/officeDocument/2006/relationships/package" Target="../embeddings/Microsoft_Word___10.docx"/></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13.emf"/><Relationship Id="rId4" Type="http://schemas.openxmlformats.org/officeDocument/2006/relationships/package" Target="../embeddings/Microsoft_Word___11.docx"/></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4.emf"/><Relationship Id="rId4" Type="http://schemas.openxmlformats.org/officeDocument/2006/relationships/package" Target="../embeddings/Microsoft_Word___12.docx"/></Relationships>
</file>

<file path=ppt/slides/_rels/slide18.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oleObject" Target="../embeddings/oleObject13.bin"/><Relationship Id="rId7" Type="http://schemas.openxmlformats.org/officeDocument/2006/relationships/package" Target="../embeddings/Microsoft_Word___14.docx"/><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4.bin"/><Relationship Id="rId5" Type="http://schemas.openxmlformats.org/officeDocument/2006/relationships/image" Target="../media/image15.emf"/><Relationship Id="rId4" Type="http://schemas.openxmlformats.org/officeDocument/2006/relationships/package" Target="../embeddings/Microsoft_Word___13.docx"/></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17.emf"/><Relationship Id="rId4" Type="http://schemas.openxmlformats.org/officeDocument/2006/relationships/package" Target="../embeddings/Microsoft_Word___15.docx"/></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image" Target="../media/image19.emf"/><Relationship Id="rId4" Type="http://schemas.openxmlformats.org/officeDocument/2006/relationships/package" Target="../embeddings/Microsoft_Word___16.docx"/></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20.emf"/><Relationship Id="rId4" Type="http://schemas.openxmlformats.org/officeDocument/2006/relationships/package" Target="../embeddings/Microsoft_Word___17.docx"/></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21.emf"/><Relationship Id="rId4" Type="http://schemas.openxmlformats.org/officeDocument/2006/relationships/package" Target="../embeddings/Microsoft_Word___18.docx"/></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22.emf"/><Relationship Id="rId4" Type="http://schemas.openxmlformats.org/officeDocument/2006/relationships/package" Target="../embeddings/Microsoft_Word___19.docx"/></Relationships>
</file>

<file path=ppt/slides/_rels/slide2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image" Target="../media/image26.jpeg"/><Relationship Id="rId5" Type="http://schemas.openxmlformats.org/officeDocument/2006/relationships/image" Target="../media/image25.emf"/><Relationship Id="rId4" Type="http://schemas.openxmlformats.org/officeDocument/2006/relationships/package" Target="../embeddings/Microsoft_Word___20.docx"/></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16.vml"/><Relationship Id="rId5" Type="http://schemas.openxmlformats.org/officeDocument/2006/relationships/image" Target="../media/image28.emf"/><Relationship Id="rId4" Type="http://schemas.openxmlformats.org/officeDocument/2006/relationships/package" Target="../embeddings/Microsoft_Word___21.docx"/></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17.vml"/><Relationship Id="rId5" Type="http://schemas.openxmlformats.org/officeDocument/2006/relationships/image" Target="../media/image29.emf"/><Relationship Id="rId4" Type="http://schemas.openxmlformats.org/officeDocument/2006/relationships/package" Target="../embeddings/Microsoft_Word___22.docx"/></Relationships>
</file>

<file path=ppt/slides/_rels/slide33.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7.xml"/><Relationship Id="rId1" Type="http://schemas.openxmlformats.org/officeDocument/2006/relationships/vmlDrawing" Target="../drawings/vmlDrawing18.vml"/><Relationship Id="rId5" Type="http://schemas.openxmlformats.org/officeDocument/2006/relationships/image" Target="../media/image31.emf"/><Relationship Id="rId4" Type="http://schemas.openxmlformats.org/officeDocument/2006/relationships/package" Target="../embeddings/Microsoft_Word___23.docx"/></Relationships>
</file>

<file path=ppt/slides/_rels/slide35.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7.xml"/><Relationship Id="rId4" Type="http://schemas.openxmlformats.org/officeDocument/2006/relationships/image" Target="../media/image34.png"/></Relationships>
</file>

<file path=ppt/slides/_rels/slide36.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7.xml"/><Relationship Id="rId1" Type="http://schemas.openxmlformats.org/officeDocument/2006/relationships/vmlDrawing" Target="../drawings/vmlDrawing19.vml"/><Relationship Id="rId5" Type="http://schemas.openxmlformats.org/officeDocument/2006/relationships/image" Target="../media/image37.emf"/><Relationship Id="rId4" Type="http://schemas.openxmlformats.org/officeDocument/2006/relationships/package" Target="../embeddings/Microsoft_Word___24.docx"/></Relationships>
</file>

<file path=ppt/slides/_rels/slide38.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20.vml"/><Relationship Id="rId5" Type="http://schemas.openxmlformats.org/officeDocument/2006/relationships/image" Target="../media/image39.emf"/><Relationship Id="rId4" Type="http://schemas.openxmlformats.org/officeDocument/2006/relationships/package" Target="../embeddings/Microsoft_Word___25.docx"/></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21.vml"/><Relationship Id="rId5" Type="http://schemas.openxmlformats.org/officeDocument/2006/relationships/image" Target="../media/image41.emf"/><Relationship Id="rId4" Type="http://schemas.openxmlformats.org/officeDocument/2006/relationships/package" Target="../embeddings/Microsoft_Word___26.docx"/></Relationships>
</file>

<file path=ppt/slides/_rels/slide42.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22.vml"/><Relationship Id="rId5" Type="http://schemas.openxmlformats.org/officeDocument/2006/relationships/image" Target="../media/image42.emf"/><Relationship Id="rId4" Type="http://schemas.openxmlformats.org/officeDocument/2006/relationships/package" Target="../embeddings/Microsoft_Word___27.docx"/></Relationships>
</file>

<file path=ppt/slides/_rels/slide44.xml.rels><?xml version="1.0" encoding="UTF-8" standalone="yes"?>
<Relationships xmlns="http://schemas.openxmlformats.org/package/2006/relationships"><Relationship Id="rId3" Type="http://schemas.openxmlformats.org/officeDocument/2006/relationships/image" Target="../media/image44.jpeg"/><Relationship Id="rId2" Type="http://schemas.openxmlformats.org/officeDocument/2006/relationships/slideLayout" Target="../slideLayouts/slideLayout7.xml"/><Relationship Id="rId1" Type="http://schemas.openxmlformats.org/officeDocument/2006/relationships/vmlDrawing" Target="../drawings/vmlDrawing23.vml"/><Relationship Id="rId6" Type="http://schemas.openxmlformats.org/officeDocument/2006/relationships/image" Target="../media/image43.emf"/><Relationship Id="rId5" Type="http://schemas.openxmlformats.org/officeDocument/2006/relationships/package" Target="../embeddings/Microsoft_Word___28.docx"/><Relationship Id="rId4" Type="http://schemas.openxmlformats.org/officeDocument/2006/relationships/oleObject" Target="../embeddings/oleObject28.bin"/></Relationships>
</file>

<file path=ppt/slides/_rels/slide45.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24.vml"/><Relationship Id="rId5" Type="http://schemas.openxmlformats.org/officeDocument/2006/relationships/image" Target="../media/image45.emf"/><Relationship Id="rId4" Type="http://schemas.openxmlformats.org/officeDocument/2006/relationships/package" Target="../embeddings/Microsoft_Word___29.docx"/></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package" Target="../embeddings/Microsoft_Word___2.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emf"/><Relationship Id="rId5" Type="http://schemas.openxmlformats.org/officeDocument/2006/relationships/image" Target="../media/image2.emf"/><Relationship Id="rId10" Type="http://schemas.openxmlformats.org/officeDocument/2006/relationships/package" Target="../embeddings/Microsoft_Word___3.docx"/><Relationship Id="rId4" Type="http://schemas.openxmlformats.org/officeDocument/2006/relationships/package" Target="../embeddings/Microsoft_Word___1.docx"/><Relationship Id="rId9"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package" Target="../embeddings/Microsoft_Word___4.doc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xmlns="" id="{80A6C559-DA15-4C3F-8A8E-5BE44F54E11B}"/>
              </a:ext>
            </a:extLst>
          </p:cNvPr>
          <p:cNvSpPr txBox="1"/>
          <p:nvPr/>
        </p:nvSpPr>
        <p:spPr>
          <a:xfrm>
            <a:off x="1511300" y="1911454"/>
            <a:ext cx="5536223" cy="737501"/>
          </a:xfrm>
          <a:prstGeom prst="rect">
            <a:avLst/>
          </a:prstGeom>
          <a:noFill/>
        </p:spPr>
        <p:txBody>
          <a:bodyPr wrap="square" lIns="36000" tIns="36000" rIns="36000" bIns="36000" rtlCol="0">
            <a:spAutoFit/>
          </a:bodyPr>
          <a:lstStyle/>
          <a:p>
            <a:pPr>
              <a:lnSpc>
                <a:spcPct val="120000"/>
              </a:lnSpc>
            </a:pPr>
            <a:r>
              <a:rPr lang="zh-CN" altLang="en-US" sz="3600" b="1" spc="100" dirty="0" smtClean="0">
                <a:solidFill>
                  <a:srgbClr val="409E8A"/>
                </a:solidFill>
                <a:latin typeface="微软雅黑" panose="020B0503020204020204" pitchFamily="34" charset="-122"/>
                <a:ea typeface="微软雅黑" panose="020B0503020204020204" pitchFamily="34" charset="-122"/>
              </a:rPr>
              <a:t>第十五章</a:t>
            </a:r>
            <a:r>
              <a:rPr lang="zh-CN" altLang="en-US" sz="3600" b="1" spc="100" dirty="0">
                <a:latin typeface="微软雅黑" panose="020B0503020204020204" pitchFamily="34" charset="-122"/>
                <a:ea typeface="微软雅黑" panose="020B0503020204020204" pitchFamily="34" charset="-122"/>
              </a:rPr>
              <a:t>　</a:t>
            </a:r>
            <a:r>
              <a:rPr lang="zh-CN" altLang="en-US" sz="3600" b="1" dirty="0" smtClean="0">
                <a:solidFill>
                  <a:schemeClr val="tx1">
                    <a:lumMod val="75000"/>
                    <a:lumOff val="25000"/>
                  </a:schemeClr>
                </a:solidFill>
                <a:latin typeface="微软雅黑" pitchFamily="34" charset="-122"/>
                <a:ea typeface="微软雅黑" pitchFamily="34" charset="-122"/>
              </a:rPr>
              <a:t>电能与电功率</a:t>
            </a:r>
            <a:endParaRPr lang="zh-CN" altLang="en-US" sz="3600" b="1" dirty="0">
              <a:solidFill>
                <a:schemeClr val="tx1">
                  <a:lumMod val="75000"/>
                  <a:lumOff val="25000"/>
                </a:schemeClr>
              </a:solidFill>
              <a:latin typeface="微软雅黑" pitchFamily="34" charset="-122"/>
              <a:ea typeface="微软雅黑" pitchFamily="34" charset="-122"/>
            </a:endParaRPr>
          </a:p>
        </p:txBody>
      </p:sp>
      <p:sp>
        <p:nvSpPr>
          <p:cNvPr id="4" name="文本框 5">
            <a:extLst>
              <a:ext uri="{FF2B5EF4-FFF2-40B4-BE49-F238E27FC236}">
                <a16:creationId xmlns="" xmlns:a16="http://schemas.microsoft.com/office/drawing/2014/main" id="{AC661369-7F35-4FB2-A688-71209A56C55B}"/>
              </a:ext>
            </a:extLst>
          </p:cNvPr>
          <p:cNvSpPr txBox="1"/>
          <p:nvPr/>
        </p:nvSpPr>
        <p:spPr>
          <a:xfrm>
            <a:off x="6629518" y="341967"/>
            <a:ext cx="2146742" cy="338554"/>
          </a:xfrm>
          <a:prstGeom prst="rect">
            <a:avLst/>
          </a:prstGeom>
          <a:noFill/>
          <a:effectLst>
            <a:outerShdw sx="1000" sy="1000" algn="ctr" rotWithShape="0">
              <a:srgbClr val="000000"/>
            </a:outerShdw>
          </a:effectLst>
        </p:spPr>
        <p:txBody>
          <a:bodyPr wrap="none" rtlCol="0">
            <a:spAutoFit/>
          </a:bodyPr>
          <a:lstStyle/>
          <a:p>
            <a:pPr algn="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第一篇</a:t>
            </a:r>
            <a:r>
              <a:rPr lang="zh-CN" altLang="en-US" sz="1600" spc="100" dirty="0">
                <a:solidFill>
                  <a:schemeClr val="tx1">
                    <a:alpha val="50000"/>
                  </a:schemeClr>
                </a:solidFill>
                <a:latin typeface="微软雅黑" panose="020B0503020204020204" pitchFamily="34" charset="-122"/>
                <a:ea typeface="微软雅黑" panose="020B0503020204020204" pitchFamily="34" charset="-122"/>
              </a:rPr>
              <a:t>　</a:t>
            </a:r>
            <a:r>
              <a:rPr lang="zh-CN" altLang="en-US" sz="1600" spc="100" dirty="0" smtClean="0">
                <a:solidFill>
                  <a:schemeClr val="tx1">
                    <a:alpha val="50000"/>
                  </a:schemeClr>
                </a:solidFill>
                <a:latin typeface="微软雅黑" panose="020B0503020204020204" pitchFamily="34" charset="-122"/>
                <a:ea typeface="微软雅黑" panose="020B0503020204020204" pitchFamily="34" charset="-122"/>
              </a:rPr>
              <a:t>考点过关篇</a:t>
            </a:r>
            <a:endParaRPr lang="zh-CN" altLang="en-US" sz="1600" spc="100" dirty="0">
              <a:solidFill>
                <a:schemeClr val="tx1">
                  <a:alpha val="50000"/>
                </a:schemeClr>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25743588"/>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mph" presetSubtype="0" fill="hold" grpId="1" nodeType="afterEffect">
                                  <p:stCondLst>
                                    <p:cond delay="0"/>
                                  </p:stCondLst>
                                  <p:childTnLst>
                                    <p:animEffect transition="out" filter="fade">
                                      <p:cBhvr>
                                        <p:cTn id="12" dur="500" tmFilter="0, 0; .2, .5; .8, .5; 1, 0"/>
                                        <p:tgtEl>
                                          <p:spTgt spid="6"/>
                                        </p:tgtEl>
                                      </p:cBhvr>
                                    </p:animEffect>
                                    <p:animScale>
                                      <p:cBhvr>
                                        <p:cTn id="13" dur="250" autoRev="1" fill="hold"/>
                                        <p:tgtEl>
                                          <p:spTgt spid="6"/>
                                        </p:tgtEl>
                                      </p:cBhvr>
                                      <p:by x="105000" y="105000"/>
                                    </p:animScale>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11959" y="287252"/>
            <a:ext cx="7874602" cy="4227687"/>
          </a:xfrm>
          <a:prstGeom prst="rect">
            <a:avLst/>
          </a:prstGeom>
          <a:noFill/>
        </p:spPr>
        <p:txBody>
          <a:bodyPr wrap="square" lIns="36000" tIns="36000" rIns="36000" bIns="36000" rtlCol="0">
            <a:spAutoFit/>
          </a:bodyPr>
          <a:lstStyle/>
          <a:p>
            <a:pPr>
              <a:lnSpc>
                <a:spcPct val="150000"/>
              </a:lnSpc>
            </a:pPr>
            <a:r>
              <a:rPr lang="en-US" b="1" dirty="0" smtClean="0"/>
              <a:t>2.</a:t>
            </a:r>
            <a:r>
              <a:rPr lang="zh-CN" altLang="en-US" b="1" dirty="0" smtClean="0"/>
              <a:t>电功率的测量</a:t>
            </a:r>
          </a:p>
          <a:p>
            <a:pPr>
              <a:lnSpc>
                <a:spcPct val="150000"/>
              </a:lnSpc>
            </a:pPr>
            <a:r>
              <a:rPr lang="zh-CN" altLang="en-US" dirty="0" smtClean="0"/>
              <a:t>（</a:t>
            </a:r>
            <a:r>
              <a:rPr lang="en-US" dirty="0" smtClean="0"/>
              <a:t>1</a:t>
            </a:r>
            <a:r>
              <a:rPr lang="zh-CN" altLang="en-US" dirty="0" smtClean="0"/>
              <a:t>）测量小灯泡的电功率：</a:t>
            </a:r>
          </a:p>
          <a:p>
            <a:pPr>
              <a:lnSpc>
                <a:spcPct val="150000"/>
              </a:lnSpc>
            </a:pPr>
            <a:r>
              <a:rPr lang="en-US" dirty="0" smtClean="0"/>
              <a:t>①</a:t>
            </a:r>
            <a:r>
              <a:rPr lang="zh-CN" altLang="en-US" dirty="0" smtClean="0"/>
              <a:t>实验原理：</a:t>
            </a:r>
            <a:r>
              <a:rPr lang="zh-CN" altLang="en-US" u="sng" dirty="0" smtClean="0"/>
              <a:t>　　　　　</a:t>
            </a:r>
            <a:r>
              <a:rPr lang="zh-CN" altLang="en-US" dirty="0" smtClean="0"/>
              <a:t>；</a:t>
            </a:r>
            <a:r>
              <a:rPr lang="en-US" dirty="0" smtClean="0"/>
              <a:t> ②</a:t>
            </a:r>
            <a:r>
              <a:rPr lang="zh-CN" altLang="en-US" dirty="0" smtClean="0"/>
              <a:t>实验电路图如图</a:t>
            </a:r>
            <a:r>
              <a:rPr lang="en-US" dirty="0" smtClean="0"/>
              <a:t>15-2</a:t>
            </a:r>
            <a:r>
              <a:rPr lang="zh-CN" altLang="en-US" dirty="0" smtClean="0"/>
              <a:t>所示；</a:t>
            </a:r>
          </a:p>
          <a:p>
            <a:pPr>
              <a:lnSpc>
                <a:spcPct val="150000"/>
              </a:lnSpc>
            </a:pPr>
            <a:r>
              <a:rPr lang="en-US" dirty="0" smtClean="0"/>
              <a:t>③</a:t>
            </a:r>
            <a:r>
              <a:rPr lang="zh-CN" altLang="en-US" dirty="0" smtClean="0"/>
              <a:t>测量工具：</a:t>
            </a:r>
            <a:r>
              <a:rPr lang="zh-CN" altLang="en-US" u="sng" dirty="0" smtClean="0"/>
              <a:t>　　　　　　     　　</a:t>
            </a:r>
            <a:r>
              <a:rPr lang="zh-CN" altLang="en-US" dirty="0" smtClean="0"/>
              <a:t>；</a:t>
            </a:r>
            <a:r>
              <a:rPr lang="en-US" dirty="0" smtClean="0"/>
              <a:t> </a:t>
            </a:r>
            <a:endParaRPr lang="zh-CN" altLang="en-US" dirty="0" smtClean="0"/>
          </a:p>
          <a:p>
            <a:pPr>
              <a:lnSpc>
                <a:spcPct val="150000"/>
              </a:lnSpc>
            </a:pPr>
            <a:r>
              <a:rPr lang="en-US" dirty="0" smtClean="0"/>
              <a:t>④</a:t>
            </a:r>
            <a:r>
              <a:rPr lang="zh-CN" altLang="en-US" dirty="0" smtClean="0"/>
              <a:t>灯泡的亮度与灯泡的</a:t>
            </a:r>
            <a:r>
              <a:rPr lang="zh-CN" altLang="en-US" u="sng" dirty="0" smtClean="0"/>
              <a:t>　　　　    </a:t>
            </a:r>
            <a:r>
              <a:rPr lang="zh-CN" altLang="en-US" dirty="0" smtClean="0"/>
              <a:t>有关。</a:t>
            </a:r>
            <a:r>
              <a:rPr lang="en-US" dirty="0" smtClean="0"/>
              <a:t> </a:t>
            </a:r>
            <a:endParaRPr lang="zh-CN" altLang="en-US" dirty="0" smtClean="0"/>
          </a:p>
          <a:p>
            <a:pPr>
              <a:lnSpc>
                <a:spcPct val="150000"/>
              </a:lnSpc>
            </a:pPr>
            <a:r>
              <a:rPr lang="zh-CN" altLang="en-US" dirty="0" smtClean="0"/>
              <a:t>（</a:t>
            </a:r>
            <a:r>
              <a:rPr lang="en-US" dirty="0" smtClean="0"/>
              <a:t>2</a:t>
            </a:r>
            <a:r>
              <a:rPr lang="zh-CN" altLang="en-US" dirty="0" smtClean="0"/>
              <a:t>）家用电器的实际功率的测量：</a:t>
            </a:r>
          </a:p>
          <a:p>
            <a:pPr>
              <a:lnSpc>
                <a:spcPct val="150000"/>
              </a:lnSpc>
            </a:pPr>
            <a:r>
              <a:rPr lang="en-US" dirty="0" smtClean="0"/>
              <a:t>①</a:t>
            </a:r>
            <a:r>
              <a:rPr lang="zh-CN" altLang="en-US" dirty="0" smtClean="0"/>
              <a:t>原理：</a:t>
            </a:r>
            <a:r>
              <a:rPr lang="zh-CN" altLang="en-US" u="sng" dirty="0" smtClean="0"/>
              <a:t>　　　　　</a:t>
            </a:r>
            <a:r>
              <a:rPr lang="zh-CN" altLang="en-US" dirty="0" smtClean="0"/>
              <a:t>；</a:t>
            </a:r>
            <a:r>
              <a:rPr lang="en-US" dirty="0" smtClean="0"/>
              <a:t> ②</a:t>
            </a:r>
            <a:r>
              <a:rPr lang="zh-CN" altLang="en-US" dirty="0" smtClean="0"/>
              <a:t>测量工具：</a:t>
            </a:r>
            <a:r>
              <a:rPr lang="zh-CN" altLang="en-US" u="sng" dirty="0" smtClean="0"/>
              <a:t>　　　　　　           　</a:t>
            </a:r>
            <a:r>
              <a:rPr lang="zh-CN" altLang="en-US" dirty="0" smtClean="0"/>
              <a:t>；</a:t>
            </a:r>
            <a:r>
              <a:rPr lang="en-US" dirty="0" smtClean="0"/>
              <a:t> </a:t>
            </a:r>
            <a:endParaRPr lang="zh-CN" altLang="en-US" dirty="0" smtClean="0"/>
          </a:p>
          <a:p>
            <a:pPr>
              <a:lnSpc>
                <a:spcPct val="150000"/>
              </a:lnSpc>
            </a:pPr>
            <a:r>
              <a:rPr lang="en-US" dirty="0" smtClean="0"/>
              <a:t>③</a:t>
            </a:r>
            <a:r>
              <a:rPr lang="zh-CN" altLang="en-US" dirty="0" smtClean="0"/>
              <a:t>方法：仅让待测功率的用电器单独工作，用电能表测出转盘在时间</a:t>
            </a:r>
            <a:r>
              <a:rPr lang="en-US" dirty="0" smtClean="0"/>
              <a:t>t</a:t>
            </a:r>
            <a:r>
              <a:rPr lang="zh-CN" altLang="en-US" dirty="0" smtClean="0"/>
              <a:t>内转过的转数</a:t>
            </a:r>
            <a:r>
              <a:rPr lang="en-US" dirty="0" smtClean="0"/>
              <a:t>n</a:t>
            </a:r>
            <a:r>
              <a:rPr lang="zh-CN" altLang="en-US" dirty="0" smtClean="0"/>
              <a:t>，若电能表每转过</a:t>
            </a:r>
            <a:r>
              <a:rPr lang="en-US" dirty="0" smtClean="0"/>
              <a:t>N</a:t>
            </a:r>
            <a:r>
              <a:rPr lang="zh-CN" altLang="en-US" dirty="0" smtClean="0"/>
              <a:t>转消耗电能</a:t>
            </a:r>
            <a:r>
              <a:rPr lang="en-US" dirty="0" smtClean="0"/>
              <a:t>1 </a:t>
            </a:r>
            <a:r>
              <a:rPr lang="en-US" dirty="0" err="1" smtClean="0"/>
              <a:t>kW</a:t>
            </a:r>
            <a:r>
              <a:rPr lang="en-US" altLang="zh-CN" dirty="0" err="1" smtClean="0"/>
              <a:t>·</a:t>
            </a:r>
            <a:r>
              <a:rPr lang="en-US" dirty="0" err="1" smtClean="0"/>
              <a:t>h</a:t>
            </a:r>
            <a:r>
              <a:rPr lang="zh-CN" altLang="en-US" dirty="0" smtClean="0"/>
              <a:t>，则用电器的实际功率的表达式为：</a:t>
            </a:r>
            <a:r>
              <a:rPr lang="en-US" dirty="0" smtClean="0"/>
              <a:t>P=</a:t>
            </a:r>
            <a:r>
              <a:rPr lang="zh-CN" altLang="en-US" u="sng" dirty="0" smtClean="0"/>
              <a:t>　　　</a:t>
            </a:r>
            <a:r>
              <a:rPr lang="zh-CN" altLang="en-US" dirty="0" smtClean="0"/>
              <a:t>（式中“</a:t>
            </a:r>
            <a:r>
              <a:rPr lang="en-US" dirty="0" smtClean="0"/>
              <a:t>t</a:t>
            </a:r>
            <a:r>
              <a:rPr lang="zh-CN" altLang="en-US" dirty="0" smtClean="0"/>
              <a:t>”单位为</a:t>
            </a:r>
            <a:r>
              <a:rPr lang="en-US" dirty="0" smtClean="0"/>
              <a:t>h</a:t>
            </a:r>
            <a:r>
              <a:rPr lang="zh-CN" altLang="en-US" dirty="0" smtClean="0"/>
              <a:t>，计算出“</a:t>
            </a:r>
            <a:r>
              <a:rPr lang="en-US" dirty="0" smtClean="0"/>
              <a:t>P</a:t>
            </a:r>
            <a:r>
              <a:rPr lang="zh-CN" altLang="en-US" dirty="0" smtClean="0"/>
              <a:t>”单位为</a:t>
            </a:r>
            <a:r>
              <a:rPr lang="en-US" dirty="0" smtClean="0"/>
              <a:t>kW</a:t>
            </a:r>
            <a:r>
              <a:rPr lang="zh-CN" altLang="en-US" dirty="0" smtClean="0"/>
              <a:t>）。</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2425980" y="1114801"/>
            <a:ext cx="69490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P=UI</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2441845" y="1474656"/>
            <a:ext cx="2043065"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电流表和电压表</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3168870" y="1886833"/>
            <a:ext cx="109832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实际功率</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6" name="文本框 12">
            <a:extLst>
              <a:ext uri="{FF2B5EF4-FFF2-40B4-BE49-F238E27FC236}">
                <a16:creationId xmlns:a16="http://schemas.microsoft.com/office/drawing/2014/main" xmlns="" id="{2795C5FE-A0E3-4855-B937-A2DA6BC1A4B9}"/>
              </a:ext>
            </a:extLst>
          </p:cNvPr>
          <p:cNvSpPr txBox="1"/>
          <p:nvPr/>
        </p:nvSpPr>
        <p:spPr>
          <a:xfrm>
            <a:off x="4619069" y="2715718"/>
            <a:ext cx="2570007"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电能表和停表</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21" name="G518.EPS" descr="id:2147503281;FounderCES"/>
          <p:cNvPicPr/>
          <p:nvPr/>
        </p:nvPicPr>
        <p:blipFill>
          <a:blip r:embed="rId3" cstate="print"/>
          <a:stretch>
            <a:fillRect/>
          </a:stretch>
        </p:blipFill>
        <p:spPr>
          <a:xfrm>
            <a:off x="6882971" y="1359774"/>
            <a:ext cx="1477451" cy="1094641"/>
          </a:xfrm>
          <a:prstGeom prst="rect">
            <a:avLst/>
          </a:prstGeom>
        </p:spPr>
      </p:pic>
      <p:sp>
        <p:nvSpPr>
          <p:cNvPr id="22" name="矩形 21"/>
          <p:cNvSpPr/>
          <p:nvPr/>
        </p:nvSpPr>
        <p:spPr>
          <a:xfrm>
            <a:off x="7303721" y="2419435"/>
            <a:ext cx="758541" cy="377411"/>
          </a:xfrm>
          <a:prstGeom prst="rect">
            <a:avLst/>
          </a:prstGeom>
        </p:spPr>
        <p:txBody>
          <a:bodyPr wrap="none">
            <a:spAutoFit/>
          </a:bodyPr>
          <a:lstStyle/>
          <a:p>
            <a:pPr>
              <a:lnSpc>
                <a:spcPct val="150000"/>
              </a:lnSpc>
            </a:pPr>
            <a:r>
              <a:rPr lang="zh-CN" altLang="en-US" sz="1400" dirty="0" smtClean="0"/>
              <a:t>图</a:t>
            </a:r>
            <a:r>
              <a:rPr lang="en-US" sz="1400" dirty="0" smtClean="0"/>
              <a:t>15-2</a:t>
            </a:r>
            <a:endParaRPr lang="zh-CN" altLang="en-US" sz="1400" dirty="0" smtClean="0"/>
          </a:p>
        </p:txBody>
      </p:sp>
      <p:graphicFrame>
        <p:nvGraphicFramePr>
          <p:cNvPr id="68609" name="Object 1"/>
          <p:cNvGraphicFramePr>
            <a:graphicFrameLocks noChangeAspect="1"/>
          </p:cNvGraphicFramePr>
          <p:nvPr/>
        </p:nvGraphicFramePr>
        <p:xfrm>
          <a:off x="2119171" y="2597277"/>
          <a:ext cx="728649" cy="581353"/>
        </p:xfrm>
        <a:graphic>
          <a:graphicData uri="http://schemas.openxmlformats.org/presentationml/2006/ole">
            <mc:AlternateContent xmlns:mc="http://schemas.openxmlformats.org/markup-compatibility/2006">
              <mc:Choice xmlns:v="urn:schemas-microsoft-com:vml" Requires="v">
                <p:oleObj spid="_x0000_s68611" name="文档" r:id="rId5" imgW="744017" imgH="594360" progId="Office12.wps.Document.8">
                  <p:embed/>
                </p:oleObj>
              </mc:Choice>
              <mc:Fallback>
                <p:oleObj name="文档" r:id="rId5" imgW="744017" imgH="594360" progId="Office12.wps.Document.8">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19171" y="2597277"/>
                        <a:ext cx="728649" cy="581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8610" name="Object 2"/>
          <p:cNvGraphicFramePr>
            <a:graphicFrameLocks noChangeAspect="1"/>
          </p:cNvGraphicFramePr>
          <p:nvPr/>
        </p:nvGraphicFramePr>
        <p:xfrm>
          <a:off x="2088138" y="3889047"/>
          <a:ext cx="329749" cy="479753"/>
        </p:xfrm>
        <a:graphic>
          <a:graphicData uri="http://schemas.openxmlformats.org/presentationml/2006/ole">
            <mc:AlternateContent xmlns:mc="http://schemas.openxmlformats.org/markup-compatibility/2006">
              <mc:Choice xmlns:v="urn:schemas-microsoft-com:vml" Requires="v">
                <p:oleObj spid="_x0000_s68612" name="文档" r:id="rId8" imgW="409956" imgH="594360" progId="Office12.wps.Document.8">
                  <p:embed/>
                </p:oleObj>
              </mc:Choice>
              <mc:Fallback>
                <p:oleObj name="文档" r:id="rId8" imgW="409956" imgH="594360" progId="Office12.wps.Document.8">
                  <p:embed/>
                  <p:pic>
                    <p:nvPicPr>
                      <p:cNvPr id="0"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88138" y="3889047"/>
                        <a:ext cx="329749" cy="479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8609"/>
                                        </p:tgtEl>
                                        <p:attrNameLst>
                                          <p:attrName>style.visibility</p:attrName>
                                        </p:attrNameLst>
                                      </p:cBhvr>
                                      <p:to>
                                        <p:strVal val="visible"/>
                                      </p:to>
                                    </p:set>
                                    <p:animEffect transition="in" filter="fade">
                                      <p:cBhvr>
                                        <p:cTn id="22" dur="500"/>
                                        <p:tgtEl>
                                          <p:spTgt spid="6860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5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8610"/>
                                        </p:tgtEl>
                                        <p:attrNameLst>
                                          <p:attrName>style.visibility</p:attrName>
                                        </p:attrNameLst>
                                      </p:cBhvr>
                                      <p:to>
                                        <p:strVal val="visible"/>
                                      </p:to>
                                    </p:set>
                                    <p:animEffect transition="in" filter="fade">
                                      <p:cBhvr>
                                        <p:cTn id="32" dur="500"/>
                                        <p:tgtEl>
                                          <p:spTgt spid="68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79" y="707665"/>
            <a:ext cx="5725475" cy="2981192"/>
          </a:xfrm>
          <a:prstGeom prst="rect">
            <a:avLst/>
          </a:prstGeom>
          <a:noFill/>
        </p:spPr>
        <p:txBody>
          <a:bodyPr wrap="square" lIns="36000" tIns="36000" rIns="36000" bIns="36000" rtlCol="0">
            <a:spAutoFit/>
          </a:bodyPr>
          <a:lstStyle/>
          <a:p>
            <a:pPr>
              <a:lnSpc>
                <a:spcPct val="150000"/>
              </a:lnSpc>
            </a:pPr>
            <a:r>
              <a:rPr lang="en-US" b="1" dirty="0" smtClean="0"/>
              <a:t>1.</a:t>
            </a:r>
            <a:r>
              <a:rPr lang="zh-CN" altLang="en-US" dirty="0" smtClean="0"/>
              <a:t>如图</a:t>
            </a:r>
            <a:r>
              <a:rPr lang="en-US" dirty="0" smtClean="0"/>
              <a:t>15-3</a:t>
            </a:r>
            <a:r>
              <a:rPr lang="zh-CN" altLang="en-US" dirty="0" smtClean="0"/>
              <a:t>所示，电梯运行时，电能转化为</a:t>
            </a:r>
            <a:r>
              <a:rPr lang="zh-CN" altLang="en-US" u="sng" dirty="0" smtClean="0"/>
              <a:t>　　　</a:t>
            </a:r>
            <a:r>
              <a:rPr lang="zh-CN" altLang="en-US" dirty="0" smtClean="0"/>
              <a:t>能。</a:t>
            </a:r>
            <a:r>
              <a:rPr lang="en-US" dirty="0" smtClean="0"/>
              <a:t> </a:t>
            </a:r>
          </a:p>
          <a:p>
            <a:pPr>
              <a:lnSpc>
                <a:spcPct val="150000"/>
              </a:lnSpc>
            </a:pPr>
            <a:endParaRPr lang="en-US" altLang="zh-CN" dirty="0" smtClean="0"/>
          </a:p>
          <a:p>
            <a:pPr>
              <a:lnSpc>
                <a:spcPct val="150000"/>
              </a:lnSpc>
            </a:pPr>
            <a:endParaRPr lang="en-US" altLang="zh-CN" dirty="0" smtClean="0"/>
          </a:p>
          <a:p>
            <a:pPr>
              <a:lnSpc>
                <a:spcPct val="150000"/>
              </a:lnSpc>
            </a:pPr>
            <a:endParaRPr lang="zh-CN" altLang="en-US" dirty="0" smtClean="0"/>
          </a:p>
          <a:p>
            <a:pPr>
              <a:lnSpc>
                <a:spcPct val="150000"/>
              </a:lnSpc>
            </a:pPr>
            <a:r>
              <a:rPr lang="en-US" b="1" dirty="0" smtClean="0"/>
              <a:t>2.</a:t>
            </a:r>
            <a:r>
              <a:rPr lang="zh-CN" altLang="en-US" dirty="0" smtClean="0"/>
              <a:t>如图</a:t>
            </a:r>
            <a:r>
              <a:rPr lang="en-US" dirty="0" smtClean="0"/>
              <a:t>15-4</a:t>
            </a:r>
            <a:r>
              <a:rPr lang="zh-CN" altLang="en-US" dirty="0" smtClean="0"/>
              <a:t>所示是某家庭</a:t>
            </a:r>
            <a:r>
              <a:rPr lang="en-US" dirty="0" smtClean="0"/>
              <a:t>8</a:t>
            </a:r>
            <a:r>
              <a:rPr lang="zh-CN" altLang="en-US" dirty="0" smtClean="0"/>
              <a:t>月底和</a:t>
            </a:r>
            <a:r>
              <a:rPr lang="en-US" dirty="0" smtClean="0"/>
              <a:t>9</a:t>
            </a:r>
            <a:r>
              <a:rPr lang="zh-CN" altLang="en-US" dirty="0" smtClean="0"/>
              <a:t>月底电能表显示的数字，则这一家庭</a:t>
            </a:r>
            <a:r>
              <a:rPr lang="en-US" dirty="0" smtClean="0"/>
              <a:t>9</a:t>
            </a:r>
            <a:r>
              <a:rPr lang="zh-CN" altLang="en-US" dirty="0" smtClean="0"/>
              <a:t>月份消耗的电能是</a:t>
            </a:r>
            <a:r>
              <a:rPr lang="zh-CN" altLang="en-US" u="sng" dirty="0" smtClean="0"/>
              <a:t>　　　　　</a:t>
            </a:r>
            <a:r>
              <a:rPr lang="en-US" dirty="0" err="1" smtClean="0"/>
              <a:t>kW</a:t>
            </a:r>
            <a:r>
              <a:rPr lang="en-US" altLang="zh-CN" dirty="0" err="1" smtClean="0"/>
              <a:t>·</a:t>
            </a:r>
            <a:r>
              <a:rPr lang="en-US" dirty="0" err="1" smtClean="0"/>
              <a:t>h</a:t>
            </a:r>
            <a:r>
              <a:rPr lang="zh-CN" altLang="en-US" dirty="0" smtClean="0"/>
              <a:t>，合</a:t>
            </a:r>
            <a:r>
              <a:rPr lang="zh-CN" altLang="en-US" u="sng" dirty="0" smtClean="0"/>
              <a:t>　　　　       　</a:t>
            </a:r>
            <a:r>
              <a:rPr lang="en-US" dirty="0" smtClean="0"/>
              <a:t>J</a:t>
            </a:r>
            <a:r>
              <a:rPr lang="zh-CN" altLang="en-US" dirty="0" smtClean="0"/>
              <a:t>。</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5284794" y="694387"/>
            <a:ext cx="674572"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机械</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4493174" y="2738172"/>
            <a:ext cx="961695"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164.3</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1151384" y="3141865"/>
            <a:ext cx="1612837"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5.9148×10</a:t>
            </a:r>
            <a:r>
              <a:rPr lang="en-US" b="1" baseline="30000" dirty="0" smtClean="0">
                <a:solidFill>
                  <a:srgbClr val="C00000"/>
                </a:solidFill>
              </a:rPr>
              <a:t>8</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考点四　课本重要图片</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pic>
        <p:nvPicPr>
          <p:cNvPr id="12" name="g519.jpg" descr="id:2147503295;FounderCES"/>
          <p:cNvPicPr/>
          <p:nvPr/>
        </p:nvPicPr>
        <p:blipFill>
          <a:blip r:embed="rId2" cstate="print"/>
          <a:stretch>
            <a:fillRect/>
          </a:stretch>
        </p:blipFill>
        <p:spPr>
          <a:xfrm>
            <a:off x="6856027" y="764319"/>
            <a:ext cx="1777869" cy="1285197"/>
          </a:xfrm>
          <a:prstGeom prst="rect">
            <a:avLst/>
          </a:prstGeom>
        </p:spPr>
      </p:pic>
      <p:sp>
        <p:nvSpPr>
          <p:cNvPr id="13" name="矩形 12"/>
          <p:cNvSpPr/>
          <p:nvPr/>
        </p:nvSpPr>
        <p:spPr>
          <a:xfrm>
            <a:off x="7370786" y="2218919"/>
            <a:ext cx="758541" cy="307777"/>
          </a:xfrm>
          <a:prstGeom prst="rect">
            <a:avLst/>
          </a:prstGeom>
        </p:spPr>
        <p:txBody>
          <a:bodyPr wrap="none">
            <a:spAutoFit/>
          </a:bodyPr>
          <a:lstStyle/>
          <a:p>
            <a:r>
              <a:rPr lang="zh-CN" altLang="en-US" sz="1400" dirty="0" smtClean="0"/>
              <a:t>图</a:t>
            </a:r>
            <a:r>
              <a:rPr lang="en-US" sz="1400" dirty="0" smtClean="0"/>
              <a:t>15-3</a:t>
            </a:r>
            <a:endParaRPr lang="zh-CN" altLang="en-US" sz="1400" dirty="0"/>
          </a:p>
        </p:txBody>
      </p:sp>
      <p:pic>
        <p:nvPicPr>
          <p:cNvPr id="14" name="G520.EPS" descr="id:2147503302;FounderCES"/>
          <p:cNvPicPr/>
          <p:nvPr/>
        </p:nvPicPr>
        <p:blipFill>
          <a:blip r:embed="rId3" cstate="print"/>
          <a:stretch>
            <a:fillRect/>
          </a:stretch>
        </p:blipFill>
        <p:spPr>
          <a:xfrm>
            <a:off x="6697887" y="2869176"/>
            <a:ext cx="2180540" cy="819955"/>
          </a:xfrm>
          <a:prstGeom prst="rect">
            <a:avLst/>
          </a:prstGeom>
        </p:spPr>
      </p:pic>
      <p:sp>
        <p:nvSpPr>
          <p:cNvPr id="15" name="矩形 14"/>
          <p:cNvSpPr/>
          <p:nvPr/>
        </p:nvSpPr>
        <p:spPr>
          <a:xfrm>
            <a:off x="7421837" y="3918096"/>
            <a:ext cx="758541" cy="307777"/>
          </a:xfrm>
          <a:prstGeom prst="rect">
            <a:avLst/>
          </a:prstGeom>
        </p:spPr>
        <p:txBody>
          <a:bodyPr wrap="none">
            <a:spAutoFit/>
          </a:bodyPr>
          <a:lstStyle/>
          <a:p>
            <a:r>
              <a:rPr lang="zh-CN" altLang="en-US" sz="1400" dirty="0" smtClean="0"/>
              <a:t>图</a:t>
            </a:r>
            <a:r>
              <a:rPr lang="en-US" sz="1400" dirty="0" smtClean="0"/>
              <a:t>15-4</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7" grpId="0"/>
      <p:bldP spid="2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突破一　</a:t>
            </a:r>
            <a:r>
              <a:rPr lang="zh-CN" altLang="en-US" sz="2000" b="1" dirty="0" smtClean="0">
                <a:solidFill>
                  <a:srgbClr val="409E8A"/>
                </a:solidFill>
              </a:rPr>
              <a:t>有关电能表的计算</a:t>
            </a:r>
            <a:endParaRPr lang="zh-CN" altLang="en-US" sz="2000" b="1" dirty="0">
              <a:solidFill>
                <a:srgbClr val="409E8A"/>
              </a:solidFill>
            </a:endParaRPr>
          </a:p>
        </p:txBody>
      </p:sp>
      <p:sp>
        <p:nvSpPr>
          <p:cNvPr id="32" name="TextBox 31"/>
          <p:cNvSpPr txBox="1"/>
          <p:nvPr/>
        </p:nvSpPr>
        <p:spPr>
          <a:xfrm>
            <a:off x="817926" y="764999"/>
            <a:ext cx="7934143" cy="1685773"/>
          </a:xfrm>
          <a:prstGeom prst="rect">
            <a:avLst/>
          </a:prstGeom>
          <a:solidFill>
            <a:schemeClr val="bg1">
              <a:lumMod val="95000"/>
            </a:schemeClr>
          </a:solidFill>
        </p:spPr>
        <p:txBody>
          <a:bodyPr wrap="square" lIns="36000" tIns="36000" rIns="36000" bIns="36000" rtlCol="0">
            <a:spAutoFit/>
          </a:bodyPr>
          <a:lstStyle/>
          <a:p>
            <a:pPr>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nSpc>
                <a:spcPct val="150000"/>
              </a:lnSpc>
            </a:pPr>
            <a:r>
              <a:rPr lang="zh-CN" altLang="en-US" dirty="0" smtClean="0"/>
              <a:t>（</a:t>
            </a:r>
            <a:r>
              <a:rPr lang="en-US" dirty="0" smtClean="0"/>
              <a:t>1</a:t>
            </a:r>
            <a:r>
              <a:rPr lang="zh-CN" altLang="en-US" dirty="0" smtClean="0"/>
              <a:t>）理解电能表的有关参数。</a:t>
            </a:r>
            <a:r>
              <a:rPr lang="en-US" dirty="0" smtClean="0"/>
              <a:t/>
            </a:r>
            <a:br>
              <a:rPr lang="en-US" dirty="0" smtClean="0"/>
            </a:br>
            <a:r>
              <a:rPr lang="zh-CN" altLang="en-US" dirty="0" smtClean="0"/>
              <a:t>（</a:t>
            </a:r>
            <a:r>
              <a:rPr lang="en-US" dirty="0" smtClean="0"/>
              <a:t>2</a:t>
            </a:r>
            <a:r>
              <a:rPr lang="zh-CN" altLang="en-US" dirty="0" smtClean="0"/>
              <a:t>）用电器消耗的电能和电功率的计算思路：</a:t>
            </a:r>
            <a:r>
              <a:rPr lang="en-US" dirty="0" smtClean="0"/>
              <a:t>W=</a:t>
            </a:r>
            <a:r>
              <a:rPr lang="zh-CN" altLang="en-US" dirty="0" smtClean="0"/>
              <a:t>（</a:t>
            </a:r>
            <a:r>
              <a:rPr lang="en-US" dirty="0" err="1" smtClean="0"/>
              <a:t>kW</a:t>
            </a:r>
            <a:r>
              <a:rPr lang="en-US" altLang="zh-CN" dirty="0" err="1" smtClean="0"/>
              <a:t>·</a:t>
            </a:r>
            <a:r>
              <a:rPr lang="en-US" dirty="0" err="1" smtClean="0"/>
              <a:t>h</a:t>
            </a:r>
            <a:r>
              <a:rPr lang="zh-CN" altLang="en-US" dirty="0" smtClean="0"/>
              <a:t>）；</a:t>
            </a:r>
            <a:r>
              <a:rPr lang="en-US" dirty="0" smtClean="0"/>
              <a:t>P=       </a:t>
            </a:r>
            <a:r>
              <a:rPr lang="zh-CN" altLang="en-US" dirty="0" smtClean="0"/>
              <a:t>；注意运用公式</a:t>
            </a:r>
            <a:r>
              <a:rPr lang="en-US" dirty="0" smtClean="0"/>
              <a:t>P=      </a:t>
            </a:r>
            <a:r>
              <a:rPr lang="zh-CN" altLang="en-US" dirty="0" smtClean="0"/>
              <a:t>时单位的统一。</a:t>
            </a:r>
            <a:endParaRPr lang="zh-CN" altLang="en-US" dirty="0"/>
          </a:p>
        </p:txBody>
      </p:sp>
      <p:graphicFrame>
        <p:nvGraphicFramePr>
          <p:cNvPr id="16386" name="Object 2"/>
          <p:cNvGraphicFramePr>
            <a:graphicFrameLocks noChangeAspect="1"/>
          </p:cNvGraphicFramePr>
          <p:nvPr/>
        </p:nvGraphicFramePr>
        <p:xfrm>
          <a:off x="7473130" y="1555531"/>
          <a:ext cx="554037" cy="588963"/>
        </p:xfrm>
        <a:graphic>
          <a:graphicData uri="http://schemas.openxmlformats.org/presentationml/2006/ole">
            <mc:AlternateContent xmlns:mc="http://schemas.openxmlformats.org/markup-compatibility/2006">
              <mc:Choice xmlns:v="urn:schemas-microsoft-com:vml" Requires="v">
                <p:oleObj spid="_x0000_s16388" name="文档" r:id="rId4" imgW="560832" imgH="594360" progId="Office12.wps.Document.8">
                  <p:embed/>
                </p:oleObj>
              </mc:Choice>
              <mc:Fallback>
                <p:oleObj name="文档" r:id="rId4" imgW="560832" imgH="59436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73130" y="1555531"/>
                        <a:ext cx="554037"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3"/>
          <p:cNvGraphicFramePr>
            <a:graphicFrameLocks noChangeAspect="1"/>
          </p:cNvGraphicFramePr>
          <p:nvPr/>
        </p:nvGraphicFramePr>
        <p:xfrm>
          <a:off x="2012677" y="1939815"/>
          <a:ext cx="554037" cy="588963"/>
        </p:xfrm>
        <a:graphic>
          <a:graphicData uri="http://schemas.openxmlformats.org/presentationml/2006/ole">
            <mc:AlternateContent xmlns:mc="http://schemas.openxmlformats.org/markup-compatibility/2006">
              <mc:Choice xmlns:v="urn:schemas-microsoft-com:vml" Requires="v">
                <p:oleObj spid="_x0000_s16389" name="文档" r:id="rId7" imgW="560832" imgH="594360" progId="Office12.wps.Document.8">
                  <p:embed/>
                </p:oleObj>
              </mc:Choice>
              <mc:Fallback>
                <p:oleObj name="文档" r:id="rId7" imgW="560832" imgH="594360" progId="Office12.wps.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2677" y="1939815"/>
                        <a:ext cx="554037"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831273" y="346365"/>
            <a:ext cx="4613086" cy="2981192"/>
          </a:xfrm>
          <a:prstGeom prst="rect">
            <a:avLst/>
          </a:prstGeom>
          <a:noFill/>
        </p:spPr>
        <p:txBody>
          <a:bodyPr wrap="square" lIns="36000" tIns="36000" rIns="36000" bIns="36000" rtlCol="0">
            <a:spAutoFit/>
          </a:bodyPr>
          <a:lstStyle/>
          <a:p>
            <a:pPr algn="just">
              <a:lnSpc>
                <a:spcPct val="150000"/>
              </a:lnSpc>
            </a:pPr>
            <a:r>
              <a:rPr lang="zh-CN" altLang="en-US" b="1" dirty="0" smtClean="0">
                <a:solidFill>
                  <a:srgbClr val="409E8A"/>
                </a:solidFill>
                <a:latin typeface="微软雅黑" panose="020B0503020204020204" pitchFamily="34" charset="-122"/>
                <a:ea typeface="微软雅黑" panose="020B0503020204020204" pitchFamily="34" charset="-122"/>
              </a:rPr>
              <a:t>例１</a:t>
            </a:r>
            <a:r>
              <a:rPr lang="zh-CN" altLang="en-US" dirty="0" smtClean="0"/>
              <a:t>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龙东</a:t>
            </a:r>
            <a:r>
              <a:rPr lang="en-US" altLang="zh-CN" dirty="0" smtClean="0">
                <a:solidFill>
                  <a:srgbClr val="409E8A"/>
                </a:solidFill>
              </a:rPr>
              <a:t>】</a:t>
            </a:r>
            <a:r>
              <a:rPr lang="zh-CN" altLang="en-US" dirty="0" smtClean="0"/>
              <a:t>如图</a:t>
            </a:r>
            <a:r>
              <a:rPr lang="en-US" dirty="0" smtClean="0"/>
              <a:t>15-5</a:t>
            </a:r>
            <a:r>
              <a:rPr lang="zh-CN" altLang="en-US" dirty="0" smtClean="0"/>
              <a:t>所示为某同学家电能表的表盘，现在他要用该电能表测量家里电饭煲的实际功率，让该电饭煲单独工作</a:t>
            </a:r>
            <a:r>
              <a:rPr lang="en-US" dirty="0" smtClean="0"/>
              <a:t>30 min</a:t>
            </a:r>
            <a:r>
              <a:rPr lang="zh-CN" altLang="en-US" dirty="0" smtClean="0"/>
              <a:t>，消耗的电能是</a:t>
            </a:r>
            <a:r>
              <a:rPr lang="en-US" dirty="0" smtClean="0"/>
              <a:t>0.5 </a:t>
            </a:r>
            <a:r>
              <a:rPr lang="en-US" dirty="0" err="1" smtClean="0"/>
              <a:t>kW</a:t>
            </a:r>
            <a:r>
              <a:rPr lang="en-US" altLang="zh-CN" dirty="0" err="1" smtClean="0"/>
              <a:t>·</a:t>
            </a:r>
            <a:r>
              <a:rPr lang="en-US" dirty="0" err="1" smtClean="0"/>
              <a:t>h</a:t>
            </a:r>
            <a:r>
              <a:rPr lang="zh-CN" altLang="en-US" dirty="0" smtClean="0"/>
              <a:t>，则电能表转盘转</a:t>
            </a:r>
            <a:r>
              <a:rPr lang="zh-CN" altLang="en-US" u="sng" dirty="0" smtClean="0"/>
              <a:t>　　　　</a:t>
            </a:r>
            <a:r>
              <a:rPr lang="zh-CN" altLang="en-US" dirty="0" smtClean="0"/>
              <a:t>圈，这段时间电饭煲消耗的实际功率是</a:t>
            </a:r>
            <a:endParaRPr lang="en-US" altLang="zh-CN" dirty="0" smtClean="0"/>
          </a:p>
          <a:p>
            <a:pPr algn="just">
              <a:lnSpc>
                <a:spcPct val="150000"/>
              </a:lnSpc>
            </a:pPr>
            <a:r>
              <a:rPr lang="zh-CN" altLang="en-US" u="sng" dirty="0" smtClean="0"/>
              <a:t>　　　　</a:t>
            </a:r>
            <a:r>
              <a:rPr lang="en-US" dirty="0" smtClean="0"/>
              <a:t>W</a:t>
            </a:r>
            <a:r>
              <a:rPr lang="zh-CN" altLang="en-US" dirty="0" smtClean="0"/>
              <a:t>。</a:t>
            </a:r>
            <a:r>
              <a:rPr lang="en-US" dirty="0" smtClean="0"/>
              <a:t> </a:t>
            </a:r>
            <a:endParaRPr lang="zh-CN" altLang="en-US" dirty="0"/>
          </a:p>
        </p:txBody>
      </p:sp>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7094263" y="2951713"/>
            <a:ext cx="758541" cy="307777"/>
          </a:xfrm>
          <a:prstGeom prst="rect">
            <a:avLst/>
          </a:prstGeom>
        </p:spPr>
        <p:txBody>
          <a:bodyPr wrap="none">
            <a:spAutoFit/>
          </a:bodyPr>
          <a:lstStyle/>
          <a:p>
            <a:r>
              <a:rPr lang="zh-CN" altLang="en-US" sz="1400" dirty="0" smtClean="0"/>
              <a:t>图</a:t>
            </a:r>
            <a:r>
              <a:rPr lang="en-US" sz="1400" dirty="0" smtClean="0"/>
              <a:t>15-5</a:t>
            </a:r>
            <a:endParaRPr lang="zh-CN" altLang="en-US" sz="1400" dirty="0"/>
          </a:p>
        </p:txBody>
      </p:sp>
      <p:sp>
        <p:nvSpPr>
          <p:cNvPr id="15361" name="Rectangle 1"/>
          <p:cNvSpPr>
            <a:spLocks noChangeArrowheads="1"/>
          </p:cNvSpPr>
          <p:nvPr/>
        </p:nvSpPr>
        <p:spPr bwMode="auto">
          <a:xfrm>
            <a:off x="1925111" y="1909952"/>
            <a:ext cx="870641"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altLang="zh-CN" b="1" i="0" u="none" strike="noStrike" cap="none" normalizeH="0" baseline="0" dirty="0" smtClean="0">
                <a:ln>
                  <a:noFill/>
                </a:ln>
                <a:solidFill>
                  <a:srgbClr val="C00000"/>
                </a:solidFill>
                <a:effectLst/>
                <a:latin typeface="+mn-ea"/>
                <a:cs typeface="Times New Roman" pitchFamily="18" charset="0"/>
              </a:rPr>
              <a:t>1500</a:t>
            </a:r>
            <a:endParaRPr kumimoji="0" lang="zh-CN" altLang="en-US" b="1" i="0" u="none" strike="noStrike" cap="none" normalizeH="0" baseline="0" dirty="0" smtClean="0">
              <a:ln>
                <a:noFill/>
              </a:ln>
              <a:solidFill>
                <a:srgbClr val="C00000"/>
              </a:solidFill>
              <a:effectLst/>
              <a:latin typeface="+mn-ea"/>
            </a:endParaRPr>
          </a:p>
        </p:txBody>
      </p:sp>
      <p:pic>
        <p:nvPicPr>
          <p:cNvPr id="11" name="20WNW47.EPS" descr="id:2147503330;FounderCES"/>
          <p:cNvPicPr/>
          <p:nvPr/>
        </p:nvPicPr>
        <p:blipFill>
          <a:blip r:embed="rId2" cstate="print"/>
          <a:stretch>
            <a:fillRect/>
          </a:stretch>
        </p:blipFill>
        <p:spPr>
          <a:xfrm>
            <a:off x="6273811" y="494119"/>
            <a:ext cx="2079360" cy="2154488"/>
          </a:xfrm>
          <a:prstGeom prst="rect">
            <a:avLst/>
          </a:prstGeom>
        </p:spPr>
      </p:pic>
      <p:sp>
        <p:nvSpPr>
          <p:cNvPr id="12" name="矩形 11"/>
          <p:cNvSpPr/>
          <p:nvPr/>
        </p:nvSpPr>
        <p:spPr>
          <a:xfrm>
            <a:off x="952155" y="2849539"/>
            <a:ext cx="755335" cy="369332"/>
          </a:xfrm>
          <a:prstGeom prst="rect">
            <a:avLst/>
          </a:prstGeom>
        </p:spPr>
        <p:txBody>
          <a:bodyPr wrap="none">
            <a:spAutoFit/>
          </a:bodyPr>
          <a:lstStyle/>
          <a:p>
            <a:r>
              <a:rPr lang="en-US" b="1" dirty="0" smtClean="0">
                <a:solidFill>
                  <a:srgbClr val="C00000"/>
                </a:solidFill>
              </a:rPr>
              <a:t>1000</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fade">
                                      <p:cBhvr>
                                        <p:cTn id="7" dur="500"/>
                                        <p:tgtEl>
                                          <p:spTgt spid="153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突破二　用电器的额定功率和实际功率</a:t>
            </a:r>
            <a:endParaRPr lang="zh-CN" altLang="en-US" sz="2000" b="1" dirty="0">
              <a:solidFill>
                <a:srgbClr val="409E8A"/>
              </a:solidFill>
            </a:endParaRPr>
          </a:p>
        </p:txBody>
      </p:sp>
      <p:sp>
        <p:nvSpPr>
          <p:cNvPr id="32" name="TextBox 31"/>
          <p:cNvSpPr txBox="1"/>
          <p:nvPr/>
        </p:nvSpPr>
        <p:spPr>
          <a:xfrm>
            <a:off x="826719" y="729830"/>
            <a:ext cx="7991966" cy="3396690"/>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en-US" altLang="zh-CN" b="1" dirty="0" smtClean="0">
                <a:solidFill>
                  <a:srgbClr val="409E8A"/>
                </a:solidFill>
              </a:rPr>
              <a:t>【</a:t>
            </a:r>
            <a:r>
              <a:rPr lang="zh-CN" altLang="en-US" b="1" dirty="0" smtClean="0">
                <a:solidFill>
                  <a:srgbClr val="409E8A"/>
                </a:solidFill>
              </a:rPr>
              <a:t>突破金钥匙</a:t>
            </a:r>
            <a:r>
              <a:rPr lang="en-US" altLang="zh-CN" b="1" dirty="0" smtClean="0">
                <a:solidFill>
                  <a:srgbClr val="409E8A"/>
                </a:solidFill>
              </a:rPr>
              <a:t>】</a:t>
            </a: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a:p>
            <a:pPr algn="just">
              <a:lnSpc>
                <a:spcPct val="150000"/>
              </a:lnSpc>
            </a:pPr>
            <a:endParaRPr lang="en-US" altLang="zh-CN" b="1" dirty="0" smtClean="0">
              <a:solidFill>
                <a:srgbClr val="409E8A"/>
              </a:solidFill>
            </a:endParaRPr>
          </a:p>
        </p:txBody>
      </p:sp>
      <p:graphicFrame>
        <p:nvGraphicFramePr>
          <p:cNvPr id="14338" name="Object 2"/>
          <p:cNvGraphicFramePr>
            <a:graphicFrameLocks noChangeAspect="1"/>
          </p:cNvGraphicFramePr>
          <p:nvPr/>
        </p:nvGraphicFramePr>
        <p:xfrm>
          <a:off x="874275" y="1190954"/>
          <a:ext cx="6302375" cy="2971800"/>
        </p:xfrm>
        <a:graphic>
          <a:graphicData uri="http://schemas.openxmlformats.org/presentationml/2006/ole">
            <mc:AlternateContent xmlns:mc="http://schemas.openxmlformats.org/markup-compatibility/2006">
              <mc:Choice xmlns:v="urn:schemas-microsoft-com:vml" Requires="v">
                <p:oleObj spid="_x0000_s14339" name="文档" r:id="rId4" imgW="6301740" imgH="2971800" progId="Office12.wps.Document.8">
                  <p:embed/>
                </p:oleObj>
              </mc:Choice>
              <mc:Fallback>
                <p:oleObj name="文档" r:id="rId4" imgW="6301740" imgH="297180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4275" y="1190954"/>
                        <a:ext cx="6302375"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矩形 35">
            <a:extLst>
              <a:ext uri="{FF2B5EF4-FFF2-40B4-BE49-F238E27FC236}">
                <a16:creationId xmlns:a16="http://schemas.microsoft.com/office/drawing/2014/main" xmlns="" id="{45AB04A7-9050-478D-85EF-066586968C3B}"/>
              </a:ext>
            </a:extLst>
          </p:cNvPr>
          <p:cNvSpPr/>
          <p:nvPr/>
        </p:nvSpPr>
        <p:spPr>
          <a:xfrm>
            <a:off x="-7792" y="1845585"/>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37"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38"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9"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矩形 7"/>
          <p:cNvSpPr/>
          <p:nvPr/>
        </p:nvSpPr>
        <p:spPr>
          <a:xfrm>
            <a:off x="804041" y="344347"/>
            <a:ext cx="7888014" cy="923330"/>
          </a:xfrm>
          <a:prstGeom prst="rect">
            <a:avLst/>
          </a:prstGeom>
        </p:spPr>
        <p:txBody>
          <a:bodyPr wrap="square">
            <a:spAutoFit/>
          </a:bodyPr>
          <a:lstStyle/>
          <a:p>
            <a:pPr algn="just">
              <a:lnSpc>
                <a:spcPct val="150000"/>
              </a:lnSpc>
            </a:pPr>
            <a:r>
              <a:rPr lang="zh-CN" altLang="en-US" b="1" dirty="0" smtClean="0">
                <a:solidFill>
                  <a:srgbClr val="409E8A"/>
                </a:solidFill>
              </a:rPr>
              <a:t>例</a:t>
            </a:r>
            <a:r>
              <a:rPr lang="en-US" altLang="zh-CN" b="1" dirty="0" smtClean="0">
                <a:solidFill>
                  <a:srgbClr val="409E8A"/>
                </a:solidFill>
              </a:rPr>
              <a:t>2 </a:t>
            </a:r>
            <a:r>
              <a:rPr lang="zh-CN" altLang="en-US" dirty="0" smtClean="0"/>
              <a:t>将标有“</a:t>
            </a:r>
            <a:r>
              <a:rPr lang="en-US" dirty="0" smtClean="0"/>
              <a:t>6 V</a:t>
            </a:r>
            <a:r>
              <a:rPr lang="zh-CN" altLang="en-US" dirty="0" smtClean="0"/>
              <a:t>　</a:t>
            </a:r>
            <a:r>
              <a:rPr lang="en-US" dirty="0" smtClean="0"/>
              <a:t>3 W</a:t>
            </a:r>
            <a:r>
              <a:rPr lang="zh-CN" altLang="en-US" dirty="0" smtClean="0"/>
              <a:t>”的小灯泡接在</a:t>
            </a:r>
            <a:r>
              <a:rPr lang="en-US" dirty="0" smtClean="0"/>
              <a:t>3 V</a:t>
            </a:r>
            <a:r>
              <a:rPr lang="zh-CN" altLang="en-US" dirty="0" smtClean="0"/>
              <a:t>的电路中（忽略温度对灯丝电阻的影响），它的实际功率是多少？</a:t>
            </a:r>
            <a:endParaRPr lang="zh-CN" altLang="en-US" dirty="0"/>
          </a:p>
        </p:txBody>
      </p:sp>
      <p:graphicFrame>
        <p:nvGraphicFramePr>
          <p:cNvPr id="13314" name="Object 2"/>
          <p:cNvGraphicFramePr>
            <a:graphicFrameLocks noChangeAspect="1"/>
          </p:cNvGraphicFramePr>
          <p:nvPr/>
        </p:nvGraphicFramePr>
        <p:xfrm>
          <a:off x="916316" y="1407565"/>
          <a:ext cx="6302375" cy="2179637"/>
        </p:xfrm>
        <a:graphic>
          <a:graphicData uri="http://schemas.openxmlformats.org/presentationml/2006/ole">
            <mc:AlternateContent xmlns:mc="http://schemas.openxmlformats.org/markup-compatibility/2006">
              <mc:Choice xmlns:v="urn:schemas-microsoft-com:vml" Requires="v">
                <p:oleObj spid="_x0000_s13315" name="文档" r:id="rId4" imgW="6301740" imgH="2179320" progId="Office12.wps.Document.8">
                  <p:embed/>
                </p:oleObj>
              </mc:Choice>
              <mc:Fallback>
                <p:oleObj name="文档" r:id="rId4" imgW="6301740" imgH="217932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316" y="1407565"/>
                        <a:ext cx="6302375" cy="217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5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突破三　</a:t>
            </a:r>
            <a:r>
              <a:rPr lang="zh-CN" altLang="en-US" sz="2000" b="1" dirty="0" smtClean="0">
                <a:solidFill>
                  <a:srgbClr val="409E8A"/>
                </a:solidFill>
              </a:rPr>
              <a:t>电学“极值”“范围”问题</a:t>
            </a:r>
            <a:endParaRPr lang="zh-CN" altLang="en-US" sz="2000" b="1" dirty="0">
              <a:solidFill>
                <a:srgbClr val="409E8A"/>
              </a:solidFill>
            </a:endParaRPr>
          </a:p>
        </p:txBody>
      </p:sp>
      <p:sp>
        <p:nvSpPr>
          <p:cNvPr id="32" name="TextBox 31"/>
          <p:cNvSpPr txBox="1"/>
          <p:nvPr/>
        </p:nvSpPr>
        <p:spPr>
          <a:xfrm>
            <a:off x="817926" y="764999"/>
            <a:ext cx="7934143" cy="2516770"/>
          </a:xfrm>
          <a:prstGeom prst="rect">
            <a:avLst/>
          </a:prstGeom>
          <a:solidFill>
            <a:schemeClr val="bg1">
              <a:lumMod val="95000"/>
            </a:schemeClr>
          </a:solidFill>
        </p:spPr>
        <p:txBody>
          <a:bodyPr wrap="square" lIns="36000" tIns="36000" rIns="36000" bIns="36000" rtlCol="0">
            <a:spAutoFit/>
          </a:bodyPr>
          <a:lstStyle/>
          <a:p>
            <a:pPr>
              <a:lnSpc>
                <a:spcPct val="150000"/>
              </a:lnSpc>
            </a:pPr>
            <a:r>
              <a:rPr lang="en-US" altLang="zh-CN" b="1" dirty="0" smtClean="0">
                <a:solidFill>
                  <a:srgbClr val="409E8A"/>
                </a:solidFill>
                <a:latin typeface="微软雅黑" panose="020B0503020204020204" pitchFamily="34" charset="-122"/>
                <a:ea typeface="微软雅黑" panose="020B0503020204020204" pitchFamily="34" charset="-122"/>
              </a:rPr>
              <a:t>【</a:t>
            </a:r>
            <a:r>
              <a:rPr lang="zh-CN" altLang="en-US" b="1" dirty="0" smtClean="0">
                <a:solidFill>
                  <a:srgbClr val="409E8A"/>
                </a:solidFill>
                <a:latin typeface="微软雅黑" panose="020B0503020204020204" pitchFamily="34" charset="-122"/>
                <a:ea typeface="微软雅黑" panose="020B0503020204020204" pitchFamily="34" charset="-122"/>
              </a:rPr>
              <a:t>突破金钥匙</a:t>
            </a:r>
            <a:r>
              <a:rPr lang="en-US" altLang="zh-CN" b="1" dirty="0" smtClean="0">
                <a:solidFill>
                  <a:srgbClr val="409E8A"/>
                </a:solidFill>
                <a:latin typeface="微软雅黑" panose="020B0503020204020204" pitchFamily="34" charset="-122"/>
                <a:ea typeface="微软雅黑" panose="020B0503020204020204" pitchFamily="34" charset="-122"/>
              </a:rPr>
              <a:t>】</a:t>
            </a:r>
          </a:p>
          <a:p>
            <a:pPr>
              <a:lnSpc>
                <a:spcPct val="150000"/>
              </a:lnSpc>
            </a:pPr>
            <a:r>
              <a:rPr lang="zh-CN" altLang="en-US" dirty="0" smtClean="0"/>
              <a:t>（</a:t>
            </a:r>
            <a:r>
              <a:rPr lang="en-US" dirty="0" smtClean="0"/>
              <a:t>1</a:t>
            </a:r>
            <a:r>
              <a:rPr lang="zh-CN" altLang="en-US" dirty="0" smtClean="0"/>
              <a:t>）滑动变阻器接入电阻的范围</a:t>
            </a:r>
          </a:p>
          <a:p>
            <a:pPr>
              <a:lnSpc>
                <a:spcPct val="150000"/>
              </a:lnSpc>
            </a:pPr>
            <a:r>
              <a:rPr lang="en-US" dirty="0" smtClean="0"/>
              <a:t>①</a:t>
            </a:r>
            <a:r>
              <a:rPr lang="zh-CN" altLang="en-US" dirty="0" smtClean="0"/>
              <a:t>最大阻值：若随着滑动变阻器阻值的增大，各电表的示数在减小，则滑动变阻器允许的最大阻值即为滑动变阻器铭牌中标注的最大值；若串联电路中，有电压表并联在滑动变阻器两端，则应利用电压表的量程最大值、电路电流值，求滑动变阻器允许的最大阻值，即</a:t>
            </a:r>
            <a:r>
              <a:rPr lang="en-US" dirty="0" err="1" smtClean="0"/>
              <a:t>R</a:t>
            </a:r>
            <a:r>
              <a:rPr lang="en-US" baseline="-25000" dirty="0" err="1" smtClean="0"/>
              <a:t>max</a:t>
            </a:r>
            <a:r>
              <a:rPr lang="en-US" dirty="0" smtClean="0"/>
              <a:t>=</a:t>
            </a:r>
            <a:endParaRPr lang="en-US" altLang="zh-CN" b="1" dirty="0" smtClean="0">
              <a:solidFill>
                <a:srgbClr val="409E8A"/>
              </a:solidFill>
              <a:latin typeface="微软雅黑" panose="020B0503020204020204" pitchFamily="34" charset="-122"/>
              <a:ea typeface="微软雅黑" panose="020B0503020204020204" pitchFamily="34" charset="-122"/>
            </a:endParaRPr>
          </a:p>
        </p:txBody>
      </p:sp>
      <p:graphicFrame>
        <p:nvGraphicFramePr>
          <p:cNvPr id="59396" name="Object 4"/>
          <p:cNvGraphicFramePr>
            <a:graphicFrameLocks noChangeAspect="1"/>
          </p:cNvGraphicFramePr>
          <p:nvPr/>
        </p:nvGraphicFramePr>
        <p:xfrm>
          <a:off x="4524539" y="2722398"/>
          <a:ext cx="1346200" cy="642938"/>
        </p:xfrm>
        <a:graphic>
          <a:graphicData uri="http://schemas.openxmlformats.org/presentationml/2006/ole">
            <mc:AlternateContent xmlns:mc="http://schemas.openxmlformats.org/markup-compatibility/2006">
              <mc:Choice xmlns:v="urn:schemas-microsoft-com:vml" Requires="v">
                <p:oleObj spid="_x0000_s59397" name="文档" r:id="rId4" imgW="1352398" imgH="643433" progId="Office12.wps.Document.8">
                  <p:embed/>
                </p:oleObj>
              </mc:Choice>
              <mc:Fallback>
                <p:oleObj name="文档" r:id="rId4" imgW="1352398" imgH="643433" progId="Office12.wps.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24539" y="2722398"/>
                        <a:ext cx="1346200"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733843" y="365606"/>
            <a:ext cx="7934143" cy="2516770"/>
          </a:xfrm>
          <a:prstGeom prst="rect">
            <a:avLst/>
          </a:prstGeom>
          <a:solidFill>
            <a:schemeClr val="bg1">
              <a:lumMod val="95000"/>
            </a:schemeClr>
          </a:solidFill>
        </p:spPr>
        <p:txBody>
          <a:bodyPr wrap="square" lIns="36000" tIns="36000" rIns="36000" bIns="36000" rtlCol="0">
            <a:spAutoFit/>
          </a:bodyPr>
          <a:lstStyle/>
          <a:p>
            <a:pPr>
              <a:lnSpc>
                <a:spcPct val="150000"/>
              </a:lnSpc>
            </a:pPr>
            <a:r>
              <a:rPr lang="en-US" dirty="0" smtClean="0"/>
              <a:t>②</a:t>
            </a:r>
            <a:r>
              <a:rPr lang="zh-CN" altLang="en-US" dirty="0" smtClean="0"/>
              <a:t>最小阻值：应先确定电路中允许的电流最大值，确定的依据是电流表的量程、滑动变阻器的铭牌、用电器的额定电流以及并联在用电器两端的电压表量程，利用这四者分别求出每一条件下允许的最大电流，取四者中最小的，作为电路中允许的最大电流，然后再根据滑动变阻器之外的用电器两端电压、电源电压来计算滑动变阻器的最小阻值，即</a:t>
            </a:r>
            <a:r>
              <a:rPr lang="en-US" dirty="0" err="1" smtClean="0"/>
              <a:t>R</a:t>
            </a:r>
            <a:r>
              <a:rPr lang="en-US" baseline="-25000" dirty="0" err="1" smtClean="0"/>
              <a:t>min</a:t>
            </a:r>
            <a:r>
              <a:rPr lang="en-US" dirty="0" smtClean="0"/>
              <a:t>=</a:t>
            </a:r>
          </a:p>
          <a:p>
            <a:pPr>
              <a:lnSpc>
                <a:spcPct val="150000"/>
              </a:lnSpc>
            </a:pPr>
            <a:endParaRPr lang="en-US" altLang="zh-CN" b="1" dirty="0" smtClean="0">
              <a:solidFill>
                <a:srgbClr val="409E8A"/>
              </a:solidFill>
              <a:latin typeface="微软雅黑" panose="020B0503020204020204" pitchFamily="34" charset="-122"/>
              <a:ea typeface="微软雅黑" panose="020B0503020204020204" pitchFamily="34" charset="-122"/>
            </a:endParaRPr>
          </a:p>
        </p:txBody>
      </p:sp>
      <p:graphicFrame>
        <p:nvGraphicFramePr>
          <p:cNvPr id="59396" name="Object 4"/>
          <p:cNvGraphicFramePr>
            <a:graphicFrameLocks noChangeAspect="1"/>
          </p:cNvGraphicFramePr>
          <p:nvPr/>
        </p:nvGraphicFramePr>
        <p:xfrm>
          <a:off x="4664350" y="1952844"/>
          <a:ext cx="1344612" cy="958850"/>
        </p:xfrm>
        <a:graphic>
          <a:graphicData uri="http://schemas.openxmlformats.org/presentationml/2006/ole">
            <mc:AlternateContent xmlns:mc="http://schemas.openxmlformats.org/markup-compatibility/2006">
              <mc:Choice xmlns:v="urn:schemas-microsoft-com:vml" Requires="v">
                <p:oleObj spid="_x0000_s60419" name="文档" r:id="rId4" imgW="1354226" imgH="960730" progId="Office12.wps.Document.8">
                  <p:embed/>
                </p:oleObj>
              </mc:Choice>
              <mc:Fallback>
                <p:oleObj name="文档" r:id="rId4" imgW="1354226" imgH="96073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4350" y="1952844"/>
                        <a:ext cx="1344612" cy="95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691802" y="260901"/>
            <a:ext cx="8161912" cy="2981192"/>
          </a:xfrm>
          <a:prstGeom prst="rect">
            <a:avLst/>
          </a:prstGeom>
          <a:solidFill>
            <a:schemeClr val="bg1">
              <a:lumMod val="95000"/>
            </a:schemeClr>
          </a:solidFill>
        </p:spPr>
        <p:txBody>
          <a:bodyPr wrap="square" lIns="36000" tIns="36000" rIns="36000" bIns="36000" rtlCol="0">
            <a:spAutoFit/>
          </a:bodyPr>
          <a:lstStyle/>
          <a:p>
            <a:pPr>
              <a:lnSpc>
                <a:spcPct val="150000"/>
              </a:lnSpc>
            </a:pPr>
            <a:r>
              <a:rPr lang="zh-CN" altLang="en-US" dirty="0" smtClean="0"/>
              <a:t>（</a:t>
            </a:r>
            <a:r>
              <a:rPr lang="en-US" dirty="0" smtClean="0"/>
              <a:t>2</a:t>
            </a:r>
            <a:r>
              <a:rPr lang="zh-CN" altLang="en-US" dirty="0" smtClean="0"/>
              <a:t>）电路中电流、电压的极值</a:t>
            </a:r>
          </a:p>
          <a:p>
            <a:pPr>
              <a:lnSpc>
                <a:spcPct val="150000"/>
              </a:lnSpc>
            </a:pPr>
            <a:r>
              <a:rPr lang="en-US" dirty="0" smtClean="0"/>
              <a:t>①</a:t>
            </a:r>
            <a:r>
              <a:rPr lang="zh-CN" altLang="en-US" dirty="0" smtClean="0"/>
              <a:t>电路中电流的极值</a:t>
            </a:r>
          </a:p>
          <a:p>
            <a:pPr>
              <a:lnSpc>
                <a:spcPct val="150000"/>
              </a:lnSpc>
            </a:pPr>
            <a:r>
              <a:rPr lang="en-US" dirty="0" smtClean="0"/>
              <a:t>a.</a:t>
            </a:r>
            <a:r>
              <a:rPr lang="zh-CN" altLang="en-US" dirty="0" smtClean="0"/>
              <a:t>电路中最大电流：依据电路中用电器的额定电流、电流表的量程以及滑动变阻器允许通过的最大电流来决定，取三者中的最小值作为电路的最大电流值；</a:t>
            </a:r>
          </a:p>
          <a:p>
            <a:pPr>
              <a:lnSpc>
                <a:spcPct val="150000"/>
              </a:lnSpc>
            </a:pPr>
            <a:r>
              <a:rPr lang="en-US" dirty="0" smtClean="0"/>
              <a:t>b.</a:t>
            </a:r>
            <a:r>
              <a:rPr lang="zh-CN" altLang="en-US" dirty="0" smtClean="0"/>
              <a:t>电路中最小电流：依据滑动变阻器允许接入电路的最大阻值，由</a:t>
            </a:r>
            <a:r>
              <a:rPr lang="en-US" dirty="0" smtClean="0"/>
              <a:t>I=       </a:t>
            </a:r>
            <a:r>
              <a:rPr lang="zh-CN" altLang="en-US" dirty="0" smtClean="0"/>
              <a:t>可知此时电路中电流为最小电流</a:t>
            </a:r>
            <a:r>
              <a:rPr lang="en-US" dirty="0" err="1" smtClean="0"/>
              <a:t>I</a:t>
            </a:r>
            <a:r>
              <a:rPr lang="en-US" baseline="-25000" dirty="0" err="1" smtClean="0"/>
              <a:t>min</a:t>
            </a:r>
            <a:r>
              <a:rPr lang="en-US" dirty="0" smtClean="0"/>
              <a:t>=            </a:t>
            </a:r>
            <a:r>
              <a:rPr lang="zh-CN" altLang="en-US" dirty="0" smtClean="0"/>
              <a:t>。</a:t>
            </a:r>
            <a:endParaRPr lang="en-US" altLang="zh-CN" dirty="0" smtClean="0"/>
          </a:p>
          <a:p>
            <a:pPr>
              <a:lnSpc>
                <a:spcPct val="150000"/>
              </a:lnSpc>
            </a:pPr>
            <a:endParaRPr lang="en-US" altLang="zh-CN" dirty="0" smtClean="0"/>
          </a:p>
        </p:txBody>
      </p:sp>
      <p:graphicFrame>
        <p:nvGraphicFramePr>
          <p:cNvPr id="59396" name="Object 4"/>
          <p:cNvGraphicFramePr>
            <a:graphicFrameLocks noChangeAspect="1"/>
          </p:cNvGraphicFramePr>
          <p:nvPr/>
        </p:nvGraphicFramePr>
        <p:xfrm>
          <a:off x="3513705" y="2237121"/>
          <a:ext cx="1344612" cy="958850"/>
        </p:xfrm>
        <a:graphic>
          <a:graphicData uri="http://schemas.openxmlformats.org/presentationml/2006/ole">
            <mc:AlternateContent xmlns:mc="http://schemas.openxmlformats.org/markup-compatibility/2006">
              <mc:Choice xmlns:v="urn:schemas-microsoft-com:vml" Requires="v">
                <p:oleObj spid="_x0000_s61444" name="文档" r:id="rId4" imgW="1354226" imgH="990600" progId="Office12.wps.Document.8">
                  <p:embed/>
                </p:oleObj>
              </mc:Choice>
              <mc:Fallback>
                <p:oleObj name="文档" r:id="rId4" imgW="1354226" imgH="99060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3705" y="2237121"/>
                        <a:ext cx="1344612" cy="95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3" name="Object 3"/>
          <p:cNvGraphicFramePr>
            <a:graphicFrameLocks noChangeAspect="1"/>
          </p:cNvGraphicFramePr>
          <p:nvPr/>
        </p:nvGraphicFramePr>
        <p:xfrm>
          <a:off x="7661964" y="1786977"/>
          <a:ext cx="307975" cy="712788"/>
        </p:xfrm>
        <a:graphic>
          <a:graphicData uri="http://schemas.openxmlformats.org/presentationml/2006/ole">
            <mc:AlternateContent xmlns:mc="http://schemas.openxmlformats.org/markup-compatibility/2006">
              <mc:Choice xmlns:v="urn:schemas-microsoft-com:vml" Requires="v">
                <p:oleObj spid="_x0000_s61445" name="文档" r:id="rId7" imgW="318211" imgH="720852" progId="Office12.wps.Document.8">
                  <p:embed/>
                </p:oleObj>
              </mc:Choice>
              <mc:Fallback>
                <p:oleObj name="文档" r:id="rId7" imgW="318211" imgH="720852" progId="Office12.wps.Document.8">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61964" y="1786977"/>
                        <a:ext cx="307975" cy="712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691802" y="260901"/>
            <a:ext cx="8147398" cy="2516770"/>
          </a:xfrm>
          <a:prstGeom prst="rect">
            <a:avLst/>
          </a:prstGeom>
          <a:solidFill>
            <a:schemeClr val="bg1">
              <a:lumMod val="95000"/>
            </a:schemeClr>
          </a:solidFill>
        </p:spPr>
        <p:txBody>
          <a:bodyPr wrap="square" lIns="36000" tIns="36000" rIns="36000" bIns="36000" rtlCol="0">
            <a:spAutoFit/>
          </a:bodyPr>
          <a:lstStyle/>
          <a:p>
            <a:pPr>
              <a:lnSpc>
                <a:spcPct val="150000"/>
              </a:lnSpc>
            </a:pPr>
            <a:r>
              <a:rPr lang="en-US" dirty="0" smtClean="0"/>
              <a:t>②</a:t>
            </a:r>
            <a:r>
              <a:rPr lang="zh-CN" altLang="en-US" dirty="0" smtClean="0"/>
              <a:t>用电器两端电压的极值</a:t>
            </a:r>
          </a:p>
          <a:p>
            <a:pPr>
              <a:lnSpc>
                <a:spcPct val="150000"/>
              </a:lnSpc>
            </a:pPr>
            <a:r>
              <a:rPr lang="en-US" dirty="0" smtClean="0"/>
              <a:t>a.</a:t>
            </a:r>
            <a:r>
              <a:rPr lang="zh-CN" altLang="en-US" dirty="0" smtClean="0"/>
              <a:t>最大电压：依据用电器的额定电压、电压表的量程来决定，取两者中的较小值作为用电器两端的最大电压值；</a:t>
            </a:r>
          </a:p>
          <a:p>
            <a:pPr>
              <a:lnSpc>
                <a:spcPct val="150000"/>
              </a:lnSpc>
            </a:pPr>
            <a:r>
              <a:rPr lang="en-US" dirty="0" smtClean="0"/>
              <a:t>b.</a:t>
            </a:r>
            <a:r>
              <a:rPr lang="zh-CN" altLang="en-US" dirty="0" smtClean="0"/>
              <a:t>一般是求滑动变阻器的最小电压，此时要根据滑动变阻器之外的用电器的额定电压或电压表的量程来决定，同时要注意电路安全问题，即在滑动变阻器之外的用电器在不超过其额定值及电压表量程的情况下来取最小电压。</a:t>
            </a: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 xmlns:a16="http://schemas.microsoft.com/office/drawing/2014/main" id="{D7A3CC0C-7B50-47F5-93CC-6BB1519DFB82}"/>
              </a:ext>
            </a:extLst>
          </p:cNvPr>
          <p:cNvSpPr txBox="1"/>
          <p:nvPr/>
        </p:nvSpPr>
        <p:spPr>
          <a:xfrm>
            <a:off x="814192" y="1801904"/>
            <a:ext cx="7910185" cy="672867"/>
          </a:xfrm>
          <a:prstGeom prst="rect">
            <a:avLst/>
          </a:prstGeom>
          <a:noFill/>
        </p:spPr>
        <p:txBody>
          <a:bodyPr wrap="square" lIns="36000" tIns="36000" rIns="36000" bIns="36000" rtlCol="0">
            <a:spAutoFit/>
          </a:bodyPr>
          <a:lstStyle/>
          <a:p>
            <a:pPr algn="ctr">
              <a:lnSpc>
                <a:spcPct val="150000"/>
              </a:lnSpc>
            </a:pPr>
            <a:r>
              <a:rPr lang="zh-CN" altLang="en-US" sz="2600" b="1" dirty="0" smtClean="0">
                <a:solidFill>
                  <a:srgbClr val="409E8A"/>
                </a:solidFill>
                <a:latin typeface="微软雅黑" panose="020B0503020204020204" pitchFamily="34" charset="-122"/>
                <a:ea typeface="微软雅黑" panose="020B0503020204020204" pitchFamily="34" charset="-122"/>
              </a:rPr>
              <a:t>课时</a:t>
            </a:r>
            <a:r>
              <a:rPr lang="en-US" altLang="zh-CN" sz="2600" b="1" dirty="0" smtClean="0">
                <a:solidFill>
                  <a:srgbClr val="409E8A"/>
                </a:solidFill>
                <a:latin typeface="微软雅黑" panose="020B0503020204020204" pitchFamily="34" charset="-122"/>
                <a:ea typeface="微软雅黑" panose="020B0503020204020204" pitchFamily="34" charset="-122"/>
              </a:rPr>
              <a:t>01</a:t>
            </a:r>
            <a:r>
              <a:rPr lang="zh-CN" altLang="en-US" sz="2600" b="1" dirty="0">
                <a:solidFill>
                  <a:srgbClr val="409E8A"/>
                </a:solidFill>
                <a:latin typeface="微软雅黑" panose="020B0503020204020204" pitchFamily="34" charset="-122"/>
                <a:ea typeface="微软雅黑" panose="020B0503020204020204" pitchFamily="34" charset="-122"/>
              </a:rPr>
              <a:t>　</a:t>
            </a:r>
            <a:r>
              <a:rPr lang="zh-CN" altLang="en-US" sz="2600" b="1" dirty="0" smtClean="0">
                <a:solidFill>
                  <a:srgbClr val="409E8A"/>
                </a:solidFill>
                <a:latin typeface="微软雅黑" panose="020B0503020204020204" pitchFamily="34" charset="-122"/>
                <a:ea typeface="微软雅黑" panose="020B0503020204020204" pitchFamily="34" charset="-122"/>
              </a:rPr>
              <a:t>电能 电功 电功率</a:t>
            </a:r>
            <a:endParaRPr lang="zh-CN" altLang="en-US" sz="2600" b="1" dirty="0">
              <a:solidFill>
                <a:srgbClr val="409E8A"/>
              </a:solidFill>
              <a:latin typeface="微软雅黑" panose="020B0503020204020204" pitchFamily="34" charset="-122"/>
              <a:ea typeface="微软雅黑" panose="020B0503020204020204" pitchFamily="34" charset="-122"/>
            </a:endParaRPr>
          </a:p>
        </p:txBody>
      </p:sp>
      <p:cxnSp>
        <p:nvCxnSpPr>
          <p:cNvPr id="4" name="直接连接符 3"/>
          <p:cNvCxnSpPr/>
          <p:nvPr/>
        </p:nvCxnSpPr>
        <p:spPr>
          <a:xfrm>
            <a:off x="435429" y="2484913"/>
            <a:ext cx="8708571" cy="0"/>
          </a:xfrm>
          <a:prstGeom prst="line">
            <a:avLst/>
          </a:prstGeom>
          <a:ln w="19050">
            <a:solidFill>
              <a:srgbClr val="409E8A"/>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1495925"/>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32" name="TextBox 31"/>
          <p:cNvSpPr txBox="1"/>
          <p:nvPr/>
        </p:nvSpPr>
        <p:spPr>
          <a:xfrm>
            <a:off x="733843" y="365606"/>
            <a:ext cx="7934143" cy="2101272"/>
          </a:xfrm>
          <a:prstGeom prst="rect">
            <a:avLst/>
          </a:prstGeom>
          <a:solidFill>
            <a:schemeClr val="bg1">
              <a:lumMod val="95000"/>
            </a:schemeClr>
          </a:solidFill>
        </p:spPr>
        <p:txBody>
          <a:bodyPr wrap="square" lIns="36000" tIns="36000" rIns="36000" bIns="36000" rtlCol="0">
            <a:spAutoFit/>
          </a:bodyPr>
          <a:lstStyle/>
          <a:p>
            <a:pPr algn="just">
              <a:lnSpc>
                <a:spcPct val="150000"/>
              </a:lnSpc>
            </a:pPr>
            <a:r>
              <a:rPr lang="zh-CN" altLang="en-US" dirty="0" smtClean="0"/>
              <a:t>（</a:t>
            </a:r>
            <a:r>
              <a:rPr lang="en-US" dirty="0" smtClean="0"/>
              <a:t>3</a:t>
            </a:r>
            <a:r>
              <a:rPr lang="zh-CN" altLang="en-US" dirty="0" smtClean="0"/>
              <a:t>）电路、用电器消耗电功率的极值：只要根据电路、用电器中各自最大（小）的物理量即可求得。</a:t>
            </a:r>
          </a:p>
          <a:p>
            <a:pPr algn="just">
              <a:lnSpc>
                <a:spcPct val="150000"/>
              </a:lnSpc>
            </a:pPr>
            <a:r>
              <a:rPr lang="en-US" dirty="0" smtClean="0"/>
              <a:t>①</a:t>
            </a:r>
            <a:r>
              <a:rPr lang="zh-CN" altLang="en-US" dirty="0" smtClean="0"/>
              <a:t>已知最大（小）电压值、电流值，则有</a:t>
            </a:r>
            <a:r>
              <a:rPr lang="en-US" dirty="0" smtClean="0"/>
              <a:t>P=UI</a:t>
            </a:r>
            <a:r>
              <a:rPr lang="zh-CN" altLang="en-US" dirty="0" smtClean="0"/>
              <a:t>。</a:t>
            </a:r>
          </a:p>
          <a:p>
            <a:pPr algn="just">
              <a:lnSpc>
                <a:spcPct val="150000"/>
              </a:lnSpc>
            </a:pPr>
            <a:r>
              <a:rPr lang="en-US" dirty="0" smtClean="0"/>
              <a:t>②</a:t>
            </a:r>
            <a:r>
              <a:rPr lang="zh-CN" altLang="en-US" dirty="0" smtClean="0"/>
              <a:t>已知最大（小）电压值、电阻值，则有</a:t>
            </a:r>
            <a:r>
              <a:rPr lang="en-US" dirty="0" smtClean="0"/>
              <a:t>P=       </a:t>
            </a:r>
            <a:r>
              <a:rPr lang="zh-CN" altLang="en-US" dirty="0" smtClean="0"/>
              <a:t>。</a:t>
            </a:r>
          </a:p>
          <a:p>
            <a:pPr algn="just">
              <a:lnSpc>
                <a:spcPct val="150000"/>
              </a:lnSpc>
            </a:pPr>
            <a:r>
              <a:rPr lang="en-US" dirty="0" smtClean="0"/>
              <a:t>③</a:t>
            </a:r>
            <a:r>
              <a:rPr lang="zh-CN" altLang="en-US" dirty="0" smtClean="0"/>
              <a:t>已知最大（小）电流值、电阻值，则有</a:t>
            </a:r>
            <a:r>
              <a:rPr lang="en-US" dirty="0" smtClean="0"/>
              <a:t>P=I</a:t>
            </a:r>
            <a:r>
              <a:rPr lang="en-US" baseline="30000" dirty="0" smtClean="0"/>
              <a:t>2</a:t>
            </a:r>
            <a:r>
              <a:rPr lang="en-US" dirty="0" smtClean="0"/>
              <a:t>R</a:t>
            </a:r>
            <a:r>
              <a:rPr lang="zh-CN" altLang="en-US" dirty="0" smtClean="0"/>
              <a:t>。</a:t>
            </a:r>
            <a:endParaRPr lang="zh-CN" altLang="en-US" dirty="0"/>
          </a:p>
        </p:txBody>
      </p:sp>
      <p:graphicFrame>
        <p:nvGraphicFramePr>
          <p:cNvPr id="59396" name="Object 4"/>
          <p:cNvGraphicFramePr>
            <a:graphicFrameLocks noChangeAspect="1"/>
          </p:cNvGraphicFramePr>
          <p:nvPr/>
        </p:nvGraphicFramePr>
        <p:xfrm>
          <a:off x="5133756" y="1543872"/>
          <a:ext cx="598488" cy="676275"/>
        </p:xfrm>
        <a:graphic>
          <a:graphicData uri="http://schemas.openxmlformats.org/presentationml/2006/ole">
            <mc:AlternateContent xmlns:mc="http://schemas.openxmlformats.org/markup-compatibility/2006">
              <mc:Choice xmlns:v="urn:schemas-microsoft-com:vml" Requires="v">
                <p:oleObj spid="_x0000_s62467" name="文档" r:id="rId4" imgW="606552" imgH="685190" progId="Office12.wps.Document.8">
                  <p:embed/>
                </p:oleObj>
              </mc:Choice>
              <mc:Fallback>
                <p:oleObj name="文档" r:id="rId4" imgW="606552" imgH="68519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3756" y="1543872"/>
                        <a:ext cx="598488"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93532" y="310655"/>
            <a:ext cx="7951076" cy="4198393"/>
          </a:xfrm>
          <a:prstGeom prst="rect">
            <a:avLst/>
          </a:prstGeom>
        </p:spPr>
        <p:txBody>
          <a:bodyPr wrap="square">
            <a:spAutoFit/>
          </a:bodyPr>
          <a:lstStyle/>
          <a:p>
            <a:pPr algn="just">
              <a:lnSpc>
                <a:spcPct val="150000"/>
              </a:lnSpc>
            </a:pPr>
            <a:r>
              <a:rPr lang="zh-CN" altLang="en-US" b="1" dirty="0" smtClean="0"/>
              <a:t>例</a:t>
            </a:r>
            <a:r>
              <a:rPr lang="en-US" altLang="zh-CN" b="1" dirty="0" smtClean="0"/>
              <a:t>3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眉山</a:t>
            </a:r>
            <a:r>
              <a:rPr lang="en-US" altLang="zh-CN" dirty="0" smtClean="0">
                <a:solidFill>
                  <a:srgbClr val="409E8A"/>
                </a:solidFill>
              </a:rPr>
              <a:t>】</a:t>
            </a:r>
            <a:r>
              <a:rPr lang="zh-CN" altLang="en-US" dirty="0" smtClean="0"/>
              <a:t>如图</a:t>
            </a:r>
            <a:r>
              <a:rPr lang="en-US" dirty="0" smtClean="0"/>
              <a:t>15-6</a:t>
            </a:r>
            <a:r>
              <a:rPr lang="zh-CN" altLang="en-US" dirty="0" smtClean="0"/>
              <a:t>所示，电源电压恒为</a:t>
            </a:r>
            <a:r>
              <a:rPr lang="en-US" dirty="0" smtClean="0"/>
              <a:t>4 V</a:t>
            </a:r>
            <a:r>
              <a:rPr lang="zh-CN" altLang="en-US" dirty="0" smtClean="0"/>
              <a:t>，电压表量程为</a:t>
            </a:r>
            <a:r>
              <a:rPr lang="en-US" dirty="0" smtClean="0"/>
              <a:t>0~3 V</a:t>
            </a:r>
            <a:r>
              <a:rPr lang="zh-CN" altLang="en-US" dirty="0" smtClean="0"/>
              <a:t>，电流表量程为</a:t>
            </a:r>
            <a:r>
              <a:rPr lang="en-US" dirty="0" smtClean="0"/>
              <a:t>0~0.6 A</a:t>
            </a:r>
            <a:r>
              <a:rPr lang="zh-CN" altLang="en-US" dirty="0" smtClean="0"/>
              <a:t>，滑动变阻器规格为“</a:t>
            </a:r>
            <a:r>
              <a:rPr lang="en-US" dirty="0" smtClean="0"/>
              <a:t>20 Ω</a:t>
            </a:r>
            <a:r>
              <a:rPr lang="zh-CN" altLang="en-US" dirty="0" smtClean="0"/>
              <a:t>　</a:t>
            </a:r>
            <a:r>
              <a:rPr lang="en-US" dirty="0" smtClean="0"/>
              <a:t>1 A</a:t>
            </a:r>
            <a:r>
              <a:rPr lang="zh-CN" altLang="en-US" dirty="0" smtClean="0"/>
              <a:t>”，小灯泡</a:t>
            </a:r>
            <a:r>
              <a:rPr lang="en-US" dirty="0" smtClean="0"/>
              <a:t>L</a:t>
            </a:r>
            <a:r>
              <a:rPr lang="zh-CN" altLang="en-US" dirty="0" smtClean="0"/>
              <a:t>标有“</a:t>
            </a:r>
            <a:r>
              <a:rPr lang="en-US" dirty="0" smtClean="0"/>
              <a:t>2.5 V</a:t>
            </a:r>
            <a:r>
              <a:rPr lang="zh-CN" altLang="en-US" dirty="0" smtClean="0"/>
              <a:t>　</a:t>
            </a:r>
            <a:r>
              <a:rPr lang="en-US" dirty="0" smtClean="0"/>
              <a:t>1.25 W</a:t>
            </a:r>
            <a:r>
              <a:rPr lang="zh-CN" altLang="en-US" dirty="0" smtClean="0"/>
              <a:t>”的字样（灯丝电阻不变）。若通过小灯泡</a:t>
            </a:r>
            <a:r>
              <a:rPr lang="en-US" dirty="0" smtClean="0"/>
              <a:t>L</a:t>
            </a:r>
            <a:r>
              <a:rPr lang="zh-CN" altLang="en-US" dirty="0" smtClean="0"/>
              <a:t>的电流不超过额定电流，电流表、电压表不能超过量程，则移动滑动变阻器的滑片，下列说法中正确的是</a:t>
            </a:r>
            <a:r>
              <a:rPr lang="en-US" dirty="0" smtClean="0"/>
              <a:t>	</a:t>
            </a:r>
            <a:r>
              <a:rPr lang="zh-CN" altLang="en-US" dirty="0" smtClean="0"/>
              <a:t>（　　）</a:t>
            </a:r>
          </a:p>
          <a:p>
            <a:pPr algn="just">
              <a:lnSpc>
                <a:spcPct val="150000"/>
              </a:lnSpc>
            </a:pPr>
            <a:r>
              <a:rPr lang="en-US" dirty="0" smtClean="0"/>
              <a:t>①</a:t>
            </a:r>
            <a:r>
              <a:rPr lang="zh-CN" altLang="en-US" dirty="0" smtClean="0"/>
              <a:t>电压表示数变化范围为</a:t>
            </a:r>
            <a:r>
              <a:rPr lang="en-US" dirty="0" smtClean="0"/>
              <a:t>1.5~3 V</a:t>
            </a:r>
            <a:endParaRPr lang="zh-CN" altLang="en-US" dirty="0" smtClean="0"/>
          </a:p>
          <a:p>
            <a:pPr algn="just">
              <a:lnSpc>
                <a:spcPct val="150000"/>
              </a:lnSpc>
            </a:pPr>
            <a:r>
              <a:rPr lang="en-US" dirty="0" smtClean="0"/>
              <a:t>②</a:t>
            </a:r>
            <a:r>
              <a:rPr lang="zh-CN" altLang="en-US" dirty="0" smtClean="0"/>
              <a:t>滑动变阻器消耗的电功率变化范围为</a:t>
            </a:r>
            <a:r>
              <a:rPr lang="en-US" dirty="0" smtClean="0"/>
              <a:t>0.6~0.75 W</a:t>
            </a:r>
            <a:r>
              <a:rPr lang="zh-CN" altLang="en-US" dirty="0" smtClean="0"/>
              <a:t>　</a:t>
            </a:r>
          </a:p>
          <a:p>
            <a:pPr algn="just">
              <a:lnSpc>
                <a:spcPct val="150000"/>
              </a:lnSpc>
            </a:pPr>
            <a:r>
              <a:rPr lang="en-US" dirty="0" smtClean="0"/>
              <a:t>③</a:t>
            </a:r>
            <a:r>
              <a:rPr lang="zh-CN" altLang="en-US" dirty="0" smtClean="0"/>
              <a:t>小灯泡的实际电功率变化范围为</a:t>
            </a:r>
            <a:r>
              <a:rPr lang="en-US" dirty="0" smtClean="0"/>
              <a:t>0.2~1.25 W</a:t>
            </a:r>
            <a:endParaRPr lang="zh-CN" altLang="en-US" dirty="0" smtClean="0"/>
          </a:p>
          <a:p>
            <a:pPr algn="just">
              <a:lnSpc>
                <a:spcPct val="150000"/>
              </a:lnSpc>
            </a:pPr>
            <a:r>
              <a:rPr lang="en-US" dirty="0" smtClean="0"/>
              <a:t>④</a:t>
            </a:r>
            <a:r>
              <a:rPr lang="zh-CN" altLang="en-US" dirty="0" smtClean="0"/>
              <a:t>滑动变阻器连入电路的阻值变化范围为</a:t>
            </a:r>
            <a:r>
              <a:rPr lang="en-US" dirty="0" smtClean="0"/>
              <a:t>10~20 Ω</a:t>
            </a:r>
            <a:endParaRPr lang="zh-CN" altLang="en-US" dirty="0" smtClean="0"/>
          </a:p>
          <a:p>
            <a:pPr algn="just">
              <a:lnSpc>
                <a:spcPct val="150000"/>
              </a:lnSpc>
            </a:pPr>
            <a:r>
              <a:rPr lang="en-US" dirty="0" smtClean="0"/>
              <a:t>A.①③	B.②④	C.③④	D.①②</a:t>
            </a:r>
            <a:endParaRPr lang="zh-CN" altLang="en-US" dirty="0"/>
          </a:p>
        </p:txBody>
      </p:sp>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pic>
        <p:nvPicPr>
          <p:cNvPr id="9" name="20WLZT1458.EPS" descr="id:2147503365;FounderCES"/>
          <p:cNvPicPr/>
          <p:nvPr/>
        </p:nvPicPr>
        <p:blipFill>
          <a:blip r:embed="rId2" cstate="print"/>
          <a:stretch>
            <a:fillRect/>
          </a:stretch>
        </p:blipFill>
        <p:spPr>
          <a:xfrm>
            <a:off x="6247671" y="2177410"/>
            <a:ext cx="2153369" cy="1574784"/>
          </a:xfrm>
          <a:prstGeom prst="rect">
            <a:avLst/>
          </a:prstGeom>
        </p:spPr>
      </p:pic>
      <p:sp>
        <p:nvSpPr>
          <p:cNvPr id="11" name="矩形 10"/>
          <p:cNvSpPr/>
          <p:nvPr/>
        </p:nvSpPr>
        <p:spPr>
          <a:xfrm>
            <a:off x="6866290" y="3789283"/>
            <a:ext cx="758541" cy="377411"/>
          </a:xfrm>
          <a:prstGeom prst="rect">
            <a:avLst/>
          </a:prstGeom>
        </p:spPr>
        <p:txBody>
          <a:bodyPr wrap="none">
            <a:spAutoFit/>
          </a:bodyPr>
          <a:lstStyle/>
          <a:p>
            <a:pPr algn="just">
              <a:lnSpc>
                <a:spcPct val="150000"/>
              </a:lnSpc>
            </a:pPr>
            <a:r>
              <a:rPr lang="zh-CN" altLang="en-US" sz="1400" dirty="0" smtClean="0"/>
              <a:t>图</a:t>
            </a:r>
            <a:r>
              <a:rPr lang="en-US" sz="1400" dirty="0" smtClean="0"/>
              <a:t>15-6</a:t>
            </a:r>
            <a:endParaRPr lang="zh-CN" altLang="en-US" sz="1400" dirty="0" smtClean="0"/>
          </a:p>
        </p:txBody>
      </p:sp>
      <p:sp>
        <p:nvSpPr>
          <p:cNvPr id="12" name="矩形 11"/>
          <p:cNvSpPr/>
          <p:nvPr/>
        </p:nvSpPr>
        <p:spPr>
          <a:xfrm>
            <a:off x="2990329" y="2040243"/>
            <a:ext cx="357790" cy="369332"/>
          </a:xfrm>
          <a:prstGeom prst="rect">
            <a:avLst/>
          </a:prstGeom>
        </p:spPr>
        <p:txBody>
          <a:bodyPr wrap="none">
            <a:spAutoFit/>
          </a:bodyPr>
          <a:lstStyle/>
          <a:p>
            <a:r>
              <a:rPr lang="en-US" b="1" dirty="0" smtClean="0">
                <a:solidFill>
                  <a:srgbClr val="C00000"/>
                </a:solidFill>
              </a:rPr>
              <a:t>A</a:t>
            </a:r>
            <a:endParaRPr lang="zh-CN" altLang="en-US" b="1" dirty="0">
              <a:solidFill>
                <a:srgbClr val="C00000"/>
              </a:solidFill>
            </a:endParaRPr>
          </a:p>
        </p:txBody>
      </p:sp>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756745" y="291117"/>
            <a:ext cx="7966841" cy="3416320"/>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64515" name="Object 3"/>
          <p:cNvGraphicFramePr>
            <a:graphicFrameLocks noChangeAspect="1"/>
          </p:cNvGraphicFramePr>
          <p:nvPr/>
        </p:nvGraphicFramePr>
        <p:xfrm>
          <a:off x="894529" y="288268"/>
          <a:ext cx="7623175" cy="3525838"/>
        </p:xfrm>
        <a:graphic>
          <a:graphicData uri="http://schemas.openxmlformats.org/presentationml/2006/ole">
            <mc:AlternateContent xmlns:mc="http://schemas.openxmlformats.org/markup-compatibility/2006">
              <mc:Choice xmlns:v="urn:schemas-microsoft-com:vml" Requires="v">
                <p:oleObj spid="_x0000_s64516" name="文档" r:id="rId4" imgW="7653528" imgH="3544824" progId="Office12.wps.Document.8">
                  <p:embed/>
                </p:oleObj>
              </mc:Choice>
              <mc:Fallback>
                <p:oleObj name="文档" r:id="rId4" imgW="7653528" imgH="3544824" progId="Office12.wps.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4529" y="288268"/>
                        <a:ext cx="7623175" cy="352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704193" y="291117"/>
            <a:ext cx="8156028" cy="4247317"/>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64515" name="Object 3"/>
          <p:cNvGraphicFramePr>
            <a:graphicFrameLocks noChangeAspect="1"/>
          </p:cNvGraphicFramePr>
          <p:nvPr/>
        </p:nvGraphicFramePr>
        <p:xfrm>
          <a:off x="820957" y="256737"/>
          <a:ext cx="7896225" cy="4694238"/>
        </p:xfrm>
        <a:graphic>
          <a:graphicData uri="http://schemas.openxmlformats.org/presentationml/2006/ole">
            <mc:AlternateContent xmlns:mc="http://schemas.openxmlformats.org/markup-compatibility/2006">
              <mc:Choice xmlns:v="urn:schemas-microsoft-com:vml" Requires="v">
                <p:oleObj spid="_x0000_s65539" name="文档" r:id="rId4" imgW="7997038" imgH="4759147" progId="Office12.wps.Document.8">
                  <p:embed/>
                </p:oleObj>
              </mc:Choice>
              <mc:Fallback>
                <p:oleObj name="文档" r:id="rId4" imgW="7997038" imgH="4759147"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0957" y="256737"/>
                        <a:ext cx="7896225" cy="469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767255" y="291117"/>
            <a:ext cx="8219090" cy="2585323"/>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1852163"/>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3"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2"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aphicFrame>
        <p:nvGraphicFramePr>
          <p:cNvPr id="64515" name="Object 3"/>
          <p:cNvGraphicFramePr>
            <a:graphicFrameLocks noChangeAspect="1"/>
          </p:cNvGraphicFramePr>
          <p:nvPr/>
        </p:nvGraphicFramePr>
        <p:xfrm>
          <a:off x="852488" y="193675"/>
          <a:ext cx="7896225" cy="3332163"/>
        </p:xfrm>
        <a:graphic>
          <a:graphicData uri="http://schemas.openxmlformats.org/presentationml/2006/ole">
            <mc:AlternateContent xmlns:mc="http://schemas.openxmlformats.org/markup-compatibility/2006">
              <mc:Choice xmlns:v="urn:schemas-microsoft-com:vml" Requires="v">
                <p:oleObj spid="_x0000_s66563" name="文档" r:id="rId4" imgW="7977835" imgH="3373526" progId="Office12.wps.Document.8">
                  <p:embed/>
                </p:oleObj>
              </mc:Choice>
              <mc:Fallback>
                <p:oleObj name="文档" r:id="rId4" imgW="7977835" imgH="3373526"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2488" y="193675"/>
                        <a:ext cx="7896225" cy="333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09887" y="248054"/>
            <a:ext cx="8152759" cy="2101272"/>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dirty="0" smtClean="0"/>
              <a:t>关于电功和电功率，下列说法中正确的是</a:t>
            </a:r>
            <a:r>
              <a:rPr lang="en-US" dirty="0" smtClean="0"/>
              <a:t>	</a:t>
            </a:r>
            <a:r>
              <a:rPr lang="zh-CN" altLang="en-US" dirty="0" smtClean="0"/>
              <a:t>（　　）</a:t>
            </a:r>
          </a:p>
          <a:p>
            <a:pPr algn="just">
              <a:lnSpc>
                <a:spcPct val="150000"/>
              </a:lnSpc>
            </a:pPr>
            <a:r>
              <a:rPr lang="en-US" dirty="0" smtClean="0"/>
              <a:t>A.</a:t>
            </a:r>
            <a:r>
              <a:rPr lang="zh-CN" altLang="en-US" dirty="0" smtClean="0"/>
              <a:t>电流做的功越多，其功率越大</a:t>
            </a:r>
          </a:p>
          <a:p>
            <a:pPr algn="just">
              <a:lnSpc>
                <a:spcPct val="150000"/>
              </a:lnSpc>
            </a:pPr>
            <a:r>
              <a:rPr lang="en-US" dirty="0" smtClean="0"/>
              <a:t>B.</a:t>
            </a:r>
            <a:r>
              <a:rPr lang="zh-CN" altLang="en-US" dirty="0" smtClean="0"/>
              <a:t>用电器的额定功率越大，消耗的电能一定越多</a:t>
            </a:r>
          </a:p>
          <a:p>
            <a:pPr algn="just">
              <a:lnSpc>
                <a:spcPct val="150000"/>
              </a:lnSpc>
            </a:pPr>
            <a:r>
              <a:rPr lang="en-US" dirty="0" smtClean="0"/>
              <a:t>C.</a:t>
            </a:r>
            <a:r>
              <a:rPr lang="zh-CN" altLang="en-US" dirty="0" smtClean="0"/>
              <a:t>两个用电器功率相同，通过电流做的功一定也相等</a:t>
            </a:r>
          </a:p>
          <a:p>
            <a:pPr algn="just">
              <a:lnSpc>
                <a:spcPct val="150000"/>
              </a:lnSpc>
            </a:pPr>
            <a:r>
              <a:rPr lang="en-US" dirty="0" smtClean="0"/>
              <a:t>D.</a:t>
            </a:r>
            <a:r>
              <a:rPr lang="zh-CN" altLang="en-US" dirty="0" smtClean="0"/>
              <a:t>在相等的时间内，电流做功较多的用电器的功率一定较大</a:t>
            </a:r>
            <a:endParaRPr lang="zh-CN" altLang="en-US" dirty="0"/>
          </a:p>
        </p:txBody>
      </p:sp>
      <p:sp>
        <p:nvSpPr>
          <p:cNvPr id="13" name="TextBox 12"/>
          <p:cNvSpPr txBox="1"/>
          <p:nvPr/>
        </p:nvSpPr>
        <p:spPr>
          <a:xfrm>
            <a:off x="5669669" y="246625"/>
            <a:ext cx="320519" cy="439278"/>
          </a:xfrm>
          <a:prstGeom prst="rect">
            <a:avLst/>
          </a:prstGeom>
          <a:noFill/>
        </p:spPr>
        <p:txBody>
          <a:bodyPr wrap="square" lIns="36000" tIns="36000" rIns="36000" bIns="36000" rtlCol="0">
            <a:spAutoFit/>
          </a:bodyPr>
          <a:lstStyle/>
          <a:p>
            <a:pPr algn="l">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smtClean="0">
              <a:solidFill>
                <a:srgbClr val="C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31">
            <a:extLst>
              <a:ext uri="{FF2B5EF4-FFF2-40B4-BE49-F238E27FC236}">
                <a16:creationId xmlns="" xmlns:a16="http://schemas.microsoft.com/office/drawing/2014/main" id="{B0D6B1F8-D14E-4B75-A040-E9496181774B}"/>
              </a:ext>
            </a:extLst>
          </p:cNvPr>
          <p:cNvSpPr txBox="1"/>
          <p:nvPr/>
        </p:nvSpPr>
        <p:spPr>
          <a:xfrm>
            <a:off x="4729656" y="401278"/>
            <a:ext cx="4128414" cy="3212024"/>
          </a:xfrm>
          <a:prstGeom prst="rect">
            <a:avLst/>
          </a:prstGeom>
          <a:solidFill>
            <a:schemeClr val="bg1">
              <a:lumMod val="95000"/>
            </a:schemeClr>
          </a:solidFill>
        </p:spPr>
        <p:txBody>
          <a:bodyPr wrap="square" lIns="36000" tIns="36000" rIns="36000" bIns="36000" rtlCol="0">
            <a:spAutoFit/>
          </a:bodyPr>
          <a:lstStyle/>
          <a:p>
            <a:pPr algn="just">
              <a:lnSpc>
                <a:spcPct val="150000"/>
              </a:lnSpc>
            </a:pPr>
            <a:endParaRPr lang="en-US" altLang="zh-CN" sz="1700" dirty="0" smtClean="0">
              <a:solidFill>
                <a:srgbClr val="C00000"/>
              </a:solidFill>
              <a:latin typeface="+mn-ea"/>
            </a:endParaRPr>
          </a:p>
          <a:p>
            <a:pPr algn="just">
              <a:lnSpc>
                <a:spcPct val="150000"/>
              </a:lnSpc>
            </a:pPr>
            <a:endParaRPr lang="en-US" altLang="zh-CN" sz="1700" dirty="0" smtClean="0">
              <a:solidFill>
                <a:srgbClr val="C00000"/>
              </a:solidFill>
              <a:latin typeface="+mn-ea"/>
            </a:endParaRPr>
          </a:p>
          <a:p>
            <a:pPr algn="just">
              <a:lnSpc>
                <a:spcPct val="150000"/>
              </a:lnSpc>
            </a:pPr>
            <a:endParaRPr lang="en-US" altLang="zh-CN" sz="1700" dirty="0" smtClean="0">
              <a:solidFill>
                <a:srgbClr val="C00000"/>
              </a:solidFill>
              <a:latin typeface="+mn-ea"/>
            </a:endParaRPr>
          </a:p>
          <a:p>
            <a:pPr algn="just">
              <a:lnSpc>
                <a:spcPct val="150000"/>
              </a:lnSpc>
            </a:pPr>
            <a:endParaRPr lang="en-US" altLang="zh-CN" sz="1700" dirty="0" smtClean="0">
              <a:solidFill>
                <a:srgbClr val="C00000"/>
              </a:solidFill>
              <a:latin typeface="+mn-ea"/>
            </a:endParaRPr>
          </a:p>
          <a:p>
            <a:pPr algn="just">
              <a:lnSpc>
                <a:spcPct val="150000"/>
              </a:lnSpc>
            </a:pPr>
            <a:endParaRPr lang="en-US" altLang="zh-CN" sz="1700" dirty="0" smtClean="0">
              <a:solidFill>
                <a:srgbClr val="C00000"/>
              </a:solidFill>
              <a:latin typeface="+mn-ea"/>
            </a:endParaRPr>
          </a:p>
          <a:p>
            <a:pPr algn="just">
              <a:lnSpc>
                <a:spcPct val="150000"/>
              </a:lnSpc>
            </a:pPr>
            <a:endParaRPr lang="en-US" altLang="zh-CN" sz="1700" dirty="0" smtClean="0">
              <a:solidFill>
                <a:srgbClr val="C00000"/>
              </a:solidFill>
              <a:latin typeface="+mn-ea"/>
            </a:endParaRPr>
          </a:p>
          <a:p>
            <a:pPr algn="just">
              <a:lnSpc>
                <a:spcPct val="150000"/>
              </a:lnSpc>
            </a:pPr>
            <a:endParaRPr lang="en-US" altLang="zh-CN" sz="1700" dirty="0" smtClean="0">
              <a:solidFill>
                <a:srgbClr val="C00000"/>
              </a:solidFill>
              <a:latin typeface="+mn-ea"/>
            </a:endParaRPr>
          </a:p>
          <a:p>
            <a:pPr algn="just">
              <a:lnSpc>
                <a:spcPct val="150000"/>
              </a:lnSpc>
            </a:pPr>
            <a:endParaRPr lang="zh-CN" altLang="en-US" sz="1700" dirty="0" smtClean="0">
              <a:solidFill>
                <a:srgbClr val="C00000"/>
              </a:solidFill>
              <a:latin typeface="+mn-ea"/>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24186" y="353562"/>
            <a:ext cx="3485055" cy="3396690"/>
          </a:xfrm>
          <a:prstGeom prst="rect">
            <a:avLst/>
          </a:prstGeom>
          <a:noFill/>
        </p:spPr>
        <p:txBody>
          <a:bodyPr wrap="square" lIns="36000" tIns="36000" rIns="36000" bIns="36000" rtlCol="0">
            <a:spAutoFit/>
          </a:bodyPr>
          <a:lstStyle/>
          <a:p>
            <a:pPr algn="just">
              <a:lnSpc>
                <a:spcPct val="150000"/>
              </a:lnSpc>
            </a:pPr>
            <a:r>
              <a:rPr lang="en-US" b="1" dirty="0" smtClean="0"/>
              <a:t>2.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西宁</a:t>
            </a:r>
            <a:r>
              <a:rPr lang="en-US" altLang="zh-CN" dirty="0" smtClean="0">
                <a:solidFill>
                  <a:srgbClr val="409E8A"/>
                </a:solidFill>
              </a:rPr>
              <a:t>】</a:t>
            </a:r>
            <a:r>
              <a:rPr lang="zh-CN" altLang="en-US" dirty="0" smtClean="0"/>
              <a:t>小明利用电能表测量某个家用电器的电功率，当电路中只有这个用电器连续工作时，测得在</a:t>
            </a:r>
            <a:r>
              <a:rPr lang="en-US" dirty="0" smtClean="0"/>
              <a:t>1 h</a:t>
            </a:r>
            <a:r>
              <a:rPr lang="zh-CN" altLang="en-US" dirty="0" smtClean="0"/>
              <a:t>内，消耗的电能为</a:t>
            </a:r>
            <a:r>
              <a:rPr lang="en-US" dirty="0" smtClean="0"/>
              <a:t>1.2 </a:t>
            </a:r>
            <a:r>
              <a:rPr lang="en-US" dirty="0" err="1" smtClean="0"/>
              <a:t>kW</a:t>
            </a:r>
            <a:r>
              <a:rPr lang="en-US" altLang="zh-CN" dirty="0" err="1" smtClean="0"/>
              <a:t>·</a:t>
            </a:r>
            <a:r>
              <a:rPr lang="en-US" dirty="0" err="1" smtClean="0"/>
              <a:t>h</a:t>
            </a:r>
            <a:r>
              <a:rPr lang="zh-CN" altLang="en-US" dirty="0" smtClean="0"/>
              <a:t>，那么这个用电器可能是</a:t>
            </a:r>
            <a:r>
              <a:rPr lang="en-US" dirty="0" smtClean="0"/>
              <a:t>	</a:t>
            </a:r>
            <a:r>
              <a:rPr lang="zh-CN" altLang="en-US" dirty="0" smtClean="0"/>
              <a:t>（　　）</a:t>
            </a:r>
          </a:p>
          <a:p>
            <a:pPr algn="just">
              <a:lnSpc>
                <a:spcPct val="150000"/>
              </a:lnSpc>
            </a:pPr>
            <a:r>
              <a:rPr lang="en-US" dirty="0" smtClean="0"/>
              <a:t>A.</a:t>
            </a:r>
            <a:r>
              <a:rPr lang="zh-CN" altLang="en-US" dirty="0" smtClean="0"/>
              <a:t>液晶电视机</a:t>
            </a:r>
            <a:r>
              <a:rPr lang="en-US" dirty="0" smtClean="0"/>
              <a:t>	  B.</a:t>
            </a:r>
            <a:r>
              <a:rPr lang="zh-CN" altLang="en-US" dirty="0" smtClean="0"/>
              <a:t>台式计算机</a:t>
            </a:r>
          </a:p>
          <a:p>
            <a:pPr algn="just">
              <a:lnSpc>
                <a:spcPct val="150000"/>
              </a:lnSpc>
            </a:pPr>
            <a:r>
              <a:rPr lang="en-US" dirty="0" smtClean="0"/>
              <a:t>C.</a:t>
            </a:r>
            <a:r>
              <a:rPr lang="zh-CN" altLang="en-US" dirty="0" smtClean="0"/>
              <a:t>家用空调</a:t>
            </a:r>
            <a:r>
              <a:rPr lang="en-US" dirty="0" smtClean="0"/>
              <a:t>	  D.</a:t>
            </a:r>
            <a:r>
              <a:rPr lang="zh-CN" altLang="en-US" dirty="0" smtClean="0"/>
              <a:t>电冰箱</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1716753" y="2421379"/>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C</a:t>
            </a:r>
            <a:endParaRPr lang="zh-CN" altLang="en-US" b="1" dirty="0">
              <a:solidFill>
                <a:srgbClr val="C00000"/>
              </a:solidFill>
              <a:latin typeface="微软雅黑" panose="020B0503020204020204" pitchFamily="34" charset="-122"/>
              <a:ea typeface="微软雅黑" panose="020B0503020204020204" pitchFamily="34" charset="-122"/>
            </a:endParaRPr>
          </a:p>
        </p:txBody>
      </p:sp>
      <p:graphicFrame>
        <p:nvGraphicFramePr>
          <p:cNvPr id="39937" name="Object 1"/>
          <p:cNvGraphicFramePr>
            <a:graphicFrameLocks noChangeAspect="1"/>
          </p:cNvGraphicFramePr>
          <p:nvPr/>
        </p:nvGraphicFramePr>
        <p:xfrm>
          <a:off x="4898423" y="437329"/>
          <a:ext cx="3825875" cy="3165475"/>
        </p:xfrm>
        <a:graphic>
          <a:graphicData uri="http://schemas.openxmlformats.org/presentationml/2006/ole">
            <mc:AlternateContent xmlns:mc="http://schemas.openxmlformats.org/markup-compatibility/2006">
              <mc:Choice xmlns:v="urn:schemas-microsoft-com:vml" Requires="v">
                <p:oleObj spid="_x0000_s39938" name="文档" r:id="rId4" imgW="3824630" imgH="3174797" progId="Office12.wps.Document.8">
                  <p:embed/>
                </p:oleObj>
              </mc:Choice>
              <mc:Fallback>
                <p:oleObj name="文档" r:id="rId4" imgW="3824630" imgH="3174797"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98423" y="437329"/>
                        <a:ext cx="3825875" cy="316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nodePh="1">
                                  <p:stCondLst>
                                    <p:cond delay="0"/>
                                  </p:stCondLst>
                                  <p:endCondLst>
                                    <p:cond evt="begin" delay="0">
                                      <p:tn val="10"/>
                                    </p:cond>
                                  </p:end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1000"/>
                                        <p:tgtEl>
                                          <p:spTgt spid="11">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9937"/>
                                        </p:tgtEl>
                                        <p:attrNameLst>
                                          <p:attrName>style.visibility</p:attrName>
                                        </p:attrNameLst>
                                      </p:cBhvr>
                                      <p:to>
                                        <p:strVal val="visible"/>
                                      </p:to>
                                    </p:set>
                                    <p:animEffect transition="in" filter="fade">
                                      <p:cBhvr>
                                        <p:cTn id="15" dur="500"/>
                                        <p:tgtEl>
                                          <p:spTgt spid="39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89017" y="292016"/>
            <a:ext cx="8008141" cy="4227687"/>
          </a:xfrm>
          <a:prstGeom prst="rect">
            <a:avLst/>
          </a:prstGeom>
          <a:noFill/>
        </p:spPr>
        <p:txBody>
          <a:bodyPr wrap="square" lIns="36000" tIns="36000" rIns="36000" bIns="36000" rtlCol="0">
            <a:spAutoFit/>
          </a:bodyPr>
          <a:lstStyle/>
          <a:p>
            <a:pPr algn="just">
              <a:lnSpc>
                <a:spcPct val="150000"/>
              </a:lnSpc>
            </a:pPr>
            <a:r>
              <a:rPr lang="en-US" b="1" dirty="0" smtClean="0"/>
              <a:t>3. </a:t>
            </a:r>
            <a:r>
              <a:rPr lang="en-US" altLang="zh-CN" dirty="0" smtClean="0">
                <a:solidFill>
                  <a:srgbClr val="409E8A"/>
                </a:solidFill>
              </a:rPr>
              <a:t>【</a:t>
            </a:r>
            <a:r>
              <a:rPr lang="zh-CN" altLang="en-US" dirty="0" smtClean="0">
                <a:solidFill>
                  <a:srgbClr val="409E8A"/>
                </a:solidFill>
              </a:rPr>
              <a:t>原创</a:t>
            </a:r>
            <a:r>
              <a:rPr lang="en-US" altLang="zh-CN" dirty="0" smtClean="0">
                <a:solidFill>
                  <a:srgbClr val="409E8A"/>
                </a:solidFill>
              </a:rPr>
              <a:t>】</a:t>
            </a:r>
            <a:r>
              <a:rPr lang="zh-CN" altLang="en-US" dirty="0" smtClean="0"/>
              <a:t>如图</a:t>
            </a:r>
            <a:r>
              <a:rPr lang="en-US" dirty="0" smtClean="0"/>
              <a:t>15-7</a:t>
            </a:r>
            <a:r>
              <a:rPr lang="zh-CN" altLang="en-US" dirty="0" smtClean="0"/>
              <a:t>所示，将标有“</a:t>
            </a:r>
            <a:r>
              <a:rPr lang="en-US" dirty="0" smtClean="0"/>
              <a:t>3 V</a:t>
            </a:r>
            <a:r>
              <a:rPr lang="zh-CN" altLang="en-US" dirty="0" smtClean="0"/>
              <a:t>　</a:t>
            </a:r>
            <a:r>
              <a:rPr lang="en-US" dirty="0" smtClean="0"/>
              <a:t>3 W</a:t>
            </a:r>
            <a:r>
              <a:rPr lang="zh-CN" altLang="en-US" dirty="0" smtClean="0"/>
              <a:t>”的灯泡</a:t>
            </a:r>
            <a:r>
              <a:rPr lang="en-US" dirty="0" smtClean="0"/>
              <a:t>L</a:t>
            </a:r>
            <a:r>
              <a:rPr lang="en-US" baseline="-25000" dirty="0" smtClean="0"/>
              <a:t>1</a:t>
            </a:r>
            <a:r>
              <a:rPr lang="zh-CN" altLang="en-US" dirty="0" smtClean="0"/>
              <a:t>和标有“</a:t>
            </a:r>
            <a:r>
              <a:rPr lang="en-US" dirty="0" smtClean="0"/>
              <a:t>6 V</a:t>
            </a:r>
            <a:r>
              <a:rPr lang="zh-CN" altLang="en-US" dirty="0" smtClean="0"/>
              <a:t>　</a:t>
            </a:r>
            <a:r>
              <a:rPr lang="en-US" dirty="0" smtClean="0"/>
              <a:t>3 W</a:t>
            </a:r>
            <a:r>
              <a:rPr lang="zh-CN" altLang="en-US" dirty="0" smtClean="0"/>
              <a:t>”的灯泡</a:t>
            </a:r>
            <a:r>
              <a:rPr lang="en-US" dirty="0" smtClean="0"/>
              <a:t>L</a:t>
            </a:r>
            <a:r>
              <a:rPr lang="en-US" baseline="-25000" dirty="0" smtClean="0"/>
              <a:t>2</a:t>
            </a:r>
            <a:r>
              <a:rPr lang="zh-CN" altLang="en-US" dirty="0" smtClean="0"/>
              <a:t>串联在电路中，闭合开关</a:t>
            </a:r>
            <a:r>
              <a:rPr lang="en-US" dirty="0" smtClean="0"/>
              <a:t>S</a:t>
            </a:r>
            <a:r>
              <a:rPr lang="zh-CN" altLang="en-US" dirty="0" smtClean="0"/>
              <a:t>，其中只有一只灯泡正常发光，假设小灯泡电阻不变，则电源电压及较暗的灯的实际功率分别是</a:t>
            </a:r>
            <a:r>
              <a:rPr lang="en-US" dirty="0" smtClean="0"/>
              <a:t>	</a:t>
            </a:r>
            <a:r>
              <a:rPr lang="zh-CN" altLang="en-US" dirty="0" smtClean="0"/>
              <a:t>（　　）</a:t>
            </a:r>
          </a:p>
          <a:p>
            <a:pPr algn="just">
              <a:lnSpc>
                <a:spcPct val="150000"/>
              </a:lnSpc>
            </a:pPr>
            <a:endParaRPr lang="en-US" dirty="0" smtClean="0"/>
          </a:p>
          <a:p>
            <a:pPr algn="just">
              <a:lnSpc>
                <a:spcPct val="150000"/>
              </a:lnSpc>
            </a:pPr>
            <a:endParaRPr lang="en-US" dirty="0" smtClean="0"/>
          </a:p>
          <a:p>
            <a:pPr algn="just">
              <a:lnSpc>
                <a:spcPct val="150000"/>
              </a:lnSpc>
            </a:pPr>
            <a:endParaRPr lang="en-US" dirty="0" smtClean="0"/>
          </a:p>
          <a:p>
            <a:pPr algn="just">
              <a:lnSpc>
                <a:spcPct val="150000"/>
              </a:lnSpc>
            </a:pPr>
            <a:endParaRPr lang="en-US" dirty="0" smtClean="0"/>
          </a:p>
          <a:p>
            <a:pPr algn="just">
              <a:lnSpc>
                <a:spcPct val="150000"/>
              </a:lnSpc>
            </a:pPr>
            <a:endParaRPr lang="en-US" dirty="0" smtClean="0"/>
          </a:p>
          <a:p>
            <a:pPr algn="just">
              <a:lnSpc>
                <a:spcPct val="150000"/>
              </a:lnSpc>
            </a:pPr>
            <a:r>
              <a:rPr lang="en-US" dirty="0" smtClean="0"/>
              <a:t>A.3 V</a:t>
            </a:r>
            <a:r>
              <a:rPr lang="zh-CN" altLang="en-US" dirty="0" smtClean="0"/>
              <a:t>　</a:t>
            </a:r>
            <a:r>
              <a:rPr lang="en-US" dirty="0" smtClean="0"/>
              <a:t>3 W		B.9 V</a:t>
            </a:r>
            <a:r>
              <a:rPr lang="zh-CN" altLang="en-US" dirty="0" smtClean="0"/>
              <a:t>　</a:t>
            </a:r>
            <a:r>
              <a:rPr lang="en-US" dirty="0" smtClean="0"/>
              <a:t>3 W</a:t>
            </a:r>
            <a:endParaRPr lang="zh-CN" altLang="en-US" dirty="0" smtClean="0"/>
          </a:p>
          <a:p>
            <a:pPr algn="just">
              <a:lnSpc>
                <a:spcPct val="150000"/>
              </a:lnSpc>
            </a:pPr>
            <a:r>
              <a:rPr lang="en-US" dirty="0" smtClean="0"/>
              <a:t>C.9 V</a:t>
            </a:r>
            <a:r>
              <a:rPr lang="zh-CN" altLang="en-US" dirty="0" smtClean="0"/>
              <a:t>　</a:t>
            </a:r>
            <a:r>
              <a:rPr lang="en-US" dirty="0" smtClean="0"/>
              <a:t>1.5 W	D.7.5 V</a:t>
            </a:r>
            <a:r>
              <a:rPr lang="zh-CN" altLang="en-US" dirty="0" smtClean="0"/>
              <a:t>　</a:t>
            </a:r>
            <a:r>
              <a:rPr lang="en-US" dirty="0" smtClean="0"/>
              <a:t>0.75 W</a:t>
            </a:r>
            <a:endParaRPr lang="zh-CN" altLang="en-US" dirty="0"/>
          </a:p>
        </p:txBody>
      </p:sp>
      <p:sp>
        <p:nvSpPr>
          <p:cNvPr id="16" name="文本框 12">
            <a:extLst>
              <a:ext uri="{FF2B5EF4-FFF2-40B4-BE49-F238E27FC236}">
                <a16:creationId xmlns:a16="http://schemas.microsoft.com/office/drawing/2014/main" xmlns="" id="{2795C5FE-A0E3-4855-B937-A2DA6BC1A4B9}"/>
              </a:ext>
            </a:extLst>
          </p:cNvPr>
          <p:cNvSpPr txBox="1"/>
          <p:nvPr/>
        </p:nvSpPr>
        <p:spPr>
          <a:xfrm>
            <a:off x="6608417" y="1170828"/>
            <a:ext cx="36571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1" name="19LZ207.EPS" descr="id:2147503386;FounderCES"/>
          <p:cNvPicPr/>
          <p:nvPr/>
        </p:nvPicPr>
        <p:blipFill>
          <a:blip r:embed="rId2" cstate="print"/>
          <a:stretch>
            <a:fillRect/>
          </a:stretch>
        </p:blipFill>
        <p:spPr>
          <a:xfrm>
            <a:off x="4417994" y="1545818"/>
            <a:ext cx="2592406" cy="1732059"/>
          </a:xfrm>
          <a:prstGeom prst="rect">
            <a:avLst/>
          </a:prstGeom>
        </p:spPr>
      </p:pic>
      <p:sp>
        <p:nvSpPr>
          <p:cNvPr id="13" name="矩形 12"/>
          <p:cNvSpPr/>
          <p:nvPr/>
        </p:nvSpPr>
        <p:spPr>
          <a:xfrm>
            <a:off x="5321269" y="3385567"/>
            <a:ext cx="758541" cy="307777"/>
          </a:xfrm>
          <a:prstGeom prst="rect">
            <a:avLst/>
          </a:prstGeom>
        </p:spPr>
        <p:txBody>
          <a:bodyPr wrap="none">
            <a:spAutoFit/>
          </a:bodyPr>
          <a:lstStyle/>
          <a:p>
            <a:r>
              <a:rPr lang="zh-CN" altLang="en-US" sz="1400" dirty="0" smtClean="0"/>
              <a:t>图</a:t>
            </a:r>
            <a:r>
              <a:rPr lang="en-US" sz="1400" dirty="0" smtClean="0"/>
              <a:t>15-7</a:t>
            </a:r>
            <a:endParaRPr lang="zh-CN" altLang="en-US" sz="1400"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79" y="327185"/>
            <a:ext cx="7964180" cy="2981192"/>
          </a:xfrm>
          <a:prstGeom prst="rect">
            <a:avLst/>
          </a:prstGeom>
          <a:noFill/>
        </p:spPr>
        <p:txBody>
          <a:bodyPr wrap="square" lIns="36000" tIns="36000" rIns="36000" bIns="36000" rtlCol="0">
            <a:spAutoFit/>
          </a:bodyPr>
          <a:lstStyle/>
          <a:p>
            <a:pPr algn="just">
              <a:lnSpc>
                <a:spcPct val="150000"/>
              </a:lnSpc>
            </a:pPr>
            <a:r>
              <a:rPr lang="en-US" b="1" dirty="0" smtClean="0"/>
              <a:t>4.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北部湾经济区</a:t>
            </a:r>
            <a:r>
              <a:rPr lang="en-US" altLang="zh-CN" dirty="0" smtClean="0">
                <a:solidFill>
                  <a:srgbClr val="409E8A"/>
                </a:solidFill>
              </a:rPr>
              <a:t>】</a:t>
            </a:r>
            <a:r>
              <a:rPr lang="zh-CN" altLang="en-US" dirty="0" smtClean="0"/>
              <a:t>用石墨烯制成的湿敏电阻，其阻值会随含水量的升高而增大。图</a:t>
            </a:r>
            <a:r>
              <a:rPr lang="en-US" dirty="0" smtClean="0"/>
              <a:t>15-8</a:t>
            </a:r>
            <a:r>
              <a:rPr lang="zh-CN" altLang="en-US" dirty="0" smtClean="0"/>
              <a:t>所示是检测植物叶片含水量的电路图，电源电压不变。将湿敏电阻</a:t>
            </a:r>
            <a:r>
              <a:rPr lang="en-US" dirty="0" smtClean="0"/>
              <a:t>R</a:t>
            </a:r>
            <a:r>
              <a:rPr lang="zh-CN" altLang="en-US" dirty="0" smtClean="0"/>
              <a:t>附着在叶片上，当叶片含水量升高时</a:t>
            </a:r>
            <a:r>
              <a:rPr lang="en-US" dirty="0" smtClean="0"/>
              <a:t>	</a:t>
            </a:r>
            <a:r>
              <a:rPr lang="zh-CN" altLang="en-US" dirty="0" smtClean="0"/>
              <a:t>（　　）</a:t>
            </a:r>
          </a:p>
          <a:p>
            <a:pPr algn="just">
              <a:lnSpc>
                <a:spcPct val="150000"/>
              </a:lnSpc>
            </a:pPr>
            <a:r>
              <a:rPr lang="en-US" dirty="0" smtClean="0"/>
              <a:t>A.</a:t>
            </a:r>
            <a:r>
              <a:rPr lang="zh-CN" altLang="en-US" dirty="0" smtClean="0"/>
              <a:t>电流表示数增大</a:t>
            </a:r>
            <a:endParaRPr lang="en-US" altLang="zh-CN" dirty="0" smtClean="0"/>
          </a:p>
          <a:p>
            <a:pPr algn="just">
              <a:lnSpc>
                <a:spcPct val="150000"/>
              </a:lnSpc>
            </a:pPr>
            <a:r>
              <a:rPr lang="en-US" dirty="0" smtClean="0"/>
              <a:t>B.</a:t>
            </a:r>
            <a:r>
              <a:rPr lang="zh-CN" altLang="en-US" dirty="0" smtClean="0"/>
              <a:t>电压表示数减小</a:t>
            </a:r>
          </a:p>
          <a:p>
            <a:pPr algn="just">
              <a:lnSpc>
                <a:spcPct val="150000"/>
              </a:lnSpc>
            </a:pPr>
            <a:r>
              <a:rPr lang="en-US" dirty="0" smtClean="0"/>
              <a:t>C.</a:t>
            </a:r>
            <a:r>
              <a:rPr lang="zh-CN" altLang="en-US" dirty="0" smtClean="0"/>
              <a:t>电路总电阻减小</a:t>
            </a:r>
            <a:r>
              <a:rPr lang="en-US" dirty="0" smtClean="0"/>
              <a:t>	</a:t>
            </a:r>
          </a:p>
          <a:p>
            <a:pPr algn="just">
              <a:lnSpc>
                <a:spcPct val="150000"/>
              </a:lnSpc>
            </a:pPr>
            <a:r>
              <a:rPr lang="en-US" dirty="0" smtClean="0"/>
              <a:t>D.</a:t>
            </a:r>
            <a:r>
              <a:rPr lang="zh-CN" altLang="en-US" dirty="0" smtClean="0"/>
              <a:t>电路总功率增大</a:t>
            </a:r>
            <a:endParaRPr lang="zh-CN" altLang="en-US" dirty="0"/>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5717868" y="1162135"/>
            <a:ext cx="80834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B</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5138829" y="3424424"/>
            <a:ext cx="758541" cy="377411"/>
          </a:xfrm>
          <a:prstGeom prst="rect">
            <a:avLst/>
          </a:prstGeom>
        </p:spPr>
        <p:txBody>
          <a:bodyPr wrap="none">
            <a:spAutoFit/>
          </a:bodyPr>
          <a:lstStyle/>
          <a:p>
            <a:pPr algn="just">
              <a:lnSpc>
                <a:spcPct val="150000"/>
              </a:lnSpc>
            </a:pPr>
            <a:r>
              <a:rPr lang="zh-CN" altLang="en-US" sz="1400" dirty="0" smtClean="0">
                <a:latin typeface="+mn-ea"/>
              </a:rPr>
              <a:t>图</a:t>
            </a:r>
            <a:r>
              <a:rPr lang="en-US" sz="1400" dirty="0" smtClean="0">
                <a:latin typeface="+mn-ea"/>
              </a:rPr>
              <a:t>15-8</a:t>
            </a:r>
            <a:endParaRPr lang="zh-CN" altLang="en-US" sz="1400" dirty="0" smtClean="0">
              <a:latin typeface="+mn-ea"/>
            </a:endParaRPr>
          </a:p>
        </p:txBody>
      </p:sp>
      <p:pic>
        <p:nvPicPr>
          <p:cNvPr id="15" name="20WLZT1938.EPS" descr="id:2147503393;FounderCES"/>
          <p:cNvPicPr/>
          <p:nvPr/>
        </p:nvPicPr>
        <p:blipFill>
          <a:blip r:embed="rId2" cstate="print"/>
          <a:stretch>
            <a:fillRect/>
          </a:stretch>
        </p:blipFill>
        <p:spPr>
          <a:xfrm>
            <a:off x="4401332" y="1694535"/>
            <a:ext cx="2196735" cy="1679285"/>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685835" y="243102"/>
            <a:ext cx="8048262" cy="3763265"/>
          </a:xfrm>
          <a:prstGeom prst="rect">
            <a:avLst/>
          </a:prstGeom>
          <a:noFill/>
        </p:spPr>
        <p:txBody>
          <a:bodyPr wrap="square" lIns="36000" tIns="36000" rIns="36000" bIns="36000" rtlCol="0">
            <a:spAutoFit/>
          </a:bodyPr>
          <a:lstStyle/>
          <a:p>
            <a:pPr algn="just">
              <a:lnSpc>
                <a:spcPct val="150000"/>
              </a:lnSpc>
            </a:pPr>
            <a:r>
              <a:rPr lang="en-US" b="1" dirty="0" smtClean="0"/>
              <a:t>5.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 </a:t>
            </a:r>
            <a:r>
              <a:rPr lang="zh-CN" altLang="en-US" dirty="0" smtClean="0">
                <a:solidFill>
                  <a:srgbClr val="409E8A"/>
                </a:solidFill>
              </a:rPr>
              <a:t>荆州</a:t>
            </a:r>
            <a:r>
              <a:rPr lang="en-US" altLang="zh-CN" dirty="0" smtClean="0">
                <a:solidFill>
                  <a:srgbClr val="409E8A"/>
                </a:solidFill>
              </a:rPr>
              <a:t>】 </a:t>
            </a:r>
            <a:r>
              <a:rPr lang="zh-CN" altLang="en-US" dirty="0" smtClean="0"/>
              <a:t>如图</a:t>
            </a:r>
            <a:r>
              <a:rPr lang="en-US" dirty="0" smtClean="0"/>
              <a:t>15-9</a:t>
            </a:r>
            <a:r>
              <a:rPr lang="zh-CN" altLang="en-US" dirty="0" smtClean="0"/>
              <a:t>所示电路，电源电压</a:t>
            </a:r>
            <a:r>
              <a:rPr lang="en-US" dirty="0" smtClean="0"/>
              <a:t>U=12 V</a:t>
            </a:r>
            <a:r>
              <a:rPr lang="zh-CN" altLang="en-US" dirty="0" smtClean="0"/>
              <a:t>保持不变，滑动变阻器</a:t>
            </a:r>
            <a:r>
              <a:rPr lang="en-US" dirty="0" smtClean="0"/>
              <a:t>R</a:t>
            </a:r>
            <a:r>
              <a:rPr lang="en-US" baseline="-25000" dirty="0" smtClean="0"/>
              <a:t>0</a:t>
            </a:r>
            <a:r>
              <a:rPr lang="zh-CN" altLang="en-US" dirty="0" smtClean="0"/>
              <a:t>标有“</a:t>
            </a:r>
            <a:r>
              <a:rPr lang="en-US" dirty="0" smtClean="0"/>
              <a:t>100 Ω</a:t>
            </a:r>
            <a:r>
              <a:rPr lang="zh-CN" altLang="en-US" dirty="0" smtClean="0"/>
              <a:t>　</a:t>
            </a:r>
            <a:r>
              <a:rPr lang="en-US" dirty="0" smtClean="0"/>
              <a:t>1 A</a:t>
            </a:r>
            <a:r>
              <a:rPr lang="zh-CN" altLang="en-US" dirty="0" smtClean="0"/>
              <a:t>”字样，灯泡</a:t>
            </a:r>
            <a:r>
              <a:rPr lang="en-US" dirty="0" smtClean="0"/>
              <a:t>L</a:t>
            </a:r>
            <a:r>
              <a:rPr lang="zh-CN" altLang="en-US" dirty="0" smtClean="0"/>
              <a:t>标有“</a:t>
            </a:r>
            <a:r>
              <a:rPr lang="en-US" dirty="0" smtClean="0"/>
              <a:t>6 V</a:t>
            </a:r>
            <a:r>
              <a:rPr lang="zh-CN" altLang="en-US" dirty="0" smtClean="0"/>
              <a:t>　</a:t>
            </a:r>
            <a:r>
              <a:rPr lang="en-US" dirty="0" smtClean="0"/>
              <a:t>6 W</a:t>
            </a:r>
            <a:r>
              <a:rPr lang="zh-CN" altLang="en-US" dirty="0" smtClean="0"/>
              <a:t>”字样（灯丝电阻不随温度而变化），电流表量程为</a:t>
            </a:r>
            <a:r>
              <a:rPr lang="en-US" dirty="0" smtClean="0"/>
              <a:t>0~0.6 A</a:t>
            </a:r>
            <a:r>
              <a:rPr lang="zh-CN" altLang="en-US" dirty="0" smtClean="0"/>
              <a:t>，电压表量程为</a:t>
            </a:r>
            <a:r>
              <a:rPr lang="en-US" dirty="0" smtClean="0"/>
              <a:t>0~15 V</a:t>
            </a:r>
            <a:r>
              <a:rPr lang="zh-CN" altLang="en-US" dirty="0" smtClean="0"/>
              <a:t>。为了确保测量准确，要求电表的示数不小于其最大测量值的</a:t>
            </a:r>
            <a:r>
              <a:rPr lang="en-US" dirty="0" smtClean="0"/>
              <a:t>     </a:t>
            </a:r>
            <a:r>
              <a:rPr lang="zh-CN" altLang="en-US" dirty="0" smtClean="0"/>
              <a:t>，要使测量准确并确保电路安全，下列判断正确的是</a:t>
            </a:r>
            <a:r>
              <a:rPr lang="en-US" dirty="0" smtClean="0"/>
              <a:t>	</a:t>
            </a:r>
            <a:r>
              <a:rPr lang="zh-CN" altLang="en-US" dirty="0" smtClean="0"/>
              <a:t>（　　）</a:t>
            </a:r>
          </a:p>
          <a:p>
            <a:pPr algn="just">
              <a:lnSpc>
                <a:spcPct val="150000"/>
              </a:lnSpc>
            </a:pPr>
            <a:r>
              <a:rPr lang="en-US" dirty="0" smtClean="0"/>
              <a:t>A.</a:t>
            </a:r>
            <a:r>
              <a:rPr lang="zh-CN" altLang="en-US" dirty="0" smtClean="0"/>
              <a:t>灯泡</a:t>
            </a:r>
            <a:r>
              <a:rPr lang="en-US" dirty="0" smtClean="0"/>
              <a:t>L</a:t>
            </a:r>
            <a:r>
              <a:rPr lang="zh-CN" altLang="en-US" dirty="0" smtClean="0"/>
              <a:t>消耗的最小功率是</a:t>
            </a:r>
            <a:r>
              <a:rPr lang="en-US" dirty="0" smtClean="0"/>
              <a:t>0.24 W</a:t>
            </a:r>
            <a:endParaRPr lang="zh-CN" altLang="en-US" dirty="0" smtClean="0"/>
          </a:p>
          <a:p>
            <a:pPr algn="just">
              <a:lnSpc>
                <a:spcPct val="150000"/>
              </a:lnSpc>
            </a:pPr>
            <a:r>
              <a:rPr lang="en-US" dirty="0" smtClean="0"/>
              <a:t>B.</a:t>
            </a:r>
            <a:r>
              <a:rPr lang="zh-CN" altLang="en-US" dirty="0" smtClean="0"/>
              <a:t>正常发光时灯丝的电阻是</a:t>
            </a:r>
            <a:r>
              <a:rPr lang="en-US" dirty="0" smtClean="0"/>
              <a:t>12 Ω</a:t>
            </a:r>
            <a:endParaRPr lang="zh-CN" altLang="en-US" dirty="0" smtClean="0"/>
          </a:p>
          <a:p>
            <a:pPr algn="just">
              <a:lnSpc>
                <a:spcPct val="150000"/>
              </a:lnSpc>
            </a:pPr>
            <a:r>
              <a:rPr lang="en-US" dirty="0" smtClean="0"/>
              <a:t>C.</a:t>
            </a:r>
            <a:r>
              <a:rPr lang="zh-CN" altLang="en-US" dirty="0" smtClean="0"/>
              <a:t>电路中电流的变化范围是</a:t>
            </a:r>
            <a:r>
              <a:rPr lang="en-US" dirty="0" smtClean="0"/>
              <a:t>0.11~0.6 A</a:t>
            </a:r>
            <a:endParaRPr lang="zh-CN" altLang="en-US" dirty="0" smtClean="0"/>
          </a:p>
          <a:p>
            <a:pPr algn="just">
              <a:lnSpc>
                <a:spcPct val="150000"/>
              </a:lnSpc>
            </a:pPr>
            <a:r>
              <a:rPr lang="en-US" dirty="0" smtClean="0"/>
              <a:t>D.</a:t>
            </a:r>
            <a:r>
              <a:rPr lang="zh-CN" altLang="en-US" dirty="0" smtClean="0"/>
              <a:t>滑动变阻器阻值的变化范围是</a:t>
            </a:r>
            <a:r>
              <a:rPr lang="en-US" dirty="0" smtClean="0"/>
              <a:t>14~48 Ω</a:t>
            </a:r>
            <a:endParaRPr lang="zh-CN" altLang="en-US" dirty="0"/>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3741923" y="1918879"/>
            <a:ext cx="1050794"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graphicFrame>
        <p:nvGraphicFramePr>
          <p:cNvPr id="51201" name="Object 1"/>
          <p:cNvGraphicFramePr>
            <a:graphicFrameLocks noChangeAspect="1"/>
          </p:cNvGraphicFramePr>
          <p:nvPr/>
        </p:nvGraphicFramePr>
        <p:xfrm>
          <a:off x="5265354" y="1429626"/>
          <a:ext cx="449263" cy="588963"/>
        </p:xfrm>
        <a:graphic>
          <a:graphicData uri="http://schemas.openxmlformats.org/presentationml/2006/ole">
            <mc:AlternateContent xmlns:mc="http://schemas.openxmlformats.org/markup-compatibility/2006">
              <mc:Choice xmlns:v="urn:schemas-microsoft-com:vml" Requires="v">
                <p:oleObj spid="_x0000_s51202" name="文档" r:id="rId4" imgW="455371" imgH="594360" progId="Office12.wps.Document.8">
                  <p:embed/>
                </p:oleObj>
              </mc:Choice>
              <mc:Fallback>
                <p:oleObj name="文档" r:id="rId4" imgW="455371"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65354" y="1429626"/>
                        <a:ext cx="449263"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1" name="19LZ206.EPS" descr="id:2147503400;FounderCES"/>
          <p:cNvPicPr/>
          <p:nvPr/>
        </p:nvPicPr>
        <p:blipFill>
          <a:blip r:embed="rId6" cstate="print"/>
          <a:stretch>
            <a:fillRect/>
          </a:stretch>
        </p:blipFill>
        <p:spPr>
          <a:xfrm>
            <a:off x="5636342" y="2130468"/>
            <a:ext cx="2219631" cy="1695297"/>
          </a:xfrm>
          <a:prstGeom prst="rect">
            <a:avLst/>
          </a:prstGeom>
        </p:spPr>
      </p:pic>
      <p:sp>
        <p:nvSpPr>
          <p:cNvPr id="13" name="矩形 12"/>
          <p:cNvSpPr/>
          <p:nvPr/>
        </p:nvSpPr>
        <p:spPr>
          <a:xfrm>
            <a:off x="6426857" y="3906080"/>
            <a:ext cx="758541" cy="307777"/>
          </a:xfrm>
          <a:prstGeom prst="rect">
            <a:avLst/>
          </a:prstGeom>
        </p:spPr>
        <p:txBody>
          <a:bodyPr wrap="none">
            <a:spAutoFit/>
          </a:bodyPr>
          <a:lstStyle/>
          <a:p>
            <a:r>
              <a:rPr lang="zh-CN" altLang="en-US" sz="1400" dirty="0" smtClean="0"/>
              <a:t>图</a:t>
            </a:r>
            <a:r>
              <a:rPr lang="en-US" sz="1400" dirty="0" smtClean="0"/>
              <a:t>15-9</a:t>
            </a:r>
            <a:endParaRPr lang="zh-CN" altLang="en-US" sz="1400"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771377" y="272073"/>
          <a:ext cx="8108854" cy="4663440"/>
        </p:xfrm>
        <a:graphic>
          <a:graphicData uri="http://schemas.openxmlformats.org/drawingml/2006/table">
            <a:tbl>
              <a:tblPr/>
              <a:tblGrid>
                <a:gridCol w="916746"/>
                <a:gridCol w="1696915"/>
                <a:gridCol w="5495193"/>
              </a:tblGrid>
              <a:tr h="0">
                <a:tc gridSpan="3">
                  <a:txBody>
                    <a:bodyPr/>
                    <a:lstStyle/>
                    <a:p>
                      <a:pPr algn="ctr">
                        <a:lnSpc>
                          <a:spcPct val="150000"/>
                        </a:lnSpc>
                        <a:spcAft>
                          <a:spcPts val="0"/>
                        </a:spcAft>
                      </a:pPr>
                      <a:r>
                        <a:rPr lang="zh-CN" sz="1700" b="1" kern="100" dirty="0">
                          <a:solidFill>
                            <a:srgbClr val="000000"/>
                          </a:solidFill>
                          <a:latin typeface="+mn-ea"/>
                          <a:ea typeface="+mn-ea"/>
                          <a:cs typeface="Times New Roman"/>
                        </a:rPr>
                        <a:t>【柳州考情分析】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hMerge="1">
                  <a:txBody>
                    <a:bodyPr/>
                    <a:lstStyle/>
                    <a:p>
                      <a:endParaRPr lang="zh-CN" altLang="en-US"/>
                    </a:p>
                  </a:txBody>
                  <a:tcPr/>
                </a:tc>
                <a:tc hMerge="1">
                  <a:txBody>
                    <a:bodyPr/>
                    <a:lstStyle/>
                    <a:p>
                      <a:endParaRPr lang="zh-CN" altLang="en-US"/>
                    </a:p>
                  </a:txBody>
                  <a:tcPr/>
                </a:tc>
              </a:tr>
              <a:tr h="0">
                <a:tc>
                  <a:txBody>
                    <a:bodyPr/>
                    <a:lstStyle/>
                    <a:p>
                      <a:pPr algn="ctr">
                        <a:lnSpc>
                          <a:spcPct val="150000"/>
                        </a:lnSpc>
                        <a:spcAft>
                          <a:spcPts val="0"/>
                        </a:spcAft>
                      </a:pPr>
                      <a:r>
                        <a:rPr lang="zh-CN" sz="1700" kern="100">
                          <a:solidFill>
                            <a:srgbClr val="000000"/>
                          </a:solidFill>
                          <a:latin typeface="+mn-ea"/>
                          <a:ea typeface="+mn-ea"/>
                          <a:cs typeface="Times New Roman"/>
                        </a:rPr>
                        <a:t>知识内容</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考试要求</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gn="ctr">
                        <a:lnSpc>
                          <a:spcPct val="150000"/>
                        </a:lnSpc>
                        <a:spcAft>
                          <a:spcPts val="0"/>
                        </a:spcAft>
                      </a:pPr>
                      <a:r>
                        <a:rPr lang="zh-CN" sz="1700" kern="100">
                          <a:solidFill>
                            <a:srgbClr val="000000"/>
                          </a:solidFill>
                          <a:latin typeface="+mn-ea"/>
                          <a:ea typeface="+mn-ea"/>
                          <a:cs typeface="Times New Roman"/>
                        </a:rPr>
                        <a:t>考情分析</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a:lstStyle/>
                    <a:p>
                      <a:pPr algn="ctr">
                        <a:lnSpc>
                          <a:spcPct val="150000"/>
                        </a:lnSpc>
                        <a:spcAft>
                          <a:spcPts val="0"/>
                        </a:spcAft>
                      </a:pPr>
                      <a:r>
                        <a:rPr lang="zh-CN" sz="1700" kern="100" dirty="0">
                          <a:solidFill>
                            <a:srgbClr val="000000"/>
                          </a:solidFill>
                          <a:latin typeface="+mn-ea"/>
                          <a:ea typeface="+mn-ea"/>
                          <a:cs typeface="Times New Roman"/>
                        </a:rPr>
                        <a:t>电能　</a:t>
                      </a:r>
                      <a:endParaRPr lang="en-US" altLang="zh-CN" sz="1700" kern="100" dirty="0" smtClean="0">
                        <a:solidFill>
                          <a:srgbClr val="000000"/>
                        </a:solidFill>
                        <a:latin typeface="+mn-ea"/>
                        <a:ea typeface="+mn-ea"/>
                        <a:cs typeface="Times New Roman"/>
                      </a:endParaRPr>
                    </a:p>
                    <a:p>
                      <a:pPr algn="ctr">
                        <a:lnSpc>
                          <a:spcPct val="150000"/>
                        </a:lnSpc>
                        <a:spcAft>
                          <a:spcPts val="0"/>
                        </a:spcAft>
                      </a:pPr>
                      <a:r>
                        <a:rPr lang="zh-CN" sz="1700" kern="100" dirty="0" smtClean="0">
                          <a:solidFill>
                            <a:srgbClr val="000000"/>
                          </a:solidFill>
                          <a:latin typeface="+mn-ea"/>
                          <a:ea typeface="+mn-ea"/>
                          <a:cs typeface="Times New Roman"/>
                        </a:rPr>
                        <a:t>电功</a:t>
                      </a:r>
                      <a:endParaRPr lang="zh-CN" sz="1700" kern="100" dirty="0">
                        <a:solidFill>
                          <a:srgbClr val="000000"/>
                        </a:solidFill>
                        <a:latin typeface="+mn-ea"/>
                        <a:ea typeface="+mn-ea"/>
                        <a:cs typeface="Times New Roman"/>
                      </a:endParaRPr>
                    </a:p>
                    <a:p>
                      <a:pPr algn="ctr">
                        <a:lnSpc>
                          <a:spcPct val="150000"/>
                        </a:lnSpc>
                        <a:spcAft>
                          <a:spcPts val="0"/>
                        </a:spcAft>
                      </a:pPr>
                      <a:r>
                        <a:rPr lang="zh-CN" sz="1700" kern="100" dirty="0">
                          <a:solidFill>
                            <a:srgbClr val="000000"/>
                          </a:solidFill>
                          <a:latin typeface="+mn-ea"/>
                          <a:ea typeface="+mn-ea"/>
                          <a:cs typeface="Times New Roman"/>
                        </a:rPr>
                        <a:t>电功率</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a:solidFill>
                            <a:srgbClr val="000000"/>
                          </a:solidFill>
                          <a:latin typeface="+mn-ea"/>
                          <a:ea typeface="+mn-ea"/>
                          <a:cs typeface="Times New Roman"/>
                        </a:rPr>
                        <a:t>1.</a:t>
                      </a:r>
                      <a:r>
                        <a:rPr lang="zh-CN" sz="1700" kern="100">
                          <a:solidFill>
                            <a:srgbClr val="000000"/>
                          </a:solidFill>
                          <a:latin typeface="+mn-ea"/>
                          <a:ea typeface="+mn-ea"/>
                          <a:cs typeface="Times New Roman"/>
                        </a:rPr>
                        <a:t>结合实例理解电功和电功率；</a:t>
                      </a:r>
                    </a:p>
                    <a:p>
                      <a:pPr>
                        <a:lnSpc>
                          <a:spcPct val="150000"/>
                        </a:lnSpc>
                        <a:spcAft>
                          <a:spcPts val="0"/>
                        </a:spcAft>
                      </a:pPr>
                      <a:r>
                        <a:rPr lang="en-US" sz="1700" kern="100">
                          <a:solidFill>
                            <a:srgbClr val="000000"/>
                          </a:solidFill>
                          <a:latin typeface="+mn-ea"/>
                          <a:ea typeface="+mn-ea"/>
                          <a:cs typeface="Times New Roman"/>
                        </a:rPr>
                        <a:t>2.</a:t>
                      </a:r>
                      <a:r>
                        <a:rPr lang="zh-CN" sz="1700" kern="100">
                          <a:solidFill>
                            <a:srgbClr val="000000"/>
                          </a:solidFill>
                          <a:latin typeface="+mn-ea"/>
                          <a:ea typeface="+mn-ea"/>
                          <a:cs typeface="Times New Roman"/>
                        </a:rPr>
                        <a:t>知道用电器的额定功率和实际功率；</a:t>
                      </a:r>
                    </a:p>
                    <a:p>
                      <a:pPr>
                        <a:lnSpc>
                          <a:spcPct val="150000"/>
                        </a:lnSpc>
                        <a:spcAft>
                          <a:spcPts val="0"/>
                        </a:spcAft>
                      </a:pPr>
                      <a:r>
                        <a:rPr lang="en-US" sz="1700" kern="100">
                          <a:solidFill>
                            <a:srgbClr val="000000"/>
                          </a:solidFill>
                          <a:latin typeface="+mn-ea"/>
                          <a:ea typeface="+mn-ea"/>
                          <a:cs typeface="Times New Roman"/>
                        </a:rPr>
                        <a:t>3.</a:t>
                      </a:r>
                      <a:r>
                        <a:rPr lang="zh-CN" sz="1700" kern="100">
                          <a:solidFill>
                            <a:srgbClr val="000000"/>
                          </a:solidFill>
                          <a:latin typeface="+mn-ea"/>
                          <a:ea typeface="+mn-ea"/>
                          <a:cs typeface="Times New Roman"/>
                        </a:rPr>
                        <a:t>会设计实验测量用电器的电功率（新课标）</a:t>
                      </a: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a:lstStyle/>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年：电能表及其读数；（</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19</a:t>
                      </a:r>
                      <a:r>
                        <a:rPr lang="zh-CN" sz="1700" kern="100" dirty="0">
                          <a:solidFill>
                            <a:srgbClr val="000000"/>
                          </a:solidFill>
                          <a:latin typeface="+mn-ea"/>
                          <a:ea typeface="+mn-ea"/>
                          <a:cs typeface="Times New Roman"/>
                        </a:rPr>
                        <a:t>年：电功率的综合计算；（</a:t>
                      </a:r>
                      <a:r>
                        <a:rPr lang="en-US" sz="1700" kern="100" dirty="0">
                          <a:solidFill>
                            <a:srgbClr val="000000"/>
                          </a:solidFill>
                          <a:latin typeface="+mn-ea"/>
                          <a:ea typeface="+mn-ea"/>
                          <a:cs typeface="Times New Roman"/>
                        </a:rPr>
                        <a:t>8</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18</a:t>
                      </a:r>
                      <a:r>
                        <a:rPr lang="zh-CN" sz="1700" kern="100" dirty="0">
                          <a:solidFill>
                            <a:srgbClr val="000000"/>
                          </a:solidFill>
                          <a:latin typeface="+mn-ea"/>
                          <a:ea typeface="+mn-ea"/>
                          <a:cs typeface="Times New Roman"/>
                        </a:rPr>
                        <a:t>年：电功率的综合计算；（</a:t>
                      </a:r>
                      <a:r>
                        <a:rPr lang="en-US" sz="1700" kern="100" dirty="0">
                          <a:solidFill>
                            <a:srgbClr val="000000"/>
                          </a:solidFill>
                          <a:latin typeface="+mn-ea"/>
                          <a:ea typeface="+mn-ea"/>
                          <a:cs typeface="Times New Roman"/>
                        </a:rPr>
                        <a:t>8</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年：电功率的综合计算、实际功率和极值问题；（</a:t>
                      </a:r>
                      <a:r>
                        <a:rPr lang="en-US" sz="1700" kern="100" dirty="0">
                          <a:solidFill>
                            <a:srgbClr val="000000"/>
                          </a:solidFill>
                          <a:latin typeface="+mn-ea"/>
                          <a:ea typeface="+mn-ea"/>
                          <a:cs typeface="Times New Roman"/>
                        </a:rPr>
                        <a:t>13</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17</a:t>
                      </a:r>
                      <a:r>
                        <a:rPr lang="zh-CN" sz="1700" kern="100" dirty="0">
                          <a:solidFill>
                            <a:srgbClr val="000000"/>
                          </a:solidFill>
                          <a:latin typeface="+mn-ea"/>
                          <a:ea typeface="+mn-ea"/>
                          <a:cs typeface="Times New Roman"/>
                        </a:rPr>
                        <a:t>年：测量小灯泡的电功率实验；（</a:t>
                      </a:r>
                      <a:r>
                        <a:rPr lang="en-US" sz="1700" kern="100" dirty="0">
                          <a:solidFill>
                            <a:srgbClr val="000000"/>
                          </a:solidFill>
                          <a:latin typeface="+mn-ea"/>
                          <a:ea typeface="+mn-ea"/>
                          <a:cs typeface="Times New Roman"/>
                        </a:rPr>
                        <a:t>6</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16</a:t>
                      </a:r>
                      <a:r>
                        <a:rPr lang="zh-CN" sz="1700" kern="100" dirty="0">
                          <a:solidFill>
                            <a:srgbClr val="000000"/>
                          </a:solidFill>
                          <a:latin typeface="+mn-ea"/>
                          <a:ea typeface="+mn-ea"/>
                          <a:cs typeface="Times New Roman"/>
                        </a:rPr>
                        <a:t>年：换</a:t>
                      </a:r>
                      <a:r>
                        <a:rPr lang="en-US" sz="1700" kern="100" dirty="0">
                          <a:solidFill>
                            <a:srgbClr val="000000"/>
                          </a:solidFill>
                          <a:latin typeface="+mn-ea"/>
                          <a:ea typeface="+mn-ea"/>
                          <a:cs typeface="Times New Roman"/>
                        </a:rPr>
                        <a:t>I</a:t>
                      </a:r>
                      <a:r>
                        <a:rPr lang="zh-CN" sz="1700" kern="100" baseline="-25000" dirty="0">
                          <a:solidFill>
                            <a:srgbClr val="000000"/>
                          </a:solidFill>
                          <a:latin typeface="+mn-ea"/>
                          <a:ea typeface="+mn-ea"/>
                          <a:cs typeface="Times New Roman"/>
                        </a:rPr>
                        <a:t>额</a:t>
                      </a:r>
                      <a:r>
                        <a:rPr lang="zh-CN" sz="1700" kern="100" dirty="0">
                          <a:solidFill>
                            <a:srgbClr val="000000"/>
                          </a:solidFill>
                          <a:latin typeface="+mn-ea"/>
                          <a:ea typeface="+mn-ea"/>
                          <a:cs typeface="Times New Roman"/>
                        </a:rPr>
                        <a:t>较大的电能表不易烧坏；（</a:t>
                      </a:r>
                      <a:r>
                        <a:rPr lang="en-US" sz="1700" kern="100" dirty="0">
                          <a:solidFill>
                            <a:srgbClr val="000000"/>
                          </a:solidFill>
                          <a:latin typeface="+mn-ea"/>
                          <a:ea typeface="+mn-ea"/>
                          <a:cs typeface="Times New Roman"/>
                        </a:rPr>
                        <a:t>1</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16</a:t>
                      </a:r>
                      <a:r>
                        <a:rPr lang="zh-CN" sz="1700" kern="100" dirty="0">
                          <a:solidFill>
                            <a:srgbClr val="000000"/>
                          </a:solidFill>
                          <a:latin typeface="+mn-ea"/>
                          <a:ea typeface="+mn-ea"/>
                          <a:cs typeface="Times New Roman"/>
                        </a:rPr>
                        <a:t>年：当</a:t>
                      </a:r>
                      <a:r>
                        <a:rPr lang="en-US" sz="1700" kern="100" dirty="0">
                          <a:solidFill>
                            <a:srgbClr val="000000"/>
                          </a:solidFill>
                          <a:latin typeface="+mn-ea"/>
                          <a:ea typeface="+mn-ea"/>
                          <a:cs typeface="Times New Roman"/>
                        </a:rPr>
                        <a:t>R</a:t>
                      </a:r>
                      <a:r>
                        <a:rPr lang="zh-CN" sz="1700" kern="100" baseline="-25000" dirty="0">
                          <a:solidFill>
                            <a:srgbClr val="000000"/>
                          </a:solidFill>
                          <a:latin typeface="+mn-ea"/>
                          <a:ea typeface="+mn-ea"/>
                          <a:cs typeface="Times New Roman"/>
                        </a:rPr>
                        <a:t>滑</a:t>
                      </a:r>
                      <a:r>
                        <a:rPr lang="en-US" sz="1700" kern="100" dirty="0">
                          <a:solidFill>
                            <a:srgbClr val="000000"/>
                          </a:solidFill>
                          <a:latin typeface="+mn-ea"/>
                          <a:ea typeface="+mn-ea"/>
                          <a:cs typeface="Times New Roman"/>
                        </a:rPr>
                        <a:t>=R</a:t>
                      </a:r>
                      <a:r>
                        <a:rPr lang="zh-CN" sz="1700" kern="100" baseline="-25000" dirty="0">
                          <a:solidFill>
                            <a:srgbClr val="000000"/>
                          </a:solidFill>
                          <a:latin typeface="+mn-ea"/>
                          <a:ea typeface="+mn-ea"/>
                          <a:cs typeface="Times New Roman"/>
                        </a:rPr>
                        <a:t>串</a:t>
                      </a:r>
                      <a:r>
                        <a:rPr lang="zh-CN" sz="1700" kern="100" dirty="0">
                          <a:solidFill>
                            <a:srgbClr val="000000"/>
                          </a:solidFill>
                          <a:latin typeface="+mn-ea"/>
                          <a:ea typeface="+mn-ea"/>
                          <a:cs typeface="Times New Roman"/>
                        </a:rPr>
                        <a:t>时滑动变阻器有最大功率；（</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年：电功率综合比值问题；（</a:t>
                      </a:r>
                      <a:r>
                        <a:rPr lang="en-US" sz="1700" kern="100" dirty="0">
                          <a:solidFill>
                            <a:srgbClr val="000000"/>
                          </a:solidFill>
                          <a:latin typeface="+mn-ea"/>
                          <a:ea typeface="+mn-ea"/>
                          <a:cs typeface="Times New Roman"/>
                        </a:rPr>
                        <a:t>2</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15</a:t>
                      </a:r>
                      <a:r>
                        <a:rPr lang="zh-CN" sz="1700" kern="100" dirty="0">
                          <a:solidFill>
                            <a:srgbClr val="000000"/>
                          </a:solidFill>
                          <a:latin typeface="+mn-ea"/>
                          <a:ea typeface="+mn-ea"/>
                          <a:cs typeface="Times New Roman"/>
                        </a:rPr>
                        <a:t>年：信息题电力综合；（</a:t>
                      </a:r>
                      <a:r>
                        <a:rPr lang="en-US" sz="1700" kern="100" dirty="0">
                          <a:solidFill>
                            <a:srgbClr val="000000"/>
                          </a:solidFill>
                          <a:latin typeface="+mn-ea"/>
                          <a:ea typeface="+mn-ea"/>
                          <a:cs typeface="Times New Roman"/>
                        </a:rPr>
                        <a:t>10</a:t>
                      </a:r>
                      <a:r>
                        <a:rPr lang="zh-CN" sz="1700" kern="100" dirty="0">
                          <a:solidFill>
                            <a:srgbClr val="000000"/>
                          </a:solidFill>
                          <a:latin typeface="+mn-ea"/>
                          <a:ea typeface="+mn-ea"/>
                          <a:cs typeface="Times New Roman"/>
                        </a:rPr>
                        <a:t>分）</a:t>
                      </a:r>
                    </a:p>
                    <a:p>
                      <a:pPr>
                        <a:lnSpc>
                          <a:spcPct val="150000"/>
                        </a:lnSpc>
                        <a:spcAft>
                          <a:spcPts val="0"/>
                        </a:spcAft>
                      </a:pPr>
                      <a:r>
                        <a:rPr lang="en-US" sz="1700" kern="100" dirty="0">
                          <a:solidFill>
                            <a:srgbClr val="000000"/>
                          </a:solidFill>
                          <a:latin typeface="+mn-ea"/>
                          <a:ea typeface="+mn-ea"/>
                          <a:cs typeface="Times New Roman"/>
                        </a:rPr>
                        <a:t>14</a:t>
                      </a:r>
                      <a:r>
                        <a:rPr lang="zh-CN" sz="1700" kern="100" dirty="0">
                          <a:solidFill>
                            <a:srgbClr val="000000"/>
                          </a:solidFill>
                          <a:latin typeface="+mn-ea"/>
                          <a:ea typeface="+mn-ea"/>
                          <a:cs typeface="Times New Roman"/>
                        </a:rPr>
                        <a:t>年：电功率额定、实际、极值问题；（</a:t>
                      </a:r>
                      <a:r>
                        <a:rPr lang="en-US" sz="1700" kern="100" dirty="0">
                          <a:solidFill>
                            <a:srgbClr val="000000"/>
                          </a:solidFill>
                          <a:latin typeface="+mn-ea"/>
                          <a:ea typeface="+mn-ea"/>
                          <a:cs typeface="Times New Roman"/>
                        </a:rPr>
                        <a:t>8</a:t>
                      </a:r>
                      <a:r>
                        <a:rPr lang="zh-CN" sz="1700" kern="100" dirty="0">
                          <a:solidFill>
                            <a:srgbClr val="000000"/>
                          </a:solidFill>
                          <a:latin typeface="+mn-ea"/>
                          <a:ea typeface="+mn-ea"/>
                          <a:cs typeface="Times New Roman"/>
                        </a:rPr>
                        <a:t>分）</a:t>
                      </a: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27875" y="243102"/>
            <a:ext cx="8069284" cy="3396690"/>
          </a:xfrm>
          <a:prstGeom prst="rect">
            <a:avLst/>
          </a:prstGeom>
          <a:noFill/>
        </p:spPr>
        <p:txBody>
          <a:bodyPr wrap="square" lIns="36000" tIns="36000" rIns="36000" bIns="36000" rtlCol="0">
            <a:spAutoFit/>
          </a:bodyPr>
          <a:lstStyle/>
          <a:p>
            <a:pPr algn="just">
              <a:lnSpc>
                <a:spcPct val="150000"/>
              </a:lnSpc>
            </a:pPr>
            <a:r>
              <a:rPr lang="en-US" b="1" dirty="0" smtClean="0"/>
              <a:t>6.</a:t>
            </a:r>
            <a:r>
              <a:rPr lang="zh-CN" altLang="en-US" dirty="0" smtClean="0"/>
              <a:t>如图</a:t>
            </a:r>
            <a:r>
              <a:rPr lang="en-US" dirty="0" smtClean="0"/>
              <a:t>15-10</a:t>
            </a:r>
            <a:r>
              <a:rPr lang="zh-CN" altLang="en-US" dirty="0" smtClean="0"/>
              <a:t>所示电路中，电源电压不变，</a:t>
            </a:r>
            <a:r>
              <a:rPr lang="en-US" dirty="0" smtClean="0"/>
              <a:t>R</a:t>
            </a:r>
            <a:r>
              <a:rPr lang="en-US" baseline="-25000" dirty="0" smtClean="0"/>
              <a:t>1</a:t>
            </a:r>
            <a:r>
              <a:rPr lang="zh-CN" altLang="en-US" dirty="0" smtClean="0"/>
              <a:t>为定值电阻，</a:t>
            </a:r>
            <a:r>
              <a:rPr lang="en-US" dirty="0" smtClean="0"/>
              <a:t>R</a:t>
            </a:r>
            <a:r>
              <a:rPr lang="en-US" baseline="-25000" dirty="0" smtClean="0"/>
              <a:t>2</a:t>
            </a:r>
            <a:r>
              <a:rPr lang="zh-CN" altLang="en-US" dirty="0" smtClean="0"/>
              <a:t>为滑动变阻器（</a:t>
            </a:r>
            <a:r>
              <a:rPr lang="en-US" dirty="0" smtClean="0"/>
              <a:t>a</a:t>
            </a:r>
            <a:r>
              <a:rPr lang="zh-CN" altLang="en-US" dirty="0" smtClean="0"/>
              <a:t>、</a:t>
            </a:r>
            <a:r>
              <a:rPr lang="en-US" dirty="0" smtClean="0"/>
              <a:t>b</a:t>
            </a:r>
            <a:r>
              <a:rPr lang="zh-CN" altLang="en-US" dirty="0" smtClean="0"/>
              <a:t>为其两端点）。闭合开关</a:t>
            </a:r>
            <a:r>
              <a:rPr lang="en-US" dirty="0" smtClean="0"/>
              <a:t>S</a:t>
            </a:r>
            <a:r>
              <a:rPr lang="zh-CN" altLang="en-US" dirty="0" smtClean="0"/>
              <a:t>，当滑片</a:t>
            </a:r>
            <a:r>
              <a:rPr lang="en-US" dirty="0" smtClean="0"/>
              <a:t>P</a:t>
            </a:r>
            <a:r>
              <a:rPr lang="zh-CN" altLang="en-US" dirty="0" smtClean="0"/>
              <a:t>在某一端点时，电流表示数为</a:t>
            </a:r>
            <a:r>
              <a:rPr lang="en-US" dirty="0" smtClean="0"/>
              <a:t>0.1 A</a:t>
            </a:r>
            <a:r>
              <a:rPr lang="zh-CN" altLang="en-US" dirty="0" smtClean="0"/>
              <a:t>，</a:t>
            </a:r>
            <a:r>
              <a:rPr lang="en-US" dirty="0" smtClean="0"/>
              <a:t>R</a:t>
            </a:r>
            <a:r>
              <a:rPr lang="en-US" baseline="-25000" dirty="0" smtClean="0"/>
              <a:t>2</a:t>
            </a:r>
            <a:r>
              <a:rPr lang="zh-CN" altLang="en-US" dirty="0" smtClean="0"/>
              <a:t>消耗的电功率为</a:t>
            </a:r>
            <a:r>
              <a:rPr lang="en-US" dirty="0" smtClean="0"/>
              <a:t>1 W</a:t>
            </a:r>
            <a:r>
              <a:rPr lang="zh-CN" altLang="en-US" dirty="0" smtClean="0"/>
              <a:t>；当滑片</a:t>
            </a:r>
            <a:r>
              <a:rPr lang="en-US" dirty="0" smtClean="0"/>
              <a:t>P</a:t>
            </a:r>
            <a:r>
              <a:rPr lang="zh-CN" altLang="en-US" dirty="0" smtClean="0"/>
              <a:t>移动至某一位置时，电流表示数为</a:t>
            </a:r>
            <a:r>
              <a:rPr lang="en-US" dirty="0" smtClean="0"/>
              <a:t>0.3 A</a:t>
            </a:r>
            <a:r>
              <a:rPr lang="zh-CN" altLang="en-US" dirty="0" smtClean="0"/>
              <a:t>，</a:t>
            </a:r>
            <a:r>
              <a:rPr lang="en-US" dirty="0" smtClean="0"/>
              <a:t>R</a:t>
            </a:r>
            <a:r>
              <a:rPr lang="en-US" baseline="-25000" dirty="0" smtClean="0"/>
              <a:t>2</a:t>
            </a:r>
            <a:r>
              <a:rPr lang="zh-CN" altLang="en-US" dirty="0" smtClean="0"/>
              <a:t>消耗的电功率为</a:t>
            </a:r>
            <a:r>
              <a:rPr lang="en-US" dirty="0" smtClean="0"/>
              <a:t>1.8 W</a:t>
            </a:r>
            <a:r>
              <a:rPr lang="zh-CN" altLang="en-US" dirty="0" smtClean="0"/>
              <a:t>。则当滑片</a:t>
            </a:r>
            <a:r>
              <a:rPr lang="en-US" dirty="0" smtClean="0"/>
              <a:t>P</a:t>
            </a:r>
            <a:r>
              <a:rPr lang="zh-CN" altLang="en-US" dirty="0" smtClean="0"/>
              <a:t>从</a:t>
            </a:r>
            <a:r>
              <a:rPr lang="en-US" dirty="0" smtClean="0"/>
              <a:t>a</a:t>
            </a:r>
            <a:r>
              <a:rPr lang="zh-CN" altLang="en-US" dirty="0" smtClean="0"/>
              <a:t>移到</a:t>
            </a:r>
            <a:r>
              <a:rPr lang="en-US" dirty="0" smtClean="0"/>
              <a:t>b</a:t>
            </a:r>
            <a:r>
              <a:rPr lang="zh-CN" altLang="en-US" dirty="0" smtClean="0"/>
              <a:t>的过程中（　　）</a:t>
            </a:r>
          </a:p>
          <a:p>
            <a:pPr algn="just">
              <a:lnSpc>
                <a:spcPct val="150000"/>
              </a:lnSpc>
            </a:pPr>
            <a:r>
              <a:rPr lang="en-US" dirty="0" smtClean="0"/>
              <a:t>A.</a:t>
            </a:r>
            <a:r>
              <a:rPr lang="zh-CN" altLang="en-US" dirty="0" smtClean="0"/>
              <a:t>电流表示数变化了</a:t>
            </a:r>
            <a:r>
              <a:rPr lang="en-US" dirty="0" smtClean="0"/>
              <a:t>0.6 A</a:t>
            </a:r>
            <a:endParaRPr lang="zh-CN" altLang="en-US" dirty="0" smtClean="0"/>
          </a:p>
          <a:p>
            <a:pPr algn="just">
              <a:lnSpc>
                <a:spcPct val="150000"/>
              </a:lnSpc>
            </a:pPr>
            <a:r>
              <a:rPr lang="en-US" dirty="0" smtClean="0"/>
              <a:t>B.</a:t>
            </a:r>
            <a:r>
              <a:rPr lang="zh-CN" altLang="en-US" dirty="0" smtClean="0"/>
              <a:t>电压表示数变化了</a:t>
            </a:r>
            <a:r>
              <a:rPr lang="en-US" dirty="0" smtClean="0"/>
              <a:t>4 V</a:t>
            </a:r>
            <a:endParaRPr lang="zh-CN" altLang="en-US" dirty="0" smtClean="0"/>
          </a:p>
          <a:p>
            <a:pPr algn="just">
              <a:lnSpc>
                <a:spcPct val="150000"/>
              </a:lnSpc>
            </a:pPr>
            <a:r>
              <a:rPr lang="en-US" dirty="0" smtClean="0"/>
              <a:t>C.R</a:t>
            </a:r>
            <a:r>
              <a:rPr lang="en-US" baseline="-25000" dirty="0" smtClean="0"/>
              <a:t>1</a:t>
            </a:r>
            <a:r>
              <a:rPr lang="zh-CN" altLang="en-US" dirty="0" smtClean="0"/>
              <a:t>消耗的电功率变化了</a:t>
            </a:r>
            <a:r>
              <a:rPr lang="en-US" dirty="0" smtClean="0"/>
              <a:t>5 W</a:t>
            </a:r>
            <a:endParaRPr lang="zh-CN" altLang="en-US" dirty="0" smtClean="0"/>
          </a:p>
          <a:p>
            <a:pPr algn="just">
              <a:lnSpc>
                <a:spcPct val="150000"/>
              </a:lnSpc>
            </a:pPr>
            <a:r>
              <a:rPr lang="en-US" dirty="0" smtClean="0"/>
              <a:t>D.</a:t>
            </a:r>
            <a:r>
              <a:rPr lang="zh-CN" altLang="en-US" dirty="0" smtClean="0"/>
              <a:t>电路消耗的总功率变化了</a:t>
            </a:r>
            <a:r>
              <a:rPr lang="en-US" dirty="0" smtClean="0"/>
              <a:t>6 W</a:t>
            </a:r>
            <a:endParaRPr lang="zh-CN" altLang="en-US" dirty="0"/>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6001649" y="1477446"/>
            <a:ext cx="493746"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D</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3" name="G526.EPS" descr="id:2147503407;FounderCES"/>
          <p:cNvPicPr/>
          <p:nvPr/>
        </p:nvPicPr>
        <p:blipFill>
          <a:blip r:embed="rId2" cstate="print"/>
          <a:stretch>
            <a:fillRect/>
          </a:stretch>
        </p:blipFill>
        <p:spPr>
          <a:xfrm>
            <a:off x="5265968" y="2122553"/>
            <a:ext cx="1914229" cy="1454467"/>
          </a:xfrm>
          <a:prstGeom prst="rect">
            <a:avLst/>
          </a:prstGeom>
        </p:spPr>
      </p:pic>
      <p:sp>
        <p:nvSpPr>
          <p:cNvPr id="14" name="矩形 13"/>
          <p:cNvSpPr/>
          <p:nvPr/>
        </p:nvSpPr>
        <p:spPr>
          <a:xfrm>
            <a:off x="5871049" y="3634311"/>
            <a:ext cx="864339" cy="307777"/>
          </a:xfrm>
          <a:prstGeom prst="rect">
            <a:avLst/>
          </a:prstGeom>
        </p:spPr>
        <p:txBody>
          <a:bodyPr wrap="none">
            <a:spAutoFit/>
          </a:bodyPr>
          <a:lstStyle/>
          <a:p>
            <a:r>
              <a:rPr lang="zh-CN" altLang="en-US" sz="1400" dirty="0" smtClean="0"/>
              <a:t>图</a:t>
            </a:r>
            <a:r>
              <a:rPr lang="en-US" sz="1400" dirty="0" smtClean="0"/>
              <a:t>15-10</a:t>
            </a:r>
            <a:endParaRPr lang="zh-CN" altLang="en-US" sz="1400" dirty="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714703" y="228055"/>
            <a:ext cx="8113987" cy="4662815"/>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69635" name="Object 3"/>
          <p:cNvGraphicFramePr>
            <a:graphicFrameLocks noChangeAspect="1"/>
          </p:cNvGraphicFramePr>
          <p:nvPr/>
        </p:nvGraphicFramePr>
        <p:xfrm>
          <a:off x="782638" y="255588"/>
          <a:ext cx="8080375" cy="4746625"/>
        </p:xfrm>
        <a:graphic>
          <a:graphicData uri="http://schemas.openxmlformats.org/presentationml/2006/ole">
            <mc:AlternateContent xmlns:mc="http://schemas.openxmlformats.org/markup-compatibility/2006">
              <mc:Choice xmlns:v="urn:schemas-microsoft-com:vml" Requires="v">
                <p:oleObj spid="_x0000_s69636" name="文档" r:id="rId4" imgW="8159801" imgH="4806696" progId="Office12.wps.Document.8">
                  <p:embed/>
                </p:oleObj>
              </mc:Choice>
              <mc:Fallback>
                <p:oleObj name="文档" r:id="rId4" imgW="8159801" imgH="4806696" progId="Office12.wps.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2638" y="255588"/>
                        <a:ext cx="8080375" cy="474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683172" y="291117"/>
            <a:ext cx="8177049" cy="3416320"/>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70662" name="Object 6"/>
          <p:cNvGraphicFramePr>
            <a:graphicFrameLocks noChangeAspect="1"/>
          </p:cNvGraphicFramePr>
          <p:nvPr/>
        </p:nvGraphicFramePr>
        <p:xfrm>
          <a:off x="790192" y="376238"/>
          <a:ext cx="6302375" cy="3170237"/>
        </p:xfrm>
        <a:graphic>
          <a:graphicData uri="http://schemas.openxmlformats.org/presentationml/2006/ole">
            <mc:AlternateContent xmlns:mc="http://schemas.openxmlformats.org/markup-compatibility/2006">
              <mc:Choice xmlns:v="urn:schemas-microsoft-com:vml" Requires="v">
                <p:oleObj spid="_x0000_s70663" name="文档" r:id="rId4" imgW="6301740" imgH="3170225" progId="Office12.wps.Document.8">
                  <p:embed/>
                </p:oleObj>
              </mc:Choice>
              <mc:Fallback>
                <p:oleObj name="文档" r:id="rId4" imgW="6301740" imgH="3170225" progId="Office12.wps.Document.8">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0192" y="376238"/>
                        <a:ext cx="6302375" cy="317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664812" y="435152"/>
            <a:ext cx="8100815" cy="3719855"/>
          </a:xfrm>
          <a:prstGeom prst="rect">
            <a:avLst/>
          </a:prstGeom>
          <a:noFill/>
        </p:spPr>
        <p:txBody>
          <a:bodyPr wrap="square" lIns="36000" tIns="36000" rIns="36000" bIns="36000" rtlCol="0">
            <a:spAutoFit/>
          </a:bodyPr>
          <a:lstStyle/>
          <a:p>
            <a:pPr algn="just">
              <a:lnSpc>
                <a:spcPct val="150000"/>
              </a:lnSpc>
            </a:pPr>
            <a:r>
              <a:rPr lang="en-US" b="1" dirty="0" smtClean="0"/>
              <a:t>7.</a:t>
            </a:r>
            <a:r>
              <a:rPr lang="zh-CN" altLang="en-US" dirty="0" smtClean="0"/>
              <a:t>如图</a:t>
            </a:r>
            <a:r>
              <a:rPr lang="en-US" dirty="0" smtClean="0"/>
              <a:t>15-11</a:t>
            </a:r>
            <a:r>
              <a:rPr lang="zh-CN" altLang="en-US" dirty="0" smtClean="0"/>
              <a:t>甲所示，</a:t>
            </a:r>
            <a:r>
              <a:rPr lang="en-US" dirty="0" smtClean="0"/>
              <a:t>R</a:t>
            </a:r>
            <a:r>
              <a:rPr lang="en-US" baseline="-25000" dirty="0" smtClean="0"/>
              <a:t>1</a:t>
            </a:r>
            <a:r>
              <a:rPr lang="zh-CN" altLang="en-US" dirty="0" smtClean="0"/>
              <a:t>的阻值是</a:t>
            </a:r>
            <a:r>
              <a:rPr lang="en-US" dirty="0" smtClean="0"/>
              <a:t>20 Ω</a:t>
            </a:r>
            <a:r>
              <a:rPr lang="zh-CN" altLang="en-US" dirty="0" smtClean="0"/>
              <a:t>，滑动变阻器</a:t>
            </a:r>
            <a:r>
              <a:rPr lang="en-US" dirty="0" smtClean="0"/>
              <a:t>R</a:t>
            </a:r>
            <a:r>
              <a:rPr lang="en-US" baseline="-25000" dirty="0" smtClean="0"/>
              <a:t>2</a:t>
            </a:r>
            <a:r>
              <a:rPr lang="zh-CN" altLang="en-US" dirty="0" smtClean="0"/>
              <a:t>消耗的功率</a:t>
            </a:r>
            <a:r>
              <a:rPr lang="en-US" dirty="0" smtClean="0"/>
              <a:t>P</a:t>
            </a:r>
            <a:r>
              <a:rPr lang="zh-CN" altLang="en-US" dirty="0" smtClean="0"/>
              <a:t>与其电阻</a:t>
            </a:r>
            <a:r>
              <a:rPr lang="en-US" dirty="0" smtClean="0"/>
              <a:t>R</a:t>
            </a:r>
            <a:r>
              <a:rPr lang="en-US" baseline="-25000" dirty="0" smtClean="0"/>
              <a:t>2</a:t>
            </a:r>
            <a:r>
              <a:rPr lang="zh-CN" altLang="en-US" dirty="0" smtClean="0"/>
              <a:t>的关系图像如图乙所示，则</a:t>
            </a:r>
            <a:r>
              <a:rPr lang="en-US" dirty="0" smtClean="0"/>
              <a:t>R</a:t>
            </a:r>
            <a:r>
              <a:rPr lang="en-US" baseline="-25000" dirty="0" smtClean="0"/>
              <a:t>2</a:t>
            </a:r>
            <a:r>
              <a:rPr lang="zh-CN" altLang="en-US" dirty="0" smtClean="0"/>
              <a:t>消耗的最大功率</a:t>
            </a:r>
            <a:r>
              <a:rPr lang="en-US" dirty="0" smtClean="0"/>
              <a:t>	</a:t>
            </a:r>
            <a:r>
              <a:rPr lang="zh-CN" altLang="en-US" dirty="0" smtClean="0"/>
              <a:t>（　　）</a:t>
            </a:r>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just">
              <a:lnSpc>
                <a:spcPct val="150000"/>
              </a:lnSpc>
            </a:pPr>
            <a:endParaRPr lang="en-US" altLang="zh-CN" dirty="0" smtClean="0"/>
          </a:p>
          <a:p>
            <a:pPr algn="ctr">
              <a:lnSpc>
                <a:spcPct val="150000"/>
              </a:lnSpc>
            </a:pPr>
            <a:endParaRPr lang="en-US" altLang="zh-CN" sz="1400" dirty="0" smtClean="0"/>
          </a:p>
          <a:p>
            <a:pPr algn="just">
              <a:lnSpc>
                <a:spcPct val="150000"/>
              </a:lnSpc>
            </a:pPr>
            <a:endParaRPr lang="en-US" dirty="0" smtClean="0"/>
          </a:p>
          <a:p>
            <a:pPr algn="just">
              <a:lnSpc>
                <a:spcPct val="150000"/>
              </a:lnSpc>
            </a:pPr>
            <a:r>
              <a:rPr lang="en-US" dirty="0" smtClean="0"/>
              <a:t>A.0.45 W 	B. 0.50 W	C. 0.80 W	D. 0.90 W</a:t>
            </a:r>
            <a:endParaRPr lang="zh-CN" altLang="en-US" dirty="0"/>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5991137" y="857334"/>
            <a:ext cx="80834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A</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11" name="19LZ208.EPS" descr="id:2147503414;FounderCES"/>
          <p:cNvPicPr/>
          <p:nvPr/>
        </p:nvPicPr>
        <p:blipFill>
          <a:blip r:embed="rId2" cstate="print"/>
          <a:stretch>
            <a:fillRect/>
          </a:stretch>
        </p:blipFill>
        <p:spPr>
          <a:xfrm>
            <a:off x="2579392" y="1444548"/>
            <a:ext cx="3962542" cy="1666513"/>
          </a:xfrm>
          <a:prstGeom prst="rect">
            <a:avLst/>
          </a:prstGeom>
        </p:spPr>
      </p:pic>
      <p:sp>
        <p:nvSpPr>
          <p:cNvPr id="9" name="矩形 8"/>
          <p:cNvSpPr/>
          <p:nvPr/>
        </p:nvSpPr>
        <p:spPr>
          <a:xfrm>
            <a:off x="4110801" y="2941949"/>
            <a:ext cx="864339" cy="377411"/>
          </a:xfrm>
          <a:prstGeom prst="rect">
            <a:avLst/>
          </a:prstGeom>
        </p:spPr>
        <p:txBody>
          <a:bodyPr wrap="none">
            <a:spAutoFit/>
          </a:bodyPr>
          <a:lstStyle/>
          <a:p>
            <a:pPr algn="ctr">
              <a:lnSpc>
                <a:spcPct val="150000"/>
              </a:lnSpc>
            </a:pPr>
            <a:r>
              <a:rPr lang="zh-CN" altLang="en-US" sz="1400" dirty="0" smtClean="0"/>
              <a:t>图</a:t>
            </a:r>
            <a:r>
              <a:rPr lang="en-US" altLang="zh-CN" sz="1400" dirty="0" smtClean="0"/>
              <a:t>15-11</a:t>
            </a:r>
            <a:endParaRPr lang="zh-CN" altLang="en-US" sz="1400" dirty="0" smtClean="0"/>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714703" y="291117"/>
            <a:ext cx="8071945" cy="3416320"/>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70662" name="Object 6"/>
          <p:cNvGraphicFramePr>
            <a:graphicFrameLocks noChangeAspect="1"/>
          </p:cNvGraphicFramePr>
          <p:nvPr/>
        </p:nvGraphicFramePr>
        <p:xfrm>
          <a:off x="790575" y="377825"/>
          <a:ext cx="7869238" cy="3289300"/>
        </p:xfrm>
        <a:graphic>
          <a:graphicData uri="http://schemas.openxmlformats.org/presentationml/2006/ole">
            <mc:AlternateContent xmlns:mc="http://schemas.openxmlformats.org/markup-compatibility/2006">
              <mc:Choice xmlns:v="urn:schemas-microsoft-com:vml" Requires="v">
                <p:oleObj spid="_x0000_s72707" name="文档" r:id="rId4" imgW="7897978" imgH="3298546" progId="Office12.wps.Document.8">
                  <p:embed/>
                </p:oleObj>
              </mc:Choice>
              <mc:Fallback>
                <p:oleObj name="文档" r:id="rId4" imgW="7897978" imgH="3298546"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0575" y="377825"/>
                        <a:ext cx="7869238" cy="328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27875" y="243102"/>
            <a:ext cx="7848566" cy="1734697"/>
          </a:xfrm>
          <a:prstGeom prst="rect">
            <a:avLst/>
          </a:prstGeom>
          <a:noFill/>
        </p:spPr>
        <p:txBody>
          <a:bodyPr wrap="square" lIns="36000" tIns="36000" rIns="36000" bIns="36000" rtlCol="0">
            <a:spAutoFit/>
          </a:bodyPr>
          <a:lstStyle/>
          <a:p>
            <a:pPr algn="just">
              <a:lnSpc>
                <a:spcPct val="150000"/>
              </a:lnSpc>
            </a:pPr>
            <a:r>
              <a:rPr lang="en-US" b="1" spc="40" dirty="0" smtClean="0"/>
              <a:t>8. </a:t>
            </a:r>
            <a:r>
              <a:rPr lang="en-US" altLang="zh-CN" spc="40" dirty="0" smtClean="0">
                <a:solidFill>
                  <a:srgbClr val="409E8A"/>
                </a:solidFill>
              </a:rPr>
              <a:t>【</a:t>
            </a:r>
            <a:r>
              <a:rPr lang="en-US" spc="40" dirty="0" smtClean="0">
                <a:solidFill>
                  <a:srgbClr val="409E8A"/>
                </a:solidFill>
              </a:rPr>
              <a:t>2019</a:t>
            </a:r>
            <a:r>
              <a:rPr lang="en-US" altLang="zh-CN" spc="40" dirty="0" smtClean="0">
                <a:solidFill>
                  <a:srgbClr val="409E8A"/>
                </a:solidFill>
              </a:rPr>
              <a:t>·</a:t>
            </a:r>
            <a:r>
              <a:rPr lang="zh-CN" altLang="en-US" spc="40" dirty="0" smtClean="0">
                <a:solidFill>
                  <a:srgbClr val="409E8A"/>
                </a:solidFill>
              </a:rPr>
              <a:t>齐齐哈尔</a:t>
            </a:r>
            <a:r>
              <a:rPr lang="en-US" altLang="zh-CN" spc="40" dirty="0" smtClean="0">
                <a:solidFill>
                  <a:srgbClr val="409E8A"/>
                </a:solidFill>
              </a:rPr>
              <a:t>】</a:t>
            </a:r>
            <a:r>
              <a:rPr lang="zh-CN" altLang="en-US" spc="40" dirty="0" smtClean="0"/>
              <a:t>周末，妈妈在家用挂烫机熨烫衣物。善于观察的小华发现，当家里只有挂烫机单独工作时，</a:t>
            </a:r>
            <a:r>
              <a:rPr lang="en-US" spc="40" dirty="0" smtClean="0"/>
              <a:t>30 min</a:t>
            </a:r>
            <a:r>
              <a:rPr lang="zh-CN" altLang="en-US" spc="40" dirty="0" smtClean="0"/>
              <a:t>后电能表示数由</a:t>
            </a:r>
            <a:endParaRPr lang="en-US" altLang="zh-CN" spc="40" dirty="0" smtClean="0"/>
          </a:p>
          <a:p>
            <a:pPr algn="just">
              <a:lnSpc>
                <a:spcPct val="150000"/>
              </a:lnSpc>
            </a:pPr>
            <a:r>
              <a:rPr lang="zh-CN" altLang="en-US" spc="40" dirty="0" smtClean="0"/>
              <a:t>变成了                    ，则这段时间挂烫机消耗的电能为</a:t>
            </a:r>
            <a:r>
              <a:rPr lang="zh-CN" altLang="en-US" u="sng" spc="40" dirty="0" smtClean="0"/>
              <a:t>　　</a:t>
            </a:r>
            <a:r>
              <a:rPr lang="en-US" spc="40" dirty="0" err="1" smtClean="0"/>
              <a:t>kW</a:t>
            </a:r>
            <a:r>
              <a:rPr lang="en-US" altLang="zh-CN" spc="40" dirty="0" err="1" smtClean="0"/>
              <a:t>·</a:t>
            </a:r>
            <a:r>
              <a:rPr lang="en-US" spc="40" dirty="0" err="1" smtClean="0"/>
              <a:t>h</a:t>
            </a:r>
            <a:r>
              <a:rPr lang="zh-CN" altLang="en-US" spc="40" dirty="0" smtClean="0"/>
              <a:t>，挂烫机的实际功率为</a:t>
            </a:r>
            <a:r>
              <a:rPr lang="zh-CN" altLang="en-US" u="sng" spc="40" dirty="0" smtClean="0"/>
              <a:t>　　　　</a:t>
            </a:r>
            <a:r>
              <a:rPr lang="en-US" spc="40" dirty="0" smtClean="0"/>
              <a:t>W</a:t>
            </a:r>
            <a:r>
              <a:rPr lang="zh-CN" altLang="en-US" spc="40" dirty="0" smtClean="0"/>
              <a:t>。</a:t>
            </a:r>
            <a:r>
              <a:rPr lang="en-US" dirty="0" smtClean="0"/>
              <a:t> </a:t>
            </a:r>
            <a:endParaRPr lang="zh-CN" altLang="en-US" dirty="0"/>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6595231" y="1029503"/>
            <a:ext cx="577829"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rPr>
              <a:t>0.6</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2282448" y="1500211"/>
            <a:ext cx="755335" cy="369332"/>
          </a:xfrm>
          <a:prstGeom prst="rect">
            <a:avLst/>
          </a:prstGeom>
        </p:spPr>
        <p:txBody>
          <a:bodyPr wrap="none">
            <a:spAutoFit/>
          </a:bodyPr>
          <a:lstStyle/>
          <a:p>
            <a:r>
              <a:rPr lang="en-US" b="1" dirty="0" smtClean="0">
                <a:solidFill>
                  <a:srgbClr val="C00000"/>
                </a:solidFill>
              </a:rPr>
              <a:t>1200</a:t>
            </a:r>
            <a:endParaRPr lang="zh-CN" altLang="en-US" dirty="0">
              <a:solidFill>
                <a:srgbClr val="C00000"/>
              </a:solidFill>
            </a:endParaRPr>
          </a:p>
        </p:txBody>
      </p:sp>
      <p:pic>
        <p:nvPicPr>
          <p:cNvPr id="83973" name="Picture 5"/>
          <p:cNvPicPr>
            <a:picLocks noChangeAspect="1" noChangeArrowheads="1"/>
          </p:cNvPicPr>
          <p:nvPr/>
        </p:nvPicPr>
        <p:blipFill>
          <a:blip r:embed="rId2" cstate="print"/>
          <a:srcRect/>
          <a:stretch>
            <a:fillRect/>
          </a:stretch>
        </p:blipFill>
        <p:spPr bwMode="auto">
          <a:xfrm>
            <a:off x="1476824" y="1159555"/>
            <a:ext cx="1455057" cy="307467"/>
          </a:xfrm>
          <a:prstGeom prst="rect">
            <a:avLst/>
          </a:prstGeom>
          <a:noFill/>
          <a:ln w="9525">
            <a:noFill/>
            <a:miter lim="800000"/>
            <a:headEnd/>
            <a:tailEnd/>
          </a:ln>
        </p:spPr>
      </p:pic>
      <p:pic>
        <p:nvPicPr>
          <p:cNvPr id="14" name="Picture 1"/>
          <p:cNvPicPr>
            <a:picLocks noChangeAspect="1" noChangeArrowheads="1"/>
          </p:cNvPicPr>
          <p:nvPr/>
        </p:nvPicPr>
        <p:blipFill>
          <a:blip r:embed="rId3" cstate="print"/>
          <a:srcRect/>
          <a:stretch>
            <a:fillRect/>
          </a:stretch>
        </p:blipFill>
        <p:spPr bwMode="auto">
          <a:xfrm>
            <a:off x="7158490" y="755196"/>
            <a:ext cx="1034823" cy="259689"/>
          </a:xfrm>
          <a:prstGeom prst="rect">
            <a:avLst/>
          </a:prstGeom>
          <a:noFill/>
          <a:ln w="9525">
            <a:noFill/>
            <a:miter lim="800000"/>
            <a:headEnd/>
            <a:tailEnd/>
          </a:ln>
        </p:spPr>
      </p:pic>
      <p:pic>
        <p:nvPicPr>
          <p:cNvPr id="15" name="Picture 3"/>
          <p:cNvPicPr>
            <a:picLocks noChangeAspect="1" noChangeArrowheads="1"/>
          </p:cNvPicPr>
          <p:nvPr/>
        </p:nvPicPr>
        <p:blipFill>
          <a:blip r:embed="rId4" cstate="print"/>
          <a:srcRect/>
          <a:stretch>
            <a:fillRect/>
          </a:stretch>
        </p:blipFill>
        <p:spPr bwMode="auto">
          <a:xfrm>
            <a:off x="8217581" y="769484"/>
            <a:ext cx="266019" cy="257834"/>
          </a:xfrm>
          <a:prstGeom prst="rect">
            <a:avLst/>
          </a:prstGeom>
          <a:noFill/>
          <a:ln w="9525">
            <a:noFill/>
            <a:miter lim="800000"/>
            <a:headEnd/>
            <a:tailEnd/>
          </a:ln>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696346" y="222082"/>
            <a:ext cx="4369640" cy="2981192"/>
          </a:xfrm>
          <a:prstGeom prst="rect">
            <a:avLst/>
          </a:prstGeom>
          <a:noFill/>
        </p:spPr>
        <p:txBody>
          <a:bodyPr wrap="square" lIns="36000" tIns="36000" rIns="36000" bIns="36000" rtlCol="0">
            <a:spAutoFit/>
          </a:bodyPr>
          <a:lstStyle/>
          <a:p>
            <a:pPr algn="just">
              <a:lnSpc>
                <a:spcPct val="150000"/>
              </a:lnSpc>
            </a:pPr>
            <a:r>
              <a:rPr lang="en-US" b="1" dirty="0" smtClean="0"/>
              <a:t>9.</a:t>
            </a:r>
            <a:r>
              <a:rPr lang="zh-CN" altLang="en-US" dirty="0" smtClean="0"/>
              <a:t>如图</a:t>
            </a:r>
            <a:r>
              <a:rPr lang="en-US" dirty="0" smtClean="0"/>
              <a:t>15-12</a:t>
            </a:r>
            <a:r>
              <a:rPr lang="zh-CN" altLang="en-US" dirty="0" smtClean="0"/>
              <a:t>所示是小柳家电能表</a:t>
            </a:r>
            <a:r>
              <a:rPr lang="en-US" dirty="0" smtClean="0"/>
              <a:t>5</a:t>
            </a:r>
            <a:r>
              <a:rPr lang="zh-CN" altLang="en-US" dirty="0" smtClean="0"/>
              <a:t>月初的示数，到</a:t>
            </a:r>
            <a:r>
              <a:rPr lang="en-US" dirty="0" smtClean="0"/>
              <a:t>5</a:t>
            </a:r>
            <a:r>
              <a:rPr lang="zh-CN" altLang="en-US" dirty="0" smtClean="0"/>
              <a:t>月底示数变为</a:t>
            </a:r>
            <a:r>
              <a:rPr lang="en-US" dirty="0" smtClean="0"/>
              <a:t/>
            </a:r>
            <a:br>
              <a:rPr lang="en-US" dirty="0" smtClean="0"/>
            </a:br>
            <a:r>
              <a:rPr lang="en-US" dirty="0" smtClean="0"/>
              <a:t>                   </a:t>
            </a:r>
            <a:r>
              <a:rPr lang="zh-CN" altLang="en-US" dirty="0" smtClean="0"/>
              <a:t>，小柳家</a:t>
            </a:r>
            <a:r>
              <a:rPr lang="en-US" dirty="0" smtClean="0"/>
              <a:t>5</a:t>
            </a:r>
            <a:r>
              <a:rPr lang="zh-CN" altLang="en-US" dirty="0" smtClean="0"/>
              <a:t>月份消耗的电能是</a:t>
            </a:r>
            <a:endParaRPr lang="en-US" altLang="zh-CN" dirty="0" smtClean="0"/>
          </a:p>
          <a:p>
            <a:pPr algn="just">
              <a:lnSpc>
                <a:spcPct val="150000"/>
              </a:lnSpc>
            </a:pPr>
            <a:r>
              <a:rPr lang="zh-CN" altLang="en-US" u="sng" dirty="0" smtClean="0"/>
              <a:t>　　　</a:t>
            </a:r>
            <a:r>
              <a:rPr lang="en-US" dirty="0" err="1" smtClean="0"/>
              <a:t>kW</a:t>
            </a:r>
            <a:r>
              <a:rPr lang="en-US" altLang="zh-CN" dirty="0" err="1" smtClean="0"/>
              <a:t>·</a:t>
            </a:r>
            <a:r>
              <a:rPr lang="en-US" dirty="0" err="1" smtClean="0"/>
              <a:t>h</a:t>
            </a:r>
            <a:r>
              <a:rPr lang="zh-CN" altLang="en-US" dirty="0" smtClean="0"/>
              <a:t>。若她家已有用电器的总功率是 </a:t>
            </a:r>
            <a:r>
              <a:rPr lang="en-US" dirty="0" smtClean="0"/>
              <a:t>2700 W</a:t>
            </a:r>
            <a:r>
              <a:rPr lang="zh-CN" altLang="en-US" dirty="0" smtClean="0"/>
              <a:t>，在符合安全用电要求的前提下，能否再安装一台功率是</a:t>
            </a:r>
            <a:r>
              <a:rPr lang="en-US" dirty="0" smtClean="0"/>
              <a:t>1200 W</a:t>
            </a:r>
            <a:r>
              <a:rPr lang="zh-CN" altLang="en-US" dirty="0" smtClean="0"/>
              <a:t>的空调？答：</a:t>
            </a:r>
            <a:r>
              <a:rPr lang="zh-CN" altLang="en-US" u="sng" dirty="0" smtClean="0"/>
              <a:t>　    </a:t>
            </a:r>
            <a:r>
              <a:rPr lang="zh-CN" altLang="en-US" dirty="0" smtClean="0"/>
              <a:t>（选填“能”或“不能”）。</a:t>
            </a:r>
            <a:r>
              <a:rPr lang="en-US" dirty="0" smtClean="0"/>
              <a:t> </a:t>
            </a:r>
            <a:endParaRPr lang="zh-CN" altLang="en-US" dirty="0"/>
          </a:p>
        </p:txBody>
      </p:sp>
      <p:sp>
        <p:nvSpPr>
          <p:cNvPr id="11" name="矩形 10"/>
          <p:cNvSpPr/>
          <p:nvPr/>
        </p:nvSpPr>
        <p:spPr>
          <a:xfrm>
            <a:off x="3785497" y="3830505"/>
            <a:ext cx="864339" cy="307777"/>
          </a:xfrm>
          <a:prstGeom prst="rect">
            <a:avLst/>
          </a:prstGeom>
        </p:spPr>
        <p:txBody>
          <a:bodyPr wrap="none">
            <a:spAutoFit/>
          </a:bodyPr>
          <a:lstStyle/>
          <a:p>
            <a:r>
              <a:rPr lang="zh-CN" altLang="en-US" sz="1400" dirty="0" smtClean="0"/>
              <a:t>图</a:t>
            </a:r>
            <a:r>
              <a:rPr lang="en-US" sz="1400" dirty="0" smtClean="0"/>
              <a:t>15-12</a:t>
            </a:r>
            <a:endParaRPr lang="zh-CN" altLang="en-US" sz="1400" dirty="0"/>
          </a:p>
        </p:txBody>
      </p:sp>
      <p:pic>
        <p:nvPicPr>
          <p:cNvPr id="14" name="G523.EPS" descr="id:2147503421;FounderCES"/>
          <p:cNvPicPr/>
          <p:nvPr/>
        </p:nvPicPr>
        <p:blipFill>
          <a:blip r:embed="rId2" cstate="print"/>
          <a:stretch>
            <a:fillRect/>
          </a:stretch>
        </p:blipFill>
        <p:spPr>
          <a:xfrm>
            <a:off x="1596582" y="3185384"/>
            <a:ext cx="1974840" cy="1491719"/>
          </a:xfrm>
          <a:prstGeom prst="rect">
            <a:avLst/>
          </a:prstGeom>
        </p:spPr>
      </p:pic>
      <p:sp>
        <p:nvSpPr>
          <p:cNvPr id="15" name="矩形 14"/>
          <p:cNvSpPr/>
          <p:nvPr/>
        </p:nvSpPr>
        <p:spPr>
          <a:xfrm>
            <a:off x="5139559" y="291117"/>
            <a:ext cx="3846786" cy="4247317"/>
          </a:xfrm>
          <a:prstGeom prst="rect">
            <a:avLst/>
          </a:prstGeom>
          <a:solidFill>
            <a:schemeClr val="bg1">
              <a:lumMod val="95000"/>
            </a:schemeClr>
          </a:solidFill>
        </p:spPr>
        <p:txBody>
          <a:bodyPr wrap="square">
            <a:spAutoFit/>
          </a:bodyPr>
          <a:lstStyle/>
          <a:p>
            <a:pPr algn="just">
              <a:lnSpc>
                <a:spcPct val="150000"/>
              </a:lnSpc>
            </a:pPr>
            <a:r>
              <a:rPr lang="en-US" altLang="zh-CN" dirty="0" smtClean="0">
                <a:solidFill>
                  <a:srgbClr val="C00000"/>
                </a:solidFill>
              </a:rPr>
              <a:t>【</a:t>
            </a:r>
            <a:r>
              <a:rPr lang="zh-CN" altLang="en-US" dirty="0" smtClean="0">
                <a:solidFill>
                  <a:srgbClr val="C00000"/>
                </a:solidFill>
              </a:rPr>
              <a:t>解析</a:t>
            </a:r>
            <a:r>
              <a:rPr lang="en-US" altLang="zh-CN" dirty="0" smtClean="0">
                <a:solidFill>
                  <a:srgbClr val="C00000"/>
                </a:solidFill>
              </a:rPr>
              <a:t>】</a:t>
            </a:r>
            <a:r>
              <a:rPr lang="zh-CN" altLang="en-US" dirty="0" smtClean="0">
                <a:solidFill>
                  <a:srgbClr val="C00000"/>
                </a:solidFill>
              </a:rPr>
              <a:t>小柳家</a:t>
            </a:r>
            <a:r>
              <a:rPr lang="en-US" dirty="0" smtClean="0">
                <a:solidFill>
                  <a:srgbClr val="C00000"/>
                </a:solidFill>
              </a:rPr>
              <a:t>5</a:t>
            </a:r>
            <a:r>
              <a:rPr lang="zh-CN" altLang="en-US" dirty="0" smtClean="0">
                <a:solidFill>
                  <a:srgbClr val="C00000"/>
                </a:solidFill>
              </a:rPr>
              <a:t>月初电能表示数是</a:t>
            </a:r>
            <a:r>
              <a:rPr lang="en-US" dirty="0" smtClean="0">
                <a:solidFill>
                  <a:srgbClr val="C00000"/>
                </a:solidFill>
              </a:rPr>
              <a:t>958.0 kW·h,5</a:t>
            </a:r>
            <a:r>
              <a:rPr lang="zh-CN" altLang="en-US" dirty="0" smtClean="0">
                <a:solidFill>
                  <a:srgbClr val="C00000"/>
                </a:solidFill>
              </a:rPr>
              <a:t>月末电能表的示数是</a:t>
            </a:r>
            <a:r>
              <a:rPr lang="en-US" dirty="0" smtClean="0">
                <a:solidFill>
                  <a:srgbClr val="C00000"/>
                </a:solidFill>
              </a:rPr>
              <a:t>1093.0 </a:t>
            </a:r>
            <a:r>
              <a:rPr lang="en-US" dirty="0" err="1" smtClean="0">
                <a:solidFill>
                  <a:srgbClr val="C00000"/>
                </a:solidFill>
              </a:rPr>
              <a:t>kW·h</a:t>
            </a:r>
            <a:r>
              <a:rPr lang="en-US" dirty="0" smtClean="0">
                <a:solidFill>
                  <a:srgbClr val="C00000"/>
                </a:solidFill>
              </a:rPr>
              <a:t>,</a:t>
            </a:r>
            <a:r>
              <a:rPr lang="zh-CN" altLang="en-US" dirty="0" smtClean="0">
                <a:solidFill>
                  <a:srgbClr val="C00000"/>
                </a:solidFill>
              </a:rPr>
              <a:t>所以她家</a:t>
            </a:r>
            <a:r>
              <a:rPr lang="en-US" dirty="0" smtClean="0">
                <a:solidFill>
                  <a:srgbClr val="C00000"/>
                </a:solidFill>
              </a:rPr>
              <a:t>5</a:t>
            </a:r>
            <a:r>
              <a:rPr lang="zh-CN" altLang="en-US" dirty="0" smtClean="0">
                <a:solidFill>
                  <a:srgbClr val="C00000"/>
                </a:solidFill>
              </a:rPr>
              <a:t>月份用电为</a:t>
            </a:r>
            <a:r>
              <a:rPr lang="en-US" dirty="0" smtClean="0">
                <a:solidFill>
                  <a:srgbClr val="C00000"/>
                </a:solidFill>
              </a:rPr>
              <a:t>1093.0 kW·h-958.0 </a:t>
            </a:r>
            <a:r>
              <a:rPr lang="en-US" dirty="0" err="1" smtClean="0">
                <a:solidFill>
                  <a:srgbClr val="C00000"/>
                </a:solidFill>
              </a:rPr>
              <a:t>kW·h</a:t>
            </a:r>
            <a:r>
              <a:rPr lang="en-US" dirty="0" smtClean="0">
                <a:solidFill>
                  <a:srgbClr val="C00000"/>
                </a:solidFill>
              </a:rPr>
              <a:t>=135 </a:t>
            </a:r>
            <a:r>
              <a:rPr lang="en-US" dirty="0" err="1" smtClean="0">
                <a:solidFill>
                  <a:srgbClr val="C00000"/>
                </a:solidFill>
              </a:rPr>
              <a:t>kW·h</a:t>
            </a:r>
            <a:r>
              <a:rPr lang="zh-CN" altLang="en-US" dirty="0" smtClean="0">
                <a:solidFill>
                  <a:srgbClr val="C00000"/>
                </a:solidFill>
              </a:rPr>
              <a:t>；她家电能表允许接的最大电功率是</a:t>
            </a:r>
            <a:r>
              <a:rPr lang="en-US" dirty="0" smtClean="0">
                <a:solidFill>
                  <a:srgbClr val="C00000"/>
                </a:solidFill>
              </a:rPr>
              <a:t>P=UI=220 V×20 A=4400 W,</a:t>
            </a:r>
            <a:r>
              <a:rPr lang="zh-CN" altLang="en-US" dirty="0" smtClean="0">
                <a:solidFill>
                  <a:srgbClr val="C00000"/>
                </a:solidFill>
              </a:rPr>
              <a:t>已经接了</a:t>
            </a:r>
            <a:r>
              <a:rPr lang="en-US" dirty="0" smtClean="0">
                <a:solidFill>
                  <a:srgbClr val="C00000"/>
                </a:solidFill>
              </a:rPr>
              <a:t>2700 W</a:t>
            </a:r>
            <a:r>
              <a:rPr lang="zh-CN" altLang="en-US" dirty="0" smtClean="0">
                <a:solidFill>
                  <a:srgbClr val="C00000"/>
                </a:solidFill>
              </a:rPr>
              <a:t>的用电器</a:t>
            </a:r>
            <a:r>
              <a:rPr lang="en-US" dirty="0" smtClean="0">
                <a:solidFill>
                  <a:srgbClr val="C00000"/>
                </a:solidFill>
              </a:rPr>
              <a:t>,</a:t>
            </a:r>
            <a:r>
              <a:rPr lang="zh-CN" altLang="en-US" dirty="0" smtClean="0">
                <a:solidFill>
                  <a:srgbClr val="C00000"/>
                </a:solidFill>
              </a:rPr>
              <a:t>还可以接的电功率是</a:t>
            </a:r>
            <a:r>
              <a:rPr lang="en-US" dirty="0" smtClean="0">
                <a:solidFill>
                  <a:srgbClr val="C00000"/>
                </a:solidFill>
              </a:rPr>
              <a:t>4400 W-2700 W=1700 W,</a:t>
            </a:r>
            <a:r>
              <a:rPr lang="zh-CN" altLang="en-US" dirty="0" smtClean="0">
                <a:solidFill>
                  <a:srgbClr val="C00000"/>
                </a:solidFill>
              </a:rPr>
              <a:t>大于</a:t>
            </a:r>
            <a:r>
              <a:rPr lang="en-US" dirty="0" smtClean="0">
                <a:solidFill>
                  <a:srgbClr val="C00000"/>
                </a:solidFill>
              </a:rPr>
              <a:t>1200 W,</a:t>
            </a:r>
            <a:r>
              <a:rPr lang="zh-CN" altLang="en-US" dirty="0" smtClean="0">
                <a:solidFill>
                  <a:srgbClr val="C00000"/>
                </a:solidFill>
              </a:rPr>
              <a:t>所以还可以再安装电功率是</a:t>
            </a:r>
            <a:r>
              <a:rPr lang="en-US" dirty="0" smtClean="0">
                <a:solidFill>
                  <a:srgbClr val="C00000"/>
                </a:solidFill>
              </a:rPr>
              <a:t>1200 W</a:t>
            </a:r>
            <a:r>
              <a:rPr lang="zh-CN" altLang="en-US" dirty="0" smtClean="0">
                <a:solidFill>
                  <a:srgbClr val="C00000"/>
                </a:solidFill>
              </a:rPr>
              <a:t>的空调。</a:t>
            </a:r>
            <a:endParaRPr lang="zh-CN" altLang="en-US" dirty="0">
              <a:solidFill>
                <a:srgbClr val="C00000"/>
              </a:solidFill>
            </a:endParaRPr>
          </a:p>
        </p:txBody>
      </p:sp>
      <p:sp>
        <p:nvSpPr>
          <p:cNvPr id="16" name="矩形 15"/>
          <p:cNvSpPr/>
          <p:nvPr/>
        </p:nvSpPr>
        <p:spPr>
          <a:xfrm>
            <a:off x="763220" y="1500712"/>
            <a:ext cx="612668" cy="369332"/>
          </a:xfrm>
          <a:prstGeom prst="rect">
            <a:avLst/>
          </a:prstGeom>
        </p:spPr>
        <p:txBody>
          <a:bodyPr wrap="none">
            <a:spAutoFit/>
          </a:bodyPr>
          <a:lstStyle/>
          <a:p>
            <a:r>
              <a:rPr lang="en-US" b="1" dirty="0" smtClean="0">
                <a:solidFill>
                  <a:srgbClr val="C00000"/>
                </a:solidFill>
              </a:rPr>
              <a:t>135</a:t>
            </a:r>
            <a:endParaRPr lang="zh-CN" altLang="en-US" dirty="0">
              <a:solidFill>
                <a:srgbClr val="C00000"/>
              </a:solidFill>
            </a:endParaRPr>
          </a:p>
        </p:txBody>
      </p:sp>
      <p:sp>
        <p:nvSpPr>
          <p:cNvPr id="17" name="矩形 16"/>
          <p:cNvSpPr/>
          <p:nvPr/>
        </p:nvSpPr>
        <p:spPr>
          <a:xfrm>
            <a:off x="1228163" y="2744935"/>
            <a:ext cx="415498" cy="369332"/>
          </a:xfrm>
          <a:prstGeom prst="rect">
            <a:avLst/>
          </a:prstGeom>
        </p:spPr>
        <p:txBody>
          <a:bodyPr wrap="none">
            <a:spAutoFit/>
          </a:bodyPr>
          <a:lstStyle/>
          <a:p>
            <a:r>
              <a:rPr lang="zh-CN" altLang="en-US" b="1" dirty="0" smtClean="0">
                <a:solidFill>
                  <a:srgbClr val="C00000"/>
                </a:solidFill>
              </a:rPr>
              <a:t>能</a:t>
            </a:r>
            <a:endParaRPr lang="zh-CN" altLang="en-US" dirty="0">
              <a:solidFill>
                <a:srgbClr val="C00000"/>
              </a:solidFill>
            </a:endParaRPr>
          </a:p>
        </p:txBody>
      </p:sp>
      <p:pic>
        <p:nvPicPr>
          <p:cNvPr id="82945" name="Picture 1"/>
          <p:cNvPicPr>
            <a:picLocks noChangeAspect="1" noChangeArrowheads="1"/>
          </p:cNvPicPr>
          <p:nvPr/>
        </p:nvPicPr>
        <p:blipFill>
          <a:blip r:embed="rId3" cstate="print"/>
          <a:srcRect/>
          <a:stretch>
            <a:fillRect/>
          </a:stretch>
        </p:blipFill>
        <p:spPr bwMode="auto">
          <a:xfrm flipV="1">
            <a:off x="668342" y="1166949"/>
            <a:ext cx="1317350" cy="269965"/>
          </a:xfrm>
          <a:prstGeom prst="rect">
            <a:avLst/>
          </a:prstGeom>
          <a:noFill/>
          <a:ln w="9525">
            <a:noFill/>
            <a:miter lim="800000"/>
            <a:headEnd/>
            <a:tailEnd/>
          </a:ln>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P spid="1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139559" y="291117"/>
            <a:ext cx="3647089" cy="2585323"/>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69918" y="306164"/>
            <a:ext cx="4243516" cy="2150195"/>
          </a:xfrm>
          <a:prstGeom prst="rect">
            <a:avLst/>
          </a:prstGeom>
          <a:noFill/>
        </p:spPr>
        <p:txBody>
          <a:bodyPr wrap="square" lIns="36000" tIns="36000" rIns="36000" bIns="36000" rtlCol="0">
            <a:spAutoFit/>
          </a:bodyPr>
          <a:lstStyle/>
          <a:p>
            <a:pPr algn="just">
              <a:lnSpc>
                <a:spcPct val="150000"/>
              </a:lnSpc>
            </a:pPr>
            <a:r>
              <a:rPr lang="en-US" b="1" dirty="0" smtClean="0"/>
              <a:t>10.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襄阳</a:t>
            </a:r>
            <a:r>
              <a:rPr lang="en-US" altLang="zh-CN" dirty="0" smtClean="0">
                <a:solidFill>
                  <a:srgbClr val="409E8A"/>
                </a:solidFill>
              </a:rPr>
              <a:t>】</a:t>
            </a:r>
            <a:r>
              <a:rPr lang="zh-CN" altLang="en-US" dirty="0" smtClean="0"/>
              <a:t>某款手机锂电池上面标明电压为</a:t>
            </a:r>
            <a:r>
              <a:rPr lang="en-US" dirty="0" smtClean="0"/>
              <a:t>3.7 V</a:t>
            </a:r>
            <a:r>
              <a:rPr lang="zh-CN" altLang="en-US" dirty="0" smtClean="0"/>
              <a:t>，容量为</a:t>
            </a:r>
            <a:r>
              <a:rPr lang="en-US" dirty="0" smtClean="0"/>
              <a:t>3000 </a:t>
            </a:r>
            <a:r>
              <a:rPr lang="en-US" dirty="0" err="1" smtClean="0"/>
              <a:t>mA</a:t>
            </a:r>
            <a:r>
              <a:rPr lang="en-US" altLang="zh-CN" dirty="0" err="1" smtClean="0"/>
              <a:t>·</a:t>
            </a:r>
            <a:r>
              <a:rPr lang="en-US" dirty="0" err="1" smtClean="0"/>
              <a:t>h</a:t>
            </a:r>
            <a:r>
              <a:rPr lang="zh-CN" altLang="en-US" dirty="0" smtClean="0"/>
              <a:t>，则它充满电后存储的电能为</a:t>
            </a:r>
            <a:r>
              <a:rPr lang="zh-CN" altLang="en-US" u="sng" dirty="0" smtClean="0"/>
              <a:t>　　　　</a:t>
            </a:r>
            <a:r>
              <a:rPr lang="en-US" dirty="0" smtClean="0"/>
              <a:t>J</a:t>
            </a:r>
            <a:r>
              <a:rPr lang="zh-CN" altLang="en-US" dirty="0" smtClean="0"/>
              <a:t>；若该手机的待机电流为</a:t>
            </a:r>
            <a:r>
              <a:rPr lang="en-US" dirty="0" smtClean="0"/>
              <a:t>15 </a:t>
            </a:r>
            <a:r>
              <a:rPr lang="en-US" dirty="0" err="1" smtClean="0"/>
              <a:t>mA</a:t>
            </a:r>
            <a:r>
              <a:rPr lang="zh-CN" altLang="en-US" dirty="0" smtClean="0"/>
              <a:t>，则该手机最长待机时间为</a:t>
            </a:r>
            <a:r>
              <a:rPr lang="zh-CN" altLang="en-US" u="sng" dirty="0" smtClean="0"/>
              <a:t>　　　　</a:t>
            </a:r>
            <a:r>
              <a:rPr lang="en-US" dirty="0" smtClean="0"/>
              <a:t>h</a:t>
            </a:r>
            <a:r>
              <a:rPr lang="zh-CN" altLang="en-US" dirty="0" smtClean="0"/>
              <a:t>。</a:t>
            </a:r>
            <a:r>
              <a:rPr lang="en-US" dirty="0" smtClean="0"/>
              <a:t> </a:t>
            </a:r>
            <a:endParaRPr lang="zh-CN" altLang="en-US" dirty="0"/>
          </a:p>
        </p:txBody>
      </p:sp>
      <p:graphicFrame>
        <p:nvGraphicFramePr>
          <p:cNvPr id="46082" name="Object 2"/>
          <p:cNvGraphicFramePr>
            <a:graphicFrameLocks noChangeAspect="1"/>
          </p:cNvGraphicFramePr>
          <p:nvPr/>
        </p:nvGraphicFramePr>
        <p:xfrm>
          <a:off x="5208588" y="417239"/>
          <a:ext cx="3454400" cy="2374900"/>
        </p:xfrm>
        <a:graphic>
          <a:graphicData uri="http://schemas.openxmlformats.org/presentationml/2006/ole">
            <mc:AlternateContent xmlns:mc="http://schemas.openxmlformats.org/markup-compatibility/2006">
              <mc:Choice xmlns:v="urn:schemas-microsoft-com:vml" Requires="v">
                <p:oleObj spid="_x0000_s46083" name="文档" r:id="rId4" imgW="3474720" imgH="2381402" progId="Office12.wps.Document.8">
                  <p:embed/>
                </p:oleObj>
              </mc:Choice>
              <mc:Fallback>
                <p:oleObj name="文档" r:id="rId4" imgW="3474720" imgH="2381402"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08588" y="417239"/>
                        <a:ext cx="34544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矩形 12"/>
          <p:cNvSpPr/>
          <p:nvPr/>
        </p:nvSpPr>
        <p:spPr>
          <a:xfrm>
            <a:off x="3734115" y="1178394"/>
            <a:ext cx="898003" cy="369332"/>
          </a:xfrm>
          <a:prstGeom prst="rect">
            <a:avLst/>
          </a:prstGeom>
        </p:spPr>
        <p:txBody>
          <a:bodyPr wrap="none">
            <a:spAutoFit/>
          </a:bodyPr>
          <a:lstStyle/>
          <a:p>
            <a:r>
              <a:rPr lang="en-US" b="1" dirty="0" smtClean="0">
                <a:solidFill>
                  <a:srgbClr val="C00000"/>
                </a:solidFill>
              </a:rPr>
              <a:t>39960</a:t>
            </a:r>
            <a:endParaRPr lang="zh-CN" altLang="en-US" dirty="0">
              <a:solidFill>
                <a:srgbClr val="C00000"/>
              </a:solidFill>
            </a:endParaRPr>
          </a:p>
        </p:txBody>
      </p:sp>
      <p:sp>
        <p:nvSpPr>
          <p:cNvPr id="14" name="矩形 13"/>
          <p:cNvSpPr/>
          <p:nvPr/>
        </p:nvSpPr>
        <p:spPr>
          <a:xfrm>
            <a:off x="2499928" y="2008711"/>
            <a:ext cx="612668" cy="369332"/>
          </a:xfrm>
          <a:prstGeom prst="rect">
            <a:avLst/>
          </a:prstGeom>
        </p:spPr>
        <p:txBody>
          <a:bodyPr wrap="none">
            <a:spAutoFit/>
          </a:bodyPr>
          <a:lstStyle/>
          <a:p>
            <a:r>
              <a:rPr lang="en-US" b="1" dirty="0" smtClean="0">
                <a:solidFill>
                  <a:srgbClr val="C00000"/>
                </a:solidFill>
              </a:rPr>
              <a:t>200</a:t>
            </a:r>
            <a:endParaRPr lang="zh-CN" altLang="en-US" dirty="0">
              <a:solidFill>
                <a:srgbClr val="C00000"/>
              </a:solidFill>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6082"/>
                                        </p:tgtEl>
                                        <p:attrNameLst>
                                          <p:attrName>style.visibility</p:attrName>
                                        </p:attrNameLst>
                                      </p:cBhvr>
                                      <p:to>
                                        <p:strVal val="visible"/>
                                      </p:to>
                                    </p:set>
                                    <p:animEffect transition="in" filter="fade">
                                      <p:cBhvr>
                                        <p:cTn id="17" dur="500"/>
                                        <p:tgtEl>
                                          <p:spTgt spid="4608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3" grpId="0"/>
      <p:bldP spid="1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69918" y="306164"/>
            <a:ext cx="8006220" cy="2101272"/>
          </a:xfrm>
          <a:prstGeom prst="rect">
            <a:avLst/>
          </a:prstGeom>
          <a:noFill/>
        </p:spPr>
        <p:txBody>
          <a:bodyPr wrap="square" lIns="36000" tIns="36000" rIns="36000" bIns="36000" rtlCol="0">
            <a:spAutoFit/>
          </a:bodyPr>
          <a:lstStyle/>
          <a:p>
            <a:pPr algn="just">
              <a:lnSpc>
                <a:spcPct val="150000"/>
              </a:lnSpc>
            </a:pPr>
            <a:r>
              <a:rPr lang="en-US" b="1" dirty="0" smtClean="0"/>
              <a:t>11.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巴中</a:t>
            </a:r>
            <a:r>
              <a:rPr lang="en-US" altLang="zh-CN" dirty="0" smtClean="0">
                <a:solidFill>
                  <a:srgbClr val="409E8A"/>
                </a:solidFill>
              </a:rPr>
              <a:t>】</a:t>
            </a:r>
            <a:r>
              <a:rPr lang="zh-CN" altLang="en-US" dirty="0" smtClean="0"/>
              <a:t>如图</a:t>
            </a:r>
            <a:r>
              <a:rPr lang="en-US" dirty="0" smtClean="0"/>
              <a:t>15-13</a:t>
            </a:r>
            <a:r>
              <a:rPr lang="zh-CN" altLang="en-US" dirty="0" smtClean="0"/>
              <a:t>所示的电路中，灯泡</a:t>
            </a:r>
            <a:r>
              <a:rPr lang="en-US" dirty="0" smtClean="0"/>
              <a:t>L</a:t>
            </a:r>
            <a:r>
              <a:rPr lang="en-US" baseline="-25000" dirty="0" smtClean="0"/>
              <a:t>1</a:t>
            </a:r>
            <a:r>
              <a:rPr lang="zh-CN" altLang="en-US" dirty="0" smtClean="0"/>
              <a:t>标有“</a:t>
            </a:r>
            <a:r>
              <a:rPr lang="en-US" dirty="0" smtClean="0"/>
              <a:t>6 V</a:t>
            </a:r>
            <a:r>
              <a:rPr lang="zh-CN" altLang="en-US" dirty="0" smtClean="0"/>
              <a:t>　</a:t>
            </a:r>
            <a:r>
              <a:rPr lang="en-US" dirty="0" smtClean="0"/>
              <a:t>3 W</a:t>
            </a:r>
            <a:r>
              <a:rPr lang="zh-CN" altLang="en-US" dirty="0" smtClean="0"/>
              <a:t>”字样，灯泡</a:t>
            </a:r>
            <a:r>
              <a:rPr lang="en-US" dirty="0" smtClean="0"/>
              <a:t>L</a:t>
            </a:r>
            <a:r>
              <a:rPr lang="en-US" baseline="-25000" dirty="0" smtClean="0"/>
              <a:t>2</a:t>
            </a:r>
            <a:r>
              <a:rPr lang="zh-CN" altLang="en-US" dirty="0" smtClean="0"/>
              <a:t>标有“</a:t>
            </a:r>
            <a:r>
              <a:rPr lang="en-US" dirty="0" smtClean="0"/>
              <a:t>3 V</a:t>
            </a:r>
            <a:r>
              <a:rPr lang="zh-CN" altLang="en-US" dirty="0" smtClean="0"/>
              <a:t>　</a:t>
            </a:r>
            <a:r>
              <a:rPr lang="en-US" dirty="0" smtClean="0"/>
              <a:t>3 W</a:t>
            </a:r>
            <a:r>
              <a:rPr lang="zh-CN" altLang="en-US" dirty="0" smtClean="0"/>
              <a:t>”字样，闭合开关</a:t>
            </a:r>
            <a:r>
              <a:rPr lang="en-US" dirty="0" smtClean="0"/>
              <a:t>S</a:t>
            </a:r>
            <a:r>
              <a:rPr lang="zh-CN" altLang="en-US" dirty="0" smtClean="0"/>
              <a:t>后，两灯均发光，此时电路中的总电阻</a:t>
            </a:r>
            <a:r>
              <a:rPr lang="en-US" dirty="0" smtClean="0"/>
              <a:t>R</a:t>
            </a:r>
            <a:r>
              <a:rPr lang="zh-CN" altLang="en-US" baseline="-25000" dirty="0" smtClean="0"/>
              <a:t>总</a:t>
            </a:r>
            <a:r>
              <a:rPr lang="en-US" dirty="0" smtClean="0"/>
              <a:t>=</a:t>
            </a:r>
            <a:r>
              <a:rPr lang="zh-CN" altLang="en-US" u="sng" dirty="0" smtClean="0"/>
              <a:t>　　　　</a:t>
            </a:r>
            <a:r>
              <a:rPr lang="en-US" dirty="0" smtClean="0"/>
              <a:t>Ω</a:t>
            </a:r>
            <a:r>
              <a:rPr lang="zh-CN" altLang="en-US" dirty="0" smtClean="0"/>
              <a:t>，两电压表示数之比</a:t>
            </a:r>
            <a:r>
              <a:rPr lang="en-US" dirty="0" smtClean="0"/>
              <a:t>U</a:t>
            </a:r>
            <a:r>
              <a:rPr lang="en-US" baseline="-25000" dirty="0" smtClean="0"/>
              <a:t>1</a:t>
            </a:r>
            <a:r>
              <a:rPr lang="zh-CN" altLang="en-US" baseline="-25000" dirty="0" smtClean="0"/>
              <a:t>：</a:t>
            </a:r>
            <a:r>
              <a:rPr lang="en-US" dirty="0" smtClean="0"/>
              <a:t>U</a:t>
            </a:r>
            <a:r>
              <a:rPr lang="en-US" baseline="-25000" dirty="0" smtClean="0"/>
              <a:t>2</a:t>
            </a:r>
            <a:r>
              <a:rPr lang="en-US" dirty="0" smtClean="0"/>
              <a:t>=</a:t>
            </a:r>
            <a:r>
              <a:rPr lang="zh-CN" altLang="en-US" u="sng" dirty="0" smtClean="0"/>
              <a:t>　　　　</a:t>
            </a:r>
            <a:r>
              <a:rPr lang="zh-CN" altLang="en-US" dirty="0" smtClean="0"/>
              <a:t>；若将两灯并联后接入</a:t>
            </a:r>
            <a:r>
              <a:rPr lang="en-US" dirty="0" smtClean="0"/>
              <a:t>3 V </a:t>
            </a:r>
            <a:r>
              <a:rPr lang="zh-CN" altLang="en-US" dirty="0" smtClean="0"/>
              <a:t>电路中，则两灯的实际功率之比</a:t>
            </a:r>
            <a:r>
              <a:rPr lang="en-US" dirty="0" smtClean="0"/>
              <a:t>P</a:t>
            </a:r>
            <a:r>
              <a:rPr lang="en-US" baseline="-25000" dirty="0" smtClean="0"/>
              <a:t>1</a:t>
            </a:r>
            <a:r>
              <a:rPr lang="zh-CN" altLang="en-US" baseline="-25000" dirty="0" smtClean="0"/>
              <a:t>：</a:t>
            </a:r>
            <a:r>
              <a:rPr lang="en-US" dirty="0" smtClean="0"/>
              <a:t>P</a:t>
            </a:r>
            <a:r>
              <a:rPr lang="en-US" baseline="-25000" dirty="0" smtClean="0"/>
              <a:t>2</a:t>
            </a:r>
            <a:r>
              <a:rPr lang="en-US" dirty="0" smtClean="0"/>
              <a:t>=</a:t>
            </a:r>
            <a:r>
              <a:rPr lang="zh-CN" altLang="en-US" u="sng" dirty="0" smtClean="0"/>
              <a:t>　　　　</a:t>
            </a:r>
            <a:r>
              <a:rPr lang="zh-CN" altLang="en-US" dirty="0" smtClean="0"/>
              <a:t>。（不计温度对灯丝电阻的影响）</a:t>
            </a:r>
            <a:r>
              <a:rPr lang="en-US" dirty="0" smtClean="0"/>
              <a:t> </a:t>
            </a:r>
            <a:endParaRPr lang="zh-CN" altLang="en-US" dirty="0"/>
          </a:p>
        </p:txBody>
      </p:sp>
      <p:sp>
        <p:nvSpPr>
          <p:cNvPr id="11" name="矩形 10"/>
          <p:cNvSpPr/>
          <p:nvPr/>
        </p:nvSpPr>
        <p:spPr>
          <a:xfrm>
            <a:off x="4305508" y="3677355"/>
            <a:ext cx="864339" cy="307777"/>
          </a:xfrm>
          <a:prstGeom prst="rect">
            <a:avLst/>
          </a:prstGeom>
        </p:spPr>
        <p:txBody>
          <a:bodyPr wrap="none">
            <a:spAutoFit/>
          </a:bodyPr>
          <a:lstStyle/>
          <a:p>
            <a:r>
              <a:rPr lang="zh-CN" altLang="en-US" sz="1400" dirty="0" smtClean="0"/>
              <a:t>图</a:t>
            </a:r>
            <a:r>
              <a:rPr lang="en-US" sz="1400" dirty="0" smtClean="0"/>
              <a:t>15-13</a:t>
            </a:r>
            <a:endParaRPr lang="zh-CN" altLang="en-US" sz="1400" dirty="0"/>
          </a:p>
        </p:txBody>
      </p:sp>
      <p:sp>
        <p:nvSpPr>
          <p:cNvPr id="13" name="矩形 12"/>
          <p:cNvSpPr/>
          <p:nvPr/>
        </p:nvSpPr>
        <p:spPr>
          <a:xfrm>
            <a:off x="2044239" y="1178394"/>
            <a:ext cx="470000" cy="369332"/>
          </a:xfrm>
          <a:prstGeom prst="rect">
            <a:avLst/>
          </a:prstGeom>
        </p:spPr>
        <p:txBody>
          <a:bodyPr wrap="none">
            <a:spAutoFit/>
          </a:bodyPr>
          <a:lstStyle/>
          <a:p>
            <a:r>
              <a:rPr lang="en-US" b="1" dirty="0" smtClean="0">
                <a:solidFill>
                  <a:srgbClr val="C00000"/>
                </a:solidFill>
              </a:rPr>
              <a:t>15</a:t>
            </a:r>
            <a:endParaRPr lang="zh-CN" altLang="en-US" dirty="0">
              <a:solidFill>
                <a:srgbClr val="C00000"/>
              </a:solidFill>
            </a:endParaRPr>
          </a:p>
        </p:txBody>
      </p:sp>
      <p:sp>
        <p:nvSpPr>
          <p:cNvPr id="14" name="矩形 13"/>
          <p:cNvSpPr/>
          <p:nvPr/>
        </p:nvSpPr>
        <p:spPr>
          <a:xfrm>
            <a:off x="5750227" y="1178394"/>
            <a:ext cx="931665" cy="369332"/>
          </a:xfrm>
          <a:prstGeom prst="rect">
            <a:avLst/>
          </a:prstGeom>
        </p:spPr>
        <p:txBody>
          <a:bodyPr wrap="none">
            <a:spAutoFit/>
          </a:bodyPr>
          <a:lstStyle/>
          <a:p>
            <a:r>
              <a:rPr lang="zh-CN" altLang="en-US" b="1" dirty="0" smtClean="0">
                <a:solidFill>
                  <a:srgbClr val="C00000"/>
                </a:solidFill>
              </a:rPr>
              <a:t>　</a:t>
            </a:r>
            <a:r>
              <a:rPr lang="en-US" b="1" dirty="0" smtClean="0">
                <a:solidFill>
                  <a:srgbClr val="C00000"/>
                </a:solidFill>
              </a:rPr>
              <a:t>5</a:t>
            </a:r>
            <a:r>
              <a:rPr lang="zh-CN" altLang="en-US" b="1" dirty="0" smtClean="0">
                <a:solidFill>
                  <a:srgbClr val="C00000"/>
                </a:solidFill>
              </a:rPr>
              <a:t>：</a:t>
            </a:r>
            <a:r>
              <a:rPr lang="en-US" b="1" dirty="0" smtClean="0">
                <a:solidFill>
                  <a:srgbClr val="C00000"/>
                </a:solidFill>
              </a:rPr>
              <a:t>1</a:t>
            </a:r>
            <a:endParaRPr lang="zh-CN" altLang="en-US" dirty="0">
              <a:solidFill>
                <a:srgbClr val="C00000"/>
              </a:solidFill>
            </a:endParaRPr>
          </a:p>
        </p:txBody>
      </p:sp>
      <p:sp>
        <p:nvSpPr>
          <p:cNvPr id="15" name="矩形 14"/>
          <p:cNvSpPr/>
          <p:nvPr/>
        </p:nvSpPr>
        <p:spPr>
          <a:xfrm>
            <a:off x="5644925" y="1609318"/>
            <a:ext cx="700833" cy="369332"/>
          </a:xfrm>
          <a:prstGeom prst="rect">
            <a:avLst/>
          </a:prstGeom>
        </p:spPr>
        <p:txBody>
          <a:bodyPr wrap="none">
            <a:spAutoFit/>
          </a:bodyPr>
          <a:lstStyle/>
          <a:p>
            <a:r>
              <a:rPr lang="en-US" b="1" dirty="0" smtClean="0">
                <a:solidFill>
                  <a:srgbClr val="C00000"/>
                </a:solidFill>
              </a:rPr>
              <a:t>1</a:t>
            </a:r>
            <a:r>
              <a:rPr lang="zh-CN" altLang="en-US" b="1" dirty="0" smtClean="0">
                <a:solidFill>
                  <a:srgbClr val="C00000"/>
                </a:solidFill>
              </a:rPr>
              <a:t>：</a:t>
            </a:r>
            <a:r>
              <a:rPr lang="en-US" b="1" dirty="0" smtClean="0">
                <a:solidFill>
                  <a:srgbClr val="C00000"/>
                </a:solidFill>
              </a:rPr>
              <a:t>4</a:t>
            </a:r>
            <a:endParaRPr lang="zh-CN" altLang="en-US" dirty="0">
              <a:solidFill>
                <a:srgbClr val="C00000"/>
              </a:solidFill>
            </a:endParaRPr>
          </a:p>
        </p:txBody>
      </p:sp>
      <p:pic>
        <p:nvPicPr>
          <p:cNvPr id="16" name="20WLZT2025.EPS" descr="id:2147503428;FounderCES"/>
          <p:cNvPicPr/>
          <p:nvPr/>
        </p:nvPicPr>
        <p:blipFill>
          <a:blip r:embed="rId2" cstate="print"/>
          <a:stretch>
            <a:fillRect/>
          </a:stretch>
        </p:blipFill>
        <p:spPr>
          <a:xfrm>
            <a:off x="3766945" y="2164049"/>
            <a:ext cx="1613824" cy="1314374"/>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735724" y="291117"/>
            <a:ext cx="8250621" cy="3000821"/>
          </a:xfrm>
          <a:prstGeom prst="rect">
            <a:avLst/>
          </a:prstGeom>
          <a:solidFill>
            <a:schemeClr val="bg1">
              <a:lumMod val="95000"/>
            </a:schemeClr>
          </a:solidFill>
        </p:spPr>
        <p:txBody>
          <a:bodyPr wrap="square">
            <a:spAutoFit/>
          </a:bodyPr>
          <a:lstStyle/>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en-US" altLang="zh-CN" dirty="0" smtClean="0">
              <a:solidFill>
                <a:srgbClr val="C00000"/>
              </a:solidFill>
            </a:endParaRPr>
          </a:p>
          <a:p>
            <a:pPr algn="just">
              <a:lnSpc>
                <a:spcPct val="150000"/>
              </a:lnSpc>
            </a:pPr>
            <a:endParaRPr lang="zh-CN" altLang="en-US" dirty="0">
              <a:solidFill>
                <a:srgbClr val="C00000"/>
              </a:solidFill>
            </a:endParaRPr>
          </a:p>
        </p:txBody>
      </p:sp>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47108" name="Object 4"/>
          <p:cNvGraphicFramePr>
            <a:graphicFrameLocks noChangeAspect="1"/>
          </p:cNvGraphicFramePr>
          <p:nvPr/>
        </p:nvGraphicFramePr>
        <p:xfrm>
          <a:off x="779243" y="221812"/>
          <a:ext cx="7966075" cy="3551238"/>
        </p:xfrm>
        <a:graphic>
          <a:graphicData uri="http://schemas.openxmlformats.org/presentationml/2006/ole">
            <mc:AlternateContent xmlns:mc="http://schemas.openxmlformats.org/markup-compatibility/2006">
              <mc:Choice xmlns:v="urn:schemas-microsoft-com:vml" Requires="v">
                <p:oleObj spid="_x0000_s73731" name="文档" r:id="rId4" imgW="7997647" imgH="3571646" progId="Office12.wps.Document.8">
                  <p:embed/>
                </p:oleObj>
              </mc:Choice>
              <mc:Fallback>
                <p:oleObj name="文档" r:id="rId4" imgW="7997647" imgH="3571646"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243" y="221812"/>
                        <a:ext cx="7966075" cy="3551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928976" cy="3812188"/>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常见能量形式： </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en-US" b="1" dirty="0" smtClean="0"/>
              <a:t>2.</a:t>
            </a:r>
            <a:r>
              <a:rPr lang="zh-CN" altLang="en-US" b="1" dirty="0" smtClean="0"/>
              <a:t>电功</a:t>
            </a:r>
          </a:p>
          <a:p>
            <a:pPr algn="just">
              <a:lnSpc>
                <a:spcPct val="150000"/>
              </a:lnSpc>
            </a:pPr>
            <a:r>
              <a:rPr lang="zh-CN" altLang="en-US" dirty="0" smtClean="0"/>
              <a:t>（</a:t>
            </a:r>
            <a:r>
              <a:rPr lang="en-US" dirty="0" smtClean="0"/>
              <a:t>1</a:t>
            </a:r>
            <a:r>
              <a:rPr lang="zh-CN" altLang="en-US" dirty="0" smtClean="0"/>
              <a:t>）定义：物理学中，当电能转化为</a:t>
            </a:r>
            <a:r>
              <a:rPr lang="zh-CN" altLang="en-US" u="sng" dirty="0" smtClean="0"/>
              <a:t>　　　　　　  </a:t>
            </a:r>
            <a:r>
              <a:rPr lang="zh-CN" altLang="en-US" dirty="0" smtClean="0"/>
              <a:t>时，我们就说电流做了电功。电功的符号为</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）单位：国际</a:t>
            </a:r>
            <a:r>
              <a:rPr lang="zh-CN" altLang="en-US" u="sng" dirty="0" smtClean="0"/>
              <a:t>　　　</a:t>
            </a:r>
            <a:r>
              <a:rPr lang="zh-CN" altLang="en-US" dirty="0" smtClean="0"/>
              <a:t>，符号</a:t>
            </a:r>
            <a:r>
              <a:rPr lang="zh-CN" altLang="en-US" u="sng" dirty="0" smtClean="0"/>
              <a:t>　　　</a:t>
            </a:r>
            <a:r>
              <a:rPr lang="zh-CN" altLang="en-US" dirty="0" smtClean="0"/>
              <a:t>，常用</a:t>
            </a:r>
            <a:r>
              <a:rPr lang="zh-CN" altLang="en-US" u="sng" dirty="0" smtClean="0"/>
              <a:t>　　　</a:t>
            </a:r>
            <a:r>
              <a:rPr lang="zh-CN" altLang="en-US" dirty="0" smtClean="0"/>
              <a:t>，符号</a:t>
            </a:r>
            <a:r>
              <a:rPr lang="zh-CN" altLang="en-US" u="sng" dirty="0" smtClean="0"/>
              <a:t>　　　　</a:t>
            </a:r>
            <a:r>
              <a:rPr lang="zh-CN" altLang="en-US" dirty="0" smtClean="0"/>
              <a:t>，生活中又称为“</a:t>
            </a:r>
            <a:r>
              <a:rPr lang="zh-CN" altLang="en-US" u="sng" dirty="0" smtClean="0"/>
              <a:t>　　　</a:t>
            </a:r>
            <a:r>
              <a:rPr lang="zh-CN" altLang="en-US" dirty="0" smtClean="0"/>
              <a:t>”。换算关系：</a:t>
            </a:r>
            <a:r>
              <a:rPr lang="en-US" dirty="0" smtClean="0"/>
              <a:t>1 </a:t>
            </a:r>
            <a:r>
              <a:rPr lang="en-US" dirty="0" err="1" smtClean="0"/>
              <a:t>kW</a:t>
            </a:r>
            <a:r>
              <a:rPr lang="en-US" altLang="zh-CN" dirty="0" err="1" smtClean="0"/>
              <a:t>·</a:t>
            </a:r>
            <a:r>
              <a:rPr lang="en-US" dirty="0" err="1" smtClean="0"/>
              <a:t>h</a:t>
            </a:r>
            <a:r>
              <a:rPr lang="en-US" dirty="0" smtClean="0"/>
              <a:t>=1</a:t>
            </a:r>
            <a:r>
              <a:rPr lang="zh-CN" altLang="en-US" dirty="0" smtClean="0"/>
              <a:t>度</a:t>
            </a:r>
            <a:r>
              <a:rPr lang="en-US" dirty="0" smtClean="0"/>
              <a:t>=</a:t>
            </a:r>
            <a:r>
              <a:rPr lang="zh-CN" altLang="en-US" u="sng" dirty="0" smtClean="0"/>
              <a:t>　　　　　</a:t>
            </a:r>
            <a:r>
              <a:rPr lang="en-US" dirty="0" smtClean="0"/>
              <a:t>J</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）电功的计算公式：</a:t>
            </a:r>
            <a:r>
              <a:rPr lang="en-US" dirty="0" smtClean="0"/>
              <a:t>W=</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）电功实质：用电器消耗电能的过程实际是</a:t>
            </a:r>
            <a:r>
              <a:rPr lang="zh-CN" altLang="en-US" u="sng" dirty="0" smtClean="0"/>
              <a:t>　　</a:t>
            </a:r>
            <a:r>
              <a:rPr lang="zh-CN" altLang="en-US" dirty="0" smtClean="0"/>
              <a:t>能转化为其他形式能的过程，也就是电流做功的过程。</a:t>
            </a:r>
            <a:r>
              <a:rPr lang="en-US" dirty="0" smtClean="0"/>
              <a:t> </a:t>
            </a:r>
            <a:endParaRPr lang="zh-CN" altLang="en-US" dirty="0"/>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a:solidFill>
                  <a:srgbClr val="409E8A"/>
                </a:solidFill>
                <a:latin typeface="微软雅黑" panose="020B0503020204020204" pitchFamily="34" charset="-122"/>
                <a:ea typeface="微软雅黑" panose="020B0503020204020204" pitchFamily="34" charset="-122"/>
              </a:rPr>
              <a:t>考点一　</a:t>
            </a:r>
            <a:r>
              <a:rPr lang="zh-CN" altLang="en-US" sz="2000" b="1" dirty="0" smtClean="0">
                <a:solidFill>
                  <a:srgbClr val="409E8A"/>
                </a:solidFill>
              </a:rPr>
              <a:t>电能与电功</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2877208" y="662856"/>
            <a:ext cx="534360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mn-ea"/>
                <a:cs typeface="Times New Roman" pitchFamily="18" charset="0"/>
              </a:rPr>
              <a:t>光能、电能、内能、机械能、化学能</a:t>
            </a:r>
            <a:endParaRPr lang="zh-CN" altLang="en-US" b="1" dirty="0">
              <a:solidFill>
                <a:srgbClr val="C00000"/>
              </a:solidFill>
              <a:latin typeface="+mn-ea"/>
            </a:endParaRPr>
          </a:p>
        </p:txBody>
      </p:sp>
      <p:sp>
        <p:nvSpPr>
          <p:cNvPr id="21" name="文本框 12">
            <a:extLst>
              <a:ext uri="{FF2B5EF4-FFF2-40B4-BE49-F238E27FC236}">
                <a16:creationId xmlns:a16="http://schemas.microsoft.com/office/drawing/2014/main" xmlns="" id="{2795C5FE-A0E3-4855-B937-A2DA6BC1A4B9}"/>
              </a:ext>
            </a:extLst>
          </p:cNvPr>
          <p:cNvSpPr txBox="1"/>
          <p:nvPr/>
        </p:nvSpPr>
        <p:spPr>
          <a:xfrm>
            <a:off x="4740033" y="1505052"/>
            <a:ext cx="1458543"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其他形式的能</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2" name="文本框 12">
            <a:extLst>
              <a:ext uri="{FF2B5EF4-FFF2-40B4-BE49-F238E27FC236}">
                <a16:creationId xmlns:a16="http://schemas.microsoft.com/office/drawing/2014/main" xmlns="" id="{2795C5FE-A0E3-4855-B937-A2DA6BC1A4B9}"/>
              </a:ext>
            </a:extLst>
          </p:cNvPr>
          <p:cNvSpPr txBox="1"/>
          <p:nvPr/>
        </p:nvSpPr>
        <p:spPr>
          <a:xfrm>
            <a:off x="2869445" y="1881404"/>
            <a:ext cx="6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W</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3" name="文本框 12">
            <a:extLst>
              <a:ext uri="{FF2B5EF4-FFF2-40B4-BE49-F238E27FC236}">
                <a16:creationId xmlns:a16="http://schemas.microsoft.com/office/drawing/2014/main" xmlns="" id="{2795C5FE-A0E3-4855-B937-A2DA6BC1A4B9}"/>
              </a:ext>
            </a:extLst>
          </p:cNvPr>
          <p:cNvSpPr txBox="1"/>
          <p:nvPr/>
        </p:nvSpPr>
        <p:spPr>
          <a:xfrm>
            <a:off x="2695096" y="2342094"/>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焦耳</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4" name="文本框 12">
            <a:extLst>
              <a:ext uri="{FF2B5EF4-FFF2-40B4-BE49-F238E27FC236}">
                <a16:creationId xmlns:a16="http://schemas.microsoft.com/office/drawing/2014/main" xmlns="" id="{2795C5FE-A0E3-4855-B937-A2DA6BC1A4B9}"/>
              </a:ext>
            </a:extLst>
          </p:cNvPr>
          <p:cNvSpPr txBox="1"/>
          <p:nvPr/>
        </p:nvSpPr>
        <p:spPr>
          <a:xfrm>
            <a:off x="4170761" y="2342040"/>
            <a:ext cx="6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J</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505" name="Rectangle 1"/>
          <p:cNvSpPr>
            <a:spLocks noChangeArrowheads="1"/>
          </p:cNvSpPr>
          <p:nvPr/>
        </p:nvSpPr>
        <p:spPr bwMode="auto">
          <a:xfrm>
            <a:off x="5748653" y="3650728"/>
            <a:ext cx="415498"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b="1" i="0" u="none" strike="noStrike" cap="none" normalizeH="0" baseline="0" dirty="0" smtClean="0">
                <a:ln>
                  <a:noFill/>
                </a:ln>
                <a:solidFill>
                  <a:srgbClr val="C00000"/>
                </a:solidFill>
                <a:effectLst/>
                <a:latin typeface="+mn-ea"/>
                <a:cs typeface="Times New Roman" pitchFamily="18" charset="0"/>
              </a:rPr>
              <a:t>电</a:t>
            </a:r>
            <a:endParaRPr kumimoji="0" lang="zh-CN" altLang="en-US" b="1" i="0" u="none" strike="noStrike" cap="none" normalizeH="0" baseline="0" dirty="0" smtClean="0">
              <a:ln>
                <a:noFill/>
              </a:ln>
              <a:solidFill>
                <a:srgbClr val="C00000"/>
              </a:solidFill>
              <a:effectLst/>
              <a:latin typeface="+mn-ea"/>
            </a:endParaRPr>
          </a:p>
        </p:txBody>
      </p:sp>
      <p:sp>
        <p:nvSpPr>
          <p:cNvPr id="15" name="矩形 14"/>
          <p:cNvSpPr/>
          <p:nvPr/>
        </p:nvSpPr>
        <p:spPr>
          <a:xfrm>
            <a:off x="5364341" y="2351915"/>
            <a:ext cx="877163"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千瓦时</a:t>
            </a:r>
            <a:endParaRPr lang="zh-CN" altLang="en-US" b="1" dirty="0">
              <a:solidFill>
                <a:srgbClr val="C00000"/>
              </a:solidFill>
              <a:latin typeface="+mn-ea"/>
            </a:endParaRPr>
          </a:p>
        </p:txBody>
      </p:sp>
      <p:sp>
        <p:nvSpPr>
          <p:cNvPr id="16" name="矩形 15"/>
          <p:cNvSpPr/>
          <p:nvPr/>
        </p:nvSpPr>
        <p:spPr>
          <a:xfrm>
            <a:off x="6803706" y="2351915"/>
            <a:ext cx="1075936"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　</a:t>
            </a:r>
            <a:r>
              <a:rPr lang="en-US" altLang="zh-CN" b="1" dirty="0" err="1" smtClean="0">
                <a:solidFill>
                  <a:srgbClr val="C00000"/>
                </a:solidFill>
                <a:latin typeface="+mn-ea"/>
                <a:cs typeface="Times New Roman" pitchFamily="18" charset="0"/>
              </a:rPr>
              <a:t>kW</a:t>
            </a:r>
            <a:r>
              <a:rPr lang="en-US" altLang="zh-CN" dirty="0" err="1" smtClean="0">
                <a:solidFill>
                  <a:srgbClr val="C00000"/>
                </a:solidFill>
                <a:latin typeface="+mn-ea"/>
                <a:cs typeface="Times New Roman" pitchFamily="18" charset="0"/>
              </a:rPr>
              <a:t>·</a:t>
            </a:r>
            <a:r>
              <a:rPr lang="en-US" altLang="zh-CN" b="1" dirty="0" err="1" smtClean="0">
                <a:solidFill>
                  <a:srgbClr val="C00000"/>
                </a:solidFill>
                <a:latin typeface="+mn-ea"/>
                <a:cs typeface="Times New Roman" pitchFamily="18" charset="0"/>
              </a:rPr>
              <a:t>h</a:t>
            </a:r>
            <a:r>
              <a:rPr lang="en-US" altLang="zh-CN" b="1" dirty="0" smtClean="0">
                <a:solidFill>
                  <a:srgbClr val="C00000"/>
                </a:solidFill>
                <a:latin typeface="+mn-ea"/>
                <a:cs typeface="Times New Roman" pitchFamily="18" charset="0"/>
              </a:rPr>
              <a:t> </a:t>
            </a:r>
            <a:endParaRPr lang="zh-CN" altLang="en-US" b="1" dirty="0">
              <a:solidFill>
                <a:srgbClr val="C00000"/>
              </a:solidFill>
              <a:latin typeface="+mn-ea"/>
            </a:endParaRPr>
          </a:p>
        </p:txBody>
      </p:sp>
      <p:sp>
        <p:nvSpPr>
          <p:cNvPr id="17" name="矩形 16"/>
          <p:cNvSpPr/>
          <p:nvPr/>
        </p:nvSpPr>
        <p:spPr>
          <a:xfrm>
            <a:off x="1893612" y="2800322"/>
            <a:ext cx="415498" cy="369332"/>
          </a:xfrm>
          <a:prstGeom prst="rect">
            <a:avLst/>
          </a:prstGeom>
        </p:spPr>
        <p:txBody>
          <a:bodyPr wrap="none">
            <a:spAutoFit/>
          </a:bodyPr>
          <a:lstStyle/>
          <a:p>
            <a:r>
              <a:rPr lang="zh-CN" altLang="en-US" b="1" dirty="0" smtClean="0">
                <a:solidFill>
                  <a:srgbClr val="C00000"/>
                </a:solidFill>
                <a:latin typeface="+mn-ea"/>
                <a:cs typeface="Times New Roman" pitchFamily="18" charset="0"/>
              </a:rPr>
              <a:t>度</a:t>
            </a:r>
            <a:endParaRPr lang="zh-CN" altLang="en-US" b="1" dirty="0">
              <a:solidFill>
                <a:srgbClr val="C00000"/>
              </a:solidFill>
              <a:latin typeface="+mn-ea"/>
            </a:endParaRPr>
          </a:p>
        </p:txBody>
      </p:sp>
      <p:sp>
        <p:nvSpPr>
          <p:cNvPr id="18" name="矩形 17"/>
          <p:cNvSpPr/>
          <p:nvPr/>
        </p:nvSpPr>
        <p:spPr>
          <a:xfrm>
            <a:off x="5580677" y="2809114"/>
            <a:ext cx="1091966" cy="369332"/>
          </a:xfrm>
          <a:prstGeom prst="rect">
            <a:avLst/>
          </a:prstGeom>
        </p:spPr>
        <p:txBody>
          <a:bodyPr wrap="none">
            <a:spAutoFit/>
          </a:bodyPr>
          <a:lstStyle/>
          <a:p>
            <a:r>
              <a:rPr lang="en-US" altLang="zh-CN" b="1" dirty="0" smtClean="0">
                <a:solidFill>
                  <a:srgbClr val="C00000"/>
                </a:solidFill>
                <a:latin typeface="+mn-ea"/>
                <a:cs typeface="Times New Roman" pitchFamily="18" charset="0"/>
              </a:rPr>
              <a:t>3.6×10</a:t>
            </a:r>
            <a:r>
              <a:rPr lang="en-US" altLang="zh-CN" b="1" baseline="30000" dirty="0" smtClean="0">
                <a:solidFill>
                  <a:srgbClr val="C00000"/>
                </a:solidFill>
                <a:latin typeface="+mn-ea"/>
                <a:cs typeface="Times New Roman" pitchFamily="18" charset="0"/>
              </a:rPr>
              <a:t>6</a:t>
            </a:r>
            <a:endParaRPr lang="zh-CN" altLang="en-US" b="1" dirty="0">
              <a:solidFill>
                <a:srgbClr val="C00000"/>
              </a:solidFill>
              <a:latin typeface="+mn-ea"/>
            </a:endParaRPr>
          </a:p>
        </p:txBody>
      </p:sp>
      <p:sp>
        <p:nvSpPr>
          <p:cNvPr id="19" name="矩形 18"/>
          <p:cNvSpPr/>
          <p:nvPr/>
        </p:nvSpPr>
        <p:spPr>
          <a:xfrm>
            <a:off x="3901368" y="3195977"/>
            <a:ext cx="537327" cy="369332"/>
          </a:xfrm>
          <a:prstGeom prst="rect">
            <a:avLst/>
          </a:prstGeom>
        </p:spPr>
        <p:txBody>
          <a:bodyPr wrap="none">
            <a:spAutoFit/>
          </a:bodyPr>
          <a:lstStyle/>
          <a:p>
            <a:r>
              <a:rPr lang="en-US" altLang="zh-CN" b="1" dirty="0" err="1" smtClean="0">
                <a:solidFill>
                  <a:srgbClr val="C00000"/>
                </a:solidFill>
                <a:latin typeface="+mn-ea"/>
                <a:cs typeface="Times New Roman" pitchFamily="18" charset="0"/>
              </a:rPr>
              <a:t>UIt</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1505"/>
                                        </p:tgtEl>
                                        <p:attrNameLst>
                                          <p:attrName>style.visibility</p:attrName>
                                        </p:attrNameLst>
                                      </p:cBhvr>
                                      <p:to>
                                        <p:strVal val="visible"/>
                                      </p:to>
                                    </p:set>
                                    <p:animEffect transition="in" filter="fade">
                                      <p:cBhvr>
                                        <p:cTn id="57" dur="500"/>
                                        <p:tgtEl>
                                          <p:spTgt spid="21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23" grpId="0"/>
      <p:bldP spid="24" grpId="0"/>
      <p:bldP spid="21505" grpId="0"/>
      <p:bldP spid="15" grpId="0"/>
      <p:bldP spid="16" grpId="0"/>
      <p:bldP spid="17" grpId="0"/>
      <p:bldP spid="18" grpId="0"/>
      <p:bldP spid="1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38386" y="222081"/>
            <a:ext cx="6082828" cy="2565693"/>
          </a:xfrm>
          <a:prstGeom prst="rect">
            <a:avLst/>
          </a:prstGeom>
          <a:noFill/>
        </p:spPr>
        <p:txBody>
          <a:bodyPr wrap="square" lIns="36000" tIns="36000" rIns="36000" bIns="36000" rtlCol="0">
            <a:spAutoFit/>
          </a:bodyPr>
          <a:lstStyle/>
          <a:p>
            <a:pPr algn="just">
              <a:lnSpc>
                <a:spcPct val="150000"/>
              </a:lnSpc>
            </a:pPr>
            <a:r>
              <a:rPr lang="en-US" b="1" dirty="0" smtClean="0"/>
              <a:t>12.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 </a:t>
            </a:r>
            <a:r>
              <a:rPr lang="zh-CN" altLang="en-US" dirty="0" smtClean="0">
                <a:solidFill>
                  <a:srgbClr val="409E8A"/>
                </a:solidFill>
              </a:rPr>
              <a:t>成都</a:t>
            </a:r>
            <a:r>
              <a:rPr lang="en-US" altLang="zh-CN" dirty="0" smtClean="0">
                <a:solidFill>
                  <a:srgbClr val="409E8A"/>
                </a:solidFill>
              </a:rPr>
              <a:t>】</a:t>
            </a:r>
            <a:r>
              <a:rPr lang="zh-CN" altLang="en-US" dirty="0" smtClean="0"/>
              <a:t>如图</a:t>
            </a:r>
            <a:r>
              <a:rPr lang="en-US" dirty="0" smtClean="0"/>
              <a:t>15-14</a:t>
            </a:r>
            <a:r>
              <a:rPr lang="zh-CN" altLang="en-US" dirty="0" smtClean="0"/>
              <a:t>所示，电源电压保持不变，灯泡上标有“</a:t>
            </a:r>
            <a:r>
              <a:rPr lang="en-US" dirty="0" smtClean="0"/>
              <a:t>12 V</a:t>
            </a:r>
            <a:r>
              <a:rPr lang="zh-CN" altLang="en-US" dirty="0" smtClean="0"/>
              <a:t>　</a:t>
            </a:r>
            <a:r>
              <a:rPr lang="en-US" dirty="0" smtClean="0"/>
              <a:t>6 W</a:t>
            </a:r>
            <a:r>
              <a:rPr lang="zh-CN" altLang="en-US" dirty="0" smtClean="0"/>
              <a:t>”，定值电阻</a:t>
            </a:r>
            <a:r>
              <a:rPr lang="en-US" dirty="0" smtClean="0"/>
              <a:t>R</a:t>
            </a:r>
            <a:r>
              <a:rPr lang="en-US" baseline="-25000" dirty="0" smtClean="0"/>
              <a:t>1</a:t>
            </a:r>
            <a:r>
              <a:rPr lang="en-US" dirty="0" smtClean="0"/>
              <a:t>=120 Ω</a:t>
            </a:r>
            <a:r>
              <a:rPr lang="zh-CN" altLang="en-US" dirty="0" smtClean="0"/>
              <a:t>，滑动变阻器</a:t>
            </a:r>
            <a:r>
              <a:rPr lang="en-US" dirty="0" smtClean="0"/>
              <a:t>R</a:t>
            </a:r>
            <a:r>
              <a:rPr lang="en-US" baseline="-25000" dirty="0" smtClean="0"/>
              <a:t>2</a:t>
            </a:r>
            <a:r>
              <a:rPr lang="zh-CN" altLang="en-US" dirty="0" smtClean="0"/>
              <a:t>上标有“</a:t>
            </a:r>
            <a:r>
              <a:rPr lang="en-US" dirty="0" smtClean="0"/>
              <a:t>50 Ω</a:t>
            </a:r>
            <a:r>
              <a:rPr lang="zh-CN" altLang="en-US" dirty="0" smtClean="0"/>
              <a:t>　</a:t>
            </a:r>
            <a:r>
              <a:rPr lang="en-US" dirty="0" smtClean="0"/>
              <a:t>1 A</a:t>
            </a:r>
            <a:r>
              <a:rPr lang="zh-CN" altLang="en-US" dirty="0" smtClean="0"/>
              <a:t>”，电压表的量程选用</a:t>
            </a:r>
            <a:r>
              <a:rPr lang="en-US" dirty="0" smtClean="0"/>
              <a:t>0~3 V</a:t>
            </a:r>
            <a:r>
              <a:rPr lang="zh-CN" altLang="en-US" dirty="0" smtClean="0"/>
              <a:t>。断开</a:t>
            </a:r>
            <a:r>
              <a:rPr lang="en-US" dirty="0" smtClean="0"/>
              <a:t>S</a:t>
            </a:r>
            <a:r>
              <a:rPr lang="en-US" baseline="-25000" dirty="0" smtClean="0"/>
              <a:t>2</a:t>
            </a:r>
            <a:r>
              <a:rPr lang="zh-CN" altLang="en-US" dirty="0" smtClean="0"/>
              <a:t>，闭合</a:t>
            </a:r>
            <a:r>
              <a:rPr lang="en-US" dirty="0" smtClean="0"/>
              <a:t>S</a:t>
            </a:r>
            <a:r>
              <a:rPr lang="zh-CN" altLang="en-US" dirty="0" smtClean="0"/>
              <a:t>和</a:t>
            </a:r>
            <a:r>
              <a:rPr lang="en-US" dirty="0" smtClean="0"/>
              <a:t>S</a:t>
            </a:r>
            <a:r>
              <a:rPr lang="en-US" baseline="-25000" dirty="0" smtClean="0"/>
              <a:t>1</a:t>
            </a:r>
            <a:r>
              <a:rPr lang="zh-CN" altLang="en-US" dirty="0" smtClean="0"/>
              <a:t>，滑片</a:t>
            </a:r>
            <a:r>
              <a:rPr lang="en-US" dirty="0" smtClean="0"/>
              <a:t>P</a:t>
            </a:r>
            <a:r>
              <a:rPr lang="zh-CN" altLang="en-US" dirty="0" smtClean="0"/>
              <a:t>移到</a:t>
            </a:r>
            <a:r>
              <a:rPr lang="en-US" dirty="0" smtClean="0"/>
              <a:t>B</a:t>
            </a:r>
            <a:r>
              <a:rPr lang="zh-CN" altLang="en-US" dirty="0" smtClean="0"/>
              <a:t>端，灯泡刚好正常发光。</a:t>
            </a:r>
          </a:p>
          <a:p>
            <a:pPr algn="just">
              <a:lnSpc>
                <a:spcPct val="150000"/>
              </a:lnSpc>
            </a:pPr>
            <a:r>
              <a:rPr lang="zh-CN" altLang="en-US" dirty="0" smtClean="0"/>
              <a:t>（</a:t>
            </a:r>
            <a:r>
              <a:rPr lang="en-US" dirty="0" smtClean="0"/>
              <a:t>1</a:t>
            </a:r>
            <a:r>
              <a:rPr lang="zh-CN" altLang="en-US" dirty="0" smtClean="0"/>
              <a:t>）将滑片</a:t>
            </a:r>
            <a:r>
              <a:rPr lang="en-US" dirty="0" smtClean="0"/>
              <a:t>P</a:t>
            </a:r>
            <a:r>
              <a:rPr lang="zh-CN" altLang="en-US" dirty="0" smtClean="0"/>
              <a:t>移到</a:t>
            </a:r>
            <a:r>
              <a:rPr lang="en-US" dirty="0" smtClean="0"/>
              <a:t>B</a:t>
            </a:r>
            <a:r>
              <a:rPr lang="zh-CN" altLang="en-US" dirty="0" smtClean="0"/>
              <a:t>端，三个开关都闭合，</a:t>
            </a:r>
            <a:r>
              <a:rPr lang="en-US" dirty="0" smtClean="0"/>
              <a:t>1 min</a:t>
            </a:r>
            <a:r>
              <a:rPr lang="zh-CN" altLang="en-US" dirty="0" smtClean="0"/>
              <a:t>内电路消耗的电能是多少？</a:t>
            </a:r>
          </a:p>
        </p:txBody>
      </p:sp>
      <p:sp>
        <p:nvSpPr>
          <p:cNvPr id="15" name="矩形 14"/>
          <p:cNvSpPr/>
          <p:nvPr/>
        </p:nvSpPr>
        <p:spPr>
          <a:xfrm>
            <a:off x="7492646" y="2366064"/>
            <a:ext cx="864339" cy="307777"/>
          </a:xfrm>
          <a:prstGeom prst="rect">
            <a:avLst/>
          </a:prstGeom>
        </p:spPr>
        <p:txBody>
          <a:bodyPr wrap="none">
            <a:spAutoFit/>
          </a:bodyPr>
          <a:lstStyle/>
          <a:p>
            <a:r>
              <a:rPr lang="zh-CN" altLang="en-US" sz="1400" dirty="0" smtClean="0"/>
              <a:t>图</a:t>
            </a:r>
            <a:r>
              <a:rPr lang="en-US" sz="1400" dirty="0" smtClean="0"/>
              <a:t>15-14</a:t>
            </a:r>
            <a:endParaRPr lang="zh-CN" altLang="en-US" sz="1400" dirty="0"/>
          </a:p>
        </p:txBody>
      </p:sp>
      <p:pic>
        <p:nvPicPr>
          <p:cNvPr id="10" name="19LZ209.EPS" descr="id:2147503435;FounderCES"/>
          <p:cNvPicPr/>
          <p:nvPr/>
        </p:nvPicPr>
        <p:blipFill>
          <a:blip r:embed="rId2" cstate="print"/>
          <a:stretch>
            <a:fillRect/>
          </a:stretch>
        </p:blipFill>
        <p:spPr>
          <a:xfrm>
            <a:off x="6807381" y="505356"/>
            <a:ext cx="2095764" cy="1691306"/>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55297" name="Object 1"/>
          <p:cNvGraphicFramePr>
            <a:graphicFrameLocks noChangeAspect="1"/>
          </p:cNvGraphicFramePr>
          <p:nvPr/>
        </p:nvGraphicFramePr>
        <p:xfrm>
          <a:off x="835025" y="412750"/>
          <a:ext cx="7772400" cy="3560763"/>
        </p:xfrm>
        <a:graphic>
          <a:graphicData uri="http://schemas.openxmlformats.org/presentationml/2006/ole">
            <mc:AlternateContent xmlns:mc="http://schemas.openxmlformats.org/markup-compatibility/2006">
              <mc:Choice xmlns:v="urn:schemas-microsoft-com:vml" Requires="v">
                <p:oleObj spid="_x0000_s75779" name="文档" r:id="rId4" imgW="7778191" imgH="3571646" progId="Office12.wps.Document.8">
                  <p:embed/>
                </p:oleObj>
              </mc:Choice>
              <mc:Fallback>
                <p:oleObj name="文档" r:id="rId4" imgW="7778191" imgH="3571646"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5025" y="412750"/>
                        <a:ext cx="7772400" cy="356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38387" y="222081"/>
            <a:ext cx="6103847" cy="2565693"/>
          </a:xfrm>
          <a:prstGeom prst="rect">
            <a:avLst/>
          </a:prstGeom>
          <a:noFill/>
        </p:spPr>
        <p:txBody>
          <a:bodyPr wrap="square" lIns="36000" tIns="36000" rIns="36000" bIns="36000" rtlCol="0">
            <a:spAutoFit/>
          </a:bodyPr>
          <a:lstStyle/>
          <a:p>
            <a:pPr algn="just">
              <a:lnSpc>
                <a:spcPct val="150000"/>
              </a:lnSpc>
            </a:pPr>
            <a:r>
              <a:rPr lang="en-US" b="1" dirty="0" smtClean="0"/>
              <a:t>12. </a:t>
            </a:r>
            <a:r>
              <a:rPr lang="en-US" altLang="zh-CN" dirty="0" smtClean="0">
                <a:solidFill>
                  <a:srgbClr val="409E8A"/>
                </a:solidFill>
              </a:rPr>
              <a:t>【</a:t>
            </a:r>
            <a:r>
              <a:rPr lang="en-US" dirty="0" smtClean="0">
                <a:solidFill>
                  <a:srgbClr val="409E8A"/>
                </a:solidFill>
              </a:rPr>
              <a:t>2018</a:t>
            </a:r>
            <a:r>
              <a:rPr lang="en-US" altLang="zh-CN" dirty="0" smtClean="0">
                <a:solidFill>
                  <a:srgbClr val="409E8A"/>
                </a:solidFill>
              </a:rPr>
              <a:t>· </a:t>
            </a:r>
            <a:r>
              <a:rPr lang="zh-CN" altLang="en-US" dirty="0" smtClean="0">
                <a:solidFill>
                  <a:srgbClr val="409E8A"/>
                </a:solidFill>
              </a:rPr>
              <a:t>成都</a:t>
            </a:r>
            <a:r>
              <a:rPr lang="en-US" altLang="zh-CN" dirty="0" smtClean="0">
                <a:solidFill>
                  <a:srgbClr val="409E8A"/>
                </a:solidFill>
              </a:rPr>
              <a:t>】</a:t>
            </a:r>
            <a:r>
              <a:rPr lang="zh-CN" altLang="en-US" dirty="0" smtClean="0"/>
              <a:t>如图</a:t>
            </a:r>
            <a:r>
              <a:rPr lang="en-US" dirty="0" smtClean="0"/>
              <a:t>15-14</a:t>
            </a:r>
            <a:r>
              <a:rPr lang="zh-CN" altLang="en-US" dirty="0" smtClean="0"/>
              <a:t>所示，电源电压保持不变，灯泡上标有“</a:t>
            </a:r>
            <a:r>
              <a:rPr lang="en-US" dirty="0" smtClean="0"/>
              <a:t>12 V</a:t>
            </a:r>
            <a:r>
              <a:rPr lang="zh-CN" altLang="en-US" dirty="0" smtClean="0"/>
              <a:t>　</a:t>
            </a:r>
            <a:r>
              <a:rPr lang="en-US" dirty="0" smtClean="0"/>
              <a:t>6 W</a:t>
            </a:r>
            <a:r>
              <a:rPr lang="zh-CN" altLang="en-US" dirty="0" smtClean="0"/>
              <a:t>”，定值电阻</a:t>
            </a:r>
            <a:r>
              <a:rPr lang="en-US" dirty="0" smtClean="0"/>
              <a:t>R</a:t>
            </a:r>
            <a:r>
              <a:rPr lang="en-US" baseline="-25000" dirty="0" smtClean="0"/>
              <a:t>1</a:t>
            </a:r>
            <a:r>
              <a:rPr lang="en-US" dirty="0" smtClean="0"/>
              <a:t>=120 Ω</a:t>
            </a:r>
            <a:r>
              <a:rPr lang="zh-CN" altLang="en-US" dirty="0" smtClean="0"/>
              <a:t>，滑动变阻器</a:t>
            </a:r>
            <a:r>
              <a:rPr lang="en-US" dirty="0" smtClean="0"/>
              <a:t>R</a:t>
            </a:r>
            <a:r>
              <a:rPr lang="en-US" baseline="-25000" dirty="0" smtClean="0"/>
              <a:t>2</a:t>
            </a:r>
            <a:r>
              <a:rPr lang="zh-CN" altLang="en-US" dirty="0" smtClean="0"/>
              <a:t>上标有“</a:t>
            </a:r>
            <a:r>
              <a:rPr lang="en-US" dirty="0" smtClean="0"/>
              <a:t>50 Ω</a:t>
            </a:r>
            <a:r>
              <a:rPr lang="zh-CN" altLang="en-US" dirty="0" smtClean="0"/>
              <a:t>　</a:t>
            </a:r>
            <a:r>
              <a:rPr lang="en-US" dirty="0" smtClean="0"/>
              <a:t>1 A</a:t>
            </a:r>
            <a:r>
              <a:rPr lang="zh-CN" altLang="en-US" dirty="0" smtClean="0"/>
              <a:t>”，电压表的量程选用</a:t>
            </a:r>
            <a:r>
              <a:rPr lang="en-US" dirty="0" smtClean="0"/>
              <a:t>0~3 V</a:t>
            </a:r>
            <a:r>
              <a:rPr lang="zh-CN" altLang="en-US" dirty="0" smtClean="0"/>
              <a:t>。断开</a:t>
            </a:r>
            <a:r>
              <a:rPr lang="en-US" dirty="0" smtClean="0"/>
              <a:t>S</a:t>
            </a:r>
            <a:r>
              <a:rPr lang="en-US" baseline="-25000" dirty="0" smtClean="0"/>
              <a:t>2</a:t>
            </a:r>
            <a:r>
              <a:rPr lang="zh-CN" altLang="en-US" dirty="0" smtClean="0"/>
              <a:t>，闭合</a:t>
            </a:r>
            <a:r>
              <a:rPr lang="en-US" dirty="0" smtClean="0"/>
              <a:t>S</a:t>
            </a:r>
            <a:r>
              <a:rPr lang="zh-CN" altLang="en-US" dirty="0" smtClean="0"/>
              <a:t>和</a:t>
            </a:r>
            <a:r>
              <a:rPr lang="en-US" dirty="0" smtClean="0"/>
              <a:t>S</a:t>
            </a:r>
            <a:r>
              <a:rPr lang="en-US" baseline="-25000" dirty="0" smtClean="0"/>
              <a:t>1</a:t>
            </a:r>
            <a:r>
              <a:rPr lang="zh-CN" altLang="en-US" dirty="0" smtClean="0"/>
              <a:t>，滑片</a:t>
            </a:r>
            <a:r>
              <a:rPr lang="en-US" dirty="0" smtClean="0"/>
              <a:t>P</a:t>
            </a:r>
            <a:r>
              <a:rPr lang="zh-CN" altLang="en-US" dirty="0" smtClean="0"/>
              <a:t>移到</a:t>
            </a:r>
            <a:r>
              <a:rPr lang="en-US" dirty="0" smtClean="0"/>
              <a:t>B</a:t>
            </a:r>
            <a:r>
              <a:rPr lang="zh-CN" altLang="en-US" dirty="0" smtClean="0"/>
              <a:t>端，灯泡刚好正常发光。</a:t>
            </a:r>
          </a:p>
          <a:p>
            <a:pPr algn="just">
              <a:lnSpc>
                <a:spcPct val="150000"/>
              </a:lnSpc>
            </a:pPr>
            <a:r>
              <a:rPr lang="zh-CN" altLang="en-US" dirty="0" smtClean="0"/>
              <a:t>（</a:t>
            </a:r>
            <a:r>
              <a:rPr lang="en-US" dirty="0" smtClean="0"/>
              <a:t>2</a:t>
            </a:r>
            <a:r>
              <a:rPr lang="zh-CN" altLang="en-US" dirty="0" smtClean="0"/>
              <a:t>）断开</a:t>
            </a:r>
            <a:r>
              <a:rPr lang="en-US" dirty="0" smtClean="0"/>
              <a:t>S</a:t>
            </a:r>
            <a:r>
              <a:rPr lang="en-US" baseline="-25000" dirty="0" smtClean="0"/>
              <a:t>1</a:t>
            </a:r>
            <a:r>
              <a:rPr lang="zh-CN" altLang="en-US" dirty="0" smtClean="0"/>
              <a:t>，闭合</a:t>
            </a:r>
            <a:r>
              <a:rPr lang="en-US" dirty="0" smtClean="0"/>
              <a:t>S</a:t>
            </a:r>
            <a:r>
              <a:rPr lang="zh-CN" altLang="en-US" dirty="0" smtClean="0"/>
              <a:t>和</a:t>
            </a:r>
            <a:r>
              <a:rPr lang="en-US" dirty="0" smtClean="0"/>
              <a:t>S</a:t>
            </a:r>
            <a:r>
              <a:rPr lang="en-US" baseline="-25000" dirty="0" smtClean="0"/>
              <a:t>2</a:t>
            </a:r>
            <a:r>
              <a:rPr lang="zh-CN" altLang="en-US" dirty="0" smtClean="0"/>
              <a:t>，在安全前提下，调节滑片</a:t>
            </a:r>
            <a:r>
              <a:rPr lang="en-US" dirty="0" smtClean="0"/>
              <a:t>P</a:t>
            </a:r>
            <a:r>
              <a:rPr lang="zh-CN" altLang="en-US" dirty="0" smtClean="0"/>
              <a:t>的过程中，电路消耗的最小功率是多少？</a:t>
            </a:r>
            <a:endParaRPr lang="zh-CN" altLang="en-US" dirty="0"/>
          </a:p>
        </p:txBody>
      </p:sp>
      <p:sp>
        <p:nvSpPr>
          <p:cNvPr id="15" name="矩形 14"/>
          <p:cNvSpPr/>
          <p:nvPr/>
        </p:nvSpPr>
        <p:spPr>
          <a:xfrm>
            <a:off x="7377031" y="2040243"/>
            <a:ext cx="864339" cy="307777"/>
          </a:xfrm>
          <a:prstGeom prst="rect">
            <a:avLst/>
          </a:prstGeom>
        </p:spPr>
        <p:txBody>
          <a:bodyPr wrap="none">
            <a:spAutoFit/>
          </a:bodyPr>
          <a:lstStyle/>
          <a:p>
            <a:r>
              <a:rPr lang="zh-CN" altLang="en-US" sz="1400" dirty="0" smtClean="0"/>
              <a:t>图</a:t>
            </a:r>
            <a:r>
              <a:rPr lang="en-US" sz="1400" dirty="0" smtClean="0"/>
              <a:t>15-14</a:t>
            </a:r>
            <a:endParaRPr lang="zh-CN" altLang="en-US" sz="1400" dirty="0"/>
          </a:p>
        </p:txBody>
      </p:sp>
      <p:pic>
        <p:nvPicPr>
          <p:cNvPr id="10" name="19LZ209.EPS" descr="id:2147503435;FounderCES"/>
          <p:cNvPicPr/>
          <p:nvPr/>
        </p:nvPicPr>
        <p:blipFill>
          <a:blip r:embed="rId2" cstate="print"/>
          <a:stretch>
            <a:fillRect/>
          </a:stretch>
        </p:blipFill>
        <p:spPr>
          <a:xfrm>
            <a:off x="6996567" y="421272"/>
            <a:ext cx="1757146" cy="1418037"/>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55297" name="Object 1"/>
          <p:cNvGraphicFramePr>
            <a:graphicFrameLocks noChangeAspect="1"/>
          </p:cNvGraphicFramePr>
          <p:nvPr/>
        </p:nvGraphicFramePr>
        <p:xfrm>
          <a:off x="809625" y="412750"/>
          <a:ext cx="7947025" cy="2928938"/>
        </p:xfrm>
        <a:graphic>
          <a:graphicData uri="http://schemas.openxmlformats.org/presentationml/2006/ole">
            <mc:AlternateContent xmlns:mc="http://schemas.openxmlformats.org/markup-compatibility/2006">
              <mc:Choice xmlns:v="urn:schemas-microsoft-com:vml" Requires="v">
                <p:oleObj spid="_x0000_s76803" name="文档" r:id="rId4" imgW="7953756" imgH="2936443" progId="Office12.wps.Document.8">
                  <p:embed/>
                </p:oleObj>
              </mc:Choice>
              <mc:Fallback>
                <p:oleObj name="文档" r:id="rId4" imgW="7953756" imgH="2936443"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9625" y="412750"/>
                        <a:ext cx="7947025" cy="292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38387" y="222081"/>
            <a:ext cx="8121834" cy="2150195"/>
          </a:xfrm>
          <a:prstGeom prst="rect">
            <a:avLst/>
          </a:prstGeom>
          <a:noFill/>
        </p:spPr>
        <p:txBody>
          <a:bodyPr wrap="square" lIns="36000" tIns="36000" rIns="36000" bIns="36000" rtlCol="0">
            <a:spAutoFit/>
          </a:bodyPr>
          <a:lstStyle/>
          <a:p>
            <a:pPr algn="just">
              <a:lnSpc>
                <a:spcPct val="150000"/>
              </a:lnSpc>
            </a:pPr>
            <a:r>
              <a:rPr lang="en-US" b="1" dirty="0" smtClean="0"/>
              <a:t>13.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菏泽</a:t>
            </a:r>
            <a:r>
              <a:rPr lang="en-US" altLang="zh-CN" dirty="0" smtClean="0">
                <a:solidFill>
                  <a:srgbClr val="409E8A"/>
                </a:solidFill>
              </a:rPr>
              <a:t>】</a:t>
            </a:r>
            <a:r>
              <a:rPr lang="zh-CN" altLang="en-US" dirty="0" smtClean="0"/>
              <a:t>如图</a:t>
            </a:r>
            <a:r>
              <a:rPr lang="en-US" dirty="0" smtClean="0"/>
              <a:t>15-15</a:t>
            </a:r>
            <a:r>
              <a:rPr lang="zh-CN" altLang="en-US" dirty="0" smtClean="0"/>
              <a:t>所示，将标有“</a:t>
            </a:r>
            <a:r>
              <a:rPr lang="en-US" dirty="0" smtClean="0"/>
              <a:t>2.5 V</a:t>
            </a:r>
            <a:r>
              <a:rPr lang="zh-CN" altLang="en-US" dirty="0" smtClean="0"/>
              <a:t>　</a:t>
            </a:r>
            <a:r>
              <a:rPr lang="en-US" dirty="0" smtClean="0"/>
              <a:t>0.625 W</a:t>
            </a:r>
            <a:r>
              <a:rPr lang="zh-CN" altLang="en-US" dirty="0" smtClean="0"/>
              <a:t>”字样的小灯泡接入电源电压为</a:t>
            </a:r>
            <a:r>
              <a:rPr lang="en-US" dirty="0" smtClean="0"/>
              <a:t>4.5 V</a:t>
            </a:r>
            <a:r>
              <a:rPr lang="zh-CN" altLang="en-US" dirty="0" smtClean="0"/>
              <a:t>（电压保持不变）的电路中。为调节灯泡亮度，在电路中串联一个滑动变阻器，两个电压表的量程都是</a:t>
            </a:r>
            <a:r>
              <a:rPr lang="en-US" dirty="0" smtClean="0"/>
              <a:t>3 V</a:t>
            </a:r>
            <a:r>
              <a:rPr lang="zh-CN" altLang="en-US" dirty="0" smtClean="0"/>
              <a:t>。</a:t>
            </a:r>
          </a:p>
          <a:p>
            <a:pPr algn="just">
              <a:lnSpc>
                <a:spcPct val="150000"/>
              </a:lnSpc>
            </a:pPr>
            <a:r>
              <a:rPr lang="zh-CN" altLang="en-US" dirty="0" smtClean="0"/>
              <a:t>（</a:t>
            </a:r>
            <a:r>
              <a:rPr lang="en-US" dirty="0" smtClean="0"/>
              <a:t>1</a:t>
            </a:r>
            <a:r>
              <a:rPr lang="zh-CN" altLang="en-US" dirty="0" smtClean="0"/>
              <a:t>）移动滑动变阻器的滑片，使小灯泡正常发光，求灯泡正常发光时的电阻是多大？</a:t>
            </a:r>
          </a:p>
        </p:txBody>
      </p:sp>
      <p:sp>
        <p:nvSpPr>
          <p:cNvPr id="15" name="矩形 14"/>
          <p:cNvSpPr/>
          <p:nvPr/>
        </p:nvSpPr>
        <p:spPr>
          <a:xfrm>
            <a:off x="7324481" y="3700878"/>
            <a:ext cx="864339" cy="307777"/>
          </a:xfrm>
          <a:prstGeom prst="rect">
            <a:avLst/>
          </a:prstGeom>
        </p:spPr>
        <p:txBody>
          <a:bodyPr wrap="none">
            <a:spAutoFit/>
          </a:bodyPr>
          <a:lstStyle/>
          <a:p>
            <a:r>
              <a:rPr lang="zh-CN" altLang="en-US" sz="1400" dirty="0" smtClean="0"/>
              <a:t>图</a:t>
            </a:r>
            <a:r>
              <a:rPr lang="en-US" sz="1400" dirty="0" smtClean="0"/>
              <a:t>15-15</a:t>
            </a:r>
            <a:endParaRPr lang="zh-CN" altLang="en-US" sz="1400" dirty="0"/>
          </a:p>
        </p:txBody>
      </p:sp>
      <p:pic>
        <p:nvPicPr>
          <p:cNvPr id="9" name="20WNW378.EPS" descr="id:2147503442;FounderCES"/>
          <p:cNvPicPr/>
          <p:nvPr/>
        </p:nvPicPr>
        <p:blipFill>
          <a:blip r:embed="rId3" cstate="print"/>
          <a:stretch>
            <a:fillRect/>
          </a:stretch>
        </p:blipFill>
        <p:spPr>
          <a:xfrm>
            <a:off x="6545115" y="1993435"/>
            <a:ext cx="2140618" cy="1496000"/>
          </a:xfrm>
          <a:prstGeom prst="rect">
            <a:avLst/>
          </a:prstGeom>
        </p:spPr>
      </p:pic>
      <p:graphicFrame>
        <p:nvGraphicFramePr>
          <p:cNvPr id="54273" name="Object 1"/>
          <p:cNvGraphicFramePr>
            <a:graphicFrameLocks noChangeAspect="1"/>
          </p:cNvGraphicFramePr>
          <p:nvPr/>
        </p:nvGraphicFramePr>
        <p:xfrm>
          <a:off x="914400" y="2382838"/>
          <a:ext cx="5697538" cy="1784350"/>
        </p:xfrm>
        <a:graphic>
          <a:graphicData uri="http://schemas.openxmlformats.org/presentationml/2006/ole">
            <mc:AlternateContent xmlns:mc="http://schemas.openxmlformats.org/markup-compatibility/2006">
              <mc:Choice xmlns:v="urn:schemas-microsoft-com:vml" Requires="v">
                <p:oleObj spid="_x0000_s54274" name="文档" r:id="rId5" imgW="5702808" imgH="1790395" progId="Office12.wps.Document.8">
                  <p:embed/>
                </p:oleObj>
              </mc:Choice>
              <mc:Fallback>
                <p:oleObj name="文档" r:id="rId5" imgW="5702808" imgH="1790395" progId="Office12.wps.Document.8">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382838"/>
                        <a:ext cx="5697538" cy="178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4273"/>
                                        </p:tgtEl>
                                        <p:attrNameLst>
                                          <p:attrName>style.visibility</p:attrName>
                                        </p:attrNameLst>
                                      </p:cBhvr>
                                      <p:to>
                                        <p:strVal val="visible"/>
                                      </p:to>
                                    </p:set>
                                    <p:animEffect transition="in" filter="fade">
                                      <p:cBhvr>
                                        <p:cTn id="7" dur="500"/>
                                        <p:tgtEl>
                                          <p:spTgt spid="54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38387" y="222081"/>
            <a:ext cx="8121834" cy="1734697"/>
          </a:xfrm>
          <a:prstGeom prst="rect">
            <a:avLst/>
          </a:prstGeom>
          <a:noFill/>
        </p:spPr>
        <p:txBody>
          <a:bodyPr wrap="square" lIns="36000" tIns="36000" rIns="36000" bIns="36000" rtlCol="0">
            <a:spAutoFit/>
          </a:bodyPr>
          <a:lstStyle/>
          <a:p>
            <a:pPr algn="just">
              <a:lnSpc>
                <a:spcPct val="150000"/>
              </a:lnSpc>
            </a:pPr>
            <a:r>
              <a:rPr lang="en-US" b="1" dirty="0" smtClean="0"/>
              <a:t>13.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菏泽</a:t>
            </a:r>
            <a:r>
              <a:rPr lang="en-US" altLang="zh-CN" dirty="0" smtClean="0">
                <a:solidFill>
                  <a:srgbClr val="409E8A"/>
                </a:solidFill>
              </a:rPr>
              <a:t>】</a:t>
            </a:r>
            <a:r>
              <a:rPr lang="zh-CN" altLang="en-US" dirty="0" smtClean="0"/>
              <a:t>如图</a:t>
            </a:r>
            <a:r>
              <a:rPr lang="en-US" dirty="0" smtClean="0"/>
              <a:t>15-15</a:t>
            </a:r>
            <a:r>
              <a:rPr lang="zh-CN" altLang="en-US" dirty="0" smtClean="0"/>
              <a:t>所示，将标有“</a:t>
            </a:r>
            <a:r>
              <a:rPr lang="en-US" dirty="0" smtClean="0"/>
              <a:t>2.5 V</a:t>
            </a:r>
            <a:r>
              <a:rPr lang="zh-CN" altLang="en-US" dirty="0" smtClean="0"/>
              <a:t>　</a:t>
            </a:r>
            <a:r>
              <a:rPr lang="en-US" dirty="0" smtClean="0"/>
              <a:t>0.625 W</a:t>
            </a:r>
            <a:r>
              <a:rPr lang="zh-CN" altLang="en-US" dirty="0" smtClean="0"/>
              <a:t>”字样的小灯泡接入电源电压为</a:t>
            </a:r>
            <a:r>
              <a:rPr lang="en-US" dirty="0" smtClean="0"/>
              <a:t>4.5 V</a:t>
            </a:r>
            <a:r>
              <a:rPr lang="zh-CN" altLang="en-US" dirty="0" smtClean="0"/>
              <a:t>（电压保持不变）的电路中。为调节灯泡亮度，在电路中串联一个滑动变阻器，两个电压表的量程都是</a:t>
            </a:r>
            <a:r>
              <a:rPr lang="en-US" dirty="0" smtClean="0"/>
              <a:t>3 V</a:t>
            </a:r>
            <a:r>
              <a:rPr lang="zh-CN" altLang="en-US" dirty="0" smtClean="0"/>
              <a:t>。</a:t>
            </a:r>
          </a:p>
          <a:p>
            <a:pPr algn="just">
              <a:lnSpc>
                <a:spcPct val="150000"/>
              </a:lnSpc>
            </a:pPr>
            <a:r>
              <a:rPr lang="zh-CN" altLang="en-US" dirty="0" smtClean="0"/>
              <a:t>（</a:t>
            </a:r>
            <a:r>
              <a:rPr lang="en-US" dirty="0" smtClean="0"/>
              <a:t>2</a:t>
            </a:r>
            <a:r>
              <a:rPr lang="zh-CN" altLang="en-US" dirty="0" smtClean="0"/>
              <a:t>）在小灯泡正常发光的情况下，通电</a:t>
            </a:r>
            <a:r>
              <a:rPr lang="en-US" dirty="0" smtClean="0"/>
              <a:t>5 min</a:t>
            </a:r>
            <a:r>
              <a:rPr lang="zh-CN" altLang="en-US" dirty="0" smtClean="0"/>
              <a:t>，滑动变阻器消耗的电能是多少？</a:t>
            </a:r>
          </a:p>
        </p:txBody>
      </p:sp>
      <p:sp>
        <p:nvSpPr>
          <p:cNvPr id="15" name="矩形 14"/>
          <p:cNvSpPr/>
          <p:nvPr/>
        </p:nvSpPr>
        <p:spPr>
          <a:xfrm>
            <a:off x="7187846" y="3953126"/>
            <a:ext cx="864339" cy="307777"/>
          </a:xfrm>
          <a:prstGeom prst="rect">
            <a:avLst/>
          </a:prstGeom>
        </p:spPr>
        <p:txBody>
          <a:bodyPr wrap="none">
            <a:spAutoFit/>
          </a:bodyPr>
          <a:lstStyle/>
          <a:p>
            <a:r>
              <a:rPr lang="zh-CN" altLang="en-US" sz="1400" dirty="0" smtClean="0"/>
              <a:t>图</a:t>
            </a:r>
            <a:r>
              <a:rPr lang="en-US" sz="1400" dirty="0" smtClean="0"/>
              <a:t>15-15</a:t>
            </a:r>
            <a:endParaRPr lang="zh-CN" altLang="en-US" sz="1400" dirty="0"/>
          </a:p>
        </p:txBody>
      </p:sp>
      <p:pic>
        <p:nvPicPr>
          <p:cNvPr id="9" name="20WNW378.EPS" descr="id:2147503442;FounderCES"/>
          <p:cNvPicPr/>
          <p:nvPr/>
        </p:nvPicPr>
        <p:blipFill>
          <a:blip r:embed="rId2" cstate="print"/>
          <a:stretch>
            <a:fillRect/>
          </a:stretch>
        </p:blipFill>
        <p:spPr>
          <a:xfrm>
            <a:off x="6261336" y="2088027"/>
            <a:ext cx="2306048" cy="1611613"/>
          </a:xfrm>
          <a:prstGeom prst="rect">
            <a:avLst/>
          </a:prstGeom>
        </p:spPr>
      </p:pic>
      <p:sp>
        <p:nvSpPr>
          <p:cNvPr id="78849" name="Rectangle 1"/>
          <p:cNvSpPr>
            <a:spLocks noChangeArrowheads="1"/>
          </p:cNvSpPr>
          <p:nvPr/>
        </p:nvSpPr>
        <p:spPr bwMode="auto">
          <a:xfrm>
            <a:off x="830317" y="2102069"/>
            <a:ext cx="5381297" cy="25359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解：（</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2</a:t>
            </a: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）由电路图可知</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a:t>
            </a: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小灯泡和滑动变阻器串联</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a:t>
            </a: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灯泡正常发光时</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a:t>
            </a: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滑动变阻器分担的电压</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U</a:t>
            </a:r>
            <a:r>
              <a:rPr kumimoji="0" lang="en-US" altLang="zh-CN" sz="1800" b="1" i="0" u="none" strike="noStrike" cap="none" normalizeH="0" baseline="-30000" dirty="0" smtClean="0">
                <a:ln>
                  <a:noFill/>
                </a:ln>
                <a:solidFill>
                  <a:srgbClr val="C00000"/>
                </a:solidFill>
                <a:effectLst/>
                <a:latin typeface="微软雅黑" pitchFamily="34" charset="-122"/>
                <a:ea typeface="微软雅黑" pitchFamily="34" charset="-122"/>
                <a:cs typeface="Times New Roman" pitchFamily="18" charset="0"/>
              </a:rPr>
              <a:t>R</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=U-U</a:t>
            </a:r>
            <a:r>
              <a:rPr kumimoji="0" lang="zh-CN" altLang="en-US" sz="1800" b="1" i="0" u="none" strike="noStrike" cap="none" normalizeH="0" baseline="-30000" dirty="0" smtClean="0">
                <a:ln>
                  <a:noFill/>
                </a:ln>
                <a:solidFill>
                  <a:srgbClr val="C00000"/>
                </a:solidFill>
                <a:effectLst/>
                <a:latin typeface="微软雅黑" pitchFamily="34" charset="-122"/>
                <a:ea typeface="微软雅黑" pitchFamily="34" charset="-122"/>
                <a:cs typeface="Times New Roman" pitchFamily="18" charset="0"/>
              </a:rPr>
              <a:t>额</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=4.5 V-2.5 V=2 V,</a:t>
            </a:r>
            <a:endParaRPr kumimoji="0" lang="en-US" altLang="zh-CN" sz="900" b="0" i="0" u="none" strike="noStrike" cap="none" normalizeH="0" baseline="0" dirty="0" smtClean="0">
              <a:ln>
                <a:noFill/>
              </a:ln>
              <a:solidFill>
                <a:schemeClr val="tx1"/>
              </a:solidFill>
              <a:effectLst/>
              <a:latin typeface="Arial" pitchFamily="34" charset="0"/>
              <a:ea typeface="宋体" pitchFamily="2" charset="-122"/>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通过滑动变阻器的电流</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I</a:t>
            </a:r>
            <a:r>
              <a:rPr kumimoji="0" lang="en-US" altLang="zh-CN" sz="1800" b="1" i="0" u="none" strike="noStrike" cap="none" normalizeH="0" baseline="-30000" dirty="0" smtClean="0">
                <a:ln>
                  <a:noFill/>
                </a:ln>
                <a:solidFill>
                  <a:srgbClr val="C00000"/>
                </a:solidFill>
                <a:effectLst/>
                <a:latin typeface="微软雅黑" pitchFamily="34" charset="-122"/>
                <a:ea typeface="微软雅黑" pitchFamily="34" charset="-122"/>
                <a:cs typeface="Times New Roman" pitchFamily="18" charset="0"/>
              </a:rPr>
              <a:t>R</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=I=0.25 A,</a:t>
            </a:r>
            <a:endParaRPr kumimoji="0" lang="en-US" altLang="zh-CN" sz="900" b="0" i="0" u="none" strike="noStrike" cap="none" normalizeH="0" baseline="0" dirty="0" smtClean="0">
              <a:ln>
                <a:noFill/>
              </a:ln>
              <a:solidFill>
                <a:schemeClr val="tx1"/>
              </a:solidFill>
              <a:effectLst/>
              <a:latin typeface="Arial" pitchFamily="34" charset="0"/>
              <a:ea typeface="宋体" pitchFamily="2" charset="-122"/>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滑动变阻器消耗的电能</a:t>
            </a:r>
            <a:endParaRPr kumimoji="0" lang="zh-CN" altLang="en-US" sz="900" b="0" i="0" u="none" strike="noStrike" cap="none" normalizeH="0" baseline="0" dirty="0" smtClean="0">
              <a:ln>
                <a:noFill/>
              </a:ln>
              <a:solidFill>
                <a:schemeClr val="tx1"/>
              </a:solidFill>
              <a:effectLst/>
              <a:latin typeface="Arial" pitchFamily="34" charset="0"/>
              <a:ea typeface="宋体" pitchFamily="2" charset="-122"/>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W=</a:t>
            </a:r>
            <a:r>
              <a:rPr kumimoji="0" lang="en-US" altLang="zh-CN" sz="1800" b="1" i="0" u="none" strike="noStrike" cap="none" normalizeH="0" baseline="0" dirty="0" err="1" smtClean="0">
                <a:ln>
                  <a:noFill/>
                </a:ln>
                <a:solidFill>
                  <a:srgbClr val="C00000"/>
                </a:solidFill>
                <a:effectLst/>
                <a:latin typeface="微软雅黑" pitchFamily="34" charset="-122"/>
                <a:ea typeface="微软雅黑" pitchFamily="34" charset="-122"/>
                <a:cs typeface="Times New Roman" pitchFamily="18" charset="0"/>
              </a:rPr>
              <a:t>U</a:t>
            </a:r>
            <a:r>
              <a:rPr kumimoji="0" lang="en-US" altLang="zh-CN" sz="1800" b="1" i="0" u="none" strike="noStrike" cap="none" normalizeH="0" baseline="-30000" dirty="0" err="1" smtClean="0">
                <a:ln>
                  <a:noFill/>
                </a:ln>
                <a:solidFill>
                  <a:srgbClr val="C00000"/>
                </a:solidFill>
                <a:effectLst/>
                <a:latin typeface="微软雅黑" pitchFamily="34" charset="-122"/>
                <a:ea typeface="微软雅黑" pitchFamily="34" charset="-122"/>
                <a:cs typeface="Times New Roman" pitchFamily="18" charset="0"/>
              </a:rPr>
              <a:t>R</a:t>
            </a:r>
            <a:r>
              <a:rPr kumimoji="0" lang="en-US" altLang="zh-CN" sz="1800" b="1" i="0" u="none" strike="noStrike" cap="none" normalizeH="0" baseline="0" dirty="0" err="1" smtClean="0">
                <a:ln>
                  <a:noFill/>
                </a:ln>
                <a:solidFill>
                  <a:srgbClr val="C00000"/>
                </a:solidFill>
                <a:effectLst/>
                <a:latin typeface="微软雅黑" pitchFamily="34" charset="-122"/>
                <a:ea typeface="微软雅黑" pitchFamily="34" charset="-122"/>
                <a:cs typeface="Times New Roman" pitchFamily="18" charset="0"/>
              </a:rPr>
              <a:t>I</a:t>
            </a:r>
            <a:r>
              <a:rPr kumimoji="0" lang="en-US" altLang="zh-CN" sz="1800" b="1" i="0" u="none" strike="noStrike" cap="none" normalizeH="0" baseline="-30000" dirty="0" err="1" smtClean="0">
                <a:ln>
                  <a:noFill/>
                </a:ln>
                <a:solidFill>
                  <a:srgbClr val="C00000"/>
                </a:solidFill>
                <a:effectLst/>
                <a:latin typeface="微软雅黑" pitchFamily="34" charset="-122"/>
                <a:ea typeface="微软雅黑" pitchFamily="34" charset="-122"/>
                <a:cs typeface="Times New Roman" pitchFamily="18" charset="0"/>
              </a:rPr>
              <a:t>R</a:t>
            </a:r>
            <a:r>
              <a:rPr kumimoji="0" lang="en-US" altLang="zh-CN" sz="1800" b="1" i="0" u="none" strike="noStrike" cap="none" normalizeH="0" baseline="0" dirty="0" err="1" smtClean="0">
                <a:ln>
                  <a:noFill/>
                </a:ln>
                <a:solidFill>
                  <a:srgbClr val="C00000"/>
                </a:solidFill>
                <a:effectLst/>
                <a:latin typeface="微软雅黑" pitchFamily="34" charset="-122"/>
                <a:ea typeface="微软雅黑" pitchFamily="34" charset="-122"/>
                <a:cs typeface="Times New Roman" pitchFamily="18" charset="0"/>
              </a:rPr>
              <a:t>t</a:t>
            </a:r>
            <a:r>
              <a:rPr kumimoji="0" lang="en-US" altLang="zh-CN"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=2 V×0.25 A×5×60 s=150 J</a:t>
            </a:r>
            <a:r>
              <a:rPr kumimoji="0" lang="zh-CN" altLang="en-US" sz="1800" b="1" i="0" u="none" strike="noStrike" cap="none" normalizeH="0" baseline="0" dirty="0" smtClean="0">
                <a:ln>
                  <a:noFill/>
                </a:ln>
                <a:solidFill>
                  <a:srgbClr val="C00000"/>
                </a:solidFill>
                <a:effectLst/>
                <a:latin typeface="微软雅黑" pitchFamily="34" charset="-122"/>
                <a:ea typeface="微软雅黑" pitchFamily="34" charset="-122"/>
                <a:cs typeface="Times New Roman" pitchFamily="18" charset="0"/>
              </a:rPr>
              <a:t>。</a:t>
            </a:r>
            <a:endParaRPr kumimoji="0" lang="zh-CN" altLang="en-US" sz="1800" b="0" i="0" u="none" strike="noStrike" cap="none" normalizeH="0" baseline="0" dirty="0" smtClean="0">
              <a:ln>
                <a:noFill/>
              </a:ln>
              <a:solidFill>
                <a:schemeClr val="tx1"/>
              </a:solidFill>
              <a:effectLst/>
              <a:latin typeface="Arial" pitchFamily="34" charset="0"/>
              <a:ea typeface="宋体" pitchFamily="2" charset="-122"/>
            </a:endParaRPr>
          </a:p>
        </p:txBody>
      </p:sp>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849"/>
                                        </p:tgtEl>
                                        <p:attrNameLst>
                                          <p:attrName>style.visibility</p:attrName>
                                        </p:attrNameLst>
                                      </p:cBhvr>
                                      <p:to>
                                        <p:strVal val="visible"/>
                                      </p:to>
                                    </p:set>
                                    <p:animEffect transition="in" filter="fade">
                                      <p:cBhvr>
                                        <p:cTn id="7" dur="500"/>
                                        <p:tgtEl>
                                          <p:spTgt spid="78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sp>
        <p:nvSpPr>
          <p:cNvPr id="12" name="文本框 12">
            <a:extLst>
              <a:ext uri="{FF2B5EF4-FFF2-40B4-BE49-F238E27FC236}">
                <a16:creationId xmlns="" xmlns:a16="http://schemas.microsoft.com/office/drawing/2014/main" id="{8CB8DA87-30EF-4CE6-BCFA-63A6A0982DC1}"/>
              </a:ext>
            </a:extLst>
          </p:cNvPr>
          <p:cNvSpPr txBox="1"/>
          <p:nvPr/>
        </p:nvSpPr>
        <p:spPr>
          <a:xfrm>
            <a:off x="738387" y="222081"/>
            <a:ext cx="8121834" cy="2565693"/>
          </a:xfrm>
          <a:prstGeom prst="rect">
            <a:avLst/>
          </a:prstGeom>
          <a:noFill/>
        </p:spPr>
        <p:txBody>
          <a:bodyPr wrap="square" lIns="36000" tIns="36000" rIns="36000" bIns="36000" rtlCol="0">
            <a:spAutoFit/>
          </a:bodyPr>
          <a:lstStyle/>
          <a:p>
            <a:pPr algn="just">
              <a:lnSpc>
                <a:spcPct val="150000"/>
              </a:lnSpc>
            </a:pPr>
            <a:r>
              <a:rPr lang="en-US" b="1" dirty="0" smtClean="0"/>
              <a:t>13. </a:t>
            </a:r>
            <a:r>
              <a:rPr lang="en-US" altLang="zh-CN" dirty="0" smtClean="0">
                <a:solidFill>
                  <a:srgbClr val="409E8A"/>
                </a:solidFill>
              </a:rPr>
              <a:t>【</a:t>
            </a:r>
            <a:r>
              <a:rPr lang="en-US" dirty="0" smtClean="0">
                <a:solidFill>
                  <a:srgbClr val="409E8A"/>
                </a:solidFill>
              </a:rPr>
              <a:t>2019</a:t>
            </a:r>
            <a:r>
              <a:rPr lang="en-US" altLang="zh-CN" dirty="0" smtClean="0">
                <a:solidFill>
                  <a:srgbClr val="409E8A"/>
                </a:solidFill>
              </a:rPr>
              <a:t>·</a:t>
            </a:r>
            <a:r>
              <a:rPr lang="zh-CN" altLang="en-US" dirty="0" smtClean="0">
                <a:solidFill>
                  <a:srgbClr val="409E8A"/>
                </a:solidFill>
              </a:rPr>
              <a:t>菏泽</a:t>
            </a:r>
            <a:r>
              <a:rPr lang="en-US" altLang="zh-CN" dirty="0" smtClean="0">
                <a:solidFill>
                  <a:srgbClr val="409E8A"/>
                </a:solidFill>
              </a:rPr>
              <a:t>】</a:t>
            </a:r>
            <a:r>
              <a:rPr lang="zh-CN" altLang="en-US" dirty="0" smtClean="0"/>
              <a:t>如图</a:t>
            </a:r>
            <a:r>
              <a:rPr lang="en-US" dirty="0" smtClean="0"/>
              <a:t>15-15</a:t>
            </a:r>
            <a:r>
              <a:rPr lang="zh-CN" altLang="en-US" dirty="0" smtClean="0"/>
              <a:t>所示，将标有“</a:t>
            </a:r>
            <a:r>
              <a:rPr lang="en-US" dirty="0" smtClean="0"/>
              <a:t>2.5 V</a:t>
            </a:r>
            <a:r>
              <a:rPr lang="zh-CN" altLang="en-US" dirty="0" smtClean="0"/>
              <a:t>　</a:t>
            </a:r>
            <a:r>
              <a:rPr lang="en-US" dirty="0" smtClean="0"/>
              <a:t>0.625 W</a:t>
            </a:r>
            <a:r>
              <a:rPr lang="zh-CN" altLang="en-US" dirty="0" smtClean="0"/>
              <a:t>”字样的小灯泡接入电源电压为</a:t>
            </a:r>
            <a:r>
              <a:rPr lang="en-US" dirty="0" smtClean="0"/>
              <a:t>4.5 V</a:t>
            </a:r>
            <a:r>
              <a:rPr lang="zh-CN" altLang="en-US" dirty="0" smtClean="0"/>
              <a:t>（电压保持不变）的电路中。为调节灯泡亮度，在电路中串联一个滑动变阻器，两个电压表的量程都是</a:t>
            </a:r>
            <a:r>
              <a:rPr lang="en-US" dirty="0" smtClean="0"/>
              <a:t>3 V</a:t>
            </a:r>
            <a:r>
              <a:rPr lang="zh-CN" altLang="en-US" dirty="0" smtClean="0"/>
              <a:t>。</a:t>
            </a:r>
          </a:p>
          <a:p>
            <a:pPr algn="just">
              <a:lnSpc>
                <a:spcPct val="150000"/>
              </a:lnSpc>
            </a:pPr>
            <a:r>
              <a:rPr lang="zh-CN" altLang="en-US" dirty="0" smtClean="0"/>
              <a:t>（</a:t>
            </a:r>
            <a:r>
              <a:rPr lang="en-US" dirty="0" smtClean="0"/>
              <a:t>3</a:t>
            </a:r>
            <a:r>
              <a:rPr lang="zh-CN" altLang="en-US" dirty="0" smtClean="0"/>
              <a:t>）为保证两个电压表测得的电压均不超过</a:t>
            </a:r>
            <a:r>
              <a:rPr lang="en-US" dirty="0" smtClean="0"/>
              <a:t>3 V</a:t>
            </a:r>
            <a:r>
              <a:rPr lang="zh-CN" altLang="en-US" dirty="0" smtClean="0"/>
              <a:t>，在小灯泡两端的电压不超过额定电压的情况下，滑动变阻器允许的取值范围是多少？ （假定灯丝电阻保持不变）</a:t>
            </a:r>
            <a:endParaRPr lang="zh-CN" altLang="en-US" dirty="0"/>
          </a:p>
        </p:txBody>
      </p:sp>
      <p:sp>
        <p:nvSpPr>
          <p:cNvPr id="15" name="矩形 14"/>
          <p:cNvSpPr/>
          <p:nvPr/>
        </p:nvSpPr>
        <p:spPr>
          <a:xfrm>
            <a:off x="7271929" y="4110781"/>
            <a:ext cx="864339" cy="307777"/>
          </a:xfrm>
          <a:prstGeom prst="rect">
            <a:avLst/>
          </a:prstGeom>
        </p:spPr>
        <p:txBody>
          <a:bodyPr wrap="none">
            <a:spAutoFit/>
          </a:bodyPr>
          <a:lstStyle/>
          <a:p>
            <a:r>
              <a:rPr lang="zh-CN" altLang="en-US" sz="1400" dirty="0" smtClean="0"/>
              <a:t>图</a:t>
            </a:r>
            <a:r>
              <a:rPr lang="en-US" sz="1400" dirty="0" smtClean="0"/>
              <a:t>15-15</a:t>
            </a:r>
            <a:endParaRPr lang="zh-CN" altLang="en-US" sz="1400" dirty="0"/>
          </a:p>
        </p:txBody>
      </p:sp>
      <p:pic>
        <p:nvPicPr>
          <p:cNvPr id="9" name="20WNW378.EPS" descr="id:2147503442;FounderCES"/>
          <p:cNvPicPr/>
          <p:nvPr/>
        </p:nvPicPr>
        <p:blipFill>
          <a:blip r:embed="rId2" cstate="print"/>
          <a:stretch>
            <a:fillRect/>
          </a:stretch>
        </p:blipFill>
        <p:spPr>
          <a:xfrm>
            <a:off x="6608177" y="2487419"/>
            <a:ext cx="2095500" cy="1464469"/>
          </a:xfrm>
          <a:prstGeom prst="rect">
            <a:avLst/>
          </a:prstGeom>
        </p:spPr>
      </p:pic>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xmlns="" id="{45AB04A7-9050-478D-85EF-066586968C3B}"/>
              </a:ext>
            </a:extLst>
          </p:cNvPr>
          <p:cNvSpPr/>
          <p:nvPr/>
        </p:nvSpPr>
        <p:spPr>
          <a:xfrm>
            <a:off x="-7792" y="3417029"/>
            <a:ext cx="437283"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4" name="文本框 10">
            <a:extLst>
              <a:ext uri="{FF2B5EF4-FFF2-40B4-BE49-F238E27FC236}">
                <a16:creationId xmlns:a16="http://schemas.microsoft.com/office/drawing/2014/main" xmlns="" id="{6671E1FD-836D-4A1B-9A94-A63F53F4C781}"/>
              </a:ext>
            </a:extLst>
          </p:cNvPr>
          <p:cNvSpPr txBox="1"/>
          <p:nvPr/>
        </p:nvSpPr>
        <p:spPr>
          <a:xfrm>
            <a:off x="91654"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6419" y="28761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8" name="文本框 10">
            <a:extLst>
              <a:ext uri="{FF2B5EF4-FFF2-40B4-BE49-F238E27FC236}">
                <a16:creationId xmlns:a16="http://schemas.microsoft.com/office/drawing/2014/main" xmlns="" id="{BB9B33FC-E080-44CC-B608-FE671F79480C}"/>
              </a:ext>
            </a:extLst>
          </p:cNvPr>
          <p:cNvSpPr txBox="1"/>
          <p:nvPr/>
        </p:nvSpPr>
        <p:spPr>
          <a:xfrm>
            <a:off x="91633" y="3408793"/>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aphicFrame>
        <p:nvGraphicFramePr>
          <p:cNvPr id="4097" name="Object 1"/>
          <p:cNvGraphicFramePr>
            <a:graphicFrameLocks noChangeAspect="1"/>
          </p:cNvGraphicFramePr>
          <p:nvPr/>
        </p:nvGraphicFramePr>
        <p:xfrm>
          <a:off x="1011238" y="395288"/>
          <a:ext cx="7693025" cy="4017962"/>
        </p:xfrm>
        <a:graphic>
          <a:graphicData uri="http://schemas.openxmlformats.org/presentationml/2006/ole">
            <mc:AlternateContent xmlns:mc="http://schemas.openxmlformats.org/markup-compatibility/2006">
              <mc:Choice xmlns:v="urn:schemas-microsoft-com:vml" Requires="v">
                <p:oleObj spid="_x0000_s4098" name="文档" r:id="rId4" imgW="7722413" imgH="4038905" progId="Office12.wps.Document.8">
                  <p:embed/>
                </p:oleObj>
              </mc:Choice>
              <mc:Fallback>
                <p:oleObj name="文档" r:id="rId4" imgW="7722413" imgH="4038905"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1238" y="395288"/>
                        <a:ext cx="7693025" cy="401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830370328"/>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729713" y="271889"/>
            <a:ext cx="5996908" cy="3812188"/>
          </a:xfrm>
          <a:prstGeom prst="rect">
            <a:avLst/>
          </a:prstGeom>
          <a:noFill/>
        </p:spPr>
        <p:txBody>
          <a:bodyPr wrap="square" lIns="36000" tIns="36000" rIns="36000" bIns="36000" rtlCol="0">
            <a:spAutoFit/>
          </a:bodyPr>
          <a:lstStyle/>
          <a:p>
            <a:pPr algn="just">
              <a:lnSpc>
                <a:spcPct val="150000"/>
              </a:lnSpc>
            </a:pPr>
            <a:r>
              <a:rPr lang="en-US" b="1" dirty="0" smtClean="0"/>
              <a:t>3.</a:t>
            </a:r>
            <a:r>
              <a:rPr lang="zh-CN" altLang="en-US" b="1" dirty="0" smtClean="0"/>
              <a:t>电能表</a:t>
            </a:r>
          </a:p>
          <a:p>
            <a:pPr algn="just">
              <a:lnSpc>
                <a:spcPct val="150000"/>
              </a:lnSpc>
            </a:pPr>
            <a:r>
              <a:rPr lang="zh-CN" altLang="en-US" dirty="0" smtClean="0"/>
              <a:t>（</a:t>
            </a:r>
            <a:r>
              <a:rPr lang="en-US" dirty="0" smtClean="0"/>
              <a:t>1</a:t>
            </a:r>
            <a:r>
              <a:rPr lang="zh-CN" altLang="en-US" dirty="0" smtClean="0"/>
              <a:t>）作用：测量</a:t>
            </a:r>
            <a:r>
              <a:rPr lang="zh-CN" altLang="en-US" u="sng" dirty="0" smtClean="0"/>
              <a:t>　　</a:t>
            </a:r>
            <a:r>
              <a:rPr lang="zh-CN" altLang="en-US" dirty="0" smtClean="0"/>
              <a:t>的仪表，即记录电路</a:t>
            </a:r>
            <a:r>
              <a:rPr lang="zh-CN" altLang="en-US" u="sng" dirty="0" smtClean="0"/>
              <a:t>　 　　</a:t>
            </a:r>
            <a:r>
              <a:rPr lang="zh-CN" altLang="en-US" dirty="0" smtClean="0"/>
              <a:t>的多少。</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）某电能表表盘如图</a:t>
            </a:r>
            <a:r>
              <a:rPr lang="en-US" dirty="0" smtClean="0"/>
              <a:t>15-1</a:t>
            </a:r>
            <a:r>
              <a:rPr lang="zh-CN" altLang="en-US" dirty="0" smtClean="0"/>
              <a:t>所示：“</a:t>
            </a:r>
            <a:r>
              <a:rPr lang="en-US" dirty="0" smtClean="0"/>
              <a:t>63526</a:t>
            </a:r>
            <a:r>
              <a:rPr lang="zh-CN" altLang="en-US" dirty="0" smtClean="0"/>
              <a:t>”说明已消耗</a:t>
            </a:r>
            <a:endParaRPr lang="en-US" altLang="zh-CN" dirty="0" smtClean="0"/>
          </a:p>
          <a:p>
            <a:pPr algn="just">
              <a:lnSpc>
                <a:spcPct val="150000"/>
              </a:lnSpc>
            </a:pPr>
            <a:r>
              <a:rPr lang="zh-CN" altLang="en-US" u="sng" dirty="0" smtClean="0"/>
              <a:t>　　　  </a:t>
            </a:r>
            <a:r>
              <a:rPr lang="en-US" dirty="0" err="1" smtClean="0"/>
              <a:t>kW</a:t>
            </a:r>
            <a:r>
              <a:rPr lang="en-US" altLang="zh-CN" dirty="0" err="1" smtClean="0"/>
              <a:t>·</a:t>
            </a:r>
            <a:r>
              <a:rPr lang="en-US" dirty="0" err="1" smtClean="0"/>
              <a:t>h</a:t>
            </a:r>
            <a:r>
              <a:rPr lang="zh-CN" altLang="en-US" dirty="0" smtClean="0"/>
              <a:t>的电能；“</a:t>
            </a:r>
            <a:r>
              <a:rPr lang="en-US" dirty="0" smtClean="0"/>
              <a:t>220 V</a:t>
            </a:r>
            <a:r>
              <a:rPr lang="zh-CN" altLang="en-US" dirty="0" smtClean="0"/>
              <a:t>　</a:t>
            </a:r>
            <a:r>
              <a:rPr lang="en-US" dirty="0" smtClean="0"/>
              <a:t>10</a:t>
            </a:r>
            <a:r>
              <a:rPr lang="zh-CN" altLang="en-US" dirty="0" smtClean="0"/>
              <a:t>（</a:t>
            </a:r>
            <a:r>
              <a:rPr lang="en-US" dirty="0" smtClean="0"/>
              <a:t>20</a:t>
            </a:r>
            <a:r>
              <a:rPr lang="zh-CN" altLang="en-US" dirty="0" smtClean="0"/>
              <a:t>） </a:t>
            </a:r>
            <a:r>
              <a:rPr lang="en-US" dirty="0" smtClean="0"/>
              <a:t>A</a:t>
            </a:r>
            <a:r>
              <a:rPr lang="zh-CN" altLang="en-US" dirty="0" smtClean="0"/>
              <a:t>”中的“</a:t>
            </a:r>
            <a:r>
              <a:rPr lang="en-US" dirty="0" smtClean="0"/>
              <a:t>220 V</a:t>
            </a:r>
            <a:r>
              <a:rPr lang="zh-CN" altLang="en-US" dirty="0" smtClean="0"/>
              <a:t>”表示接在</a:t>
            </a:r>
            <a:r>
              <a:rPr lang="zh-CN" altLang="en-US" u="sng" dirty="0" smtClean="0"/>
              <a:t>　　　　</a:t>
            </a:r>
            <a:r>
              <a:rPr lang="zh-CN" altLang="en-US" dirty="0" smtClean="0"/>
              <a:t>的电路中使用，“</a:t>
            </a:r>
            <a:r>
              <a:rPr lang="en-US" dirty="0" smtClean="0"/>
              <a:t>10</a:t>
            </a:r>
            <a:r>
              <a:rPr lang="zh-CN" altLang="en-US" dirty="0" smtClean="0"/>
              <a:t>（</a:t>
            </a:r>
            <a:r>
              <a:rPr lang="en-US" dirty="0" smtClean="0"/>
              <a:t>20</a:t>
            </a:r>
            <a:r>
              <a:rPr lang="zh-CN" altLang="en-US" dirty="0" smtClean="0"/>
              <a:t>） </a:t>
            </a:r>
            <a:r>
              <a:rPr lang="en-US" dirty="0" smtClean="0"/>
              <a:t>A</a:t>
            </a:r>
            <a:r>
              <a:rPr lang="zh-CN" altLang="en-US" dirty="0" smtClean="0"/>
              <a:t>”表示这只电能表的</a:t>
            </a:r>
            <a:r>
              <a:rPr lang="zh-CN" altLang="en-US" u="sng" dirty="0" smtClean="0"/>
              <a:t>　　　　</a:t>
            </a:r>
            <a:r>
              <a:rPr lang="zh-CN" altLang="en-US" dirty="0" smtClean="0"/>
              <a:t>为</a:t>
            </a:r>
            <a:r>
              <a:rPr lang="en-US" dirty="0" smtClean="0"/>
              <a:t>10 A</a:t>
            </a:r>
            <a:r>
              <a:rPr lang="zh-CN" altLang="en-US" dirty="0" smtClean="0"/>
              <a:t>，额定</a:t>
            </a:r>
            <a:r>
              <a:rPr lang="zh-CN" altLang="en-US" u="sng" dirty="0" smtClean="0"/>
              <a:t>　　　　　</a:t>
            </a:r>
            <a:r>
              <a:rPr lang="zh-CN" altLang="en-US" dirty="0" smtClean="0"/>
              <a:t>为</a:t>
            </a:r>
            <a:r>
              <a:rPr lang="en-US" dirty="0" smtClean="0"/>
              <a:t>20 A</a:t>
            </a:r>
            <a:r>
              <a:rPr lang="zh-CN" altLang="en-US" dirty="0" smtClean="0"/>
              <a:t>；“</a:t>
            </a:r>
            <a:r>
              <a:rPr lang="en-US" dirty="0" smtClean="0"/>
              <a:t>2500 revs/</a:t>
            </a:r>
            <a:r>
              <a:rPr lang="zh-CN" altLang="en-US" dirty="0" smtClean="0"/>
              <a:t>（</a:t>
            </a:r>
            <a:r>
              <a:rPr lang="en-US" dirty="0" err="1" smtClean="0"/>
              <a:t>kW</a:t>
            </a:r>
            <a:r>
              <a:rPr lang="en-US" altLang="zh-CN" dirty="0" err="1" smtClean="0"/>
              <a:t>·</a:t>
            </a:r>
            <a:r>
              <a:rPr lang="en-US" dirty="0" err="1" smtClean="0"/>
              <a:t>h</a:t>
            </a:r>
            <a:r>
              <a:rPr lang="zh-CN" altLang="en-US" dirty="0" smtClean="0"/>
              <a:t>）”表示接在这个电能表上的用电器每消耗</a:t>
            </a:r>
            <a:r>
              <a:rPr lang="zh-CN" altLang="en-US" u="sng" dirty="0" smtClean="0"/>
              <a:t>　　　    　</a:t>
            </a:r>
            <a:r>
              <a:rPr lang="zh-CN" altLang="en-US" dirty="0" smtClean="0"/>
              <a:t>的电能，电能表的转盘转</a:t>
            </a:r>
            <a:r>
              <a:rPr lang="en-US" dirty="0" smtClean="0"/>
              <a:t>2500</a:t>
            </a:r>
            <a:r>
              <a:rPr lang="zh-CN" altLang="en-US" dirty="0" smtClean="0"/>
              <a:t>圈。</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2604655" y="652346"/>
            <a:ext cx="1031924"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电功</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5282645" y="620815"/>
            <a:ext cx="100254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消耗电能</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772514" y="1876324"/>
            <a:ext cx="112985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6352.6</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a16="http://schemas.microsoft.com/office/drawing/2014/main" xmlns="" id="{2795C5FE-A0E3-4855-B937-A2DA6BC1A4B9}"/>
              </a:ext>
            </a:extLst>
          </p:cNvPr>
          <p:cNvSpPr txBox="1"/>
          <p:nvPr/>
        </p:nvSpPr>
        <p:spPr>
          <a:xfrm>
            <a:off x="2203190" y="2293155"/>
            <a:ext cx="6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220V</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a16="http://schemas.microsoft.com/office/drawing/2014/main" xmlns="" id="{2795C5FE-A0E3-4855-B937-A2DA6BC1A4B9}"/>
              </a:ext>
            </a:extLst>
          </p:cNvPr>
          <p:cNvSpPr txBox="1"/>
          <p:nvPr/>
        </p:nvSpPr>
        <p:spPr>
          <a:xfrm>
            <a:off x="2331625" y="2699474"/>
            <a:ext cx="1115767"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基本电流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7" name="文本框 12">
            <a:extLst>
              <a:ext uri="{FF2B5EF4-FFF2-40B4-BE49-F238E27FC236}">
                <a16:creationId xmlns:a16="http://schemas.microsoft.com/office/drawing/2014/main" xmlns="" id="{2795C5FE-A0E3-4855-B937-A2DA6BC1A4B9}"/>
              </a:ext>
            </a:extLst>
          </p:cNvPr>
          <p:cNvSpPr txBox="1"/>
          <p:nvPr/>
        </p:nvSpPr>
        <p:spPr>
          <a:xfrm>
            <a:off x="4772172" y="2663167"/>
            <a:ext cx="108209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最大电流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30" name="文本框 12">
            <a:extLst>
              <a:ext uri="{FF2B5EF4-FFF2-40B4-BE49-F238E27FC236}">
                <a16:creationId xmlns:a16="http://schemas.microsoft.com/office/drawing/2014/main" xmlns="" id="{2795C5FE-A0E3-4855-B937-A2DA6BC1A4B9}"/>
              </a:ext>
            </a:extLst>
          </p:cNvPr>
          <p:cNvSpPr txBox="1"/>
          <p:nvPr/>
        </p:nvSpPr>
        <p:spPr>
          <a:xfrm>
            <a:off x="1525553" y="3488651"/>
            <a:ext cx="1049481" cy="488201"/>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1 </a:t>
            </a:r>
            <a:r>
              <a:rPr lang="en-US" b="1" dirty="0" err="1" smtClean="0">
                <a:solidFill>
                  <a:srgbClr val="C00000"/>
                </a:solidFill>
              </a:rPr>
              <a:t>kW</a:t>
            </a:r>
            <a:r>
              <a:rPr lang="en-US" dirty="0" err="1" smtClean="0">
                <a:solidFill>
                  <a:srgbClr val="C00000"/>
                </a:solidFill>
              </a:rPr>
              <a:t>·</a:t>
            </a:r>
            <a:r>
              <a:rPr lang="en-US" b="1" dirty="0" err="1" smtClean="0">
                <a:solidFill>
                  <a:srgbClr val="C00000"/>
                </a:solidFill>
              </a:rPr>
              <a:t>h</a:t>
            </a:r>
            <a:endParaRPr lang="zh-CN" altLang="en-US" b="1" dirty="0">
              <a:solidFill>
                <a:srgbClr val="C00000"/>
              </a:solidFill>
              <a:latin typeface="微软雅黑" panose="020B0503020204020204" pitchFamily="34" charset="-122"/>
              <a:ea typeface="微软雅黑" panose="020B0503020204020204" pitchFamily="34" charset="-122"/>
            </a:endParaRPr>
          </a:p>
        </p:txBody>
      </p:sp>
      <p:pic>
        <p:nvPicPr>
          <p:cNvPr id="21" name="G517.EPS" descr="id:2147503260;FounderCES"/>
          <p:cNvPicPr/>
          <p:nvPr/>
        </p:nvPicPr>
        <p:blipFill>
          <a:blip r:embed="rId2" cstate="print"/>
          <a:stretch>
            <a:fillRect/>
          </a:stretch>
        </p:blipFill>
        <p:spPr>
          <a:xfrm>
            <a:off x="7038312" y="730498"/>
            <a:ext cx="1769309" cy="1861552"/>
          </a:xfrm>
          <a:prstGeom prst="rect">
            <a:avLst/>
          </a:prstGeom>
        </p:spPr>
      </p:pic>
      <p:sp>
        <p:nvSpPr>
          <p:cNvPr id="22" name="矩形 21"/>
          <p:cNvSpPr/>
          <p:nvPr/>
        </p:nvSpPr>
        <p:spPr>
          <a:xfrm>
            <a:off x="7516676" y="2810482"/>
            <a:ext cx="758541" cy="307777"/>
          </a:xfrm>
          <a:prstGeom prst="rect">
            <a:avLst/>
          </a:prstGeom>
        </p:spPr>
        <p:txBody>
          <a:bodyPr wrap="none">
            <a:spAutoFit/>
          </a:bodyPr>
          <a:lstStyle/>
          <a:p>
            <a:r>
              <a:rPr lang="zh-CN" altLang="en-US" sz="1400" dirty="0" smtClean="0"/>
              <a:t>图</a:t>
            </a:r>
            <a:r>
              <a:rPr lang="en-US" sz="1400" dirty="0" smtClean="0"/>
              <a:t>15-1</a:t>
            </a:r>
            <a:endParaRPr lang="zh-CN" altLang="en-US" sz="1400" dirty="0"/>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8" grpId="0"/>
      <p:bldP spid="19" grpId="0"/>
      <p:bldP spid="27"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5"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798936" y="542624"/>
            <a:ext cx="7982708" cy="923330"/>
          </a:xfrm>
          <a:prstGeom prst="rect">
            <a:avLst/>
          </a:prstGeom>
          <a:solidFill>
            <a:schemeClr val="bg1">
              <a:lumMod val="95000"/>
            </a:schemeClr>
          </a:solidFill>
        </p:spPr>
        <p:txBody>
          <a:bodyPr wrap="square">
            <a:spAutoFit/>
          </a:bodyPr>
          <a:lstStyle/>
          <a:p>
            <a:pPr algn="just">
              <a:lnSpc>
                <a:spcPct val="150000"/>
              </a:lnSpc>
            </a:pPr>
            <a:r>
              <a:rPr lang="en-US" altLang="zh-CN" dirty="0" smtClean="0">
                <a:solidFill>
                  <a:srgbClr val="409E8A"/>
                </a:solidFill>
              </a:rPr>
              <a:t>【</a:t>
            </a:r>
            <a:r>
              <a:rPr lang="zh-CN" altLang="en-US" dirty="0" smtClean="0">
                <a:solidFill>
                  <a:srgbClr val="409E8A"/>
                </a:solidFill>
              </a:rPr>
              <a:t>说明</a:t>
            </a:r>
            <a:r>
              <a:rPr lang="en-US" altLang="zh-CN" dirty="0" smtClean="0">
                <a:solidFill>
                  <a:srgbClr val="409E8A"/>
                </a:solidFill>
              </a:rPr>
              <a:t>】 </a:t>
            </a:r>
            <a:r>
              <a:rPr lang="zh-CN" altLang="en-US" dirty="0" smtClean="0"/>
              <a:t>用电能表测量电能的方法：设一个电能表月初示数是</a:t>
            </a:r>
            <a:r>
              <a:rPr lang="en-US" dirty="0" smtClean="0"/>
              <a:t>N</a:t>
            </a:r>
            <a:r>
              <a:rPr lang="en-US" baseline="-25000" dirty="0" smtClean="0"/>
              <a:t>1</a:t>
            </a:r>
            <a:r>
              <a:rPr lang="zh-CN" altLang="en-US" dirty="0" smtClean="0"/>
              <a:t>，月末示数是</a:t>
            </a:r>
            <a:r>
              <a:rPr lang="en-US" dirty="0" smtClean="0"/>
              <a:t>N</a:t>
            </a:r>
            <a:r>
              <a:rPr lang="en-US" baseline="-25000" dirty="0" smtClean="0"/>
              <a:t>2</a:t>
            </a:r>
            <a:r>
              <a:rPr lang="zh-CN" altLang="en-US" dirty="0" smtClean="0"/>
              <a:t>，则该月消耗的电能</a:t>
            </a:r>
            <a:r>
              <a:rPr lang="en-US" dirty="0" smtClean="0"/>
              <a:t>W=N</a:t>
            </a:r>
            <a:r>
              <a:rPr lang="en-US" baseline="-25000" dirty="0" smtClean="0"/>
              <a:t>2</a:t>
            </a:r>
            <a:r>
              <a:rPr lang="en-US" dirty="0" smtClean="0"/>
              <a:t>-N</a:t>
            </a:r>
            <a:r>
              <a:rPr lang="en-US" baseline="-25000" dirty="0" smtClean="0"/>
              <a:t>1</a:t>
            </a:r>
            <a:r>
              <a:rPr lang="zh-CN" altLang="en-US" dirty="0" smtClean="0"/>
              <a:t>。</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874602" cy="4227687"/>
          </a:xfrm>
          <a:prstGeom prst="rect">
            <a:avLst/>
          </a:prstGeom>
          <a:noFill/>
        </p:spPr>
        <p:txBody>
          <a:bodyPr wrap="square" lIns="36000" tIns="36000" rIns="36000" bIns="36000" rtlCol="0">
            <a:spAutoFit/>
          </a:bodyPr>
          <a:lstStyle/>
          <a:p>
            <a:pPr algn="just">
              <a:lnSpc>
                <a:spcPct val="150000"/>
              </a:lnSpc>
            </a:pPr>
            <a:r>
              <a:rPr lang="en-US" b="1" dirty="0" smtClean="0"/>
              <a:t>1.</a:t>
            </a:r>
            <a:r>
              <a:rPr lang="zh-CN" altLang="en-US" b="1" dirty="0" smtClean="0"/>
              <a:t>电功率</a:t>
            </a:r>
          </a:p>
          <a:p>
            <a:pPr algn="just">
              <a:lnSpc>
                <a:spcPct val="150000"/>
              </a:lnSpc>
            </a:pPr>
            <a:r>
              <a:rPr lang="zh-CN" altLang="en-US" dirty="0" smtClean="0"/>
              <a:t>（</a:t>
            </a:r>
            <a:r>
              <a:rPr lang="en-US" dirty="0" smtClean="0"/>
              <a:t>1</a:t>
            </a:r>
            <a:r>
              <a:rPr lang="zh-CN" altLang="en-US" dirty="0" smtClean="0"/>
              <a:t>）定义：在物理学中，把电流在某段时间所做的</a:t>
            </a:r>
            <a:r>
              <a:rPr lang="zh-CN" altLang="en-US" u="sng" dirty="0" smtClean="0"/>
              <a:t>　　　</a:t>
            </a:r>
            <a:r>
              <a:rPr lang="zh-CN" altLang="en-US" dirty="0" smtClean="0"/>
              <a:t>跟这段时间的</a:t>
            </a:r>
            <a:endParaRPr lang="en-US" altLang="zh-CN" dirty="0" smtClean="0"/>
          </a:p>
          <a:p>
            <a:pPr algn="just">
              <a:lnSpc>
                <a:spcPct val="150000"/>
              </a:lnSpc>
            </a:pPr>
            <a:r>
              <a:rPr lang="zh-CN" altLang="en-US" u="sng" dirty="0" smtClean="0"/>
              <a:t>　　</a:t>
            </a:r>
            <a:r>
              <a:rPr lang="zh-CN" altLang="en-US" dirty="0" smtClean="0"/>
              <a:t>叫电功率。它是描述用电器消耗电能</a:t>
            </a:r>
            <a:r>
              <a:rPr lang="zh-CN" altLang="en-US" u="sng" dirty="0" smtClean="0"/>
              <a:t>　　　</a:t>
            </a:r>
            <a:r>
              <a:rPr lang="zh-CN" altLang="en-US" dirty="0" smtClean="0"/>
              <a:t>的物理量，用字母</a:t>
            </a:r>
            <a:r>
              <a:rPr lang="zh-CN" altLang="en-US" u="sng" dirty="0" smtClean="0"/>
              <a:t>　</a:t>
            </a:r>
            <a:r>
              <a:rPr lang="zh-CN" altLang="en-US" dirty="0" smtClean="0"/>
              <a:t>表示。</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）定义式：</a:t>
            </a:r>
            <a:r>
              <a:rPr lang="en-US" dirty="0" smtClean="0"/>
              <a:t>P=</a:t>
            </a:r>
            <a:r>
              <a:rPr lang="zh-CN" altLang="en-US" u="sng" dirty="0" smtClean="0"/>
              <a:t>　</a:t>
            </a:r>
            <a:r>
              <a:rPr lang="zh-CN" altLang="en-US" dirty="0" smtClean="0"/>
              <a:t>，决定式：</a:t>
            </a:r>
            <a:r>
              <a:rPr lang="en-US" dirty="0" smtClean="0"/>
              <a:t>P=</a:t>
            </a:r>
            <a:r>
              <a:rPr lang="zh-CN" altLang="en-US" u="sng" dirty="0" smtClean="0"/>
              <a:t>　　</a:t>
            </a:r>
            <a:r>
              <a:rPr lang="zh-CN" altLang="en-US" dirty="0" smtClean="0"/>
              <a:t>，推导公式：</a:t>
            </a:r>
            <a:r>
              <a:rPr lang="en-US" dirty="0" smtClean="0"/>
              <a:t>P=</a:t>
            </a:r>
            <a:r>
              <a:rPr lang="zh-CN" altLang="en-US" u="sng" dirty="0" smtClean="0"/>
              <a:t>　　　</a:t>
            </a:r>
            <a:r>
              <a:rPr lang="en-US" dirty="0" smtClean="0"/>
              <a:t>=</a:t>
            </a:r>
            <a:r>
              <a:rPr lang="zh-CN" altLang="en-US" u="sng" dirty="0" smtClean="0"/>
              <a:t>　　　　　</a:t>
            </a:r>
            <a:r>
              <a:rPr lang="zh-CN" altLang="en-US" dirty="0" smtClean="0"/>
              <a:t>；推导公式只适用于</a:t>
            </a:r>
            <a:r>
              <a:rPr lang="zh-CN" altLang="en-US" u="sng" dirty="0" smtClean="0"/>
              <a:t>　　　　　</a:t>
            </a:r>
            <a:r>
              <a:rPr lang="zh-CN" altLang="en-US" dirty="0" smtClean="0"/>
              <a:t>电路。</a:t>
            </a:r>
            <a:r>
              <a:rPr lang="en-US" dirty="0" smtClean="0"/>
              <a:t> </a:t>
            </a:r>
            <a:endParaRPr lang="zh-CN" altLang="en-US" dirty="0" smtClean="0"/>
          </a:p>
          <a:p>
            <a:pPr algn="just">
              <a:lnSpc>
                <a:spcPct val="150000"/>
              </a:lnSpc>
            </a:pPr>
            <a:r>
              <a:rPr lang="zh-CN" altLang="en-US" dirty="0" smtClean="0"/>
              <a:t>（</a:t>
            </a:r>
            <a:r>
              <a:rPr lang="en-US" dirty="0" smtClean="0"/>
              <a:t>3</a:t>
            </a:r>
            <a:r>
              <a:rPr lang="zh-CN" altLang="en-US" dirty="0" smtClean="0"/>
              <a:t>）单位：国际单位：</a:t>
            </a:r>
            <a:r>
              <a:rPr lang="zh-CN" altLang="en-US" u="sng" dirty="0" smtClean="0"/>
              <a:t>　　　</a:t>
            </a:r>
            <a:r>
              <a:rPr lang="zh-CN" altLang="en-US" dirty="0" smtClean="0"/>
              <a:t>，符号</a:t>
            </a:r>
            <a:r>
              <a:rPr lang="zh-CN" altLang="en-US" u="sng" dirty="0" smtClean="0"/>
              <a:t>　　　</a:t>
            </a:r>
            <a:r>
              <a:rPr lang="zh-CN" altLang="en-US" dirty="0" smtClean="0"/>
              <a:t>；常用单位：</a:t>
            </a:r>
            <a:r>
              <a:rPr lang="zh-CN" altLang="en-US" u="sng" dirty="0" smtClean="0"/>
              <a:t>　　　</a:t>
            </a:r>
            <a:r>
              <a:rPr lang="zh-CN" altLang="en-US" dirty="0" smtClean="0"/>
              <a:t>，符号</a:t>
            </a:r>
            <a:r>
              <a:rPr lang="zh-CN" altLang="en-US" u="sng" dirty="0" smtClean="0"/>
              <a:t>　　　　</a:t>
            </a:r>
            <a:r>
              <a:rPr lang="zh-CN" altLang="en-US" dirty="0" smtClean="0"/>
              <a:t>。由</a:t>
            </a:r>
            <a:r>
              <a:rPr lang="en-US" dirty="0" smtClean="0"/>
              <a:t>P=       </a:t>
            </a:r>
            <a:r>
              <a:rPr lang="zh-CN" altLang="en-US" dirty="0" smtClean="0"/>
              <a:t>得计算电功的另一公式</a:t>
            </a:r>
            <a:r>
              <a:rPr lang="en-US" dirty="0" smtClean="0"/>
              <a:t>W=Pt</a:t>
            </a:r>
            <a:r>
              <a:rPr lang="zh-CN" altLang="en-US" dirty="0" smtClean="0"/>
              <a:t>，若</a:t>
            </a:r>
            <a:r>
              <a:rPr lang="en-US" dirty="0" smtClean="0"/>
              <a:t>P=1 kW</a:t>
            </a:r>
            <a:r>
              <a:rPr lang="zh-CN" altLang="en-US" dirty="0" smtClean="0"/>
              <a:t>，</a:t>
            </a:r>
            <a:r>
              <a:rPr lang="en-US" dirty="0" smtClean="0"/>
              <a:t>t=1 h</a:t>
            </a:r>
            <a:r>
              <a:rPr lang="zh-CN" altLang="en-US" dirty="0" smtClean="0"/>
              <a:t>，则</a:t>
            </a:r>
            <a:r>
              <a:rPr lang="en-US" dirty="0" smtClean="0"/>
              <a:t>W=</a:t>
            </a:r>
            <a:r>
              <a:rPr lang="en-US" u="sng" dirty="0" smtClean="0"/>
              <a:t> </a:t>
            </a:r>
            <a:r>
              <a:rPr lang="zh-CN" altLang="en-US" u="sng" dirty="0" smtClean="0"/>
              <a:t>　　　　　</a:t>
            </a:r>
            <a:r>
              <a:rPr lang="zh-CN" altLang="en-US" dirty="0" smtClean="0"/>
              <a:t>。</a:t>
            </a:r>
            <a:r>
              <a:rPr lang="en-US" dirty="0" smtClean="0"/>
              <a:t> </a:t>
            </a:r>
            <a:endParaRPr lang="zh-CN" altLang="en-US" dirty="0" smtClean="0"/>
          </a:p>
          <a:p>
            <a:pPr algn="just">
              <a:lnSpc>
                <a:spcPct val="150000"/>
              </a:lnSpc>
            </a:pPr>
            <a:r>
              <a:rPr lang="zh-CN" altLang="en-US" dirty="0" smtClean="0"/>
              <a:t>（</a:t>
            </a:r>
            <a:r>
              <a:rPr lang="en-US" dirty="0" smtClean="0"/>
              <a:t>4</a:t>
            </a:r>
            <a:r>
              <a:rPr lang="zh-CN" altLang="en-US" dirty="0" smtClean="0"/>
              <a:t>）物理意义：若某灯泡工作时的电功率是</a:t>
            </a:r>
            <a:r>
              <a:rPr lang="en-US" dirty="0" smtClean="0"/>
              <a:t>100 W</a:t>
            </a:r>
            <a:r>
              <a:rPr lang="zh-CN" altLang="en-US" dirty="0" smtClean="0"/>
              <a:t>，则</a:t>
            </a:r>
            <a:r>
              <a:rPr lang="en-US" dirty="0" smtClean="0"/>
              <a:t>100 W</a:t>
            </a:r>
            <a:r>
              <a:rPr lang="zh-CN" altLang="en-US" dirty="0" smtClean="0"/>
              <a:t>表示</a:t>
            </a:r>
            <a:endParaRPr lang="en-US" altLang="zh-CN" dirty="0" smtClean="0"/>
          </a:p>
          <a:p>
            <a:pPr algn="just">
              <a:lnSpc>
                <a:spcPct val="150000"/>
              </a:lnSpc>
            </a:pPr>
            <a:r>
              <a:rPr lang="zh-CN" altLang="en-US" u="sng" dirty="0" smtClean="0"/>
              <a:t>　                                                    </a:t>
            </a:r>
            <a:r>
              <a:rPr lang="zh-CN" altLang="en-US" dirty="0" smtClean="0"/>
              <a:t>。</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6125621" y="1114801"/>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功</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994424" y="1516698"/>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比</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5113285" y="1518973"/>
            <a:ext cx="688425"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快慢</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a16="http://schemas.microsoft.com/office/drawing/2014/main" xmlns="" id="{2795C5FE-A0E3-4855-B937-A2DA6BC1A4B9}"/>
              </a:ext>
            </a:extLst>
          </p:cNvPr>
          <p:cNvSpPr txBox="1"/>
          <p:nvPr/>
        </p:nvSpPr>
        <p:spPr>
          <a:xfrm>
            <a:off x="7482888" y="1494369"/>
            <a:ext cx="473443" cy="488201"/>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P</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a16="http://schemas.microsoft.com/office/drawing/2014/main" xmlns="" id="{2795C5FE-A0E3-4855-B937-A2DA6BC1A4B9}"/>
              </a:ext>
            </a:extLst>
          </p:cNvPr>
          <p:cNvSpPr txBox="1"/>
          <p:nvPr/>
        </p:nvSpPr>
        <p:spPr>
          <a:xfrm>
            <a:off x="4496760" y="1942730"/>
            <a:ext cx="69490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UI</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5" name="文本框 12">
            <a:extLst>
              <a:ext uri="{FF2B5EF4-FFF2-40B4-BE49-F238E27FC236}">
                <a16:creationId xmlns:a16="http://schemas.microsoft.com/office/drawing/2014/main" xmlns="" id="{2795C5FE-A0E3-4855-B937-A2DA6BC1A4B9}"/>
              </a:ext>
            </a:extLst>
          </p:cNvPr>
          <p:cNvSpPr txBox="1"/>
          <p:nvPr/>
        </p:nvSpPr>
        <p:spPr>
          <a:xfrm>
            <a:off x="6722097" y="1934371"/>
            <a:ext cx="69490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I</a:t>
            </a:r>
            <a:r>
              <a:rPr lang="en-US" b="1" baseline="30000" dirty="0" smtClean="0">
                <a:solidFill>
                  <a:srgbClr val="C00000"/>
                </a:solidFill>
              </a:rPr>
              <a:t>2</a:t>
            </a:r>
            <a:r>
              <a:rPr lang="en-US" b="1" dirty="0" smtClean="0">
                <a:solidFill>
                  <a:srgbClr val="C00000"/>
                </a:solidFill>
              </a:rPr>
              <a:t>R</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6" name="文本框 12">
            <a:extLst>
              <a:ext uri="{FF2B5EF4-FFF2-40B4-BE49-F238E27FC236}">
                <a16:creationId xmlns:a16="http://schemas.microsoft.com/office/drawing/2014/main" xmlns="" id="{2795C5FE-A0E3-4855-B937-A2DA6BC1A4B9}"/>
              </a:ext>
            </a:extLst>
          </p:cNvPr>
          <p:cNvSpPr txBox="1"/>
          <p:nvPr/>
        </p:nvSpPr>
        <p:spPr>
          <a:xfrm>
            <a:off x="2968944" y="2316327"/>
            <a:ext cx="87784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纯电阻</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7" name="文本框 12">
            <a:extLst>
              <a:ext uri="{FF2B5EF4-FFF2-40B4-BE49-F238E27FC236}">
                <a16:creationId xmlns:a16="http://schemas.microsoft.com/office/drawing/2014/main" xmlns="" id="{2795C5FE-A0E3-4855-B937-A2DA6BC1A4B9}"/>
              </a:ext>
            </a:extLst>
          </p:cNvPr>
          <p:cNvSpPr txBox="1"/>
          <p:nvPr/>
        </p:nvSpPr>
        <p:spPr>
          <a:xfrm>
            <a:off x="3729643" y="2728733"/>
            <a:ext cx="69490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瓦特</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5352514" y="2748979"/>
            <a:ext cx="694909" cy="439278"/>
          </a:xfrm>
          <a:prstGeom prst="rect">
            <a:avLst/>
          </a:prstGeom>
          <a:noFill/>
        </p:spPr>
        <p:txBody>
          <a:bodyPr wrap="square" lIns="36000" tIns="36000" rIns="36000" bIns="36000" rtlCol="0">
            <a:spAutoFit/>
          </a:bodyPr>
          <a:lstStyle/>
          <a:p>
            <a:pPr>
              <a:lnSpc>
                <a:spcPct val="150000"/>
              </a:lnSpc>
            </a:pPr>
            <a:r>
              <a:rPr lang="en-US" altLang="zh-CN" b="1" dirty="0" smtClean="0">
                <a:solidFill>
                  <a:srgbClr val="C00000"/>
                </a:solidFill>
                <a:latin typeface="微软雅黑" panose="020B0503020204020204" pitchFamily="34" charset="-122"/>
                <a:ea typeface="微软雅黑" panose="020B0503020204020204" pitchFamily="34" charset="-122"/>
              </a:rPr>
              <a:t>W</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9" name="文本框 12">
            <a:extLst>
              <a:ext uri="{FF2B5EF4-FFF2-40B4-BE49-F238E27FC236}">
                <a16:creationId xmlns:a16="http://schemas.microsoft.com/office/drawing/2014/main" xmlns="" id="{2795C5FE-A0E3-4855-B937-A2DA6BC1A4B9}"/>
              </a:ext>
            </a:extLst>
          </p:cNvPr>
          <p:cNvSpPr txBox="1"/>
          <p:nvPr/>
        </p:nvSpPr>
        <p:spPr>
          <a:xfrm>
            <a:off x="7429647" y="2735546"/>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千瓦</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30" name="文本框 12">
            <a:extLst>
              <a:ext uri="{FF2B5EF4-FFF2-40B4-BE49-F238E27FC236}">
                <a16:creationId xmlns:a16="http://schemas.microsoft.com/office/drawing/2014/main" xmlns="" id="{2795C5FE-A0E3-4855-B937-A2DA6BC1A4B9}"/>
              </a:ext>
            </a:extLst>
          </p:cNvPr>
          <p:cNvSpPr txBox="1"/>
          <p:nvPr/>
        </p:nvSpPr>
        <p:spPr>
          <a:xfrm>
            <a:off x="1204181" y="3134939"/>
            <a:ext cx="694909" cy="439278"/>
          </a:xfrm>
          <a:prstGeom prst="rect">
            <a:avLst/>
          </a:prstGeom>
          <a:noFill/>
        </p:spPr>
        <p:txBody>
          <a:bodyPr wrap="square" lIns="36000" tIns="36000" rIns="36000" bIns="36000" rtlCol="0">
            <a:spAutoFit/>
          </a:bodyPr>
          <a:lstStyle/>
          <a:p>
            <a:pPr>
              <a:lnSpc>
                <a:spcPct val="150000"/>
              </a:lnSpc>
            </a:pPr>
            <a:r>
              <a:rPr lang="en-US" b="1" dirty="0" smtClean="0">
                <a:solidFill>
                  <a:srgbClr val="C00000"/>
                </a:solidFill>
              </a:rPr>
              <a:t>kW</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latin typeface="微软雅黑" panose="020B0503020204020204" pitchFamily="34" charset="-122"/>
                <a:ea typeface="微软雅黑" panose="020B0503020204020204" pitchFamily="34" charset="-122"/>
              </a:rPr>
              <a:t>考点二</a:t>
            </a:r>
            <a:r>
              <a:rPr lang="zh-CN" altLang="en-US" sz="2000" b="1" dirty="0">
                <a:solidFill>
                  <a:srgbClr val="409E8A"/>
                </a:solidFill>
                <a:latin typeface="微软雅黑" panose="020B0503020204020204" pitchFamily="34" charset="-122"/>
                <a:ea typeface="微软雅黑" panose="020B0503020204020204" pitchFamily="34" charset="-122"/>
              </a:rPr>
              <a:t>　</a:t>
            </a:r>
            <a:r>
              <a:rPr lang="zh-CN" altLang="en-US" sz="2000" b="1" dirty="0" smtClean="0">
                <a:solidFill>
                  <a:srgbClr val="409E8A"/>
                </a:solidFill>
              </a:rPr>
              <a:t>认识电功率</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22" name="矩形 21"/>
          <p:cNvSpPr/>
          <p:nvPr/>
        </p:nvSpPr>
        <p:spPr>
          <a:xfrm>
            <a:off x="1514889" y="3627306"/>
            <a:ext cx="987771" cy="369332"/>
          </a:xfrm>
          <a:prstGeom prst="rect">
            <a:avLst/>
          </a:prstGeom>
        </p:spPr>
        <p:txBody>
          <a:bodyPr wrap="none">
            <a:spAutoFit/>
          </a:bodyPr>
          <a:lstStyle/>
          <a:p>
            <a:r>
              <a:rPr lang="en-US" b="1" dirty="0" smtClean="0">
                <a:solidFill>
                  <a:srgbClr val="C00000"/>
                </a:solidFill>
              </a:rPr>
              <a:t>1 </a:t>
            </a:r>
            <a:r>
              <a:rPr lang="en-US" b="1" dirty="0" err="1" smtClean="0">
                <a:solidFill>
                  <a:srgbClr val="C00000"/>
                </a:solidFill>
              </a:rPr>
              <a:t>kW</a:t>
            </a:r>
            <a:r>
              <a:rPr lang="en-US" dirty="0" err="1" smtClean="0">
                <a:solidFill>
                  <a:srgbClr val="C00000"/>
                </a:solidFill>
              </a:rPr>
              <a:t>·</a:t>
            </a:r>
            <a:r>
              <a:rPr lang="en-US" b="1" dirty="0" err="1" smtClean="0">
                <a:solidFill>
                  <a:srgbClr val="C00000"/>
                </a:solidFill>
              </a:rPr>
              <a:t>h</a:t>
            </a:r>
            <a:endParaRPr lang="zh-CN" altLang="en-US" b="1" dirty="0">
              <a:solidFill>
                <a:srgbClr val="C00000"/>
              </a:solidFill>
            </a:endParaRPr>
          </a:p>
        </p:txBody>
      </p:sp>
      <p:sp>
        <p:nvSpPr>
          <p:cNvPr id="23" name="矩形 22"/>
          <p:cNvSpPr/>
          <p:nvPr/>
        </p:nvSpPr>
        <p:spPr>
          <a:xfrm>
            <a:off x="926310" y="4436600"/>
            <a:ext cx="3655168" cy="369332"/>
          </a:xfrm>
          <a:prstGeom prst="rect">
            <a:avLst/>
          </a:prstGeom>
        </p:spPr>
        <p:txBody>
          <a:bodyPr wrap="none">
            <a:spAutoFit/>
          </a:bodyPr>
          <a:lstStyle/>
          <a:p>
            <a:r>
              <a:rPr lang="zh-CN" altLang="en-US" b="1" dirty="0" smtClean="0">
                <a:solidFill>
                  <a:srgbClr val="C00000"/>
                </a:solidFill>
              </a:rPr>
              <a:t>该灯泡在</a:t>
            </a:r>
            <a:r>
              <a:rPr lang="en-US" b="1" dirty="0" smtClean="0">
                <a:solidFill>
                  <a:srgbClr val="C00000"/>
                </a:solidFill>
              </a:rPr>
              <a:t>1 s</a:t>
            </a:r>
            <a:r>
              <a:rPr lang="zh-CN" altLang="en-US" b="1" dirty="0" smtClean="0">
                <a:solidFill>
                  <a:srgbClr val="C00000"/>
                </a:solidFill>
              </a:rPr>
              <a:t>内消耗的电能是</a:t>
            </a:r>
            <a:r>
              <a:rPr lang="en-US" b="1" dirty="0" smtClean="0">
                <a:solidFill>
                  <a:srgbClr val="C00000"/>
                </a:solidFill>
              </a:rPr>
              <a:t>100 J</a:t>
            </a:r>
            <a:endParaRPr lang="zh-CN" altLang="en-US" b="1" dirty="0">
              <a:solidFill>
                <a:srgbClr val="C00000"/>
              </a:solidFill>
            </a:endParaRPr>
          </a:p>
        </p:txBody>
      </p:sp>
      <p:graphicFrame>
        <p:nvGraphicFramePr>
          <p:cNvPr id="19457" name="Object 1"/>
          <p:cNvGraphicFramePr>
            <a:graphicFrameLocks noChangeAspect="1"/>
          </p:cNvGraphicFramePr>
          <p:nvPr/>
        </p:nvGraphicFramePr>
        <p:xfrm>
          <a:off x="2805933" y="3163833"/>
          <a:ext cx="554038" cy="588963"/>
        </p:xfrm>
        <a:graphic>
          <a:graphicData uri="http://schemas.openxmlformats.org/presentationml/2006/ole">
            <mc:AlternateContent xmlns:mc="http://schemas.openxmlformats.org/markup-compatibility/2006">
              <mc:Choice xmlns:v="urn:schemas-microsoft-com:vml" Requires="v">
                <p:oleObj spid="_x0000_s19460" name="文档" r:id="rId4" imgW="560832" imgH="594360" progId="Office12.wps.Document.8">
                  <p:embed/>
                </p:oleObj>
              </mc:Choice>
              <mc:Fallback>
                <p:oleObj name="文档" r:id="rId4" imgW="560832" imgH="594360" progId="Office12.wps.Document.8">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5933" y="3163833"/>
                        <a:ext cx="554038"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8" name="Object 2"/>
          <p:cNvGraphicFramePr>
            <a:graphicFrameLocks noChangeAspect="1"/>
          </p:cNvGraphicFramePr>
          <p:nvPr/>
        </p:nvGraphicFramePr>
        <p:xfrm>
          <a:off x="2677307" y="1892081"/>
          <a:ext cx="277454" cy="343119"/>
        </p:xfrm>
        <a:graphic>
          <a:graphicData uri="http://schemas.openxmlformats.org/presentationml/2006/ole">
            <mc:AlternateContent xmlns:mc="http://schemas.openxmlformats.org/markup-compatibility/2006">
              <mc:Choice xmlns:v="urn:schemas-microsoft-com:vml" Requires="v">
                <p:oleObj spid="_x0000_s19461" name="文档" r:id="rId7" imgW="481889" imgH="594360" progId="Office12.wps.Document.8">
                  <p:embed/>
                </p:oleObj>
              </mc:Choice>
              <mc:Fallback>
                <p:oleObj name="文档" r:id="rId7" imgW="481889" imgH="594360" progId="Office12.wps.Document.8">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77307" y="1892081"/>
                        <a:ext cx="277454" cy="3431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9" name="Object 3"/>
          <p:cNvGraphicFramePr>
            <a:graphicFrameLocks noChangeAspect="1"/>
          </p:cNvGraphicFramePr>
          <p:nvPr/>
        </p:nvGraphicFramePr>
        <p:xfrm>
          <a:off x="7894436" y="1892082"/>
          <a:ext cx="339046" cy="372148"/>
        </p:xfrm>
        <a:graphic>
          <a:graphicData uri="http://schemas.openxmlformats.org/presentationml/2006/ole">
            <mc:AlternateContent xmlns:mc="http://schemas.openxmlformats.org/markup-compatibility/2006">
              <mc:Choice xmlns:v="urn:schemas-microsoft-com:vml" Requires="v">
                <p:oleObj spid="_x0000_s19462" name="文档" r:id="rId10" imgW="543458" imgH="594360" progId="Office12.wps.Document.8">
                  <p:embed/>
                </p:oleObj>
              </mc:Choice>
              <mc:Fallback>
                <p:oleObj name="文档" r:id="rId10" imgW="543458" imgH="594360" progId="Office12.wps.Document.8">
                  <p:embed/>
                  <p:pic>
                    <p:nvPicPr>
                      <p:cNvPr id="0"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894436" y="1892082"/>
                        <a:ext cx="339046" cy="372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458"/>
                                        </p:tgtEl>
                                        <p:attrNameLst>
                                          <p:attrName>style.visibility</p:attrName>
                                        </p:attrNameLst>
                                      </p:cBhvr>
                                      <p:to>
                                        <p:strVal val="visible"/>
                                      </p:to>
                                    </p:set>
                                    <p:animEffect transition="in" filter="fade">
                                      <p:cBhvr>
                                        <p:cTn id="27" dur="500"/>
                                        <p:tgtEl>
                                          <p:spTgt spid="1945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459"/>
                                        </p:tgtEl>
                                        <p:attrNameLst>
                                          <p:attrName>style.visibility</p:attrName>
                                        </p:attrNameLst>
                                      </p:cBhvr>
                                      <p:to>
                                        <p:strVal val="visible"/>
                                      </p:to>
                                    </p:set>
                                    <p:animEffect transition="in" filter="fade">
                                      <p:cBhvr>
                                        <p:cTn id="42" dur="500"/>
                                        <p:tgtEl>
                                          <p:spTgt spid="1945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500"/>
                                        <p:tgtEl>
                                          <p:spTgt spid="2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500"/>
                                        <p:tgtEl>
                                          <p:spTgt spid="2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8"/>
                                        </p:tgtEl>
                                        <p:attrNameLst>
                                          <p:attrName>style.visibility</p:attrName>
                                        </p:attrNameLst>
                                      </p:cBhvr>
                                      <p:to>
                                        <p:strVal val="visible"/>
                                      </p:to>
                                    </p:set>
                                    <p:animEffect transition="in" filter="fade">
                                      <p:cBhvr>
                                        <p:cTn id="57" dur="500"/>
                                        <p:tgtEl>
                                          <p:spTgt spid="2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fade">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fade">
                                      <p:cBhvr>
                                        <p:cTn id="67" dur="500"/>
                                        <p:tgtEl>
                                          <p:spTgt spid="3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fade">
                                      <p:cBhvr>
                                        <p:cTn id="7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8" grpId="0"/>
      <p:bldP spid="19" grpId="0"/>
      <p:bldP spid="25" grpId="0"/>
      <p:bldP spid="26" grpId="0"/>
      <p:bldP spid="27" grpId="0"/>
      <p:bldP spid="28" grpId="0"/>
      <p:bldP spid="29" grpId="0"/>
      <p:bldP spid="30" grpId="0"/>
      <p:bldP spid="22"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11959" y="329293"/>
            <a:ext cx="7874602" cy="2150195"/>
          </a:xfrm>
          <a:prstGeom prst="rect">
            <a:avLst/>
          </a:prstGeom>
          <a:noFill/>
        </p:spPr>
        <p:txBody>
          <a:bodyPr wrap="square" lIns="36000" tIns="36000" rIns="36000" bIns="36000" rtlCol="0">
            <a:spAutoFit/>
          </a:bodyPr>
          <a:lstStyle/>
          <a:p>
            <a:pPr algn="just">
              <a:lnSpc>
                <a:spcPct val="150000"/>
              </a:lnSpc>
            </a:pPr>
            <a:r>
              <a:rPr lang="en-US" b="1" dirty="0" smtClean="0"/>
              <a:t>2.</a:t>
            </a:r>
            <a:r>
              <a:rPr lang="zh-CN" altLang="en-US" dirty="0" smtClean="0"/>
              <a:t>（</a:t>
            </a:r>
            <a:r>
              <a:rPr lang="en-US" dirty="0" smtClean="0"/>
              <a:t>1</a:t>
            </a:r>
            <a:r>
              <a:rPr lang="zh-CN" altLang="en-US" dirty="0" smtClean="0"/>
              <a:t>）依据公式</a:t>
            </a:r>
            <a:r>
              <a:rPr lang="en-US" dirty="0" smtClean="0"/>
              <a:t>P=      </a:t>
            </a:r>
            <a:r>
              <a:rPr lang="zh-CN" altLang="en-US" dirty="0" smtClean="0"/>
              <a:t>比较电功率大小的方法：方法一：相同</a:t>
            </a:r>
            <a:r>
              <a:rPr lang="zh-CN" altLang="en-US" u="sng" dirty="0" smtClean="0"/>
              <a:t>　　　</a:t>
            </a:r>
            <a:r>
              <a:rPr lang="zh-CN" altLang="en-US" dirty="0" smtClean="0"/>
              <a:t>内，比较</a:t>
            </a:r>
            <a:r>
              <a:rPr lang="zh-CN" altLang="en-US" u="sng" dirty="0" smtClean="0"/>
              <a:t>　　　　　　          　</a:t>
            </a:r>
            <a:r>
              <a:rPr lang="zh-CN" altLang="en-US" dirty="0" smtClean="0"/>
              <a:t>，消耗电能多表明电功率大；方法二：</a:t>
            </a:r>
            <a:r>
              <a:rPr lang="zh-CN" altLang="en-US" u="sng" dirty="0" smtClean="0"/>
              <a:t>　　　　　</a:t>
            </a:r>
            <a:r>
              <a:rPr lang="zh-CN" altLang="en-US" dirty="0" smtClean="0"/>
              <a:t>相同，比较</a:t>
            </a:r>
            <a:r>
              <a:rPr lang="zh-CN" altLang="en-US" u="sng" dirty="0" smtClean="0"/>
              <a:t>　　　　             </a:t>
            </a:r>
            <a:r>
              <a:rPr lang="zh-CN" altLang="en-US" dirty="0" smtClean="0"/>
              <a:t>，用的时间少表明电功率大。</a:t>
            </a:r>
            <a:r>
              <a:rPr lang="en-US" dirty="0" smtClean="0"/>
              <a:t> </a:t>
            </a:r>
            <a:endParaRPr lang="zh-CN" altLang="en-US" dirty="0" smtClean="0"/>
          </a:p>
          <a:p>
            <a:pPr algn="just">
              <a:lnSpc>
                <a:spcPct val="150000"/>
              </a:lnSpc>
            </a:pPr>
            <a:r>
              <a:rPr lang="zh-CN" altLang="en-US" dirty="0" smtClean="0"/>
              <a:t>（</a:t>
            </a:r>
            <a:r>
              <a:rPr lang="en-US" dirty="0" smtClean="0"/>
              <a:t>2</a:t>
            </a:r>
            <a:r>
              <a:rPr lang="zh-CN" altLang="en-US" dirty="0" smtClean="0"/>
              <a:t>）依据公式</a:t>
            </a:r>
            <a:r>
              <a:rPr lang="en-US" dirty="0" smtClean="0"/>
              <a:t>P=UI</a:t>
            </a:r>
            <a:r>
              <a:rPr lang="zh-CN" altLang="en-US" dirty="0" smtClean="0"/>
              <a:t>比较电功率大小的方法：在电压相等时，</a:t>
            </a:r>
            <a:r>
              <a:rPr lang="zh-CN" altLang="en-US" u="sng" dirty="0" smtClean="0"/>
              <a:t>　　　</a:t>
            </a:r>
            <a:r>
              <a:rPr lang="zh-CN" altLang="en-US" dirty="0" smtClean="0"/>
              <a:t>越大，电功率越大；在电流相等时，</a:t>
            </a:r>
            <a:r>
              <a:rPr lang="zh-CN" altLang="en-US" u="sng" dirty="0" smtClean="0"/>
              <a:t>　　　</a:t>
            </a:r>
            <a:r>
              <a:rPr lang="zh-CN" altLang="en-US" dirty="0" smtClean="0"/>
              <a:t>越大，电功率越大。</a:t>
            </a:r>
            <a:r>
              <a:rPr lang="en-US" dirty="0" smtClean="0"/>
              <a:t> </a:t>
            </a:r>
            <a:endParaRPr lang="zh-CN" altLang="en-US"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7355331" y="305505"/>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时间</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5" name="文本框 12">
            <a:extLst>
              <a:ext uri="{FF2B5EF4-FFF2-40B4-BE49-F238E27FC236}">
                <a16:creationId xmlns:a16="http://schemas.microsoft.com/office/drawing/2014/main" xmlns="" id="{2795C5FE-A0E3-4855-B937-A2DA6BC1A4B9}"/>
              </a:ext>
            </a:extLst>
          </p:cNvPr>
          <p:cNvSpPr txBox="1"/>
          <p:nvPr/>
        </p:nvSpPr>
        <p:spPr>
          <a:xfrm>
            <a:off x="1183609" y="715408"/>
            <a:ext cx="220072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消耗电能的多少</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7225864" y="720185"/>
            <a:ext cx="1434660"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消耗的电能</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8" name="文本框 12">
            <a:extLst>
              <a:ext uri="{FF2B5EF4-FFF2-40B4-BE49-F238E27FC236}">
                <a16:creationId xmlns:a16="http://schemas.microsoft.com/office/drawing/2014/main" xmlns="" id="{2795C5FE-A0E3-4855-B937-A2DA6BC1A4B9}"/>
              </a:ext>
            </a:extLst>
          </p:cNvPr>
          <p:cNvSpPr txBox="1"/>
          <p:nvPr/>
        </p:nvSpPr>
        <p:spPr>
          <a:xfrm>
            <a:off x="1933427" y="1084466"/>
            <a:ext cx="1345802"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所用的时间</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9" name="文本框 12">
            <a:extLst>
              <a:ext uri="{FF2B5EF4-FFF2-40B4-BE49-F238E27FC236}">
                <a16:creationId xmlns:a16="http://schemas.microsoft.com/office/drawing/2014/main" xmlns="" id="{2795C5FE-A0E3-4855-B937-A2DA6BC1A4B9}"/>
              </a:ext>
            </a:extLst>
          </p:cNvPr>
          <p:cNvSpPr txBox="1"/>
          <p:nvPr/>
        </p:nvSpPr>
        <p:spPr>
          <a:xfrm>
            <a:off x="7092814" y="1564358"/>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电流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5" name="文本框 12">
            <a:extLst>
              <a:ext uri="{FF2B5EF4-FFF2-40B4-BE49-F238E27FC236}">
                <a16:creationId xmlns:a16="http://schemas.microsoft.com/office/drawing/2014/main" xmlns="" id="{2795C5FE-A0E3-4855-B937-A2DA6BC1A4B9}"/>
              </a:ext>
            </a:extLst>
          </p:cNvPr>
          <p:cNvSpPr txBox="1"/>
          <p:nvPr/>
        </p:nvSpPr>
        <p:spPr>
          <a:xfrm>
            <a:off x="3642566" y="1944880"/>
            <a:ext cx="694909"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电压</a:t>
            </a:r>
            <a:endParaRPr lang="zh-CN" altLang="en-US" b="1" dirty="0">
              <a:solidFill>
                <a:srgbClr val="C00000"/>
              </a:solidFill>
              <a:latin typeface="微软雅黑" panose="020B0503020204020204" pitchFamily="34" charset="-122"/>
              <a:ea typeface="微软雅黑" panose="020B0503020204020204" pitchFamily="34" charset="-122"/>
            </a:endParaRPr>
          </a:p>
        </p:txBody>
      </p:sp>
      <p:graphicFrame>
        <p:nvGraphicFramePr>
          <p:cNvPr id="19457" name="Object 1"/>
          <p:cNvGraphicFramePr>
            <a:graphicFrameLocks noChangeAspect="1"/>
          </p:cNvGraphicFramePr>
          <p:nvPr/>
        </p:nvGraphicFramePr>
        <p:xfrm>
          <a:off x="2858485" y="305019"/>
          <a:ext cx="554038" cy="588963"/>
        </p:xfrm>
        <a:graphic>
          <a:graphicData uri="http://schemas.openxmlformats.org/presentationml/2006/ole">
            <mc:AlternateContent xmlns:mc="http://schemas.openxmlformats.org/markup-compatibility/2006">
              <mc:Choice xmlns:v="urn:schemas-microsoft-com:vml" Requires="v">
                <p:oleObj spid="_x0000_s57347" name="文档" r:id="rId4" imgW="560832" imgH="594360" progId="Office12.wps.Document.8">
                  <p:embed/>
                </p:oleObj>
              </mc:Choice>
              <mc:Fallback>
                <p:oleObj name="文档" r:id="rId4" imgW="560832" imgH="594360" progId="Office12.wps.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8485" y="305019"/>
                        <a:ext cx="554038" cy="58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5" grpId="0"/>
      <p:bldP spid="17" grpId="0"/>
      <p:bldP spid="18" grpId="0"/>
      <p:bldP spid="19"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0">
            <a:extLst>
              <a:ext uri="{FF2B5EF4-FFF2-40B4-BE49-F238E27FC236}">
                <a16:creationId xmlns:a16="http://schemas.microsoft.com/office/drawing/2014/main" xmlns="" id="{6671E1FD-836D-4A1B-9A94-A63F53F4C781}"/>
              </a:ext>
            </a:extLst>
          </p:cNvPr>
          <p:cNvSpPr txBox="1"/>
          <p:nvPr/>
        </p:nvSpPr>
        <p:spPr>
          <a:xfrm>
            <a:off x="91652" y="1843855"/>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重难考向突破</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2" name="组合 18">
            <a:extLst>
              <a:ext uri="{FF2B5EF4-FFF2-40B4-BE49-F238E27FC236}">
                <a16:creationId xmlns:a16="http://schemas.microsoft.com/office/drawing/2014/main" xmlns="" id="{41C437C5-B799-474C-AAB3-DB0A44035AE7}"/>
              </a:ext>
            </a:extLst>
          </p:cNvPr>
          <p:cNvGrpSpPr/>
          <p:nvPr/>
        </p:nvGrpSpPr>
        <p:grpSpPr>
          <a:xfrm>
            <a:off x="-7792" y="287615"/>
            <a:ext cx="437283" cy="1425155"/>
            <a:chOff x="-7792" y="331456"/>
            <a:chExt cx="428625" cy="1425155"/>
          </a:xfrm>
        </p:grpSpPr>
        <p:sp>
          <p:nvSpPr>
            <p:cNvPr id="6" name="矩形 5">
              <a:extLst>
                <a:ext uri="{FF2B5EF4-FFF2-40B4-BE49-F238E27FC236}">
                  <a16:creationId xmlns:a16="http://schemas.microsoft.com/office/drawing/2014/main" xmlns="" id="{45AB04A7-9050-478D-85EF-066586968C3B}"/>
                </a:ext>
              </a:extLst>
            </p:cNvPr>
            <p:cNvSpPr/>
            <p:nvPr/>
          </p:nvSpPr>
          <p:spPr>
            <a:xfrm>
              <a:off x="-7792" y="350585"/>
              <a:ext cx="428625" cy="1406026"/>
            </a:xfrm>
            <a:prstGeom prst="rect">
              <a:avLst/>
            </a:prstGeom>
            <a:solidFill>
              <a:srgbClr val="409E8A"/>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tlCol="0" anchor="ctr"/>
            <a:lstStyle/>
            <a:p>
              <a:pPr algn="ctr"/>
              <a:endParaRPr lang="zh-CN" altLang="en-US" dirty="0">
                <a:solidFill>
                  <a:srgbClr val="C00000"/>
                </a:solidFill>
              </a:endParaRPr>
            </a:p>
          </p:txBody>
        </p:sp>
        <p:sp>
          <p:nvSpPr>
            <p:cNvPr id="7" name="文本框 10">
              <a:extLst>
                <a:ext uri="{FF2B5EF4-FFF2-40B4-BE49-F238E27FC236}">
                  <a16:creationId xmlns:a16="http://schemas.microsoft.com/office/drawing/2014/main" xmlns="" id="{F29EDA0F-BC0A-4D7C-956E-5318319B6409}"/>
                </a:ext>
              </a:extLst>
            </p:cNvPr>
            <p:cNvSpPr txBox="1"/>
            <p:nvPr/>
          </p:nvSpPr>
          <p:spPr>
            <a:xfrm>
              <a:off x="94355" y="331456"/>
              <a:ext cx="282442"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solidFill>
                  <a:latin typeface="微软雅黑" panose="020B0503020204020204" pitchFamily="34" charset="-122"/>
                  <a:ea typeface="微软雅黑" panose="020B0503020204020204" pitchFamily="34" charset="-122"/>
                </a:rPr>
                <a:t>中考考点解读</a:t>
              </a:r>
              <a:endParaRPr lang="zh-CN" altLang="en-US" sz="1400" spc="300" dirty="0">
                <a:solidFill>
                  <a:schemeClr val="bg1"/>
                </a:solidFill>
                <a:latin typeface="微软雅黑" panose="020B0503020204020204" pitchFamily="34" charset="-122"/>
                <a:ea typeface="微软雅黑" panose="020B0503020204020204" pitchFamily="34" charset="-122"/>
              </a:endParaRPr>
            </a:p>
          </p:txBody>
        </p:sp>
      </p:grpSp>
      <p:sp>
        <p:nvSpPr>
          <p:cNvPr id="8" name="文本框 10">
            <a:extLst>
              <a:ext uri="{FF2B5EF4-FFF2-40B4-BE49-F238E27FC236}">
                <a16:creationId xmlns:a16="http://schemas.microsoft.com/office/drawing/2014/main" xmlns="" id="{BB9B33FC-E080-44CC-B608-FE671F79480C}"/>
              </a:ext>
            </a:extLst>
          </p:cNvPr>
          <p:cNvSpPr txBox="1"/>
          <p:nvPr/>
        </p:nvSpPr>
        <p:spPr>
          <a:xfrm>
            <a:off x="91632" y="3415720"/>
            <a:ext cx="288147" cy="1406026"/>
          </a:xfrm>
          <a:prstGeom prst="rect">
            <a:avLst/>
          </a:prstGeom>
          <a:noFill/>
        </p:spPr>
        <p:txBody>
          <a:bodyPr vert="eaVert" wrap="square" lIns="36000" tIns="72000" rIns="36000" bIns="0" rtlCol="0" anchor="ctr" anchorCtr="0">
            <a:spAutoFit/>
          </a:bodyPr>
          <a:lstStyle/>
          <a:p>
            <a:r>
              <a:rPr lang="zh-CN" altLang="en-US" sz="1400" spc="300" dirty="0" smtClean="0">
                <a:solidFill>
                  <a:schemeClr val="bg1">
                    <a:lumMod val="65000"/>
                  </a:schemeClr>
                </a:solidFill>
                <a:latin typeface="微软雅黑" panose="020B0503020204020204" pitchFamily="34" charset="-122"/>
                <a:ea typeface="微软雅黑" panose="020B0503020204020204" pitchFamily="34" charset="-122"/>
              </a:rPr>
              <a:t>高效课堂训练</a:t>
            </a:r>
            <a:endParaRPr lang="zh-CN" altLang="en-US" sz="1400" spc="3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9" name="文本框 15">
            <a:extLst>
              <a:ext uri="{FF2B5EF4-FFF2-40B4-BE49-F238E27FC236}">
                <a16:creationId xmlns="" xmlns:a16="http://schemas.microsoft.com/office/drawing/2014/main" id="{513755DF-9709-473A-BB92-B4F2B780B634}"/>
              </a:ext>
            </a:extLst>
          </p:cNvPr>
          <p:cNvSpPr txBox="1"/>
          <p:nvPr/>
        </p:nvSpPr>
        <p:spPr>
          <a:xfrm>
            <a:off x="832980" y="707665"/>
            <a:ext cx="7827544" cy="3996854"/>
          </a:xfrm>
          <a:prstGeom prst="rect">
            <a:avLst/>
          </a:prstGeom>
          <a:noFill/>
        </p:spPr>
        <p:txBody>
          <a:bodyPr wrap="square" lIns="36000" tIns="36000" rIns="36000" bIns="36000" rtlCol="0">
            <a:spAutoFit/>
          </a:bodyPr>
          <a:lstStyle/>
          <a:p>
            <a:pPr algn="just">
              <a:lnSpc>
                <a:spcPct val="150000"/>
              </a:lnSpc>
            </a:pPr>
            <a:r>
              <a:rPr lang="en-US" sz="1700" b="1" dirty="0" smtClean="0"/>
              <a:t>1.</a:t>
            </a:r>
            <a:r>
              <a:rPr lang="zh-CN" altLang="en-US" sz="1700" b="1" dirty="0" smtClean="0"/>
              <a:t>额定电压与额定电功率</a:t>
            </a:r>
          </a:p>
          <a:p>
            <a:pPr algn="just">
              <a:lnSpc>
                <a:spcPct val="150000"/>
              </a:lnSpc>
            </a:pPr>
            <a:r>
              <a:rPr lang="zh-CN" altLang="en-US" sz="1700" dirty="0" smtClean="0"/>
              <a:t>（</a:t>
            </a:r>
            <a:r>
              <a:rPr lang="en-US" sz="1700" dirty="0" smtClean="0"/>
              <a:t>1</a:t>
            </a:r>
            <a:r>
              <a:rPr lang="zh-CN" altLang="en-US" sz="1700" dirty="0" smtClean="0"/>
              <a:t>）定义：用电器正常工作时的电压值和电流值分别叫</a:t>
            </a:r>
            <a:r>
              <a:rPr lang="zh-CN" altLang="en-US" sz="1700" u="sng" dirty="0" smtClean="0"/>
              <a:t>　　　　　　　　　　　</a:t>
            </a:r>
            <a:r>
              <a:rPr lang="zh-CN" altLang="en-US" sz="1700" dirty="0" smtClean="0"/>
              <a:t>，用电器在额定电压下工作时所消耗的功率叫</a:t>
            </a:r>
            <a:r>
              <a:rPr lang="zh-CN" altLang="en-US" sz="1700" u="sng" dirty="0" smtClean="0"/>
              <a:t>　　　　　</a:t>
            </a:r>
            <a:r>
              <a:rPr lang="zh-CN" altLang="en-US" sz="1700" dirty="0" smtClean="0"/>
              <a:t>。用电器在实际电压下工作时所消耗的功率叫</a:t>
            </a:r>
            <a:r>
              <a:rPr lang="zh-CN" altLang="en-US" sz="1700" u="sng" dirty="0" smtClean="0"/>
              <a:t>　　　　　</a:t>
            </a:r>
            <a:r>
              <a:rPr lang="zh-CN" altLang="en-US" sz="1700" dirty="0" smtClean="0"/>
              <a:t>。如某灯泡铭牌上标有“</a:t>
            </a:r>
            <a:r>
              <a:rPr lang="en-US" sz="1700" dirty="0" smtClean="0"/>
              <a:t>220 V</a:t>
            </a:r>
            <a:r>
              <a:rPr lang="zh-CN" altLang="en-US" sz="1700" dirty="0" smtClean="0"/>
              <a:t>　</a:t>
            </a:r>
            <a:r>
              <a:rPr lang="en-US" sz="1700" dirty="0" smtClean="0"/>
              <a:t>100 W</a:t>
            </a:r>
            <a:r>
              <a:rPr lang="zh-CN" altLang="en-US" sz="1700" dirty="0" smtClean="0"/>
              <a:t>” 字样，则“</a:t>
            </a:r>
            <a:r>
              <a:rPr lang="en-US" sz="1700" dirty="0" smtClean="0"/>
              <a:t>220 V</a:t>
            </a:r>
            <a:r>
              <a:rPr lang="zh-CN" altLang="en-US" sz="1700" dirty="0" smtClean="0"/>
              <a:t>”表示</a:t>
            </a:r>
            <a:r>
              <a:rPr lang="zh-CN" altLang="en-US" sz="1700" u="sng" dirty="0" smtClean="0"/>
              <a:t>　　　　　　　　  </a:t>
            </a:r>
            <a:r>
              <a:rPr lang="zh-CN" altLang="en-US" sz="1700" dirty="0" smtClean="0"/>
              <a:t>。“</a:t>
            </a:r>
            <a:r>
              <a:rPr lang="en-US" sz="1700" dirty="0" smtClean="0"/>
              <a:t>100 W</a:t>
            </a:r>
            <a:r>
              <a:rPr lang="zh-CN" altLang="en-US" sz="1700" dirty="0" smtClean="0"/>
              <a:t>”表示</a:t>
            </a:r>
            <a:r>
              <a:rPr lang="zh-CN" altLang="en-US" sz="1700" u="sng" dirty="0" smtClean="0"/>
              <a:t>　　　　　　　　　</a:t>
            </a:r>
            <a:r>
              <a:rPr lang="zh-CN" altLang="en-US" sz="1700" dirty="0" smtClean="0"/>
              <a:t>。</a:t>
            </a:r>
            <a:r>
              <a:rPr lang="en-US" sz="1700" dirty="0" smtClean="0"/>
              <a:t> </a:t>
            </a:r>
            <a:endParaRPr lang="zh-CN" altLang="en-US" sz="1700" dirty="0" smtClean="0"/>
          </a:p>
          <a:p>
            <a:pPr algn="just">
              <a:lnSpc>
                <a:spcPct val="150000"/>
              </a:lnSpc>
            </a:pPr>
            <a:r>
              <a:rPr lang="zh-CN" altLang="en-US" sz="1700" dirty="0" smtClean="0"/>
              <a:t>（</a:t>
            </a:r>
            <a:r>
              <a:rPr lang="en-US" sz="1700" dirty="0" smtClean="0"/>
              <a:t>2</a:t>
            </a:r>
            <a:r>
              <a:rPr lang="zh-CN" altLang="en-US" sz="1700" dirty="0" smtClean="0"/>
              <a:t>）每个用电器的额定功率只有</a:t>
            </a:r>
            <a:r>
              <a:rPr lang="zh-CN" altLang="en-US" sz="1700" u="sng" dirty="0" smtClean="0"/>
              <a:t>　　　</a:t>
            </a:r>
            <a:r>
              <a:rPr lang="zh-CN" altLang="en-US" sz="1700" dirty="0" smtClean="0"/>
              <a:t>个，而实际功率有多个。实际值和额定值的关系为：</a:t>
            </a:r>
            <a:r>
              <a:rPr lang="en-US" sz="1700" dirty="0" smtClean="0"/>
              <a:t> </a:t>
            </a:r>
            <a:endParaRPr lang="zh-CN" altLang="en-US" sz="1700" dirty="0" smtClean="0"/>
          </a:p>
          <a:p>
            <a:pPr algn="just">
              <a:lnSpc>
                <a:spcPct val="150000"/>
              </a:lnSpc>
            </a:pPr>
            <a:r>
              <a:rPr lang="en-US" sz="1700" dirty="0" smtClean="0"/>
              <a:t>①U</a:t>
            </a:r>
            <a:r>
              <a:rPr lang="zh-CN" altLang="en-US" sz="1700" baseline="-25000" dirty="0" smtClean="0"/>
              <a:t>实</a:t>
            </a:r>
            <a:r>
              <a:rPr lang="zh-CN" altLang="en-US" sz="1700" u="sng" dirty="0" smtClean="0"/>
              <a:t>　　　</a:t>
            </a:r>
            <a:r>
              <a:rPr lang="zh-CN" altLang="en-US" sz="1700" dirty="0" smtClean="0"/>
              <a:t> </a:t>
            </a:r>
            <a:r>
              <a:rPr lang="en-US" sz="1700" dirty="0" smtClean="0"/>
              <a:t>U</a:t>
            </a:r>
            <a:r>
              <a:rPr lang="zh-CN" altLang="en-US" sz="1700" baseline="-25000" dirty="0" smtClean="0"/>
              <a:t>额</a:t>
            </a:r>
            <a:r>
              <a:rPr lang="zh-CN" altLang="en-US" sz="1700" dirty="0" smtClean="0"/>
              <a:t>时，</a:t>
            </a:r>
            <a:r>
              <a:rPr lang="en-US" sz="1700" dirty="0" smtClean="0"/>
              <a:t>P</a:t>
            </a:r>
            <a:r>
              <a:rPr lang="zh-CN" altLang="en-US" sz="1700" baseline="-25000" dirty="0" smtClean="0"/>
              <a:t>实</a:t>
            </a:r>
            <a:r>
              <a:rPr lang="zh-CN" altLang="en-US" sz="1700" u="sng" dirty="0" smtClean="0"/>
              <a:t>　　　</a:t>
            </a:r>
            <a:r>
              <a:rPr lang="zh-CN" altLang="en-US" sz="1700" dirty="0" smtClean="0"/>
              <a:t> </a:t>
            </a:r>
            <a:r>
              <a:rPr lang="en-US" sz="1700" dirty="0" smtClean="0"/>
              <a:t>P</a:t>
            </a:r>
            <a:r>
              <a:rPr lang="zh-CN" altLang="en-US" sz="1700" baseline="-25000" dirty="0" smtClean="0"/>
              <a:t>额</a:t>
            </a:r>
            <a:r>
              <a:rPr lang="zh-CN" altLang="en-US" sz="1700" dirty="0" smtClean="0"/>
              <a:t>，用电器处于正常工作状态；</a:t>
            </a:r>
            <a:r>
              <a:rPr lang="en-US" sz="1700" dirty="0" smtClean="0"/>
              <a:t> </a:t>
            </a:r>
            <a:endParaRPr lang="zh-CN" altLang="en-US" sz="1700" dirty="0" smtClean="0"/>
          </a:p>
          <a:p>
            <a:pPr algn="just">
              <a:lnSpc>
                <a:spcPct val="150000"/>
              </a:lnSpc>
            </a:pPr>
            <a:r>
              <a:rPr lang="en-US" sz="1700" dirty="0" smtClean="0"/>
              <a:t>②U</a:t>
            </a:r>
            <a:r>
              <a:rPr lang="zh-CN" altLang="en-US" sz="1700" baseline="-25000" dirty="0" smtClean="0"/>
              <a:t>实</a:t>
            </a:r>
            <a:r>
              <a:rPr lang="zh-CN" altLang="en-US" sz="1700" u="sng" dirty="0" smtClean="0"/>
              <a:t>　　　</a:t>
            </a:r>
            <a:r>
              <a:rPr lang="zh-CN" altLang="en-US" sz="1700" dirty="0" smtClean="0"/>
              <a:t> </a:t>
            </a:r>
            <a:r>
              <a:rPr lang="en-US" sz="1700" dirty="0" smtClean="0"/>
              <a:t>U</a:t>
            </a:r>
            <a:r>
              <a:rPr lang="zh-CN" altLang="en-US" sz="1700" baseline="-25000" dirty="0" smtClean="0"/>
              <a:t>额</a:t>
            </a:r>
            <a:r>
              <a:rPr lang="zh-CN" altLang="en-US" sz="1700" dirty="0" smtClean="0"/>
              <a:t>时，</a:t>
            </a:r>
            <a:r>
              <a:rPr lang="en-US" sz="1700" dirty="0" smtClean="0"/>
              <a:t>P</a:t>
            </a:r>
            <a:r>
              <a:rPr lang="zh-CN" altLang="en-US" sz="1700" baseline="-25000" dirty="0" smtClean="0"/>
              <a:t>实</a:t>
            </a:r>
            <a:r>
              <a:rPr lang="zh-CN" altLang="en-US" sz="1700" u="sng" dirty="0" smtClean="0"/>
              <a:t>　　　</a:t>
            </a:r>
            <a:r>
              <a:rPr lang="zh-CN" altLang="en-US" sz="1700" dirty="0" smtClean="0"/>
              <a:t> </a:t>
            </a:r>
            <a:r>
              <a:rPr lang="en-US" sz="1700" dirty="0" smtClean="0"/>
              <a:t>P</a:t>
            </a:r>
            <a:r>
              <a:rPr lang="zh-CN" altLang="en-US" sz="1700" baseline="-25000" dirty="0" smtClean="0"/>
              <a:t>额</a:t>
            </a:r>
            <a:r>
              <a:rPr lang="zh-CN" altLang="en-US" sz="1700" dirty="0" smtClean="0"/>
              <a:t>，用电器不能正常工作；</a:t>
            </a:r>
            <a:r>
              <a:rPr lang="en-US" sz="1700" dirty="0" smtClean="0"/>
              <a:t> </a:t>
            </a:r>
            <a:endParaRPr lang="zh-CN" altLang="en-US" sz="1700" dirty="0" smtClean="0"/>
          </a:p>
          <a:p>
            <a:pPr algn="just">
              <a:lnSpc>
                <a:spcPct val="150000"/>
              </a:lnSpc>
            </a:pPr>
            <a:r>
              <a:rPr lang="en-US" sz="1700" dirty="0" smtClean="0"/>
              <a:t>③U</a:t>
            </a:r>
            <a:r>
              <a:rPr lang="zh-CN" altLang="en-US" sz="1700" baseline="-25000" dirty="0" smtClean="0"/>
              <a:t>实</a:t>
            </a:r>
            <a:r>
              <a:rPr lang="zh-CN" altLang="en-US" sz="1700" u="sng" dirty="0" smtClean="0"/>
              <a:t>　　　</a:t>
            </a:r>
            <a:r>
              <a:rPr lang="zh-CN" altLang="en-US" sz="1700" dirty="0" smtClean="0"/>
              <a:t> </a:t>
            </a:r>
            <a:r>
              <a:rPr lang="en-US" sz="1700" dirty="0" smtClean="0"/>
              <a:t>U</a:t>
            </a:r>
            <a:r>
              <a:rPr lang="zh-CN" altLang="en-US" sz="1700" baseline="-25000" dirty="0" smtClean="0"/>
              <a:t>额</a:t>
            </a:r>
            <a:r>
              <a:rPr lang="zh-CN" altLang="en-US" sz="1700" dirty="0" smtClean="0"/>
              <a:t>时，</a:t>
            </a:r>
            <a:r>
              <a:rPr lang="en-US" sz="1700" dirty="0" smtClean="0"/>
              <a:t>P</a:t>
            </a:r>
            <a:r>
              <a:rPr lang="zh-CN" altLang="en-US" sz="1700" baseline="-25000" dirty="0" smtClean="0"/>
              <a:t>实</a:t>
            </a:r>
            <a:r>
              <a:rPr lang="zh-CN" altLang="en-US" sz="1700" u="sng" dirty="0" smtClean="0"/>
              <a:t>　　　</a:t>
            </a:r>
            <a:r>
              <a:rPr lang="zh-CN" altLang="en-US" sz="1700" dirty="0" smtClean="0"/>
              <a:t> </a:t>
            </a:r>
            <a:r>
              <a:rPr lang="en-US" sz="1700" dirty="0" smtClean="0"/>
              <a:t>P</a:t>
            </a:r>
            <a:r>
              <a:rPr lang="zh-CN" altLang="en-US" sz="1700" baseline="-25000" dirty="0" smtClean="0"/>
              <a:t>额</a:t>
            </a:r>
            <a:r>
              <a:rPr lang="zh-CN" altLang="en-US" sz="1700" dirty="0" smtClean="0"/>
              <a:t>，用电器寿命减短，且容易烧坏。</a:t>
            </a:r>
            <a:r>
              <a:rPr lang="en-US" sz="1700" dirty="0" smtClean="0"/>
              <a:t> </a:t>
            </a:r>
            <a:endParaRPr lang="zh-CN" altLang="en-US" sz="1700" dirty="0"/>
          </a:p>
        </p:txBody>
      </p:sp>
      <p:sp>
        <p:nvSpPr>
          <p:cNvPr id="20" name="文本框 12">
            <a:extLst>
              <a:ext uri="{FF2B5EF4-FFF2-40B4-BE49-F238E27FC236}">
                <a16:creationId xmlns:a16="http://schemas.microsoft.com/office/drawing/2014/main" xmlns="" id="{2795C5FE-A0E3-4855-B937-A2DA6BC1A4B9}"/>
              </a:ext>
            </a:extLst>
          </p:cNvPr>
          <p:cNvSpPr txBox="1"/>
          <p:nvPr/>
        </p:nvSpPr>
        <p:spPr>
          <a:xfrm>
            <a:off x="6272766" y="1020207"/>
            <a:ext cx="2209082" cy="439278"/>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rPr>
              <a:t>额定电压和额定电流</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17" name="文本框 12">
            <a:extLst>
              <a:ext uri="{FF2B5EF4-FFF2-40B4-BE49-F238E27FC236}">
                <a16:creationId xmlns:a16="http://schemas.microsoft.com/office/drawing/2014/main" xmlns="" id="{2795C5FE-A0E3-4855-B937-A2DA6BC1A4B9}"/>
              </a:ext>
            </a:extLst>
          </p:cNvPr>
          <p:cNvSpPr txBox="1"/>
          <p:nvPr/>
        </p:nvSpPr>
        <p:spPr>
          <a:xfrm>
            <a:off x="5110782" y="1407362"/>
            <a:ext cx="1087819"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额定功率</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8" name="文本框 12">
            <a:extLst>
              <a:ext uri="{FF2B5EF4-FFF2-40B4-BE49-F238E27FC236}">
                <a16:creationId xmlns:a16="http://schemas.microsoft.com/office/drawing/2014/main" xmlns="" id="{2795C5FE-A0E3-4855-B937-A2DA6BC1A4B9}"/>
              </a:ext>
            </a:extLst>
          </p:cNvPr>
          <p:cNvSpPr txBox="1"/>
          <p:nvPr/>
        </p:nvSpPr>
        <p:spPr>
          <a:xfrm>
            <a:off x="2790998" y="1807051"/>
            <a:ext cx="1139871" cy="488201"/>
          </a:xfrm>
          <a:prstGeom prst="rect">
            <a:avLst/>
          </a:prstGeom>
          <a:noFill/>
        </p:spPr>
        <p:txBody>
          <a:bodyPr wrap="square" lIns="36000" tIns="36000" rIns="36000" bIns="36000" rtlCol="0">
            <a:spAutoFit/>
          </a:bodyPr>
          <a:lstStyle/>
          <a:p>
            <a:pPr>
              <a:lnSpc>
                <a:spcPct val="150000"/>
              </a:lnSpc>
            </a:pPr>
            <a:r>
              <a:rPr lang="zh-CN" altLang="en-US" b="1" dirty="0" smtClean="0">
                <a:solidFill>
                  <a:srgbClr val="C00000"/>
                </a:solidFill>
                <a:latin typeface="微软雅黑" panose="020B0503020204020204" pitchFamily="34" charset="-122"/>
                <a:ea typeface="微软雅黑" panose="020B0503020204020204" pitchFamily="34" charset="-122"/>
              </a:rPr>
              <a:t>实际功率</a:t>
            </a:r>
            <a:endParaRPr lang="zh-CN" altLang="en-US" b="1" dirty="0">
              <a:solidFill>
                <a:srgbClr val="C00000"/>
              </a:solidFill>
              <a:latin typeface="微软雅黑" panose="020B0503020204020204" pitchFamily="34" charset="-122"/>
              <a:ea typeface="微软雅黑" panose="020B0503020204020204" pitchFamily="34" charset="-122"/>
            </a:endParaRPr>
          </a:p>
        </p:txBody>
      </p:sp>
      <p:sp>
        <p:nvSpPr>
          <p:cNvPr id="21" name="文本框 12">
            <a:extLst>
              <a:ext uri="{FF2B5EF4-FFF2-40B4-BE49-F238E27FC236}">
                <a16:creationId xmlns="" xmlns:a16="http://schemas.microsoft.com/office/drawing/2014/main" id="{8CB8DA87-30EF-4CE6-BCFA-63A6A0982DC1}"/>
              </a:ext>
            </a:extLst>
          </p:cNvPr>
          <p:cNvSpPr txBox="1"/>
          <p:nvPr/>
        </p:nvSpPr>
        <p:spPr>
          <a:xfrm>
            <a:off x="832980" y="327185"/>
            <a:ext cx="4745138" cy="380480"/>
          </a:xfrm>
          <a:prstGeom prst="rect">
            <a:avLst/>
          </a:prstGeom>
          <a:noFill/>
        </p:spPr>
        <p:txBody>
          <a:bodyPr wrap="square" lIns="36000" tIns="36000" rIns="36000" bIns="36000" rtlCol="0">
            <a:spAutoFit/>
          </a:bodyPr>
          <a:lstStyle/>
          <a:p>
            <a:r>
              <a:rPr lang="zh-CN" altLang="en-US" sz="2000" b="1" dirty="0" smtClean="0">
                <a:solidFill>
                  <a:srgbClr val="409E8A"/>
                </a:solidFill>
              </a:rPr>
              <a:t>考点三　怎样使用电器正常工作</a:t>
            </a:r>
            <a:endParaRPr lang="zh-CN" altLang="en-US" sz="2000" b="1" dirty="0">
              <a:solidFill>
                <a:srgbClr val="409E8A"/>
              </a:solidFill>
              <a:latin typeface="微软雅黑" panose="020B0503020204020204" pitchFamily="34" charset="-122"/>
              <a:ea typeface="微软雅黑" panose="020B0503020204020204" pitchFamily="34" charset="-122"/>
            </a:endParaRPr>
          </a:p>
        </p:txBody>
      </p:sp>
      <p:sp>
        <p:nvSpPr>
          <p:cNvPr id="12" name="矩形 11"/>
          <p:cNvSpPr/>
          <p:nvPr/>
        </p:nvSpPr>
        <p:spPr>
          <a:xfrm>
            <a:off x="2474300" y="2313510"/>
            <a:ext cx="2000869" cy="369332"/>
          </a:xfrm>
          <a:prstGeom prst="rect">
            <a:avLst/>
          </a:prstGeom>
        </p:spPr>
        <p:txBody>
          <a:bodyPr wrap="none">
            <a:spAutoFit/>
          </a:bodyPr>
          <a:lstStyle/>
          <a:p>
            <a:r>
              <a:rPr lang="zh-CN" altLang="en-US" b="1" dirty="0" smtClean="0">
                <a:solidFill>
                  <a:srgbClr val="C00000"/>
                </a:solidFill>
              </a:rPr>
              <a:t>额定电压是</a:t>
            </a:r>
            <a:r>
              <a:rPr lang="en-US" b="1" dirty="0" smtClean="0">
                <a:solidFill>
                  <a:srgbClr val="C00000"/>
                </a:solidFill>
              </a:rPr>
              <a:t>220 V</a:t>
            </a:r>
            <a:endParaRPr lang="zh-CN" altLang="en-US" b="1" dirty="0">
              <a:solidFill>
                <a:srgbClr val="C00000"/>
              </a:solidFill>
            </a:endParaRPr>
          </a:p>
        </p:txBody>
      </p:sp>
      <p:sp>
        <p:nvSpPr>
          <p:cNvPr id="13" name="矩形 12"/>
          <p:cNvSpPr/>
          <p:nvPr/>
        </p:nvSpPr>
        <p:spPr>
          <a:xfrm>
            <a:off x="6060295" y="2281980"/>
            <a:ext cx="2084225" cy="369332"/>
          </a:xfrm>
          <a:prstGeom prst="rect">
            <a:avLst/>
          </a:prstGeom>
        </p:spPr>
        <p:txBody>
          <a:bodyPr wrap="none">
            <a:spAutoFit/>
          </a:bodyPr>
          <a:lstStyle/>
          <a:p>
            <a:r>
              <a:rPr lang="zh-CN" altLang="en-US" b="1" dirty="0" smtClean="0">
                <a:solidFill>
                  <a:srgbClr val="C00000"/>
                </a:solidFill>
              </a:rPr>
              <a:t>额定功率是</a:t>
            </a:r>
            <a:r>
              <a:rPr lang="en-US" b="1" dirty="0" smtClean="0">
                <a:solidFill>
                  <a:srgbClr val="C00000"/>
                </a:solidFill>
              </a:rPr>
              <a:t>100 W</a:t>
            </a:r>
            <a:endParaRPr lang="zh-CN" altLang="en-US" b="1" dirty="0">
              <a:solidFill>
                <a:srgbClr val="C00000"/>
              </a:solidFill>
            </a:endParaRPr>
          </a:p>
        </p:txBody>
      </p:sp>
      <p:sp>
        <p:nvSpPr>
          <p:cNvPr id="14" name="矩形 13"/>
          <p:cNvSpPr/>
          <p:nvPr/>
        </p:nvSpPr>
        <p:spPr>
          <a:xfrm>
            <a:off x="4196085" y="2681374"/>
            <a:ext cx="415498" cy="369332"/>
          </a:xfrm>
          <a:prstGeom prst="rect">
            <a:avLst/>
          </a:prstGeom>
        </p:spPr>
        <p:txBody>
          <a:bodyPr wrap="none">
            <a:spAutoFit/>
          </a:bodyPr>
          <a:lstStyle/>
          <a:p>
            <a:r>
              <a:rPr lang="zh-CN" altLang="en-US" b="1" dirty="0" smtClean="0">
                <a:solidFill>
                  <a:srgbClr val="C00000"/>
                </a:solidFill>
                <a:latin typeface="+mn-ea"/>
              </a:rPr>
              <a:t>一</a:t>
            </a:r>
            <a:endParaRPr lang="zh-CN" altLang="en-US" b="1" dirty="0">
              <a:solidFill>
                <a:srgbClr val="C00000"/>
              </a:solidFill>
              <a:latin typeface="+mn-ea"/>
            </a:endParaRPr>
          </a:p>
        </p:txBody>
      </p:sp>
      <p:sp>
        <p:nvSpPr>
          <p:cNvPr id="15" name="矩形 14"/>
          <p:cNvSpPr/>
          <p:nvPr/>
        </p:nvSpPr>
        <p:spPr>
          <a:xfrm>
            <a:off x="1566623" y="3459139"/>
            <a:ext cx="360996" cy="369332"/>
          </a:xfrm>
          <a:prstGeom prst="rect">
            <a:avLst/>
          </a:prstGeom>
        </p:spPr>
        <p:txBody>
          <a:bodyPr wrap="none">
            <a:spAutoFit/>
          </a:bodyPr>
          <a:lstStyle/>
          <a:p>
            <a:r>
              <a:rPr lang="en-US" b="1" dirty="0" smtClean="0">
                <a:solidFill>
                  <a:srgbClr val="C00000"/>
                </a:solidFill>
                <a:latin typeface="+mn-ea"/>
              </a:rPr>
              <a:t>=</a:t>
            </a:r>
            <a:endParaRPr lang="zh-CN" altLang="en-US" b="1" dirty="0">
              <a:solidFill>
                <a:srgbClr val="C00000"/>
              </a:solidFill>
              <a:latin typeface="+mn-ea"/>
            </a:endParaRPr>
          </a:p>
        </p:txBody>
      </p:sp>
      <p:sp>
        <p:nvSpPr>
          <p:cNvPr id="16" name="矩形 15"/>
          <p:cNvSpPr/>
          <p:nvPr/>
        </p:nvSpPr>
        <p:spPr>
          <a:xfrm>
            <a:off x="3300830" y="3459139"/>
            <a:ext cx="360996" cy="369332"/>
          </a:xfrm>
          <a:prstGeom prst="rect">
            <a:avLst/>
          </a:prstGeom>
        </p:spPr>
        <p:txBody>
          <a:bodyPr wrap="none">
            <a:spAutoFit/>
          </a:bodyPr>
          <a:lstStyle/>
          <a:p>
            <a:r>
              <a:rPr lang="en-US" b="1" dirty="0" smtClean="0">
                <a:solidFill>
                  <a:srgbClr val="C00000"/>
                </a:solidFill>
                <a:latin typeface="+mn-ea"/>
              </a:rPr>
              <a:t>=</a:t>
            </a:r>
            <a:endParaRPr lang="zh-CN" altLang="en-US" b="1" dirty="0">
              <a:solidFill>
                <a:srgbClr val="C00000"/>
              </a:solidFill>
              <a:latin typeface="+mn-ea"/>
            </a:endParaRPr>
          </a:p>
        </p:txBody>
      </p:sp>
      <p:sp>
        <p:nvSpPr>
          <p:cNvPr id="18" name="矩形 17"/>
          <p:cNvSpPr/>
          <p:nvPr/>
        </p:nvSpPr>
        <p:spPr>
          <a:xfrm>
            <a:off x="1545602" y="3816491"/>
            <a:ext cx="360996" cy="369332"/>
          </a:xfrm>
          <a:prstGeom prst="rect">
            <a:avLst/>
          </a:prstGeom>
        </p:spPr>
        <p:txBody>
          <a:bodyPr wrap="none">
            <a:spAutoFit/>
          </a:bodyPr>
          <a:lstStyle/>
          <a:p>
            <a:r>
              <a:rPr lang="en-US" b="1" dirty="0" smtClean="0">
                <a:solidFill>
                  <a:srgbClr val="C00000"/>
                </a:solidFill>
                <a:latin typeface="+mn-ea"/>
              </a:rPr>
              <a:t>&lt;</a:t>
            </a:r>
            <a:endParaRPr lang="zh-CN" altLang="en-US" b="1" dirty="0">
              <a:solidFill>
                <a:srgbClr val="C00000"/>
              </a:solidFill>
              <a:latin typeface="+mn-ea"/>
            </a:endParaRPr>
          </a:p>
        </p:txBody>
      </p:sp>
      <p:sp>
        <p:nvSpPr>
          <p:cNvPr id="19" name="矩形 18"/>
          <p:cNvSpPr/>
          <p:nvPr/>
        </p:nvSpPr>
        <p:spPr>
          <a:xfrm>
            <a:off x="3248278" y="3837512"/>
            <a:ext cx="360996" cy="369332"/>
          </a:xfrm>
          <a:prstGeom prst="rect">
            <a:avLst/>
          </a:prstGeom>
        </p:spPr>
        <p:txBody>
          <a:bodyPr wrap="none">
            <a:spAutoFit/>
          </a:bodyPr>
          <a:lstStyle/>
          <a:p>
            <a:r>
              <a:rPr lang="en-US" b="1" dirty="0" smtClean="0">
                <a:solidFill>
                  <a:srgbClr val="C00000"/>
                </a:solidFill>
                <a:latin typeface="+mn-ea"/>
              </a:rPr>
              <a:t>&lt;</a:t>
            </a:r>
            <a:endParaRPr lang="zh-CN" altLang="en-US" b="1" dirty="0">
              <a:solidFill>
                <a:srgbClr val="C00000"/>
              </a:solidFill>
              <a:latin typeface="+mn-ea"/>
            </a:endParaRPr>
          </a:p>
        </p:txBody>
      </p:sp>
      <p:sp>
        <p:nvSpPr>
          <p:cNvPr id="22" name="矩形 21"/>
          <p:cNvSpPr/>
          <p:nvPr/>
        </p:nvSpPr>
        <p:spPr>
          <a:xfrm>
            <a:off x="1556112" y="4215884"/>
            <a:ext cx="360996" cy="369332"/>
          </a:xfrm>
          <a:prstGeom prst="rect">
            <a:avLst/>
          </a:prstGeom>
        </p:spPr>
        <p:txBody>
          <a:bodyPr wrap="none">
            <a:spAutoFit/>
          </a:bodyPr>
          <a:lstStyle/>
          <a:p>
            <a:r>
              <a:rPr lang="en-US" b="1" dirty="0" smtClean="0">
                <a:solidFill>
                  <a:srgbClr val="C00000"/>
                </a:solidFill>
                <a:latin typeface="+mn-ea"/>
              </a:rPr>
              <a:t>&gt;</a:t>
            </a:r>
            <a:endParaRPr lang="zh-CN" altLang="en-US" b="1" dirty="0">
              <a:solidFill>
                <a:srgbClr val="C00000"/>
              </a:solidFill>
              <a:latin typeface="+mn-ea"/>
            </a:endParaRPr>
          </a:p>
        </p:txBody>
      </p:sp>
      <p:sp>
        <p:nvSpPr>
          <p:cNvPr id="23" name="矩形 22"/>
          <p:cNvSpPr/>
          <p:nvPr/>
        </p:nvSpPr>
        <p:spPr>
          <a:xfrm>
            <a:off x="3269299" y="4236904"/>
            <a:ext cx="360996" cy="369332"/>
          </a:xfrm>
          <a:prstGeom prst="rect">
            <a:avLst/>
          </a:prstGeom>
        </p:spPr>
        <p:txBody>
          <a:bodyPr wrap="none">
            <a:spAutoFit/>
          </a:bodyPr>
          <a:lstStyle/>
          <a:p>
            <a:r>
              <a:rPr lang="en-US" b="1" dirty="0" smtClean="0">
                <a:solidFill>
                  <a:srgbClr val="C00000"/>
                </a:solidFill>
                <a:latin typeface="+mn-ea"/>
              </a:rPr>
              <a:t>&gt;</a:t>
            </a:r>
            <a:endParaRPr lang="zh-CN" altLang="en-US" b="1" dirty="0">
              <a:solidFill>
                <a:srgbClr val="C00000"/>
              </a:solidFill>
              <a:latin typeface="+mn-ea"/>
            </a:endParaRPr>
          </a:p>
        </p:txBody>
      </p:sp>
    </p:spTree>
    <p:extLst>
      <p:ext uri="{BB962C8B-B14F-4D97-AF65-F5344CB8AC3E}">
        <p14:creationId xmlns:p14="http://schemas.microsoft.com/office/powerpoint/2010/main" val="335519223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7" grpId="0"/>
      <p:bldP spid="28" grpId="0"/>
      <p:bldP spid="12" grpId="0"/>
      <p:bldP spid="13" grpId="0"/>
      <p:bldP spid="14" grpId="0"/>
      <p:bldP spid="15" grpId="0"/>
      <p:bldP spid="16" grpId="0"/>
      <p:bldP spid="18" grpId="0"/>
      <p:bldP spid="19" grpId="0"/>
      <p:bldP spid="22" grpId="0"/>
      <p:bldP spid="23" grpId="0"/>
    </p:bldLst>
  </p:timing>
</p:sld>
</file>

<file path=ppt/theme/theme1.xml><?xml version="1.0" encoding="utf-8"?>
<a:theme xmlns:a="http://schemas.openxmlformats.org/drawingml/2006/main" name="1">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自定义 2">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36000" tIns="36000" rIns="36000" bIns="36000" rtlCol="0">
        <a:spAutoFit/>
      </a:bodyPr>
      <a:lstStyle>
        <a:defPPr algn="l">
          <a:lnSpc>
            <a:spcPct val="150000"/>
          </a:lnSpc>
          <a:defRPr sz="1400" dirty="0" smtClean="0">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2791</TotalTime>
  <Words>3278</Words>
  <Application>Microsoft Office PowerPoint</Application>
  <PresentationFormat>全屏显示(16:9)</PresentationFormat>
  <Paragraphs>440</Paragraphs>
  <Slides>47</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47</vt:i4>
      </vt:variant>
    </vt:vector>
  </HeadingPairs>
  <TitlesOfParts>
    <vt:vector size="49" baseType="lpstr">
      <vt:lpstr>1</vt:lpstr>
      <vt:lpstr>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
  <cp:keywords/>
  <dc:description/>
  <cp:lastModifiedBy>User</cp:lastModifiedBy>
  <cp:revision>1</cp:revision>
  <dcterms:created xsi:type="dcterms:W3CDTF">2018-08-24T06:22:56Z</dcterms:created>
  <dcterms:modified xsi:type="dcterms:W3CDTF">2020-04-08T09:01:52Z</dcterms:modified>
  <cp:category/>
</cp:coreProperties>
</file>