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sldIdLst>
    <p:sldId id="258" r:id="rId2"/>
    <p:sldId id="256" r:id="rId3"/>
    <p:sldId id="280" r:id="rId4"/>
    <p:sldId id="285" r:id="rId5"/>
    <p:sldId id="270" r:id="rId6"/>
    <p:sldId id="277" r:id="rId7"/>
    <p:sldId id="286" r:id="rId8"/>
    <p:sldId id="275" r:id="rId9"/>
    <p:sldId id="276" r:id="rId10"/>
    <p:sldId id="287" r:id="rId11"/>
    <p:sldId id="288" r:id="rId12"/>
    <p:sldId id="289" r:id="rId13"/>
  </p:sldIdLst>
  <p:sldSz cx="12241530" cy="6858000"/>
  <p:notesSz cx="6858000" cy="9144000"/>
  <p:custDataLst>
    <p:tags r:id="rId14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8" userDrawn="1">
          <p15:clr>
            <a:srgbClr val="A4A3A4"/>
          </p15:clr>
        </p15:guide>
        <p15:guide id="2" pos="38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296"/>
    <p:restoredTop sz="94660"/>
  </p:normalViewPr>
  <p:slideViewPr>
    <p:cSldViewPr showGuides="1">
      <p:cViewPr>
        <p:scale>
          <a:sx n="75" d="100"/>
          <a:sy n="75" d="100"/>
        </p:scale>
        <p:origin x="-792" y="-198"/>
      </p:cViewPr>
      <p:guideLst>
        <p:guide orient="horz" pos="2158"/>
        <p:guide pos="386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199" cy="76199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tags" Target="tags/tag1.xml" /><Relationship Id="rId15" Type="http://schemas.openxmlformats.org/officeDocument/2006/relationships/presProps" Target="presProps.xml" /><Relationship Id="rId16" Type="http://schemas.openxmlformats.org/officeDocument/2006/relationships/viewProps" Target="viewProps.xml" /><Relationship Id="rId17" Type="http://schemas.openxmlformats.org/officeDocument/2006/relationships/theme" Target="theme/theme1.xml" /><Relationship Id="rId18" Type="http://schemas.openxmlformats.org/officeDocument/2006/relationships/tableStyles" Target="tableStyles.xml" /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8091" y="2130426"/>
            <a:ext cx="10405031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182" y="3886200"/>
            <a:ext cx="8568849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4879" y="274639"/>
            <a:ext cx="2754273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060" y="274639"/>
            <a:ext cx="8058799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972" y="4406901"/>
            <a:ext cx="1040503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972" y="2906713"/>
            <a:ext cx="10405031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061" y="1600201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22616" y="1600201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060" y="1535113"/>
            <a:ext cx="54086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060" y="2174875"/>
            <a:ext cx="54086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367" y="1535113"/>
            <a:ext cx="541078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367" y="2174875"/>
            <a:ext cx="541078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061" y="273050"/>
            <a:ext cx="40272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5974" y="273051"/>
            <a:ext cx="684317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061" y="1435101"/>
            <a:ext cx="402727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9363" y="4800600"/>
            <a:ext cx="734472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9363" y="612775"/>
            <a:ext cx="7344728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9363" y="5367338"/>
            <a:ext cx="734472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1.png" /><Relationship Id="rId14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Rectangle 3"/>
          <p:cNvSpPr>
            <a:spLocks noGrp="1"/>
          </p:cNvSpPr>
          <p:nvPr>
            <p:ph type="body" idx="5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  <p:pic>
        <p:nvPicPr>
          <p:cNvPr id="1031" name="图片 1073743875" descr="学科网 zxxk.com" title=""/>
          <p:cNvPicPr>
            <a:picLocks noChangeAspect="1"/>
          </p:cNvPicPr>
          <p:nvPr/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7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8.png" /><Relationship Id="rId3" Type="http://schemas.openxmlformats.org/officeDocument/2006/relationships/image" Target="../media/image19.png" /><Relationship Id="rId4" Type="http://schemas.openxmlformats.org/officeDocument/2006/relationships/image" Target="../media/image20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21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4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5.jpeg" /><Relationship Id="rId3" Type="http://schemas.openxmlformats.org/officeDocument/2006/relationships/image" Target="../media/image6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7.jpeg" /><Relationship Id="rId3" Type="http://schemas.openxmlformats.org/officeDocument/2006/relationships/hyperlink" Target="http://www.vote6.com/item-68120.html" TargetMode="External" /><Relationship Id="rId4" Type="http://schemas.openxmlformats.org/officeDocument/2006/relationships/image" Target="../media/image8.jpeg" /><Relationship Id="rId5" Type="http://schemas.openxmlformats.org/officeDocument/2006/relationships/image" Target="../media/image9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0.png" /><Relationship Id="rId3" Type="http://schemas.openxmlformats.org/officeDocument/2006/relationships/image" Target="../media/image11.png" /><Relationship Id="rId4" Type="http://schemas.openxmlformats.org/officeDocument/2006/relationships/image" Target="../media/image12.jpeg" /><Relationship Id="rId5" Type="http://schemas.openxmlformats.org/officeDocument/2006/relationships/image" Target="../media/image13.jpeg" /><Relationship Id="rId6" Type="http://schemas.openxmlformats.org/officeDocument/2006/relationships/image" Target="../media/image14.png" /><Relationship Id="rId7" Type="http://schemas.openxmlformats.org/officeDocument/2006/relationships/image" Target="../media/image15.jpeg" /><Relationship Id="rId8" Type="http://schemas.openxmlformats.org/officeDocument/2006/relationships/image" Target="../media/image16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" name="任意多边形 19" title=""/>
          <p:cNvSpPr/>
          <p:nvPr/>
        </p:nvSpPr>
        <p:spPr>
          <a:xfrm>
            <a:off x="8863965" y="4318635"/>
            <a:ext cx="2367915" cy="1002030"/>
          </a:xfrm>
          <a:custGeom>
            <a:gdLst>
              <a:gd name="connisteX0" fmla="*/ 1760220 w 2367915"/>
              <a:gd name="connsiteY0" fmla="*/ 0 h 1002030"/>
              <a:gd name="connisteX1" fmla="*/ 0 w 2367915"/>
              <a:gd name="connsiteY1" fmla="*/ 927735 h 1002030"/>
              <a:gd name="connisteX2" fmla="*/ 533400 w 2367915"/>
              <a:gd name="connsiteY2" fmla="*/ 1002030 h 1002030"/>
              <a:gd name="connisteX3" fmla="*/ 2367915 w 2367915"/>
              <a:gd name="connsiteY3" fmla="*/ 426085 h 1002030"/>
              <a:gd name="connisteX4" fmla="*/ 1727835 w 2367915"/>
              <a:gd name="connsiteY4" fmla="*/ 31750 h 1002030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l" t="t" r="r" b="b"/>
            <a:pathLst>
              <a:path w="2367915" h="1002030">
                <a:moveTo>
                  <a:pt x="1760220" y="0"/>
                </a:moveTo>
                <a:lnTo>
                  <a:pt x="0" y="927735"/>
                </a:lnTo>
                <a:lnTo>
                  <a:pt x="533400" y="1002030"/>
                </a:lnTo>
                <a:lnTo>
                  <a:pt x="2367915" y="426085"/>
                </a:lnTo>
                <a:lnTo>
                  <a:pt x="1727835" y="31750"/>
                </a:lnTo>
              </a:path>
            </a:pathLst>
          </a:custGeom>
          <a:solidFill>
            <a:schemeClr val="accent1">
              <a:lumMod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73" name="Text Box 2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复习引入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1699" name="Text Box 195" title=""/>
          <p:cNvSpPr txBox="1">
            <a:spLocks noChangeArrowheads="1"/>
          </p:cNvSpPr>
          <p:nvPr/>
        </p:nvSpPr>
        <p:spPr bwMode="auto">
          <a:xfrm>
            <a:off x="254000" y="809625"/>
            <a:ext cx="11593513" cy="8299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2961005" marR="0" indent="-2961005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平面镜成像的实质：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平面镜前物体射到平面镜上的光线，被平面镜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______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后，</a:t>
            </a:r>
            <a:r>
              <a:rPr kumimoji="0" lang="en-US" alt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_____</a:t>
            </a: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反射光线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的</a:t>
            </a:r>
            <a:r>
              <a:rPr kumimoji="0" lang="en-US" alt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____________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的</a:t>
            </a: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交点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。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700" name="Rectangle 196" title=""/>
          <p:cNvSpPr>
            <a:spLocks noChangeArrowheads="1"/>
          </p:cNvSpPr>
          <p:nvPr/>
        </p:nvSpPr>
        <p:spPr bwMode="auto">
          <a:xfrm>
            <a:off x="263525" y="1919605"/>
            <a:ext cx="1179449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048000" marR="0" lvl="0" indent="-3048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物体在平面镜中成像的条件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： 只要物体</a:t>
            </a:r>
            <a:r>
              <a:rPr lang="en-US" altLang="zh-CN" sz="24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ea typeface="黑体" panose="02010609060101010101" pitchFamily="49" charset="-122"/>
                <a:sym typeface="+mn-ea"/>
              </a:rPr>
              <a:t>____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______________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，就能在平面镜中成像。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701" name="Rectangle 197" title=""/>
          <p:cNvSpPr>
            <a:spLocks noChangeArrowheads="1"/>
          </p:cNvSpPr>
          <p:nvPr/>
        </p:nvSpPr>
        <p:spPr bwMode="auto">
          <a:xfrm>
            <a:off x="254000" y="2714625"/>
            <a:ext cx="11496675" cy="8299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2961005" marR="0" lvl="0" indent="-296100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平面镜成像的观察范围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：在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__________________________________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范围内，才能见到物体在平面镜中成像。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702" name="Rectangle 198" title=""/>
          <p:cNvSpPr>
            <a:spLocks noChangeArrowheads="1"/>
          </p:cNvSpPr>
          <p:nvPr/>
        </p:nvSpPr>
        <p:spPr bwMode="auto">
          <a:xfrm>
            <a:off x="9327515" y="786765"/>
            <a:ext cx="1008063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反射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703" name="Rectangle 199" title=""/>
          <p:cNvSpPr>
            <a:spLocks noChangeArrowheads="1"/>
          </p:cNvSpPr>
          <p:nvPr/>
        </p:nvSpPr>
        <p:spPr bwMode="auto">
          <a:xfrm>
            <a:off x="10839133" y="761048"/>
            <a:ext cx="1008063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所有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704" name="Rectangle 200" title=""/>
          <p:cNvSpPr>
            <a:spLocks noChangeArrowheads="1"/>
          </p:cNvSpPr>
          <p:nvPr/>
        </p:nvSpPr>
        <p:spPr bwMode="auto">
          <a:xfrm>
            <a:off x="5093970" y="1157923"/>
            <a:ext cx="202565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反向延长线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705" name="Rectangle 201" title=""/>
          <p:cNvSpPr>
            <a:spLocks noChangeArrowheads="1"/>
          </p:cNvSpPr>
          <p:nvPr/>
        </p:nvSpPr>
        <p:spPr bwMode="auto">
          <a:xfrm>
            <a:off x="5670868" y="1902143"/>
            <a:ext cx="293751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光线照射到平面镜上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707" name="Rectangle 203" title=""/>
          <p:cNvSpPr>
            <a:spLocks noChangeArrowheads="1"/>
          </p:cNvSpPr>
          <p:nvPr/>
        </p:nvSpPr>
        <p:spPr bwMode="auto">
          <a:xfrm>
            <a:off x="4217670" y="2689225"/>
            <a:ext cx="559244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经平面镜反射的最边缘的两条反射光线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18" name="组合 17" title=""/>
          <p:cNvGrpSpPr/>
          <p:nvPr/>
        </p:nvGrpSpPr>
        <p:grpSpPr>
          <a:xfrm>
            <a:off x="605155" y="3884930"/>
            <a:ext cx="3467735" cy="2804795"/>
            <a:chOff x="953" y="6118"/>
            <a:chExt cx="5461" cy="4417"/>
          </a:xfrm>
        </p:grpSpPr>
        <p:grpSp>
          <p:nvGrpSpPr>
            <p:cNvPr id="34838" name="组合 34837"/>
            <p:cNvGrpSpPr/>
            <p:nvPr/>
          </p:nvGrpSpPr>
          <p:grpSpPr>
            <a:xfrm>
              <a:off x="4648" y="9695"/>
              <a:ext cx="1767" cy="840"/>
              <a:chOff x="2976" y="2784"/>
              <a:chExt cx="528" cy="336"/>
            </a:xfrm>
          </p:grpSpPr>
          <p:sp>
            <p:nvSpPr>
              <p:cNvPr id="6168" name="椭圆 34838"/>
              <p:cNvSpPr/>
              <p:nvPr/>
            </p:nvSpPr>
            <p:spPr>
              <a:xfrm>
                <a:off x="2976" y="3024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6169" name="文本框 34839"/>
              <p:cNvSpPr txBox="1"/>
              <p:nvPr/>
            </p:nvSpPr>
            <p:spPr>
              <a:xfrm>
                <a:off x="2976" y="2784"/>
                <a:ext cx="528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>
                    <a:latin typeface="Times New Roman" panose="02020603050405020304" pitchFamily="18" charset="0"/>
                  </a:rPr>
                  <a:t>S′</a:t>
                </a:r>
                <a:endParaRPr lang="en-US" altLang="zh-CN" sz="24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953" y="6118"/>
              <a:ext cx="3651" cy="4350"/>
              <a:chOff x="953" y="6118"/>
              <a:chExt cx="3651" cy="4350"/>
            </a:xfrm>
          </p:grpSpPr>
          <p:sp>
            <p:nvSpPr>
              <p:cNvPr id="34903" name="直接连接符 34902"/>
              <p:cNvSpPr/>
              <p:nvPr/>
            </p:nvSpPr>
            <p:spPr>
              <a:xfrm rot="-705979">
                <a:off x="1810" y="7095"/>
                <a:ext cx="1940" cy="1308"/>
              </a:xfrm>
              <a:prstGeom prst="line">
                <a:avLst/>
              </a:prstGeom>
              <a:ln w="38100" cap="flat" cmpd="sng">
                <a:solidFill>
                  <a:srgbClr val="339933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34902" name="直接连接符 34901"/>
              <p:cNvSpPr/>
              <p:nvPr/>
            </p:nvSpPr>
            <p:spPr>
              <a:xfrm rot="-705979">
                <a:off x="1480" y="7785"/>
                <a:ext cx="1940" cy="1308"/>
              </a:xfrm>
              <a:prstGeom prst="line">
                <a:avLst/>
              </a:prstGeom>
              <a:ln w="38100" cap="flat" cmpd="sng">
                <a:solidFill>
                  <a:srgbClr val="339933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grpSp>
            <p:nvGrpSpPr>
              <p:cNvPr id="6147" name="组合 34817"/>
              <p:cNvGrpSpPr/>
              <p:nvPr/>
            </p:nvGrpSpPr>
            <p:grpSpPr>
              <a:xfrm rot="-4049160">
                <a:off x="2793" y="8503"/>
                <a:ext cx="2017" cy="322"/>
                <a:chOff x="1776" y="2784"/>
                <a:chExt cx="1440" cy="96"/>
              </a:xfrm>
            </p:grpSpPr>
            <p:sp>
              <p:nvSpPr>
                <p:cNvPr id="6148" name="直接连接符 34818"/>
                <p:cNvSpPr/>
                <p:nvPr/>
              </p:nvSpPr>
              <p:spPr>
                <a:xfrm>
                  <a:off x="1824" y="2784"/>
                  <a:ext cx="1392" cy="0"/>
                </a:xfrm>
                <a:prstGeom prst="line">
                  <a:avLst/>
                </a:prstGeom>
                <a:ln w="38100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6149" name="直接连接符 34819"/>
                <p:cNvSpPr/>
                <p:nvPr/>
              </p:nvSpPr>
              <p:spPr>
                <a:xfrm flipH="1">
                  <a:off x="1776" y="2784"/>
                  <a:ext cx="48" cy="96"/>
                </a:xfrm>
                <a:prstGeom prst="line">
                  <a:avLst/>
                </a:prstGeom>
                <a:ln w="38100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6150" name="直接连接符 34820"/>
                <p:cNvSpPr/>
                <p:nvPr/>
              </p:nvSpPr>
              <p:spPr>
                <a:xfrm flipH="1">
                  <a:off x="1872" y="2784"/>
                  <a:ext cx="48" cy="96"/>
                </a:xfrm>
                <a:prstGeom prst="line">
                  <a:avLst/>
                </a:prstGeom>
                <a:ln w="38100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6151" name="直接连接符 34821"/>
                <p:cNvSpPr/>
                <p:nvPr/>
              </p:nvSpPr>
              <p:spPr>
                <a:xfrm flipH="1">
                  <a:off x="1968" y="2784"/>
                  <a:ext cx="48" cy="96"/>
                </a:xfrm>
                <a:prstGeom prst="line">
                  <a:avLst/>
                </a:prstGeom>
                <a:ln w="38100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6152" name="直接连接符 34822"/>
                <p:cNvSpPr/>
                <p:nvPr/>
              </p:nvSpPr>
              <p:spPr>
                <a:xfrm flipH="1">
                  <a:off x="2064" y="2784"/>
                  <a:ext cx="48" cy="96"/>
                </a:xfrm>
                <a:prstGeom prst="line">
                  <a:avLst/>
                </a:prstGeom>
                <a:ln w="38100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6153" name="直接连接符 34823"/>
                <p:cNvSpPr/>
                <p:nvPr/>
              </p:nvSpPr>
              <p:spPr>
                <a:xfrm flipH="1">
                  <a:off x="2160" y="2784"/>
                  <a:ext cx="48" cy="96"/>
                </a:xfrm>
                <a:prstGeom prst="line">
                  <a:avLst/>
                </a:prstGeom>
                <a:ln w="38100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6154" name="直接连接符 34824"/>
                <p:cNvSpPr/>
                <p:nvPr/>
              </p:nvSpPr>
              <p:spPr>
                <a:xfrm flipH="1">
                  <a:off x="2256" y="2784"/>
                  <a:ext cx="48" cy="96"/>
                </a:xfrm>
                <a:prstGeom prst="line">
                  <a:avLst/>
                </a:prstGeom>
                <a:ln w="38100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6155" name="直接连接符 34825"/>
                <p:cNvSpPr/>
                <p:nvPr/>
              </p:nvSpPr>
              <p:spPr>
                <a:xfrm flipH="1">
                  <a:off x="2352" y="2784"/>
                  <a:ext cx="48" cy="96"/>
                </a:xfrm>
                <a:prstGeom prst="line">
                  <a:avLst/>
                </a:prstGeom>
                <a:ln w="38100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6156" name="直接连接符 34826"/>
                <p:cNvSpPr/>
                <p:nvPr/>
              </p:nvSpPr>
              <p:spPr>
                <a:xfrm flipH="1">
                  <a:off x="2448" y="2784"/>
                  <a:ext cx="48" cy="96"/>
                </a:xfrm>
                <a:prstGeom prst="line">
                  <a:avLst/>
                </a:prstGeom>
                <a:ln w="38100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6157" name="直接连接符 34827"/>
                <p:cNvSpPr/>
                <p:nvPr/>
              </p:nvSpPr>
              <p:spPr>
                <a:xfrm flipH="1">
                  <a:off x="2544" y="2784"/>
                  <a:ext cx="48" cy="96"/>
                </a:xfrm>
                <a:prstGeom prst="line">
                  <a:avLst/>
                </a:prstGeom>
                <a:ln w="38100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6158" name="直接连接符 34828"/>
                <p:cNvSpPr/>
                <p:nvPr/>
              </p:nvSpPr>
              <p:spPr>
                <a:xfrm flipH="1">
                  <a:off x="2640" y="2784"/>
                  <a:ext cx="48" cy="96"/>
                </a:xfrm>
                <a:prstGeom prst="line">
                  <a:avLst/>
                </a:prstGeom>
                <a:ln w="38100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6159" name="直接连接符 34829"/>
                <p:cNvSpPr/>
                <p:nvPr/>
              </p:nvSpPr>
              <p:spPr>
                <a:xfrm flipH="1">
                  <a:off x="2736" y="2784"/>
                  <a:ext cx="48" cy="96"/>
                </a:xfrm>
                <a:prstGeom prst="line">
                  <a:avLst/>
                </a:prstGeom>
                <a:ln w="38100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6160" name="直接连接符 34830"/>
                <p:cNvSpPr/>
                <p:nvPr/>
              </p:nvSpPr>
              <p:spPr>
                <a:xfrm flipH="1">
                  <a:off x="2832" y="2784"/>
                  <a:ext cx="48" cy="96"/>
                </a:xfrm>
                <a:prstGeom prst="line">
                  <a:avLst/>
                </a:prstGeom>
                <a:ln w="38100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6161" name="直接连接符 34831"/>
                <p:cNvSpPr/>
                <p:nvPr/>
              </p:nvSpPr>
              <p:spPr>
                <a:xfrm flipH="1">
                  <a:off x="2928" y="2784"/>
                  <a:ext cx="48" cy="96"/>
                </a:xfrm>
                <a:prstGeom prst="line">
                  <a:avLst/>
                </a:prstGeom>
                <a:ln w="38100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6162" name="直接连接符 34832"/>
                <p:cNvSpPr/>
                <p:nvPr/>
              </p:nvSpPr>
              <p:spPr>
                <a:xfrm flipH="1">
                  <a:off x="3024" y="2784"/>
                  <a:ext cx="48" cy="96"/>
                </a:xfrm>
                <a:prstGeom prst="line">
                  <a:avLst/>
                </a:prstGeom>
                <a:ln w="38100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6163" name="直接连接符 34833"/>
                <p:cNvSpPr/>
                <p:nvPr/>
              </p:nvSpPr>
              <p:spPr>
                <a:xfrm flipH="1">
                  <a:off x="3120" y="2784"/>
                  <a:ext cx="48" cy="96"/>
                </a:xfrm>
                <a:prstGeom prst="line">
                  <a:avLst/>
                </a:prstGeom>
                <a:ln w="38100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  <p:grpSp>
            <p:nvGrpSpPr>
              <p:cNvPr id="6164" name="组合 34834"/>
              <p:cNvGrpSpPr/>
              <p:nvPr/>
            </p:nvGrpSpPr>
            <p:grpSpPr>
              <a:xfrm>
                <a:off x="953" y="8495"/>
                <a:ext cx="1285" cy="840"/>
                <a:chOff x="1296" y="2736"/>
                <a:chExt cx="384" cy="336"/>
              </a:xfrm>
            </p:grpSpPr>
            <p:sp>
              <p:nvSpPr>
                <p:cNvPr id="6165" name="椭圆 34835"/>
                <p:cNvSpPr/>
                <p:nvPr/>
              </p:nvSpPr>
              <p:spPr>
                <a:xfrm>
                  <a:off x="1296" y="2976"/>
                  <a:ext cx="96" cy="96"/>
                </a:xfrm>
                <a:prstGeom prst="ellipse">
                  <a:avLst/>
                </a:prstGeom>
                <a:solidFill>
                  <a:schemeClr val="accent1"/>
                </a:soli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166" name="文本框 34836"/>
                <p:cNvSpPr txBox="1"/>
                <p:nvPr/>
              </p:nvSpPr>
              <p:spPr>
                <a:xfrm>
                  <a:off x="1296" y="2736"/>
                  <a:ext cx="384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 anchorCtr="0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2400">
                      <a:latin typeface="Times New Roman" panose="02020603050405020304" pitchFamily="18" charset="0"/>
                    </a:rPr>
                    <a:t>S</a:t>
                  </a:r>
                  <a:endParaRPr lang="en-US" altLang="zh-CN" sz="2400"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4841" name="直接连接符 34840"/>
              <p:cNvSpPr/>
              <p:nvPr/>
            </p:nvSpPr>
            <p:spPr>
              <a:xfrm rot="-705979">
                <a:off x="3640" y="8788"/>
                <a:ext cx="965" cy="1680"/>
              </a:xfrm>
              <a:prstGeom prst="line">
                <a:avLst/>
              </a:prstGeom>
              <a:ln w="38100" cap="flat" cmpd="sng">
                <a:solidFill>
                  <a:srgbClr val="FF00FF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grpSp>
            <p:nvGrpSpPr>
              <p:cNvPr id="34842" name="组合 34841"/>
              <p:cNvGrpSpPr/>
              <p:nvPr/>
            </p:nvGrpSpPr>
            <p:grpSpPr>
              <a:xfrm rot="-7627905" flipV="1">
                <a:off x="1886" y="8083"/>
                <a:ext cx="1560" cy="805"/>
                <a:chOff x="864" y="1536"/>
                <a:chExt cx="672" cy="0"/>
              </a:xfrm>
            </p:grpSpPr>
            <p:sp>
              <p:nvSpPr>
                <p:cNvPr id="6172" name="直接连接符 34842"/>
                <p:cNvSpPr/>
                <p:nvPr/>
              </p:nvSpPr>
              <p:spPr>
                <a:xfrm>
                  <a:off x="864" y="1536"/>
                  <a:ext cx="432" cy="0"/>
                </a:xfrm>
                <a:prstGeom prst="line">
                  <a:avLst/>
                </a:prstGeom>
                <a:ln w="38100" cap="flat" cmpd="sng">
                  <a:solidFill>
                    <a:srgbClr val="FF33CC"/>
                  </a:solidFill>
                  <a:prstDash val="solid"/>
                  <a:round/>
                  <a:headEnd type="none" w="med" len="med"/>
                  <a:tailEnd type="stealth" w="med" len="lg"/>
                </a:ln>
              </p:spPr>
              <p:txBody>
                <a:bodyPr/>
                <a:lstStyle/>
                <a:p/>
              </p:txBody>
            </p:sp>
            <p:sp>
              <p:nvSpPr>
                <p:cNvPr id="6173" name="直接连接符 34843"/>
                <p:cNvSpPr/>
                <p:nvPr/>
              </p:nvSpPr>
              <p:spPr>
                <a:xfrm>
                  <a:off x="864" y="1536"/>
                  <a:ext cx="672" cy="0"/>
                </a:xfrm>
                <a:prstGeom prst="line">
                  <a:avLst/>
                </a:prstGeom>
                <a:ln w="38100" cap="flat" cmpd="sng">
                  <a:solidFill>
                    <a:srgbClr val="FF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  <p:sp>
            <p:nvSpPr>
              <p:cNvPr id="34845" name="直接连接符 34844"/>
              <p:cNvSpPr/>
              <p:nvPr/>
            </p:nvSpPr>
            <p:spPr>
              <a:xfrm rot="-705979">
                <a:off x="4075" y="8053"/>
                <a:ext cx="378" cy="225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grpSp>
            <p:nvGrpSpPr>
              <p:cNvPr id="34846" name="组合 34845"/>
              <p:cNvGrpSpPr/>
              <p:nvPr/>
            </p:nvGrpSpPr>
            <p:grpSpPr>
              <a:xfrm rot="-6414618">
                <a:off x="2605" y="7058"/>
                <a:ext cx="2040" cy="160"/>
                <a:chOff x="864" y="1536"/>
                <a:chExt cx="672" cy="0"/>
              </a:xfrm>
            </p:grpSpPr>
            <p:sp>
              <p:nvSpPr>
                <p:cNvPr id="6176" name="直接连接符 34846"/>
                <p:cNvSpPr/>
                <p:nvPr/>
              </p:nvSpPr>
              <p:spPr>
                <a:xfrm>
                  <a:off x="864" y="1536"/>
                  <a:ext cx="432" cy="0"/>
                </a:xfrm>
                <a:prstGeom prst="line">
                  <a:avLst/>
                </a:prstGeom>
                <a:ln w="38100" cap="flat" cmpd="sng">
                  <a:solidFill>
                    <a:srgbClr val="FF0066"/>
                  </a:solidFill>
                  <a:prstDash val="solid"/>
                  <a:round/>
                  <a:headEnd type="none" w="med" len="med"/>
                  <a:tailEnd type="stealth" w="med" len="lg"/>
                </a:ln>
              </p:spPr>
              <p:txBody>
                <a:bodyPr/>
                <a:lstStyle/>
                <a:p/>
              </p:txBody>
            </p:sp>
            <p:sp>
              <p:nvSpPr>
                <p:cNvPr id="6177" name="直接连接符 34847"/>
                <p:cNvSpPr/>
                <p:nvPr/>
              </p:nvSpPr>
              <p:spPr>
                <a:xfrm>
                  <a:off x="864" y="1536"/>
                  <a:ext cx="672" cy="0"/>
                </a:xfrm>
                <a:prstGeom prst="line">
                  <a:avLst/>
                </a:prstGeom>
                <a:ln w="38100" cap="flat" cmpd="sng">
                  <a:solidFill>
                    <a:srgbClr val="FF0066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  <p:grpSp>
            <p:nvGrpSpPr>
              <p:cNvPr id="34849" name="组合 34848"/>
              <p:cNvGrpSpPr/>
              <p:nvPr/>
            </p:nvGrpSpPr>
            <p:grpSpPr>
              <a:xfrm rot="-705979">
                <a:off x="1275" y="9065"/>
                <a:ext cx="2248" cy="120"/>
                <a:chOff x="864" y="1536"/>
                <a:chExt cx="672" cy="0"/>
              </a:xfrm>
            </p:grpSpPr>
            <p:sp>
              <p:nvSpPr>
                <p:cNvPr id="6179" name="直接连接符 34849"/>
                <p:cNvSpPr/>
                <p:nvPr/>
              </p:nvSpPr>
              <p:spPr>
                <a:xfrm>
                  <a:off x="864" y="1536"/>
                  <a:ext cx="432" cy="0"/>
                </a:xfrm>
                <a:prstGeom prst="line">
                  <a:avLst/>
                </a:prstGeom>
                <a:ln w="38100" cap="flat" cmpd="sng">
                  <a:solidFill>
                    <a:srgbClr val="FF33CC"/>
                  </a:solidFill>
                  <a:prstDash val="solid"/>
                  <a:round/>
                  <a:headEnd type="none" w="med" len="med"/>
                  <a:tailEnd type="stealth" w="med" len="lg"/>
                </a:ln>
              </p:spPr>
              <p:txBody>
                <a:bodyPr/>
                <a:lstStyle/>
                <a:p/>
              </p:txBody>
            </p:sp>
            <p:sp>
              <p:nvSpPr>
                <p:cNvPr id="6180" name="直接连接符 34850"/>
                <p:cNvSpPr/>
                <p:nvPr/>
              </p:nvSpPr>
              <p:spPr>
                <a:xfrm>
                  <a:off x="864" y="1536"/>
                  <a:ext cx="672" cy="0"/>
                </a:xfrm>
                <a:prstGeom prst="line">
                  <a:avLst/>
                </a:prstGeom>
                <a:ln w="38100" cap="flat" cmpd="sng">
                  <a:solidFill>
                    <a:srgbClr val="FF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  <p:grpSp>
            <p:nvGrpSpPr>
              <p:cNvPr id="34852" name="组合 34851"/>
              <p:cNvGrpSpPr/>
              <p:nvPr/>
            </p:nvGrpSpPr>
            <p:grpSpPr>
              <a:xfrm rot="-1309040">
                <a:off x="1090" y="8735"/>
                <a:ext cx="2893" cy="120"/>
                <a:chOff x="864" y="1536"/>
                <a:chExt cx="672" cy="0"/>
              </a:xfrm>
            </p:grpSpPr>
            <p:sp>
              <p:nvSpPr>
                <p:cNvPr id="6182" name="直接连接符 34852"/>
                <p:cNvSpPr/>
                <p:nvPr/>
              </p:nvSpPr>
              <p:spPr>
                <a:xfrm>
                  <a:off x="864" y="1536"/>
                  <a:ext cx="432" cy="0"/>
                </a:xfrm>
                <a:prstGeom prst="line">
                  <a:avLst/>
                </a:prstGeom>
                <a:ln w="38100" cap="flat" cmpd="sng">
                  <a:solidFill>
                    <a:srgbClr val="FF0066"/>
                  </a:solidFill>
                  <a:prstDash val="solid"/>
                  <a:round/>
                  <a:headEnd type="none" w="med" len="med"/>
                  <a:tailEnd type="stealth" w="med" len="lg"/>
                </a:ln>
              </p:spPr>
              <p:txBody>
                <a:bodyPr/>
                <a:lstStyle/>
                <a:p/>
              </p:txBody>
            </p:sp>
            <p:sp>
              <p:nvSpPr>
                <p:cNvPr id="6183" name="直接连接符 34853"/>
                <p:cNvSpPr/>
                <p:nvPr/>
              </p:nvSpPr>
              <p:spPr>
                <a:xfrm>
                  <a:off x="864" y="1536"/>
                  <a:ext cx="672" cy="0"/>
                </a:xfrm>
                <a:prstGeom prst="line">
                  <a:avLst/>
                </a:prstGeom>
                <a:ln w="38100" cap="flat" cmpd="sng">
                  <a:solidFill>
                    <a:srgbClr val="FF0066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</p:grpSp>
      </p:grpSp>
      <p:grpSp>
        <p:nvGrpSpPr>
          <p:cNvPr id="21" name="组合 20" title=""/>
          <p:cNvGrpSpPr/>
          <p:nvPr/>
        </p:nvGrpSpPr>
        <p:grpSpPr>
          <a:xfrm>
            <a:off x="6731635" y="4220210"/>
            <a:ext cx="4575810" cy="2400300"/>
            <a:chOff x="10601" y="6646"/>
            <a:chExt cx="7206" cy="3780"/>
          </a:xfrm>
        </p:grpSpPr>
        <p:sp>
          <p:nvSpPr>
            <p:cNvPr id="34885" name="直接连接符 34884"/>
            <p:cNvSpPr/>
            <p:nvPr/>
          </p:nvSpPr>
          <p:spPr>
            <a:xfrm rot="2431465" flipH="1">
              <a:off x="12104" y="7294"/>
              <a:ext cx="2109" cy="3133"/>
            </a:xfrm>
            <a:prstGeom prst="line">
              <a:avLst/>
            </a:prstGeom>
            <a:ln w="38100" cap="flat" cmpd="sng">
              <a:solidFill>
                <a:srgbClr val="FF0066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grpSp>
          <p:nvGrpSpPr>
            <p:cNvPr id="19" name="组合 18"/>
            <p:cNvGrpSpPr/>
            <p:nvPr/>
          </p:nvGrpSpPr>
          <p:grpSpPr>
            <a:xfrm>
              <a:off x="10601" y="6646"/>
              <a:ext cx="7206" cy="3499"/>
              <a:chOff x="10601" y="6646"/>
              <a:chExt cx="7206" cy="3499"/>
            </a:xfrm>
          </p:grpSpPr>
          <p:grpSp>
            <p:nvGrpSpPr>
              <p:cNvPr id="34882" name="组合 34881"/>
              <p:cNvGrpSpPr/>
              <p:nvPr/>
            </p:nvGrpSpPr>
            <p:grpSpPr>
              <a:xfrm rot="19963808" flipV="1">
                <a:off x="13470" y="6787"/>
                <a:ext cx="3250" cy="805"/>
                <a:chOff x="864" y="1536"/>
                <a:chExt cx="672" cy="0"/>
              </a:xfrm>
            </p:grpSpPr>
            <p:sp>
              <p:nvSpPr>
                <p:cNvPr id="6212" name="直接连接符 34882"/>
                <p:cNvSpPr/>
                <p:nvPr/>
              </p:nvSpPr>
              <p:spPr>
                <a:xfrm>
                  <a:off x="864" y="1536"/>
                  <a:ext cx="432" cy="0"/>
                </a:xfrm>
                <a:prstGeom prst="line">
                  <a:avLst/>
                </a:prstGeom>
                <a:ln w="38100" cap="flat" cmpd="sng">
                  <a:solidFill>
                    <a:srgbClr val="FF33CC"/>
                  </a:solidFill>
                  <a:prstDash val="solid"/>
                  <a:round/>
                  <a:headEnd type="none" w="med" len="med"/>
                  <a:tailEnd type="stealth" w="med" len="lg"/>
                </a:ln>
              </p:spPr>
              <p:txBody>
                <a:bodyPr/>
                <a:lstStyle/>
                <a:p/>
              </p:txBody>
            </p:sp>
            <p:sp>
              <p:nvSpPr>
                <p:cNvPr id="6213" name="直接连接符 34883"/>
                <p:cNvSpPr/>
                <p:nvPr/>
              </p:nvSpPr>
              <p:spPr>
                <a:xfrm>
                  <a:off x="864" y="1536"/>
                  <a:ext cx="672" cy="0"/>
                </a:xfrm>
                <a:prstGeom prst="line">
                  <a:avLst/>
                </a:prstGeom>
                <a:ln w="38100" cap="flat" cmpd="sng">
                  <a:solidFill>
                    <a:srgbClr val="FF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  <p:grpSp>
            <p:nvGrpSpPr>
              <p:cNvPr id="9" name="组合 8"/>
              <p:cNvGrpSpPr/>
              <p:nvPr/>
            </p:nvGrpSpPr>
            <p:grpSpPr>
              <a:xfrm>
                <a:off x="10601" y="6646"/>
                <a:ext cx="7206" cy="3499"/>
                <a:chOff x="10601" y="6646"/>
                <a:chExt cx="7206" cy="3499"/>
              </a:xfrm>
            </p:grpSpPr>
            <p:grpSp>
              <p:nvGrpSpPr>
                <p:cNvPr id="34861" name="组合 34860"/>
                <p:cNvGrpSpPr/>
                <p:nvPr/>
              </p:nvGrpSpPr>
              <p:grpSpPr>
                <a:xfrm rot="206428">
                  <a:off x="13695" y="8312"/>
                  <a:ext cx="1325" cy="145"/>
                  <a:chOff x="1776" y="2784"/>
                  <a:chExt cx="1440" cy="96"/>
                </a:xfrm>
              </p:grpSpPr>
              <p:sp>
                <p:nvSpPr>
                  <p:cNvPr id="6191" name="直接连接符 34861"/>
                  <p:cNvSpPr/>
                  <p:nvPr/>
                </p:nvSpPr>
                <p:spPr>
                  <a:xfrm>
                    <a:off x="1824" y="2784"/>
                    <a:ext cx="1392" cy="0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6192" name="直接连接符 34862"/>
                  <p:cNvSpPr/>
                  <p:nvPr/>
                </p:nvSpPr>
                <p:spPr>
                  <a:xfrm flipH="1">
                    <a:off x="1776" y="2784"/>
                    <a:ext cx="48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6193" name="直接连接符 34863"/>
                  <p:cNvSpPr/>
                  <p:nvPr/>
                </p:nvSpPr>
                <p:spPr>
                  <a:xfrm flipH="1">
                    <a:off x="1872" y="2784"/>
                    <a:ext cx="48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6194" name="直接连接符 34864"/>
                  <p:cNvSpPr/>
                  <p:nvPr/>
                </p:nvSpPr>
                <p:spPr>
                  <a:xfrm flipH="1">
                    <a:off x="1968" y="2784"/>
                    <a:ext cx="48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6195" name="直接连接符 34865"/>
                  <p:cNvSpPr/>
                  <p:nvPr/>
                </p:nvSpPr>
                <p:spPr>
                  <a:xfrm flipH="1">
                    <a:off x="2064" y="2784"/>
                    <a:ext cx="48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6196" name="直接连接符 34866"/>
                  <p:cNvSpPr/>
                  <p:nvPr/>
                </p:nvSpPr>
                <p:spPr>
                  <a:xfrm flipH="1">
                    <a:off x="2160" y="2784"/>
                    <a:ext cx="48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6197" name="直接连接符 34867"/>
                  <p:cNvSpPr/>
                  <p:nvPr/>
                </p:nvSpPr>
                <p:spPr>
                  <a:xfrm flipH="1">
                    <a:off x="2256" y="2784"/>
                    <a:ext cx="48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6198" name="直接连接符 34868"/>
                  <p:cNvSpPr/>
                  <p:nvPr/>
                </p:nvSpPr>
                <p:spPr>
                  <a:xfrm flipH="1">
                    <a:off x="2352" y="2784"/>
                    <a:ext cx="48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6199" name="直接连接符 34869"/>
                  <p:cNvSpPr/>
                  <p:nvPr/>
                </p:nvSpPr>
                <p:spPr>
                  <a:xfrm flipH="1">
                    <a:off x="2448" y="2784"/>
                    <a:ext cx="48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6200" name="直接连接符 34870"/>
                  <p:cNvSpPr/>
                  <p:nvPr/>
                </p:nvSpPr>
                <p:spPr>
                  <a:xfrm flipH="1">
                    <a:off x="2544" y="2784"/>
                    <a:ext cx="48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6201" name="直接连接符 34871"/>
                  <p:cNvSpPr/>
                  <p:nvPr/>
                </p:nvSpPr>
                <p:spPr>
                  <a:xfrm flipH="1">
                    <a:off x="2640" y="2784"/>
                    <a:ext cx="48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6202" name="直接连接符 34872"/>
                  <p:cNvSpPr/>
                  <p:nvPr/>
                </p:nvSpPr>
                <p:spPr>
                  <a:xfrm flipH="1">
                    <a:off x="2736" y="2784"/>
                    <a:ext cx="48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6203" name="直接连接符 34873"/>
                  <p:cNvSpPr/>
                  <p:nvPr/>
                </p:nvSpPr>
                <p:spPr>
                  <a:xfrm flipH="1">
                    <a:off x="2832" y="2784"/>
                    <a:ext cx="48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6204" name="直接连接符 34874"/>
                  <p:cNvSpPr/>
                  <p:nvPr/>
                </p:nvSpPr>
                <p:spPr>
                  <a:xfrm flipH="1">
                    <a:off x="2928" y="2784"/>
                    <a:ext cx="48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6205" name="直接连接符 34875"/>
                  <p:cNvSpPr/>
                  <p:nvPr/>
                </p:nvSpPr>
                <p:spPr>
                  <a:xfrm flipH="1">
                    <a:off x="3024" y="2784"/>
                    <a:ext cx="48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6206" name="直接连接符 34876"/>
                  <p:cNvSpPr/>
                  <p:nvPr/>
                </p:nvSpPr>
                <p:spPr>
                  <a:xfrm flipH="1">
                    <a:off x="3120" y="2784"/>
                    <a:ext cx="48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</p:grpSp>
            <p:sp>
              <p:nvSpPr>
                <p:cNvPr id="6208" name="椭圆 34878"/>
                <p:cNvSpPr/>
                <p:nvPr/>
              </p:nvSpPr>
              <p:spPr>
                <a:xfrm rot="3197444">
                  <a:off x="11196" y="7175"/>
                  <a:ext cx="234" cy="244"/>
                </a:xfrm>
                <a:prstGeom prst="ellipse">
                  <a:avLst/>
                </a:prstGeom>
                <a:solidFill>
                  <a:schemeClr val="accent1"/>
                </a:solidFill>
                <a:ln w="381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209" name="文本框 34879"/>
                <p:cNvSpPr txBox="1"/>
                <p:nvPr/>
              </p:nvSpPr>
              <p:spPr>
                <a:xfrm rot="257444">
                  <a:off x="10874" y="9421"/>
                  <a:ext cx="1285" cy="72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 anchorCtr="0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2400">
                      <a:latin typeface="Times New Roman" panose="02020603050405020304" pitchFamily="18" charset="0"/>
                    </a:rPr>
                    <a:t>S</a:t>
                  </a:r>
                  <a:r>
                    <a:rPr lang="en-US" altLang="zh-CN" sz="2400" baseline="30000">
                      <a:solidFill>
                        <a:schemeClr val="tx1"/>
                      </a:solidFill>
                      <a:uFillTx/>
                      <a:latin typeface="Times New Roman" panose="02020603050405020304" pitchFamily="18" charset="0"/>
                    </a:rPr>
                    <a:t>/</a:t>
                  </a:r>
                  <a:endParaRPr lang="en-US" altLang="zh-CN" sz="2400" baseline="30000">
                    <a:solidFill>
                      <a:schemeClr val="tx1"/>
                    </a:solidFill>
                    <a:uFillTx/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4881" name="直接连接符 34880"/>
                <p:cNvSpPr/>
                <p:nvPr/>
              </p:nvSpPr>
              <p:spPr>
                <a:xfrm rot="3091465" flipH="1">
                  <a:off x="12281" y="7541"/>
                  <a:ext cx="699" cy="2514"/>
                </a:xfrm>
                <a:prstGeom prst="line">
                  <a:avLst/>
                </a:prstGeom>
                <a:ln w="38100" cap="flat" cmpd="sng">
                  <a:solidFill>
                    <a:srgbClr val="FF00FF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grpSp>
              <p:nvGrpSpPr>
                <p:cNvPr id="34886" name="组合 34885"/>
                <p:cNvGrpSpPr/>
                <p:nvPr/>
              </p:nvGrpSpPr>
              <p:grpSpPr>
                <a:xfrm rot="20516726">
                  <a:off x="14955" y="7892"/>
                  <a:ext cx="2852" cy="298"/>
                  <a:chOff x="864" y="1536"/>
                  <a:chExt cx="672" cy="0"/>
                </a:xfrm>
              </p:grpSpPr>
              <p:sp>
                <p:nvSpPr>
                  <p:cNvPr id="6216" name="直接连接符 34886"/>
                  <p:cNvSpPr/>
                  <p:nvPr/>
                </p:nvSpPr>
                <p:spPr>
                  <a:xfrm>
                    <a:off x="864" y="1536"/>
                    <a:ext cx="432" cy="0"/>
                  </a:xfrm>
                  <a:prstGeom prst="line">
                    <a:avLst/>
                  </a:prstGeom>
                  <a:ln w="38100" cap="flat" cmpd="sng">
                    <a:solidFill>
                      <a:srgbClr val="FF0066"/>
                    </a:solidFill>
                    <a:prstDash val="solid"/>
                    <a:round/>
                    <a:headEnd type="none" w="med" len="med"/>
                    <a:tailEnd type="stealth" w="med" len="lg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6217" name="直接连接符 34887"/>
                  <p:cNvSpPr/>
                  <p:nvPr/>
                </p:nvSpPr>
                <p:spPr>
                  <a:xfrm>
                    <a:off x="864" y="1536"/>
                    <a:ext cx="672" cy="0"/>
                  </a:xfrm>
                  <a:prstGeom prst="line">
                    <a:avLst/>
                  </a:prstGeom>
                  <a:ln w="38100" cap="flat" cmpd="sng">
                    <a:solidFill>
                      <a:srgbClr val="FF006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</p:grpSp>
            <p:grpSp>
              <p:nvGrpSpPr>
                <p:cNvPr id="34889" name="组合 34888"/>
                <p:cNvGrpSpPr/>
                <p:nvPr/>
              </p:nvGrpSpPr>
              <p:grpSpPr>
                <a:xfrm rot="1176789" flipH="1">
                  <a:off x="11192" y="7804"/>
                  <a:ext cx="2728" cy="258"/>
                  <a:chOff x="864" y="1536"/>
                  <a:chExt cx="672" cy="0"/>
                </a:xfrm>
              </p:grpSpPr>
              <p:sp>
                <p:nvSpPr>
                  <p:cNvPr id="6219" name="直接连接符 34889"/>
                  <p:cNvSpPr/>
                  <p:nvPr/>
                </p:nvSpPr>
                <p:spPr>
                  <a:xfrm>
                    <a:off x="864" y="1536"/>
                    <a:ext cx="432" cy="0"/>
                  </a:xfrm>
                  <a:prstGeom prst="line">
                    <a:avLst/>
                  </a:prstGeom>
                  <a:ln w="38100" cap="flat" cmpd="sng">
                    <a:solidFill>
                      <a:srgbClr val="FF33CC"/>
                    </a:solidFill>
                    <a:prstDash val="solid"/>
                    <a:round/>
                    <a:headEnd type="none" w="med" len="med"/>
                    <a:tailEnd type="stealth" w="med" len="lg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6220" name="直接连接符 34890"/>
                  <p:cNvSpPr/>
                  <p:nvPr/>
                </p:nvSpPr>
                <p:spPr>
                  <a:xfrm>
                    <a:off x="864" y="1536"/>
                    <a:ext cx="672" cy="0"/>
                  </a:xfrm>
                  <a:prstGeom prst="line">
                    <a:avLst/>
                  </a:prstGeom>
                  <a:ln w="38100" cap="flat" cmpd="sng">
                    <a:solidFill>
                      <a:srgbClr val="FF00FF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</p:grpSp>
            <p:grpSp>
              <p:nvGrpSpPr>
                <p:cNvPr id="34892" name="组合 34891"/>
                <p:cNvGrpSpPr/>
                <p:nvPr/>
              </p:nvGrpSpPr>
              <p:grpSpPr>
                <a:xfrm rot="926076">
                  <a:off x="11253" y="7824"/>
                  <a:ext cx="3820" cy="125"/>
                  <a:chOff x="864" y="1536"/>
                  <a:chExt cx="672" cy="0"/>
                </a:xfrm>
              </p:grpSpPr>
              <p:sp>
                <p:nvSpPr>
                  <p:cNvPr id="6222" name="直接连接符 34892"/>
                  <p:cNvSpPr/>
                  <p:nvPr/>
                </p:nvSpPr>
                <p:spPr>
                  <a:xfrm>
                    <a:off x="864" y="1536"/>
                    <a:ext cx="432" cy="0"/>
                  </a:xfrm>
                  <a:prstGeom prst="line">
                    <a:avLst/>
                  </a:prstGeom>
                  <a:ln w="38100" cap="flat" cmpd="sng">
                    <a:solidFill>
                      <a:srgbClr val="FF0066"/>
                    </a:solidFill>
                    <a:prstDash val="solid"/>
                    <a:round/>
                    <a:headEnd type="none" w="med" len="med"/>
                    <a:tailEnd type="stealth" w="med" len="lg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6223" name="直接连接符 34893"/>
                  <p:cNvSpPr/>
                  <p:nvPr/>
                </p:nvSpPr>
                <p:spPr>
                  <a:xfrm>
                    <a:off x="864" y="1536"/>
                    <a:ext cx="672" cy="0"/>
                  </a:xfrm>
                  <a:prstGeom prst="line">
                    <a:avLst/>
                  </a:prstGeom>
                  <a:ln w="38100" cap="flat" cmpd="sng">
                    <a:solidFill>
                      <a:srgbClr val="FF006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</p:grpSp>
            <p:sp>
              <p:nvSpPr>
                <p:cNvPr id="3" name="直接连接符 2"/>
                <p:cNvSpPr/>
                <p:nvPr/>
              </p:nvSpPr>
              <p:spPr>
                <a:xfrm rot="2431465" flipH="1">
                  <a:off x="10601" y="7180"/>
                  <a:ext cx="2659" cy="2198"/>
                </a:xfrm>
                <a:prstGeom prst="line">
                  <a:avLst/>
                </a:prstGeom>
                <a:ln w="38100" cap="flat" cmpd="sng">
                  <a:solidFill>
                    <a:srgbClr val="3333FF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" name="直接连接符 3"/>
                <p:cNvSpPr/>
                <p:nvPr/>
              </p:nvSpPr>
              <p:spPr>
                <a:xfrm rot="7831464" flipH="1">
                  <a:off x="10938" y="7477"/>
                  <a:ext cx="749" cy="593"/>
                </a:xfrm>
                <a:prstGeom prst="line">
                  <a:avLst/>
                </a:prstGeom>
                <a:ln w="38100" cap="flat" cmpd="sng">
                  <a:solidFill>
                    <a:srgbClr val="3333FF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" name="直接连接符 4"/>
                <p:cNvSpPr/>
                <p:nvPr/>
              </p:nvSpPr>
              <p:spPr>
                <a:xfrm rot="7831464" flipH="1">
                  <a:off x="10933" y="8461"/>
                  <a:ext cx="749" cy="593"/>
                </a:xfrm>
                <a:prstGeom prst="line">
                  <a:avLst/>
                </a:prstGeom>
                <a:ln w="38100" cap="flat" cmpd="sng">
                  <a:solidFill>
                    <a:srgbClr val="3333FF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6" name="椭圆 34878"/>
                <p:cNvSpPr/>
                <p:nvPr/>
              </p:nvSpPr>
              <p:spPr>
                <a:xfrm rot="3197444">
                  <a:off x="11251" y="9165"/>
                  <a:ext cx="234" cy="244"/>
                </a:xfrm>
                <a:prstGeom prst="ellipse">
                  <a:avLst/>
                </a:prstGeom>
                <a:solidFill>
                  <a:schemeClr val="accent1"/>
                </a:solidFill>
                <a:ln w="381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" name="文本框 34879"/>
                <p:cNvSpPr txBox="1"/>
                <p:nvPr/>
              </p:nvSpPr>
              <p:spPr>
                <a:xfrm rot="257444">
                  <a:off x="10864" y="6646"/>
                  <a:ext cx="1285" cy="72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 anchorCtr="0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2400">
                      <a:latin typeface="Times New Roman" panose="02020603050405020304" pitchFamily="18" charset="0"/>
                    </a:rPr>
                    <a:t>S</a:t>
                  </a:r>
                  <a:endParaRPr lang="en-US" altLang="zh-CN" sz="2400" baseline="30000">
                    <a:solidFill>
                      <a:schemeClr val="tx1"/>
                    </a:solidFill>
                    <a:uFillTx/>
                    <a:latin typeface="Times New Roman" panose="02020603050405020304" pitchFamily="18" charset="0"/>
                  </a:endParaRPr>
                </a:p>
              </p:txBody>
            </p:sp>
          </p:grpSp>
        </p:grpSp>
      </p:grpSp>
      <p:grpSp>
        <p:nvGrpSpPr>
          <p:cNvPr id="10" name="组合 9" title=""/>
          <p:cNvGrpSpPr/>
          <p:nvPr/>
        </p:nvGrpSpPr>
        <p:grpSpPr>
          <a:xfrm rot="21365380">
            <a:off x="788670" y="5848985"/>
            <a:ext cx="1383030" cy="101600"/>
            <a:chOff x="864" y="1536"/>
            <a:chExt cx="672" cy="0"/>
          </a:xfrm>
        </p:grpSpPr>
        <p:sp>
          <p:nvSpPr>
            <p:cNvPr id="11" name="直接连接符 34846"/>
            <p:cNvSpPr/>
            <p:nvPr/>
          </p:nvSpPr>
          <p:spPr>
            <a:xfrm>
              <a:off x="864" y="1536"/>
              <a:ext cx="432" cy="0"/>
            </a:xfrm>
            <a:prstGeom prst="line">
              <a:avLst/>
            </a:prstGeom>
            <a:ln w="38100" cap="flat" cmpd="sng">
              <a:gradFill>
                <a:gsLst>
                  <a:gs pos="100000">
                    <a:srgbClr val="7C5E29"/>
                  </a:gs>
                  <a:gs pos="0">
                    <a:srgbClr val="CAAF4E"/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stealth" w="med" len="lg"/>
            </a:ln>
          </p:spPr>
          <p:txBody>
            <a:bodyPr/>
            <a:lstStyle/>
            <a:p/>
          </p:txBody>
        </p:sp>
        <p:sp>
          <p:nvSpPr>
            <p:cNvPr id="12" name="直接连接符 34847"/>
            <p:cNvSpPr/>
            <p:nvPr/>
          </p:nvSpPr>
          <p:spPr>
            <a:xfrm>
              <a:off x="864" y="1536"/>
              <a:ext cx="672" cy="0"/>
            </a:xfrm>
            <a:prstGeom prst="line">
              <a:avLst/>
            </a:prstGeom>
            <a:ln w="38100" cap="flat" cmpd="sng">
              <a:gradFill>
                <a:gsLst>
                  <a:gs pos="100000">
                    <a:srgbClr val="7C5E29"/>
                  </a:gs>
                  <a:gs pos="0">
                    <a:srgbClr val="CAAF4E"/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13" name="直接连接符 12" title=""/>
          <p:cNvSpPr/>
          <p:nvPr/>
        </p:nvSpPr>
        <p:spPr>
          <a:xfrm rot="19334020">
            <a:off x="2414905" y="5587365"/>
            <a:ext cx="240030" cy="1114425"/>
          </a:xfrm>
          <a:prstGeom prst="line">
            <a:avLst/>
          </a:prstGeom>
          <a:ln w="38100" cap="flat" cmpd="sng">
            <a:gradFill>
              <a:gsLst>
                <a:gs pos="100000">
                  <a:srgbClr val="7C5E29"/>
                </a:gs>
                <a:gs pos="0">
                  <a:srgbClr val="CAAF4E"/>
                </a:gs>
              </a:gsLst>
              <a:lin ang="5400000" scaled="1"/>
            </a:gra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grpSp>
        <p:nvGrpSpPr>
          <p:cNvPr id="15" name="组合 14" title=""/>
          <p:cNvGrpSpPr/>
          <p:nvPr/>
        </p:nvGrpSpPr>
        <p:grpSpPr>
          <a:xfrm rot="13145379">
            <a:off x="941705" y="5252085"/>
            <a:ext cx="1383030" cy="101600"/>
            <a:chOff x="864" y="1536"/>
            <a:chExt cx="672" cy="0"/>
          </a:xfrm>
        </p:grpSpPr>
        <p:sp>
          <p:nvSpPr>
            <p:cNvPr id="16" name="直接连接符 34846"/>
            <p:cNvSpPr/>
            <p:nvPr/>
          </p:nvSpPr>
          <p:spPr>
            <a:xfrm>
              <a:off x="864" y="1536"/>
              <a:ext cx="432" cy="0"/>
            </a:xfrm>
            <a:prstGeom prst="line">
              <a:avLst/>
            </a:prstGeom>
            <a:ln w="38100" cap="flat" cmpd="sng">
              <a:gradFill>
                <a:gsLst>
                  <a:gs pos="100000">
                    <a:srgbClr val="7C5E29"/>
                  </a:gs>
                  <a:gs pos="0">
                    <a:srgbClr val="CAAF4E"/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stealth" w="med" len="lg"/>
            </a:ln>
          </p:spPr>
          <p:txBody>
            <a:bodyPr/>
            <a:lstStyle/>
            <a:p/>
          </p:txBody>
        </p:sp>
        <p:sp>
          <p:nvSpPr>
            <p:cNvPr id="17" name="直接连接符 34847"/>
            <p:cNvSpPr/>
            <p:nvPr/>
          </p:nvSpPr>
          <p:spPr>
            <a:xfrm>
              <a:off x="864" y="1536"/>
              <a:ext cx="672" cy="0"/>
            </a:xfrm>
            <a:prstGeom prst="line">
              <a:avLst/>
            </a:prstGeom>
            <a:ln w="38100" cap="flat" cmpd="sng">
              <a:gradFill>
                <a:gsLst>
                  <a:gs pos="100000">
                    <a:srgbClr val="7C5E29"/>
                  </a:gs>
                  <a:gs pos="0">
                    <a:srgbClr val="CAAF4E"/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2" grpId="0" animBg="1"/>
      <p:bldP spid="21703" grpId="0" animBg="1"/>
      <p:bldP spid="21704" grpId="0" animBg="1"/>
      <p:bldP spid="21705" grpId="0" animBg="1"/>
      <p:bldP spid="21707" grpId="0" animBg="1"/>
      <p:bldP spid="2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ext Box 2" title=""/>
          <p:cNvSpPr txBox="1">
            <a:spLocks noChangeArrowheads="1"/>
          </p:cNvSpPr>
          <p:nvPr/>
        </p:nvSpPr>
        <p:spPr bwMode="auto">
          <a:xfrm>
            <a:off x="84455" y="685800"/>
            <a:ext cx="11943715" cy="64135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448310" marR="0" indent="-432435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．皮鞋上擦过油后，还要用鞋刷或软布反复擦几次，越擦越亮，这是由于（　　）</a:t>
            </a:r>
            <a:endParaRPr kumimoji="0" lang="zh-CN" altLang="en-US" sz="22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8310" marR="0" indent="-5715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A．反复擦可增加漫反射效果	</a:t>
            </a:r>
            <a:endParaRPr kumimoji="0" lang="zh-CN" altLang="en-US" sz="22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8310" marR="0" indent="-5715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B．反复擦可使鞋油填充皮鞋表面凹坑，增加表面的光滑程度，增加漫反射效果	</a:t>
            </a:r>
            <a:endParaRPr kumimoji="0" lang="zh-CN" altLang="en-US" sz="22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8310" marR="0" indent="-5715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C．鞋油反射性能比皮鞋好，反复擦可使鞋油均匀分布，增加镜面反射效果	</a:t>
            </a:r>
            <a:endParaRPr kumimoji="0" lang="zh-CN" altLang="en-US" sz="22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8310" marR="0" indent="-5715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D．鞋油的颜色比皮鞋好，可增加镜面反射效果</a:t>
            </a:r>
            <a:endParaRPr kumimoji="0" lang="zh-CN" altLang="en-US" sz="22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8310" marR="0" indent="-448310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2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．黑板有时会发生“反光”现象，使坐在教室前排某一侧的同学看不清黑板上面的字，发生“反光”现象的原因是（　　）</a:t>
            </a:r>
            <a:endParaRPr kumimoji="0" lang="zh-CN" altLang="en-US" sz="22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8310" marR="0" indent="21590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A．光在字上发生了镜面反射</a:t>
            </a:r>
            <a:r>
              <a:rPr kumimoji="0" lang="en-US" altLang="zh-CN" sz="22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       </a:t>
            </a:r>
            <a:r>
              <a:rPr kumimoji="0" lang="zh-CN" altLang="en-US" sz="22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B．光在黑板上发生了漫反射	</a:t>
            </a:r>
            <a:endParaRPr kumimoji="0" lang="zh-CN" altLang="en-US" sz="22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8310" marR="0" indent="21590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C．光在黑板上发生了镜面反射	</a:t>
            </a:r>
            <a:r>
              <a:rPr kumimoji="0" lang="en-US" altLang="zh-CN" sz="22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</a:t>
            </a:r>
            <a:r>
              <a:rPr kumimoji="0" lang="zh-CN" altLang="en-US" sz="22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D．光在黑板上不反射</a:t>
            </a:r>
            <a:endParaRPr kumimoji="0" lang="zh-CN" altLang="en-US" sz="22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52425" marR="0" indent="-352425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．如图所示一本物理书掉到了地面上，小明和小美同学从不同的位置</a:t>
            </a:r>
            <a:endParaRPr lang="zh-CN" altLang="en-US" sz="22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L="352425" marR="0" indent="-352425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 </a:t>
            </a:r>
            <a:r>
              <a:rPr lang="zh-CN" alt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都能看到它，对于这一现象，下列说法中正确的是（　　）</a:t>
            </a:r>
            <a:endParaRPr kumimoji="0" lang="zh-CN" altLang="en-US" sz="22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8310" marR="0" indent="21590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A．物理书是光源，它发出的光射入了人眼	</a:t>
            </a:r>
            <a:endParaRPr kumimoji="0" lang="zh-CN" altLang="en-US" sz="22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024255" marR="0" indent="-554355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B．小明看到物理书是由于光在物理书表面发生了漫反射，小美看到物理书是由于光在物理书表面发生了镜面反射	</a:t>
            </a:r>
            <a:endParaRPr kumimoji="0" lang="zh-CN" altLang="en-US" sz="22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8310" marR="0" indent="21590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C．小明和小美都能看到物理书，说明光路是可逆的	</a:t>
            </a:r>
            <a:endParaRPr kumimoji="0" lang="zh-CN" altLang="en-US" sz="22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8310" marR="0" indent="21590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D．小明和小美看到物理书都是由于光在物理书表面发生了漫反射</a:t>
            </a:r>
            <a:endParaRPr lang="zh-CN" altLang="en-US" sz="22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L="448310" marR="0" indent="21590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2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121" name="Text Box 51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检测反馈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pic>
        <p:nvPicPr>
          <p:cNvPr id="2" name="图片 -2147482617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9765" y="3622040"/>
            <a:ext cx="2463800" cy="1444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Rectangle 6" title=""/>
          <p:cNvSpPr>
            <a:spLocks noChangeArrowheads="1"/>
          </p:cNvSpPr>
          <p:nvPr/>
        </p:nvSpPr>
        <p:spPr bwMode="auto">
          <a:xfrm>
            <a:off x="9671685" y="715645"/>
            <a:ext cx="40259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6" title=""/>
          <p:cNvSpPr>
            <a:spLocks noChangeArrowheads="1"/>
          </p:cNvSpPr>
          <p:nvPr/>
        </p:nvSpPr>
        <p:spPr bwMode="auto">
          <a:xfrm>
            <a:off x="3796030" y="2895600"/>
            <a:ext cx="40259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Rectangle 6" title=""/>
          <p:cNvSpPr>
            <a:spLocks noChangeArrowheads="1"/>
          </p:cNvSpPr>
          <p:nvPr/>
        </p:nvSpPr>
        <p:spPr bwMode="auto">
          <a:xfrm>
            <a:off x="7131685" y="4368800"/>
            <a:ext cx="40259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ext Box 2" title=""/>
          <p:cNvSpPr txBox="1">
            <a:spLocks noChangeArrowheads="1"/>
          </p:cNvSpPr>
          <p:nvPr/>
        </p:nvSpPr>
        <p:spPr bwMode="auto">
          <a:xfrm>
            <a:off x="84455" y="604520"/>
            <a:ext cx="11943715" cy="61798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448310" marR="0" indent="-43243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．小华同学参观盐城海盐博物馆，看到一个放在玻璃罩中的展品A（可拍照）。小华同学想用相机拍下来回家慢慢研究，展馆中的灯光比较暗，下列哪种方式拍照最清晰（　　）</a:t>
            </a:r>
            <a:endParaRPr lang="zh-CN" altLang="en-US" sz="22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L="448310" marR="0" indent="-1651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A．从①处向下拍，且用闪光灯	</a:t>
            </a:r>
            <a:endParaRPr lang="zh-CN" altLang="en-US" sz="22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L="448310" marR="0" indent="-1651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B．从①处向下拍，不用闪光灯	</a:t>
            </a:r>
            <a:endParaRPr lang="zh-CN" altLang="en-US" sz="22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L="448310" marR="0" indent="-1651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C．从②处斜向下拍，且用闪光灯	</a:t>
            </a:r>
            <a:endParaRPr lang="zh-CN" altLang="en-US" sz="22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L="448310" marR="0" indent="-1651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D．从②处斜向下拍，不用闪光灯</a:t>
            </a:r>
            <a:endParaRPr lang="zh-CN" altLang="en-US" sz="22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L="448310" marR="0" indent="-44831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5</a:t>
            </a:r>
            <a:r>
              <a:rPr lang="zh-CN" alt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．自行车尾灯由许多角反射器组成，它实际上相当于多组互相垂直的</a:t>
            </a:r>
            <a:r>
              <a:rPr lang="en-US" altLang="zh-CN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</a:t>
            </a:r>
            <a:r>
              <a:rPr lang="zh-CN" alt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组合而成，当汽车的灯光从任意方向射向它时，此时发生的反射属于</a:t>
            </a:r>
            <a:r>
              <a:rPr lang="en-US" altLang="zh-CN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lang="zh-CN" alt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（填“镜面”或“漫”）反射，它能使光线沿与原光线</a:t>
            </a:r>
            <a:r>
              <a:rPr lang="en-US" altLang="zh-CN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（填“平行”或“垂直”）方向反射回去，以便引起司机的注意。</a:t>
            </a:r>
            <a:endParaRPr lang="zh-CN" altLang="en-US" sz="22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L="448310" marR="0" indent="-44831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6．</a:t>
            </a:r>
            <a:r>
              <a:rPr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如图所示是晚上汽车在干燥的沥青路面和潮湿的沥青路面上行驶时</a:t>
            </a:r>
            <a:endParaRPr sz="22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L="448310" marR="0" indent="-44831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 </a:t>
            </a:r>
            <a:r>
              <a:rPr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大灯部分光路简图，在晚上开车时，干燥的路面更容易发生光的</a:t>
            </a:r>
            <a:endParaRPr sz="22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L="448310" marR="0" indent="-44831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 </a:t>
            </a:r>
            <a:r>
              <a:rPr lang="en-US" altLang="zh-CN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</a:t>
            </a:r>
            <a:r>
              <a:rPr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（选填“漫反射”或“镜面反射”）；对面无车时，</a:t>
            </a:r>
            <a:endParaRPr sz="22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L="448310" marR="0" indent="-44831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 </a:t>
            </a:r>
            <a:r>
              <a:rPr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驾驶员看潮湿的路面更</a:t>
            </a:r>
            <a:r>
              <a:rPr lang="en-US" altLang="zh-CN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（选填“亮”或“暗”）。</a:t>
            </a:r>
            <a:endParaRPr sz="22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L="448310" marR="0" indent="-44831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sz="22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121" name="Text Box 51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检测反馈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" name="Rectangle 6" title=""/>
          <p:cNvSpPr>
            <a:spLocks noChangeArrowheads="1"/>
          </p:cNvSpPr>
          <p:nvPr/>
        </p:nvSpPr>
        <p:spPr bwMode="auto">
          <a:xfrm>
            <a:off x="10235565" y="985520"/>
            <a:ext cx="40259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" name="图片 -2147482616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7765" y="1371600"/>
            <a:ext cx="2806065" cy="10553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ectangle 6" title=""/>
          <p:cNvSpPr>
            <a:spLocks noChangeArrowheads="1"/>
          </p:cNvSpPr>
          <p:nvPr/>
        </p:nvSpPr>
        <p:spPr bwMode="auto">
          <a:xfrm>
            <a:off x="8828405" y="3051175"/>
            <a:ext cx="134874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平面镜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Rectangle 6" title=""/>
          <p:cNvSpPr>
            <a:spLocks noChangeArrowheads="1"/>
          </p:cNvSpPr>
          <p:nvPr/>
        </p:nvSpPr>
        <p:spPr bwMode="auto">
          <a:xfrm>
            <a:off x="7567295" y="3456940"/>
            <a:ext cx="106807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镜面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Rectangle 6" title=""/>
          <p:cNvSpPr>
            <a:spLocks noChangeArrowheads="1"/>
          </p:cNvSpPr>
          <p:nvPr/>
        </p:nvSpPr>
        <p:spPr bwMode="auto">
          <a:xfrm>
            <a:off x="4443095" y="3848100"/>
            <a:ext cx="106807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平行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Rectangle 6" title=""/>
          <p:cNvSpPr>
            <a:spLocks noChangeArrowheads="1"/>
          </p:cNvSpPr>
          <p:nvPr/>
        </p:nvSpPr>
        <p:spPr bwMode="auto">
          <a:xfrm>
            <a:off x="862965" y="5464810"/>
            <a:ext cx="154178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sz="24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镜面反射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3" name="Rectangle 6" title=""/>
          <p:cNvSpPr>
            <a:spLocks noChangeArrowheads="1"/>
          </p:cNvSpPr>
          <p:nvPr/>
        </p:nvSpPr>
        <p:spPr bwMode="auto">
          <a:xfrm>
            <a:off x="3642360" y="5867400"/>
            <a:ext cx="52324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24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暗</a:t>
            </a:r>
            <a:endParaRPr kumimoji="0" 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5" name="图片24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3565" y="4724400"/>
            <a:ext cx="1911350" cy="18916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287000" y="12471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ext Box 2" title=""/>
          <p:cNvSpPr txBox="1">
            <a:spLocks noChangeArrowheads="1"/>
          </p:cNvSpPr>
          <p:nvPr/>
        </p:nvSpPr>
        <p:spPr bwMode="auto">
          <a:xfrm>
            <a:off x="84455" y="604520"/>
            <a:ext cx="11943715" cy="17145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448310" marR="0" indent="-44831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7</a:t>
            </a:r>
            <a:r>
              <a:rPr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．摄影师常用反光板进行补光（如图所示），以达到理想的摄影效果。反光板的表面凹凸不平，使光在反光板的表面发生</a:t>
            </a:r>
            <a:r>
              <a:rPr lang="en-US" altLang="zh-CN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</a:t>
            </a:r>
            <a:r>
              <a:rPr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（选填“镜面反射”或“漫反射”），这样反射的光线显得柔和，达到更为自然的效果。光在凸凹不平的反光板表面发生反射时，</a:t>
            </a:r>
            <a:r>
              <a:rPr lang="en-US" altLang="zh-CN"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sz="22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（选填“遵守”或“不遵守”）光的反射定律。</a:t>
            </a:r>
            <a:endParaRPr sz="22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121" name="Text Box 51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检测反馈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0" name="Rectangle 6" title=""/>
          <p:cNvSpPr>
            <a:spLocks noChangeArrowheads="1"/>
          </p:cNvSpPr>
          <p:nvPr/>
        </p:nvSpPr>
        <p:spPr bwMode="auto">
          <a:xfrm>
            <a:off x="9625965" y="1447800"/>
            <a:ext cx="106807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遵守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Rectangle 6" title=""/>
          <p:cNvSpPr>
            <a:spLocks noChangeArrowheads="1"/>
          </p:cNvSpPr>
          <p:nvPr/>
        </p:nvSpPr>
        <p:spPr bwMode="auto">
          <a:xfrm>
            <a:off x="3834765" y="1026795"/>
            <a:ext cx="154178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sz="24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镜面反射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2" name="图片24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4165" y="2133600"/>
            <a:ext cx="4843145" cy="24752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49" name="WordArt 2" title=""/>
          <p:cNvSpPr>
            <a:spLocks noTextEdit="1"/>
          </p:cNvSpPr>
          <p:nvPr/>
        </p:nvSpPr>
        <p:spPr>
          <a:xfrm>
            <a:off x="1701800" y="1600200"/>
            <a:ext cx="8610600" cy="2209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三、光的反射（3）</a:t>
            </a:r>
            <a:endParaRPr lang="zh-CN" altLang="en-US" sz="3600" b="1">
              <a:ln w="12700" cap="flat" cmpd="sng">
                <a:solidFill>
                  <a:srgbClr val="EAEAEA"/>
                </a:solidFill>
                <a:prstDash val="solid"/>
                <a:round/>
                <a:headEnd type="none" w="med" len="med"/>
                <a:tailEnd type="none" w="med" len="med"/>
              </a:ln>
              <a:gradFill rotWithShape="0">
                <a:gsLst>
                  <a:gs pos="0">
                    <a:srgbClr val="A603AB">
                      <a:alpha val="100000"/>
                    </a:srgbClr>
                  </a:gs>
                  <a:gs pos="12000">
                    <a:srgbClr val="E81766">
                      <a:alpha val="100000"/>
                    </a:srgbClr>
                  </a:gs>
                  <a:gs pos="27000">
                    <a:srgbClr val="EE3F17">
                      <a:alpha val="100000"/>
                    </a:srgbClr>
                  </a:gs>
                  <a:gs pos="48000">
                    <a:srgbClr val="FFFF00">
                      <a:alpha val="100000"/>
                    </a:srgbClr>
                  </a:gs>
                  <a:gs pos="64999">
                    <a:srgbClr val="1A8D48">
                      <a:alpha val="100000"/>
                    </a:srgbClr>
                  </a:gs>
                  <a:gs pos="78999">
                    <a:srgbClr val="0819FB">
                      <a:alpha val="100000"/>
                    </a:srgbClr>
                  </a:gs>
                  <a:gs pos="100000">
                    <a:srgbClr val="A603AB">
                      <a:alpha val="100000"/>
                    </a:srgbClr>
                  </a:gs>
                </a:gsLst>
                <a:lin ang="0" scaled="1"/>
              </a:gradFill>
              <a:effectLst>
                <a:outerShdw dist="35921" dir="2699999" sy="50000" kx="2115830" algn="bl" rotWithShape="0">
                  <a:srgbClr val="C0C0C0">
                    <a:alpha val="79999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7" name="Text Box 4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学习目标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41989" name="Rectangle 5" title=""/>
          <p:cNvSpPr>
            <a:spLocks noChangeArrowheads="1"/>
          </p:cNvSpPr>
          <p:nvPr/>
        </p:nvSpPr>
        <p:spPr bwMode="auto">
          <a:xfrm>
            <a:off x="254000" y="914400"/>
            <a:ext cx="11862435" cy="11988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  <a:sym typeface="+mn-ea"/>
              </a:rPr>
              <a:t>1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  <a:sym typeface="+mn-ea"/>
              </a:rPr>
              <a:t>.通过观察与思考，会辨别镜面反射和漫反射，并能解释相关现象；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marL="340360" indent="-340360">
              <a:lnSpc>
                <a:spcPct val="150000"/>
              </a:lnSpc>
            </a:pP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  <a:sym typeface="+mn-ea"/>
              </a:rPr>
              <a:t>2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  <a:sym typeface="+mn-ea"/>
              </a:rPr>
              <a:t>.通过阅读和观察，能说出凸面镜和凹面镜对光线的作用及其在日常生活中的应用。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21" name="Text Box 51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光反射分类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5122" name="Text Box 96" title=""/>
          <p:cNvSpPr txBox="1"/>
          <p:nvPr/>
        </p:nvSpPr>
        <p:spPr>
          <a:xfrm>
            <a:off x="3148965" y="137795"/>
            <a:ext cx="4283075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 b="1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镜面反射与漫反射</a:t>
            </a:r>
            <a:endParaRPr lang="zh-CN" altLang="en-US" sz="2400" b="1">
              <a:solidFill>
                <a:srgbClr val="333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5161" name="Text Box 103" title=""/>
          <p:cNvSpPr txBox="1"/>
          <p:nvPr/>
        </p:nvSpPr>
        <p:spPr>
          <a:xfrm>
            <a:off x="211455" y="766445"/>
            <a:ext cx="11258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阅读：</a:t>
            </a:r>
            <a:endParaRPr lang="zh-CN" altLang="en-US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5162" name="Text Box 104" title=""/>
          <p:cNvSpPr txBox="1"/>
          <p:nvPr/>
        </p:nvSpPr>
        <p:spPr>
          <a:xfrm>
            <a:off x="1320800" y="758825"/>
            <a:ext cx="514159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课本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P.55——</a:t>
            </a: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镜面反射与漫反射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Text Box 103" title=""/>
          <p:cNvSpPr txBox="1"/>
          <p:nvPr/>
        </p:nvSpPr>
        <p:spPr>
          <a:xfrm>
            <a:off x="211455" y="1376045"/>
            <a:ext cx="10788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判断：</a:t>
            </a:r>
            <a:endParaRPr lang="zh-CN" altLang="en-US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" name="Text Box 104" title=""/>
          <p:cNvSpPr txBox="1"/>
          <p:nvPr/>
        </p:nvSpPr>
        <p:spPr>
          <a:xfrm>
            <a:off x="1324610" y="1376045"/>
            <a:ext cx="79121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下图中哪一幅图属于镜面反射？</a:t>
            </a:r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  <a:sym typeface="+mn-ea"/>
              </a:rPr>
              <a:t>哪一幅图属于漫反射？</a:t>
            </a:r>
            <a:endParaRPr lang="zh-CN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pic>
        <p:nvPicPr>
          <p:cNvPr id="9" name="图片 8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985" y="2214245"/>
            <a:ext cx="3581400" cy="1661160"/>
          </a:xfrm>
          <a:prstGeom prst="rect">
            <a:avLst/>
          </a:prstGeom>
        </p:spPr>
      </p:pic>
      <p:pic>
        <p:nvPicPr>
          <p:cNvPr id="10" name="图片 9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075" y="2183765"/>
            <a:ext cx="3558540" cy="1691640"/>
          </a:xfrm>
          <a:prstGeom prst="rect">
            <a:avLst/>
          </a:prstGeom>
        </p:spPr>
      </p:pic>
      <p:grpSp>
        <p:nvGrpSpPr>
          <p:cNvPr id="14" name="组合 13" title=""/>
          <p:cNvGrpSpPr/>
          <p:nvPr/>
        </p:nvGrpSpPr>
        <p:grpSpPr>
          <a:xfrm rot="3060000" flipV="1">
            <a:off x="504825" y="2760980"/>
            <a:ext cx="1716405" cy="77470"/>
            <a:chOff x="2988" y="7909"/>
            <a:chExt cx="2414" cy="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2988" y="7909"/>
              <a:ext cx="132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3" name="直接连接符 12"/>
            <p:cNvCxnSpPr/>
            <p:nvPr/>
          </p:nvCxnSpPr>
          <p:spPr>
            <a:xfrm>
              <a:off x="4076" y="7909"/>
              <a:ext cx="132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15" name="直接连接符 14" title=""/>
          <p:cNvCxnSpPr/>
          <p:nvPr/>
        </p:nvCxnSpPr>
        <p:spPr>
          <a:xfrm flipH="1" flipV="1">
            <a:off x="1853565" y="2105025"/>
            <a:ext cx="0" cy="13970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A711ED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17" name="组合 16" title=""/>
          <p:cNvGrpSpPr/>
          <p:nvPr/>
        </p:nvGrpSpPr>
        <p:grpSpPr>
          <a:xfrm rot="18540000" flipV="1">
            <a:off x="1485900" y="2760980"/>
            <a:ext cx="1716405" cy="77470"/>
            <a:chOff x="2988" y="7909"/>
            <a:chExt cx="2414" cy="0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2988" y="7909"/>
              <a:ext cx="132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9" name="直接连接符 18"/>
            <p:cNvCxnSpPr/>
            <p:nvPr/>
          </p:nvCxnSpPr>
          <p:spPr>
            <a:xfrm>
              <a:off x="4076" y="7909"/>
              <a:ext cx="132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0" name="Text Box 103" title=""/>
          <p:cNvSpPr txBox="1"/>
          <p:nvPr/>
        </p:nvSpPr>
        <p:spPr>
          <a:xfrm>
            <a:off x="211455" y="4194175"/>
            <a:ext cx="10788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思考：</a:t>
            </a:r>
            <a:endParaRPr lang="zh-CN" altLang="en-US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1" name="Text Box 104" title=""/>
          <p:cNvSpPr txBox="1"/>
          <p:nvPr/>
        </p:nvSpPr>
        <p:spPr>
          <a:xfrm>
            <a:off x="1171575" y="4118610"/>
            <a:ext cx="6703695" cy="152971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发生镜面反射时，任一条反射光线与入射光线之间均遵循光的反射定律，发生</a:t>
            </a:r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  <a:sym typeface="+mn-ea"/>
              </a:rPr>
              <a:t>漫反射时，反射光线与入射光线之间还遵循光的反射定律吗？</a:t>
            </a:r>
            <a:endParaRPr lang="zh-CN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pic>
        <p:nvPicPr>
          <p:cNvPr id="24" name="图片 2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5905" y="1909445"/>
            <a:ext cx="4305300" cy="3663315"/>
          </a:xfrm>
          <a:prstGeom prst="rect">
            <a:avLst/>
          </a:prstGeom>
        </p:spPr>
      </p:pic>
      <p:cxnSp>
        <p:nvCxnSpPr>
          <p:cNvPr id="25" name="直接连接符 24" title=""/>
          <p:cNvCxnSpPr/>
          <p:nvPr/>
        </p:nvCxnSpPr>
        <p:spPr>
          <a:xfrm flipH="1" flipV="1">
            <a:off x="9180830" y="1810385"/>
            <a:ext cx="769620" cy="302006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A711ED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88" name="组合 87" title=""/>
          <p:cNvGrpSpPr/>
          <p:nvPr/>
        </p:nvGrpSpPr>
        <p:grpSpPr>
          <a:xfrm rot="15321697" flipH="1">
            <a:off x="9966325" y="4080510"/>
            <a:ext cx="65088" cy="1543050"/>
            <a:chOff x="2880" y="624"/>
            <a:chExt cx="192" cy="2496"/>
          </a:xfrm>
        </p:grpSpPr>
        <p:sp>
          <p:nvSpPr>
            <p:cNvPr id="89" name="直接连接符 21605"/>
            <p:cNvSpPr/>
            <p:nvPr/>
          </p:nvSpPr>
          <p:spPr>
            <a:xfrm flipH="1">
              <a:off x="2880" y="624"/>
              <a:ext cx="0" cy="2448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/>
          </p:txBody>
        </p:sp>
        <p:grpSp>
          <p:nvGrpSpPr>
            <p:cNvPr id="90" name="组合 21606"/>
            <p:cNvGrpSpPr/>
            <p:nvPr/>
          </p:nvGrpSpPr>
          <p:grpSpPr>
            <a:xfrm>
              <a:off x="2880" y="624"/>
              <a:ext cx="192" cy="2496"/>
              <a:chOff x="3120" y="1392"/>
              <a:chExt cx="192" cy="2496"/>
            </a:xfrm>
          </p:grpSpPr>
          <p:sp>
            <p:nvSpPr>
              <p:cNvPr id="91" name="直接连接符 21607"/>
              <p:cNvSpPr/>
              <p:nvPr/>
            </p:nvSpPr>
            <p:spPr>
              <a:xfrm>
                <a:off x="3120" y="1392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92" name="直接连接符 21608"/>
              <p:cNvSpPr/>
              <p:nvPr/>
            </p:nvSpPr>
            <p:spPr>
              <a:xfrm>
                <a:off x="3120" y="1968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93" name="直接连接符 21609"/>
              <p:cNvSpPr/>
              <p:nvPr/>
            </p:nvSpPr>
            <p:spPr>
              <a:xfrm>
                <a:off x="3120" y="1680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94" name="直接连接符 21610"/>
              <p:cNvSpPr/>
              <p:nvPr/>
            </p:nvSpPr>
            <p:spPr>
              <a:xfrm>
                <a:off x="3120" y="2256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95" name="直接连接符 21611"/>
              <p:cNvSpPr/>
              <p:nvPr/>
            </p:nvSpPr>
            <p:spPr>
              <a:xfrm>
                <a:off x="3120" y="2832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96" name="直接连接符 21612"/>
              <p:cNvSpPr/>
              <p:nvPr/>
            </p:nvSpPr>
            <p:spPr>
              <a:xfrm>
                <a:off x="3120" y="2544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97" name="直接连接符 21613"/>
              <p:cNvSpPr/>
              <p:nvPr/>
            </p:nvSpPr>
            <p:spPr>
              <a:xfrm>
                <a:off x="3120" y="3120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98" name="直接连接符 21614"/>
              <p:cNvSpPr/>
              <p:nvPr/>
            </p:nvSpPr>
            <p:spPr>
              <a:xfrm>
                <a:off x="3120" y="3696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99" name="直接连接符 21615"/>
              <p:cNvSpPr/>
              <p:nvPr/>
            </p:nvSpPr>
            <p:spPr>
              <a:xfrm>
                <a:off x="3120" y="3408"/>
                <a:ext cx="192" cy="192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</p:grpSp>
      </p:grpSp>
      <p:sp>
        <p:nvSpPr>
          <p:cNvPr id="30" name="Text Box 104" title=""/>
          <p:cNvSpPr txBox="1"/>
          <p:nvPr/>
        </p:nvSpPr>
        <p:spPr>
          <a:xfrm>
            <a:off x="1176020" y="5934075"/>
            <a:ext cx="983361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发生</a:t>
            </a:r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  <a:sym typeface="+mn-ea"/>
              </a:rPr>
              <a:t>漫反射时，</a:t>
            </a:r>
            <a:r>
              <a:rPr lang="zh-CN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  <a:sym typeface="+mn-ea"/>
              </a:rPr>
              <a:t>任意一条</a:t>
            </a:r>
            <a:r>
              <a:rPr 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  <a:sym typeface="+mn-ea"/>
              </a:rPr>
              <a:t>反射光线与入射光线都遵循光的反射定律</a:t>
            </a:r>
            <a:endParaRPr lang="zh-CN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grpSp>
        <p:nvGrpSpPr>
          <p:cNvPr id="32" name="组合 31" title=""/>
          <p:cNvGrpSpPr/>
          <p:nvPr/>
        </p:nvGrpSpPr>
        <p:grpSpPr>
          <a:xfrm rot="3060000" flipV="1">
            <a:off x="7455535" y="3528695"/>
            <a:ext cx="3101340" cy="77470"/>
            <a:chOff x="2988" y="7909"/>
            <a:chExt cx="2414" cy="0"/>
          </a:xfrm>
        </p:grpSpPr>
        <p:cxnSp>
          <p:nvCxnSpPr>
            <p:cNvPr id="33" name="直接连接符 32"/>
            <p:cNvCxnSpPr/>
            <p:nvPr/>
          </p:nvCxnSpPr>
          <p:spPr>
            <a:xfrm>
              <a:off x="2988" y="7909"/>
              <a:ext cx="132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34" name="直接连接符 33"/>
            <p:cNvCxnSpPr/>
            <p:nvPr/>
          </p:nvCxnSpPr>
          <p:spPr>
            <a:xfrm>
              <a:off x="4076" y="7909"/>
              <a:ext cx="132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5" name="组合 34" title=""/>
          <p:cNvGrpSpPr/>
          <p:nvPr/>
        </p:nvGrpSpPr>
        <p:grpSpPr>
          <a:xfrm rot="16860000" flipV="1">
            <a:off x="8653145" y="3228340"/>
            <a:ext cx="3101340" cy="77470"/>
            <a:chOff x="2988" y="7909"/>
            <a:chExt cx="2414" cy="0"/>
          </a:xfrm>
        </p:grpSpPr>
        <p:cxnSp>
          <p:nvCxnSpPr>
            <p:cNvPr id="36" name="直接连接符 35"/>
            <p:cNvCxnSpPr/>
            <p:nvPr/>
          </p:nvCxnSpPr>
          <p:spPr>
            <a:xfrm>
              <a:off x="2988" y="7909"/>
              <a:ext cx="132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37" name="直接连接符 36"/>
            <p:cNvCxnSpPr/>
            <p:nvPr/>
          </p:nvCxnSpPr>
          <p:spPr>
            <a:xfrm>
              <a:off x="4076" y="7909"/>
              <a:ext cx="1326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0" grpId="0"/>
      <p:bldP spid="21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21" name="Text Box 51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光反射分类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5122" name="Text Box 96" title=""/>
          <p:cNvSpPr txBox="1"/>
          <p:nvPr/>
        </p:nvSpPr>
        <p:spPr>
          <a:xfrm>
            <a:off x="3225165" y="137795"/>
            <a:ext cx="4283075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 b="1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镜面反射与漫反射</a:t>
            </a:r>
            <a:endParaRPr lang="zh-CN" altLang="en-US" sz="2400" b="1">
              <a:solidFill>
                <a:srgbClr val="333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grpSp>
        <p:nvGrpSpPr>
          <p:cNvPr id="2" name="组合 1" title=""/>
          <p:cNvGrpSpPr/>
          <p:nvPr/>
        </p:nvGrpSpPr>
        <p:grpSpPr>
          <a:xfrm>
            <a:off x="6808470" y="389255"/>
            <a:ext cx="5262245" cy="2152650"/>
            <a:chOff x="1480" y="3045"/>
            <a:chExt cx="8287" cy="3390"/>
          </a:xfrm>
        </p:grpSpPr>
        <p:pic>
          <p:nvPicPr>
            <p:cNvPr id="5124" name="Picture 64" descr="20111121185159420"/>
            <p:cNvPicPr>
              <a:picLocks noChangeAspect="1"/>
            </p:cNvPicPr>
            <p:nvPr/>
          </p:nvPicPr>
          <p:blipFill>
            <a:blip r:embed="rId2"/>
            <a:srcRect l="1852" t="17769" r="6482" b="13696"/>
            <a:stretch>
              <a:fillRect/>
            </a:stretch>
          </p:blipFill>
          <p:spPr>
            <a:xfrm>
              <a:off x="5567" y="3045"/>
              <a:ext cx="4200" cy="272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5" name="Picture 65" descr="image089"/>
            <p:cNvPicPr>
              <a:picLocks noChangeAspect="1"/>
            </p:cNvPicPr>
            <p:nvPr/>
          </p:nvPicPr>
          <p:blipFill>
            <a:blip r:embed="rId3"/>
            <a:srcRect b="21753"/>
            <a:stretch>
              <a:fillRect/>
            </a:stretch>
          </p:blipFill>
          <p:spPr>
            <a:xfrm>
              <a:off x="1480" y="3045"/>
              <a:ext cx="3440" cy="263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156" name="Rectangle 97"/>
            <p:cNvSpPr/>
            <p:nvPr/>
          </p:nvSpPr>
          <p:spPr>
            <a:xfrm>
              <a:off x="2800" y="5710"/>
              <a:ext cx="770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</a:rPr>
                <a:t>甲</a:t>
              </a:r>
              <a:endPara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5157" name="Rectangle 98"/>
            <p:cNvSpPr/>
            <p:nvPr/>
          </p:nvSpPr>
          <p:spPr>
            <a:xfrm>
              <a:off x="7110" y="5710"/>
              <a:ext cx="770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</a:rPr>
                <a:t>乙</a:t>
              </a:r>
              <a:endPara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3" name="组合 2" title=""/>
          <p:cNvGrpSpPr/>
          <p:nvPr/>
        </p:nvGrpSpPr>
        <p:grpSpPr>
          <a:xfrm>
            <a:off x="7911465" y="3766820"/>
            <a:ext cx="2547620" cy="2077085"/>
            <a:chOff x="12147" y="3163"/>
            <a:chExt cx="4012" cy="3271"/>
          </a:xfrm>
        </p:grpSpPr>
        <p:grpSp>
          <p:nvGrpSpPr>
            <p:cNvPr id="5126" name="Group 66"/>
            <p:cNvGrpSpPr/>
            <p:nvPr/>
          </p:nvGrpSpPr>
          <p:grpSpPr>
            <a:xfrm>
              <a:off x="12147" y="3163"/>
              <a:ext cx="4012" cy="2387"/>
              <a:chOff x="2603" y="1222"/>
              <a:chExt cx="2895" cy="1916"/>
            </a:xfrm>
          </p:grpSpPr>
          <p:sp>
            <p:nvSpPr>
              <p:cNvPr id="5127" name="Oval 67"/>
              <p:cNvSpPr/>
              <p:nvPr/>
            </p:nvSpPr>
            <p:spPr>
              <a:xfrm rot="5400000">
                <a:off x="4408" y="1269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 anchor="ctr" anchorCtr="0"/>
              <a:lstStyle/>
              <a:p>
                <a:endParaRPr lang="zh-CN" alt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</p:txBody>
          </p:sp>
          <p:grpSp>
            <p:nvGrpSpPr>
              <p:cNvPr id="5128" name="Group 68"/>
              <p:cNvGrpSpPr/>
              <p:nvPr/>
            </p:nvGrpSpPr>
            <p:grpSpPr>
              <a:xfrm rot="-5264425" flipH="1">
                <a:off x="3899" y="1842"/>
                <a:ext cx="96" cy="2496"/>
                <a:chOff x="2880" y="624"/>
                <a:chExt cx="192" cy="2496"/>
              </a:xfrm>
            </p:grpSpPr>
            <p:sp>
              <p:nvSpPr>
                <p:cNvPr id="5129" name="Line 69"/>
                <p:cNvSpPr/>
                <p:nvPr/>
              </p:nvSpPr>
              <p:spPr>
                <a:xfrm flipH="1">
                  <a:off x="2880" y="624"/>
                  <a:ext cx="0" cy="2448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/>
              </p:txBody>
            </p:sp>
            <p:grpSp>
              <p:nvGrpSpPr>
                <p:cNvPr id="5130" name="Group 70"/>
                <p:cNvGrpSpPr/>
                <p:nvPr/>
              </p:nvGrpSpPr>
              <p:grpSpPr>
                <a:xfrm>
                  <a:off x="2880" y="624"/>
                  <a:ext cx="192" cy="2496"/>
                  <a:chOff x="3120" y="1392"/>
                  <a:chExt cx="192" cy="2496"/>
                </a:xfrm>
              </p:grpSpPr>
              <p:sp>
                <p:nvSpPr>
                  <p:cNvPr id="5131" name="Line 71"/>
                  <p:cNvSpPr/>
                  <p:nvPr/>
                </p:nvSpPr>
                <p:spPr>
                  <a:xfrm>
                    <a:off x="3120" y="1392"/>
                    <a:ext cx="192" cy="192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5132" name="Line 72"/>
                  <p:cNvSpPr/>
                  <p:nvPr/>
                </p:nvSpPr>
                <p:spPr>
                  <a:xfrm>
                    <a:off x="3120" y="1968"/>
                    <a:ext cx="192" cy="192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5133" name="Line 73"/>
                  <p:cNvSpPr/>
                  <p:nvPr/>
                </p:nvSpPr>
                <p:spPr>
                  <a:xfrm>
                    <a:off x="3120" y="1680"/>
                    <a:ext cx="192" cy="192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5134" name="Line 74"/>
                  <p:cNvSpPr/>
                  <p:nvPr/>
                </p:nvSpPr>
                <p:spPr>
                  <a:xfrm>
                    <a:off x="3120" y="2256"/>
                    <a:ext cx="192" cy="192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5135" name="Line 75"/>
                  <p:cNvSpPr/>
                  <p:nvPr/>
                </p:nvSpPr>
                <p:spPr>
                  <a:xfrm>
                    <a:off x="3120" y="2832"/>
                    <a:ext cx="192" cy="192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5136" name="Line 76"/>
                  <p:cNvSpPr/>
                  <p:nvPr/>
                </p:nvSpPr>
                <p:spPr>
                  <a:xfrm>
                    <a:off x="3120" y="2544"/>
                    <a:ext cx="192" cy="192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5137" name="Line 77"/>
                  <p:cNvSpPr/>
                  <p:nvPr/>
                </p:nvSpPr>
                <p:spPr>
                  <a:xfrm>
                    <a:off x="3120" y="3120"/>
                    <a:ext cx="192" cy="192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5138" name="Line 78"/>
                  <p:cNvSpPr/>
                  <p:nvPr/>
                </p:nvSpPr>
                <p:spPr>
                  <a:xfrm>
                    <a:off x="3120" y="3696"/>
                    <a:ext cx="192" cy="192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5139" name="Line 79"/>
                  <p:cNvSpPr/>
                  <p:nvPr/>
                </p:nvSpPr>
                <p:spPr>
                  <a:xfrm>
                    <a:off x="3120" y="3408"/>
                    <a:ext cx="192" cy="192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/>
                </p:txBody>
              </p:sp>
            </p:grpSp>
          </p:grpSp>
          <p:sp>
            <p:nvSpPr>
              <p:cNvPr id="5140" name="Line 80"/>
              <p:cNvSpPr/>
              <p:nvPr/>
            </p:nvSpPr>
            <p:spPr>
              <a:xfrm rot="-5264425">
                <a:off x="3419" y="2491"/>
                <a:ext cx="1104" cy="0"/>
              </a:xfrm>
              <a:prstGeom prst="line">
                <a:avLst/>
              </a:prstGeom>
              <a:ln w="28575" cap="flat" cmpd="sng">
                <a:solidFill>
                  <a:srgbClr val="0000FF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5141" name="Oval 81"/>
              <p:cNvSpPr/>
              <p:nvPr/>
            </p:nvSpPr>
            <p:spPr>
              <a:xfrm rot="-5264425" flipH="1">
                <a:off x="3002" y="1468"/>
                <a:ext cx="50" cy="50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</p:txBody>
          </p:sp>
          <p:grpSp>
            <p:nvGrpSpPr>
              <p:cNvPr id="5142" name="Group 82"/>
              <p:cNvGrpSpPr/>
              <p:nvPr/>
            </p:nvGrpSpPr>
            <p:grpSpPr>
              <a:xfrm rot="-5264425" flipH="1">
                <a:off x="2755" y="1800"/>
                <a:ext cx="1488" cy="960"/>
                <a:chOff x="816" y="2736"/>
                <a:chExt cx="1152" cy="782"/>
              </a:xfrm>
            </p:grpSpPr>
            <p:sp>
              <p:nvSpPr>
                <p:cNvPr id="5143" name="Line 83"/>
                <p:cNvSpPr/>
                <p:nvPr/>
              </p:nvSpPr>
              <p:spPr>
                <a:xfrm>
                  <a:off x="816" y="2736"/>
                  <a:ext cx="1152" cy="782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144" name="Line 84"/>
                <p:cNvSpPr/>
                <p:nvPr/>
              </p:nvSpPr>
              <p:spPr>
                <a:xfrm>
                  <a:off x="1248" y="3032"/>
                  <a:ext cx="89" cy="6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stealth" w="lg" len="lg"/>
                </a:ln>
              </p:spPr>
              <p:txBody>
                <a:bodyPr/>
                <a:lstStyle/>
                <a:p/>
              </p:txBody>
            </p:sp>
          </p:grpSp>
          <p:grpSp>
            <p:nvGrpSpPr>
              <p:cNvPr id="5145" name="Group 85"/>
              <p:cNvGrpSpPr/>
              <p:nvPr/>
            </p:nvGrpSpPr>
            <p:grpSpPr>
              <a:xfrm rot="-5264425" flipH="1">
                <a:off x="3011" y="1520"/>
                <a:ext cx="1515" cy="1539"/>
                <a:chOff x="816" y="2736"/>
                <a:chExt cx="1152" cy="782"/>
              </a:xfrm>
            </p:grpSpPr>
            <p:sp>
              <p:nvSpPr>
                <p:cNvPr id="5146" name="Line 86"/>
                <p:cNvSpPr/>
                <p:nvPr/>
              </p:nvSpPr>
              <p:spPr>
                <a:xfrm>
                  <a:off x="816" y="2736"/>
                  <a:ext cx="1152" cy="782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147" name="Line 87"/>
                <p:cNvSpPr/>
                <p:nvPr/>
              </p:nvSpPr>
              <p:spPr>
                <a:xfrm>
                  <a:off x="1248" y="3032"/>
                  <a:ext cx="89" cy="6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stealth" w="lg" len="lg"/>
                </a:ln>
              </p:spPr>
              <p:txBody>
                <a:bodyPr/>
                <a:lstStyle/>
                <a:p/>
              </p:txBody>
            </p:sp>
          </p:grpSp>
          <p:grpSp>
            <p:nvGrpSpPr>
              <p:cNvPr id="5148" name="Group 88"/>
              <p:cNvGrpSpPr/>
              <p:nvPr/>
            </p:nvGrpSpPr>
            <p:grpSpPr>
              <a:xfrm rot="-5264425">
                <a:off x="4498" y="2108"/>
                <a:ext cx="986" cy="1013"/>
                <a:chOff x="816" y="2736"/>
                <a:chExt cx="1152" cy="782"/>
              </a:xfrm>
            </p:grpSpPr>
            <p:sp>
              <p:nvSpPr>
                <p:cNvPr id="5149" name="Line 89"/>
                <p:cNvSpPr/>
                <p:nvPr/>
              </p:nvSpPr>
              <p:spPr>
                <a:xfrm>
                  <a:off x="816" y="2736"/>
                  <a:ext cx="1152" cy="782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150" name="Line 90"/>
                <p:cNvSpPr/>
                <p:nvPr/>
              </p:nvSpPr>
              <p:spPr>
                <a:xfrm>
                  <a:off x="1248" y="3032"/>
                  <a:ext cx="89" cy="6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stealth" w="lg" len="lg"/>
                </a:ln>
              </p:spPr>
              <p:txBody>
                <a:bodyPr/>
                <a:lstStyle/>
                <a:p/>
              </p:txBody>
            </p:sp>
          </p:grpSp>
          <p:grpSp>
            <p:nvGrpSpPr>
              <p:cNvPr id="5151" name="Group 91"/>
              <p:cNvGrpSpPr/>
              <p:nvPr/>
            </p:nvGrpSpPr>
            <p:grpSpPr>
              <a:xfrm rot="-5264425">
                <a:off x="3730" y="2036"/>
                <a:ext cx="1267" cy="839"/>
                <a:chOff x="816" y="2736"/>
                <a:chExt cx="1152" cy="782"/>
              </a:xfrm>
            </p:grpSpPr>
            <p:sp>
              <p:nvSpPr>
                <p:cNvPr id="5152" name="Line 92"/>
                <p:cNvSpPr/>
                <p:nvPr/>
              </p:nvSpPr>
              <p:spPr>
                <a:xfrm>
                  <a:off x="816" y="2736"/>
                  <a:ext cx="1152" cy="782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153" name="Line 93"/>
                <p:cNvSpPr/>
                <p:nvPr/>
              </p:nvSpPr>
              <p:spPr>
                <a:xfrm>
                  <a:off x="1248" y="3032"/>
                  <a:ext cx="89" cy="6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stealth" w="lg" len="lg"/>
                </a:ln>
              </p:spPr>
              <p:txBody>
                <a:bodyPr/>
                <a:lstStyle/>
                <a:p/>
              </p:txBody>
            </p:sp>
          </p:grpSp>
          <p:sp>
            <p:nvSpPr>
              <p:cNvPr id="5154" name="Line 94"/>
              <p:cNvSpPr/>
              <p:nvPr/>
            </p:nvSpPr>
            <p:spPr>
              <a:xfrm rot="-5264425">
                <a:off x="3960" y="2520"/>
                <a:ext cx="1104" cy="0"/>
              </a:xfrm>
              <a:prstGeom prst="line">
                <a:avLst/>
              </a:prstGeom>
              <a:ln w="28575" cap="flat" cmpd="sng">
                <a:solidFill>
                  <a:srgbClr val="0000FF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5155" name="Text Box 95"/>
              <p:cNvSpPr txBox="1"/>
              <p:nvPr/>
            </p:nvSpPr>
            <p:spPr>
              <a:xfrm>
                <a:off x="2603" y="1222"/>
                <a:ext cx="546" cy="58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400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</a:rPr>
                  <a:t>S</a:t>
                </a:r>
                <a:endParaRPr lang="en-US" altLang="zh-CN" sz="2400" b="1" i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158" name="Rectangle 99"/>
            <p:cNvSpPr/>
            <p:nvPr/>
          </p:nvSpPr>
          <p:spPr>
            <a:xfrm>
              <a:off x="13978" y="5710"/>
              <a:ext cx="770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</a:rPr>
                <a:t>丙</a:t>
              </a:r>
              <a:endPara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</p:grpSp>
      <p:sp>
        <p:nvSpPr>
          <p:cNvPr id="28774" name="Text Box 102" title=""/>
          <p:cNvSpPr txBox="1">
            <a:spLocks noChangeArrowheads="1"/>
          </p:cNvSpPr>
          <p:nvPr/>
        </p:nvSpPr>
        <p:spPr bwMode="auto">
          <a:xfrm>
            <a:off x="276860" y="2743200"/>
            <a:ext cx="6799580" cy="2009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思考：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光射到物体表面发生的反射类型决定于：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  <a:p>
            <a:pPr marR="0" indent="93218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①入射光是否是平行光    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R="0" indent="93218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②反射光是否是平行光     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R="0" indent="93218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③反射面是否平整、光洁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161" name="Text Box 103" title=""/>
          <p:cNvSpPr txBox="1"/>
          <p:nvPr/>
        </p:nvSpPr>
        <p:spPr>
          <a:xfrm>
            <a:off x="229870" y="755015"/>
            <a:ext cx="182880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思考：</a:t>
            </a:r>
            <a:endParaRPr lang="zh-CN" altLang="en-US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5162" name="Text Box 104" title=""/>
          <p:cNvSpPr txBox="1"/>
          <p:nvPr/>
        </p:nvSpPr>
        <p:spPr>
          <a:xfrm>
            <a:off x="1220470" y="680720"/>
            <a:ext cx="5614035" cy="152971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indent="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发生漫反射时，每一条反射光线与入射光线均遵循光的反射定律，造成反射光的方向杂乱无章的原因是什么？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4" name="Rectangle 105" title=""/>
          <p:cNvSpPr>
            <a:spLocks noChangeArrowheads="1"/>
          </p:cNvSpPr>
          <p:nvPr/>
        </p:nvSpPr>
        <p:spPr bwMode="auto">
          <a:xfrm>
            <a:off x="1320165" y="2238375"/>
            <a:ext cx="282448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反射面凹凸不平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Text Box 102" title=""/>
          <p:cNvSpPr txBox="1">
            <a:spLocks noChangeArrowheads="1"/>
          </p:cNvSpPr>
          <p:nvPr/>
        </p:nvSpPr>
        <p:spPr bwMode="auto">
          <a:xfrm>
            <a:off x="229870" y="4860290"/>
            <a:ext cx="6799580" cy="5708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思考：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图丙中发生的反射属于何种类型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Rectangle 105" title=""/>
          <p:cNvSpPr>
            <a:spLocks noChangeArrowheads="1"/>
          </p:cNvSpPr>
          <p:nvPr/>
        </p:nvSpPr>
        <p:spPr bwMode="auto">
          <a:xfrm>
            <a:off x="1169035" y="5436870"/>
            <a:ext cx="282448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镜面反射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Rectangle 105" title=""/>
          <p:cNvSpPr>
            <a:spLocks noChangeArrowheads="1"/>
          </p:cNvSpPr>
          <p:nvPr/>
        </p:nvSpPr>
        <p:spPr bwMode="auto">
          <a:xfrm>
            <a:off x="1169035" y="5897245"/>
            <a:ext cx="306070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反射面是平整光洁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74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7890" name="Rectangle 2" title=""/>
          <p:cNvSpPr>
            <a:spLocks noChangeArrowheads="1"/>
          </p:cNvSpPr>
          <p:nvPr/>
        </p:nvSpPr>
        <p:spPr bwMode="auto">
          <a:xfrm>
            <a:off x="54610" y="661670"/>
            <a:ext cx="5770880" cy="13087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951230" marR="0" lvl="0" indent="-951230" algn="l" defTabSz="914400" rtl="0" eaLnBrk="1" fontAlgn="base" latinLnBrk="0" hangingPunct="1">
              <a:lnSpc>
                <a:spcPct val="11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思考：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在一张白纸上放有一平面镜，在其正上方有手电筒照射，试解释小明和小华所见到的现象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2" name="组合 1" title=""/>
          <p:cNvGrpSpPr/>
          <p:nvPr/>
        </p:nvGrpSpPr>
        <p:grpSpPr>
          <a:xfrm>
            <a:off x="786765" y="1960880"/>
            <a:ext cx="4498340" cy="2083435"/>
            <a:chOff x="1239" y="3088"/>
            <a:chExt cx="7084" cy="3281"/>
          </a:xfrm>
        </p:grpSpPr>
        <p:pic>
          <p:nvPicPr>
            <p:cNvPr id="6147" name="Picture 4" descr="120">
              <a:hlinkClick r:id="rId3"/>
            </p:cNvPr>
            <p:cNvPicPr>
              <a:picLocks noChangeAspect="1"/>
            </p:cNvPicPr>
            <p:nvPr/>
          </p:nvPicPr>
          <p:blipFill>
            <a:blip r:embed="rId2"/>
            <a:srcRect l="42403" t="8481" r="40636" b="3886"/>
            <a:stretch>
              <a:fillRect/>
            </a:stretch>
          </p:blipFill>
          <p:spPr>
            <a:xfrm rot="10800000">
              <a:off x="3581" y="3088"/>
              <a:ext cx="1205" cy="140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48" name="Rectangle 5"/>
            <p:cNvSpPr/>
            <p:nvPr/>
          </p:nvSpPr>
          <p:spPr>
            <a:xfrm>
              <a:off x="1239" y="6169"/>
              <a:ext cx="6026" cy="201"/>
            </a:xfrm>
            <a:prstGeom prst="rect">
              <a:avLst/>
            </a:prstGeom>
            <a:solidFill>
              <a:schemeClr val="accent1"/>
            </a:solidFill>
            <a:ln w="28575" cap="flat" cmpd="sng">
              <a:solidFill>
                <a:schemeClr val="tx1"/>
              </a:solidFill>
              <a:prstDash val="sysDot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6149" name="Rectangle 6"/>
            <p:cNvSpPr/>
            <p:nvPr/>
          </p:nvSpPr>
          <p:spPr>
            <a:xfrm>
              <a:off x="3133" y="6073"/>
              <a:ext cx="2066" cy="98"/>
            </a:xfrm>
            <a:prstGeom prst="rect">
              <a:avLst/>
            </a:prstGeom>
            <a:solidFill>
              <a:schemeClr val="bg2"/>
            </a:solidFill>
            <a:ln w="9525" cap="flat" cmpd="sng">
              <a:solidFill>
                <a:schemeClr val="bg2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grpSp>
          <p:nvGrpSpPr>
            <p:cNvPr id="6150" name="Group 7"/>
            <p:cNvGrpSpPr/>
            <p:nvPr/>
          </p:nvGrpSpPr>
          <p:grpSpPr>
            <a:xfrm rot="17901836" flipH="1" flipV="1">
              <a:off x="1915" y="5211"/>
              <a:ext cx="2020" cy="183"/>
              <a:chOff x="2208" y="2448"/>
              <a:chExt cx="576" cy="0"/>
            </a:xfrm>
          </p:grpSpPr>
          <p:sp>
            <p:nvSpPr>
              <p:cNvPr id="6151" name="Line 8"/>
              <p:cNvSpPr/>
              <p:nvPr/>
            </p:nvSpPr>
            <p:spPr>
              <a:xfrm>
                <a:off x="2208" y="2448"/>
                <a:ext cx="288" cy="0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/>
            </p:txBody>
          </p:sp>
          <p:sp>
            <p:nvSpPr>
              <p:cNvPr id="6152" name="Line 9"/>
              <p:cNvSpPr/>
              <p:nvPr/>
            </p:nvSpPr>
            <p:spPr>
              <a:xfrm>
                <a:off x="2448" y="2448"/>
                <a:ext cx="336" cy="0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grpSp>
          <p:nvGrpSpPr>
            <p:cNvPr id="6153" name="Group 10"/>
            <p:cNvGrpSpPr/>
            <p:nvPr/>
          </p:nvGrpSpPr>
          <p:grpSpPr>
            <a:xfrm rot="14407404" flipH="1" flipV="1">
              <a:off x="4076" y="5207"/>
              <a:ext cx="2020" cy="183"/>
              <a:chOff x="2208" y="2448"/>
              <a:chExt cx="576" cy="0"/>
            </a:xfrm>
          </p:grpSpPr>
          <p:sp>
            <p:nvSpPr>
              <p:cNvPr id="6154" name="Line 11"/>
              <p:cNvSpPr/>
              <p:nvPr/>
            </p:nvSpPr>
            <p:spPr>
              <a:xfrm>
                <a:off x="2208" y="2448"/>
                <a:ext cx="288" cy="0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/>
            </p:txBody>
          </p:sp>
          <p:sp>
            <p:nvSpPr>
              <p:cNvPr id="6155" name="Line 12"/>
              <p:cNvSpPr/>
              <p:nvPr/>
            </p:nvSpPr>
            <p:spPr>
              <a:xfrm>
                <a:off x="2448" y="2448"/>
                <a:ext cx="336" cy="0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pic>
          <p:nvPicPr>
            <p:cNvPr id="6156" name="Picture 13" descr="wg17"/>
            <p:cNvPicPr>
              <a:picLocks noChangeAspect="1"/>
            </p:cNvPicPr>
            <p:nvPr/>
          </p:nvPicPr>
          <p:blipFill>
            <a:blip r:embed="rId4">
              <a:lum bright="-6000" contrast="24000"/>
            </a:blip>
            <a:srcRect l="90257" t="55527" r="5467" b="41046"/>
            <a:stretch>
              <a:fillRect/>
            </a:stretch>
          </p:blipFill>
          <p:spPr>
            <a:xfrm rot="16200000">
              <a:off x="3793" y="2964"/>
              <a:ext cx="562" cy="120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157" name="Picture 14" descr="wg17"/>
            <p:cNvPicPr>
              <a:picLocks noChangeAspect="1"/>
            </p:cNvPicPr>
            <p:nvPr/>
          </p:nvPicPr>
          <p:blipFill>
            <a:blip r:embed="rId4">
              <a:lum bright="-6000" contrast="24000"/>
            </a:blip>
            <a:srcRect l="90257" t="55527" r="5467" b="41046"/>
            <a:stretch>
              <a:fillRect/>
            </a:stretch>
          </p:blipFill>
          <p:spPr>
            <a:xfrm rot="20520816">
              <a:off x="7359" y="4693"/>
              <a:ext cx="965" cy="70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7903" name="Rectangle 15"/>
            <p:cNvSpPr>
              <a:spLocks noChangeArrowheads="1"/>
            </p:cNvSpPr>
            <p:nvPr/>
          </p:nvSpPr>
          <p:spPr bwMode="auto">
            <a:xfrm>
              <a:off x="2123" y="3288"/>
              <a:ext cx="1539" cy="72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黑体" panose="02010609060101010101" pitchFamily="49" charset="-122"/>
                  <a:cs typeface="+mn-cs"/>
                </a:rPr>
                <a:t>小明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37904" name="Rectangle 16"/>
            <p:cNvSpPr>
              <a:spLocks noChangeArrowheads="1"/>
            </p:cNvSpPr>
            <p:nvPr/>
          </p:nvSpPr>
          <p:spPr bwMode="auto">
            <a:xfrm rot="20229980">
              <a:off x="6344" y="4083"/>
              <a:ext cx="1801" cy="72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黑体" panose="02010609060101010101" pitchFamily="49" charset="-122"/>
                  <a:cs typeface="+mn-cs"/>
                </a:rPr>
                <a:t>小华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endParaRPr>
            </a:p>
          </p:txBody>
        </p:sp>
      </p:grpSp>
      <p:sp>
        <p:nvSpPr>
          <p:cNvPr id="37905" name="Rectangle 17" title=""/>
          <p:cNvSpPr>
            <a:spLocks noChangeArrowheads="1"/>
          </p:cNvSpPr>
          <p:nvPr/>
        </p:nvSpPr>
        <p:spPr bwMode="auto">
          <a:xfrm>
            <a:off x="100965" y="4089400"/>
            <a:ext cx="6138863" cy="2749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716280" algn="l" defTabSz="914400" rtl="0" eaLnBrk="1" fontAlgn="base" latinLnBrk="0" hangingPunct="1">
              <a:lnSpc>
                <a:spcPct val="12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光射到平面镜上发生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反射，反射光向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，所以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见到镜子亮，而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见到镜子暗；而光射到白纸上发生的是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反射，反射光向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_________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，所以小明见到是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_______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亮，而小华见到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_______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亮。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7906" name="Rectangle 18" title=""/>
          <p:cNvSpPr>
            <a:spLocks noChangeArrowheads="1"/>
          </p:cNvSpPr>
          <p:nvPr/>
        </p:nvSpPr>
        <p:spPr bwMode="auto">
          <a:xfrm>
            <a:off x="3072765" y="149860"/>
            <a:ext cx="306324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镜面反射与漫反射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5" name="Group 20" title=""/>
          <p:cNvGrpSpPr/>
          <p:nvPr/>
        </p:nvGrpSpPr>
        <p:grpSpPr>
          <a:xfrm>
            <a:off x="7185025" y="2251075"/>
            <a:ext cx="4531360" cy="2115185"/>
            <a:chOff x="1020" y="754"/>
            <a:chExt cx="3856" cy="2888"/>
          </a:xfrm>
        </p:grpSpPr>
        <p:pic>
          <p:nvPicPr>
            <p:cNvPr id="6164" name="Picture 21" descr="002"/>
            <p:cNvPicPr>
              <a:picLocks noChangeAspect="1"/>
            </p:cNvPicPr>
            <p:nvPr/>
          </p:nvPicPr>
          <p:blipFill>
            <a:blip r:embed="rId5"/>
            <a:srcRect t="10252" b="2051"/>
            <a:stretch>
              <a:fillRect/>
            </a:stretch>
          </p:blipFill>
          <p:spPr>
            <a:xfrm>
              <a:off x="1020" y="754"/>
              <a:ext cx="3856" cy="28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65" name="Rectangle 22"/>
            <p:cNvSpPr/>
            <p:nvPr/>
          </p:nvSpPr>
          <p:spPr>
            <a:xfrm>
              <a:off x="1509" y="1567"/>
              <a:ext cx="401" cy="326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37911" name="Text Box 23"/>
            <p:cNvSpPr txBox="1">
              <a:spLocks noChangeArrowheads="1"/>
            </p:cNvSpPr>
            <p:nvPr/>
          </p:nvSpPr>
          <p:spPr bwMode="auto">
            <a:xfrm>
              <a:off x="1269" y="1577"/>
              <a:ext cx="805" cy="629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R="0" defTabSz="914400">
                <a:buClrTx/>
                <a:buSzTx/>
                <a:buFontTx/>
                <a:buNone/>
                <a:defRPr/>
              </a:pPr>
              <a:r>
                <a:rPr kumimoji="1" lang="zh-CN" altLang="en-US" sz="24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小丽</a:t>
              </a:r>
              <a:endParaRPr kumimoji="1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6167" name="Rectangle 24"/>
            <p:cNvSpPr/>
            <p:nvPr/>
          </p:nvSpPr>
          <p:spPr>
            <a:xfrm>
              <a:off x="3873" y="1612"/>
              <a:ext cx="401" cy="326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37913" name="Text Box 25"/>
            <p:cNvSpPr txBox="1">
              <a:spLocks noChangeArrowheads="1"/>
            </p:cNvSpPr>
            <p:nvPr/>
          </p:nvSpPr>
          <p:spPr bwMode="auto">
            <a:xfrm>
              <a:off x="3523" y="1519"/>
              <a:ext cx="914" cy="629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R="0" defTabSz="914400">
                <a:buClrTx/>
                <a:buSzTx/>
                <a:buFontTx/>
                <a:buNone/>
                <a:defRPr/>
              </a:pPr>
              <a:r>
                <a:rPr kumimoji="1" lang="zh-CN" altLang="en-US" sz="24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小明</a:t>
              </a:r>
              <a:endParaRPr kumimoji="1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37914" name="AutoShape 26"/>
            <p:cNvSpPr>
              <a:spLocks noChangeArrowheads="1"/>
            </p:cNvSpPr>
            <p:nvPr/>
          </p:nvSpPr>
          <p:spPr bwMode="auto">
            <a:xfrm>
              <a:off x="1973" y="981"/>
              <a:ext cx="1814" cy="1133"/>
            </a:xfrm>
            <a:prstGeom prst="irregularSeal2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喂</a:t>
              </a:r>
              <a:r>
                <a:rPr kumimoji="1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,</a:t>
              </a:r>
              <a:r>
                <a:rPr kumimoji="1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水坑</a:t>
              </a:r>
              <a:r>
                <a:rPr kumimoji="1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!</a:t>
              </a:r>
              <a:endParaRPr kumimoji="1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37915" name="AutoShape 27"/>
            <p:cNvSpPr>
              <a:spLocks noChangeArrowheads="1"/>
            </p:cNvSpPr>
            <p:nvPr/>
          </p:nvSpPr>
          <p:spPr bwMode="auto">
            <a:xfrm>
              <a:off x="4149" y="1660"/>
              <a:ext cx="715" cy="500"/>
            </a:xfrm>
            <a:prstGeom prst="wedgeEllipseCallout">
              <a:avLst>
                <a:gd name="adj1" fmla="val -44644"/>
                <a:gd name="adj2" fmla="val 26551"/>
              </a:avLst>
            </a:prstGeom>
            <a:solidFill>
              <a:srgbClr val="FF6600"/>
            </a:solidFill>
            <a:ln w="9525" algn="ctr">
              <a:solidFill>
                <a:schemeClr val="tx1"/>
              </a:solidFill>
              <a:miter lim="800000"/>
            </a:ln>
            <a:effectLst/>
          </p:spPr>
          <p:txBody>
            <a:bodyPr/>
            <a:lstStyle/>
            <a:p>
              <a:pPr algn="ctr" fontAlgn="base">
                <a:buNone/>
              </a:pPr>
              <a:r>
                <a:rPr lang="en-US" altLang="zh-CN" sz="2400" b="1" strike="noStrike" noProof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?</a:t>
              </a:r>
              <a:endParaRPr lang="en-US" altLang="zh-CN" sz="2400" b="1" strike="noStrike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endParaRPr>
            </a:p>
          </p:txBody>
        </p:sp>
      </p:grpSp>
      <p:sp>
        <p:nvSpPr>
          <p:cNvPr id="37916" name="Text Box 28" title=""/>
          <p:cNvSpPr txBox="1"/>
          <p:nvPr/>
        </p:nvSpPr>
        <p:spPr>
          <a:xfrm>
            <a:off x="6426200" y="77470"/>
            <a:ext cx="5683250" cy="22136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604520" indent="-59055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例：如图，雨后的夜晚，两人路上相向而行。小丽同学看到的现象是水面比路面亮。那么小明同学看到的现象是怎样的？请你对小明同学看到的现象用学过的物理知识进行解释。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7917" name="Rectangle 29" title=""/>
          <p:cNvSpPr>
            <a:spLocks noChangeArrowheads="1"/>
          </p:cNvSpPr>
          <p:nvPr/>
        </p:nvSpPr>
        <p:spPr bwMode="auto">
          <a:xfrm>
            <a:off x="6883400" y="4271010"/>
            <a:ext cx="5357813" cy="23063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716280" algn="l" defTabSz="914400" rtl="0" eaLnBrk="1" fontAlgn="base" latinLnBrk="0" hangingPunct="1">
              <a:lnSpc>
                <a:spcPct val="12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光射到水面上发生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反射，月光向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_________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反射，而光射到地面上发生的是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反射，反射光向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_______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，所以小明见到是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比较暗，而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_______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亮。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7918" name="Rectangle 30" title=""/>
          <p:cNvSpPr>
            <a:spLocks noChangeArrowheads="1"/>
          </p:cNvSpPr>
          <p:nvPr/>
        </p:nvSpPr>
        <p:spPr bwMode="auto">
          <a:xfrm>
            <a:off x="3758565" y="4132580"/>
            <a:ext cx="1049338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镜面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7919" name="Rectangle 31" title=""/>
          <p:cNvSpPr>
            <a:spLocks noChangeArrowheads="1"/>
          </p:cNvSpPr>
          <p:nvPr/>
        </p:nvSpPr>
        <p:spPr bwMode="auto">
          <a:xfrm>
            <a:off x="1318895" y="4559935"/>
            <a:ext cx="1049338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上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7920" name="Rectangle 32" title=""/>
          <p:cNvSpPr>
            <a:spLocks noChangeArrowheads="1"/>
          </p:cNvSpPr>
          <p:nvPr/>
        </p:nvSpPr>
        <p:spPr bwMode="auto">
          <a:xfrm>
            <a:off x="3109913" y="4570095"/>
            <a:ext cx="1049338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小明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7921" name="Rectangle 33" title=""/>
          <p:cNvSpPr>
            <a:spLocks noChangeArrowheads="1"/>
          </p:cNvSpPr>
          <p:nvPr/>
        </p:nvSpPr>
        <p:spPr bwMode="auto">
          <a:xfrm>
            <a:off x="605155" y="5007293"/>
            <a:ext cx="1049338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小华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7922" name="Rectangle 34" title=""/>
          <p:cNvSpPr>
            <a:spLocks noChangeArrowheads="1"/>
          </p:cNvSpPr>
          <p:nvPr/>
        </p:nvSpPr>
        <p:spPr bwMode="auto">
          <a:xfrm>
            <a:off x="1005205" y="5456555"/>
            <a:ext cx="59626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漫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7923" name="Rectangle 35" title=""/>
          <p:cNvSpPr>
            <a:spLocks noChangeArrowheads="1"/>
          </p:cNvSpPr>
          <p:nvPr/>
        </p:nvSpPr>
        <p:spPr bwMode="auto">
          <a:xfrm>
            <a:off x="3870325" y="5452745"/>
            <a:ext cx="172402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各个方向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7924" name="Rectangle 36" title=""/>
          <p:cNvSpPr>
            <a:spLocks noChangeArrowheads="1"/>
          </p:cNvSpPr>
          <p:nvPr/>
        </p:nvSpPr>
        <p:spPr bwMode="auto">
          <a:xfrm>
            <a:off x="2158048" y="5892483"/>
            <a:ext cx="954088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镜子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7925" name="Rectangle 37" title=""/>
          <p:cNvSpPr>
            <a:spLocks noChangeArrowheads="1"/>
          </p:cNvSpPr>
          <p:nvPr/>
        </p:nvSpPr>
        <p:spPr bwMode="auto">
          <a:xfrm>
            <a:off x="402590" y="6346825"/>
            <a:ext cx="954088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白纸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121" name="Text Box 51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光反射分类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" name="Rectangle 30" title=""/>
          <p:cNvSpPr>
            <a:spLocks noChangeArrowheads="1"/>
          </p:cNvSpPr>
          <p:nvPr/>
        </p:nvSpPr>
        <p:spPr bwMode="auto">
          <a:xfrm>
            <a:off x="10126345" y="4318000"/>
            <a:ext cx="1049338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镜面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Rectangle 32" title=""/>
          <p:cNvSpPr>
            <a:spLocks noChangeArrowheads="1"/>
          </p:cNvSpPr>
          <p:nvPr/>
        </p:nvSpPr>
        <p:spPr bwMode="auto">
          <a:xfrm>
            <a:off x="7949565" y="4749800"/>
            <a:ext cx="158940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小丽方向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Rectangle 34" title=""/>
          <p:cNvSpPr>
            <a:spLocks noChangeArrowheads="1"/>
          </p:cNvSpPr>
          <p:nvPr/>
        </p:nvSpPr>
        <p:spPr bwMode="auto">
          <a:xfrm>
            <a:off x="8975725" y="5188585"/>
            <a:ext cx="59626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漫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Rectangle 35" title=""/>
          <p:cNvSpPr>
            <a:spLocks noChangeArrowheads="1"/>
          </p:cNvSpPr>
          <p:nvPr/>
        </p:nvSpPr>
        <p:spPr bwMode="auto">
          <a:xfrm>
            <a:off x="6852285" y="5628640"/>
            <a:ext cx="172402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各个方向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Rectangle 30" title=""/>
          <p:cNvSpPr>
            <a:spLocks noChangeArrowheads="1"/>
          </p:cNvSpPr>
          <p:nvPr/>
        </p:nvSpPr>
        <p:spPr bwMode="auto">
          <a:xfrm>
            <a:off x="10626090" y="5643880"/>
            <a:ext cx="1049338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水面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Rectangle 30" title=""/>
          <p:cNvSpPr>
            <a:spLocks noChangeArrowheads="1"/>
          </p:cNvSpPr>
          <p:nvPr/>
        </p:nvSpPr>
        <p:spPr bwMode="auto">
          <a:xfrm>
            <a:off x="7959725" y="6090285"/>
            <a:ext cx="1049338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地面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7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7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7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7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7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6" grpId="0"/>
      <p:bldP spid="37917" grpId="0" animBg="1"/>
      <p:bldP spid="37918" grpId="0" animBg="1"/>
      <p:bldP spid="37919" grpId="0" animBg="1"/>
      <p:bldP spid="37920" grpId="0" animBg="1"/>
      <p:bldP spid="37921" grpId="0" animBg="1"/>
      <p:bldP spid="37922" grpId="0" animBg="1"/>
      <p:bldP spid="37923" grpId="0" animBg="1"/>
      <p:bldP spid="37924" grpId="0" animBg="1"/>
      <p:bldP spid="37925" grpId="0" animBg="1"/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6866" name="Text Box 2" title=""/>
          <p:cNvSpPr txBox="1">
            <a:spLocks noChangeArrowheads="1"/>
          </p:cNvSpPr>
          <p:nvPr/>
        </p:nvSpPr>
        <p:spPr bwMode="auto">
          <a:xfrm>
            <a:off x="184785" y="840740"/>
            <a:ext cx="11770360" cy="34486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448310" marR="0" indent="-44831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.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夜间开车时汽车灯光能照亮前方的柏油马路，使司机能看清路面，但刚下过雨路面潮湿时，司机却几乎看不到路面被照亮，甚至感觉自己车灯未开。可是当对面的车辆靠近时，却发现路面被照亮了。以下判断正确的是（　　）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indent="480695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A．路面潮湿，将光线全部吸收了	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indent="480695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B．自己的车灯光在路面发生漫反射，对面车辆灯光发生镜面反射	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indent="480695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C．灯光在潮湿的路面上主要发生了漫反射	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indent="480695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D．灯光在潮湿的路面上主要发生了镜面反射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6870" name="Rectangle 6" title=""/>
          <p:cNvSpPr>
            <a:spLocks noChangeArrowheads="1"/>
          </p:cNvSpPr>
          <p:nvPr/>
        </p:nvSpPr>
        <p:spPr bwMode="auto">
          <a:xfrm>
            <a:off x="3148965" y="191135"/>
            <a:ext cx="291211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镜面反射与漫反射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121" name="Text Box 51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光反射分类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" name="Rectangle 6" title=""/>
          <p:cNvSpPr>
            <a:spLocks noChangeArrowheads="1"/>
          </p:cNvSpPr>
          <p:nvPr/>
        </p:nvSpPr>
        <p:spPr bwMode="auto">
          <a:xfrm>
            <a:off x="8178165" y="1874520"/>
            <a:ext cx="40259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193" name="Text Box 2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球面镜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8194" name="Text Box 3" title=""/>
          <p:cNvSpPr txBox="1"/>
          <p:nvPr/>
        </p:nvSpPr>
        <p:spPr>
          <a:xfrm>
            <a:off x="2860040" y="686435"/>
            <a:ext cx="29845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凹面镜和凸面镜</a:t>
            </a:r>
            <a:endParaRPr lang="zh-CN" altLang="en-US" sz="24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3836" name="Text Box 44" title=""/>
          <p:cNvSpPr txBox="1">
            <a:spLocks noChangeArrowheads="1"/>
          </p:cNvSpPr>
          <p:nvPr/>
        </p:nvSpPr>
        <p:spPr bwMode="auto">
          <a:xfrm>
            <a:off x="254000" y="1221740"/>
            <a:ext cx="11868785" cy="29711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凹面镜对光有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作用，如：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___________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、</a:t>
            </a: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_______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、</a:t>
            </a: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______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_________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都是凹面镜；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20000"/>
              </a:lnSpc>
              <a:buClrTx/>
              <a:buSzTx/>
              <a:buFontTx/>
              <a:buNone/>
              <a:defRPr/>
            </a:pP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40000"/>
              </a:lnSpc>
              <a:buClrTx/>
              <a:buSzTx/>
              <a:buFontTx/>
              <a:buNone/>
              <a:defRPr/>
            </a:pP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40000"/>
              </a:lnSpc>
              <a:buClrTx/>
              <a:buSzTx/>
              <a:buFontTx/>
              <a:buNone/>
              <a:defRPr/>
            </a:pP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40000"/>
              </a:lnSpc>
              <a:buClrTx/>
              <a:buSzTx/>
              <a:buFontTx/>
              <a:buNone/>
              <a:defRPr/>
            </a:pP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凸面镜对光有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_______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作用，如：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_____________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、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</a:t>
            </a: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__________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______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都是凸面镜。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33837" name="Picture 45" title=""/>
          <p:cNvPicPr>
            <a:picLocks noChangeAspect="1"/>
          </p:cNvPicPr>
          <p:nvPr/>
        </p:nvPicPr>
        <p:blipFill>
          <a:blip r:embed="rId2">
            <a:lum bright="-17999" contrast="12000"/>
          </a:blip>
          <a:srcRect l="59117" t="4372" r="3262" b="14754"/>
          <a:stretch>
            <a:fillRect/>
          </a:stretch>
        </p:blipFill>
        <p:spPr>
          <a:xfrm>
            <a:off x="664210" y="4530090"/>
            <a:ext cx="2743200" cy="15773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38" name="Picture 46" title=""/>
          <p:cNvPicPr>
            <a:picLocks noChangeAspect="1"/>
          </p:cNvPicPr>
          <p:nvPr/>
        </p:nvPicPr>
        <p:blipFill>
          <a:blip r:embed="rId2">
            <a:lum bright="-12000" contrast="12000"/>
          </a:blip>
          <a:srcRect t="10292" r="59309" b="19672"/>
          <a:stretch>
            <a:fillRect/>
          </a:stretch>
        </p:blipFill>
        <p:spPr>
          <a:xfrm>
            <a:off x="635000" y="1861185"/>
            <a:ext cx="2772410" cy="16770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39" name="Picture 47" title=""/>
          <p:cNvPicPr>
            <a:picLocks noChangeAspect="1"/>
          </p:cNvPicPr>
          <p:nvPr/>
        </p:nvPicPr>
        <p:blipFill>
          <a:blip r:embed="rId3"/>
          <a:srcRect l="3074"/>
          <a:stretch>
            <a:fillRect/>
          </a:stretch>
        </p:blipFill>
        <p:spPr>
          <a:xfrm>
            <a:off x="9393555" y="4497070"/>
            <a:ext cx="2282825" cy="16014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42" name="Picture 50" title=""/>
          <p:cNvPicPr>
            <a:picLocks noChangeAspect="1"/>
          </p:cNvPicPr>
          <p:nvPr/>
        </p:nvPicPr>
        <p:blipFill>
          <a:blip r:embed="rId4"/>
          <a:srcRect l="694" b="3778"/>
          <a:stretch>
            <a:fillRect/>
          </a:stretch>
        </p:blipFill>
        <p:spPr>
          <a:xfrm>
            <a:off x="3987165" y="4524375"/>
            <a:ext cx="2178050" cy="15830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847" name="Rectangle 55" title=""/>
          <p:cNvSpPr>
            <a:spLocks noChangeArrowheads="1"/>
          </p:cNvSpPr>
          <p:nvPr/>
        </p:nvSpPr>
        <p:spPr bwMode="auto">
          <a:xfrm>
            <a:off x="2161540" y="1262380"/>
            <a:ext cx="104140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会聚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3848" name="Rectangle 56" title=""/>
          <p:cNvSpPr>
            <a:spLocks noChangeArrowheads="1"/>
          </p:cNvSpPr>
          <p:nvPr/>
        </p:nvSpPr>
        <p:spPr bwMode="auto">
          <a:xfrm>
            <a:off x="6434455" y="1263015"/>
            <a:ext cx="122237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太阳灶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3849" name="Rectangle 57" title=""/>
          <p:cNvSpPr>
            <a:spLocks noChangeArrowheads="1"/>
          </p:cNvSpPr>
          <p:nvPr/>
        </p:nvSpPr>
        <p:spPr bwMode="auto">
          <a:xfrm>
            <a:off x="4447540" y="1262380"/>
            <a:ext cx="185039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车灯反光罩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33851" name="Picture 59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7190" y="1861820"/>
            <a:ext cx="2279650" cy="16344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852" name="Rectangle 60" title=""/>
          <p:cNvSpPr>
            <a:spLocks noChangeArrowheads="1"/>
          </p:cNvSpPr>
          <p:nvPr/>
        </p:nvSpPr>
        <p:spPr bwMode="auto">
          <a:xfrm>
            <a:off x="2382520" y="3676650"/>
            <a:ext cx="104140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发散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3853" name="Rectangle 61" title=""/>
          <p:cNvSpPr>
            <a:spLocks noChangeArrowheads="1"/>
          </p:cNvSpPr>
          <p:nvPr/>
        </p:nvSpPr>
        <p:spPr bwMode="auto">
          <a:xfrm>
            <a:off x="7113905" y="3670300"/>
            <a:ext cx="304800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道路拐弯的反光镜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3854" name="Rectangle 62" title=""/>
          <p:cNvSpPr>
            <a:spLocks noChangeArrowheads="1"/>
          </p:cNvSpPr>
          <p:nvPr/>
        </p:nvSpPr>
        <p:spPr bwMode="auto">
          <a:xfrm>
            <a:off x="4902200" y="3657600"/>
            <a:ext cx="205740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汽车观后镜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Text Box 3" title=""/>
          <p:cNvSpPr txBox="1"/>
          <p:nvPr/>
        </p:nvSpPr>
        <p:spPr>
          <a:xfrm>
            <a:off x="330200" y="686435"/>
            <a:ext cx="312483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阅读课本</a:t>
            </a:r>
            <a:r>
              <a:rPr lang="en-US" altLang="zh-CN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P.56——</a:t>
            </a:r>
            <a:endParaRPr lang="en-US" altLang="zh-CN" sz="24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63710" y="1861820"/>
            <a:ext cx="2120900" cy="1639570"/>
          </a:xfrm>
          <a:prstGeom prst="rect">
            <a:avLst/>
          </a:prstGeom>
        </p:spPr>
      </p:pic>
      <p:sp>
        <p:nvSpPr>
          <p:cNvPr id="4" name="Rectangle 56" title=""/>
          <p:cNvSpPr>
            <a:spLocks noChangeArrowheads="1"/>
          </p:cNvSpPr>
          <p:nvPr/>
        </p:nvSpPr>
        <p:spPr bwMode="auto">
          <a:xfrm>
            <a:off x="7959090" y="1263015"/>
            <a:ext cx="228600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点燃圣火装置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00" name="图片 99" title=""/>
          <p:cNvPicPr/>
          <p:nvPr/>
        </p:nvPicPr>
        <p:blipFill>
          <a:blip r:embed="rId7"/>
          <a:srcRect t="17305" b="4914"/>
          <a:stretch>
            <a:fillRect/>
          </a:stretch>
        </p:blipFill>
        <p:spPr>
          <a:xfrm>
            <a:off x="4368165" y="1861820"/>
            <a:ext cx="2002155" cy="16846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 title="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06565" y="4524375"/>
            <a:ext cx="2002155" cy="157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3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3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3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3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3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3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3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33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47" grpId="0" animBg="1"/>
      <p:bldP spid="33848" grpId="0" animBg="1"/>
      <p:bldP spid="33849" grpId="0" animBg="1"/>
      <p:bldP spid="33852" grpId="0" animBg="1"/>
      <p:bldP spid="33853" grpId="0" animBg="1"/>
      <p:bldP spid="33854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6866" name="Text Box 2" title=""/>
          <p:cNvSpPr txBox="1">
            <a:spLocks noChangeArrowheads="1"/>
          </p:cNvSpPr>
          <p:nvPr/>
        </p:nvSpPr>
        <p:spPr bwMode="auto">
          <a:xfrm>
            <a:off x="184785" y="840740"/>
            <a:ext cx="11957050" cy="44075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448310" marR="0" indent="-44831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镜面反射与漫反射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8310" marR="0" indent="-44831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）镜面反射、漫反射，每一条反射光线与入射光线之间均遵循光的反射定律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8310" marR="0" indent="-44831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）光反射时的类别决定与反射面是否平整、光洁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8310" marR="0" indent="-44831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镜面反射：反射面平整、光洁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8310" marR="0" indent="-44831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漫反射：反射面凹凸不平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8310" marR="0" indent="-44831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球面镜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8310" marR="0" indent="-44831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）凹面镜：对光有会聚作用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应用：太阳灶、手电筒反光罩等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8310" marR="0" indent="-44831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）凸面镜：对光有发散作用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应用：汽车观后镜、道路的反光镜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48310" marR="0" indent="-44831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</a:t>
            </a:r>
            <a:endParaRPr kumimoji="0" lang="en-US" altLang="zh-CN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121" name="Text Box 51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课堂小结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VjYzk0ODMzYzY0MjdmZTZkZjU0OGM3ZTEwNTNkNTkifQ=="/>
  <p:tag name="KSO_WPP_MARK_KEY" val="345af23f-4c92-4edd-b34f-ba5f473e20e1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137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宋体</vt:lpstr>
      <vt:lpstr>黑体</vt:lpstr>
      <vt:lpstr>Times New Roman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2024-09-26T11:52:58Z</cp:lastPrinted>
  <dcterms:created xsi:type="dcterms:W3CDTF">2024-09-26T11:52:58Z</dcterms:created>
  <dcterms:modified xsi:type="dcterms:W3CDTF">2024-09-26T03:52:58Z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