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21" r:id="rId3"/>
    <p:sldId id="328" r:id="rId4"/>
    <p:sldId id="325" r:id="rId5"/>
    <p:sldId id="326" r:id="rId6"/>
    <p:sldId id="324" r:id="rId7"/>
    <p:sldId id="337" r:id="rId8"/>
    <p:sldId id="329" r:id="rId9"/>
    <p:sldId id="339" r:id="rId10"/>
    <p:sldId id="330" r:id="rId11"/>
    <p:sldId id="340" r:id="rId12"/>
    <p:sldId id="338" r:id="rId13"/>
    <p:sldId id="332" r:id="rId14"/>
    <p:sldId id="331" r:id="rId15"/>
    <p:sldId id="333" r:id="rId16"/>
    <p:sldId id="334" r:id="rId17"/>
    <p:sldId id="335" r:id="rId18"/>
    <p:sldId id="342" r:id="rId19"/>
    <p:sldId id="343" r:id="rId20"/>
    <p:sldId id="345" r:id="rId21"/>
    <p:sldId id="346" r:id="rId22"/>
    <p:sldId id="318" r:id="rId23"/>
    <p:sldId id="319" r:id="rId24"/>
    <p:sldId id="327" r:id="rId25"/>
  </p:sldIdLst>
  <p:sldSz cx="9144000" cy="6858000" type="screen4x3"/>
  <p:notesSz cx="9144000" cy="6858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8540" autoAdjust="0"/>
  </p:normalViewPr>
  <p:slideViewPr>
    <p:cSldViewPr>
      <p:cViewPr>
        <p:scale>
          <a:sx n="90" d="100"/>
          <a:sy n="90" d="100"/>
        </p:scale>
        <p:origin x="-2232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1740" y="-10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6E841-911B-4AEF-B6C9-A8F9EC167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177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807BF76-012C-4EFB-995E-F811C7B8750E}" type="datetimeFigureOut">
              <a:rPr lang="zh-CN" altLang="en-US"/>
              <a:t>2021/8/21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A67D9DE-E5B3-474A-ABB8-245C959B6A7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079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7D9DE-E5B3-474A-ABB8-245C959B6A7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20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21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22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23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8D3D4D-6782-4C1C-9096-20E44A5DE9C6}" type="slidenum">
              <a:rPr lang="zh-CN" altLang="en-US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圆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0" name="副标题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830" indent="0" algn="r">
              <a:spcBef>
                <a:spcPct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5A812F-BA3A-4F65-8897-D9F58A0C12E4}" type="datetime1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http://huanghongfei96.blog.163.com</a:t>
            </a:r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20813-707A-45C3-94BB-64B1729E4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53CB0-58A7-452C-9AF7-1F3261CAE823}" type="datetime1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http://huanghongfei96.blog.163.com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8B919-2E05-4229-B7FC-171BC49768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D0BB9A-CB88-4A8C-B5ED-67B8E3E17FCC}" type="datetime1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http://huanghongfei96.blog.163.com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C53BC-AC6A-4BA7-A74A-BD977A43D2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EAF984-6BCD-413A-BAAA-ACC72CE5397B}" type="datetime1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http://huanghongfei96.blog.163.com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B6BCB-683A-43DE-9FE1-6677784155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圆角矩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830" indent="0" algn="l">
              <a:spcBef>
                <a:spcPct val="0"/>
              </a:spcBef>
              <a:spcAft>
                <a:spcPct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CC66A-A527-46DB-AAC5-1890E6E2D64C}" type="datetime1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http://huanghongfei96.blog.163.com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E8A51-6093-4121-A03E-FFB2ADE6DB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F3A4F-5532-4640-98EA-949FCDAA573B}" type="datetime1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http://huanghongfei96.blog.163.com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1E6D3-01A3-4503-B63F-A86BB19706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EE6C1-CB2F-4B66-B57C-0037B0891DF5}" type="datetime1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http://huanghongfei96.blog.163.com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45B2-0A39-44D2-AFC3-242BE76330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2A55E-CA3F-431C-ACFC-2C25674D7625}" type="datetime1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http://huanghongfei96.blog.163.com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34401-CEE1-4972-92E7-6018F7D2C3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9A650-770C-41E4-AF47-F31C3EF196E8}" type="datetime1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http://huanghongfei96.blog.163.com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ct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E5409-C669-4C16-9F58-33A44B1A6A7E}" type="datetime1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http://huanghongfei96.blog.163.com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4246-3F99-4DD1-9607-DD93FFE2E2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单圆角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ct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359DE9-CAFB-47E4-BC04-B5BE3FA4F11C}" type="datetime1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http://huanghongfei96.blog.163.com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E5AE8-7DFF-419D-89C4-F5DB8DABB8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圆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标题占位符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DA5A27A-C411-4F98-A2CF-205D18EAACA2}" type="datetime1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CN" smtClean="0"/>
              <a:t>http://huanghongfei96.blog.163.com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E2F09D8-7E41-4034-8BB8-3088DA41CC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Tx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Tx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Tx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Tx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Tx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Tx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Tx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jpeg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5" descr="图片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12459" r="22157" b="10009"/>
          <a:stretch>
            <a:fillRect/>
          </a:stretch>
        </p:blipFill>
        <p:spPr bwMode="auto">
          <a:xfrm>
            <a:off x="0" y="-57890"/>
            <a:ext cx="9154345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标题 1"/>
          <p:cNvSpPr>
            <a:spLocks noGrp="1"/>
          </p:cNvSpPr>
          <p:nvPr>
            <p:ph type="title" idx="4294967295"/>
          </p:nvPr>
        </p:nvSpPr>
        <p:spPr>
          <a:xfrm>
            <a:off x="5798" y="-75080"/>
            <a:ext cx="8050088" cy="783679"/>
          </a:xfrm>
        </p:spPr>
        <p:txBody>
          <a:bodyPr/>
          <a:lstStyle/>
          <a:p>
            <a:pPr algn="l" eaLnBrk="1" hangingPunct="1"/>
            <a:r>
              <a:rPr lang="zh-CN" altLang="en-US" sz="2800" dirty="0" smtClean="0">
                <a:solidFill>
                  <a:srgbClr val="00B050"/>
                </a:solidFill>
                <a:latin typeface="方正硬笔楷书简体" pitchFamily="65" charset="-122"/>
                <a:ea typeface="方正硬笔楷书简体" pitchFamily="65" charset="-122"/>
              </a:rPr>
              <a:t>第二章  运动的世界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4724" y="90872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第四节  科学探究：速度的变化</a:t>
            </a:r>
            <a:endParaRPr lang="zh-CN" altLang="en-US" sz="4400" dirty="0">
              <a:solidFill>
                <a:srgbClr val="0070C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460" y="1998305"/>
            <a:ext cx="88248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学习目标：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 indent="457200"/>
            <a:r>
              <a:rPr lang="en-US" altLang="zh-CN" sz="2800" b="1" dirty="0" smtClean="0">
                <a:solidFill>
                  <a:srgbClr val="0070C0"/>
                </a:solidFill>
              </a:rPr>
              <a:t>1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、初步</a:t>
            </a:r>
            <a:r>
              <a:rPr lang="zh-CN" altLang="en-US" sz="2800" b="1" dirty="0">
                <a:solidFill>
                  <a:srgbClr val="0070C0"/>
                </a:solidFill>
              </a:rPr>
              <a:t>认识科学探究方法。</a:t>
            </a:r>
          </a:p>
          <a:p>
            <a:pPr indent="457200"/>
            <a:r>
              <a:rPr lang="en-US" altLang="zh-CN" sz="2800" b="1" dirty="0" smtClean="0">
                <a:solidFill>
                  <a:srgbClr val="0070C0"/>
                </a:solidFill>
              </a:rPr>
              <a:t>2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、将</a:t>
            </a:r>
            <a:r>
              <a:rPr lang="zh-CN" altLang="en-US" sz="2800" b="1" dirty="0">
                <a:solidFill>
                  <a:srgbClr val="0070C0"/>
                </a:solidFill>
              </a:rPr>
              <a:t>物体运动所经历时间或路程分解为若干段，测量不同阶段物体的运动速度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。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 indent="457200"/>
            <a:r>
              <a:rPr lang="en-US" altLang="zh-CN" sz="2800" b="1" dirty="0" smtClean="0">
                <a:solidFill>
                  <a:srgbClr val="0070C0"/>
                </a:solidFill>
              </a:rPr>
              <a:t>3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、</a:t>
            </a:r>
            <a:r>
              <a:rPr lang="zh-CN" altLang="en-US" sz="2800" b="1" dirty="0">
                <a:solidFill>
                  <a:srgbClr val="0070C0"/>
                </a:solidFill>
              </a:rPr>
              <a:t>通过实验测量数据，会正确记录测量结果。</a:t>
            </a:r>
          </a:p>
          <a:p>
            <a:pPr indent="457200"/>
            <a:r>
              <a:rPr lang="en-US" altLang="zh-CN" sz="2800" b="1" dirty="0" smtClean="0">
                <a:solidFill>
                  <a:srgbClr val="0070C0"/>
                </a:solidFill>
              </a:rPr>
              <a:t>4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、</a:t>
            </a:r>
            <a:r>
              <a:rPr lang="zh-CN" altLang="en-US" sz="2800" b="1" dirty="0">
                <a:solidFill>
                  <a:srgbClr val="0070C0"/>
                </a:solidFill>
              </a:rPr>
              <a:t>会进行实验与收集数据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。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 indent="457200"/>
            <a:r>
              <a:rPr lang="en-US" altLang="zh-CN" sz="2800" b="1" dirty="0" smtClean="0">
                <a:solidFill>
                  <a:srgbClr val="0070C0"/>
                </a:solidFill>
              </a:rPr>
              <a:t>5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、通过</a:t>
            </a:r>
            <a:r>
              <a:rPr lang="zh-CN" altLang="en-US" sz="2800" b="1" dirty="0">
                <a:solidFill>
                  <a:srgbClr val="0070C0"/>
                </a:solidFill>
              </a:rPr>
              <a:t>实验养成认真细致的行为习惯和实事求是的精神、养成和其他同学合作的意识。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5" name="黄征-奔跑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50832" y="6021288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42" name="ShockwaveFlash1" r:id="rId4" imgW="1655763" imgH="549275"/>
        </mc:Choice>
        <mc:Fallback>
          <p:control name="ShockwaveFlash1" r:id="rId4" imgW="1655763" imgH="549275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08850" y="115888"/>
                  <a:ext cx="1655763" cy="549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68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" y="6470262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70940" y="476672"/>
            <a:ext cx="8421827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srgbClr val="FF0000"/>
                </a:solidFill>
              </a:rPr>
              <a:t>六、数据处理：</a:t>
            </a:r>
            <a:r>
              <a:rPr lang="zh-CN" altLang="en-US" sz="2800" b="1">
                <a:solidFill>
                  <a:srgbClr val="00B0F0"/>
                </a:solidFill>
              </a:rPr>
              <a:t>根据实验目的对测量结果进行计算或作图表示，并对测量结果进行评定，计算误差</a:t>
            </a:r>
            <a:r>
              <a:rPr lang="zh-CN" altLang="en-US" sz="2800" b="1" smtClean="0">
                <a:solidFill>
                  <a:srgbClr val="00B0F0"/>
                </a:solidFill>
              </a:rPr>
              <a:t>。</a:t>
            </a:r>
            <a:endParaRPr lang="en-US" altLang="zh-CN" sz="2800" b="1" smtClean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2800" b="1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2800" b="1" smtClean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2800" b="1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2800" b="1" smtClean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2800" b="1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2800" b="1" smtClean="0">
              <a:solidFill>
                <a:srgbClr val="00B0F0"/>
              </a:solidFill>
            </a:endParaRPr>
          </a:p>
          <a:p>
            <a:pPr lvl="0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</a:rPr>
              <a:t>七、实验结果：</a:t>
            </a:r>
            <a:r>
              <a:rPr lang="zh-CN" altLang="en-US" sz="2400" b="1">
                <a:solidFill>
                  <a:srgbClr val="00B0F0"/>
                </a:solidFill>
              </a:rPr>
              <a:t>扼要地写出实验结论</a:t>
            </a:r>
            <a:r>
              <a:rPr lang="zh-CN" altLang="en-US" sz="2400" b="1" smtClean="0">
                <a:solidFill>
                  <a:srgbClr val="00B0F0"/>
                </a:solidFill>
              </a:rPr>
              <a:t>。</a:t>
            </a:r>
          </a:p>
          <a:p>
            <a:pPr lvl="0">
              <a:lnSpc>
                <a:spcPct val="120000"/>
              </a:lnSpc>
            </a:pPr>
            <a:r>
              <a:rPr lang="zh-CN" altLang="en-US" sz="2800" b="1" smtClean="0"/>
              <a:t>博尔特同学在跑步时，速度先变快后变慢；</a:t>
            </a:r>
            <a:r>
              <a:rPr lang="en-US" altLang="zh-CN" sz="2800" b="1" smtClean="0"/>
              <a:t>0-80m</a:t>
            </a:r>
            <a:r>
              <a:rPr lang="zh-CN" altLang="en-US" sz="2800" b="1" smtClean="0"/>
              <a:t>变快，</a:t>
            </a:r>
            <a:r>
              <a:rPr lang="en-US" altLang="zh-CN" sz="2800" b="1" smtClean="0"/>
              <a:t>80-100m</a:t>
            </a:r>
            <a:r>
              <a:rPr lang="zh-CN" altLang="en-US" sz="2800" b="1" smtClean="0"/>
              <a:t>变慢。</a:t>
            </a:r>
            <a:endParaRPr lang="en-US" altLang="zh-CN" sz="2800" b="1">
              <a:solidFill>
                <a:prstClr val="black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77397" y="1844824"/>
          <a:ext cx="8208912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1152128"/>
                <a:gridCol w="1080120"/>
                <a:gridCol w="1152128"/>
                <a:gridCol w="1296144"/>
                <a:gridCol w="1368152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smtClean="0"/>
                        <a:t>计时位置</a:t>
                      </a:r>
                      <a:endParaRPr lang="en-US" altLang="zh-CN" sz="32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/>
                        <a:t>第</a:t>
                      </a:r>
                      <a:r>
                        <a:rPr lang="en-US" altLang="zh-CN" sz="2000" smtClean="0"/>
                        <a:t>1</a:t>
                      </a:r>
                      <a:r>
                        <a:rPr lang="zh-CN" altLang="en-US" sz="2000" smtClean="0"/>
                        <a:t>段</a:t>
                      </a:r>
                      <a:endParaRPr lang="en-US" altLang="zh-CN" sz="2000" smtClean="0"/>
                    </a:p>
                    <a:p>
                      <a:pPr algn="ctr"/>
                      <a:r>
                        <a:rPr lang="en-US" altLang="zh-CN" sz="2000" smtClean="0"/>
                        <a:t>0-20m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smtClean="0"/>
                        <a:t>第</a:t>
                      </a:r>
                      <a:r>
                        <a:rPr lang="en-US" altLang="zh-CN" sz="2000" smtClean="0"/>
                        <a:t>2</a:t>
                      </a:r>
                      <a:r>
                        <a:rPr lang="zh-CN" altLang="en-US" sz="2000" smtClean="0"/>
                        <a:t>段</a:t>
                      </a:r>
                    </a:p>
                    <a:p>
                      <a:pPr algn="ctr"/>
                      <a:r>
                        <a:rPr lang="en-US" altLang="zh-CN" sz="2000" smtClean="0"/>
                        <a:t>20-40m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smtClean="0"/>
                        <a:t>第</a:t>
                      </a:r>
                      <a:r>
                        <a:rPr lang="en-US" altLang="zh-CN" sz="2000" smtClean="0"/>
                        <a:t>3</a:t>
                      </a:r>
                      <a:r>
                        <a:rPr lang="zh-CN" altLang="en-US" sz="2000" smtClean="0"/>
                        <a:t>段</a:t>
                      </a:r>
                    </a:p>
                    <a:p>
                      <a:pPr algn="ctr"/>
                      <a:r>
                        <a:rPr lang="en-US" altLang="zh-CN" sz="2000" smtClean="0"/>
                        <a:t>40-60m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smtClean="0"/>
                        <a:t>第</a:t>
                      </a:r>
                      <a:r>
                        <a:rPr lang="en-US" altLang="zh-CN" sz="2000" smtClean="0"/>
                        <a:t>4</a:t>
                      </a:r>
                      <a:r>
                        <a:rPr lang="zh-CN" altLang="en-US" sz="2000" smtClean="0"/>
                        <a:t>段</a:t>
                      </a:r>
                    </a:p>
                    <a:p>
                      <a:pPr algn="ctr"/>
                      <a:r>
                        <a:rPr lang="en-US" altLang="zh-CN" sz="2000" smtClean="0"/>
                        <a:t>60m-80m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smtClean="0"/>
                        <a:t>第</a:t>
                      </a:r>
                      <a:r>
                        <a:rPr lang="en-US" altLang="zh-CN" sz="2000" smtClean="0"/>
                        <a:t>5</a:t>
                      </a:r>
                      <a:r>
                        <a:rPr lang="zh-CN" altLang="en-US" sz="2000" smtClean="0"/>
                        <a:t>段</a:t>
                      </a:r>
                    </a:p>
                    <a:p>
                      <a:pPr algn="ctr"/>
                      <a:r>
                        <a:rPr lang="en-US" altLang="zh-CN" sz="2000" smtClean="0"/>
                        <a:t>80-100m</a:t>
                      </a:r>
                      <a:endParaRPr lang="zh-CN" altLang="en-US" sz="2000"/>
                    </a:p>
                  </a:txBody>
                  <a:tcPr/>
                </a:tc>
              </a:tr>
              <a:tr h="46966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smtClean="0"/>
                        <a:t>路程</a:t>
                      </a:r>
                      <a:r>
                        <a:rPr lang="en-US" altLang="zh-CN" sz="3200" smtClean="0"/>
                        <a:t>s/m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20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20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20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20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20</a:t>
                      </a:r>
                      <a:endParaRPr lang="zh-CN" alt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smtClean="0"/>
                        <a:t>时间</a:t>
                      </a:r>
                      <a:r>
                        <a:rPr lang="en-US" altLang="zh-CN" sz="3200" smtClean="0"/>
                        <a:t>t/s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2.88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1.78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1.66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1.65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1.72</a:t>
                      </a:r>
                      <a:endParaRPr lang="zh-CN" alt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smtClean="0"/>
                        <a:t>速度</a:t>
                      </a:r>
                      <a:r>
                        <a:rPr lang="en-US" altLang="zh-CN" sz="3200" smtClean="0"/>
                        <a:t>v/(m/s)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>
                          <a:solidFill>
                            <a:srgbClr val="0000CC"/>
                          </a:solidFill>
                        </a:rPr>
                        <a:t>6.94</a:t>
                      </a:r>
                      <a:endParaRPr lang="zh-CN" altLang="en-US" sz="320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>
                          <a:solidFill>
                            <a:srgbClr val="0000CC"/>
                          </a:solidFill>
                        </a:rPr>
                        <a:t>11.24</a:t>
                      </a:r>
                      <a:endParaRPr lang="zh-CN" altLang="en-US" sz="320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>
                          <a:solidFill>
                            <a:srgbClr val="0000CC"/>
                          </a:solidFill>
                        </a:rPr>
                        <a:t>12.05</a:t>
                      </a:r>
                      <a:endParaRPr lang="zh-CN" altLang="en-US" sz="320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>
                          <a:solidFill>
                            <a:srgbClr val="0000CC"/>
                          </a:solidFill>
                        </a:rPr>
                        <a:t>12.12</a:t>
                      </a:r>
                      <a:endParaRPr lang="zh-CN" altLang="en-US" sz="320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>
                          <a:solidFill>
                            <a:srgbClr val="0000CC"/>
                          </a:solidFill>
                        </a:rPr>
                        <a:t>11.63</a:t>
                      </a:r>
                      <a:endParaRPr lang="zh-CN" altLang="en-US" sz="320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68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" y="6470262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68007" y="265426"/>
            <a:ext cx="8421827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srgbClr val="FF0000"/>
                </a:solidFill>
              </a:rPr>
              <a:t>六、</a:t>
            </a:r>
            <a:r>
              <a:rPr lang="zh-CN" altLang="en-US" sz="3600" b="1" smtClean="0">
                <a:solidFill>
                  <a:srgbClr val="FF0000"/>
                </a:solidFill>
              </a:rPr>
              <a:t>数据处理</a:t>
            </a:r>
            <a:r>
              <a:rPr lang="en-US" altLang="zh-CN" sz="3600" b="1" smtClean="0">
                <a:solidFill>
                  <a:srgbClr val="FF0000"/>
                </a:solidFill>
              </a:rPr>
              <a:t>2</a:t>
            </a:r>
            <a:r>
              <a:rPr lang="zh-CN" altLang="en-US" sz="3600" b="1" smtClean="0">
                <a:solidFill>
                  <a:srgbClr val="FF0000"/>
                </a:solidFill>
              </a:rPr>
              <a:t>：</a:t>
            </a:r>
            <a:endParaRPr lang="en-US" altLang="zh-CN" sz="36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2800" b="1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2800" b="1" smtClean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2800" b="1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2800" b="1" smtClean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2800" b="1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2800" b="1" smtClean="0">
              <a:solidFill>
                <a:srgbClr val="00B0F0"/>
              </a:solidFill>
            </a:endParaRPr>
          </a:p>
          <a:p>
            <a:pPr lvl="0">
              <a:lnSpc>
                <a:spcPct val="120000"/>
              </a:lnSpc>
            </a:pPr>
            <a:endParaRPr lang="en-US" altLang="zh-CN" sz="2800" b="1" smtClean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</a:pPr>
            <a:endParaRPr lang="en-US" altLang="zh-CN" sz="2800" b="1" smtClean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</a:pPr>
            <a:endParaRPr lang="en-US" altLang="zh-CN" sz="2800" b="1" smtClean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zh-CN" altLang="en-US" sz="2800" b="1" smtClean="0">
                <a:solidFill>
                  <a:srgbClr val="FF0000"/>
                </a:solidFill>
              </a:rPr>
              <a:t>七</a:t>
            </a:r>
            <a:r>
              <a:rPr lang="zh-CN" altLang="en-US" sz="2800" b="1">
                <a:solidFill>
                  <a:srgbClr val="FF0000"/>
                </a:solidFill>
              </a:rPr>
              <a:t>、实验结果</a:t>
            </a:r>
            <a:r>
              <a:rPr lang="zh-CN" altLang="en-US" sz="2800" b="1" smtClean="0">
                <a:solidFill>
                  <a:srgbClr val="FF0000"/>
                </a:solidFill>
              </a:rPr>
              <a:t>：</a:t>
            </a:r>
            <a:endParaRPr lang="en-US" altLang="zh-CN" sz="2800" b="1">
              <a:solidFill>
                <a:prstClr val="black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68007" y="1052736"/>
          <a:ext cx="7511775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103"/>
                <a:gridCol w="1152128"/>
                <a:gridCol w="1080120"/>
                <a:gridCol w="1152128"/>
                <a:gridCol w="1296144"/>
                <a:gridCol w="1368152"/>
              </a:tblGrid>
              <a:tr h="648072">
                <a:tc rowSpan="2">
                  <a:txBody>
                    <a:bodyPr/>
                    <a:lstStyle/>
                    <a:p>
                      <a:pPr algn="ctr"/>
                      <a:endParaRPr lang="en-US" altLang="zh-CN" sz="2000" smtClean="0"/>
                    </a:p>
                    <a:p>
                      <a:pPr algn="ctr"/>
                      <a:r>
                        <a:rPr lang="zh-CN" altLang="en-US" sz="2000" smtClean="0"/>
                        <a:t>路程</a:t>
                      </a:r>
                      <a:r>
                        <a:rPr lang="en-US" altLang="zh-CN" sz="2000" smtClean="0"/>
                        <a:t>s/m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/>
                        <a:t>第</a:t>
                      </a:r>
                      <a:r>
                        <a:rPr lang="en-US" altLang="zh-CN" sz="2000" smtClean="0"/>
                        <a:t>1</a:t>
                      </a:r>
                      <a:r>
                        <a:rPr lang="zh-CN" altLang="en-US" sz="2000" smtClean="0"/>
                        <a:t>段</a:t>
                      </a:r>
                      <a:endParaRPr lang="en-US" altLang="zh-CN" sz="2000" smtClean="0"/>
                    </a:p>
                    <a:p>
                      <a:pPr algn="ctr"/>
                      <a:r>
                        <a:rPr lang="en-US" altLang="zh-CN" sz="2000" smtClean="0"/>
                        <a:t>0-10m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smtClean="0"/>
                        <a:t>第</a:t>
                      </a:r>
                      <a:r>
                        <a:rPr lang="en-US" altLang="zh-CN" sz="2000" smtClean="0"/>
                        <a:t>2</a:t>
                      </a:r>
                      <a:r>
                        <a:rPr lang="zh-CN" altLang="en-US" sz="2000" smtClean="0"/>
                        <a:t>段</a:t>
                      </a:r>
                    </a:p>
                    <a:p>
                      <a:pPr algn="ctr"/>
                      <a:r>
                        <a:rPr lang="en-US" altLang="zh-CN" sz="2000" smtClean="0"/>
                        <a:t>10-20m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smtClean="0"/>
                        <a:t>第</a:t>
                      </a:r>
                      <a:r>
                        <a:rPr lang="en-US" altLang="zh-CN" sz="2000" smtClean="0"/>
                        <a:t>3</a:t>
                      </a:r>
                      <a:r>
                        <a:rPr lang="zh-CN" altLang="en-US" sz="2000" smtClean="0"/>
                        <a:t>段</a:t>
                      </a:r>
                    </a:p>
                    <a:p>
                      <a:pPr algn="ctr"/>
                      <a:r>
                        <a:rPr lang="en-US" altLang="zh-CN" sz="2000" smtClean="0"/>
                        <a:t>20-30m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smtClean="0"/>
                        <a:t>第</a:t>
                      </a:r>
                      <a:r>
                        <a:rPr lang="en-US" altLang="zh-CN" sz="2000" smtClean="0"/>
                        <a:t>4</a:t>
                      </a:r>
                      <a:r>
                        <a:rPr lang="zh-CN" altLang="en-US" sz="2000" smtClean="0"/>
                        <a:t>段</a:t>
                      </a:r>
                    </a:p>
                    <a:p>
                      <a:pPr algn="ctr"/>
                      <a:r>
                        <a:rPr lang="en-US" altLang="zh-CN" sz="2000" smtClean="0"/>
                        <a:t>30m-40m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smtClean="0"/>
                        <a:t>第</a:t>
                      </a:r>
                      <a:r>
                        <a:rPr lang="en-US" altLang="zh-CN" sz="2000" smtClean="0"/>
                        <a:t>5</a:t>
                      </a:r>
                      <a:r>
                        <a:rPr lang="zh-CN" altLang="en-US" sz="2000" smtClean="0"/>
                        <a:t>段</a:t>
                      </a:r>
                    </a:p>
                    <a:p>
                      <a:pPr algn="ctr"/>
                      <a:r>
                        <a:rPr lang="en-US" altLang="zh-CN" sz="2000" smtClean="0"/>
                        <a:t>40-50m</a:t>
                      </a:r>
                      <a:endParaRPr lang="zh-CN" altLang="en-US" sz="2000"/>
                    </a:p>
                  </a:txBody>
                  <a:tcPr/>
                </a:tc>
              </a:tr>
              <a:tr h="3070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10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10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10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10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10</a:t>
                      </a:r>
                      <a:endParaRPr lang="zh-CN" alt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/>
                        <a:t>时间</a:t>
                      </a:r>
                      <a:r>
                        <a:rPr lang="en-US" altLang="zh-CN" sz="2000" smtClean="0"/>
                        <a:t>t/s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1.82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1.06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0.90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0.88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0.83</a:t>
                      </a:r>
                      <a:endParaRPr lang="zh-CN" alt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/>
                        <a:t>速度</a:t>
                      </a:r>
                      <a:r>
                        <a:rPr lang="en-US" altLang="zh-CN" sz="2000" smtClean="0"/>
                        <a:t>v/(m/s)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smtClean="0">
                          <a:solidFill>
                            <a:srgbClr val="0000CC"/>
                          </a:solidFill>
                        </a:rPr>
                        <a:t>5.43</a:t>
                      </a:r>
                      <a:endParaRPr lang="zh-CN" altLang="en-US" sz="280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smtClean="0">
                          <a:solidFill>
                            <a:srgbClr val="0000CC"/>
                          </a:solidFill>
                        </a:rPr>
                        <a:t>9.43</a:t>
                      </a:r>
                      <a:endParaRPr lang="zh-CN" altLang="en-US" sz="280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smtClean="0">
                          <a:solidFill>
                            <a:srgbClr val="0000CC"/>
                          </a:solidFill>
                        </a:rPr>
                        <a:t>11.11</a:t>
                      </a:r>
                      <a:endParaRPr lang="zh-CN" altLang="en-US" sz="280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smtClean="0">
                          <a:solidFill>
                            <a:srgbClr val="0000CC"/>
                          </a:solidFill>
                        </a:rPr>
                        <a:t>11.36</a:t>
                      </a:r>
                      <a:endParaRPr lang="zh-CN" altLang="en-US" sz="280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smtClean="0">
                          <a:solidFill>
                            <a:srgbClr val="0000CC"/>
                          </a:solidFill>
                        </a:rPr>
                        <a:t>12.05</a:t>
                      </a:r>
                      <a:endParaRPr lang="zh-CN" altLang="en-US" sz="280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68007" y="3356990"/>
          <a:ext cx="7511775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103"/>
                <a:gridCol w="1152128"/>
                <a:gridCol w="1080120"/>
                <a:gridCol w="1152128"/>
                <a:gridCol w="1296144"/>
                <a:gridCol w="1368152"/>
              </a:tblGrid>
              <a:tr h="341000">
                <a:tc rowSpan="2">
                  <a:txBody>
                    <a:bodyPr/>
                    <a:lstStyle/>
                    <a:p>
                      <a:pPr algn="ctr"/>
                      <a:endParaRPr lang="en-US" altLang="zh-CN" sz="2000" smtClean="0"/>
                    </a:p>
                    <a:p>
                      <a:pPr algn="ctr"/>
                      <a:r>
                        <a:rPr lang="zh-CN" altLang="en-US" sz="2000" smtClean="0"/>
                        <a:t>路程</a:t>
                      </a:r>
                      <a:r>
                        <a:rPr lang="en-US" altLang="zh-CN" sz="2000" smtClean="0"/>
                        <a:t>s/m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/>
                        <a:t>第</a:t>
                      </a:r>
                      <a:r>
                        <a:rPr lang="en-US" altLang="zh-CN" sz="2000" smtClean="0"/>
                        <a:t>6</a:t>
                      </a:r>
                      <a:r>
                        <a:rPr lang="zh-CN" altLang="en-US" sz="2000" smtClean="0"/>
                        <a:t>段</a:t>
                      </a:r>
                      <a:endParaRPr lang="en-US" altLang="zh-CN" sz="2000" smtClean="0"/>
                    </a:p>
                    <a:p>
                      <a:pPr algn="ctr"/>
                      <a:r>
                        <a:rPr lang="en-US" altLang="zh-CN" sz="2000" smtClean="0"/>
                        <a:t>50-60m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smtClean="0"/>
                        <a:t>第</a:t>
                      </a:r>
                      <a:r>
                        <a:rPr lang="en-US" altLang="zh-CN" sz="2000" smtClean="0"/>
                        <a:t>7</a:t>
                      </a:r>
                      <a:r>
                        <a:rPr lang="zh-CN" altLang="en-US" sz="2000" smtClean="0"/>
                        <a:t>段</a:t>
                      </a:r>
                    </a:p>
                    <a:p>
                      <a:pPr algn="ctr"/>
                      <a:r>
                        <a:rPr lang="en-US" altLang="zh-CN" sz="2000" smtClean="0"/>
                        <a:t>60-70m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smtClean="0"/>
                        <a:t>第</a:t>
                      </a:r>
                      <a:r>
                        <a:rPr lang="en-US" altLang="zh-CN" sz="2000" smtClean="0"/>
                        <a:t>8</a:t>
                      </a:r>
                      <a:r>
                        <a:rPr lang="zh-CN" altLang="en-US" sz="2000" smtClean="0"/>
                        <a:t>段</a:t>
                      </a:r>
                    </a:p>
                    <a:p>
                      <a:pPr algn="ctr"/>
                      <a:r>
                        <a:rPr lang="en-US" altLang="zh-CN" sz="2000" smtClean="0"/>
                        <a:t>70-80m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smtClean="0"/>
                        <a:t>第</a:t>
                      </a:r>
                      <a:r>
                        <a:rPr lang="en-US" altLang="zh-CN" sz="2000" smtClean="0"/>
                        <a:t>9</a:t>
                      </a:r>
                      <a:r>
                        <a:rPr lang="zh-CN" altLang="en-US" sz="2000" smtClean="0"/>
                        <a:t>段</a:t>
                      </a:r>
                    </a:p>
                    <a:p>
                      <a:pPr algn="ctr"/>
                      <a:r>
                        <a:rPr lang="en-US" altLang="zh-CN" sz="2000" smtClean="0"/>
                        <a:t>80m-90m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smtClean="0"/>
                        <a:t>第</a:t>
                      </a:r>
                      <a:r>
                        <a:rPr lang="en-US" altLang="zh-CN" sz="2000" smtClean="0"/>
                        <a:t>10</a:t>
                      </a:r>
                      <a:r>
                        <a:rPr lang="zh-CN" altLang="en-US" sz="2000" smtClean="0"/>
                        <a:t>段</a:t>
                      </a:r>
                    </a:p>
                    <a:p>
                      <a:pPr algn="ctr"/>
                      <a:r>
                        <a:rPr lang="en-US" altLang="zh-CN" sz="2000" smtClean="0"/>
                        <a:t>90-100m</a:t>
                      </a:r>
                      <a:endParaRPr lang="zh-CN" altLang="en-US" sz="2000"/>
                    </a:p>
                  </a:txBody>
                  <a:tcPr/>
                </a:tc>
              </a:tr>
              <a:tr h="3070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10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10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10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10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10</a:t>
                      </a:r>
                      <a:endParaRPr lang="zh-CN" alt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/>
                        <a:t>时间</a:t>
                      </a:r>
                      <a:r>
                        <a:rPr lang="en-US" altLang="zh-CN" sz="2000" smtClean="0"/>
                        <a:t>t/s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0.83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0.83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0.82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0.85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0.87</a:t>
                      </a:r>
                      <a:endParaRPr lang="zh-CN" alt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/>
                        <a:t>速度</a:t>
                      </a:r>
                      <a:r>
                        <a:rPr lang="en-US" altLang="zh-CN" sz="2000" smtClean="0"/>
                        <a:t>v/(m/s)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smtClean="0">
                          <a:solidFill>
                            <a:srgbClr val="0000CC"/>
                          </a:solidFill>
                        </a:rPr>
                        <a:t>12.05</a:t>
                      </a:r>
                      <a:endParaRPr lang="zh-CN" altLang="en-US" sz="280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smtClean="0">
                          <a:solidFill>
                            <a:srgbClr val="0000CC"/>
                          </a:solidFill>
                        </a:rPr>
                        <a:t>12.05</a:t>
                      </a:r>
                      <a:endParaRPr lang="zh-CN" altLang="en-US" sz="280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smtClean="0">
                          <a:solidFill>
                            <a:srgbClr val="0000CC"/>
                          </a:solidFill>
                        </a:rPr>
                        <a:t>12.20</a:t>
                      </a:r>
                      <a:endParaRPr lang="zh-CN" altLang="en-US" sz="280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smtClean="0">
                          <a:solidFill>
                            <a:srgbClr val="0000CC"/>
                          </a:solidFill>
                        </a:rPr>
                        <a:t>11.76</a:t>
                      </a:r>
                      <a:endParaRPr lang="zh-CN" altLang="en-US" sz="280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smtClean="0">
                          <a:solidFill>
                            <a:srgbClr val="0000CC"/>
                          </a:solidFill>
                        </a:rPr>
                        <a:t>11.50</a:t>
                      </a:r>
                      <a:endParaRPr lang="zh-CN" altLang="en-US" sz="280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68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" y="6470262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70940" y="476672"/>
            <a:ext cx="8421827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3200" b="1" smtClean="0">
                <a:solidFill>
                  <a:srgbClr val="FF0000"/>
                </a:solidFill>
              </a:rPr>
              <a:t>八</a:t>
            </a:r>
            <a:r>
              <a:rPr lang="zh-CN" altLang="en-US" sz="3200" b="1">
                <a:solidFill>
                  <a:srgbClr val="FF0000"/>
                </a:solidFill>
              </a:rPr>
              <a:t>、误差分析：</a:t>
            </a:r>
            <a:r>
              <a:rPr lang="zh-CN" altLang="en-US" sz="2800" b="1">
                <a:solidFill>
                  <a:srgbClr val="00B0F0"/>
                </a:solidFill>
              </a:rPr>
              <a:t>当实验数据的误差达到一定程度后，要求对误差进行分析，找出产生误差的原因</a:t>
            </a:r>
            <a:r>
              <a:rPr lang="zh-CN" altLang="en-US" sz="2800" b="1" smtClean="0">
                <a:solidFill>
                  <a:srgbClr val="00B0F0"/>
                </a:solidFill>
              </a:rPr>
              <a:t>。</a:t>
            </a:r>
            <a:endParaRPr lang="en-US" altLang="zh-CN" sz="2800" b="1" smtClean="0">
              <a:solidFill>
                <a:srgbClr val="00B0F0"/>
              </a:solidFill>
            </a:endParaRPr>
          </a:p>
          <a:p>
            <a:pPr lvl="0">
              <a:lnSpc>
                <a:spcPct val="120000"/>
              </a:lnSpc>
            </a:pPr>
            <a:endParaRPr lang="en-US" altLang="zh-CN" sz="3200" b="1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九、问题讨论：</a:t>
            </a:r>
            <a:r>
              <a:rPr lang="zh-CN" altLang="en-US" sz="2800" b="1">
                <a:solidFill>
                  <a:srgbClr val="00B0F0"/>
                </a:solidFill>
              </a:rPr>
              <a:t>讨论实验中观察到的异常现象及可能的解释，分析实验误差的主要来源，对实验仪器的选择和实验方法的改进提出建议，简述自己做实验的心得体会，回答实验思考题。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68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" y="6470262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35877" y="593725"/>
            <a:ext cx="730853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32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32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9613" y="1506538"/>
            <a:ext cx="3625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环节一：提出问题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91413" y="2085975"/>
            <a:ext cx="7704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小车沿斜面下滑时，速度是否变化？如何变化？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8007" y="2892713"/>
            <a:ext cx="411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环节二：猜想与假设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53338" y="3462947"/>
            <a:ext cx="7380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小车在斜面下滑时的速度可能越来越大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59613" y="4341813"/>
            <a:ext cx="5764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环节三：制定计划与设计实验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09996" y="5276185"/>
            <a:ext cx="4392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folHlink"/>
                </a:solidFill>
              </a:rPr>
              <a:t>如何设计实验？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4"/>
          <a:stretch>
            <a:fillRect/>
          </a:stretch>
        </p:blipFill>
        <p:spPr bwMode="auto">
          <a:xfrm>
            <a:off x="4755129" y="1268760"/>
            <a:ext cx="3990309" cy="24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68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" y="6470262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21547" y="431302"/>
            <a:ext cx="76799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6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实验：探究</a:t>
            </a:r>
            <a:r>
              <a:rPr kumimoji="1" lang="zh-CN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小车在斜面上的运动情况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52600" y="4960938"/>
            <a:ext cx="353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folHlink"/>
                </a:solidFill>
                <a:latin typeface="Arial" panose="020B0604020202020204" pitchFamily="34" charset="0"/>
              </a:rPr>
              <a:t>怎样取相等的两段路程？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498725" y="32226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94187" y="5517232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Arial" panose="020B0604020202020204" pitchFamily="34" charset="0"/>
              </a:rPr>
              <a:t>　从起点线开始，用刻度尺测出相等的两段距离，并做好标记</a:t>
            </a:r>
            <a:r>
              <a:rPr lang="en-US" altLang="zh-CN" sz="2400">
                <a:latin typeface="Arial" panose="020B0604020202020204" pitchFamily="34" charset="0"/>
              </a:rPr>
              <a:t>A</a:t>
            </a:r>
            <a:r>
              <a:rPr lang="zh-CN" altLang="en-US" sz="2400">
                <a:latin typeface="Arial" panose="020B0604020202020204" pitchFamily="34" charset="0"/>
              </a:rPr>
              <a:t>、</a:t>
            </a:r>
            <a:r>
              <a:rPr lang="en-US" altLang="zh-CN" sz="2400">
                <a:latin typeface="Arial" panose="020B0604020202020204" pitchFamily="34" charset="0"/>
              </a:rPr>
              <a:t>B</a:t>
            </a:r>
            <a:r>
              <a:rPr lang="zh-CN" altLang="en-US" sz="2400">
                <a:latin typeface="Arial" panose="020B0604020202020204" pitchFamily="34" charset="0"/>
              </a:rPr>
              <a:t>、</a:t>
            </a:r>
            <a:r>
              <a:rPr lang="en-US" altLang="zh-CN" sz="2400">
                <a:latin typeface="Arial" panose="020B0604020202020204" pitchFamily="34" charset="0"/>
              </a:rPr>
              <a:t>C</a:t>
            </a:r>
            <a:r>
              <a:rPr lang="zh-CN" altLang="en-US" sz="2400">
                <a:latin typeface="Arial" panose="020B0604020202020204" pitchFamily="34" charset="0"/>
              </a:rPr>
              <a:t>。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94187" y="2327454"/>
            <a:ext cx="409350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２．</a:t>
            </a:r>
            <a:r>
              <a:rPr lang="zh-CN" altLang="en-US" sz="2800" b="1" smtClean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方法</a:t>
            </a:r>
            <a:r>
              <a:rPr lang="zh-CN" altLang="en-US" sz="2800" b="1">
                <a:solidFill>
                  <a:srgbClr val="FF0000"/>
                </a:solidFill>
                <a:ea typeface="幼圆" panose="02010509060101010101" pitchFamily="49" charset="-122"/>
              </a:rPr>
              <a:t>：</a:t>
            </a:r>
            <a:r>
              <a:rPr lang="zh-CN" altLang="en-US" sz="2400" smtClean="0">
                <a:latin typeface="宋体" panose="02010600030101010101" pitchFamily="2" charset="-122"/>
              </a:rPr>
              <a:t>取</a:t>
            </a:r>
            <a:r>
              <a:rPr lang="zh-CN" altLang="en-US" sz="2400">
                <a:latin typeface="宋体" panose="02010600030101010101" pitchFamily="2" charset="-122"/>
              </a:rPr>
              <a:t>相等的路程</a:t>
            </a:r>
            <a:r>
              <a:rPr lang="en-US" altLang="zh-CN" sz="2400">
                <a:latin typeface="宋体" panose="02010600030101010101" pitchFamily="2" charset="-122"/>
              </a:rPr>
              <a:t>, </a:t>
            </a:r>
            <a:r>
              <a:rPr lang="zh-CN" altLang="en-US" sz="2400">
                <a:latin typeface="宋体" panose="02010600030101010101" pitchFamily="2" charset="-122"/>
              </a:rPr>
              <a:t>测出每段路程运动的时间，进行</a:t>
            </a:r>
            <a:r>
              <a:rPr lang="zh-CN" altLang="en-US" sz="2400" smtClean="0">
                <a:latin typeface="宋体" panose="02010600030101010101" pitchFamily="2" charset="-122"/>
              </a:rPr>
              <a:t>比较。</a:t>
            </a:r>
            <a:endParaRPr lang="zh-CN" altLang="en-US" sz="2400">
              <a:latin typeface="宋体" pitchFamily="2" charset="-122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33400" y="4900613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folHlink"/>
                </a:solidFill>
                <a:latin typeface="Arial" panose="020B0604020202020204" pitchFamily="34" charset="0"/>
              </a:rPr>
              <a:t>讨论一：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95120" y="3959478"/>
            <a:ext cx="8550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３．器材：</a:t>
            </a:r>
            <a:r>
              <a:rPr lang="zh-CN" altLang="en-US" sz="2400">
                <a:latin typeface="Arial" panose="020B0604020202020204" pitchFamily="34" charset="0"/>
              </a:rPr>
              <a:t>长木板、小木块、小车、刻度尺、停表、金属</a:t>
            </a:r>
            <a:r>
              <a:rPr lang="zh-CN" altLang="en-US" sz="2400" smtClean="0">
                <a:latin typeface="Arial" panose="020B0604020202020204" pitchFamily="34" charset="0"/>
              </a:rPr>
              <a:t>块</a:t>
            </a:r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98644" y="1499031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１．原理：</a:t>
            </a:r>
          </a:p>
        </p:txBody>
      </p:sp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2267744" y="1290275"/>
          <a:ext cx="11525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355600" imgH="393065" progId="Equation.DSMT4">
                  <p:embed/>
                </p:oleObj>
              </mc:Choice>
              <mc:Fallback>
                <p:oleObj name="Equation" r:id="rId7" imgW="355600" imgH="3930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67744" y="1290275"/>
                        <a:ext cx="11525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4" r="8227"/>
          <a:stretch>
            <a:fillRect/>
          </a:stretch>
        </p:blipFill>
        <p:spPr bwMode="auto">
          <a:xfrm>
            <a:off x="4034344" y="537258"/>
            <a:ext cx="4755340" cy="276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68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" y="6470262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32253" y="894316"/>
            <a:ext cx="35369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folHlink"/>
                </a:solidFill>
                <a:latin typeface="Arial" panose="020B0604020202020204" pitchFamily="34" charset="0"/>
              </a:rPr>
              <a:t>怎样测小车运动的时间？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0407" y="2132856"/>
            <a:ext cx="462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Arial" panose="020B0604020202020204" pitchFamily="34" charset="0"/>
              </a:rPr>
              <a:t>（</a:t>
            </a:r>
            <a:r>
              <a:rPr lang="en-US" altLang="zh-CN" sz="2400">
                <a:latin typeface="Arial" panose="020B0604020202020204" pitchFamily="34" charset="0"/>
              </a:rPr>
              <a:t>2</a:t>
            </a:r>
            <a:r>
              <a:rPr lang="zh-CN" altLang="en-US" sz="2400">
                <a:latin typeface="Arial" panose="020B0604020202020204" pitchFamily="34" charset="0"/>
              </a:rPr>
              <a:t>）上半段路程的时间怎样测？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2732" y="3302904"/>
            <a:ext cx="462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Arial" panose="020B0604020202020204" pitchFamily="34" charset="0"/>
              </a:rPr>
              <a:t>（</a:t>
            </a:r>
            <a:r>
              <a:rPr lang="en-US" altLang="zh-CN" sz="2400">
                <a:latin typeface="Arial" panose="020B0604020202020204" pitchFamily="34" charset="0"/>
              </a:rPr>
              <a:t>3</a:t>
            </a:r>
            <a:r>
              <a:rPr lang="zh-CN" altLang="en-US" sz="2400">
                <a:latin typeface="Arial" panose="020B0604020202020204" pitchFamily="34" charset="0"/>
              </a:rPr>
              <a:t>）下半段路程的时间怎样测？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63758" y="1474990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Arial" panose="020B0604020202020204" pitchFamily="34" charset="0"/>
              </a:rPr>
              <a:t>（</a:t>
            </a:r>
            <a:r>
              <a:rPr lang="en-US" altLang="zh-CN" sz="2400">
                <a:latin typeface="Arial" panose="020B0604020202020204" pitchFamily="34" charset="0"/>
              </a:rPr>
              <a:t>1</a:t>
            </a:r>
            <a:r>
              <a:rPr lang="zh-CN" altLang="en-US" sz="2400">
                <a:latin typeface="Arial" panose="020B0604020202020204" pitchFamily="34" charset="0"/>
              </a:rPr>
              <a:t>）秒表的使用方法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61014" y="4719748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22753" y="2716323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Arial" panose="020B0604020202020204" pitchFamily="34" charset="0"/>
              </a:rPr>
              <a:t>方法：</a:t>
            </a:r>
            <a:r>
              <a:rPr lang="en-US" altLang="zh-CN" sz="2400">
                <a:latin typeface="Arial" panose="020B0604020202020204" pitchFamily="34" charset="0"/>
              </a:rPr>
              <a:t>t</a:t>
            </a:r>
            <a:r>
              <a:rPr lang="en-US" altLang="zh-CN" sz="2400" baseline="-25000">
                <a:latin typeface="Arial" panose="020B0604020202020204" pitchFamily="34" charset="0"/>
              </a:rPr>
              <a:t>1 </a:t>
            </a:r>
            <a:r>
              <a:rPr lang="en-US" altLang="zh-CN" sz="2400">
                <a:latin typeface="Arial" panose="020B0604020202020204" pitchFamily="34" charset="0"/>
              </a:rPr>
              <a:t>= t</a:t>
            </a:r>
            <a:r>
              <a:rPr lang="en-US" altLang="zh-CN" sz="2400" baseline="-25000">
                <a:latin typeface="Arial" panose="020B0604020202020204" pitchFamily="34" charset="0"/>
              </a:rPr>
              <a:t>B</a:t>
            </a:r>
            <a:endParaRPr lang="en-US" altLang="zh-CN" sz="2400">
              <a:latin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03648" y="4675298"/>
            <a:ext cx="312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Arial" panose="020B0604020202020204" pitchFamily="34" charset="0"/>
              </a:rPr>
              <a:t>方法：</a:t>
            </a:r>
            <a:r>
              <a:rPr lang="en-US" altLang="zh-CN" sz="2400">
                <a:latin typeface="Arial" panose="020B0604020202020204" pitchFamily="34" charset="0"/>
              </a:rPr>
              <a:t>t</a:t>
            </a:r>
            <a:r>
              <a:rPr lang="en-US" altLang="zh-CN" sz="2400" baseline="-25000">
                <a:latin typeface="Arial" panose="020B0604020202020204" pitchFamily="34" charset="0"/>
              </a:rPr>
              <a:t>2 </a:t>
            </a:r>
            <a:r>
              <a:rPr lang="en-US" altLang="zh-CN" sz="2400">
                <a:latin typeface="Arial" panose="020B0604020202020204" pitchFamily="34" charset="0"/>
              </a:rPr>
              <a:t>= t</a:t>
            </a:r>
            <a:r>
              <a:rPr lang="en-US" altLang="zh-CN" sz="2400" baseline="-25000">
                <a:latin typeface="Arial" panose="020B0604020202020204" pitchFamily="34" charset="0"/>
              </a:rPr>
              <a:t>C </a:t>
            </a:r>
            <a:r>
              <a:rPr lang="zh-CN" altLang="en-US" sz="2400">
                <a:latin typeface="Arial" panose="020B0604020202020204" pitchFamily="34" charset="0"/>
              </a:rPr>
              <a:t>－</a:t>
            </a:r>
            <a:r>
              <a:rPr lang="en-US" altLang="zh-CN" sz="2400">
                <a:latin typeface="Arial" panose="020B0604020202020204" pitchFamily="34" charset="0"/>
              </a:rPr>
              <a:t>t</a:t>
            </a:r>
            <a:r>
              <a:rPr lang="en-US" altLang="zh-CN" sz="2400" baseline="-25000">
                <a:latin typeface="Arial" panose="020B0604020202020204" pitchFamily="34" charset="0"/>
              </a:rPr>
              <a:t>B</a:t>
            </a:r>
            <a:endParaRPr lang="en-US" altLang="zh-CN" sz="2400">
              <a:latin typeface="Arial" panose="020B0604020202020204" pitchFamily="34" charset="0"/>
            </a:endParaRPr>
          </a:p>
          <a:p>
            <a:pPr eaLnBrk="1" hangingPunct="1"/>
            <a:endParaRPr lang="en-US" altLang="zh-CN" sz="2400">
              <a:latin typeface="Arial" panose="020B060402020202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90889" y="430323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folHlink"/>
                </a:solidFill>
                <a:latin typeface="Arial" panose="020B0604020202020204" pitchFamily="34" charset="0"/>
              </a:rPr>
              <a:t>讨论二：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50407" y="5086461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folHlink"/>
                </a:solidFill>
                <a:latin typeface="Arial" panose="020B0604020202020204" pitchFamily="34" charset="0"/>
              </a:rPr>
              <a:t>讨论三：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564845" y="5121607"/>
            <a:ext cx="353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folHlink"/>
                </a:solidFill>
                <a:latin typeface="Arial" panose="020B0604020202020204" pitchFamily="34" charset="0"/>
              </a:rPr>
              <a:t>实验中应记录哪些数据？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68007" y="5848459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Arial" panose="020B0604020202020204" pitchFamily="34" charset="0"/>
              </a:rPr>
              <a:t>S</a:t>
            </a:r>
            <a:r>
              <a:rPr lang="en-US" altLang="zh-CN" sz="2400" baseline="-25000">
                <a:latin typeface="Arial" panose="020B0604020202020204" pitchFamily="34" charset="0"/>
              </a:rPr>
              <a:t>1</a:t>
            </a:r>
            <a:r>
              <a:rPr lang="zh-CN" altLang="en-US" sz="2400">
                <a:latin typeface="Arial" panose="020B0604020202020204" pitchFamily="34" charset="0"/>
              </a:rPr>
              <a:t>、</a:t>
            </a:r>
            <a:r>
              <a:rPr lang="en-US" altLang="zh-CN" sz="2400">
                <a:latin typeface="Arial" panose="020B0604020202020204" pitchFamily="34" charset="0"/>
              </a:rPr>
              <a:t>S</a:t>
            </a:r>
            <a:r>
              <a:rPr lang="en-US" altLang="zh-CN" sz="2400" baseline="-25000">
                <a:latin typeface="Arial" panose="020B0604020202020204" pitchFamily="34" charset="0"/>
              </a:rPr>
              <a:t>2</a:t>
            </a:r>
            <a:r>
              <a:rPr lang="zh-CN" altLang="en-US" sz="2400">
                <a:latin typeface="Arial" panose="020B0604020202020204" pitchFamily="34" charset="0"/>
              </a:rPr>
              <a:t>、</a:t>
            </a:r>
            <a:r>
              <a:rPr lang="en-US" altLang="zh-CN" sz="2400" err="1">
                <a:latin typeface="Arial" panose="020B0604020202020204" pitchFamily="34" charset="0"/>
              </a:rPr>
              <a:t>t</a:t>
            </a:r>
            <a:r>
              <a:rPr lang="en-US" altLang="zh-CN" sz="2400" baseline="-25000" err="1">
                <a:latin typeface="Arial" panose="020B0604020202020204" pitchFamily="34" charset="0"/>
              </a:rPr>
              <a:t>B</a:t>
            </a:r>
            <a:r>
              <a:rPr lang="en-US" altLang="zh-CN" sz="2400">
                <a:latin typeface="Arial" panose="020B0604020202020204" pitchFamily="34" charset="0"/>
              </a:rPr>
              <a:t> </a:t>
            </a:r>
            <a:r>
              <a:rPr lang="zh-CN" altLang="en-US" sz="2400">
                <a:latin typeface="Arial" panose="020B0604020202020204" pitchFamily="34" charset="0"/>
              </a:rPr>
              <a:t>、</a:t>
            </a:r>
            <a:r>
              <a:rPr lang="en-US" altLang="zh-CN" sz="2400" err="1">
                <a:latin typeface="Arial" panose="020B0604020202020204" pitchFamily="34" charset="0"/>
              </a:rPr>
              <a:t>t</a:t>
            </a:r>
            <a:r>
              <a:rPr lang="en-US" altLang="zh-CN" sz="2400" baseline="-25000" err="1">
                <a:latin typeface="Arial" panose="020B0604020202020204" pitchFamily="34" charset="0"/>
              </a:rPr>
              <a:t>C</a:t>
            </a:r>
            <a:r>
              <a:rPr lang="zh-CN" altLang="en-US" sz="2400">
                <a:latin typeface="Arial" panose="020B0604020202020204" pitchFamily="34" charset="0"/>
              </a:rPr>
              <a:t>、 </a:t>
            </a:r>
            <a:r>
              <a:rPr lang="en-US" altLang="zh-CN" sz="2400">
                <a:latin typeface="Arial" panose="020B0604020202020204" pitchFamily="34" charset="0"/>
              </a:rPr>
              <a:t>t</a:t>
            </a:r>
            <a:r>
              <a:rPr lang="en-US" altLang="zh-CN" sz="2400" baseline="-25000">
                <a:latin typeface="Arial" panose="020B0604020202020204" pitchFamily="34" charset="0"/>
              </a:rPr>
              <a:t>1</a:t>
            </a:r>
            <a:r>
              <a:rPr lang="en-US" altLang="zh-CN" sz="2400">
                <a:latin typeface="Arial" panose="020B0604020202020204" pitchFamily="34" charset="0"/>
              </a:rPr>
              <a:t> </a:t>
            </a:r>
            <a:r>
              <a:rPr lang="zh-CN" altLang="en-US" sz="2400">
                <a:latin typeface="Arial" panose="020B0604020202020204" pitchFamily="34" charset="0"/>
              </a:rPr>
              <a:t>、</a:t>
            </a:r>
            <a:r>
              <a:rPr lang="en-US" altLang="zh-CN" sz="2400">
                <a:latin typeface="Arial" panose="020B0604020202020204" pitchFamily="34" charset="0"/>
              </a:rPr>
              <a:t>t</a:t>
            </a:r>
            <a:r>
              <a:rPr lang="en-US" altLang="zh-CN" sz="2400" baseline="-25000">
                <a:latin typeface="Arial" panose="020B0604020202020204" pitchFamily="34" charset="0"/>
              </a:rPr>
              <a:t>2 </a:t>
            </a:r>
            <a:r>
              <a:rPr lang="zh-CN" altLang="en-US" sz="2400">
                <a:latin typeface="Arial" panose="020B0604020202020204" pitchFamily="34" charset="0"/>
              </a:rPr>
              <a:t>、</a:t>
            </a:r>
            <a:r>
              <a:rPr lang="en-US" altLang="zh-CN" sz="2400">
                <a:latin typeface="Arial" panose="020B0604020202020204" pitchFamily="34" charset="0"/>
              </a:rPr>
              <a:t>V</a:t>
            </a:r>
            <a:r>
              <a:rPr lang="en-US" altLang="zh-CN" sz="2400" baseline="-25000">
                <a:latin typeface="Arial" panose="020B0604020202020204" pitchFamily="34" charset="0"/>
              </a:rPr>
              <a:t>1</a:t>
            </a:r>
            <a:r>
              <a:rPr lang="zh-CN" altLang="en-US" sz="2400">
                <a:latin typeface="Arial" panose="020B0604020202020204" pitchFamily="34" charset="0"/>
              </a:rPr>
              <a:t>、</a:t>
            </a:r>
            <a:r>
              <a:rPr lang="en-US" altLang="zh-CN" sz="2400" smtClean="0">
                <a:latin typeface="Arial" panose="020B0604020202020204" pitchFamily="34" charset="0"/>
              </a:rPr>
              <a:t>V</a:t>
            </a:r>
            <a:r>
              <a:rPr lang="en-US" altLang="zh-CN" sz="2400" baseline="-25000" smtClean="0">
                <a:latin typeface="Arial" panose="020B0604020202020204" pitchFamily="34" charset="0"/>
              </a:rPr>
              <a:t>2</a:t>
            </a:r>
            <a:endParaRPr lang="en-US" altLang="zh-CN" sz="2400">
              <a:latin typeface="Arial" panose="020B0604020202020204" pitchFamily="34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90889" y="3891811"/>
            <a:ext cx="5884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Arial" panose="020B0604020202020204" pitchFamily="34" charset="0"/>
              </a:rPr>
              <a:t>思考：能让小车从</a:t>
            </a:r>
            <a:r>
              <a:rPr lang="en-US" altLang="zh-CN" sz="2400">
                <a:latin typeface="Arial" panose="020B0604020202020204" pitchFamily="34" charset="0"/>
              </a:rPr>
              <a:t>B</a:t>
            </a:r>
            <a:r>
              <a:rPr lang="zh-CN" altLang="en-US" sz="2400">
                <a:latin typeface="Arial" panose="020B0604020202020204" pitchFamily="34" charset="0"/>
              </a:rPr>
              <a:t>点开始运动吗？</a:t>
            </a:r>
          </a:p>
          <a:p>
            <a:pPr eaLnBrk="1" hangingPunct="1"/>
            <a:r>
              <a:rPr lang="zh-CN" altLang="en-US" sz="2400">
                <a:latin typeface="Arial" panose="020B0604020202020204" pitchFamily="34" charset="0"/>
              </a:rPr>
              <a:t>           能让小车运动到</a:t>
            </a:r>
            <a:r>
              <a:rPr lang="en-US" altLang="zh-CN" sz="2400">
                <a:latin typeface="Arial" panose="020B0604020202020204" pitchFamily="34" charset="0"/>
              </a:rPr>
              <a:t>B</a:t>
            </a:r>
            <a:r>
              <a:rPr lang="zh-CN" altLang="en-US" sz="2400">
                <a:latin typeface="Arial" panose="020B0604020202020204" pitchFamily="34" charset="0"/>
              </a:rPr>
              <a:t>点时开始计时吗？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114" y="3432243"/>
            <a:ext cx="2520102" cy="26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  <p:bldP spid="14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68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" y="6470262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68006" y="476672"/>
            <a:ext cx="28358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４</a:t>
            </a:r>
            <a:r>
              <a:rPr lang="zh-CN" altLang="en-US" sz="3200" b="1" smtClean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．实验步骤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4568" y="1124744"/>
            <a:ext cx="8458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Arial" panose="020B0604020202020204" pitchFamily="34" charset="0"/>
              </a:rPr>
              <a:t>（</a:t>
            </a:r>
            <a:r>
              <a:rPr lang="en-US" altLang="zh-CN" sz="2400" b="1">
                <a:latin typeface="Arial" panose="020B0604020202020204" pitchFamily="34" charset="0"/>
              </a:rPr>
              <a:t>1</a:t>
            </a:r>
            <a:r>
              <a:rPr lang="zh-CN" altLang="en-US" sz="2400" b="1">
                <a:latin typeface="Arial" panose="020B0604020202020204" pitchFamily="34" charset="0"/>
              </a:rPr>
              <a:t>）在斜面上</a:t>
            </a:r>
            <a:r>
              <a:rPr lang="zh-CN" altLang="en-US" sz="2400" b="1" smtClean="0">
                <a:latin typeface="Arial" panose="020B0604020202020204" pitchFamily="34" charset="0"/>
              </a:rPr>
              <a:t>用</a:t>
            </a:r>
            <a:r>
              <a:rPr lang="zh-CN" altLang="en-US" sz="2400" b="1">
                <a:latin typeface="Arial" panose="020B0604020202020204" pitchFamily="34" charset="0"/>
              </a:rPr>
              <a:t>　</a:t>
            </a:r>
            <a:endParaRPr lang="en-US" altLang="zh-CN" sz="2400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smtClean="0">
                <a:latin typeface="Arial" panose="020B0604020202020204" pitchFamily="34" charset="0"/>
              </a:rPr>
              <a:t>刻度尺</a:t>
            </a:r>
            <a:r>
              <a:rPr lang="zh-CN" altLang="en-US" sz="2400" b="1">
                <a:latin typeface="Arial" panose="020B0604020202020204" pitchFamily="34" charset="0"/>
              </a:rPr>
              <a:t>将路程</a:t>
            </a:r>
            <a:r>
              <a:rPr lang="zh-CN" altLang="en-US" sz="2400" b="1" smtClean="0">
                <a:latin typeface="Arial" panose="020B0604020202020204" pitchFamily="34" charset="0"/>
              </a:rPr>
              <a:t>分为</a:t>
            </a:r>
            <a:endParaRPr lang="en-US" altLang="zh-CN" sz="2400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smtClean="0">
                <a:latin typeface="Arial" panose="020B0604020202020204" pitchFamily="34" charset="0"/>
              </a:rPr>
              <a:t>相等</a:t>
            </a:r>
            <a:r>
              <a:rPr lang="zh-CN" altLang="en-US" sz="2400" b="1">
                <a:latin typeface="Arial" panose="020B0604020202020204" pitchFamily="34" charset="0"/>
              </a:rPr>
              <a:t>的两段</a:t>
            </a:r>
            <a:r>
              <a:rPr lang="en-US" altLang="zh-CN" sz="2400" b="1" smtClean="0">
                <a:latin typeface="Arial" panose="020B0604020202020204" pitchFamily="34" charset="0"/>
              </a:rPr>
              <a:t>S</a:t>
            </a:r>
            <a:r>
              <a:rPr lang="en-US" altLang="zh-CN" sz="2400" b="1" baseline="-25000" smtClean="0">
                <a:latin typeface="Arial" panose="020B0604020202020204" pitchFamily="34" charset="0"/>
              </a:rPr>
              <a:t>1</a:t>
            </a:r>
            <a:r>
              <a:rPr lang="zh-CN" altLang="en-US" sz="2400" b="1" smtClean="0">
                <a:latin typeface="Arial" panose="020B0604020202020204" pitchFamily="34" charset="0"/>
              </a:rPr>
              <a:t>和</a:t>
            </a:r>
            <a:r>
              <a:rPr lang="en-US" altLang="zh-CN" sz="2400" b="1">
                <a:latin typeface="Arial" panose="020B0604020202020204" pitchFamily="34" charset="0"/>
              </a:rPr>
              <a:t>S</a:t>
            </a:r>
            <a:r>
              <a:rPr lang="en-US" altLang="zh-CN" sz="2400" b="1" baseline="-25000">
                <a:latin typeface="Arial" panose="020B0604020202020204" pitchFamily="34" charset="0"/>
              </a:rPr>
              <a:t>2</a:t>
            </a:r>
            <a:r>
              <a:rPr lang="zh-CN" altLang="en-US" sz="2400" b="1" smtClean="0">
                <a:latin typeface="Arial" panose="020B0604020202020204" pitchFamily="34" charset="0"/>
              </a:rPr>
              <a:t>，</a:t>
            </a:r>
            <a:endParaRPr lang="en-US" altLang="zh-CN" sz="2400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smtClean="0">
                <a:latin typeface="Arial" panose="020B0604020202020204" pitchFamily="34" charset="0"/>
              </a:rPr>
              <a:t>并</a:t>
            </a:r>
            <a:r>
              <a:rPr lang="zh-CN" altLang="en-US" sz="2400" b="1">
                <a:latin typeface="Arial" panose="020B0604020202020204" pitchFamily="34" charset="0"/>
              </a:rPr>
              <a:t>标记</a:t>
            </a:r>
            <a:r>
              <a:rPr lang="en-US" altLang="zh-CN" sz="2400" b="1">
                <a:latin typeface="Arial" panose="020B0604020202020204" pitchFamily="34" charset="0"/>
              </a:rPr>
              <a:t>A</a:t>
            </a:r>
            <a:r>
              <a:rPr lang="zh-CN" altLang="en-US" sz="2400" b="1" smtClean="0">
                <a:latin typeface="Arial" panose="020B0604020202020204" pitchFamily="34" charset="0"/>
              </a:rPr>
              <a:t>、</a:t>
            </a:r>
            <a:r>
              <a:rPr lang="en-US" altLang="zh-CN" sz="2400" b="1" smtClean="0">
                <a:latin typeface="Arial" panose="020B0604020202020204" pitchFamily="34" charset="0"/>
              </a:rPr>
              <a:t>B</a:t>
            </a:r>
            <a:r>
              <a:rPr lang="zh-CN" altLang="en-US" sz="2400" b="1">
                <a:latin typeface="Arial" panose="020B0604020202020204" pitchFamily="34" charset="0"/>
              </a:rPr>
              <a:t>、</a:t>
            </a:r>
            <a:r>
              <a:rPr lang="en-US" altLang="zh-CN" sz="2400" b="1">
                <a:latin typeface="Arial" panose="020B0604020202020204" pitchFamily="34" charset="0"/>
              </a:rPr>
              <a:t>C </a:t>
            </a:r>
            <a:r>
              <a:rPr lang="zh-CN" altLang="en-US" sz="2400" b="1" smtClean="0">
                <a:latin typeface="Arial" panose="020B0604020202020204" pitchFamily="34" charset="0"/>
              </a:rPr>
              <a:t>；</a:t>
            </a:r>
            <a:endParaRPr lang="en-US" altLang="zh-CN" sz="2400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smtClean="0">
                <a:latin typeface="Arial" panose="020B0604020202020204" pitchFamily="34" charset="0"/>
              </a:rPr>
              <a:t>（</a:t>
            </a:r>
            <a:r>
              <a:rPr lang="en-US" altLang="zh-CN" sz="2400" b="1">
                <a:latin typeface="Arial" panose="020B0604020202020204" pitchFamily="34" charset="0"/>
              </a:rPr>
              <a:t>2</a:t>
            </a:r>
            <a:r>
              <a:rPr lang="zh-CN" altLang="en-US" sz="2400" b="1">
                <a:latin typeface="Arial" panose="020B0604020202020204" pitchFamily="34" charset="0"/>
              </a:rPr>
              <a:t>）将金属片放</a:t>
            </a:r>
            <a:r>
              <a:rPr lang="zh-CN" altLang="en-US" sz="2400" b="1" smtClean="0">
                <a:latin typeface="Arial" panose="020B0604020202020204" pitchFamily="34" charset="0"/>
              </a:rPr>
              <a:t>在</a:t>
            </a:r>
            <a:endParaRPr lang="en-US" altLang="zh-CN" sz="2400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smtClean="0">
                <a:latin typeface="Arial" panose="020B0604020202020204" pitchFamily="34" charset="0"/>
              </a:rPr>
              <a:t>B</a:t>
            </a:r>
            <a:r>
              <a:rPr lang="zh-CN" altLang="en-US" sz="2400" b="1">
                <a:latin typeface="Arial" panose="020B0604020202020204" pitchFamily="34" charset="0"/>
              </a:rPr>
              <a:t>点，测出小车从</a:t>
            </a:r>
            <a:r>
              <a:rPr lang="en-US" altLang="zh-CN" sz="2400" b="1" smtClean="0">
                <a:latin typeface="Arial" panose="020B0604020202020204" pitchFamily="34" charset="0"/>
              </a:rPr>
              <a:t>A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smtClean="0">
                <a:latin typeface="宋体" panose="02010600030101010101" pitchFamily="2" charset="-122"/>
              </a:rPr>
              <a:t>点</a:t>
            </a:r>
            <a:r>
              <a:rPr lang="zh-CN" altLang="en-US" sz="2400" b="1">
                <a:latin typeface="宋体" panose="02010600030101010101" pitchFamily="2" charset="-122"/>
              </a:rPr>
              <a:t>滑到</a:t>
            </a:r>
            <a:r>
              <a:rPr lang="en-US" altLang="zh-CN" sz="2400" b="1">
                <a:latin typeface="Arial" panose="020B0604020202020204" pitchFamily="34" charset="0"/>
              </a:rPr>
              <a:t>B</a:t>
            </a:r>
            <a:r>
              <a:rPr lang="zh-CN" altLang="en-US" sz="2400" b="1">
                <a:latin typeface="宋体" panose="02010600030101010101" pitchFamily="2" charset="-122"/>
              </a:rPr>
              <a:t>点的时间</a:t>
            </a:r>
            <a:r>
              <a:rPr lang="en-US" altLang="zh-CN" sz="2400" b="1" err="1">
                <a:latin typeface="Arial" panose="020B0604020202020204" pitchFamily="34" charset="0"/>
              </a:rPr>
              <a:t>t</a:t>
            </a:r>
            <a:r>
              <a:rPr lang="en-US" altLang="zh-CN" sz="2400" b="1" baseline="-25000" err="1">
                <a:latin typeface="Arial" panose="020B0604020202020204" pitchFamily="34" charset="0"/>
              </a:rPr>
              <a:t>B</a:t>
            </a:r>
            <a:r>
              <a:rPr lang="zh-CN" altLang="en-US" sz="2400" b="1" smtClean="0">
                <a:latin typeface="Arial" panose="020B0604020202020204" pitchFamily="34" charset="0"/>
              </a:rPr>
              <a:t>，</a:t>
            </a:r>
            <a:r>
              <a:rPr lang="zh-CN" altLang="en-US" sz="2400" b="1" smtClean="0">
                <a:latin typeface="宋体" panose="02010600030101010101" pitchFamily="2" charset="-122"/>
              </a:rPr>
              <a:t>则</a:t>
            </a:r>
            <a:r>
              <a:rPr lang="en-US" altLang="zh-CN" sz="2400" b="1">
                <a:latin typeface="Arial" panose="020B0604020202020204" pitchFamily="34" charset="0"/>
              </a:rPr>
              <a:t>t</a:t>
            </a:r>
            <a:r>
              <a:rPr lang="en-US" altLang="zh-CN" sz="2400" b="1" baseline="-25000">
                <a:latin typeface="Arial" panose="020B0604020202020204" pitchFamily="34" charset="0"/>
              </a:rPr>
              <a:t>1 </a:t>
            </a:r>
            <a:r>
              <a:rPr lang="en-US" altLang="zh-CN" sz="2400" b="1">
                <a:latin typeface="Arial" panose="020B0604020202020204" pitchFamily="34" charset="0"/>
              </a:rPr>
              <a:t>= t</a:t>
            </a:r>
            <a:r>
              <a:rPr lang="en-US" altLang="zh-CN" sz="2400" b="1" baseline="-25000" err="1">
                <a:latin typeface="Arial" panose="020B0604020202020204" pitchFamily="34" charset="0"/>
              </a:rPr>
              <a:t>B </a:t>
            </a:r>
            <a:r>
              <a:rPr lang="zh-CN" altLang="en-US" sz="2400" b="1">
                <a:latin typeface="Arial" panose="020B0604020202020204" pitchFamily="34" charset="0"/>
              </a:rPr>
              <a:t>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Arial" panose="020B0604020202020204" pitchFamily="34" charset="0"/>
              </a:rPr>
              <a:t>（</a:t>
            </a:r>
            <a:r>
              <a:rPr lang="en-US" altLang="zh-CN" sz="2400" b="1">
                <a:latin typeface="Arial" panose="020B0604020202020204" pitchFamily="34" charset="0"/>
              </a:rPr>
              <a:t>3</a:t>
            </a:r>
            <a:r>
              <a:rPr lang="zh-CN" altLang="en-US" sz="2400" b="1">
                <a:latin typeface="Arial" panose="020B0604020202020204" pitchFamily="34" charset="0"/>
              </a:rPr>
              <a:t>）将金属片放在</a:t>
            </a:r>
            <a:r>
              <a:rPr lang="en-US" altLang="zh-CN" sz="2400" b="1">
                <a:latin typeface="Arial" panose="020B0604020202020204" pitchFamily="34" charset="0"/>
              </a:rPr>
              <a:t>C</a:t>
            </a:r>
            <a:r>
              <a:rPr lang="zh-CN" altLang="en-US" sz="2400" b="1">
                <a:latin typeface="Arial" panose="020B0604020202020204" pitchFamily="34" charset="0"/>
              </a:rPr>
              <a:t>点，测出小车从</a:t>
            </a:r>
            <a:r>
              <a:rPr lang="en-US" altLang="zh-CN" sz="2400" b="1">
                <a:latin typeface="Arial" panose="020B0604020202020204" pitchFamily="34" charset="0"/>
              </a:rPr>
              <a:t>A</a:t>
            </a:r>
            <a:r>
              <a:rPr lang="zh-CN" altLang="en-US" sz="2400" b="1">
                <a:latin typeface="Arial" panose="020B0604020202020204" pitchFamily="34" charset="0"/>
              </a:rPr>
              <a:t>点滑至</a:t>
            </a:r>
            <a:r>
              <a:rPr lang="en-US" altLang="zh-CN" sz="2400" b="1">
                <a:latin typeface="Arial" panose="020B0604020202020204" pitchFamily="34" charset="0"/>
              </a:rPr>
              <a:t>C</a:t>
            </a:r>
            <a:r>
              <a:rPr lang="zh-CN" altLang="en-US" sz="2400" b="1">
                <a:latin typeface="Arial" panose="020B0604020202020204" pitchFamily="34" charset="0"/>
              </a:rPr>
              <a:t>点的时间</a:t>
            </a:r>
            <a:r>
              <a:rPr lang="en-US" altLang="zh-CN" sz="2400" b="1" err="1" smtClean="0">
                <a:latin typeface="Arial" panose="020B0604020202020204" pitchFamily="34" charset="0"/>
              </a:rPr>
              <a:t>t</a:t>
            </a:r>
            <a:r>
              <a:rPr lang="en-US" altLang="zh-CN" sz="2400" b="1" baseline="-25000" err="1" smtClean="0">
                <a:latin typeface="Arial" panose="020B0604020202020204" pitchFamily="34" charset="0"/>
              </a:rPr>
              <a:t>C  </a:t>
            </a:r>
            <a:r>
              <a:rPr lang="zh-CN" altLang="en-US" sz="2400" b="1" smtClean="0">
                <a:latin typeface="Arial" panose="020B0604020202020204" pitchFamily="34" charset="0"/>
              </a:rPr>
              <a:t>，</a:t>
            </a:r>
            <a:endParaRPr lang="en-US" altLang="zh-CN" sz="2400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smtClean="0">
                <a:latin typeface="Arial" panose="020B0604020202020204" pitchFamily="34" charset="0"/>
              </a:rPr>
              <a:t>则 </a:t>
            </a:r>
            <a:r>
              <a:rPr lang="en-US" altLang="zh-CN" sz="2400" b="1" smtClean="0">
                <a:latin typeface="Arial" panose="020B0604020202020204" pitchFamily="34" charset="0"/>
              </a:rPr>
              <a:t>t</a:t>
            </a:r>
            <a:r>
              <a:rPr lang="en-US" altLang="zh-CN" sz="2400" b="1" baseline="-25000" smtClean="0">
                <a:latin typeface="Arial" panose="020B0604020202020204" pitchFamily="34" charset="0"/>
              </a:rPr>
              <a:t>2 </a:t>
            </a:r>
            <a:r>
              <a:rPr lang="en-US" altLang="zh-CN" sz="2400" b="1">
                <a:latin typeface="Arial" panose="020B0604020202020204" pitchFamily="34" charset="0"/>
              </a:rPr>
              <a:t>= t</a:t>
            </a:r>
            <a:r>
              <a:rPr lang="en-US" altLang="zh-CN" sz="2400" b="1" baseline="-25000" err="1">
                <a:latin typeface="Arial" panose="020B0604020202020204" pitchFamily="34" charset="0"/>
              </a:rPr>
              <a:t>C </a:t>
            </a:r>
            <a:r>
              <a:rPr lang="zh-CN" altLang="en-US" sz="2400" b="1">
                <a:latin typeface="Arial" panose="020B0604020202020204" pitchFamily="34" charset="0"/>
              </a:rPr>
              <a:t>－</a:t>
            </a:r>
            <a:r>
              <a:rPr lang="en-US" altLang="zh-CN" sz="2400" b="1" err="1">
                <a:latin typeface="Arial" panose="020B0604020202020204" pitchFamily="34" charset="0"/>
              </a:rPr>
              <a:t>t</a:t>
            </a:r>
            <a:r>
              <a:rPr lang="en-US" altLang="zh-CN" sz="2400" b="1" baseline="-25000" err="1">
                <a:latin typeface="Arial" panose="020B0604020202020204" pitchFamily="34" charset="0"/>
              </a:rPr>
              <a:t>B</a:t>
            </a:r>
            <a:r>
              <a:rPr lang="en-US" altLang="zh-CN" sz="2400" b="1">
                <a:latin typeface="Arial" panose="020B0604020202020204" pitchFamily="34" charset="0"/>
              </a:rPr>
              <a:t> </a:t>
            </a:r>
            <a:r>
              <a:rPr lang="zh-CN" altLang="en-US" sz="2400" b="1">
                <a:latin typeface="Arial" panose="020B0604020202020204" pitchFamily="34" charset="0"/>
              </a:rPr>
              <a:t>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Arial" panose="020B0604020202020204" pitchFamily="34" charset="0"/>
              </a:rPr>
              <a:t>（</a:t>
            </a:r>
            <a:r>
              <a:rPr lang="en-US" altLang="zh-CN" sz="2400" b="1">
                <a:latin typeface="Arial" panose="020B0604020202020204" pitchFamily="34" charset="0"/>
              </a:rPr>
              <a:t>4</a:t>
            </a:r>
            <a:r>
              <a:rPr lang="zh-CN" altLang="en-US" sz="2400" b="1">
                <a:latin typeface="Arial" panose="020B0604020202020204" pitchFamily="34" charset="0"/>
              </a:rPr>
              <a:t>）计算出</a:t>
            </a:r>
            <a:r>
              <a:rPr lang="en-US" altLang="zh-CN" sz="2400" b="1">
                <a:latin typeface="Arial" panose="020B0604020202020204" pitchFamily="34" charset="0"/>
              </a:rPr>
              <a:t>S</a:t>
            </a:r>
            <a:r>
              <a:rPr lang="en-US" altLang="zh-CN" sz="2400" b="1" baseline="-25000">
                <a:latin typeface="Arial" panose="020B0604020202020204" pitchFamily="34" charset="0"/>
              </a:rPr>
              <a:t>1</a:t>
            </a:r>
            <a:r>
              <a:rPr lang="zh-CN" altLang="en-US" sz="2400" b="1">
                <a:latin typeface="Arial" panose="020B0604020202020204" pitchFamily="34" charset="0"/>
              </a:rPr>
              <a:t>、</a:t>
            </a:r>
            <a:r>
              <a:rPr lang="en-US" altLang="zh-CN" sz="2400" b="1">
                <a:latin typeface="Arial" panose="020B0604020202020204" pitchFamily="34" charset="0"/>
              </a:rPr>
              <a:t>S</a:t>
            </a:r>
            <a:r>
              <a:rPr lang="en-US" altLang="zh-CN" sz="2400" b="1" baseline="-25000">
                <a:latin typeface="Arial" panose="020B0604020202020204" pitchFamily="34" charset="0"/>
              </a:rPr>
              <a:t>2</a:t>
            </a:r>
            <a:r>
              <a:rPr lang="zh-CN" altLang="en-US" sz="2400" b="1">
                <a:latin typeface="Arial" panose="020B0604020202020204" pitchFamily="34" charset="0"/>
              </a:rPr>
              <a:t>两段的速度</a:t>
            </a:r>
            <a:r>
              <a:rPr lang="en-US" altLang="zh-CN" sz="2400" b="1">
                <a:latin typeface="Arial" panose="020B0604020202020204" pitchFamily="34" charset="0"/>
              </a:rPr>
              <a:t>V</a:t>
            </a:r>
            <a:r>
              <a:rPr lang="en-US" altLang="zh-CN" sz="2400" b="1" baseline="-25000">
                <a:latin typeface="Arial" panose="020B0604020202020204" pitchFamily="34" charset="0"/>
              </a:rPr>
              <a:t>1</a:t>
            </a:r>
            <a:r>
              <a:rPr lang="zh-CN" altLang="en-US" sz="2400" b="1">
                <a:latin typeface="Arial" panose="020B0604020202020204" pitchFamily="34" charset="0"/>
              </a:rPr>
              <a:t>、</a:t>
            </a:r>
            <a:r>
              <a:rPr lang="en-US" altLang="zh-CN" sz="2400" b="1">
                <a:latin typeface="Arial" panose="020B0604020202020204" pitchFamily="34" charset="0"/>
              </a:rPr>
              <a:t>V</a:t>
            </a:r>
            <a:r>
              <a:rPr lang="en-US" altLang="zh-CN" sz="2400" b="1" baseline="-25000">
                <a:latin typeface="Arial" panose="020B0604020202020204" pitchFamily="34" charset="0"/>
              </a:rPr>
              <a:t>2  </a:t>
            </a:r>
            <a:r>
              <a:rPr lang="zh-CN" altLang="en-US" sz="2400" b="1">
                <a:latin typeface="Arial" panose="020B0604020202020204" pitchFamily="34" charset="0"/>
              </a:rPr>
              <a:t>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5" t="7742" r="10426"/>
          <a:stretch>
            <a:fillRect/>
          </a:stretch>
        </p:blipFill>
        <p:spPr bwMode="auto">
          <a:xfrm>
            <a:off x="3086271" y="547950"/>
            <a:ext cx="5706497" cy="309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829351"/>
            <a:ext cx="4314602" cy="233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68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" y="6470262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54"/>
          <p:cNvGraphicFramePr>
            <a:graphicFrameLocks noGrp="1"/>
          </p:cNvGraphicFramePr>
          <p:nvPr/>
        </p:nvGraphicFramePr>
        <p:xfrm>
          <a:off x="368007" y="3429000"/>
          <a:ext cx="8055432" cy="2416283"/>
        </p:xfrm>
        <a:graphic>
          <a:graphicData uri="http://schemas.openxmlformats.org/drawingml/2006/table">
            <a:tbl>
              <a:tblPr/>
              <a:tblGrid>
                <a:gridCol w="1658161"/>
                <a:gridCol w="2329180"/>
                <a:gridCol w="2199005"/>
                <a:gridCol w="1869086"/>
              </a:tblGrid>
              <a:tr h="579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路程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(m)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运动时间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运动时间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速度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(m/s)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黑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zh-CN" sz="2800" b="1" i="0" u="none" strike="noStrike" cap="none" normalizeH="0" baseline="-3000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zh-CN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zh-CN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S=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zh-CN" sz="2800" b="1" i="0" u="none" strike="noStrike" cap="none" normalizeH="0" baseline="-3000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t=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v=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68007" y="404664"/>
            <a:ext cx="43043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５．设计实验数据表格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11560" y="1529789"/>
            <a:ext cx="281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t</a:t>
            </a:r>
            <a:r>
              <a:rPr lang="en-US" altLang="zh-CN" sz="2800" b="1" baseline="-3000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= t</a:t>
            </a:r>
            <a:r>
              <a:rPr lang="en-US" altLang="zh-CN" sz="2800" b="1" baseline="-30000" err="1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 = </a:t>
            </a:r>
          </a:p>
          <a:p>
            <a:pPr eaLnBrk="1" hangingPunct="1"/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t</a:t>
            </a:r>
            <a:r>
              <a:rPr lang="en-US" altLang="zh-CN" sz="2800" b="1" baseline="-3000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= t</a:t>
            </a:r>
            <a:r>
              <a:rPr lang="en-US" altLang="zh-CN" sz="2800" b="1" baseline="-30000" err="1"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2800" b="1">
                <a:latin typeface="Arial" panose="020B0604020202020204" pitchFamily="34" charset="0"/>
                <a:ea typeface="黑体" panose="02010609060101010101" pitchFamily="2" charset="-122"/>
              </a:rPr>
              <a:t>–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 t</a:t>
            </a:r>
            <a:r>
              <a:rPr lang="zh-CN" altLang="en-US" sz="2800" b="1" baseline="-25000">
                <a:latin typeface="黑体" panose="02010609060101010101" pitchFamily="2" charset="-122"/>
                <a:ea typeface="黑体" panose="02010609060101010101" pitchFamily="2" charset="-122"/>
              </a:rPr>
              <a:t>Ｂ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=</a:t>
            </a:r>
            <a:r>
              <a:rPr lang="en-US" altLang="zh-CN" sz="2800" b="1" baseline="-2500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68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" y="6470262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68007" y="404664"/>
            <a:ext cx="4873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smtClean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6</a:t>
            </a:r>
            <a:r>
              <a:rPr lang="zh-CN" altLang="en-US" sz="2800" b="1" smtClean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．进行实验，收集实验数据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1457" y="522271"/>
            <a:ext cx="3553237" cy="192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oup 54"/>
          <p:cNvGraphicFramePr>
            <a:graphicFrameLocks noGrp="1"/>
          </p:cNvGraphicFramePr>
          <p:nvPr/>
        </p:nvGraphicFramePr>
        <p:xfrm>
          <a:off x="539552" y="4047172"/>
          <a:ext cx="8055432" cy="2416283"/>
        </p:xfrm>
        <a:graphic>
          <a:graphicData uri="http://schemas.openxmlformats.org/drawingml/2006/table">
            <a:tbl>
              <a:tblPr/>
              <a:tblGrid>
                <a:gridCol w="1658161"/>
                <a:gridCol w="2329180"/>
                <a:gridCol w="2199005"/>
                <a:gridCol w="1869086"/>
              </a:tblGrid>
              <a:tr h="579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路程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(m)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运动时间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运动时间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速度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(m/s)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=0.3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zh-CN" sz="2800" b="1" i="0" u="none" strike="noStrike" cap="none" normalizeH="0" baseline="-3000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zh-CN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=0.3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zh-CN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S=0.6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zh-CN" sz="2800" b="1" i="0" u="none" strike="noStrike" cap="none" normalizeH="0" baseline="-3000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t=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v=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66614" y="1124744"/>
            <a:ext cx="8424762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smtClean="0"/>
              <a:t>【</a:t>
            </a:r>
            <a:r>
              <a:rPr lang="zh-CN" altLang="en-US" sz="2800" smtClean="0"/>
              <a:t>注意</a:t>
            </a:r>
            <a:r>
              <a:rPr lang="en-US" altLang="zh-CN" sz="2800" smtClean="0"/>
              <a:t>】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en-US" altLang="zh-CN" sz="2800" b="1"/>
              <a:t>1.</a:t>
            </a:r>
            <a:r>
              <a:rPr lang="zh-CN" altLang="en-US" sz="2800" b="1"/>
              <a:t>斜面的倾斜度应该</a:t>
            </a:r>
            <a:r>
              <a:rPr lang="zh-CN" altLang="en-US" sz="2800" b="1">
                <a:solidFill>
                  <a:srgbClr val="FF0000"/>
                </a:solidFill>
              </a:rPr>
              <a:t>小</a:t>
            </a:r>
            <a:r>
              <a:rPr lang="zh-CN" altLang="en-US" sz="2800" b="1"/>
              <a:t>些</a:t>
            </a:r>
            <a:r>
              <a:rPr lang="en-US" altLang="zh-CN" sz="2800" b="1"/>
              <a:t>,</a:t>
            </a:r>
            <a:r>
              <a:rPr lang="zh-CN" altLang="en-US" sz="2800" b="1"/>
              <a:t>使</a:t>
            </a:r>
            <a:r>
              <a:rPr lang="zh-CN" altLang="en-US" sz="2800" b="1" smtClean="0"/>
              <a:t>小</a:t>
            </a:r>
            <a:endParaRPr lang="en-US" altLang="zh-CN" sz="2800" b="1" smtClean="0"/>
          </a:p>
          <a:p>
            <a:pPr>
              <a:lnSpc>
                <a:spcPct val="120000"/>
              </a:lnSpc>
            </a:pPr>
            <a:r>
              <a:rPr lang="zh-CN" altLang="en-US" sz="2800" b="1" smtClean="0"/>
              <a:t>车</a:t>
            </a:r>
            <a:r>
              <a:rPr lang="zh-CN" altLang="en-US" sz="2800" b="1"/>
              <a:t>运动的</a:t>
            </a:r>
            <a:r>
              <a:rPr lang="zh-CN" altLang="en-US" sz="2800" b="1">
                <a:solidFill>
                  <a:srgbClr val="FF0000"/>
                </a:solidFill>
              </a:rPr>
              <a:t>速度</a:t>
            </a:r>
            <a:r>
              <a:rPr lang="zh-CN" altLang="en-US" sz="2800" b="1"/>
              <a:t>更小，便于测量。</a:t>
            </a:r>
          </a:p>
          <a:p>
            <a:pPr>
              <a:lnSpc>
                <a:spcPct val="120000"/>
              </a:lnSpc>
            </a:pPr>
            <a:r>
              <a:rPr lang="en-US" altLang="zh-CN" sz="2800" b="1"/>
              <a:t>2.</a:t>
            </a:r>
            <a:r>
              <a:rPr lang="zh-CN" altLang="en-US" sz="2800" b="1"/>
              <a:t>记时开始与小车释放应该</a:t>
            </a:r>
            <a:r>
              <a:rPr lang="zh-CN" altLang="en-US" sz="2800" b="1" smtClean="0"/>
              <a:t>是</a:t>
            </a:r>
            <a:endParaRPr lang="en-US" altLang="zh-CN" sz="2800" b="1" smtClean="0"/>
          </a:p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FF0000"/>
                </a:solidFill>
              </a:rPr>
              <a:t>同时</a:t>
            </a:r>
            <a:r>
              <a:rPr lang="zh-CN" altLang="en-US" sz="2800" b="1"/>
              <a:t>的</a:t>
            </a:r>
            <a:r>
              <a:rPr lang="zh-CN" altLang="en-US" sz="2800" b="1" smtClean="0"/>
              <a:t>；看到</a:t>
            </a:r>
            <a:r>
              <a:rPr lang="zh-CN" altLang="en-US" sz="2800" b="1"/>
              <a:t>小车的前缘撞击挡板马上停止计时。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68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" y="6470262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67544" y="4221088"/>
            <a:ext cx="8325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/>
              <a:t>小车沿斜面下滑的速度越来越</a:t>
            </a:r>
            <a:r>
              <a:rPr lang="zh-CN" altLang="en-US" sz="3200" b="1">
                <a:solidFill>
                  <a:srgbClr val="FF0000"/>
                </a:solidFill>
              </a:rPr>
              <a:t>大</a:t>
            </a:r>
            <a:r>
              <a:rPr lang="en-US" altLang="zh-CN" sz="3200" b="1">
                <a:solidFill>
                  <a:srgbClr val="FF0000"/>
                </a:solidFill>
              </a:rPr>
              <a:t>,</a:t>
            </a:r>
            <a:r>
              <a:rPr lang="zh-CN" altLang="en-US" sz="3200" b="1"/>
              <a:t>说明小车沿斜面下滑运动越来越</a:t>
            </a:r>
            <a:r>
              <a:rPr lang="zh-CN" altLang="en-US" sz="3200" b="1">
                <a:solidFill>
                  <a:srgbClr val="FF0000"/>
                </a:solidFill>
              </a:rPr>
              <a:t>快</a:t>
            </a:r>
            <a:r>
              <a:rPr lang="zh-CN" altLang="en-US" sz="3200" b="1"/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476672"/>
            <a:ext cx="2884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7</a:t>
            </a:r>
            <a:r>
              <a:rPr lang="zh-CN" altLang="en-US" sz="3200" b="1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．分析与论证</a:t>
            </a:r>
            <a:endParaRPr lang="zh-CN" altLang="en-US" sz="32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8" name="Group 54"/>
          <p:cNvGraphicFramePr>
            <a:graphicFrameLocks noGrp="1"/>
          </p:cNvGraphicFramePr>
          <p:nvPr/>
        </p:nvGraphicFramePr>
        <p:xfrm>
          <a:off x="467544" y="1340768"/>
          <a:ext cx="8055432" cy="2416283"/>
        </p:xfrm>
        <a:graphic>
          <a:graphicData uri="http://schemas.openxmlformats.org/drawingml/2006/table">
            <a:tbl>
              <a:tblPr/>
              <a:tblGrid>
                <a:gridCol w="1658161"/>
                <a:gridCol w="2329180"/>
                <a:gridCol w="2199005"/>
                <a:gridCol w="1869086"/>
              </a:tblGrid>
              <a:tr h="579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路程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(m)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运动时间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运动时间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速度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(m/s)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=0.3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zh-CN" sz="2800" b="1" i="0" u="none" strike="noStrike" cap="none" normalizeH="0" baseline="-3000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zh-CN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=0.3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zh-CN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0.15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S=0.6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zh-CN" sz="2800" b="1" i="0" u="none" strike="noStrike" cap="none" normalizeH="0" baseline="-3000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=5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t=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v=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5" name="Picture 7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3" y="836613"/>
            <a:ext cx="3714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8"/>
          <p:cNvSpPr>
            <a:spLocks noChangeArrowheads="1" noChangeShapeType="1"/>
          </p:cNvSpPr>
          <p:nvPr/>
        </p:nvSpPr>
        <p:spPr bwMode="auto">
          <a:xfrm>
            <a:off x="1331913" y="404813"/>
            <a:ext cx="208915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smtClean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课前复习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999"/>
                  </a:srgbClr>
                </a:outerShdw>
              </a:effectLst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8424936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科学探究的</a:t>
            </a:r>
            <a:r>
              <a:rPr lang="zh-CN" altLang="en-US" sz="3200" b="1" smtClean="0">
                <a:solidFill>
                  <a:srgbClr val="FF0000"/>
                </a:solidFill>
              </a:rPr>
              <a:t>环节</a:t>
            </a:r>
            <a:endParaRPr lang="en-US" altLang="zh-CN" sz="3200" smtClean="0">
              <a:latin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smtClean="0">
                <a:latin typeface="宋体" pitchFamily="2" charset="-122"/>
              </a:rPr>
              <a:t>1</a:t>
            </a:r>
            <a:r>
              <a:rPr lang="zh-CN" altLang="en-US" sz="3200">
                <a:latin typeface="宋体" panose="02010600030101010101" pitchFamily="2" charset="-122"/>
              </a:rPr>
              <a:t>、提出问题</a:t>
            </a: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宋体" panose="02010600030101010101" pitchFamily="2" charset="-122"/>
              </a:rPr>
              <a:t>2</a:t>
            </a:r>
            <a:r>
              <a:rPr lang="zh-CN" altLang="en-US" sz="3200">
                <a:latin typeface="宋体" panose="02010600030101010101" pitchFamily="2" charset="-122"/>
              </a:rPr>
              <a:t>、猜想与假设</a:t>
            </a: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宋体" panose="02010600030101010101" pitchFamily="2" charset="-122"/>
              </a:rPr>
              <a:t>3</a:t>
            </a:r>
            <a:r>
              <a:rPr lang="zh-CN" altLang="en-US" sz="3200">
                <a:latin typeface="宋体" panose="02010600030101010101" pitchFamily="2" charset="-122"/>
              </a:rPr>
              <a:t>、设定实验与制定计划</a:t>
            </a: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宋体" panose="02010600030101010101" pitchFamily="2" charset="-122"/>
              </a:rPr>
              <a:t>4</a:t>
            </a:r>
            <a:r>
              <a:rPr lang="zh-CN" altLang="en-US" sz="3200">
                <a:latin typeface="宋体" panose="02010600030101010101" pitchFamily="2" charset="-122"/>
              </a:rPr>
              <a:t>、进行实验与收集证据</a:t>
            </a: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宋体" panose="02010600030101010101" pitchFamily="2" charset="-122"/>
              </a:rPr>
              <a:t>5</a:t>
            </a:r>
            <a:r>
              <a:rPr lang="zh-CN" altLang="en-US" sz="3200">
                <a:latin typeface="宋体" panose="02010600030101010101" pitchFamily="2" charset="-122"/>
              </a:rPr>
              <a:t>、分析与论证</a:t>
            </a: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宋体" panose="02010600030101010101" pitchFamily="2" charset="-122"/>
              </a:rPr>
              <a:t>6</a:t>
            </a:r>
            <a:r>
              <a:rPr lang="zh-CN" altLang="en-US" sz="3200">
                <a:latin typeface="宋体" panose="02010600030101010101" pitchFamily="2" charset="-122"/>
              </a:rPr>
              <a:t>、评估</a:t>
            </a: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宋体" panose="02010600030101010101" pitchFamily="2" charset="-122"/>
              </a:rPr>
              <a:t>7</a:t>
            </a:r>
            <a:r>
              <a:rPr lang="zh-CN" altLang="en-US" sz="3200">
                <a:latin typeface="宋体" panose="02010600030101010101" pitchFamily="2" charset="-122"/>
              </a:rPr>
              <a:t>、交流与合作</a:t>
            </a:r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5" y="6497637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6665" y="652541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1359137"/>
            <a:ext cx="4016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68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" y="6470262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115616" y="1196752"/>
            <a:ext cx="471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99"/>
                </a:solidFill>
              </a:rPr>
              <a:t>误差产生的原因可能是？</a:t>
            </a:r>
          </a:p>
        </p:txBody>
      </p:sp>
      <p:sp>
        <p:nvSpPr>
          <p:cNvPr id="7" name="矩形 6"/>
          <p:cNvSpPr/>
          <p:nvPr/>
        </p:nvSpPr>
        <p:spPr>
          <a:xfrm>
            <a:off x="467544" y="476672"/>
            <a:ext cx="1627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8</a:t>
            </a:r>
            <a:r>
              <a:rPr lang="zh-CN" altLang="en-US" sz="3200" b="1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．评估</a:t>
            </a:r>
            <a:endParaRPr lang="zh-CN" altLang="en-US" sz="32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672" y="2132856"/>
            <a:ext cx="6318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/>
              <a:t>１．上半段路程和下半段路程分得不等；</a:t>
            </a:r>
          </a:p>
          <a:p>
            <a:r>
              <a:rPr lang="zh-CN" altLang="en-US" sz="2800"/>
              <a:t>２．计时；</a:t>
            </a:r>
          </a:p>
          <a:p>
            <a:r>
              <a:rPr lang="zh-CN" altLang="en-US" sz="2800"/>
              <a:t>３．测量估读</a:t>
            </a:r>
            <a:r>
              <a:rPr lang="en-US" altLang="zh-CN" sz="2800"/>
              <a:t>……</a:t>
            </a:r>
          </a:p>
        </p:txBody>
      </p:sp>
    </p:spTree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68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" y="6470262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67544" y="476672"/>
            <a:ext cx="2863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9</a:t>
            </a:r>
            <a:r>
              <a:rPr lang="zh-CN" altLang="en-US" sz="3200" b="1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．交流与合作</a:t>
            </a:r>
            <a:endParaRPr lang="zh-CN" altLang="en-US" sz="32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7664" y="141277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smtClean="0"/>
              <a:t>你从实验中学到了什么？</a:t>
            </a:r>
            <a:endParaRPr lang="en-US" altLang="zh-CN" sz="3200"/>
          </a:p>
        </p:txBody>
      </p:sp>
    </p:spTree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908050"/>
            <a:ext cx="67532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6"/>
          <p:cNvSpPr>
            <a:spLocks noChangeArrowheads="1" noChangeShapeType="1"/>
          </p:cNvSpPr>
          <p:nvPr/>
        </p:nvSpPr>
        <p:spPr bwMode="auto">
          <a:xfrm>
            <a:off x="1403350" y="404813"/>
            <a:ext cx="2743200" cy="744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总结：学到了什么？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92875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4401" y="649287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46507" y="2132856"/>
            <a:ext cx="84678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Arial" panose="020B0604020202020204" pitchFamily="34" charset="0"/>
              </a:rPr>
              <a:t>（</a:t>
            </a:r>
            <a:r>
              <a:rPr lang="en-US" altLang="zh-CN" sz="2400">
                <a:latin typeface="Arial" panose="020B0604020202020204" pitchFamily="34" charset="0"/>
              </a:rPr>
              <a:t>1</a:t>
            </a:r>
            <a:r>
              <a:rPr lang="zh-CN" altLang="en-US" sz="2400">
                <a:latin typeface="Arial" panose="020B0604020202020204" pitchFamily="34" charset="0"/>
              </a:rPr>
              <a:t>）体验科学探究的过程，用实验的方法证明</a:t>
            </a:r>
            <a:r>
              <a:rPr lang="zh-CN" altLang="en-US" sz="2400" smtClean="0">
                <a:latin typeface="Arial" panose="020B0604020202020204" pitchFamily="34" charset="0"/>
              </a:rPr>
              <a:t>自己观点</a:t>
            </a:r>
            <a:r>
              <a:rPr lang="zh-CN" altLang="en-US" sz="2400">
                <a:latin typeface="Arial" panose="020B0604020202020204" pitchFamily="34" charset="0"/>
              </a:rPr>
              <a:t>是否正确。</a:t>
            </a:r>
          </a:p>
          <a:p>
            <a:pPr eaLnBrk="1" hangingPunct="1"/>
            <a:r>
              <a:rPr lang="zh-CN" altLang="en-US" sz="2400">
                <a:latin typeface="Arial" panose="020B0604020202020204" pitchFamily="34" charset="0"/>
              </a:rPr>
              <a:t>（</a:t>
            </a:r>
            <a:r>
              <a:rPr lang="en-US" altLang="zh-CN" sz="2400">
                <a:latin typeface="Arial" panose="020B0604020202020204" pitchFamily="34" charset="0"/>
              </a:rPr>
              <a:t>2</a:t>
            </a:r>
            <a:r>
              <a:rPr lang="zh-CN" altLang="en-US" sz="2400">
                <a:latin typeface="Arial" panose="020B0604020202020204" pitchFamily="34" charset="0"/>
              </a:rPr>
              <a:t>）学习了用实验探究物体速度变化的方法。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1000" y="1544231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3333FF"/>
                </a:solidFill>
                <a:latin typeface="Arial" panose="020B0604020202020204" pitchFamily="34" charset="0"/>
              </a:rPr>
              <a:t>１．本节课你有哪些收获？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81000" y="3573016"/>
            <a:ext cx="723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3333FF"/>
                </a:solidFill>
                <a:latin typeface="Arial" panose="020B0604020202020204" pitchFamily="34" charset="0"/>
              </a:rPr>
              <a:t>２．初中阶段对物理实验的学习应该清楚掌握什么？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33400" y="4160689"/>
            <a:ext cx="84946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</a:rPr>
              <a:t>　　每个实验的实验目的、实验原理、实验器材、实验步骤、</a:t>
            </a:r>
          </a:p>
          <a:p>
            <a:r>
              <a:rPr lang="zh-CN" altLang="en-US" sz="2400">
                <a:latin typeface="Arial" panose="020B0604020202020204" pitchFamily="34" charset="0"/>
              </a:rPr>
              <a:t>实验结论</a:t>
            </a:r>
            <a:r>
              <a:rPr lang="zh-CN" altLang="en-US" sz="2400" smtClean="0">
                <a:latin typeface="Arial" panose="020B0604020202020204" pitchFamily="34" charset="0"/>
              </a:rPr>
              <a:t>、实验中</a:t>
            </a:r>
            <a:r>
              <a:rPr lang="zh-CN" altLang="en-US" sz="2400">
                <a:latin typeface="Arial" panose="020B0604020202020204" pitchFamily="34" charset="0"/>
              </a:rPr>
              <a:t>的注意事项</a:t>
            </a:r>
            <a:r>
              <a:rPr lang="en-US" altLang="zh-CN" sz="2400">
                <a:latin typeface="Arial" panose="020B0604020202020204" pitchFamily="34" charset="0"/>
              </a:rPr>
              <a:t>……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24" y="1124744"/>
            <a:ext cx="8275862" cy="5040000"/>
          </a:xfrm>
          <a:prstGeom prst="rect">
            <a:avLst/>
          </a:prstGeom>
        </p:spPr>
      </p:pic>
      <p:sp>
        <p:nvSpPr>
          <p:cNvPr id="117" name="AutoShape 6"/>
          <p:cNvSpPr>
            <a:spLocks noChangeArrowheads="1"/>
          </p:cNvSpPr>
          <p:nvPr/>
        </p:nvSpPr>
        <p:spPr bwMode="auto">
          <a:xfrm>
            <a:off x="2771800" y="332656"/>
            <a:ext cx="2952750" cy="1079500"/>
          </a:xfrm>
          <a:prstGeom prst="cloudCallout">
            <a:avLst>
              <a:gd name="adj1" fmla="val -58120"/>
              <a:gd name="adj2" fmla="val 103384"/>
            </a:avLst>
          </a:prstGeom>
          <a:solidFill>
            <a:srgbClr val="50742F"/>
          </a:solidFill>
          <a:ln w="9525">
            <a:solidFill>
              <a:sysClr val="window" lastClr="FFFFFF"/>
            </a:solidFill>
            <a:rou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作业</a:t>
            </a:r>
          </a:p>
        </p:txBody>
      </p: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2339752" y="2420888"/>
            <a:ext cx="432048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8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kumimoji="1" lang="en-US" altLang="zh-CN" sz="4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31</a:t>
            </a:r>
            <a:r>
              <a:rPr kumimoji="1" lang="zh-CN" alt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页     </a:t>
            </a:r>
            <a:endParaRPr kumimoji="1" lang="en-US" altLang="zh-CN" sz="40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000" b="1" kern="0">
                <a:solidFill>
                  <a:schemeClr val="bg1"/>
                </a:solidFill>
              </a:rPr>
              <a:t> </a:t>
            </a:r>
            <a:r>
              <a:rPr lang="en-US" altLang="zh-CN" sz="4000" b="1" kern="0" smtClean="0">
                <a:solidFill>
                  <a:schemeClr val="bg1"/>
                </a:solidFill>
              </a:rPr>
              <a:t>          </a:t>
            </a:r>
            <a:r>
              <a:rPr kumimoji="1" lang="en-US" altLang="zh-CN" sz="4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kumimoji="1" lang="zh-CN" alt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、 </a:t>
            </a:r>
            <a:r>
              <a:rPr kumimoji="1" lang="en-US" altLang="zh-CN" sz="4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8437" name="灯片编号占位符 184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3074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87559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7302" y="6517721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24</a:t>
            </a:fld>
            <a:endParaRPr lang="zh-CN" altLang="en-US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621624" y="917431"/>
          <a:ext cx="7896518" cy="6067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96518"/>
              </a:tblGrid>
              <a:tr h="600059">
                <a:tc>
                  <a:txBody>
                    <a:bodyPr/>
                    <a:lstStyle/>
                    <a:p>
                      <a:endParaRPr lang="zh-CN" altLang="en-US">
                        <a:ln w="6350"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0059">
                <a:tc>
                  <a:txBody>
                    <a:bodyPr/>
                    <a:lstStyle/>
                    <a:p>
                      <a:endParaRPr lang="zh-CN" altLang="en-US">
                        <a:ln w="6350"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8392">
                <a:tc>
                  <a:txBody>
                    <a:bodyPr/>
                    <a:lstStyle/>
                    <a:p>
                      <a:endParaRPr lang="zh-CN" altLang="en-US">
                        <a:ln w="6350"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8392">
                <a:tc>
                  <a:txBody>
                    <a:bodyPr/>
                    <a:lstStyle/>
                    <a:p>
                      <a:endParaRPr lang="zh-CN" altLang="en-US">
                        <a:ln w="6350">
                          <a:solidFill>
                            <a:schemeClr val="tx1"/>
                          </a:solidFill>
                          <a:prstDash val="sysDot"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8392">
                <a:tc>
                  <a:txBody>
                    <a:bodyPr/>
                    <a:lstStyle/>
                    <a:p>
                      <a:endParaRPr lang="zh-CN" altLang="en-US">
                        <a:ln w="6350">
                          <a:solidFill>
                            <a:schemeClr val="tx1"/>
                          </a:solidFill>
                          <a:prstDash val="sysDot"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8392">
                <a:tc>
                  <a:txBody>
                    <a:bodyPr/>
                    <a:lstStyle/>
                    <a:p>
                      <a:endParaRPr lang="zh-CN" altLang="en-US">
                        <a:ln w="6350"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8392">
                <a:tc>
                  <a:txBody>
                    <a:bodyPr/>
                    <a:lstStyle/>
                    <a:p>
                      <a:endParaRPr lang="zh-CN" altLang="en-US">
                        <a:ln w="6350"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8392">
                <a:tc>
                  <a:txBody>
                    <a:bodyPr/>
                    <a:lstStyle/>
                    <a:p>
                      <a:endParaRPr lang="zh-CN" altLang="en-US">
                        <a:ln w="6350"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8392">
                <a:tc>
                  <a:txBody>
                    <a:bodyPr/>
                    <a:lstStyle/>
                    <a:p>
                      <a:endParaRPr lang="zh-CN" altLang="en-US">
                        <a:ln w="6350"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8392">
                <a:tc>
                  <a:txBody>
                    <a:bodyPr/>
                    <a:lstStyle/>
                    <a:p>
                      <a:endParaRPr lang="zh-CN" altLang="en-US">
                        <a:ln w="6350"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4"/>
          <a:stretch>
            <a:fillRect/>
          </a:stretch>
        </p:blipFill>
        <p:spPr>
          <a:xfrm>
            <a:off x="360363" y="4663441"/>
            <a:ext cx="2389102" cy="1800000"/>
          </a:xfrm>
          <a:prstGeom prst="rect">
            <a:avLst/>
          </a:prstGeom>
        </p:spPr>
      </p:pic>
      <p:sp>
        <p:nvSpPr>
          <p:cNvPr id="17" name="灯片编号占位符 1"/>
          <p:cNvSpPr txBox="1"/>
          <p:nvPr/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D9F1B4A7-3B24-4E59-8605-CB8F74A06D4C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1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92875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4401" y="649287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611560" y="920462"/>
            <a:ext cx="80010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260647"/>
            <a:ext cx="30353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11560" y="1119484"/>
            <a:ext cx="812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smtClean="0"/>
              <a:t>                                                                                                                    </a:t>
            </a:r>
            <a:endParaRPr lang="zh-CN" altLang="en-US" u="sng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068" y="404664"/>
            <a:ext cx="1350000" cy="1800000"/>
          </a:xfrm>
          <a:prstGeom prst="rect">
            <a:avLst/>
          </a:prstGeom>
        </p:spPr>
      </p:pic>
      <p:pic>
        <p:nvPicPr>
          <p:cNvPr id="25" name="New picture" hidden="1"/>
          <p:cNvPicPr/>
          <p:nvPr/>
        </p:nvPicPr>
        <p:blipFill>
          <a:blip r:embed="rId7"/>
          <a:stretch>
            <a:fillRect/>
          </a:stretch>
        </p:blipFill>
        <p:spPr>
          <a:xfrm>
            <a:off x="11633200" y="11480800"/>
            <a:ext cx="393700" cy="3810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006" y="1782652"/>
            <a:ext cx="4322763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68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" y="6470262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79786" y="598478"/>
            <a:ext cx="7306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800" b="1">
              <a:solidFill>
                <a:srgbClr val="FF0000"/>
              </a:solidFill>
            </a:endParaRPr>
          </a:p>
          <a:p>
            <a:r>
              <a:rPr lang="zh-CN" altLang="en-US" sz="3200" b="1" smtClean="0"/>
              <a:t>    阅读</a:t>
            </a:r>
            <a:r>
              <a:rPr lang="zh-CN" altLang="en-US" sz="3200" b="1"/>
              <a:t>课本</a:t>
            </a:r>
            <a:r>
              <a:rPr lang="en-US" altLang="zh-CN" sz="3200" b="1" smtClean="0"/>
              <a:t>P29 “</a:t>
            </a:r>
            <a:r>
              <a:rPr lang="zh-CN" altLang="en-US" sz="3200" b="1"/>
              <a:t>提出问题”有关内容</a:t>
            </a:r>
            <a:r>
              <a:rPr lang="zh-CN" altLang="en-US" sz="3200" b="1" smtClean="0"/>
              <a:t>。</a:t>
            </a:r>
            <a:endParaRPr lang="zh-CN" altLang="en-US" sz="3200" b="1"/>
          </a:p>
        </p:txBody>
      </p:sp>
      <p:sp>
        <p:nvSpPr>
          <p:cNvPr id="4" name="矩形 3"/>
          <p:cNvSpPr/>
          <p:nvPr/>
        </p:nvSpPr>
        <p:spPr>
          <a:xfrm>
            <a:off x="4559046" y="3212976"/>
            <a:ext cx="42671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+mn-ea"/>
                <a:ea typeface="+mn-ea"/>
              </a:rPr>
              <a:t>对于“提出问题” ，在没有获得证据之前，人们对于问题所做的解释，发表的见解就是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ea typeface="+mn-ea"/>
              </a:rPr>
              <a:t>猜想或假设</a:t>
            </a:r>
            <a:r>
              <a:rPr lang="zh-CN" altLang="en-US" sz="2800" b="1">
                <a:latin typeface="+mn-ea"/>
                <a:ea typeface="+mn-ea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4475799" y="1782652"/>
            <a:ext cx="4267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smtClean="0">
                <a:solidFill>
                  <a:srgbClr val="FF0000"/>
                </a:solidFill>
                <a:latin typeface="+mn-ea"/>
                <a:ea typeface="+mn-ea"/>
              </a:rPr>
              <a:t>提出问题：</a:t>
            </a:r>
            <a:r>
              <a:rPr lang="zh-CN" altLang="en-US" sz="3200" b="1" smtClean="0">
                <a:solidFill>
                  <a:srgbClr val="0000CC"/>
                </a:solidFill>
                <a:latin typeface="+mn-ea"/>
                <a:ea typeface="+mn-ea"/>
              </a:rPr>
              <a:t>南南在跑步过程中速度有没有变化？</a:t>
            </a:r>
            <a:endParaRPr lang="zh-CN" altLang="en-US" sz="3200" b="1">
              <a:solidFill>
                <a:srgbClr val="0000CC"/>
              </a:solidFill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7774" y="5393044"/>
            <a:ext cx="8325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latin typeface="+mn-ea"/>
                <a:ea typeface="+mn-ea"/>
              </a:rPr>
              <a:t>        为了</a:t>
            </a:r>
            <a:r>
              <a:rPr lang="zh-CN" altLang="en-US" sz="2800" b="1">
                <a:latin typeface="+mn-ea"/>
                <a:ea typeface="+mn-ea"/>
              </a:rPr>
              <a:t>证明你的猜想或假设是否正确，需要用证据来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ea typeface="+mn-ea"/>
              </a:rPr>
              <a:t>证明</a:t>
            </a:r>
            <a:r>
              <a:rPr lang="zh-CN" altLang="en-US" sz="2800" b="1">
                <a:latin typeface="+mn-ea"/>
                <a:ea typeface="+mn-ea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0" y="483513"/>
            <a:ext cx="1073279" cy="1073279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68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" y="6470262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552" y="476672"/>
            <a:ext cx="733425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如何收集证据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63713" y="549275"/>
            <a:ext cx="65532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  <a:ea typeface="黑体" panose="02010609060101010101" pitchFamily="2" charset="-122"/>
              </a:rPr>
              <a:t>1</a:t>
            </a:r>
            <a:r>
              <a:rPr lang="en-US" altLang="zh-CN" sz="3200" b="1">
                <a:latin typeface="Arial" panose="020B0604020202020204" pitchFamily="34" charset="0"/>
                <a:ea typeface="黑体" panose="02010609060101010101" pitchFamily="2" charset="-122"/>
              </a:rPr>
              <a:t>.</a:t>
            </a:r>
            <a:r>
              <a:rPr lang="zh-CN" altLang="en-US" sz="3200" b="1">
                <a:latin typeface="Arial" panose="020B0604020202020204" pitchFamily="34" charset="0"/>
                <a:ea typeface="黑体" panose="02010609060101010101" pitchFamily="2" charset="-122"/>
              </a:rPr>
              <a:t>可以通过调查研究</a:t>
            </a:r>
            <a:r>
              <a:rPr lang="en-US" altLang="zh-CN" sz="3200" b="1">
                <a:latin typeface="Arial" panose="020B0604020202020204" pitchFamily="34" charset="0"/>
                <a:ea typeface="黑体" panose="02010609060101010101" pitchFamily="2" charset="-122"/>
              </a:rPr>
              <a:t>,</a:t>
            </a:r>
            <a:r>
              <a:rPr lang="zh-CN" altLang="en-US" sz="3200" b="1">
                <a:latin typeface="Arial" panose="020B0604020202020204" pitchFamily="34" charset="0"/>
                <a:ea typeface="黑体" panose="02010609060101010101" pitchFamily="2" charset="-122"/>
              </a:rPr>
              <a:t>从公共信息源查找有关的科学资料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45382" y="2909992"/>
            <a:ext cx="68850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黑体" panose="02010609060101010101" pitchFamily="2" charset="-122"/>
              </a:rPr>
              <a:t>2.</a:t>
            </a:r>
            <a:r>
              <a:rPr lang="zh-CN" altLang="en-US" sz="3200" b="1">
                <a:latin typeface="Arial" panose="020B0604020202020204" pitchFamily="34" charset="0"/>
                <a:ea typeface="黑体" panose="02010609060101010101" pitchFamily="2" charset="-122"/>
              </a:rPr>
              <a:t>通过实验收集</a:t>
            </a:r>
            <a:r>
              <a:rPr lang="zh-CN" altLang="en-US" sz="3200" b="1" smtClean="0">
                <a:latin typeface="Arial" panose="020B0604020202020204" pitchFamily="34" charset="0"/>
                <a:ea typeface="黑体" panose="02010609060101010101" pitchFamily="2" charset="-122"/>
              </a:rPr>
              <a:t>数据</a:t>
            </a:r>
            <a:endParaRPr lang="en-US" altLang="zh-CN" sz="3200" b="1" smtClean="0"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325688" y="1828800"/>
            <a:ext cx="914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图书馆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125913" y="1828800"/>
            <a:ext cx="914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互联网 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926138" y="1828800"/>
            <a:ext cx="914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书店</a:t>
            </a:r>
          </a:p>
        </p:txBody>
      </p:sp>
      <p:sp>
        <p:nvSpPr>
          <p:cNvPr id="2" name="矩形 1"/>
          <p:cNvSpPr/>
          <p:nvPr/>
        </p:nvSpPr>
        <p:spPr>
          <a:xfrm>
            <a:off x="452387" y="3717032"/>
            <a:ext cx="83747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/>
              <a:t>      在</a:t>
            </a:r>
            <a:r>
              <a:rPr lang="zh-CN" altLang="en-US" sz="2800" b="1"/>
              <a:t>收集证据时，应操作规范、实事求是，具有严谨客观的科学态度，不随意涂改实验数据。</a:t>
            </a:r>
          </a:p>
          <a:p>
            <a:pPr>
              <a:lnSpc>
                <a:spcPct val="120000"/>
              </a:lnSpc>
            </a:pPr>
            <a:r>
              <a:rPr lang="zh-CN" altLang="en-US" sz="2800" b="1" smtClean="0"/>
              <a:t>      自己</a:t>
            </a:r>
            <a:r>
              <a:rPr lang="zh-CN" altLang="en-US" sz="2800" b="1"/>
              <a:t>做实验需要考虑什么是有价值的证据，用什么方法，什么仪器来收集证据，以及如何让别人相信证据等，这就是</a:t>
            </a:r>
            <a:r>
              <a:rPr lang="zh-CN" altLang="en-US" sz="2800" b="1">
                <a:solidFill>
                  <a:srgbClr val="FF0000"/>
                </a:solidFill>
              </a:rPr>
              <a:t>设计实验</a:t>
            </a:r>
            <a:r>
              <a:rPr lang="zh-CN" altLang="en-US" sz="2800" b="1"/>
              <a:t>。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68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" y="6470262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1340768"/>
            <a:ext cx="83355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zh-CN" altLang="en-US" sz="3200" b="1" smtClean="0">
                <a:latin typeface="Arial" panose="020B0604020202020204" pitchFamily="34" charset="0"/>
                <a:ea typeface="黑体" panose="02010609060101010101" pitchFamily="2" charset="-122"/>
              </a:rPr>
              <a:t>       把</a:t>
            </a:r>
            <a:r>
              <a:rPr kumimoji="0" lang="en-US" altLang="zh-CN" sz="3200" b="1">
                <a:latin typeface="Arial" panose="020B0604020202020204" pitchFamily="34" charset="0"/>
                <a:ea typeface="黑体" panose="02010609060101010101" pitchFamily="2" charset="-122"/>
              </a:rPr>
              <a:t>100m</a:t>
            </a:r>
            <a:r>
              <a:rPr kumimoji="0" lang="zh-CN" altLang="en-US" sz="3200" b="1">
                <a:latin typeface="Arial" panose="020B0604020202020204" pitchFamily="34" charset="0"/>
                <a:ea typeface="黑体" panose="02010609060101010101" pitchFamily="2" charset="-122"/>
              </a:rPr>
              <a:t>分成几段，分别测量每一段所用的时间，通过计算就可以知道了</a:t>
            </a:r>
            <a:r>
              <a:rPr kumimoji="0" lang="zh-CN" altLang="en-US" sz="3200">
                <a:latin typeface="Arial" panose="020B0604020202020204" pitchFamily="34" charset="0"/>
                <a:ea typeface="黑体" panose="02010609060101010101" pitchFamily="2" charset="-122"/>
              </a:rPr>
              <a:t>。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8007" y="449758"/>
            <a:ext cx="51865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4400" b="1" smtClean="0">
                <a:solidFill>
                  <a:srgbClr val="FF0000"/>
                </a:solidFill>
                <a:latin typeface="+mn-ea"/>
                <a:ea typeface="+mn-ea"/>
              </a:rPr>
              <a:t>实验设计方案</a:t>
            </a:r>
            <a:endParaRPr kumimoji="0" lang="zh-CN" altLang="en-US" sz="4400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09600" y="4572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" name="Group 5"/>
          <p:cNvGrpSpPr/>
          <p:nvPr/>
        </p:nvGrpSpPr>
        <p:grpSpPr>
          <a:xfrm>
            <a:off x="685800" y="4648200"/>
            <a:ext cx="7086600" cy="579438"/>
            <a:chOff x="384" y="2544"/>
            <a:chExt cx="4464" cy="365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384" y="2640"/>
              <a:ext cx="1584" cy="48"/>
            </a:xfrm>
            <a:prstGeom prst="leftArrow">
              <a:avLst>
                <a:gd name="adj1" fmla="val 50000"/>
                <a:gd name="adj2" fmla="val 8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3456" y="2640"/>
              <a:ext cx="1392" cy="48"/>
            </a:xfrm>
            <a:prstGeom prst="rightArrow">
              <a:avLst>
                <a:gd name="adj1" fmla="val 50000"/>
                <a:gd name="adj2" fmla="val 7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304" y="2544"/>
              <a:ext cx="8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sz="3200" b="1">
                  <a:solidFill>
                    <a:srgbClr val="009999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100m</a:t>
              </a:r>
            </a:p>
          </p:txBody>
        </p:sp>
      </p:grp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6096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22098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39624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 flipV="1">
            <a:off x="59436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77724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" name="Picture 14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6" t="13615" r="26961" b="51378"/>
          <a:stretch>
            <a:fillRect/>
          </a:stretch>
        </p:blipFill>
        <p:spPr bwMode="auto">
          <a:xfrm>
            <a:off x="1735931" y="2789446"/>
            <a:ext cx="9477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6" t="13615" r="26961" b="51378"/>
          <a:stretch>
            <a:fillRect/>
          </a:stretch>
        </p:blipFill>
        <p:spPr bwMode="auto">
          <a:xfrm>
            <a:off x="5469731" y="2931042"/>
            <a:ext cx="9477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6" t="13615" r="26961" b="51378"/>
          <a:stretch>
            <a:fillRect/>
          </a:stretch>
        </p:blipFill>
        <p:spPr bwMode="auto">
          <a:xfrm>
            <a:off x="3488531" y="2819400"/>
            <a:ext cx="9477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6" t="13615" r="26961" b="51378"/>
          <a:stretch>
            <a:fillRect/>
          </a:stretch>
        </p:blipFill>
        <p:spPr bwMode="auto">
          <a:xfrm>
            <a:off x="7298531" y="2895600"/>
            <a:ext cx="9477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68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" y="6470262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9833" y="296599"/>
            <a:ext cx="813670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下面是从互联网查找</a:t>
            </a:r>
            <a:r>
              <a:rPr lang="zh-CN" altLang="en-US" sz="2800" b="1">
                <a:latin typeface="Arial" panose="020B0604020202020204" pitchFamily="34" charset="0"/>
              </a:rPr>
              <a:t>“</a:t>
            </a:r>
            <a:r>
              <a:rPr lang="zh-CN" altLang="en-US" sz="2800" b="1">
                <a:solidFill>
                  <a:schemeClr val="tx2"/>
                </a:solidFill>
              </a:rPr>
              <a:t>世界飞人</a:t>
            </a:r>
            <a:r>
              <a:rPr lang="zh-CN" altLang="en-US" sz="2800" b="1">
                <a:latin typeface="Arial" panose="020B0604020202020204" pitchFamily="34" charset="0"/>
              </a:rPr>
              <a:t>”</a:t>
            </a:r>
            <a:r>
              <a:rPr lang="zh-CN" altLang="en-US" sz="2800" b="1"/>
              <a:t>北京奥运会短跑冠军</a:t>
            </a:r>
            <a:r>
              <a:rPr lang="zh-CN" altLang="en-US" sz="2800" b="1">
                <a:solidFill>
                  <a:schemeClr val="tx2"/>
                </a:solidFill>
              </a:rPr>
              <a:t>博尔特</a:t>
            </a:r>
            <a:r>
              <a:rPr lang="zh-CN" altLang="en-US" sz="2800" b="1"/>
              <a:t>跑</a:t>
            </a:r>
            <a:r>
              <a:rPr lang="en-US" altLang="zh-CN" sz="2800" b="1"/>
              <a:t>100</a:t>
            </a:r>
            <a:r>
              <a:rPr lang="zh-CN" altLang="en-US" sz="2800" b="1"/>
              <a:t>米的研究资料</a:t>
            </a:r>
            <a:r>
              <a:rPr lang="zh-CN" altLang="en-US" sz="2800" b="1" smtClean="0"/>
              <a:t>：从</a:t>
            </a:r>
            <a:r>
              <a:rPr lang="zh-CN" altLang="en-US" sz="2800" b="1"/>
              <a:t>起点算起每</a:t>
            </a:r>
            <a:r>
              <a:rPr lang="en-US" altLang="zh-CN" sz="2800" b="1"/>
              <a:t>10</a:t>
            </a:r>
            <a:r>
              <a:rPr lang="zh-CN" altLang="en-US" sz="2800" b="1"/>
              <a:t>米所用时间分别是</a:t>
            </a:r>
            <a:r>
              <a:rPr lang="zh-CN" altLang="en-US" sz="2800" b="1" smtClean="0"/>
              <a:t>：</a:t>
            </a:r>
            <a:r>
              <a:rPr lang="en-US" altLang="zh-CN" sz="2800" b="1" smtClean="0"/>
              <a:t>1.82s</a:t>
            </a:r>
            <a:r>
              <a:rPr lang="zh-CN" altLang="en-US" sz="2800" b="1"/>
              <a:t>、</a:t>
            </a:r>
            <a:r>
              <a:rPr lang="en-US" altLang="zh-CN" sz="2800" b="1"/>
              <a:t>1.06s</a:t>
            </a:r>
            <a:r>
              <a:rPr lang="zh-CN" altLang="en-US" sz="2800" b="1"/>
              <a:t>、</a:t>
            </a:r>
            <a:r>
              <a:rPr lang="en-US" altLang="zh-CN" sz="2800" b="1"/>
              <a:t>0.90s</a:t>
            </a:r>
            <a:r>
              <a:rPr lang="zh-CN" altLang="en-US" sz="2800" b="1"/>
              <a:t>、</a:t>
            </a:r>
            <a:r>
              <a:rPr lang="en-US" altLang="zh-CN" sz="2800" b="1"/>
              <a:t>0.88s</a:t>
            </a:r>
            <a:r>
              <a:rPr lang="zh-CN" altLang="en-US" sz="2800" b="1"/>
              <a:t>、</a:t>
            </a:r>
            <a:r>
              <a:rPr lang="en-US" altLang="zh-CN" sz="2800" b="1"/>
              <a:t>0.83s</a:t>
            </a:r>
            <a:r>
              <a:rPr lang="zh-CN" altLang="en-US" sz="2800" b="1"/>
              <a:t>、</a:t>
            </a:r>
            <a:r>
              <a:rPr lang="en-US" altLang="zh-CN" sz="2800" b="1"/>
              <a:t>0.83s</a:t>
            </a:r>
            <a:r>
              <a:rPr lang="zh-CN" altLang="en-US" sz="2800" b="1"/>
              <a:t>、</a:t>
            </a:r>
            <a:r>
              <a:rPr lang="en-US" altLang="zh-CN" sz="2800" b="1"/>
              <a:t>0.83s</a:t>
            </a:r>
            <a:r>
              <a:rPr lang="zh-CN" altLang="en-US" sz="2800" b="1"/>
              <a:t>、</a:t>
            </a:r>
            <a:r>
              <a:rPr lang="en-US" altLang="zh-CN" sz="2800" b="1"/>
              <a:t>0.82s</a:t>
            </a:r>
            <a:r>
              <a:rPr lang="zh-CN" altLang="en-US" sz="2800" b="1"/>
              <a:t>，最后</a:t>
            </a:r>
            <a:r>
              <a:rPr lang="en-US" altLang="zh-CN" sz="2800" b="1"/>
              <a:t>20</a:t>
            </a:r>
            <a:r>
              <a:rPr lang="zh-CN" altLang="en-US" sz="2800" b="1"/>
              <a:t>米用了</a:t>
            </a:r>
            <a:r>
              <a:rPr lang="en-US" altLang="zh-CN" sz="2800" b="1"/>
              <a:t>1.72s</a:t>
            </a:r>
            <a:r>
              <a:rPr lang="zh-CN" altLang="en-US" sz="2800" b="1"/>
              <a:t>，总成绩为：</a:t>
            </a:r>
            <a:r>
              <a:rPr lang="en-US" altLang="zh-CN" sz="2800" b="1"/>
              <a:t>9.69</a:t>
            </a:r>
            <a:r>
              <a:rPr lang="zh-CN" altLang="en-US" sz="2800" b="1"/>
              <a:t>秒。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67931" y="2521327"/>
            <a:ext cx="424017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CC"/>
                </a:solidFill>
                <a:latin typeface="+mn-ea"/>
                <a:ea typeface="+mn-ea"/>
              </a:rPr>
              <a:t>从这组数据可以看出什么信息？</a:t>
            </a:r>
            <a:r>
              <a:rPr lang="zh-CN" altLang="en-US" sz="3200" b="1" smtClean="0">
                <a:solidFill>
                  <a:srgbClr val="0000CC"/>
                </a:solidFill>
                <a:latin typeface="+mn-ea"/>
                <a:ea typeface="+mn-ea"/>
              </a:rPr>
              <a:t>：</a:t>
            </a:r>
            <a:endParaRPr lang="en-US" altLang="zh-CN" sz="3200" b="1" smtClean="0">
              <a:solidFill>
                <a:srgbClr val="0000CC"/>
              </a:solidFill>
              <a:latin typeface="+mn-ea"/>
              <a:ea typeface="+mn-ea"/>
            </a:endParaRPr>
          </a:p>
          <a:p>
            <a:pPr eaLnBrk="1" hangingPunct="1"/>
            <a:r>
              <a:rPr lang="en-US" altLang="zh-CN" sz="3200" b="1" smtClean="0">
                <a:solidFill>
                  <a:srgbClr val="0000CC"/>
                </a:solidFill>
                <a:latin typeface="+mn-ea"/>
                <a:ea typeface="+mn-ea"/>
              </a:rPr>
              <a:t>    1</a:t>
            </a:r>
            <a:r>
              <a:rPr lang="zh-CN" altLang="en-US" sz="3200" b="1">
                <a:solidFill>
                  <a:srgbClr val="0000CC"/>
                </a:solidFill>
                <a:latin typeface="+mn-ea"/>
                <a:ea typeface="+mn-ea"/>
              </a:rPr>
              <a:t>、博尔特的速度是怎样变化的？</a:t>
            </a:r>
          </a:p>
          <a:p>
            <a:pPr eaLnBrk="1" hangingPunct="1"/>
            <a:r>
              <a:rPr lang="en-US" altLang="zh-CN" sz="3200" b="1" smtClean="0">
                <a:solidFill>
                  <a:srgbClr val="0000CC"/>
                </a:solidFill>
                <a:latin typeface="+mn-ea"/>
                <a:ea typeface="+mn-ea"/>
              </a:rPr>
              <a:t>    2</a:t>
            </a:r>
            <a:r>
              <a:rPr lang="zh-CN" altLang="en-US" sz="3200" b="1">
                <a:solidFill>
                  <a:srgbClr val="0000CC"/>
                </a:solidFill>
                <a:latin typeface="+mn-ea"/>
                <a:ea typeface="+mn-ea"/>
              </a:rPr>
              <a:t>、他跑得最慢时是在第几个</a:t>
            </a:r>
            <a:r>
              <a:rPr lang="en-US" altLang="zh-CN" sz="3200" b="1">
                <a:solidFill>
                  <a:srgbClr val="0000CC"/>
                </a:solidFill>
                <a:latin typeface="+mn-ea"/>
                <a:ea typeface="+mn-ea"/>
              </a:rPr>
              <a:t>10</a:t>
            </a:r>
            <a:r>
              <a:rPr lang="zh-CN" altLang="en-US" sz="3200" b="1">
                <a:solidFill>
                  <a:srgbClr val="0000CC"/>
                </a:solidFill>
                <a:latin typeface="+mn-ea"/>
                <a:ea typeface="+mn-ea"/>
              </a:rPr>
              <a:t>米？</a:t>
            </a:r>
          </a:p>
          <a:p>
            <a:pPr eaLnBrk="1" hangingPunct="1"/>
            <a:r>
              <a:rPr lang="en-US" altLang="zh-CN" sz="3200" b="1" smtClean="0">
                <a:solidFill>
                  <a:srgbClr val="0000CC"/>
                </a:solidFill>
                <a:latin typeface="+mn-ea"/>
                <a:ea typeface="+mn-ea"/>
              </a:rPr>
              <a:t>    3</a:t>
            </a:r>
            <a:r>
              <a:rPr lang="zh-CN" altLang="en-US" sz="3200" b="1">
                <a:solidFill>
                  <a:srgbClr val="0000CC"/>
                </a:solidFill>
                <a:latin typeface="+mn-ea"/>
                <a:ea typeface="+mn-ea"/>
              </a:rPr>
              <a:t>、最快时是在第几个</a:t>
            </a:r>
            <a:r>
              <a:rPr lang="en-US" altLang="zh-CN" sz="3200" b="1">
                <a:solidFill>
                  <a:srgbClr val="0000CC"/>
                </a:solidFill>
                <a:latin typeface="+mn-ea"/>
                <a:ea typeface="+mn-ea"/>
              </a:rPr>
              <a:t>10</a:t>
            </a:r>
            <a:r>
              <a:rPr lang="zh-CN" altLang="en-US" sz="3200" b="1">
                <a:solidFill>
                  <a:srgbClr val="0000CC"/>
                </a:solidFill>
                <a:latin typeface="+mn-ea"/>
                <a:ea typeface="+mn-ea"/>
              </a:rPr>
              <a:t>米</a:t>
            </a:r>
            <a:r>
              <a:rPr lang="zh-CN" altLang="en-US" sz="3200" b="1" smtClean="0">
                <a:solidFill>
                  <a:srgbClr val="0000CC"/>
                </a:solidFill>
                <a:latin typeface="+mn-ea"/>
                <a:ea typeface="+mn-ea"/>
              </a:rPr>
              <a:t>？</a:t>
            </a:r>
            <a:endParaRPr lang="zh-CN" altLang="en-US" sz="3200" b="1">
              <a:solidFill>
                <a:srgbClr val="0000CC"/>
              </a:solidFill>
              <a:latin typeface="+mn-ea"/>
              <a:ea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6655" y="2924944"/>
            <a:ext cx="4289688" cy="329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68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" y="6470262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30" y="332656"/>
            <a:ext cx="8431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FF0000"/>
                </a:solidFill>
              </a:rPr>
              <a:t>物理实验报告</a:t>
            </a:r>
            <a:endParaRPr lang="en-US" altLang="zh-CN" sz="3200" b="1" smtClean="0">
              <a:solidFill>
                <a:srgbClr val="FF0000"/>
              </a:solidFill>
            </a:endParaRPr>
          </a:p>
          <a:p>
            <a:r>
              <a:rPr lang="zh-CN" altLang="en-US" sz="2400" b="1" smtClean="0"/>
              <a:t>班级：</a:t>
            </a:r>
            <a:r>
              <a:rPr lang="en-US" altLang="zh-CN" sz="2400" b="1" smtClean="0"/>
              <a:t>_______</a:t>
            </a:r>
            <a:r>
              <a:rPr lang="zh-CN" altLang="en-US" sz="2400" b="1" smtClean="0"/>
              <a:t>座号：</a:t>
            </a:r>
            <a:r>
              <a:rPr lang="en-US" altLang="zh-CN" sz="2400" b="1" smtClean="0"/>
              <a:t>______</a:t>
            </a:r>
            <a:r>
              <a:rPr lang="zh-CN" altLang="en-US" sz="2400" b="1" smtClean="0"/>
              <a:t>姓名：</a:t>
            </a:r>
            <a:r>
              <a:rPr lang="en-US" altLang="zh-CN" sz="2400" b="1" smtClean="0"/>
              <a:t>______</a:t>
            </a:r>
          </a:p>
          <a:p>
            <a:r>
              <a:rPr lang="zh-CN" altLang="en-US" sz="2400" b="1" smtClean="0"/>
              <a:t>日期：</a:t>
            </a:r>
            <a:r>
              <a:rPr lang="en-US" altLang="zh-CN" sz="2400" b="1" smtClean="0"/>
              <a:t>_______</a:t>
            </a:r>
            <a:r>
              <a:rPr lang="zh-CN" altLang="en-US" sz="2400" b="1" smtClean="0"/>
              <a:t>地点：</a:t>
            </a:r>
            <a:r>
              <a:rPr lang="en-US" altLang="zh-CN" sz="2400" b="1" smtClean="0"/>
              <a:t>______</a:t>
            </a:r>
            <a:r>
              <a:rPr lang="zh-CN" altLang="en-US" sz="2400" b="1"/>
              <a:t>合作者：</a:t>
            </a:r>
            <a:r>
              <a:rPr lang="en-US" altLang="zh-CN" sz="2400" b="1" smtClean="0"/>
              <a:t>__________</a:t>
            </a:r>
            <a:endParaRPr lang="en-US" altLang="zh-CN" sz="2400" b="1"/>
          </a:p>
        </p:txBody>
      </p:sp>
      <p:sp>
        <p:nvSpPr>
          <p:cNvPr id="3" name="TextBox 2"/>
          <p:cNvSpPr txBox="1"/>
          <p:nvPr/>
        </p:nvSpPr>
        <p:spPr>
          <a:xfrm>
            <a:off x="387291" y="2048347"/>
            <a:ext cx="8424761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smtClean="0">
                <a:solidFill>
                  <a:srgbClr val="0000CC"/>
                </a:solidFill>
              </a:rPr>
              <a:t>实验名称：</a:t>
            </a:r>
            <a:r>
              <a:rPr lang="en-US" altLang="zh-CN" sz="3200" b="1" smtClean="0">
                <a:solidFill>
                  <a:srgbClr val="0000CC"/>
                </a:solidFill>
              </a:rPr>
              <a:t>____________________</a:t>
            </a:r>
          </a:p>
          <a:p>
            <a:pPr>
              <a:lnSpc>
                <a:spcPct val="120000"/>
              </a:lnSpc>
            </a:pPr>
            <a:r>
              <a:rPr lang="zh-CN" altLang="en-US" sz="3200" b="1" smtClean="0">
                <a:solidFill>
                  <a:srgbClr val="FF0000"/>
                </a:solidFill>
              </a:rPr>
              <a:t>一、实验目的：</a:t>
            </a:r>
            <a:endParaRPr lang="en-US" altLang="zh-CN" sz="3200" b="1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3200" b="1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3200" b="1" smtClean="0">
                <a:solidFill>
                  <a:srgbClr val="FF0000"/>
                </a:solidFill>
              </a:rPr>
              <a:t>二、实验仪器和器材：</a:t>
            </a:r>
            <a:endParaRPr lang="en-US" altLang="zh-CN" sz="3200" b="1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3200" b="1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3200" b="1" smtClean="0">
                <a:solidFill>
                  <a:srgbClr val="FF0000"/>
                </a:solidFill>
              </a:rPr>
              <a:t>三、实验原理：</a:t>
            </a:r>
            <a:r>
              <a:rPr lang="zh-CN" altLang="en-US" sz="2800" b="1" smtClean="0">
                <a:solidFill>
                  <a:srgbClr val="00B0F0"/>
                </a:solidFill>
              </a:rPr>
              <a:t>简明扼要地阐述实验的理论依据、计算公式、画出电路图或光路图</a:t>
            </a:r>
            <a:endParaRPr lang="en-US" altLang="zh-CN" sz="2800" b="1" smtClean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2065875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/>
              <a:t>科学探究：速度的变化</a:t>
            </a:r>
            <a:endParaRPr lang="zh-CN" altLang="en-US" sz="2800" b="1"/>
          </a:p>
        </p:txBody>
      </p:sp>
      <p:sp>
        <p:nvSpPr>
          <p:cNvPr id="9" name="TextBox 8"/>
          <p:cNvSpPr txBox="1"/>
          <p:nvPr/>
        </p:nvSpPr>
        <p:spPr>
          <a:xfrm>
            <a:off x="1232012" y="3284984"/>
            <a:ext cx="730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探究博尔特同学</a:t>
            </a:r>
            <a:r>
              <a:rPr lang="zh-CN" altLang="en-US" sz="2800" b="1" smtClean="0"/>
              <a:t>在跑步时，速度是否变化？</a:t>
            </a:r>
            <a:endParaRPr lang="zh-CN" altLang="en-US" sz="2800" b="1"/>
          </a:p>
        </p:txBody>
      </p:sp>
      <p:sp>
        <p:nvSpPr>
          <p:cNvPr id="10" name="TextBox 9"/>
          <p:cNvSpPr txBox="1"/>
          <p:nvPr/>
        </p:nvSpPr>
        <p:spPr>
          <a:xfrm>
            <a:off x="1384412" y="4365104"/>
            <a:ext cx="730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/>
              <a:t>停表、刻度尺（皮卷尺）</a:t>
            </a:r>
            <a:endParaRPr lang="zh-CN" altLang="en-US" sz="2800" b="1"/>
          </a:p>
        </p:txBody>
      </p:sp>
      <p:sp>
        <p:nvSpPr>
          <p:cNvPr id="11" name="TextBox 10"/>
          <p:cNvSpPr txBox="1"/>
          <p:nvPr/>
        </p:nvSpPr>
        <p:spPr>
          <a:xfrm>
            <a:off x="5868144" y="5599093"/>
            <a:ext cx="129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/>
              <a:t>v=s/t</a:t>
            </a:r>
            <a:endParaRPr lang="zh-CN" altLang="en-US" sz="3200" b="1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68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" y="6470262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83992" y="404664"/>
            <a:ext cx="8408775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四、实验步骤或内容：</a:t>
            </a:r>
            <a:r>
              <a:rPr lang="zh-CN" altLang="en-US" sz="2800" b="1">
                <a:solidFill>
                  <a:srgbClr val="00B0F0"/>
                </a:solidFill>
              </a:rPr>
              <a:t>要求步骤或内容简单明了。</a:t>
            </a:r>
            <a:endParaRPr lang="en-US" altLang="zh-CN" sz="2800" b="1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3200" b="1" smtClean="0"/>
          </a:p>
          <a:p>
            <a:pPr>
              <a:lnSpc>
                <a:spcPct val="120000"/>
              </a:lnSpc>
            </a:pPr>
            <a:endParaRPr lang="en-US" altLang="zh-CN" sz="32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3200" b="1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3200" b="1" smtClean="0"/>
          </a:p>
          <a:p>
            <a:pPr>
              <a:lnSpc>
                <a:spcPct val="120000"/>
              </a:lnSpc>
            </a:pPr>
            <a:endParaRPr lang="en-US" altLang="zh-CN" sz="3200" b="1"/>
          </a:p>
          <a:p>
            <a:pPr>
              <a:lnSpc>
                <a:spcPct val="120000"/>
              </a:lnSpc>
            </a:pPr>
            <a:endParaRPr lang="en-US" altLang="zh-CN" sz="3200" b="1"/>
          </a:p>
        </p:txBody>
      </p:sp>
      <p:sp>
        <p:nvSpPr>
          <p:cNvPr id="3" name="矩形 2"/>
          <p:cNvSpPr/>
          <p:nvPr/>
        </p:nvSpPr>
        <p:spPr>
          <a:xfrm>
            <a:off x="461771" y="1196752"/>
            <a:ext cx="82532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rgbClr val="0000CC"/>
                </a:solidFill>
              </a:rPr>
              <a:t>方案</a:t>
            </a:r>
            <a:r>
              <a:rPr lang="en-US" altLang="zh-CN" sz="2800" b="1" smtClean="0">
                <a:solidFill>
                  <a:srgbClr val="0000CC"/>
                </a:solidFill>
              </a:rPr>
              <a:t>1</a:t>
            </a:r>
            <a:r>
              <a:rPr lang="zh-CN" altLang="en-US" sz="2800" b="1" smtClean="0">
                <a:solidFill>
                  <a:srgbClr val="0000CC"/>
                </a:solidFill>
              </a:rPr>
              <a:t>、</a:t>
            </a:r>
            <a:r>
              <a:rPr lang="zh-CN" altLang="en-US" sz="2800" smtClean="0"/>
              <a:t>把</a:t>
            </a:r>
            <a:r>
              <a:rPr lang="en-US" altLang="zh-CN" sz="2800" smtClean="0"/>
              <a:t>100m</a:t>
            </a:r>
            <a:r>
              <a:rPr lang="zh-CN" altLang="en-US" sz="2800"/>
              <a:t>平均</a:t>
            </a:r>
            <a:r>
              <a:rPr lang="zh-CN" altLang="en-US" sz="2800" smtClean="0"/>
              <a:t>分成</a:t>
            </a:r>
            <a:r>
              <a:rPr lang="en-US" altLang="zh-CN" sz="2800" smtClean="0"/>
              <a:t>5</a:t>
            </a:r>
            <a:r>
              <a:rPr lang="zh-CN" altLang="en-US" sz="2800" smtClean="0"/>
              <a:t>段</a:t>
            </a:r>
            <a:r>
              <a:rPr lang="zh-CN" altLang="en-US" sz="2800"/>
              <a:t>，</a:t>
            </a:r>
            <a:r>
              <a:rPr lang="zh-CN" altLang="en-US" sz="2800" smtClean="0"/>
              <a:t>分别测出跑到</a:t>
            </a:r>
            <a:r>
              <a:rPr lang="en-US" altLang="zh-CN" sz="2800" smtClean="0"/>
              <a:t>20m</a:t>
            </a:r>
            <a:r>
              <a:rPr lang="zh-CN" altLang="en-US" sz="2800" smtClean="0"/>
              <a:t>、</a:t>
            </a:r>
            <a:r>
              <a:rPr lang="en-US" altLang="zh-CN" sz="2800"/>
              <a:t>40m</a:t>
            </a:r>
            <a:r>
              <a:rPr lang="zh-CN" altLang="en-US" sz="2800" smtClean="0"/>
              <a:t>、</a:t>
            </a:r>
            <a:r>
              <a:rPr lang="en-US" altLang="zh-CN" sz="2800"/>
              <a:t>60m</a:t>
            </a:r>
            <a:r>
              <a:rPr lang="zh-CN" altLang="en-US" sz="2800" smtClean="0"/>
              <a:t>、</a:t>
            </a:r>
            <a:r>
              <a:rPr lang="en-US" altLang="zh-CN" sz="2800"/>
              <a:t>80m</a:t>
            </a:r>
            <a:r>
              <a:rPr lang="zh-CN" altLang="en-US" sz="2800" smtClean="0"/>
              <a:t>、</a:t>
            </a:r>
            <a:r>
              <a:rPr lang="en-US" altLang="zh-CN" sz="2800"/>
              <a:t>100m</a:t>
            </a:r>
            <a:r>
              <a:rPr lang="zh-CN" altLang="en-US" sz="2800" smtClean="0"/>
              <a:t>处时所用的时间，再分别计算出每</a:t>
            </a:r>
            <a:r>
              <a:rPr lang="zh-CN" altLang="en-US" sz="2800"/>
              <a:t>一段所用的</a:t>
            </a:r>
            <a:r>
              <a:rPr lang="zh-CN" altLang="en-US" sz="2800" smtClean="0"/>
              <a:t>时间，最后用公式</a:t>
            </a:r>
            <a:r>
              <a:rPr lang="en-US" altLang="zh-CN" sz="2800" smtClean="0"/>
              <a:t>v=s/t</a:t>
            </a:r>
            <a:r>
              <a:rPr lang="zh-CN" altLang="en-US" sz="2800" smtClean="0"/>
              <a:t>计算出相对应的速度。</a:t>
            </a:r>
            <a:endParaRPr lang="en-US" altLang="zh-CN" sz="2800" smtClean="0"/>
          </a:p>
          <a:p>
            <a:endParaRPr lang="en-US" altLang="zh-CN" sz="2800" smtClean="0"/>
          </a:p>
          <a:p>
            <a:r>
              <a:rPr lang="zh-CN" altLang="en-US" sz="2800" b="1" smtClean="0">
                <a:solidFill>
                  <a:srgbClr val="0000CC"/>
                </a:solidFill>
              </a:rPr>
              <a:t>方案</a:t>
            </a:r>
            <a:r>
              <a:rPr lang="en-US" altLang="zh-CN" sz="2800" b="1" smtClean="0">
                <a:solidFill>
                  <a:srgbClr val="0000CC"/>
                </a:solidFill>
              </a:rPr>
              <a:t>2</a:t>
            </a:r>
            <a:r>
              <a:rPr lang="zh-CN" altLang="en-US" sz="2800" b="1">
                <a:solidFill>
                  <a:srgbClr val="0000CC"/>
                </a:solidFill>
              </a:rPr>
              <a:t>、</a:t>
            </a:r>
            <a:r>
              <a:rPr lang="zh-CN" altLang="en-US" sz="2800"/>
              <a:t>把</a:t>
            </a:r>
            <a:r>
              <a:rPr lang="en-US" altLang="zh-CN" sz="2800"/>
              <a:t>100m</a:t>
            </a:r>
            <a:r>
              <a:rPr lang="zh-CN" altLang="en-US" sz="2800"/>
              <a:t>平均</a:t>
            </a:r>
            <a:r>
              <a:rPr lang="zh-CN" altLang="en-US" sz="2800" smtClean="0"/>
              <a:t>分成</a:t>
            </a:r>
            <a:r>
              <a:rPr lang="en-US" altLang="zh-CN" sz="2800" smtClean="0"/>
              <a:t>10</a:t>
            </a:r>
            <a:r>
              <a:rPr lang="zh-CN" altLang="en-US" sz="2800" smtClean="0"/>
              <a:t>段</a:t>
            </a:r>
            <a:r>
              <a:rPr lang="zh-CN" altLang="en-US" sz="2800"/>
              <a:t>，分别测出跑</a:t>
            </a:r>
            <a:r>
              <a:rPr lang="zh-CN" altLang="en-US" sz="2800" smtClean="0"/>
              <a:t>到</a:t>
            </a:r>
            <a:r>
              <a:rPr lang="en-US" altLang="zh-CN" sz="2800" smtClean="0"/>
              <a:t>10m</a:t>
            </a:r>
            <a:r>
              <a:rPr lang="zh-CN" altLang="en-US" sz="2800" smtClean="0"/>
              <a:t>、</a:t>
            </a:r>
            <a:r>
              <a:rPr lang="en-US" altLang="zh-CN" sz="2800" smtClean="0"/>
              <a:t>20m</a:t>
            </a:r>
            <a:r>
              <a:rPr lang="zh-CN" altLang="en-US" sz="2800" smtClean="0"/>
              <a:t>、</a:t>
            </a:r>
            <a:r>
              <a:rPr lang="en-US" altLang="zh-CN" sz="2800" smtClean="0"/>
              <a:t>30m</a:t>
            </a:r>
            <a:r>
              <a:rPr lang="zh-CN" altLang="en-US" sz="2800" smtClean="0"/>
              <a:t>、</a:t>
            </a:r>
            <a:r>
              <a:rPr lang="en-US" altLang="zh-CN" sz="2800" smtClean="0"/>
              <a:t>40m</a:t>
            </a:r>
            <a:r>
              <a:rPr lang="zh-CN" altLang="en-US" sz="2800" smtClean="0"/>
              <a:t>、</a:t>
            </a:r>
            <a:r>
              <a:rPr lang="en-US" altLang="zh-CN" sz="2800" smtClean="0"/>
              <a:t>50m</a:t>
            </a:r>
            <a:r>
              <a:rPr lang="zh-CN" altLang="en-US" sz="2800" smtClean="0"/>
              <a:t>、</a:t>
            </a:r>
            <a:r>
              <a:rPr lang="en-US" altLang="zh-CN" sz="2800" smtClean="0"/>
              <a:t>60m</a:t>
            </a:r>
            <a:r>
              <a:rPr lang="zh-CN" altLang="en-US" sz="2800" smtClean="0"/>
              <a:t>、</a:t>
            </a:r>
            <a:r>
              <a:rPr lang="en-US" altLang="zh-CN" sz="2800" smtClean="0"/>
              <a:t>70m</a:t>
            </a:r>
            <a:r>
              <a:rPr lang="zh-CN" altLang="en-US" sz="2800" smtClean="0"/>
              <a:t>、</a:t>
            </a:r>
            <a:r>
              <a:rPr lang="en-US" altLang="zh-CN" sz="2800" smtClean="0"/>
              <a:t>80m</a:t>
            </a:r>
            <a:r>
              <a:rPr lang="zh-CN" altLang="en-US" sz="2800" smtClean="0"/>
              <a:t>、</a:t>
            </a:r>
            <a:r>
              <a:rPr lang="en-US" altLang="zh-CN" sz="2800" smtClean="0"/>
              <a:t>90m</a:t>
            </a:r>
            <a:r>
              <a:rPr lang="zh-CN" altLang="en-US" sz="2800" smtClean="0"/>
              <a:t>、</a:t>
            </a:r>
            <a:r>
              <a:rPr lang="en-US" altLang="zh-CN" sz="2800" smtClean="0"/>
              <a:t>100m</a:t>
            </a:r>
            <a:r>
              <a:rPr lang="zh-CN" altLang="en-US" sz="2800" smtClean="0"/>
              <a:t>处</a:t>
            </a:r>
            <a:r>
              <a:rPr lang="zh-CN" altLang="en-US" sz="2800"/>
              <a:t>时所用的时间，再分别计算出每一段所用的时间，最后用公式</a:t>
            </a:r>
            <a:r>
              <a:rPr lang="en-US" altLang="zh-CN" sz="2800"/>
              <a:t>v=s/t</a:t>
            </a:r>
            <a:r>
              <a:rPr lang="zh-CN" altLang="en-US" sz="2800"/>
              <a:t>计算出相对应的速度</a:t>
            </a:r>
            <a:r>
              <a:rPr lang="zh-CN" altLang="en-US" sz="2800" smtClean="0"/>
              <a:t>。</a:t>
            </a:r>
            <a:endParaRPr lang="zh-CN" altLang="en-US" sz="280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B4A7-3B24-4E59-8605-CB8F74A06D4C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768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" y="6470262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83992" y="404664"/>
            <a:ext cx="8408775" cy="1666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smtClean="0">
                <a:solidFill>
                  <a:srgbClr val="FF0000"/>
                </a:solidFill>
              </a:rPr>
              <a:t>五</a:t>
            </a:r>
            <a:r>
              <a:rPr lang="zh-CN" altLang="en-US" sz="3200" b="1">
                <a:solidFill>
                  <a:srgbClr val="FF0000"/>
                </a:solidFill>
              </a:rPr>
              <a:t>、数据记录：</a:t>
            </a:r>
            <a:r>
              <a:rPr lang="zh-CN" altLang="en-US" sz="2800" b="1">
                <a:solidFill>
                  <a:srgbClr val="00B0F0"/>
                </a:solidFill>
              </a:rPr>
              <a:t>实验中测得的原始数据和一些简单的结果尽可能用表格形式列出，并要求正确表示有效数字和单位</a:t>
            </a:r>
            <a:r>
              <a:rPr lang="zh-CN" altLang="en-US" sz="2800" b="1" smtClean="0">
                <a:solidFill>
                  <a:srgbClr val="00B0F0"/>
                </a:solidFill>
              </a:rPr>
              <a:t>。</a:t>
            </a:r>
            <a:endParaRPr lang="en-US" altLang="zh-CN" sz="2800" b="1" smtClean="0">
              <a:solidFill>
                <a:srgbClr val="00B0F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83992" y="2276872"/>
          <a:ext cx="8109198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576064"/>
                <a:gridCol w="1008112"/>
                <a:gridCol w="1080120"/>
                <a:gridCol w="1152128"/>
                <a:gridCol w="1008112"/>
                <a:gridCol w="9804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smtClean="0"/>
                        <a:t>距离</a:t>
                      </a:r>
                      <a:r>
                        <a:rPr lang="en-US" altLang="zh-CN" sz="3200" smtClean="0"/>
                        <a:t>s/m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0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20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40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60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80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100</a:t>
                      </a:r>
                      <a:endParaRPr lang="zh-CN" alt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smtClean="0"/>
                        <a:t>时间</a:t>
                      </a:r>
                      <a:r>
                        <a:rPr lang="en-US" altLang="zh-CN" sz="3200" smtClean="0"/>
                        <a:t>t/s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0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2.88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4.66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6.32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7.97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/>
                        <a:t>9.69</a:t>
                      </a:r>
                      <a:endParaRPr lang="zh-CN" altLang="en-US" sz="320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87879" y="4221088"/>
          <a:ext cx="8162854" cy="972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855"/>
                <a:gridCol w="277171"/>
                <a:gridCol w="668782"/>
                <a:gridCol w="690880"/>
                <a:gridCol w="654367"/>
                <a:gridCol w="698817"/>
                <a:gridCol w="687705"/>
                <a:gridCol w="679767"/>
                <a:gridCol w="644843"/>
                <a:gridCol w="649605"/>
                <a:gridCol w="684657"/>
                <a:gridCol w="700405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/>
                        <a:t>距离</a:t>
                      </a:r>
                      <a:r>
                        <a:rPr lang="en-US" altLang="zh-CN" sz="2000" smtClean="0"/>
                        <a:t>s/m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10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20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30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40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50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60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70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80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90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100</a:t>
                      </a:r>
                      <a:endParaRPr lang="zh-CN" alt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/>
                        <a:t>时间</a:t>
                      </a:r>
                      <a:r>
                        <a:rPr lang="en-US" altLang="zh-CN" sz="2000" smtClean="0"/>
                        <a:t>t/s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0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1.82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2.88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3.78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4.66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5.49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6.32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7.15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7.97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8.82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smtClean="0"/>
                        <a:t>9.69</a:t>
                      </a:r>
                      <a:endParaRPr lang="zh-CN" altLang="en-US" sz="20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视点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模块">
      <a:majorFont>
        <a:latin typeface="Corbel"/>
        <a:ea typeface="Arial"/>
        <a:cs typeface="Arial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Arial"/>
        <a:cs typeface="Arial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视点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2224</Words>
  <Application>Microsoft Office PowerPoint</Application>
  <PresentationFormat>全屏显示(4:3)</PresentationFormat>
  <Paragraphs>366</Paragraphs>
  <Slides>24</Slides>
  <Notes>22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视点</vt:lpstr>
      <vt:lpstr>Equation</vt:lpstr>
      <vt:lpstr>第二章  运动的世界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2020-12-28T14:32:09Z</cp:lastPrinted>
  <dcterms:created xsi:type="dcterms:W3CDTF">2020-12-28T14:32:09Z</dcterms:created>
  <dcterms:modified xsi:type="dcterms:W3CDTF">2021-08-21T03:18:56Z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