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26"/>
  </p:notesMasterIdLst>
  <p:sldIdLst>
    <p:sldId id="394" r:id="rId2"/>
    <p:sldId id="474" r:id="rId3"/>
    <p:sldId id="417" r:id="rId4"/>
    <p:sldId id="419" r:id="rId5"/>
    <p:sldId id="418" r:id="rId6"/>
    <p:sldId id="477" r:id="rId7"/>
    <p:sldId id="479" r:id="rId8"/>
    <p:sldId id="480" r:id="rId9"/>
    <p:sldId id="481" r:id="rId10"/>
    <p:sldId id="451" r:id="rId11"/>
    <p:sldId id="484" r:id="rId12"/>
    <p:sldId id="452" r:id="rId13"/>
    <p:sldId id="454" r:id="rId14"/>
    <p:sldId id="478" r:id="rId15"/>
    <p:sldId id="462" r:id="rId16"/>
    <p:sldId id="463" r:id="rId17"/>
    <p:sldId id="464" r:id="rId18"/>
    <p:sldId id="466" r:id="rId19"/>
    <p:sldId id="485" r:id="rId20"/>
    <p:sldId id="483" r:id="rId21"/>
    <p:sldId id="486" r:id="rId22"/>
    <p:sldId id="476" r:id="rId23"/>
    <p:sldId id="475" r:id="rId24"/>
    <p:sldId id="39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  <a:srgbClr val="CAA726"/>
    <a:srgbClr val="D60093"/>
    <a:srgbClr val="CCFFFF"/>
    <a:srgbClr val="CC66FF"/>
    <a:srgbClr val="3333CC"/>
    <a:srgbClr val="000000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4604" autoAdjust="0"/>
  </p:normalViewPr>
  <p:slideViewPr>
    <p:cSldViewPr>
      <p:cViewPr varScale="1">
        <p:scale>
          <a:sx n="66" d="100"/>
          <a:sy n="66" d="100"/>
        </p:scale>
        <p:origin x="-154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3.xml"/><Relationship Id="rId1" Type="http://schemas.openxmlformats.org/officeDocument/2006/relationships/slide" Target="slides/slide2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8525678-C814-40FD-88D7-33B8979250E2}" type="datetimeFigureOut">
              <a:rPr lang="zh-CN" altLang="en-US"/>
              <a:pPr>
                <a:defRPr/>
              </a:pPr>
              <a:t>2017/5/23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8A89B0F-C45F-4CE0-9604-905EB71901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80618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1ED5E82C-274B-4F8B-8768-583DDB29B157}" type="slidenum">
              <a:rPr lang="en-US" altLang="zh-CN" smtClean="0"/>
              <a:pPr eaLnBrk="1" hangingPunct="1"/>
              <a:t>1</a:t>
            </a:fld>
            <a:endParaRPr lang="en-US" altLang="zh-CN" smtClean="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E8AE6D-A317-4D35-B4EB-479F076E44F3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CCA351A-0FC0-47A0-8349-089F726B5B75}" type="slidenum">
              <a:rPr lang="en-US" altLang="zh-CN" sz="1200"/>
              <a:pPr algn="r"/>
              <a:t>16</a:t>
            </a:fld>
            <a:endParaRPr lang="en-US" altLang="zh-CN" sz="120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/>
              <a:t>本资料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E87230-B233-4AD5-A00C-C23715A12F3F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B6FB7B-1370-4CA9-AEE8-053B2F0322B4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E236CB-5290-4588-8A9C-1072B71E43BD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5500"/>
            </a:lvl1pPr>
          </a:lstStyle>
          <a:p>
            <a:r>
              <a:rPr lang="zh-CN" altLang="en-US" smtClean="0"/>
              <a:t>单击此处编辑母版标题样式</a:t>
            </a:r>
            <a:endParaRPr lang="ko-KR" altLang="ko-KR"/>
          </a:p>
        </p:txBody>
      </p:sp>
      <p:sp>
        <p:nvSpPr>
          <p:cNvPr id="5" name="Rectangle 3"/>
          <p:cNvSpPr>
            <a:spLocks noGrp="1"/>
          </p:cNvSpPr>
          <p:nvPr>
            <p:ph type="subTitle" idx="1"/>
          </p:nvPr>
        </p:nvSpPr>
        <p:spPr>
          <a:xfrm>
            <a:off x="1371600" y="375372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2277A-2BD4-470E-8612-7603691C36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46317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04C94-D023-44A3-B203-800A9D69222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4320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7CC2-E8B2-40DE-9A21-5099593A5A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60232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9209D-904B-421F-8F93-24046E8706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72328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905125"/>
            <a:ext cx="7772400" cy="1362075"/>
          </a:xfrm>
        </p:spPr>
        <p:txBody>
          <a:bodyPr anchor="t"/>
          <a:lstStyle>
            <a:lvl1pPr algn="l">
              <a:defRPr sz="43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636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74C2D-95C8-42E5-9D09-1E0700BCBE2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165124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64C76-9B1D-4615-B173-10E18DF81F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47122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7786E-F82E-4470-84CC-8636AF7CF0A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58171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ko-KR" altLang="ko-KR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1D253-2841-4E0D-A40D-C229678388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93705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004D2-9E4B-4B0B-9D5C-2269A2DFC9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93516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lIns="45720" rIns="45720" anchor="b"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2000" b="1" cap="all" baseline="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799"/>
            <a:ext cx="5111750" cy="46908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47608"/>
            <a:ext cx="3008313" cy="4691063"/>
          </a:xfrm>
        </p:spPr>
        <p:txBody>
          <a:bodyPr lIns="45720" rIns="4572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91017-CB7F-4F60-B0D9-BB50FFB038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854008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/>
          <p:nvPr/>
        </p:nvSpPr>
        <p:spPr>
          <a:xfrm rot="21172883" flipH="1">
            <a:off x="4068763" y="1312863"/>
            <a:ext cx="3673475" cy="3673475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6" name="Rectangle 10"/>
          <p:cNvSpPr/>
          <p:nvPr/>
        </p:nvSpPr>
        <p:spPr>
          <a:xfrm rot="21435926" flipH="1">
            <a:off x="4044950" y="1268413"/>
            <a:ext cx="3673475" cy="3673475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7" name="Rectangle 9"/>
          <p:cNvSpPr/>
          <p:nvPr/>
        </p:nvSpPr>
        <p:spPr>
          <a:xfrm>
            <a:off x="4065588" y="1252538"/>
            <a:ext cx="3840162" cy="3840162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76200" dist="635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8" name="Rectangle 7"/>
          <p:cNvSpPr/>
          <p:nvPr/>
        </p:nvSpPr>
        <p:spPr>
          <a:xfrm rot="293056">
            <a:off x="4124325" y="1181100"/>
            <a:ext cx="3978275" cy="3978275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50000" dist="50800" dir="12900000" sy="99500" kx="90000" ky="150000" algn="tl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605" y="1041009"/>
            <a:ext cx="2743200" cy="1715088"/>
          </a:xfrm>
        </p:spPr>
        <p:txBody>
          <a:bodyPr lIns="45720" rIns="45720" bIns="0" anchor="b"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1900" b="1" cap="all" baseline="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93056">
            <a:off x="4284199" y="1341705"/>
            <a:ext cx="3657600" cy="3657600"/>
          </a:xfrm>
          <a:prstGeom prst="rect">
            <a:avLst/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5605" y="2792436"/>
            <a:ext cx="2743200" cy="2194561"/>
          </a:xfrm>
        </p:spPr>
        <p:txBody>
          <a:bodyPr lIns="54864" rIns="45720" bIns="0"/>
          <a:lstStyle>
            <a:lvl1pPr marL="9144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8D455-715A-4AD6-866A-57BA226B1C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97016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contourW="12700" prstMaterial="powder">
              <a:bevelT w="29210" h="1270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/>
          <a:p>
            <a:r>
              <a:rPr lang="zh-CN" altLang="en-US" smtClean="0"/>
              <a:t>单击此处编辑母版标题样式</a:t>
            </a:r>
            <a:endParaRPr lang="ko-KR" altLang="ko-KR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ko-KR" altLang="ko-KR" smtClean="0"/>
          </a:p>
        </p:txBody>
      </p:sp>
      <p:sp>
        <p:nvSpPr>
          <p:cNvPr id="1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>
              <a:defRPr sz="11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>
            <a:lvl1pPr algn="ctr">
              <a:defRPr sz="11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 algn="r">
              <a:defRPr sz="1100"/>
            </a:lvl1pPr>
          </a:lstStyle>
          <a:p>
            <a:pPr>
              <a:defRPr/>
            </a:pPr>
            <a:fld id="{8CBA2468-398A-4C1C-A73F-21B25A5FE4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50" r:id="rId9"/>
    <p:sldLayoutId id="2147483748" r:id="rId10"/>
    <p:sldLayoutId id="2147483749" r:id="rId11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4500" b="1">
          <a:solidFill>
            <a:schemeClr val="tx2"/>
          </a:solidFill>
          <a:effectLst>
            <a:outerShdw blurRad="55000" dist="22000" dir="5400000" algn="t" rotWithShape="0">
              <a:prstClr val="black">
                <a:alpha val="80000"/>
              </a:prstClr>
            </a:outerShdw>
          </a:effectLst>
          <a:latin typeface="+mj-ea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方正姚体" pitchFamily="2" charset="-122"/>
          <a:ea typeface="方正姚体" pitchFamily="2" charset="-122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方正姚体" pitchFamily="2" charset="-122"/>
          <a:ea typeface="方正姚体" pitchFamily="2" charset="-122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方正姚体" pitchFamily="2" charset="-122"/>
          <a:ea typeface="方正姚体" pitchFamily="2" charset="-122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4500" b="1">
          <a:solidFill>
            <a:schemeClr val="tx2"/>
          </a:solidFill>
          <a:latin typeface="方正姚体" pitchFamily="2" charset="-122"/>
          <a:ea typeface="方正姚体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2588" indent="-273050" algn="l" rtl="0" eaLnBrk="0" fontAlgn="base" latinLnBrk="1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 2" pitchFamily="18" charset="2"/>
        <a:buChar char=""/>
        <a:defRPr sz="2700">
          <a:solidFill>
            <a:schemeClr val="tx1"/>
          </a:solidFill>
          <a:latin typeface="+mn-ea"/>
          <a:ea typeface="+mn-ea"/>
          <a:cs typeface="+mn-cs"/>
        </a:defRPr>
      </a:lvl1pPr>
      <a:lvl2pPr marL="676275" indent="-228600" algn="l" rtl="0" eaLnBrk="0" fontAlgn="base" latinLnBrk="1" hangingPunct="0">
        <a:spcBef>
          <a:spcPct val="20000"/>
        </a:spcBef>
        <a:spcAft>
          <a:spcPct val="0"/>
        </a:spcAft>
        <a:buClr>
          <a:schemeClr val="tx2"/>
        </a:buClr>
        <a:buFont typeface="Wingdings 3" pitchFamily="18" charset="2"/>
        <a:buChar char="­"/>
        <a:defRPr sz="2100">
          <a:solidFill>
            <a:schemeClr val="tx1"/>
          </a:solidFill>
          <a:latin typeface="+mn-ea"/>
          <a:ea typeface="+mn-ea"/>
          <a:cs typeface="+mn-cs"/>
        </a:defRPr>
      </a:lvl2pPr>
      <a:lvl3pPr marL="931863" indent="-228600" algn="l" rtl="0" eaLnBrk="0" fontAlgn="base" latinLnBrk="1" hangingPunct="0">
        <a:spcBef>
          <a:spcPct val="20000"/>
        </a:spcBef>
        <a:spcAft>
          <a:spcPct val="0"/>
        </a:spcAft>
        <a:buClr>
          <a:schemeClr val="tx2"/>
        </a:buClr>
        <a:buFont typeface="Wingdings 2" pitchFamily="18" charset="2"/>
        <a:buChar char=""/>
        <a:defRPr sz="2000">
          <a:solidFill>
            <a:schemeClr val="tx1"/>
          </a:solidFill>
          <a:latin typeface="+mn-ea"/>
          <a:ea typeface="+mn-ea"/>
          <a:cs typeface="+mn-cs"/>
        </a:defRPr>
      </a:lvl3pPr>
      <a:lvl4pPr marL="1196975" indent="-228600" algn="l" rtl="0" eaLnBrk="0" fontAlgn="base" latinLnBrk="1" hangingPunct="0">
        <a:spcBef>
          <a:spcPct val="20000"/>
        </a:spcBef>
        <a:spcAft>
          <a:spcPct val="0"/>
        </a:spcAft>
        <a:buClr>
          <a:schemeClr val="tx2"/>
        </a:buClr>
        <a:buFont typeface="Wingdings 2" pitchFamily="18" charset="2"/>
        <a:buChar char=""/>
        <a:defRPr>
          <a:solidFill>
            <a:schemeClr val="tx1"/>
          </a:solidFill>
          <a:latin typeface="+mn-ea"/>
          <a:ea typeface="+mn-ea"/>
          <a:cs typeface="+mn-cs"/>
        </a:defRPr>
      </a:lvl4pPr>
      <a:lvl5pPr marL="1462088" indent="-228600" algn="l" rtl="0" eaLnBrk="0" fontAlgn="base" latinLnBrk="1" hangingPunct="0">
        <a:spcBef>
          <a:spcPct val="20000"/>
        </a:spcBef>
        <a:spcAft>
          <a:spcPct val="0"/>
        </a:spcAft>
        <a:buClr>
          <a:schemeClr val="tx2"/>
        </a:buClr>
        <a:buFont typeface="Wingdings 2" pitchFamily="18" charset="2"/>
        <a:buChar char=""/>
        <a:defRPr>
          <a:solidFill>
            <a:schemeClr val="tx1"/>
          </a:solidFill>
          <a:latin typeface="+mn-ea"/>
          <a:ea typeface="+mn-ea"/>
          <a:cs typeface="+mn-cs"/>
        </a:defRPr>
      </a:lvl5pPr>
      <a:lvl6pPr marL="1719072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6pPr>
      <a:lvl7pPr marL="1984248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7pPr>
      <a:lvl8pPr marL="2249424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8pPr>
      <a:lvl9pPr marL="2505456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lvl1pPr marL="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27785;&#19982;&#28014;&#24405;&#35838;\&#22823;&#22269;&#20329;&#20992;&#8212;&#8212;&#20013;&#22269;&#28023;&#20891;&#26680;&#28508;&#33351;&#37096;&#38431;_&#26631;&#28165;_baofeng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51" name="Picture 3" descr="风景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WordArt 12"/>
          <p:cNvSpPr>
            <a:spLocks noChangeArrowheads="1" noChangeShapeType="1" noTextEdit="1"/>
          </p:cNvSpPr>
          <p:nvPr/>
        </p:nvSpPr>
        <p:spPr bwMode="auto">
          <a:xfrm>
            <a:off x="2419772" y="1629222"/>
            <a:ext cx="4076700" cy="1066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欢迎指导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6016" y="5085184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</a:rPr>
              <a:t>赣州四中   侯燕凤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27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31"/>
          <p:cNvSpPr>
            <a:spLocks noChangeShapeType="1"/>
          </p:cNvSpPr>
          <p:nvPr/>
        </p:nvSpPr>
        <p:spPr bwMode="auto">
          <a:xfrm>
            <a:off x="250825" y="1773238"/>
            <a:ext cx="0" cy="1114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7" name="Line 32"/>
          <p:cNvSpPr>
            <a:spLocks noChangeShapeType="1"/>
          </p:cNvSpPr>
          <p:nvPr/>
        </p:nvSpPr>
        <p:spPr bwMode="auto">
          <a:xfrm>
            <a:off x="250825" y="2887663"/>
            <a:ext cx="111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8" name="Line 33"/>
          <p:cNvSpPr>
            <a:spLocks noChangeShapeType="1"/>
          </p:cNvSpPr>
          <p:nvPr/>
        </p:nvSpPr>
        <p:spPr bwMode="auto">
          <a:xfrm>
            <a:off x="1368425" y="1773238"/>
            <a:ext cx="0" cy="1114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34"/>
          <p:cNvSpPr>
            <a:spLocks noChangeShapeType="1"/>
          </p:cNvSpPr>
          <p:nvPr/>
        </p:nvSpPr>
        <p:spPr bwMode="auto">
          <a:xfrm>
            <a:off x="250825" y="1952625"/>
            <a:ext cx="111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Line 35"/>
          <p:cNvSpPr>
            <a:spLocks noChangeShapeType="1"/>
          </p:cNvSpPr>
          <p:nvPr/>
        </p:nvSpPr>
        <p:spPr bwMode="auto">
          <a:xfrm>
            <a:off x="250825" y="2051050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Line 36"/>
          <p:cNvSpPr>
            <a:spLocks noChangeShapeType="1"/>
          </p:cNvSpPr>
          <p:nvPr/>
        </p:nvSpPr>
        <p:spPr bwMode="auto">
          <a:xfrm>
            <a:off x="268288" y="214947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Line 37"/>
          <p:cNvSpPr>
            <a:spLocks noChangeShapeType="1"/>
          </p:cNvSpPr>
          <p:nvPr/>
        </p:nvSpPr>
        <p:spPr bwMode="auto">
          <a:xfrm>
            <a:off x="250825" y="282257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Line 38"/>
          <p:cNvSpPr>
            <a:spLocks noChangeShapeType="1"/>
          </p:cNvSpPr>
          <p:nvPr/>
        </p:nvSpPr>
        <p:spPr bwMode="auto">
          <a:xfrm>
            <a:off x="250825" y="2265363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4" name="Line 39"/>
          <p:cNvSpPr>
            <a:spLocks noChangeShapeType="1"/>
          </p:cNvSpPr>
          <p:nvPr/>
        </p:nvSpPr>
        <p:spPr bwMode="auto">
          <a:xfrm>
            <a:off x="250825" y="2379663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Line 40"/>
          <p:cNvSpPr>
            <a:spLocks noChangeShapeType="1"/>
          </p:cNvSpPr>
          <p:nvPr/>
        </p:nvSpPr>
        <p:spPr bwMode="auto">
          <a:xfrm>
            <a:off x="250825" y="2495550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6" name="Line 41"/>
          <p:cNvSpPr>
            <a:spLocks noChangeShapeType="1"/>
          </p:cNvSpPr>
          <p:nvPr/>
        </p:nvSpPr>
        <p:spPr bwMode="auto">
          <a:xfrm>
            <a:off x="250825" y="2609850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7" name="Line 42"/>
          <p:cNvSpPr>
            <a:spLocks noChangeShapeType="1"/>
          </p:cNvSpPr>
          <p:nvPr/>
        </p:nvSpPr>
        <p:spPr bwMode="auto">
          <a:xfrm>
            <a:off x="250825" y="2724150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Line 43"/>
          <p:cNvSpPr>
            <a:spLocks noChangeShapeType="1"/>
          </p:cNvSpPr>
          <p:nvPr/>
        </p:nvSpPr>
        <p:spPr bwMode="auto">
          <a:xfrm>
            <a:off x="285750" y="285591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9" name="Line 44"/>
          <p:cNvSpPr>
            <a:spLocks noChangeShapeType="1"/>
          </p:cNvSpPr>
          <p:nvPr/>
        </p:nvSpPr>
        <p:spPr bwMode="auto">
          <a:xfrm>
            <a:off x="250825" y="199548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0" name="Line 45"/>
          <p:cNvSpPr>
            <a:spLocks noChangeShapeType="1"/>
          </p:cNvSpPr>
          <p:nvPr/>
        </p:nvSpPr>
        <p:spPr bwMode="auto">
          <a:xfrm>
            <a:off x="268288" y="2330450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1" name="Line 46"/>
          <p:cNvSpPr>
            <a:spLocks noChangeShapeType="1"/>
          </p:cNvSpPr>
          <p:nvPr/>
        </p:nvSpPr>
        <p:spPr bwMode="auto">
          <a:xfrm>
            <a:off x="268288" y="210026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2" name="Line 47"/>
          <p:cNvSpPr>
            <a:spLocks noChangeShapeType="1"/>
          </p:cNvSpPr>
          <p:nvPr/>
        </p:nvSpPr>
        <p:spPr bwMode="auto">
          <a:xfrm>
            <a:off x="268288" y="244633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3" name="Line 48"/>
          <p:cNvSpPr>
            <a:spLocks noChangeShapeType="1"/>
          </p:cNvSpPr>
          <p:nvPr/>
        </p:nvSpPr>
        <p:spPr bwMode="auto">
          <a:xfrm>
            <a:off x="268288" y="219868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4" name="Line 49"/>
          <p:cNvSpPr>
            <a:spLocks noChangeShapeType="1"/>
          </p:cNvSpPr>
          <p:nvPr/>
        </p:nvSpPr>
        <p:spPr bwMode="auto">
          <a:xfrm>
            <a:off x="250825" y="256063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5" name="Line 50"/>
          <p:cNvSpPr>
            <a:spLocks noChangeShapeType="1"/>
          </p:cNvSpPr>
          <p:nvPr/>
        </p:nvSpPr>
        <p:spPr bwMode="auto">
          <a:xfrm>
            <a:off x="285750" y="267493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6" name="Line 51"/>
          <p:cNvSpPr>
            <a:spLocks noChangeShapeType="1"/>
          </p:cNvSpPr>
          <p:nvPr/>
        </p:nvSpPr>
        <p:spPr bwMode="auto">
          <a:xfrm>
            <a:off x="250825" y="277336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7" name="Rectangle 52"/>
          <p:cNvSpPr>
            <a:spLocks noChangeArrowheads="1"/>
          </p:cNvSpPr>
          <p:nvPr/>
        </p:nvSpPr>
        <p:spPr bwMode="auto">
          <a:xfrm>
            <a:off x="593725" y="2198688"/>
            <a:ext cx="430213" cy="263525"/>
          </a:xfrm>
          <a:prstGeom prst="rect">
            <a:avLst/>
          </a:prstGeom>
          <a:solidFill>
            <a:srgbClr val="00FF00"/>
          </a:solidFill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8" name="Line 53"/>
          <p:cNvSpPr>
            <a:spLocks noChangeShapeType="1"/>
          </p:cNvSpPr>
          <p:nvPr/>
        </p:nvSpPr>
        <p:spPr bwMode="auto">
          <a:xfrm>
            <a:off x="784225" y="2352675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9" name="Text Box 54"/>
          <p:cNvSpPr txBox="1">
            <a:spLocks noChangeArrowheads="1"/>
          </p:cNvSpPr>
          <p:nvPr/>
        </p:nvSpPr>
        <p:spPr bwMode="auto">
          <a:xfrm>
            <a:off x="860425" y="2555875"/>
            <a:ext cx="477838" cy="57943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G</a:t>
            </a:r>
          </a:p>
        </p:txBody>
      </p:sp>
      <p:sp>
        <p:nvSpPr>
          <p:cNvPr id="11290" name="Text Box 55"/>
          <p:cNvSpPr txBox="1">
            <a:spLocks noChangeArrowheads="1"/>
          </p:cNvSpPr>
          <p:nvPr/>
        </p:nvSpPr>
        <p:spPr bwMode="auto">
          <a:xfrm>
            <a:off x="827088" y="1557338"/>
            <a:ext cx="455612" cy="57943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F</a:t>
            </a:r>
          </a:p>
        </p:txBody>
      </p:sp>
      <p:sp>
        <p:nvSpPr>
          <p:cNvPr id="11291" name="Oval 56"/>
          <p:cNvSpPr>
            <a:spLocks noChangeArrowheads="1"/>
          </p:cNvSpPr>
          <p:nvPr/>
        </p:nvSpPr>
        <p:spPr bwMode="auto">
          <a:xfrm>
            <a:off x="784225" y="2330450"/>
            <a:ext cx="34925" cy="33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2" name="Line 57"/>
          <p:cNvSpPr>
            <a:spLocks noChangeShapeType="1"/>
          </p:cNvSpPr>
          <p:nvPr/>
        </p:nvSpPr>
        <p:spPr bwMode="auto">
          <a:xfrm flipH="1" flipV="1">
            <a:off x="755650" y="1628775"/>
            <a:ext cx="28575" cy="7239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4" name="Text Box 88"/>
          <p:cNvSpPr txBox="1">
            <a:spLocks noChangeArrowheads="1"/>
          </p:cNvSpPr>
          <p:nvPr/>
        </p:nvSpPr>
        <p:spPr bwMode="auto">
          <a:xfrm>
            <a:off x="395288" y="14128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endParaRPr lang="zh-CN" altLang="zh-CN"/>
          </a:p>
        </p:txBody>
      </p:sp>
      <p:sp>
        <p:nvSpPr>
          <p:cNvPr id="11295" name="Text Box 89"/>
          <p:cNvSpPr txBox="1">
            <a:spLocks noChangeArrowheads="1"/>
          </p:cNvSpPr>
          <p:nvPr/>
        </p:nvSpPr>
        <p:spPr bwMode="auto">
          <a:xfrm>
            <a:off x="251520" y="908720"/>
            <a:ext cx="5435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当物体</a:t>
            </a:r>
            <a:r>
              <a:rPr lang="zh-CN" altLang="en-US" sz="3600" b="1" i="1" dirty="0" smtClean="0">
                <a:solidFill>
                  <a:srgbClr val="FF0000"/>
                </a:solidFill>
                <a:ea typeface="楷体_GB2312" pitchFamily="49" charset="-122"/>
              </a:rPr>
              <a:t>浸没</a:t>
            </a:r>
            <a:r>
              <a:rPr lang="zh-CN" altLang="en-US" sz="3600" b="1" dirty="0" smtClean="0">
                <a:solidFill>
                  <a:srgbClr val="0000FF"/>
                </a:solidFill>
                <a:ea typeface="楷体_GB2312" pitchFamily="49" charset="-122"/>
              </a:rPr>
              <a:t>在液体中时：</a:t>
            </a:r>
            <a:endParaRPr lang="zh-CN" altLang="en-US" sz="36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371802" name="Text Box 90"/>
          <p:cNvSpPr txBox="1">
            <a:spLocks noChangeArrowheads="1"/>
          </p:cNvSpPr>
          <p:nvPr/>
        </p:nvSpPr>
        <p:spPr bwMode="auto">
          <a:xfrm>
            <a:off x="1692275" y="1989138"/>
            <a:ext cx="1758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zh-CN" altLang="en-US" sz="36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浮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&gt;</a:t>
            </a: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zh-CN" altLang="en-US" sz="36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物</a:t>
            </a:r>
          </a:p>
        </p:txBody>
      </p:sp>
      <p:sp>
        <p:nvSpPr>
          <p:cNvPr id="371803" name="Text Box 91"/>
          <p:cNvSpPr txBox="1">
            <a:spLocks noChangeArrowheads="1"/>
          </p:cNvSpPr>
          <p:nvPr/>
        </p:nvSpPr>
        <p:spPr bwMode="auto">
          <a:xfrm>
            <a:off x="1692275" y="3644900"/>
            <a:ext cx="1943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zh-CN" altLang="en-US" sz="36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浮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＝</a:t>
            </a: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zh-CN" altLang="en-US" sz="36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物</a:t>
            </a:r>
          </a:p>
        </p:txBody>
      </p:sp>
      <p:sp>
        <p:nvSpPr>
          <p:cNvPr id="371804" name="Text Box 92"/>
          <p:cNvSpPr txBox="1">
            <a:spLocks noChangeArrowheads="1"/>
          </p:cNvSpPr>
          <p:nvPr/>
        </p:nvSpPr>
        <p:spPr bwMode="auto">
          <a:xfrm>
            <a:off x="1692275" y="5300663"/>
            <a:ext cx="1758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zh-CN" altLang="en-US" sz="36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浮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</a:t>
            </a: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</a:t>
            </a:r>
            <a:r>
              <a:rPr lang="zh-CN" altLang="en-US" sz="36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物</a:t>
            </a:r>
          </a:p>
        </p:txBody>
      </p:sp>
      <p:sp>
        <p:nvSpPr>
          <p:cNvPr id="371805" name="Text Box 93"/>
          <p:cNvSpPr txBox="1">
            <a:spLocks noChangeArrowheads="1"/>
          </p:cNvSpPr>
          <p:nvPr/>
        </p:nvSpPr>
        <p:spPr bwMode="auto">
          <a:xfrm>
            <a:off x="3924300" y="5373688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sz="36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下沉</a:t>
            </a:r>
          </a:p>
        </p:txBody>
      </p:sp>
      <p:sp>
        <p:nvSpPr>
          <p:cNvPr id="371806" name="Text Box 94"/>
          <p:cNvSpPr txBox="1">
            <a:spLocks noChangeArrowheads="1"/>
          </p:cNvSpPr>
          <p:nvPr/>
        </p:nvSpPr>
        <p:spPr bwMode="auto">
          <a:xfrm>
            <a:off x="4067175" y="3644900"/>
            <a:ext cx="1604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sz="36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悬浮</a:t>
            </a:r>
          </a:p>
        </p:txBody>
      </p:sp>
      <p:sp>
        <p:nvSpPr>
          <p:cNvPr id="371807" name="Text Box 95"/>
          <p:cNvSpPr txBox="1">
            <a:spLocks noChangeArrowheads="1"/>
          </p:cNvSpPr>
          <p:nvPr/>
        </p:nvSpPr>
        <p:spPr bwMode="auto">
          <a:xfrm>
            <a:off x="3995738" y="1989138"/>
            <a:ext cx="12969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zh-CN" altLang="en-US" sz="3600" b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上浮</a:t>
            </a:r>
          </a:p>
        </p:txBody>
      </p:sp>
      <p:sp>
        <p:nvSpPr>
          <p:cNvPr id="11302" name="AutoShape 96"/>
          <p:cNvSpPr>
            <a:spLocks noChangeArrowheads="1"/>
          </p:cNvSpPr>
          <p:nvPr/>
        </p:nvSpPr>
        <p:spPr bwMode="auto">
          <a:xfrm>
            <a:off x="3492500" y="3860800"/>
            <a:ext cx="431800" cy="288925"/>
          </a:xfrm>
          <a:prstGeom prst="rightArrow">
            <a:avLst>
              <a:gd name="adj1" fmla="val 50000"/>
              <a:gd name="adj2" fmla="val 37363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3" name="AutoShape 97"/>
          <p:cNvSpPr>
            <a:spLocks noChangeArrowheads="1"/>
          </p:cNvSpPr>
          <p:nvPr/>
        </p:nvSpPr>
        <p:spPr bwMode="auto">
          <a:xfrm>
            <a:off x="3492500" y="5589588"/>
            <a:ext cx="431800" cy="287337"/>
          </a:xfrm>
          <a:prstGeom prst="rightArrow">
            <a:avLst>
              <a:gd name="adj1" fmla="val 50000"/>
              <a:gd name="adj2" fmla="val 37569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4" name="AutoShape 98"/>
          <p:cNvSpPr>
            <a:spLocks noChangeArrowheads="1"/>
          </p:cNvSpPr>
          <p:nvPr/>
        </p:nvSpPr>
        <p:spPr bwMode="auto">
          <a:xfrm>
            <a:off x="3492500" y="2276475"/>
            <a:ext cx="503238" cy="288925"/>
          </a:xfrm>
          <a:prstGeom prst="rightArrow">
            <a:avLst>
              <a:gd name="adj1" fmla="val 50000"/>
              <a:gd name="adj2" fmla="val 43544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1815" name="Rectangle 103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71816" name="Text Box 104"/>
          <p:cNvSpPr txBox="1">
            <a:spLocks noChangeArrowheads="1"/>
          </p:cNvSpPr>
          <p:nvPr/>
        </p:nvSpPr>
        <p:spPr bwMode="auto">
          <a:xfrm>
            <a:off x="1835150" y="0"/>
            <a:ext cx="5041900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一、浮沉条件</a:t>
            </a:r>
          </a:p>
        </p:txBody>
      </p:sp>
      <p:sp>
        <p:nvSpPr>
          <p:cNvPr id="11307" name="Line 106"/>
          <p:cNvSpPr>
            <a:spLocks noChangeShapeType="1"/>
          </p:cNvSpPr>
          <p:nvPr/>
        </p:nvSpPr>
        <p:spPr bwMode="auto">
          <a:xfrm>
            <a:off x="250825" y="3357563"/>
            <a:ext cx="0" cy="1055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8" name="Line 107"/>
          <p:cNvSpPr>
            <a:spLocks noChangeShapeType="1"/>
          </p:cNvSpPr>
          <p:nvPr/>
        </p:nvSpPr>
        <p:spPr bwMode="auto">
          <a:xfrm>
            <a:off x="250825" y="4413250"/>
            <a:ext cx="111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09" name="Line 108"/>
          <p:cNvSpPr>
            <a:spLocks noChangeShapeType="1"/>
          </p:cNvSpPr>
          <p:nvPr/>
        </p:nvSpPr>
        <p:spPr bwMode="auto">
          <a:xfrm>
            <a:off x="1368425" y="3357563"/>
            <a:ext cx="0" cy="1055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0" name="Line 109"/>
          <p:cNvSpPr>
            <a:spLocks noChangeShapeType="1"/>
          </p:cNvSpPr>
          <p:nvPr/>
        </p:nvSpPr>
        <p:spPr bwMode="auto">
          <a:xfrm>
            <a:off x="250825" y="3527425"/>
            <a:ext cx="111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1" name="Line 110"/>
          <p:cNvSpPr>
            <a:spLocks noChangeShapeType="1"/>
          </p:cNvSpPr>
          <p:nvPr/>
        </p:nvSpPr>
        <p:spPr bwMode="auto">
          <a:xfrm>
            <a:off x="250825" y="3621088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2" name="Line 111"/>
          <p:cNvSpPr>
            <a:spLocks noChangeShapeType="1"/>
          </p:cNvSpPr>
          <p:nvPr/>
        </p:nvSpPr>
        <p:spPr bwMode="auto">
          <a:xfrm>
            <a:off x="268288" y="3714750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3" name="Line 112"/>
          <p:cNvSpPr>
            <a:spLocks noChangeShapeType="1"/>
          </p:cNvSpPr>
          <p:nvPr/>
        </p:nvSpPr>
        <p:spPr bwMode="auto">
          <a:xfrm>
            <a:off x="250825" y="4351338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4" name="Line 113"/>
          <p:cNvSpPr>
            <a:spLocks noChangeShapeType="1"/>
          </p:cNvSpPr>
          <p:nvPr/>
        </p:nvSpPr>
        <p:spPr bwMode="auto">
          <a:xfrm>
            <a:off x="250825" y="3824288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5" name="Line 114"/>
          <p:cNvSpPr>
            <a:spLocks noChangeShapeType="1"/>
          </p:cNvSpPr>
          <p:nvPr/>
        </p:nvSpPr>
        <p:spPr bwMode="auto">
          <a:xfrm>
            <a:off x="250825" y="3932238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6" name="Line 115"/>
          <p:cNvSpPr>
            <a:spLocks noChangeShapeType="1"/>
          </p:cNvSpPr>
          <p:nvPr/>
        </p:nvSpPr>
        <p:spPr bwMode="auto">
          <a:xfrm>
            <a:off x="250825" y="4040188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7" name="Line 116"/>
          <p:cNvSpPr>
            <a:spLocks noChangeShapeType="1"/>
          </p:cNvSpPr>
          <p:nvPr/>
        </p:nvSpPr>
        <p:spPr bwMode="auto">
          <a:xfrm>
            <a:off x="250825" y="414972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8" name="Line 117"/>
          <p:cNvSpPr>
            <a:spLocks noChangeShapeType="1"/>
          </p:cNvSpPr>
          <p:nvPr/>
        </p:nvSpPr>
        <p:spPr bwMode="auto">
          <a:xfrm>
            <a:off x="250825" y="425767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19" name="Line 118"/>
          <p:cNvSpPr>
            <a:spLocks noChangeShapeType="1"/>
          </p:cNvSpPr>
          <p:nvPr/>
        </p:nvSpPr>
        <p:spPr bwMode="auto">
          <a:xfrm>
            <a:off x="285750" y="438308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0" name="Line 119"/>
          <p:cNvSpPr>
            <a:spLocks noChangeShapeType="1"/>
          </p:cNvSpPr>
          <p:nvPr/>
        </p:nvSpPr>
        <p:spPr bwMode="auto">
          <a:xfrm>
            <a:off x="250825" y="3568700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1" name="Line 120"/>
          <p:cNvSpPr>
            <a:spLocks noChangeShapeType="1"/>
          </p:cNvSpPr>
          <p:nvPr/>
        </p:nvSpPr>
        <p:spPr bwMode="auto">
          <a:xfrm>
            <a:off x="268288" y="388461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2" name="Line 121"/>
          <p:cNvSpPr>
            <a:spLocks noChangeShapeType="1"/>
          </p:cNvSpPr>
          <p:nvPr/>
        </p:nvSpPr>
        <p:spPr bwMode="auto">
          <a:xfrm>
            <a:off x="268288" y="3667125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3" name="Line 122"/>
          <p:cNvSpPr>
            <a:spLocks noChangeShapeType="1"/>
          </p:cNvSpPr>
          <p:nvPr/>
        </p:nvSpPr>
        <p:spPr bwMode="auto">
          <a:xfrm>
            <a:off x="268288" y="3994150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4" name="Line 123"/>
          <p:cNvSpPr>
            <a:spLocks noChangeShapeType="1"/>
          </p:cNvSpPr>
          <p:nvPr/>
        </p:nvSpPr>
        <p:spPr bwMode="auto">
          <a:xfrm>
            <a:off x="268288" y="376078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5" name="Line 124"/>
          <p:cNvSpPr>
            <a:spLocks noChangeShapeType="1"/>
          </p:cNvSpPr>
          <p:nvPr/>
        </p:nvSpPr>
        <p:spPr bwMode="auto">
          <a:xfrm>
            <a:off x="250825" y="410368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6" name="Line 125"/>
          <p:cNvSpPr>
            <a:spLocks noChangeShapeType="1"/>
          </p:cNvSpPr>
          <p:nvPr/>
        </p:nvSpPr>
        <p:spPr bwMode="auto">
          <a:xfrm>
            <a:off x="285750" y="421163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7" name="Line 126"/>
          <p:cNvSpPr>
            <a:spLocks noChangeShapeType="1"/>
          </p:cNvSpPr>
          <p:nvPr/>
        </p:nvSpPr>
        <p:spPr bwMode="auto">
          <a:xfrm>
            <a:off x="250825" y="430371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28" name="Rectangle 127"/>
          <p:cNvSpPr>
            <a:spLocks noChangeArrowheads="1"/>
          </p:cNvSpPr>
          <p:nvPr/>
        </p:nvSpPr>
        <p:spPr bwMode="auto">
          <a:xfrm>
            <a:off x="593725" y="3760788"/>
            <a:ext cx="430213" cy="247650"/>
          </a:xfrm>
          <a:prstGeom prst="rect">
            <a:avLst/>
          </a:prstGeom>
          <a:solidFill>
            <a:srgbClr val="00FF00"/>
          </a:solidFill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29" name="Line 128"/>
          <p:cNvSpPr>
            <a:spLocks noChangeShapeType="1"/>
          </p:cNvSpPr>
          <p:nvPr/>
        </p:nvSpPr>
        <p:spPr bwMode="auto">
          <a:xfrm>
            <a:off x="784225" y="3905250"/>
            <a:ext cx="0" cy="4349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0" name="Text Box 129"/>
          <p:cNvSpPr txBox="1">
            <a:spLocks noChangeArrowheads="1"/>
          </p:cNvSpPr>
          <p:nvPr/>
        </p:nvSpPr>
        <p:spPr bwMode="auto">
          <a:xfrm>
            <a:off x="860425" y="4098925"/>
            <a:ext cx="477838" cy="57943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G</a:t>
            </a:r>
          </a:p>
        </p:txBody>
      </p:sp>
      <p:sp>
        <p:nvSpPr>
          <p:cNvPr id="11331" name="Text Box 130"/>
          <p:cNvSpPr txBox="1">
            <a:spLocks noChangeArrowheads="1"/>
          </p:cNvSpPr>
          <p:nvPr/>
        </p:nvSpPr>
        <p:spPr bwMode="auto">
          <a:xfrm>
            <a:off x="827088" y="3213100"/>
            <a:ext cx="455612" cy="57943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F</a:t>
            </a:r>
          </a:p>
        </p:txBody>
      </p:sp>
      <p:sp>
        <p:nvSpPr>
          <p:cNvPr id="11332" name="Oval 131"/>
          <p:cNvSpPr>
            <a:spLocks noChangeArrowheads="1"/>
          </p:cNvSpPr>
          <p:nvPr/>
        </p:nvSpPr>
        <p:spPr bwMode="auto">
          <a:xfrm>
            <a:off x="784225" y="3884613"/>
            <a:ext cx="34925" cy="317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33" name="Line 132"/>
          <p:cNvSpPr>
            <a:spLocks noChangeShapeType="1"/>
          </p:cNvSpPr>
          <p:nvPr/>
        </p:nvSpPr>
        <p:spPr bwMode="auto">
          <a:xfrm flipV="1">
            <a:off x="784225" y="3484563"/>
            <a:ext cx="0" cy="4206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4" name="Line 134"/>
          <p:cNvSpPr>
            <a:spLocks noChangeShapeType="1"/>
          </p:cNvSpPr>
          <p:nvPr/>
        </p:nvSpPr>
        <p:spPr bwMode="auto">
          <a:xfrm>
            <a:off x="250825" y="5084763"/>
            <a:ext cx="0" cy="1116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5" name="Line 135"/>
          <p:cNvSpPr>
            <a:spLocks noChangeShapeType="1"/>
          </p:cNvSpPr>
          <p:nvPr/>
        </p:nvSpPr>
        <p:spPr bwMode="auto">
          <a:xfrm>
            <a:off x="250825" y="6200775"/>
            <a:ext cx="111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6" name="Line 136"/>
          <p:cNvSpPr>
            <a:spLocks noChangeShapeType="1"/>
          </p:cNvSpPr>
          <p:nvPr/>
        </p:nvSpPr>
        <p:spPr bwMode="auto">
          <a:xfrm>
            <a:off x="1368425" y="5084763"/>
            <a:ext cx="0" cy="1116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7" name="Line 137"/>
          <p:cNvSpPr>
            <a:spLocks noChangeShapeType="1"/>
          </p:cNvSpPr>
          <p:nvPr/>
        </p:nvSpPr>
        <p:spPr bwMode="auto">
          <a:xfrm>
            <a:off x="250825" y="5264150"/>
            <a:ext cx="1117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8" name="Line 138"/>
          <p:cNvSpPr>
            <a:spLocks noChangeShapeType="1"/>
          </p:cNvSpPr>
          <p:nvPr/>
        </p:nvSpPr>
        <p:spPr bwMode="auto">
          <a:xfrm>
            <a:off x="250825" y="536257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39" name="Line 139"/>
          <p:cNvSpPr>
            <a:spLocks noChangeShapeType="1"/>
          </p:cNvSpPr>
          <p:nvPr/>
        </p:nvSpPr>
        <p:spPr bwMode="auto">
          <a:xfrm>
            <a:off x="268288" y="5461000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0" name="Line 140"/>
          <p:cNvSpPr>
            <a:spLocks noChangeShapeType="1"/>
          </p:cNvSpPr>
          <p:nvPr/>
        </p:nvSpPr>
        <p:spPr bwMode="auto">
          <a:xfrm>
            <a:off x="250825" y="6134100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1" name="Line 141"/>
          <p:cNvSpPr>
            <a:spLocks noChangeShapeType="1"/>
          </p:cNvSpPr>
          <p:nvPr/>
        </p:nvSpPr>
        <p:spPr bwMode="auto">
          <a:xfrm>
            <a:off x="250825" y="5576888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2" name="Line 142"/>
          <p:cNvSpPr>
            <a:spLocks noChangeShapeType="1"/>
          </p:cNvSpPr>
          <p:nvPr/>
        </p:nvSpPr>
        <p:spPr bwMode="auto">
          <a:xfrm>
            <a:off x="250825" y="5691188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3" name="Line 143"/>
          <p:cNvSpPr>
            <a:spLocks noChangeShapeType="1"/>
          </p:cNvSpPr>
          <p:nvPr/>
        </p:nvSpPr>
        <p:spPr bwMode="auto">
          <a:xfrm>
            <a:off x="250825" y="580707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4" name="Line 144"/>
          <p:cNvSpPr>
            <a:spLocks noChangeShapeType="1"/>
          </p:cNvSpPr>
          <p:nvPr/>
        </p:nvSpPr>
        <p:spPr bwMode="auto">
          <a:xfrm>
            <a:off x="250825" y="592137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5" name="Line 145"/>
          <p:cNvSpPr>
            <a:spLocks noChangeShapeType="1"/>
          </p:cNvSpPr>
          <p:nvPr/>
        </p:nvSpPr>
        <p:spPr bwMode="auto">
          <a:xfrm>
            <a:off x="250825" y="6035675"/>
            <a:ext cx="1117600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6" name="Line 146"/>
          <p:cNvSpPr>
            <a:spLocks noChangeShapeType="1"/>
          </p:cNvSpPr>
          <p:nvPr/>
        </p:nvSpPr>
        <p:spPr bwMode="auto">
          <a:xfrm>
            <a:off x="285750" y="616743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7" name="Line 147"/>
          <p:cNvSpPr>
            <a:spLocks noChangeShapeType="1"/>
          </p:cNvSpPr>
          <p:nvPr/>
        </p:nvSpPr>
        <p:spPr bwMode="auto">
          <a:xfrm>
            <a:off x="250825" y="530701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8" name="Line 148"/>
          <p:cNvSpPr>
            <a:spLocks noChangeShapeType="1"/>
          </p:cNvSpPr>
          <p:nvPr/>
        </p:nvSpPr>
        <p:spPr bwMode="auto">
          <a:xfrm>
            <a:off x="268288" y="5641975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49" name="Line 149"/>
          <p:cNvSpPr>
            <a:spLocks noChangeShapeType="1"/>
          </p:cNvSpPr>
          <p:nvPr/>
        </p:nvSpPr>
        <p:spPr bwMode="auto">
          <a:xfrm>
            <a:off x="268288" y="541178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0" name="Line 150"/>
          <p:cNvSpPr>
            <a:spLocks noChangeShapeType="1"/>
          </p:cNvSpPr>
          <p:nvPr/>
        </p:nvSpPr>
        <p:spPr bwMode="auto">
          <a:xfrm>
            <a:off x="268288" y="575786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1" name="Line 151"/>
          <p:cNvSpPr>
            <a:spLocks noChangeShapeType="1"/>
          </p:cNvSpPr>
          <p:nvPr/>
        </p:nvSpPr>
        <p:spPr bwMode="auto">
          <a:xfrm>
            <a:off x="268288" y="551021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2" name="Line 152"/>
          <p:cNvSpPr>
            <a:spLocks noChangeShapeType="1"/>
          </p:cNvSpPr>
          <p:nvPr/>
        </p:nvSpPr>
        <p:spPr bwMode="auto">
          <a:xfrm>
            <a:off x="250825" y="587216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3" name="Line 153"/>
          <p:cNvSpPr>
            <a:spLocks noChangeShapeType="1"/>
          </p:cNvSpPr>
          <p:nvPr/>
        </p:nvSpPr>
        <p:spPr bwMode="auto">
          <a:xfrm>
            <a:off x="285750" y="5986463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4" name="Line 154"/>
          <p:cNvSpPr>
            <a:spLocks noChangeShapeType="1"/>
          </p:cNvSpPr>
          <p:nvPr/>
        </p:nvSpPr>
        <p:spPr bwMode="auto">
          <a:xfrm>
            <a:off x="250825" y="6084888"/>
            <a:ext cx="1082675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5" name="Rectangle 155"/>
          <p:cNvSpPr>
            <a:spLocks noChangeArrowheads="1"/>
          </p:cNvSpPr>
          <p:nvPr/>
        </p:nvSpPr>
        <p:spPr bwMode="auto">
          <a:xfrm>
            <a:off x="593725" y="5510213"/>
            <a:ext cx="430213" cy="263525"/>
          </a:xfrm>
          <a:prstGeom prst="rect">
            <a:avLst/>
          </a:prstGeom>
          <a:solidFill>
            <a:srgbClr val="00FF00"/>
          </a:solidFill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56" name="Line 156"/>
          <p:cNvSpPr>
            <a:spLocks noChangeShapeType="1"/>
          </p:cNvSpPr>
          <p:nvPr/>
        </p:nvSpPr>
        <p:spPr bwMode="auto">
          <a:xfrm>
            <a:off x="827088" y="5661025"/>
            <a:ext cx="0" cy="6746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57" name="Text Box 157"/>
          <p:cNvSpPr txBox="1">
            <a:spLocks noChangeArrowheads="1"/>
          </p:cNvSpPr>
          <p:nvPr/>
        </p:nvSpPr>
        <p:spPr bwMode="auto">
          <a:xfrm>
            <a:off x="827088" y="6021388"/>
            <a:ext cx="477837" cy="57943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G</a:t>
            </a:r>
          </a:p>
        </p:txBody>
      </p:sp>
      <p:sp>
        <p:nvSpPr>
          <p:cNvPr id="11358" name="Text Box 158"/>
          <p:cNvSpPr txBox="1">
            <a:spLocks noChangeArrowheads="1"/>
          </p:cNvSpPr>
          <p:nvPr/>
        </p:nvSpPr>
        <p:spPr bwMode="auto">
          <a:xfrm>
            <a:off x="900113" y="4797425"/>
            <a:ext cx="455612" cy="57943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F</a:t>
            </a:r>
          </a:p>
        </p:txBody>
      </p:sp>
      <p:sp>
        <p:nvSpPr>
          <p:cNvPr id="11359" name="Oval 159"/>
          <p:cNvSpPr>
            <a:spLocks noChangeArrowheads="1"/>
          </p:cNvSpPr>
          <p:nvPr/>
        </p:nvSpPr>
        <p:spPr bwMode="auto">
          <a:xfrm>
            <a:off x="784225" y="5641975"/>
            <a:ext cx="34925" cy="33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60" name="Line 160"/>
          <p:cNvSpPr>
            <a:spLocks noChangeShapeType="1"/>
          </p:cNvSpPr>
          <p:nvPr/>
        </p:nvSpPr>
        <p:spPr bwMode="auto">
          <a:xfrm flipV="1">
            <a:off x="827088" y="5229225"/>
            <a:ext cx="0" cy="446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1" name="Line 162"/>
          <p:cNvSpPr>
            <a:spLocks noChangeShapeType="1"/>
          </p:cNvSpPr>
          <p:nvPr/>
        </p:nvSpPr>
        <p:spPr bwMode="auto">
          <a:xfrm>
            <a:off x="7885113" y="1916113"/>
            <a:ext cx="0" cy="1096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2" name="Line 163"/>
          <p:cNvSpPr>
            <a:spLocks noChangeShapeType="1"/>
          </p:cNvSpPr>
          <p:nvPr/>
        </p:nvSpPr>
        <p:spPr bwMode="auto">
          <a:xfrm>
            <a:off x="7885113" y="3013075"/>
            <a:ext cx="919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3" name="Line 164"/>
          <p:cNvSpPr>
            <a:spLocks noChangeShapeType="1"/>
          </p:cNvSpPr>
          <p:nvPr/>
        </p:nvSpPr>
        <p:spPr bwMode="auto">
          <a:xfrm>
            <a:off x="8804275" y="1916113"/>
            <a:ext cx="0" cy="1096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4" name="Line 165"/>
          <p:cNvSpPr>
            <a:spLocks noChangeShapeType="1"/>
          </p:cNvSpPr>
          <p:nvPr/>
        </p:nvSpPr>
        <p:spPr bwMode="auto">
          <a:xfrm>
            <a:off x="7885113" y="2093913"/>
            <a:ext cx="919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5" name="Line 166"/>
          <p:cNvSpPr>
            <a:spLocks noChangeShapeType="1"/>
          </p:cNvSpPr>
          <p:nvPr/>
        </p:nvSpPr>
        <p:spPr bwMode="auto">
          <a:xfrm>
            <a:off x="7885113" y="2189163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6" name="Line 167"/>
          <p:cNvSpPr>
            <a:spLocks noChangeShapeType="1"/>
          </p:cNvSpPr>
          <p:nvPr/>
        </p:nvSpPr>
        <p:spPr bwMode="auto">
          <a:xfrm>
            <a:off x="7899400" y="2286000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7" name="Line 168"/>
          <p:cNvSpPr>
            <a:spLocks noChangeShapeType="1"/>
          </p:cNvSpPr>
          <p:nvPr/>
        </p:nvSpPr>
        <p:spPr bwMode="auto">
          <a:xfrm>
            <a:off x="7885113" y="2947988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8" name="Line 169"/>
          <p:cNvSpPr>
            <a:spLocks noChangeShapeType="1"/>
          </p:cNvSpPr>
          <p:nvPr/>
        </p:nvSpPr>
        <p:spPr bwMode="auto">
          <a:xfrm>
            <a:off x="7885113" y="2400300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69" name="Line 170"/>
          <p:cNvSpPr>
            <a:spLocks noChangeShapeType="1"/>
          </p:cNvSpPr>
          <p:nvPr/>
        </p:nvSpPr>
        <p:spPr bwMode="auto">
          <a:xfrm>
            <a:off x="7885113" y="2513013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0" name="Line 171"/>
          <p:cNvSpPr>
            <a:spLocks noChangeShapeType="1"/>
          </p:cNvSpPr>
          <p:nvPr/>
        </p:nvSpPr>
        <p:spPr bwMode="auto">
          <a:xfrm>
            <a:off x="7885113" y="2625725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1" name="Line 172"/>
          <p:cNvSpPr>
            <a:spLocks noChangeShapeType="1"/>
          </p:cNvSpPr>
          <p:nvPr/>
        </p:nvSpPr>
        <p:spPr bwMode="auto">
          <a:xfrm>
            <a:off x="7885113" y="2740025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2" name="Line 173"/>
          <p:cNvSpPr>
            <a:spLocks noChangeShapeType="1"/>
          </p:cNvSpPr>
          <p:nvPr/>
        </p:nvSpPr>
        <p:spPr bwMode="auto">
          <a:xfrm>
            <a:off x="7885113" y="2851150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3" name="Line 174"/>
          <p:cNvSpPr>
            <a:spLocks noChangeShapeType="1"/>
          </p:cNvSpPr>
          <p:nvPr/>
        </p:nvSpPr>
        <p:spPr bwMode="auto">
          <a:xfrm>
            <a:off x="7913688" y="2981325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4" name="Line 175"/>
          <p:cNvSpPr>
            <a:spLocks noChangeShapeType="1"/>
          </p:cNvSpPr>
          <p:nvPr/>
        </p:nvSpPr>
        <p:spPr bwMode="auto">
          <a:xfrm>
            <a:off x="7885113" y="2135188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5" name="Line 176"/>
          <p:cNvSpPr>
            <a:spLocks noChangeShapeType="1"/>
          </p:cNvSpPr>
          <p:nvPr/>
        </p:nvSpPr>
        <p:spPr bwMode="auto">
          <a:xfrm>
            <a:off x="7899400" y="2463800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6" name="Line 177"/>
          <p:cNvSpPr>
            <a:spLocks noChangeShapeType="1"/>
          </p:cNvSpPr>
          <p:nvPr/>
        </p:nvSpPr>
        <p:spPr bwMode="auto">
          <a:xfrm>
            <a:off x="7899400" y="2238375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7" name="Line 178"/>
          <p:cNvSpPr>
            <a:spLocks noChangeShapeType="1"/>
          </p:cNvSpPr>
          <p:nvPr/>
        </p:nvSpPr>
        <p:spPr bwMode="auto">
          <a:xfrm>
            <a:off x="7899400" y="2578100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8" name="Line 179"/>
          <p:cNvSpPr>
            <a:spLocks noChangeShapeType="1"/>
          </p:cNvSpPr>
          <p:nvPr/>
        </p:nvSpPr>
        <p:spPr bwMode="auto">
          <a:xfrm>
            <a:off x="7899400" y="2335213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79" name="Line 180"/>
          <p:cNvSpPr>
            <a:spLocks noChangeShapeType="1"/>
          </p:cNvSpPr>
          <p:nvPr/>
        </p:nvSpPr>
        <p:spPr bwMode="auto">
          <a:xfrm>
            <a:off x="7885113" y="2690813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0" name="Line 181"/>
          <p:cNvSpPr>
            <a:spLocks noChangeShapeType="1"/>
          </p:cNvSpPr>
          <p:nvPr/>
        </p:nvSpPr>
        <p:spPr bwMode="auto">
          <a:xfrm>
            <a:off x="7913688" y="2803525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1" name="Line 182"/>
          <p:cNvSpPr>
            <a:spLocks noChangeShapeType="1"/>
          </p:cNvSpPr>
          <p:nvPr/>
        </p:nvSpPr>
        <p:spPr bwMode="auto">
          <a:xfrm>
            <a:off x="7885113" y="2900363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2" name="Rectangle 183"/>
          <p:cNvSpPr>
            <a:spLocks noChangeArrowheads="1"/>
          </p:cNvSpPr>
          <p:nvPr/>
        </p:nvSpPr>
        <p:spPr bwMode="auto">
          <a:xfrm>
            <a:off x="8172450" y="1989138"/>
            <a:ext cx="354013" cy="258762"/>
          </a:xfrm>
          <a:prstGeom prst="rect">
            <a:avLst/>
          </a:prstGeom>
          <a:solidFill>
            <a:srgbClr val="00FF00"/>
          </a:solidFill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83" name="Line 184"/>
          <p:cNvSpPr>
            <a:spLocks noChangeShapeType="1"/>
          </p:cNvSpPr>
          <p:nvPr/>
        </p:nvSpPr>
        <p:spPr bwMode="auto">
          <a:xfrm>
            <a:off x="8316913" y="2060575"/>
            <a:ext cx="0" cy="450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4" name="Text Box 185"/>
          <p:cNvSpPr txBox="1">
            <a:spLocks noChangeArrowheads="1"/>
          </p:cNvSpPr>
          <p:nvPr/>
        </p:nvSpPr>
        <p:spPr bwMode="auto">
          <a:xfrm>
            <a:off x="8316913" y="2276475"/>
            <a:ext cx="477837" cy="57943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 dirty="0">
                <a:solidFill>
                  <a:srgbClr val="FF0000"/>
                </a:solidFill>
                <a:latin typeface="Times New Roman" charset="0"/>
              </a:rPr>
              <a:t>G</a:t>
            </a:r>
          </a:p>
        </p:txBody>
      </p:sp>
      <p:sp>
        <p:nvSpPr>
          <p:cNvPr id="11385" name="Text Box 186"/>
          <p:cNvSpPr txBox="1">
            <a:spLocks noChangeArrowheads="1"/>
          </p:cNvSpPr>
          <p:nvPr/>
        </p:nvSpPr>
        <p:spPr bwMode="auto">
          <a:xfrm>
            <a:off x="8388350" y="1412875"/>
            <a:ext cx="455613" cy="57943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F</a:t>
            </a:r>
          </a:p>
        </p:txBody>
      </p:sp>
      <p:sp>
        <p:nvSpPr>
          <p:cNvPr id="11386" name="Oval 187"/>
          <p:cNvSpPr>
            <a:spLocks noChangeArrowheads="1"/>
          </p:cNvSpPr>
          <p:nvPr/>
        </p:nvSpPr>
        <p:spPr bwMode="auto">
          <a:xfrm>
            <a:off x="8316913" y="1916113"/>
            <a:ext cx="28575" cy="33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87" name="Line 188"/>
          <p:cNvSpPr>
            <a:spLocks noChangeShapeType="1"/>
          </p:cNvSpPr>
          <p:nvPr/>
        </p:nvSpPr>
        <p:spPr bwMode="auto">
          <a:xfrm flipV="1">
            <a:off x="8316913" y="1628775"/>
            <a:ext cx="0" cy="4381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8" name="Line 190"/>
          <p:cNvSpPr>
            <a:spLocks noChangeShapeType="1"/>
          </p:cNvSpPr>
          <p:nvPr/>
        </p:nvSpPr>
        <p:spPr bwMode="auto">
          <a:xfrm>
            <a:off x="5940425" y="5157788"/>
            <a:ext cx="0" cy="1096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9" name="Line 191"/>
          <p:cNvSpPr>
            <a:spLocks noChangeShapeType="1"/>
          </p:cNvSpPr>
          <p:nvPr/>
        </p:nvSpPr>
        <p:spPr bwMode="auto">
          <a:xfrm>
            <a:off x="5940425" y="6254750"/>
            <a:ext cx="919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0" name="Line 192"/>
          <p:cNvSpPr>
            <a:spLocks noChangeShapeType="1"/>
          </p:cNvSpPr>
          <p:nvPr/>
        </p:nvSpPr>
        <p:spPr bwMode="auto">
          <a:xfrm>
            <a:off x="6859588" y="5157788"/>
            <a:ext cx="0" cy="10969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1" name="Line 193"/>
          <p:cNvSpPr>
            <a:spLocks noChangeShapeType="1"/>
          </p:cNvSpPr>
          <p:nvPr/>
        </p:nvSpPr>
        <p:spPr bwMode="auto">
          <a:xfrm>
            <a:off x="5940425" y="5335588"/>
            <a:ext cx="919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2" name="Line 194"/>
          <p:cNvSpPr>
            <a:spLocks noChangeShapeType="1"/>
          </p:cNvSpPr>
          <p:nvPr/>
        </p:nvSpPr>
        <p:spPr bwMode="auto">
          <a:xfrm>
            <a:off x="5940425" y="5430838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3" name="Line 195"/>
          <p:cNvSpPr>
            <a:spLocks noChangeShapeType="1"/>
          </p:cNvSpPr>
          <p:nvPr/>
        </p:nvSpPr>
        <p:spPr bwMode="auto">
          <a:xfrm>
            <a:off x="5954713" y="5527675"/>
            <a:ext cx="919162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4" name="Line 196"/>
          <p:cNvSpPr>
            <a:spLocks noChangeShapeType="1"/>
          </p:cNvSpPr>
          <p:nvPr/>
        </p:nvSpPr>
        <p:spPr bwMode="auto">
          <a:xfrm>
            <a:off x="5940425" y="6189663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5" name="Line 197"/>
          <p:cNvSpPr>
            <a:spLocks noChangeShapeType="1"/>
          </p:cNvSpPr>
          <p:nvPr/>
        </p:nvSpPr>
        <p:spPr bwMode="auto">
          <a:xfrm>
            <a:off x="5940425" y="5641975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6" name="Line 198"/>
          <p:cNvSpPr>
            <a:spLocks noChangeShapeType="1"/>
          </p:cNvSpPr>
          <p:nvPr/>
        </p:nvSpPr>
        <p:spPr bwMode="auto">
          <a:xfrm>
            <a:off x="5940425" y="5754688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7" name="Line 199"/>
          <p:cNvSpPr>
            <a:spLocks noChangeShapeType="1"/>
          </p:cNvSpPr>
          <p:nvPr/>
        </p:nvSpPr>
        <p:spPr bwMode="auto">
          <a:xfrm>
            <a:off x="5940425" y="5867400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8" name="Line 200"/>
          <p:cNvSpPr>
            <a:spLocks noChangeShapeType="1"/>
          </p:cNvSpPr>
          <p:nvPr/>
        </p:nvSpPr>
        <p:spPr bwMode="auto">
          <a:xfrm>
            <a:off x="5940425" y="5981700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99" name="Line 201"/>
          <p:cNvSpPr>
            <a:spLocks noChangeShapeType="1"/>
          </p:cNvSpPr>
          <p:nvPr/>
        </p:nvSpPr>
        <p:spPr bwMode="auto">
          <a:xfrm>
            <a:off x="5940425" y="6092825"/>
            <a:ext cx="919163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0" name="Line 202"/>
          <p:cNvSpPr>
            <a:spLocks noChangeShapeType="1"/>
          </p:cNvSpPr>
          <p:nvPr/>
        </p:nvSpPr>
        <p:spPr bwMode="auto">
          <a:xfrm>
            <a:off x="5969000" y="6223000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1" name="Line 203"/>
          <p:cNvSpPr>
            <a:spLocks noChangeShapeType="1"/>
          </p:cNvSpPr>
          <p:nvPr/>
        </p:nvSpPr>
        <p:spPr bwMode="auto">
          <a:xfrm>
            <a:off x="5940425" y="5376863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2" name="Line 204"/>
          <p:cNvSpPr>
            <a:spLocks noChangeShapeType="1"/>
          </p:cNvSpPr>
          <p:nvPr/>
        </p:nvSpPr>
        <p:spPr bwMode="auto">
          <a:xfrm>
            <a:off x="5954713" y="5705475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3" name="Line 205"/>
          <p:cNvSpPr>
            <a:spLocks noChangeShapeType="1"/>
          </p:cNvSpPr>
          <p:nvPr/>
        </p:nvSpPr>
        <p:spPr bwMode="auto">
          <a:xfrm>
            <a:off x="5954713" y="5480050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4" name="Line 206"/>
          <p:cNvSpPr>
            <a:spLocks noChangeShapeType="1"/>
          </p:cNvSpPr>
          <p:nvPr/>
        </p:nvSpPr>
        <p:spPr bwMode="auto">
          <a:xfrm>
            <a:off x="5954713" y="5819775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5" name="Line 207"/>
          <p:cNvSpPr>
            <a:spLocks noChangeShapeType="1"/>
          </p:cNvSpPr>
          <p:nvPr/>
        </p:nvSpPr>
        <p:spPr bwMode="auto">
          <a:xfrm>
            <a:off x="5954713" y="5576888"/>
            <a:ext cx="890587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6" name="Line 208"/>
          <p:cNvSpPr>
            <a:spLocks noChangeShapeType="1"/>
          </p:cNvSpPr>
          <p:nvPr/>
        </p:nvSpPr>
        <p:spPr bwMode="auto">
          <a:xfrm>
            <a:off x="5940425" y="5932488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7" name="Line 209"/>
          <p:cNvSpPr>
            <a:spLocks noChangeShapeType="1"/>
          </p:cNvSpPr>
          <p:nvPr/>
        </p:nvSpPr>
        <p:spPr bwMode="auto">
          <a:xfrm>
            <a:off x="5969000" y="6045200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8" name="Line 210"/>
          <p:cNvSpPr>
            <a:spLocks noChangeShapeType="1"/>
          </p:cNvSpPr>
          <p:nvPr/>
        </p:nvSpPr>
        <p:spPr bwMode="auto">
          <a:xfrm>
            <a:off x="5940425" y="6142038"/>
            <a:ext cx="890588" cy="0"/>
          </a:xfrm>
          <a:prstGeom prst="line">
            <a:avLst/>
          </a:prstGeom>
          <a:noFill/>
          <a:ln w="6350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09" name="Rectangle 211"/>
          <p:cNvSpPr>
            <a:spLocks noChangeArrowheads="1"/>
          </p:cNvSpPr>
          <p:nvPr/>
        </p:nvSpPr>
        <p:spPr bwMode="auto">
          <a:xfrm>
            <a:off x="6227763" y="5949950"/>
            <a:ext cx="354012" cy="258763"/>
          </a:xfrm>
          <a:prstGeom prst="rect">
            <a:avLst/>
          </a:prstGeom>
          <a:solidFill>
            <a:srgbClr val="00FF00"/>
          </a:solidFill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10" name="Line 212"/>
          <p:cNvSpPr>
            <a:spLocks noChangeShapeType="1"/>
          </p:cNvSpPr>
          <p:nvPr/>
        </p:nvSpPr>
        <p:spPr bwMode="auto">
          <a:xfrm>
            <a:off x="6372225" y="6092825"/>
            <a:ext cx="0" cy="5762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11" name="Text Box 213"/>
          <p:cNvSpPr txBox="1">
            <a:spLocks noChangeArrowheads="1"/>
          </p:cNvSpPr>
          <p:nvPr/>
        </p:nvSpPr>
        <p:spPr bwMode="auto">
          <a:xfrm>
            <a:off x="6516688" y="6278563"/>
            <a:ext cx="477837" cy="57943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G</a:t>
            </a:r>
          </a:p>
        </p:txBody>
      </p:sp>
      <p:sp>
        <p:nvSpPr>
          <p:cNvPr id="11412" name="Text Box 214"/>
          <p:cNvSpPr txBox="1">
            <a:spLocks noChangeArrowheads="1"/>
          </p:cNvSpPr>
          <p:nvPr/>
        </p:nvSpPr>
        <p:spPr bwMode="auto">
          <a:xfrm>
            <a:off x="6372225" y="4868863"/>
            <a:ext cx="455613" cy="579437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3200" b="1" i="1">
                <a:solidFill>
                  <a:srgbClr val="FF0000"/>
                </a:solidFill>
                <a:latin typeface="Times New Roman" charset="0"/>
              </a:rPr>
              <a:t>F</a:t>
            </a:r>
          </a:p>
        </p:txBody>
      </p:sp>
      <p:sp>
        <p:nvSpPr>
          <p:cNvPr id="11413" name="Oval 215"/>
          <p:cNvSpPr>
            <a:spLocks noChangeArrowheads="1"/>
          </p:cNvSpPr>
          <p:nvPr/>
        </p:nvSpPr>
        <p:spPr bwMode="auto">
          <a:xfrm>
            <a:off x="6378575" y="5705475"/>
            <a:ext cx="28575" cy="33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14" name="Line 216"/>
          <p:cNvSpPr>
            <a:spLocks noChangeShapeType="1"/>
          </p:cNvSpPr>
          <p:nvPr/>
        </p:nvSpPr>
        <p:spPr bwMode="auto">
          <a:xfrm flipV="1">
            <a:off x="6372225" y="5661025"/>
            <a:ext cx="0" cy="4381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415" name="Rectangle 217"/>
          <p:cNvSpPr>
            <a:spLocks noChangeArrowheads="1"/>
          </p:cNvSpPr>
          <p:nvPr/>
        </p:nvSpPr>
        <p:spPr bwMode="auto">
          <a:xfrm>
            <a:off x="7885113" y="3068638"/>
            <a:ext cx="1258887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ea typeface="黑体" pitchFamily="2" charset="-122"/>
              </a:rPr>
              <a:t>漂浮</a:t>
            </a:r>
          </a:p>
        </p:txBody>
      </p:sp>
      <p:sp>
        <p:nvSpPr>
          <p:cNvPr id="371930" name="Rectangle 218"/>
          <p:cNvSpPr>
            <a:spLocks noChangeArrowheads="1"/>
          </p:cNvSpPr>
          <p:nvPr/>
        </p:nvSpPr>
        <p:spPr bwMode="auto">
          <a:xfrm>
            <a:off x="5940425" y="1989138"/>
            <a:ext cx="1763713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F</a:t>
            </a:r>
            <a:r>
              <a:rPr lang="zh-CN" altLang="en-US" sz="32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浮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＝</a:t>
            </a: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G</a:t>
            </a:r>
            <a:r>
              <a:rPr lang="zh-CN" altLang="en-US" sz="3200" b="1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rPr>
              <a:t>物</a:t>
            </a:r>
          </a:p>
        </p:txBody>
      </p:sp>
      <p:sp>
        <p:nvSpPr>
          <p:cNvPr id="11417" name="AutoShape 219"/>
          <p:cNvSpPr>
            <a:spLocks noChangeArrowheads="1"/>
          </p:cNvSpPr>
          <p:nvPr/>
        </p:nvSpPr>
        <p:spPr bwMode="auto">
          <a:xfrm>
            <a:off x="5292725" y="2205038"/>
            <a:ext cx="574675" cy="28733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18" name="Rectangle 220"/>
          <p:cNvSpPr>
            <a:spLocks noChangeArrowheads="1"/>
          </p:cNvSpPr>
          <p:nvPr/>
        </p:nvSpPr>
        <p:spPr bwMode="auto">
          <a:xfrm>
            <a:off x="6372200" y="3068960"/>
            <a:ext cx="1079847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ea typeface="楷体_GB2312" pitchFamily="49" charset="-122"/>
              </a:rPr>
              <a:t>漂</a:t>
            </a:r>
            <a:r>
              <a:rPr lang="zh-CN" altLang="en-US" sz="3200" b="1" dirty="0" smtClean="0">
                <a:solidFill>
                  <a:srgbClr val="0000FF"/>
                </a:solidFill>
                <a:ea typeface="楷体_GB2312" pitchFamily="49" charset="-122"/>
              </a:rPr>
              <a:t>浮</a:t>
            </a:r>
            <a:endParaRPr lang="zh-CN" altLang="en-US" sz="3200" b="1" dirty="0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11419" name="AutoShape 221"/>
          <p:cNvSpPr>
            <a:spLocks noChangeArrowheads="1"/>
          </p:cNvSpPr>
          <p:nvPr/>
        </p:nvSpPr>
        <p:spPr bwMode="auto">
          <a:xfrm rot="5400000">
            <a:off x="6659563" y="2565400"/>
            <a:ext cx="360362" cy="50323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20" name="Rectangle 222"/>
          <p:cNvSpPr>
            <a:spLocks noChangeArrowheads="1"/>
          </p:cNvSpPr>
          <p:nvPr/>
        </p:nvSpPr>
        <p:spPr bwMode="auto">
          <a:xfrm>
            <a:off x="6948488" y="5516563"/>
            <a:ext cx="1763712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ea typeface="黑体" pitchFamily="2" charset="-122"/>
              </a:rPr>
              <a:t>沉底</a:t>
            </a:r>
          </a:p>
        </p:txBody>
      </p:sp>
      <p:sp>
        <p:nvSpPr>
          <p:cNvPr id="11421" name="Line 223"/>
          <p:cNvSpPr>
            <a:spLocks noChangeShapeType="1"/>
          </p:cNvSpPr>
          <p:nvPr/>
        </p:nvSpPr>
        <p:spPr bwMode="auto">
          <a:xfrm flipV="1">
            <a:off x="6443663" y="5734050"/>
            <a:ext cx="0" cy="4381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7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7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7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7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7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802" grpId="0"/>
      <p:bldP spid="371803" grpId="0"/>
      <p:bldP spid="371804" grpId="0"/>
      <p:bldP spid="371805" grpId="0"/>
      <p:bldP spid="371806" grpId="0"/>
      <p:bldP spid="371807" grpId="0"/>
      <p:bldP spid="11302" grpId="0" animBg="1"/>
      <p:bldP spid="11303" grpId="0" animBg="1"/>
      <p:bldP spid="11304" grpId="0" animBg="1"/>
      <p:bldP spid="371930" grpId="0"/>
      <p:bldP spid="11417" grpId="0" animBg="1"/>
      <p:bldP spid="11418" grpId="0"/>
      <p:bldP spid="114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大国佩刀——中国海军核潜艇部队_标清_baofe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027"/>
          <p:cNvSpPr txBox="1">
            <a:spLocks noChangeArrowheads="1"/>
          </p:cNvSpPr>
          <p:nvPr/>
        </p:nvSpPr>
        <p:spPr bwMode="auto">
          <a:xfrm>
            <a:off x="2700338" y="908050"/>
            <a:ext cx="61896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kumimoji="1" lang="zh-CN" altLang="en-US" sz="2800" b="1">
                <a:latin typeface="Times New Roman" charset="0"/>
              </a:rPr>
              <a:t>潜水艇能在水中随意的上浮和下沉，它的工作原理又是什么呢？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0" y="0"/>
            <a:ext cx="9396413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二、浮力的应用</a:t>
            </a:r>
            <a:r>
              <a:rPr lang="en-US" altLang="zh-CN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</a:t>
            </a:r>
            <a:r>
              <a:rPr lang="zh-CN" altLang="en-US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潜水艇</a:t>
            </a:r>
          </a:p>
        </p:txBody>
      </p:sp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613"/>
            <a:ext cx="2484438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潜水艇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564904"/>
            <a:ext cx="7128792" cy="3765364"/>
          </a:xfrm>
          <a:prstGeom prst="rect">
            <a:avLst/>
          </a:prstGeom>
          <a:noFill/>
          <a:ln w="57150">
            <a:solidFill>
              <a:srgbClr val="3399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588125" y="1509713"/>
            <a:ext cx="2665413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2800" b="1">
                <a:solidFill>
                  <a:srgbClr val="FF0000"/>
                </a:solidFill>
              </a:rPr>
              <a:t> 可见，潜水艇是在</a:t>
            </a:r>
            <a:r>
              <a:rPr lang="zh-CN" altLang="en-US" sz="2800" b="1">
                <a:solidFill>
                  <a:srgbClr val="FF0000"/>
                </a:solidFill>
                <a:sym typeface="Arial" charset="0"/>
              </a:rPr>
              <a:t>浸没水中后由于       不变                                靠改变自身     </a:t>
            </a:r>
            <a:r>
              <a:rPr lang="zh-CN" altLang="en-US" sz="2800" b="1" i="1">
                <a:sym typeface="Arial" charset="0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sym typeface="Arial" charset="0"/>
              </a:rPr>
              <a:t>  （向水舱充水或排水）来实现沉浮        </a:t>
            </a:r>
            <a:r>
              <a:rPr lang="zh-CN" altLang="en-US" sz="2800" b="1">
                <a:solidFill>
                  <a:srgbClr val="FF0000"/>
                </a:solidFill>
              </a:rPr>
              <a:t>    </a:t>
            </a:r>
          </a:p>
        </p:txBody>
      </p:sp>
      <p:sp>
        <p:nvSpPr>
          <p:cNvPr id="93187" name="Text Box 4"/>
          <p:cNvSpPr txBox="1">
            <a:spLocks noChangeArrowheads="1"/>
          </p:cNvSpPr>
          <p:nvPr/>
        </p:nvSpPr>
        <p:spPr bwMode="auto">
          <a:xfrm>
            <a:off x="7740650" y="1509713"/>
            <a:ext cx="3095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zh-CN" altLang="zh-CN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596188" y="2420938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2800" b="1" i="1">
                <a:ea typeface="楷体" pitchFamily="49" charset="-122"/>
              </a:rPr>
              <a:t>浮力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8316913" y="2708275"/>
            <a:ext cx="1008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2800" b="1" i="1">
                <a:latin typeface="楷体" pitchFamily="49" charset="-122"/>
                <a:ea typeface="楷体" pitchFamily="49" charset="-122"/>
                <a:sym typeface="Arial" charset="0"/>
              </a:rPr>
              <a:t>重力</a:t>
            </a:r>
          </a:p>
        </p:txBody>
      </p:sp>
    </p:spTree>
    <p:controls>
      <p:control spid="5122" name="ShockwaveFlash1" r:id="rId2" imgW="6586180" imgH="5144218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utoUpdateAnimBg="0"/>
      <p:bldP spid="24581" grpId="0" bldLvl="0" autoUpdateAnimBg="0"/>
      <p:bldP spid="2458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:\沉与浮\u=2529125238,3337721741&amp;fm=170&amp;s=F5A5995426B9182D28ABA9900300E0B9&amp;w=543&amp;h=295&amp;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692696"/>
            <a:ext cx="6896100" cy="3746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15816" y="4941168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/>
              <a:t>001A</a:t>
            </a:r>
            <a:r>
              <a:rPr lang="zh-CN" altLang="en-US" sz="4400" b="1" dirty="0" smtClean="0"/>
              <a:t>航母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24" name="Rectangle 8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2627313" y="1125538"/>
            <a:ext cx="723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/>
              <a:t>       </a:t>
            </a:r>
          </a:p>
        </p:txBody>
      </p:sp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0" y="0"/>
            <a:ext cx="9396413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二、浮力的应用</a:t>
            </a:r>
            <a:r>
              <a:rPr lang="en-US" altLang="zh-CN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</a:t>
            </a:r>
            <a:r>
              <a:rPr lang="zh-CN" altLang="en-US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船</a:t>
            </a:r>
          </a:p>
        </p:txBody>
      </p:sp>
      <p:pic>
        <p:nvPicPr>
          <p:cNvPr id="13319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050"/>
            <a:ext cx="9144000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323528" y="4797152"/>
            <a:ext cx="8820472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</a:rPr>
              <a:t>木头可浮</a:t>
            </a:r>
            <a:r>
              <a:rPr lang="zh-CN" altLang="en-US" sz="4000" b="1" dirty="0">
                <a:solidFill>
                  <a:srgbClr val="FF0000"/>
                </a:solidFill>
              </a:rPr>
              <a:t>于水中，人们因此做成木船。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9" descr="轮船舰艇图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090738"/>
            <a:ext cx="7058025" cy="4578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 Box 12"/>
          <p:cNvSpPr txBox="1">
            <a:spLocks noChangeArrowheads="1"/>
          </p:cNvSpPr>
          <p:nvPr/>
        </p:nvSpPr>
        <p:spPr bwMode="auto">
          <a:xfrm>
            <a:off x="2617788" y="836613"/>
            <a:ext cx="65262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3600" b="1" dirty="0" smtClean="0">
                <a:solidFill>
                  <a:schemeClr val="tx2"/>
                </a:solidFill>
                <a:latin typeface="Calibri" pitchFamily="34" charset="0"/>
              </a:rPr>
              <a:t>铁放入水中会下沉。</a:t>
            </a:r>
            <a:endParaRPr lang="en-US" altLang="zh-CN" sz="36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l"/>
            <a:r>
              <a:rPr lang="zh-CN" altLang="en-US" sz="3600" b="1" dirty="0" smtClean="0">
                <a:solidFill>
                  <a:schemeClr val="tx2"/>
                </a:solidFill>
                <a:latin typeface="Calibri" pitchFamily="34" charset="0"/>
              </a:rPr>
              <a:t>为</a:t>
            </a:r>
            <a:r>
              <a:rPr lang="zh-CN" altLang="en-US" sz="3600" b="1" dirty="0">
                <a:solidFill>
                  <a:schemeClr val="tx2"/>
                </a:solidFill>
                <a:latin typeface="Calibri" pitchFamily="34" charset="0"/>
              </a:rPr>
              <a:t>什么轮船能浮在水面上？</a:t>
            </a:r>
          </a:p>
        </p:txBody>
      </p:sp>
      <p:sp>
        <p:nvSpPr>
          <p:cNvPr id="162824" name="Rectangle 8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2825" name="Text Box 9"/>
          <p:cNvSpPr txBox="1">
            <a:spLocks noChangeArrowheads="1"/>
          </p:cNvSpPr>
          <p:nvPr/>
        </p:nvSpPr>
        <p:spPr bwMode="auto">
          <a:xfrm>
            <a:off x="0" y="0"/>
            <a:ext cx="9396413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二、浮力的应用</a:t>
            </a:r>
            <a:r>
              <a:rPr lang="en-US" altLang="zh-CN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</a:t>
            </a:r>
            <a:r>
              <a:rPr lang="zh-CN" altLang="en-US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轮船</a:t>
            </a:r>
          </a:p>
        </p:txBody>
      </p:sp>
      <p:pic>
        <p:nvPicPr>
          <p:cNvPr id="8807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36613"/>
            <a:ext cx="2484438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ext Box 2"/>
          <p:cNvSpPr txBox="1">
            <a:spLocks noChangeArrowheads="1"/>
          </p:cNvSpPr>
          <p:nvPr/>
        </p:nvSpPr>
        <p:spPr bwMode="auto">
          <a:xfrm>
            <a:off x="1885950" y="1328738"/>
            <a:ext cx="30956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zh-CN" altLang="zh-CN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-25400" y="165100"/>
            <a:ext cx="5721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3600" b="1" i="1">
                <a:ea typeface="楷体" pitchFamily="49" charset="-122"/>
              </a:rPr>
              <a:t>橡皮泥放入水中，</a:t>
            </a:r>
          </a:p>
          <a:p>
            <a:pPr algn="l" eaLnBrk="0" hangingPunct="0"/>
            <a:r>
              <a:rPr lang="zh-CN" altLang="en-US" sz="3600" b="1" i="1">
                <a:ea typeface="楷体" pitchFamily="49" charset="-122"/>
              </a:rPr>
              <a:t>它将如何？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5667375"/>
            <a:ext cx="5257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3600" b="1"/>
              <a:t>下沉。因为橡皮泥密</a:t>
            </a:r>
          </a:p>
          <a:p>
            <a:pPr algn="l" eaLnBrk="0" hangingPunct="0"/>
            <a:r>
              <a:rPr lang="zh-CN" altLang="en-US" sz="3600" b="1"/>
              <a:t>度比水大。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614988" y="260350"/>
            <a:ext cx="35290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sz="4000" b="1" i="1">
                <a:latin typeface="楷体" pitchFamily="49" charset="-122"/>
                <a:ea typeface="楷体" pitchFamily="49" charset="-122"/>
              </a:rPr>
              <a:t>能否让橡皮泥浮起来？</a:t>
            </a:r>
          </a:p>
        </p:txBody>
      </p:sp>
      <p:sp>
        <p:nvSpPr>
          <p:cNvPr id="17415" name="WordArt 7"/>
          <p:cNvSpPr>
            <a:spLocks noChangeArrowheads="1" noChangeShapeType="1"/>
          </p:cNvSpPr>
          <p:nvPr/>
        </p:nvSpPr>
        <p:spPr bwMode="auto">
          <a:xfrm>
            <a:off x="4140200" y="188913"/>
            <a:ext cx="1441450" cy="108108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r>
              <a:rPr lang="zh-CN" altLang="en-US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楷体"/>
                <a:ea typeface="楷体"/>
              </a:rPr>
              <a:t>想一想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4679950" y="5589588"/>
            <a:ext cx="47164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3200" b="1" i="1">
                <a:ea typeface="楷体" pitchFamily="49" charset="-122"/>
              </a:rPr>
              <a:t>可见：利用</a:t>
            </a:r>
            <a:r>
              <a:rPr lang="zh-CN" altLang="en-US" sz="3200" b="1" i="1">
                <a:solidFill>
                  <a:srgbClr val="FF0000"/>
                </a:solidFill>
                <a:ea typeface="楷体" pitchFamily="49" charset="-122"/>
              </a:rPr>
              <a:t>空心</a:t>
            </a:r>
            <a:r>
              <a:rPr lang="zh-CN" altLang="en-US" sz="3200" b="1" i="1">
                <a:ea typeface="楷体" pitchFamily="49" charset="-122"/>
              </a:rPr>
              <a:t>的办法，能增大可以利用的浮力</a:t>
            </a:r>
          </a:p>
        </p:txBody>
      </p:sp>
      <p:pic>
        <p:nvPicPr>
          <p:cNvPr id="87050" name="Picture 10" descr="CIMG55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00213"/>
            <a:ext cx="4114800" cy="3744912"/>
          </a:xfrm>
          <a:prstGeom prst="rect">
            <a:avLst/>
          </a:prstGeom>
          <a:noFill/>
        </p:spPr>
      </p:pic>
      <p:pic>
        <p:nvPicPr>
          <p:cNvPr id="87051" name="Picture 11" descr="CIMG55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00808"/>
            <a:ext cx="4191000" cy="3671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492500" y="3910013"/>
            <a:ext cx="4111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zh-CN" altLang="en-US"/>
              <a:t>？</a:t>
            </a:r>
          </a:p>
        </p:txBody>
      </p:sp>
      <p:pic>
        <p:nvPicPr>
          <p:cNvPr id="91139" name="Picture 3" descr="轮船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0648"/>
            <a:ext cx="5976938" cy="44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323528" y="548680"/>
            <a:ext cx="1223963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5400" b="1" i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轮船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23528" y="4725144"/>
            <a:ext cx="8424936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工作原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理：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Arial" charset="0"/>
              </a:rPr>
              <a:t>采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Arial" charset="0"/>
              </a:rPr>
              <a:t>用</a:t>
            </a:r>
            <a:r>
              <a:rPr lang="zh-CN" altLang="en-US" sz="2800" b="1" dirty="0">
                <a:ea typeface="楷体" pitchFamily="49" charset="-122"/>
                <a:sym typeface="Arial" charset="0"/>
              </a:rPr>
              <a:t>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Arial" charset="0"/>
              </a:rPr>
              <a:t>空心</a:t>
            </a:r>
            <a:r>
              <a:rPr lang="zh-CN" altLang="en-US" sz="2800" b="1" dirty="0">
                <a:ea typeface="楷体" pitchFamily="49" charset="-122"/>
                <a:sym typeface="Arial" charset="0"/>
              </a:rPr>
              <a:t>”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Arial" charset="0"/>
              </a:rPr>
              <a:t>的办法，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增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大排开液体的体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Arial" charset="0"/>
              </a:rPr>
              <a:t>积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  <a:sym typeface="Arial" charset="0"/>
              </a:rPr>
              <a:t>，从而增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Arial" charset="0"/>
              </a:rPr>
              <a:t>大浮力，最终使F</a:t>
            </a:r>
            <a:r>
              <a:rPr lang="zh-CN" altLang="en-US" sz="2800" b="1" baseline="-25000" dirty="0">
                <a:latin typeface="楷体" pitchFamily="49" charset="-122"/>
                <a:ea typeface="楷体" pitchFamily="49" charset="-122"/>
                <a:sym typeface="Arial" charset="0"/>
              </a:rPr>
              <a:t>浮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Arial" charset="0"/>
              </a:rPr>
              <a:t>=G</a:t>
            </a:r>
            <a:r>
              <a:rPr lang="zh-CN" altLang="en-US" sz="2800" b="1" baseline="-25000" dirty="0">
                <a:latin typeface="楷体" pitchFamily="49" charset="-122"/>
                <a:ea typeface="楷体" pitchFamily="49" charset="-122"/>
                <a:sym typeface="Arial" charset="0"/>
              </a:rPr>
              <a:t>船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  <a:sym typeface="Arial" charset="0"/>
              </a:rPr>
              <a:t>，浮在水面。</a:t>
            </a:r>
          </a:p>
          <a:p>
            <a:pPr algn="l" eaLnBrk="0" hangingPunct="0">
              <a:spcBef>
                <a:spcPct val="50000"/>
              </a:spcBef>
            </a:pPr>
            <a:endParaRPr lang="zh-CN" altLang="en-US" sz="2800" dirty="0"/>
          </a:p>
          <a:p>
            <a:pPr algn="l" eaLnBrk="0" hangingPunct="0">
              <a:spcBef>
                <a:spcPct val="50000"/>
              </a:spcBef>
            </a:pP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utoUpdateAnimBg="0"/>
      <p:bldP spid="18437" grpId="1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内容占位符 3" descr="0403xdtps0137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331" b="8270"/>
          <a:stretch>
            <a:fillRect/>
          </a:stretch>
        </p:blipFill>
        <p:spPr>
          <a:xfrm>
            <a:off x="2771800" y="0"/>
            <a:ext cx="2537222" cy="6550025"/>
          </a:xfrm>
        </p:spPr>
      </p:pic>
      <p:grpSp>
        <p:nvGrpSpPr>
          <p:cNvPr id="3" name="组合 8"/>
          <p:cNvGrpSpPr/>
          <p:nvPr/>
        </p:nvGrpSpPr>
        <p:grpSpPr>
          <a:xfrm>
            <a:off x="3851920" y="1124744"/>
            <a:ext cx="393859" cy="1381759"/>
            <a:chOff x="12949" y="3246"/>
            <a:chExt cx="836" cy="259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5" name="矩形 4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矩形 5"/>
            <p:cNvSpPr/>
            <p:nvPr/>
          </p:nvSpPr>
          <p:spPr>
            <a:xfrm rot="5400000">
              <a:off x="12092" y="4184"/>
              <a:ext cx="2173" cy="458"/>
            </a:xfrm>
            <a:prstGeom prst="rect">
              <a:avLst/>
            </a:prstGeom>
            <a:grpFill/>
            <a:scene3d>
              <a:camera prst="obliqueBottomRight">
                <a:rot lat="3000000" lon="0" rev="0"/>
              </a:camera>
              <a:lightRig rig="threePt" dir="t"/>
            </a:scene3d>
            <a:sp3d extrusionH="5080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任意多边形 7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17"/>
          <p:cNvGrpSpPr/>
          <p:nvPr/>
        </p:nvGrpSpPr>
        <p:grpSpPr>
          <a:xfrm>
            <a:off x="3779912" y="2708920"/>
            <a:ext cx="384636" cy="1438254"/>
            <a:chOff x="12908" y="3246"/>
            <a:chExt cx="878" cy="2599"/>
          </a:xfrm>
          <a:gradFill>
            <a:gsLst>
              <a:gs pos="22000">
                <a:schemeClr val="accent1">
                  <a:lumMod val="5000"/>
                  <a:lumOff val="95000"/>
                </a:schemeClr>
              </a:gs>
              <a:gs pos="79000">
                <a:srgbClr val="0070C0"/>
              </a:gs>
              <a:gs pos="61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9" name="矩形 18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12020" y="4215"/>
              <a:ext cx="2274" cy="49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  <a:scene3d>
              <a:camera prst="orthographicFront">
                <a:rot lat="2400000" lon="0" rev="0"/>
              </a:camera>
              <a:lightRig rig="threePt" dir="t">
                <a:rot lat="0" lon="0" rev="2400000"/>
              </a:lightRig>
            </a:scene3d>
            <a:sp3d extrusionH="5715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1" name="任意多边形 20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21"/>
          <p:cNvGrpSpPr/>
          <p:nvPr/>
        </p:nvGrpSpPr>
        <p:grpSpPr>
          <a:xfrm>
            <a:off x="3779912" y="4437112"/>
            <a:ext cx="375454" cy="1438262"/>
            <a:chOff x="12929" y="3246"/>
            <a:chExt cx="857" cy="2599"/>
          </a:xfrm>
          <a:solidFill>
            <a:srgbClr val="2E75B6"/>
          </a:solidFill>
        </p:grpSpPr>
        <p:sp>
          <p:nvSpPr>
            <p:cNvPr id="23" name="矩形 22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solidFill>
              <a:srgbClr val="2E75B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12008" y="4247"/>
              <a:ext cx="2320" cy="478"/>
            </a:xfrm>
            <a:prstGeom prst="rect">
              <a:avLst/>
            </a:prstGeom>
            <a:solidFill>
              <a:srgbClr val="2E75B6"/>
            </a:solidFill>
            <a:effectLst>
              <a:softEdge rad="1168400"/>
            </a:effectLst>
            <a:scene3d>
              <a:camera prst="orthographicFront">
                <a:rot lat="2400000" lon="0" rev="0"/>
              </a:camera>
              <a:lightRig rig="threePt" dir="t"/>
            </a:scene3d>
            <a:sp3d extrusionH="57150" contourW="6350" prstMaterial="flat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5" name="任意多边形 24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12" name="组合 3"/>
          <p:cNvGrpSpPr/>
          <p:nvPr/>
        </p:nvGrpSpPr>
        <p:grpSpPr>
          <a:xfrm>
            <a:off x="3779912" y="3717032"/>
            <a:ext cx="384636" cy="1438286"/>
            <a:chOff x="12908" y="3246"/>
            <a:chExt cx="878" cy="2599"/>
          </a:xfr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1000">
                <a:srgbClr val="0070C0"/>
              </a:gs>
              <a:gs pos="42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7" name="矩形 6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矩形 9"/>
            <p:cNvSpPr/>
            <p:nvPr/>
          </p:nvSpPr>
          <p:spPr>
            <a:xfrm rot="5400000">
              <a:off x="12020" y="4215"/>
              <a:ext cx="2274" cy="49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  <a:scene3d>
              <a:camera prst="orthographicFront">
                <a:rot lat="2400000" lon="0" rev="0"/>
              </a:camera>
              <a:lightRig rig="threePt" dir="t">
                <a:rot lat="0" lon="0" rev="2400000"/>
              </a:lightRig>
            </a:scene3d>
            <a:sp3d extrusionH="5715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任意多边形 10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16" name="组合 11"/>
          <p:cNvGrpSpPr/>
          <p:nvPr/>
        </p:nvGrpSpPr>
        <p:grpSpPr>
          <a:xfrm>
            <a:off x="3779912" y="1916832"/>
            <a:ext cx="393859" cy="1381760"/>
            <a:chOff x="12949" y="3246"/>
            <a:chExt cx="836" cy="2599"/>
          </a:xfrm>
          <a:gradFill>
            <a:gsLst>
              <a:gs pos="43000">
                <a:schemeClr val="accent1">
                  <a:lumMod val="5000"/>
                  <a:lumOff val="95000"/>
                </a:schemeClr>
              </a:gs>
              <a:gs pos="79000">
                <a:schemeClr val="accent1">
                  <a:lumMod val="7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96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3" name="矩形 12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 rot="5400000">
              <a:off x="12092" y="4184"/>
              <a:ext cx="2173" cy="458"/>
            </a:xfrm>
            <a:prstGeom prst="rect">
              <a:avLst/>
            </a:prstGeom>
            <a:grpFill/>
            <a:scene3d>
              <a:camera prst="obliqueBottomRight">
                <a:rot lat="3000000" lon="0" rev="0"/>
              </a:camera>
              <a:lightRig rig="threePt" dir="t"/>
            </a:scene3d>
            <a:sp3d extrusionH="5080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5" name="任意多边形 14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20160715_164117"/>
          <p:cNvPicPr>
            <a:picLocks noChangeAspect="1" noChangeArrowheads="1"/>
          </p:cNvPicPr>
          <p:nvPr/>
        </p:nvPicPr>
        <p:blipFill>
          <a:blip r:embed="rId2" cstate="print"/>
          <a:srcRect l="23074" t="18056" r="8429" b="16130"/>
          <a:stretch>
            <a:fillRect/>
          </a:stretch>
        </p:blipFill>
        <p:spPr bwMode="auto">
          <a:xfrm>
            <a:off x="5508104" y="1484784"/>
            <a:ext cx="3190875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940152" y="5934670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小魔术</a:t>
            </a:r>
            <a:endParaRPr lang="zh-CN" altLang="en-US" sz="5400" b="1" dirty="0"/>
          </a:p>
        </p:txBody>
      </p:sp>
      <p:pic>
        <p:nvPicPr>
          <p:cNvPr id="17409" name="Picture 1" descr="H:\沉与浮\下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132856"/>
            <a:ext cx="35623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9" name="内容占位符 3" descr="0403xdtps0137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331" b="8270"/>
          <a:stretch>
            <a:fillRect/>
          </a:stretch>
        </p:blipFill>
        <p:spPr>
          <a:xfrm>
            <a:off x="101203" y="1036639"/>
            <a:ext cx="2537222" cy="6550025"/>
          </a:xfrm>
        </p:spPr>
      </p:pic>
      <p:grpSp>
        <p:nvGrpSpPr>
          <p:cNvPr id="3" name="组合 8"/>
          <p:cNvGrpSpPr/>
          <p:nvPr/>
        </p:nvGrpSpPr>
        <p:grpSpPr>
          <a:xfrm>
            <a:off x="1229184" y="2018004"/>
            <a:ext cx="393859" cy="1381759"/>
            <a:chOff x="12949" y="3246"/>
            <a:chExt cx="836" cy="2599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5" name="矩形 4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矩形 5"/>
            <p:cNvSpPr/>
            <p:nvPr/>
          </p:nvSpPr>
          <p:spPr>
            <a:xfrm rot="5400000">
              <a:off x="12092" y="4184"/>
              <a:ext cx="2173" cy="458"/>
            </a:xfrm>
            <a:prstGeom prst="rect">
              <a:avLst/>
            </a:prstGeom>
            <a:grpFill/>
            <a:scene3d>
              <a:camera prst="obliqueBottomRight">
                <a:rot lat="3000000" lon="0" rev="0"/>
              </a:camera>
              <a:lightRig rig="threePt" dir="t"/>
            </a:scene3d>
            <a:sp3d extrusionH="5080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任意多边形 7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17"/>
          <p:cNvGrpSpPr/>
          <p:nvPr/>
        </p:nvGrpSpPr>
        <p:grpSpPr>
          <a:xfrm>
            <a:off x="1218842" y="3636637"/>
            <a:ext cx="384636" cy="1438254"/>
            <a:chOff x="12908" y="3246"/>
            <a:chExt cx="878" cy="2599"/>
          </a:xfrm>
          <a:gradFill>
            <a:gsLst>
              <a:gs pos="22000">
                <a:schemeClr val="accent1">
                  <a:lumMod val="5000"/>
                  <a:lumOff val="95000"/>
                </a:schemeClr>
              </a:gs>
              <a:gs pos="79000">
                <a:srgbClr val="0070C0"/>
              </a:gs>
              <a:gs pos="61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9" name="矩形 18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12020" y="4215"/>
              <a:ext cx="2274" cy="49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7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  <a:scene3d>
              <a:camera prst="orthographicFront">
                <a:rot lat="2400000" lon="0" rev="0"/>
              </a:camera>
              <a:lightRig rig="threePt" dir="t">
                <a:rot lat="0" lon="0" rev="2400000"/>
              </a:lightRig>
            </a:scene3d>
            <a:sp3d extrusionH="5715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1" name="任意多边形 20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21"/>
          <p:cNvGrpSpPr/>
          <p:nvPr/>
        </p:nvGrpSpPr>
        <p:grpSpPr>
          <a:xfrm>
            <a:off x="1198512" y="5292088"/>
            <a:ext cx="375454" cy="1438262"/>
            <a:chOff x="12929" y="3246"/>
            <a:chExt cx="857" cy="2599"/>
          </a:xfrm>
          <a:solidFill>
            <a:srgbClr val="2E75B6"/>
          </a:solidFill>
        </p:grpSpPr>
        <p:sp>
          <p:nvSpPr>
            <p:cNvPr id="23" name="矩形 22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solidFill>
              <a:srgbClr val="2E75B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12008" y="4247"/>
              <a:ext cx="2320" cy="478"/>
            </a:xfrm>
            <a:prstGeom prst="rect">
              <a:avLst/>
            </a:prstGeom>
            <a:solidFill>
              <a:srgbClr val="2E75B6"/>
            </a:solidFill>
            <a:effectLst>
              <a:softEdge rad="1168400"/>
            </a:effectLst>
            <a:scene3d>
              <a:camera prst="orthographicFront">
                <a:rot lat="2400000" lon="0" rev="0"/>
              </a:camera>
              <a:lightRig rig="threePt" dir="t"/>
            </a:scene3d>
            <a:sp3d extrusionH="57150" contourW="6350" prstMaterial="flat"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5" name="任意多边形 24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aphicFrame>
        <p:nvGraphicFramePr>
          <p:cNvPr id="36" name="表格 35"/>
          <p:cNvGraphicFramePr/>
          <p:nvPr/>
        </p:nvGraphicFramePr>
        <p:xfrm>
          <a:off x="2051720" y="2780928"/>
          <a:ext cx="4443190" cy="3351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1595"/>
                <a:gridCol w="2221595"/>
              </a:tblGrid>
              <a:tr h="68505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dirty="0"/>
                        <a:t>        </a:t>
                      </a:r>
                      <a:r>
                        <a:rPr lang="zh-CN" altLang="en-US" sz="3200" dirty="0"/>
                        <a:t>现象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         </a:t>
                      </a:r>
                      <a:r>
                        <a:rPr lang="zh-CN" altLang="en-US" sz="3200"/>
                        <a:t>状态</a:t>
                      </a:r>
                    </a:p>
                  </a:txBody>
                  <a:tcPr marL="68580" marR="68580"/>
                </a:tc>
              </a:tr>
              <a:tr h="685057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zh-CN" sz="3200">
                          <a:sym typeface="+mn-ea"/>
                        </a:rPr>
                        <a:t>   </a:t>
                      </a:r>
                      <a:r>
                        <a:rPr lang="zh-CN" altLang="en-US" sz="3200">
                          <a:sym typeface="+mn-ea"/>
                        </a:rPr>
                        <a:t>水被压出</a:t>
                      </a:r>
                      <a:endParaRPr lang="zh-CN" altLang="en-US" sz="3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         </a:t>
                      </a:r>
                      <a:r>
                        <a:rPr lang="zh-CN" altLang="en-US" sz="3200"/>
                        <a:t>上浮</a:t>
                      </a:r>
                    </a:p>
                  </a:txBody>
                  <a:tcPr marL="68580" marR="68580"/>
                </a:tc>
              </a:tr>
              <a:tr h="7292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  </a:t>
                      </a:r>
                      <a:endParaRPr lang="zh-CN" altLang="en-US" sz="320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/>
                        <a:t>         </a:t>
                      </a:r>
                      <a:r>
                        <a:rPr lang="zh-CN" altLang="en-US" sz="3200"/>
                        <a:t>悬浮</a:t>
                      </a:r>
                    </a:p>
                  </a:txBody>
                  <a:tcPr marL="68580" marR="68580"/>
                </a:tc>
              </a:tr>
              <a:tr h="125233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dirty="0"/>
                        <a:t>   </a:t>
                      </a:r>
                      <a:r>
                        <a:rPr lang="zh-CN" altLang="en-US" sz="3200" dirty="0"/>
                        <a:t>水进入吸管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dirty="0"/>
                        <a:t>         </a:t>
                      </a:r>
                      <a:r>
                        <a:rPr lang="zh-CN" altLang="en-US" sz="3200" dirty="0"/>
                        <a:t>下沉</a:t>
                      </a:r>
                    </a:p>
                  </a:txBody>
                  <a:tcPr marL="68580" marR="68580"/>
                </a:tc>
              </a:tr>
            </a:tbl>
          </a:graphicData>
        </a:graphic>
      </p:graphicFrame>
      <p:graphicFrame>
        <p:nvGraphicFramePr>
          <p:cNvPr id="2" name="表格 1"/>
          <p:cNvGraphicFramePr/>
          <p:nvPr/>
        </p:nvGraphicFramePr>
        <p:xfrm>
          <a:off x="6444208" y="2780928"/>
          <a:ext cx="2520280" cy="2988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</a:tblGrid>
              <a:tr h="7707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3200" dirty="0"/>
                        <a:t>     </a:t>
                      </a:r>
                      <a:r>
                        <a:rPr lang="zh-CN" altLang="en-US" sz="3200" dirty="0"/>
                        <a:t>受力分析</a:t>
                      </a:r>
                    </a:p>
                  </a:txBody>
                  <a:tcPr marL="68580" marR="68580"/>
                </a:tc>
              </a:tr>
              <a:tr h="5973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i="1" dirty="0">
                          <a:latin typeface="+mj-ea"/>
                          <a:ea typeface="+mj-ea"/>
                          <a:sym typeface="+mn-ea"/>
                        </a:rPr>
                        <a:t>       F</a:t>
                      </a:r>
                      <a:r>
                        <a:rPr lang="zh-CN" altLang="en-US" sz="2800" baseline="-25000" dirty="0">
                          <a:latin typeface="+mj-ea"/>
                          <a:ea typeface="+mj-ea"/>
                          <a:sym typeface="+mn-ea"/>
                        </a:rPr>
                        <a:t>浮</a:t>
                      </a:r>
                      <a:r>
                        <a:rPr lang="zh-CN" altLang="en-US" sz="2800" dirty="0">
                          <a:latin typeface="+mj-ea"/>
                          <a:ea typeface="+mj-ea"/>
                          <a:sym typeface="+mn-ea"/>
                        </a:rPr>
                        <a:t>＞</a:t>
                      </a:r>
                      <a:r>
                        <a:rPr lang="en-US" altLang="zh-CN" sz="2800" dirty="0">
                          <a:latin typeface="+mj-ea"/>
                          <a:ea typeface="+mj-ea"/>
                          <a:sym typeface="+mn-ea"/>
                        </a:rPr>
                        <a:t> </a:t>
                      </a:r>
                      <a:r>
                        <a:rPr lang="en-US" altLang="zh-CN" sz="2800" i="1" dirty="0">
                          <a:latin typeface="+mj-ea"/>
                          <a:ea typeface="+mj-ea"/>
                          <a:sym typeface="+mn-ea"/>
                        </a:rPr>
                        <a:t>G</a:t>
                      </a:r>
                      <a:endParaRPr lang="en-US" altLang="zh-CN" sz="2800" b="0" i="1" dirty="0">
                        <a:latin typeface="+mj-ea"/>
                        <a:ea typeface="+mj-ea"/>
                        <a:sym typeface="+mn-ea"/>
                      </a:endParaRPr>
                    </a:p>
                  </a:txBody>
                  <a:tcPr marL="68580" marR="68580"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i="1">
                          <a:latin typeface="+mj-ea"/>
                          <a:ea typeface="+mj-ea"/>
                          <a:sym typeface="+mn-ea"/>
                        </a:rPr>
                        <a:t>       </a:t>
                      </a:r>
                      <a:r>
                        <a:rPr lang="en-US" altLang="zh-CN" sz="2800" b="0" i="1">
                          <a:latin typeface="+mj-ea"/>
                          <a:ea typeface="+mj-ea"/>
                          <a:sym typeface="+mn-ea"/>
                        </a:rPr>
                        <a:t>F</a:t>
                      </a:r>
                      <a:r>
                        <a:rPr lang="zh-CN" altLang="en-US" sz="2800" b="0" baseline="-25000"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浮  </a:t>
                      </a:r>
                      <a:r>
                        <a:rPr lang="en-US" altLang="zh-CN" sz="2800" b="0"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= </a:t>
                      </a:r>
                      <a:r>
                        <a:rPr lang="en-US" altLang="zh-CN" sz="2800" b="0" i="1">
                          <a:latin typeface="+mj-ea"/>
                          <a:ea typeface="+mj-ea"/>
                          <a:sym typeface="+mn-ea"/>
                        </a:rPr>
                        <a:t>G</a:t>
                      </a:r>
                    </a:p>
                  </a:txBody>
                  <a:tcPr marL="68580" marR="68580"/>
                </a:tc>
              </a:tr>
              <a:tr h="8287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800" i="1" dirty="0">
                          <a:latin typeface="+mj-ea"/>
                          <a:ea typeface="+mj-ea"/>
                          <a:sym typeface="+mn-ea"/>
                        </a:rPr>
                        <a:t>       F</a:t>
                      </a:r>
                      <a:r>
                        <a:rPr lang="zh-CN" altLang="en-US" sz="2800" baseline="-25000" dirty="0">
                          <a:latin typeface="+mj-ea"/>
                          <a:ea typeface="+mj-ea"/>
                          <a:sym typeface="+mn-ea"/>
                        </a:rPr>
                        <a:t>浮</a:t>
                      </a:r>
                      <a:r>
                        <a:rPr lang="zh-CN" altLang="en-US" sz="2800" dirty="0">
                          <a:latin typeface="+mj-ea"/>
                          <a:ea typeface="+mj-ea"/>
                          <a:sym typeface="+mn-ea"/>
                        </a:rPr>
                        <a:t>＜</a:t>
                      </a:r>
                      <a:r>
                        <a:rPr lang="en-US" altLang="zh-CN" sz="2800" i="1" dirty="0">
                          <a:latin typeface="+mj-ea"/>
                          <a:ea typeface="+mj-ea"/>
                          <a:sym typeface="+mn-ea"/>
                        </a:rPr>
                        <a:t>G</a:t>
                      </a:r>
                    </a:p>
                  </a:txBody>
                  <a:tcPr marL="68580" marR="68580"/>
                </a:tc>
              </a:tr>
            </a:tbl>
          </a:graphicData>
        </a:graphic>
      </p:graphicFrame>
      <p:grpSp>
        <p:nvGrpSpPr>
          <p:cNvPr id="12" name="组合 3"/>
          <p:cNvGrpSpPr/>
          <p:nvPr/>
        </p:nvGrpSpPr>
        <p:grpSpPr>
          <a:xfrm>
            <a:off x="1218842" y="4130657"/>
            <a:ext cx="384636" cy="1438286"/>
            <a:chOff x="12908" y="3246"/>
            <a:chExt cx="878" cy="2599"/>
          </a:xfr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1000">
                <a:srgbClr val="0070C0"/>
              </a:gs>
              <a:gs pos="42000">
                <a:schemeClr val="accent1">
                  <a:lumMod val="7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7" name="矩形 6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22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矩形 9"/>
            <p:cNvSpPr/>
            <p:nvPr/>
          </p:nvSpPr>
          <p:spPr>
            <a:xfrm rot="5400000">
              <a:off x="12020" y="4215"/>
              <a:ext cx="2274" cy="49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75000"/>
                  </a:schemeClr>
                </a:gs>
                <a:gs pos="46000">
                  <a:schemeClr val="accent1">
                    <a:lumMod val="50000"/>
                  </a:schemeClr>
                </a:gs>
              </a:gsLst>
              <a:lin ang="0" scaled="0"/>
            </a:gradFill>
            <a:scene3d>
              <a:camera prst="orthographicFront">
                <a:rot lat="2400000" lon="0" rev="0"/>
              </a:camera>
              <a:lightRig rig="threePt" dir="t">
                <a:rot lat="0" lon="0" rev="2400000"/>
              </a:lightRig>
            </a:scene3d>
            <a:sp3d extrusionH="5715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任意多边形 10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16" name="组合 11"/>
          <p:cNvGrpSpPr/>
          <p:nvPr/>
        </p:nvGrpSpPr>
        <p:grpSpPr>
          <a:xfrm>
            <a:off x="1229184" y="2755897"/>
            <a:ext cx="393859" cy="1381760"/>
            <a:chOff x="12949" y="3246"/>
            <a:chExt cx="836" cy="2599"/>
          </a:xfrm>
          <a:gradFill>
            <a:gsLst>
              <a:gs pos="43000">
                <a:schemeClr val="accent1">
                  <a:lumMod val="5000"/>
                  <a:lumOff val="95000"/>
                </a:schemeClr>
              </a:gs>
              <a:gs pos="79000">
                <a:schemeClr val="accent1">
                  <a:lumMod val="7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96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grpSpPr>
        <p:sp>
          <p:nvSpPr>
            <p:cNvPr id="13" name="矩形 12"/>
            <p:cNvSpPr/>
            <p:nvPr/>
          </p:nvSpPr>
          <p:spPr>
            <a:xfrm rot="4260000">
              <a:off x="12383" y="4180"/>
              <a:ext cx="2337" cy="46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矩形 13"/>
            <p:cNvSpPr/>
            <p:nvPr/>
          </p:nvSpPr>
          <p:spPr>
            <a:xfrm rot="5400000">
              <a:off x="12092" y="4184"/>
              <a:ext cx="2173" cy="458"/>
            </a:xfrm>
            <a:prstGeom prst="rect">
              <a:avLst/>
            </a:prstGeom>
            <a:grpFill/>
            <a:scene3d>
              <a:camera prst="obliqueBottomRight">
                <a:rot lat="3000000" lon="0" rev="0"/>
              </a:camera>
              <a:lightRig rig="threePt" dir="t"/>
            </a:scene3d>
            <a:sp3d extrusionH="50800" prstMaterial="flat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5" name="任意多边形 14"/>
            <p:cNvSpPr/>
            <p:nvPr/>
          </p:nvSpPr>
          <p:spPr>
            <a:xfrm rot="4020000">
              <a:off x="12741" y="4802"/>
              <a:ext cx="1620" cy="466"/>
            </a:xfrm>
            <a:custGeom>
              <a:avLst/>
              <a:gdLst>
                <a:gd name="connisteX0" fmla="*/ 77086 w 1364125"/>
                <a:gd name="connsiteY0" fmla="*/ 78868 h 390341"/>
                <a:gd name="connisteX1" fmla="*/ 1166111 w 1364125"/>
                <a:gd name="connsiteY1" fmla="*/ 7748 h 390341"/>
                <a:gd name="connisteX2" fmla="*/ 1237231 w 1364125"/>
                <a:gd name="connsiteY2" fmla="*/ 248413 h 390341"/>
                <a:gd name="connisteX3" fmla="*/ 190116 w 1364125"/>
                <a:gd name="connsiteY3" fmla="*/ 390018 h 390341"/>
                <a:gd name="connisteX4" fmla="*/ 105661 w 1364125"/>
                <a:gd name="connsiteY4" fmla="*/ 219838 h 390341"/>
                <a:gd name="connisteX5" fmla="*/ 996566 w 1364125"/>
                <a:gd name="connsiteY5" fmla="*/ 106808 h 390341"/>
                <a:gd name="connisteX6" fmla="*/ 1081656 w 1364125"/>
                <a:gd name="connsiteY6" fmla="*/ 219838 h 390341"/>
                <a:gd name="connisteX7" fmla="*/ 360296 w 1364125"/>
                <a:gd name="connsiteY7" fmla="*/ 318898 h 39034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1364125" h="390341">
                  <a:moveTo>
                    <a:pt x="77086" y="78868"/>
                  </a:moveTo>
                  <a:cubicBezTo>
                    <a:pt x="293621" y="59818"/>
                    <a:pt x="934336" y="-25907"/>
                    <a:pt x="1166111" y="7748"/>
                  </a:cubicBezTo>
                  <a:cubicBezTo>
                    <a:pt x="1397886" y="41403"/>
                    <a:pt x="1432176" y="172213"/>
                    <a:pt x="1237231" y="248413"/>
                  </a:cubicBezTo>
                  <a:cubicBezTo>
                    <a:pt x="1042286" y="324613"/>
                    <a:pt x="416176" y="395733"/>
                    <a:pt x="190116" y="390018"/>
                  </a:cubicBezTo>
                  <a:cubicBezTo>
                    <a:pt x="-35944" y="384303"/>
                    <a:pt x="-55629" y="276353"/>
                    <a:pt x="105661" y="219838"/>
                  </a:cubicBezTo>
                  <a:cubicBezTo>
                    <a:pt x="266951" y="163323"/>
                    <a:pt x="801621" y="106808"/>
                    <a:pt x="996566" y="106808"/>
                  </a:cubicBezTo>
                  <a:cubicBezTo>
                    <a:pt x="1191511" y="106808"/>
                    <a:pt x="1208656" y="177293"/>
                    <a:pt x="1081656" y="219838"/>
                  </a:cubicBezTo>
                  <a:cubicBezTo>
                    <a:pt x="954656" y="262383"/>
                    <a:pt x="506346" y="301118"/>
                    <a:pt x="360296" y="3188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20" name="Rectangle 16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870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4" y="1052513"/>
            <a:ext cx="8497639" cy="792311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300" b="1" dirty="0">
                <a:solidFill>
                  <a:srgbClr val="0000FF"/>
                </a:solidFill>
              </a:rPr>
              <a:t>物体的浮沉关键是调节重力和浮力的关系</a:t>
            </a:r>
            <a:r>
              <a:rPr lang="zh-CN" altLang="en-US" sz="3300" b="1" dirty="0" smtClean="0">
                <a:solidFill>
                  <a:srgbClr val="0000FF"/>
                </a:solidFill>
              </a:rPr>
              <a:t>。</a:t>
            </a:r>
            <a:endParaRPr lang="zh-CN" altLang="en-US" sz="3300" b="1" dirty="0">
              <a:solidFill>
                <a:srgbClr val="0000FF"/>
              </a:solidFill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148064" y="1916832"/>
            <a:ext cx="3168352" cy="2160240"/>
            <a:chOff x="3331" y="1743"/>
            <a:chExt cx="1276" cy="1063"/>
          </a:xfrm>
        </p:grpSpPr>
        <p:sp>
          <p:nvSpPr>
            <p:cNvPr id="27656" name="Rectangle 7"/>
            <p:cNvSpPr>
              <a:spLocks noChangeArrowheads="1"/>
            </p:cNvSpPr>
            <p:nvPr/>
          </p:nvSpPr>
          <p:spPr bwMode="auto">
            <a:xfrm>
              <a:off x="3331" y="1743"/>
              <a:ext cx="1276" cy="1063"/>
            </a:xfrm>
            <a:prstGeom prst="rect">
              <a:avLst/>
            </a:prstGeom>
            <a:gradFill rotWithShape="0">
              <a:gsLst>
                <a:gs pos="0">
                  <a:srgbClr val="CCECFF"/>
                </a:gs>
                <a:gs pos="100000">
                  <a:srgbClr val="33CCFF"/>
                </a:gs>
              </a:gsLst>
              <a:lin ang="5400000" scaled="1"/>
            </a:gradFill>
            <a:ln w="28575">
              <a:solidFill>
                <a:srgbClr val="CCFFFF">
                  <a:alpha val="50195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3482" y="1839"/>
              <a:ext cx="981" cy="890"/>
              <a:chOff x="2296" y="2256"/>
              <a:chExt cx="1263" cy="1236"/>
            </a:xfrm>
          </p:grpSpPr>
          <p:sp>
            <p:nvSpPr>
              <p:cNvPr id="27658" name="Oval 9"/>
              <p:cNvSpPr>
                <a:spLocks noChangeArrowheads="1"/>
              </p:cNvSpPr>
              <p:nvPr/>
            </p:nvSpPr>
            <p:spPr bwMode="auto">
              <a:xfrm>
                <a:off x="2296" y="2775"/>
                <a:ext cx="1263" cy="640"/>
              </a:xfrm>
              <a:prstGeom prst="ellipse">
                <a:avLst/>
              </a:prstGeom>
              <a:solidFill>
                <a:srgbClr val="66CCFF"/>
              </a:solidFill>
              <a:ln w="57150">
                <a:solidFill>
                  <a:srgbClr val="FFFF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59" name="AutoShape 10"/>
              <p:cNvSpPr>
                <a:spLocks noChangeArrowheads="1"/>
              </p:cNvSpPr>
              <p:nvPr/>
            </p:nvSpPr>
            <p:spPr bwMode="auto">
              <a:xfrm rot="10800000">
                <a:off x="2732" y="2602"/>
                <a:ext cx="383" cy="160"/>
              </a:xfrm>
              <a:custGeom>
                <a:avLst/>
                <a:gdLst>
                  <a:gd name="T0" fmla="*/ 335 w 21600"/>
                  <a:gd name="T1" fmla="*/ 80 h 21600"/>
                  <a:gd name="T2" fmla="*/ 192 w 21600"/>
                  <a:gd name="T3" fmla="*/ 160 h 21600"/>
                  <a:gd name="T4" fmla="*/ 48 w 21600"/>
                  <a:gd name="T5" fmla="*/ 80 h 21600"/>
                  <a:gd name="T6" fmla="*/ 192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12 w 21600"/>
                  <a:gd name="T13" fmla="*/ 4455 h 21600"/>
                  <a:gd name="T14" fmla="*/ 17088 w 21600"/>
                  <a:gd name="T15" fmla="*/ 1714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2B2B2"/>
              </a:solidFill>
              <a:ln w="57150">
                <a:solidFill>
                  <a:srgbClr val="FFFF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0" name="AutoShape 11"/>
              <p:cNvSpPr>
                <a:spLocks noChangeArrowheads="1"/>
              </p:cNvSpPr>
              <p:nvPr/>
            </p:nvSpPr>
            <p:spPr bwMode="auto">
              <a:xfrm>
                <a:off x="2767" y="2487"/>
                <a:ext cx="321" cy="96"/>
              </a:xfrm>
              <a:custGeom>
                <a:avLst/>
                <a:gdLst>
                  <a:gd name="T0" fmla="*/ 291 w 21600"/>
                  <a:gd name="T1" fmla="*/ 48 h 21600"/>
                  <a:gd name="T2" fmla="*/ 161 w 21600"/>
                  <a:gd name="T3" fmla="*/ 96 h 21600"/>
                  <a:gd name="T4" fmla="*/ 30 w 21600"/>
                  <a:gd name="T5" fmla="*/ 48 h 21600"/>
                  <a:gd name="T6" fmla="*/ 161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768 w 21600"/>
                  <a:gd name="T13" fmla="*/ 3825 h 21600"/>
                  <a:gd name="T14" fmla="*/ 17832 w 21600"/>
                  <a:gd name="T15" fmla="*/ 1777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997" y="21600"/>
                    </a:lnTo>
                    <a:lnTo>
                      <a:pt x="17603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B2B2B2"/>
              </a:solidFill>
              <a:ln w="57150">
                <a:solidFill>
                  <a:srgbClr val="FFFF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1" name="AutoShape 12"/>
              <p:cNvSpPr>
                <a:spLocks noChangeArrowheads="1"/>
              </p:cNvSpPr>
              <p:nvPr/>
            </p:nvSpPr>
            <p:spPr bwMode="auto">
              <a:xfrm>
                <a:off x="2899" y="2256"/>
                <a:ext cx="79" cy="211"/>
              </a:xfrm>
              <a:prstGeom prst="triangle">
                <a:avLst>
                  <a:gd name="adj" fmla="val 50000"/>
                </a:avLst>
              </a:prstGeom>
              <a:solidFill>
                <a:srgbClr val="B2B2B2"/>
              </a:solidFill>
              <a:ln w="57150">
                <a:solidFill>
                  <a:srgbClr val="FFFF99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2" name="Oval 13"/>
              <p:cNvSpPr>
                <a:spLocks noChangeArrowheads="1"/>
              </p:cNvSpPr>
              <p:nvPr/>
            </p:nvSpPr>
            <p:spPr bwMode="auto">
              <a:xfrm>
                <a:off x="2560" y="2736"/>
                <a:ext cx="717" cy="756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B2B2B2"/>
                  </a:gs>
                </a:gsLst>
                <a:path path="shape">
                  <a:fillToRect l="50000" t="50000" r="50000" b="50000"/>
                </a:path>
              </a:gradFill>
              <a:ln w="57150">
                <a:solidFill>
                  <a:srgbClr val="FFFF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328718" name="Picture 14" descr="轮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293096"/>
            <a:ext cx="3456384" cy="227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719" name="Text Box 15"/>
          <p:cNvSpPr txBox="1">
            <a:spLocks noChangeArrowheads="1"/>
          </p:cNvSpPr>
          <p:nvPr/>
        </p:nvSpPr>
        <p:spPr bwMode="auto">
          <a:xfrm>
            <a:off x="0" y="0"/>
            <a:ext cx="9396413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二、浮力的应用</a:t>
            </a:r>
            <a:endParaRPr lang="zh-CN" altLang="en-US" sz="480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4077072"/>
            <a:ext cx="417646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2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、 重力不变，可改变排开液体的体积，即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改变浮力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实现沉浮（如轮船）。</a:t>
            </a:r>
          </a:p>
          <a:p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67544" y="1988840"/>
            <a:ext cx="43924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、 浮力不变，可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改变自身的重力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，实现沉浮（如潜水艇）。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8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8" grpId="0" build="p" autoUpdateAnimBg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200712719185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765175"/>
            <a:ext cx="4500563" cy="333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飞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3933825"/>
            <a:ext cx="50768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热气球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163" y="692150"/>
            <a:ext cx="3600450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氢气球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068638"/>
            <a:ext cx="3995738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62" name="Rectangle 7"/>
          <p:cNvSpPr>
            <a:spLocks noChangeArrowheads="1"/>
          </p:cNvSpPr>
          <p:nvPr/>
        </p:nvSpPr>
        <p:spPr bwMode="ltGray">
          <a:xfrm>
            <a:off x="5508625" y="2924175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3600" b="1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热气球</a:t>
            </a:r>
          </a:p>
        </p:txBody>
      </p:sp>
      <p:sp>
        <p:nvSpPr>
          <p:cNvPr id="173063" name="Text Box 8"/>
          <p:cNvSpPr txBox="1">
            <a:spLocks noChangeArrowheads="1"/>
          </p:cNvSpPr>
          <p:nvPr/>
        </p:nvSpPr>
        <p:spPr bwMode="ltGray">
          <a:xfrm>
            <a:off x="6804025" y="6021388"/>
            <a:ext cx="17986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飞 艇</a:t>
            </a:r>
          </a:p>
        </p:txBody>
      </p:sp>
      <p:sp>
        <p:nvSpPr>
          <p:cNvPr id="173068" name="Rectangle 1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3069" name="Text Box 13"/>
          <p:cNvSpPr txBox="1">
            <a:spLocks noChangeArrowheads="1"/>
          </p:cNvSpPr>
          <p:nvPr/>
        </p:nvSpPr>
        <p:spPr bwMode="auto">
          <a:xfrm>
            <a:off x="0" y="0"/>
            <a:ext cx="9972675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二、浮力的应用</a:t>
            </a:r>
            <a:r>
              <a:rPr lang="en-US" altLang="zh-CN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</a:t>
            </a:r>
            <a:r>
              <a:rPr lang="zh-CN" altLang="en-US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气球和飞艇</a:t>
            </a:r>
          </a:p>
        </p:txBody>
      </p:sp>
      <p:sp>
        <p:nvSpPr>
          <p:cNvPr id="173058" name="Rectangle 3"/>
          <p:cNvSpPr>
            <a:spLocks noChangeArrowheads="1"/>
          </p:cNvSpPr>
          <p:nvPr/>
        </p:nvSpPr>
        <p:spPr bwMode="ltGray">
          <a:xfrm>
            <a:off x="0" y="5516563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3600" b="1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氢气球</a:t>
            </a:r>
          </a:p>
        </p:txBody>
      </p:sp>
      <p:sp>
        <p:nvSpPr>
          <p:cNvPr id="173072" name="Rectangle 3"/>
          <p:cNvSpPr>
            <a:spLocks noChangeArrowheads="1"/>
          </p:cNvSpPr>
          <p:nvPr/>
        </p:nvSpPr>
        <p:spPr bwMode="ltGray">
          <a:xfrm>
            <a:off x="2555875" y="1412875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3600" b="1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氢气球</a:t>
            </a:r>
          </a:p>
        </p:txBody>
      </p:sp>
      <p:pic>
        <p:nvPicPr>
          <p:cNvPr id="25612" name="Picture 17" descr="孔明灯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765175"/>
            <a:ext cx="257333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74" name="Rectangle 18"/>
          <p:cNvSpPr>
            <a:spLocks noChangeArrowheads="1"/>
          </p:cNvSpPr>
          <p:nvPr/>
        </p:nvSpPr>
        <p:spPr bwMode="auto">
          <a:xfrm>
            <a:off x="900113" y="2133600"/>
            <a:ext cx="15605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黑体" pitchFamily="2" charset="-122"/>
              </a:rPr>
              <a:t>孔明灯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6" name="Rectangle 8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0" scaled="1"/>
          </a:gradFill>
          <a:ln w="9525">
            <a:solidFill>
              <a:srgbClr val="CCFF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24615" name="Text Box 7"/>
          <p:cNvSpPr txBox="1">
            <a:spLocks noChangeArrowheads="1"/>
          </p:cNvSpPr>
          <p:nvPr/>
        </p:nvSpPr>
        <p:spPr bwMode="auto">
          <a:xfrm>
            <a:off x="0" y="0"/>
            <a:ext cx="9972675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二、浮力的应用</a:t>
            </a:r>
            <a:r>
              <a:rPr lang="en-US" altLang="zh-CN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—</a:t>
            </a:r>
            <a:r>
              <a:rPr lang="zh-CN" altLang="en-US" sz="4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气球和飞艇</a:t>
            </a:r>
          </a:p>
        </p:txBody>
      </p:sp>
      <p:sp>
        <p:nvSpPr>
          <p:cNvPr id="26628" name="文本框 1027"/>
          <p:cNvSpPr txBox="1">
            <a:spLocks noChangeArrowheads="1"/>
          </p:cNvSpPr>
          <p:nvPr/>
        </p:nvSpPr>
        <p:spPr bwMode="auto">
          <a:xfrm>
            <a:off x="683568" y="4437112"/>
            <a:ext cx="741682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kumimoji="1" lang="zh-CN" altLang="en-US" sz="4400" b="1" dirty="0">
                <a:latin typeface="Times New Roman" pitchFamily="18" charset="0"/>
              </a:rPr>
              <a:t>气球和飞艇为什么能升空呢？</a:t>
            </a:r>
          </a:p>
        </p:txBody>
      </p:sp>
      <p:pic>
        <p:nvPicPr>
          <p:cNvPr id="26630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981075"/>
            <a:ext cx="25558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7" y="1268760"/>
            <a:ext cx="3168055" cy="230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200712719185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12776"/>
            <a:ext cx="2627313" cy="208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图片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781" name="WordArt 5"/>
          <p:cNvSpPr>
            <a:spLocks noChangeArrowheads="1" noChangeShapeType="1" noTextEdit="1"/>
          </p:cNvSpPr>
          <p:nvPr/>
        </p:nvSpPr>
        <p:spPr bwMode="auto">
          <a:xfrm>
            <a:off x="1116013" y="981075"/>
            <a:ext cx="6553200" cy="3527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b="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谢谢大家</a:t>
            </a:r>
            <a:r>
              <a:rPr lang="en-US" altLang="zh-CN" sz="3600" b="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!</a:t>
            </a:r>
            <a:endParaRPr lang="zh-CN" altLang="en-US" sz="3600" b="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  <p:sp>
        <p:nvSpPr>
          <p:cNvPr id="15364" name="Text Box 8"/>
          <p:cNvSpPr txBox="1">
            <a:spLocks noChangeArrowheads="1"/>
          </p:cNvSpPr>
          <p:nvPr/>
        </p:nvSpPr>
        <p:spPr bwMode="auto">
          <a:xfrm>
            <a:off x="2247900" y="62420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endParaRPr lang="zh-CN" altLang="zh-CN" sz="1800" b="0"/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2463800" y="64579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endParaRPr lang="zh-CN" altLang="zh-CN" sz="1800" b="0"/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2319338" y="62420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endParaRPr lang="zh-CN" altLang="zh-CN" sz="1800" b="0"/>
          </a:p>
        </p:txBody>
      </p:sp>
    </p:spTree>
    <p:extLst>
      <p:ext uri="{BB962C8B-B14F-4D97-AF65-F5344CB8AC3E}">
        <p14:creationId xmlns:p14="http://schemas.microsoft.com/office/powerpoint/2010/main" xmlns="" val="332122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repeatCount="indefinite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ike-goldanchor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WordArt 2"/>
          <p:cNvSpPr>
            <a:spLocks noChangeArrowheads="1" noChangeShapeType="1" noTextEdit="1"/>
          </p:cNvSpPr>
          <p:nvPr/>
        </p:nvSpPr>
        <p:spPr bwMode="auto">
          <a:xfrm>
            <a:off x="1371600" y="1295400"/>
            <a:ext cx="6705600" cy="1219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552412"/>
              </a:avLst>
            </a:prstTxWarp>
          </a:bodyPr>
          <a:lstStyle/>
          <a:p>
            <a:pPr algn="ctr"/>
            <a:endParaRPr lang="zh-CN" altLang="en-US" sz="4800" kern="10" dirty="0">
              <a:ln w="9525">
                <a:solidFill>
                  <a:srgbClr val="FFCC00"/>
                </a:solidFill>
                <a:round/>
                <a:headEnd/>
                <a:tailEnd/>
              </a:ln>
              <a:solidFill>
                <a:srgbClr val="FFFF00"/>
              </a:solidFill>
              <a:latin typeface="隶书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404664"/>
            <a:ext cx="389241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沉与浮</a:t>
            </a:r>
            <a:endParaRPr lang="zh-CN" alt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  <p:sp>
        <p:nvSpPr>
          <p:cNvPr id="8196" name="Text Box 4">
            <a:hlinkClick r:id="" action="ppaction://noaction">
              <a:snd r:embed="rId3" name="explode.wav"/>
            </a:hlinkClick>
          </p:cNvPr>
          <p:cNvSpPr txBox="1">
            <a:spLocks noChangeArrowheads="1"/>
          </p:cNvSpPr>
          <p:nvPr/>
        </p:nvSpPr>
        <p:spPr bwMode="auto">
          <a:xfrm>
            <a:off x="0" y="1268413"/>
            <a:ext cx="5724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033CC"/>
                </a:solidFill>
                <a:ea typeface="楷体_GB2312" pitchFamily="49" charset="-122"/>
              </a:rPr>
              <a:t>实验：鸡蛋的沉浮</a:t>
            </a:r>
          </a:p>
        </p:txBody>
      </p:sp>
      <p:pic>
        <p:nvPicPr>
          <p:cNvPr id="901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348880"/>
            <a:ext cx="2783516" cy="26642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1258888" y="5229225"/>
            <a:ext cx="727392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1800" b="0"/>
          </a:p>
        </p:txBody>
      </p:sp>
      <p:sp>
        <p:nvSpPr>
          <p:cNvPr id="90119" name="WordArt 7"/>
          <p:cNvSpPr>
            <a:spLocks noChangeArrowheads="1" noChangeShapeType="1" noTextEdit="1"/>
          </p:cNvSpPr>
          <p:nvPr/>
        </p:nvSpPr>
        <p:spPr bwMode="auto">
          <a:xfrm rot="1200000">
            <a:off x="5651500" y="765175"/>
            <a:ext cx="2305050" cy="11509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动动手</a:t>
            </a:r>
          </a:p>
        </p:txBody>
      </p:sp>
      <p:pic>
        <p:nvPicPr>
          <p:cNvPr id="8" name="Picture 2" descr="H:\沉与浮\psb.jpg"/>
          <p:cNvPicPr>
            <a:picLocks noChangeAspect="1" noChangeArrowheads="1"/>
          </p:cNvPicPr>
          <p:nvPr/>
        </p:nvPicPr>
        <p:blipFill>
          <a:blip r:embed="rId5" cstate="print"/>
          <a:srcRect t="25686" r="12954"/>
          <a:stretch>
            <a:fillRect/>
          </a:stretch>
        </p:blipFill>
        <p:spPr bwMode="auto">
          <a:xfrm>
            <a:off x="4860032" y="2348880"/>
            <a:ext cx="2592288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4859338" y="2780928"/>
            <a:ext cx="4284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既不下沉也不上浮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475656" y="3501008"/>
            <a:ext cx="4608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静止在液体中的任何位置</a:t>
            </a:r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51520" y="4149080"/>
            <a:ext cx="1447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</a:rPr>
              <a:t>悬浮</a:t>
            </a:r>
          </a:p>
        </p:txBody>
      </p: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0" y="2636912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b="0" dirty="0"/>
              <a:t>  </a:t>
            </a:r>
            <a:r>
              <a:rPr lang="en-US" altLang="zh-CN" b="0" dirty="0" smtClean="0"/>
              <a:t> </a:t>
            </a:r>
            <a:r>
              <a:rPr lang="zh-CN" altLang="en-US" sz="3200" b="1" dirty="0" smtClean="0"/>
              <a:t>物</a:t>
            </a:r>
            <a:r>
              <a:rPr lang="zh-CN" altLang="en-US" sz="3200" b="1" dirty="0"/>
              <a:t>体浸没在液体中时，若它</a:t>
            </a:r>
            <a:r>
              <a:rPr lang="en-US" altLang="zh-CN" sz="3200" b="1" dirty="0"/>
              <a:t>_______________,</a:t>
            </a:r>
            <a:r>
              <a:rPr lang="zh-CN" altLang="en-US" sz="3200" b="1" dirty="0"/>
              <a:t>且可以</a:t>
            </a:r>
            <a:r>
              <a:rPr lang="en-US" altLang="zh-CN" sz="3200" b="1" dirty="0"/>
              <a:t>_____________________,</a:t>
            </a:r>
            <a:r>
              <a:rPr lang="zh-CN" altLang="en-US" sz="3200" b="1" dirty="0"/>
              <a:t>这种状态称为</a:t>
            </a:r>
            <a:r>
              <a:rPr lang="en-US" altLang="zh-CN" sz="3200" b="1" dirty="0"/>
              <a:t>_______</a:t>
            </a: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827088" y="1700213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下沉</a:t>
            </a: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915816" y="1700808"/>
            <a:ext cx="201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上浮</a:t>
            </a: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932040" y="1700808"/>
            <a:ext cx="20875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漂浮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utoUpdateAnimBg="0"/>
      <p:bldP spid="54276" grpId="0" autoUpdateAnimBg="0"/>
      <p:bldP spid="5427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:\沉与浮\timg.jpg"/>
          <p:cNvPicPr>
            <a:picLocks noChangeAspect="1" noChangeArrowheads="1"/>
          </p:cNvPicPr>
          <p:nvPr/>
        </p:nvPicPr>
        <p:blipFill>
          <a:blip r:embed="rId2" cstate="print"/>
          <a:srcRect l="59417" b="14757"/>
          <a:stretch>
            <a:fillRect/>
          </a:stretch>
        </p:blipFill>
        <p:spPr bwMode="auto">
          <a:xfrm>
            <a:off x="4716016" y="1988840"/>
            <a:ext cx="2160240" cy="2490883"/>
          </a:xfrm>
          <a:prstGeom prst="rect">
            <a:avLst/>
          </a:prstGeom>
          <a:noFill/>
        </p:spPr>
      </p:pic>
      <p:cxnSp>
        <p:nvCxnSpPr>
          <p:cNvPr id="5" name="直接箭头连接符 4"/>
          <p:cNvCxnSpPr/>
          <p:nvPr/>
        </p:nvCxnSpPr>
        <p:spPr>
          <a:xfrm>
            <a:off x="5868144" y="3284984"/>
            <a:ext cx="0" cy="1584176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84168" y="4437112"/>
            <a:ext cx="5036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G</a:t>
            </a:r>
            <a:endParaRPr lang="zh-CN" altLang="en-US" sz="3200" b="1" dirty="0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5868144" y="1772816"/>
            <a:ext cx="0" cy="1512168"/>
          </a:xfrm>
          <a:prstGeom prst="straightConnector1">
            <a:avLst/>
          </a:prstGeom>
          <a:ln w="635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12160" y="1268760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F</a:t>
            </a:r>
            <a:r>
              <a:rPr lang="zh-CN" altLang="en-US" sz="3200" b="1" baseline="-25000" dirty="0" smtClean="0"/>
              <a:t>浮</a:t>
            </a:r>
            <a:endParaRPr lang="zh-CN" altLang="en-US" sz="3200" b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2483768" y="5517232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悬浮：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F</a:t>
            </a:r>
            <a:r>
              <a:rPr lang="zh-CN" altLang="en-US" sz="3600" b="1" baseline="-25000" dirty="0" smtClean="0">
                <a:solidFill>
                  <a:srgbClr val="FF0000"/>
                </a:solidFill>
              </a:rPr>
              <a:t>浮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=G</a:t>
            </a:r>
            <a:endParaRPr lang="zh-CN" altLang="en-US" sz="3600" b="1" baseline="-25000" dirty="0">
              <a:solidFill>
                <a:srgbClr val="FF0000"/>
              </a:solidFill>
            </a:endParaRPr>
          </a:p>
        </p:txBody>
      </p:sp>
      <p:pic>
        <p:nvPicPr>
          <p:cNvPr id="13314" name="Picture 2" descr="H:\沉与浮\psb.jpg"/>
          <p:cNvPicPr>
            <a:picLocks noChangeAspect="1" noChangeArrowheads="1"/>
          </p:cNvPicPr>
          <p:nvPr/>
        </p:nvPicPr>
        <p:blipFill>
          <a:blip r:embed="rId3" cstate="print"/>
          <a:srcRect t="25686" r="12954"/>
          <a:stretch>
            <a:fillRect/>
          </a:stretch>
        </p:blipFill>
        <p:spPr bwMode="auto">
          <a:xfrm>
            <a:off x="827584" y="1844824"/>
            <a:ext cx="2376264" cy="2708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404664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想一想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Picture 2" descr="H:\沉与浮\psb.jpg"/>
          <p:cNvPicPr>
            <a:picLocks noChangeAspect="1" noChangeArrowheads="1"/>
          </p:cNvPicPr>
          <p:nvPr/>
        </p:nvPicPr>
        <p:blipFill>
          <a:blip r:embed="rId2" cstate="print"/>
          <a:srcRect t="25686" r="12954"/>
          <a:stretch>
            <a:fillRect/>
          </a:stretch>
        </p:blipFill>
        <p:spPr bwMode="auto">
          <a:xfrm>
            <a:off x="323528" y="1628800"/>
            <a:ext cx="3474910" cy="3960440"/>
          </a:xfrm>
          <a:prstGeom prst="rect">
            <a:avLst/>
          </a:prstGeom>
          <a:noFill/>
        </p:spPr>
      </p:pic>
      <p:sp>
        <p:nvSpPr>
          <p:cNvPr id="6" name="云形标注 5"/>
          <p:cNvSpPr/>
          <p:nvPr/>
        </p:nvSpPr>
        <p:spPr>
          <a:xfrm>
            <a:off x="4211960" y="1556792"/>
            <a:ext cx="3888432" cy="2016224"/>
          </a:xfrm>
          <a:prstGeom prst="cloudCallout">
            <a:avLst>
              <a:gd name="adj1" fmla="val -75032"/>
              <a:gd name="adj2" fmla="val 966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你有办法让鸡蛋浮起来或沉下去吗？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沉与浮\psb.jpg"/>
          <p:cNvPicPr>
            <a:picLocks noChangeAspect="1" noChangeArrowheads="1"/>
          </p:cNvPicPr>
          <p:nvPr/>
        </p:nvPicPr>
        <p:blipFill>
          <a:blip r:embed="rId2" cstate="print"/>
          <a:srcRect t="25686" r="12954"/>
          <a:stretch>
            <a:fillRect/>
          </a:stretch>
        </p:blipFill>
        <p:spPr bwMode="auto">
          <a:xfrm>
            <a:off x="683568" y="620688"/>
            <a:ext cx="2880320" cy="3282771"/>
          </a:xfrm>
          <a:prstGeom prst="rect">
            <a:avLst/>
          </a:prstGeom>
          <a:noFill/>
        </p:spPr>
      </p:pic>
      <p:sp>
        <p:nvSpPr>
          <p:cNvPr id="3" name="椭圆形标注 2"/>
          <p:cNvSpPr/>
          <p:nvPr/>
        </p:nvSpPr>
        <p:spPr>
          <a:xfrm>
            <a:off x="3923928" y="404664"/>
            <a:ext cx="3672408" cy="1656184"/>
          </a:xfrm>
          <a:prstGeom prst="wedgeEllipseCallout">
            <a:avLst>
              <a:gd name="adj1" fmla="val -86128"/>
              <a:gd name="adj2" fmla="val 677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向烧杯加盐</a:t>
            </a:r>
            <a:endParaRPr lang="zh-CN" altLang="en-US" sz="3600" dirty="0"/>
          </a:p>
        </p:txBody>
      </p:sp>
      <p:sp>
        <p:nvSpPr>
          <p:cNvPr id="4" name="下箭头 3"/>
          <p:cNvSpPr/>
          <p:nvPr/>
        </p:nvSpPr>
        <p:spPr>
          <a:xfrm>
            <a:off x="5508104" y="2132856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067944" y="292494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增大盐水密度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63888" y="429309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浮力增大，重力不变</a:t>
            </a:r>
            <a:endParaRPr lang="zh-CN" altLang="en-US" sz="3600" b="1" dirty="0"/>
          </a:p>
        </p:txBody>
      </p:sp>
      <p:sp>
        <p:nvSpPr>
          <p:cNvPr id="7" name="下箭头 6"/>
          <p:cNvSpPr/>
          <p:nvPr/>
        </p:nvSpPr>
        <p:spPr>
          <a:xfrm>
            <a:off x="5508104" y="3645024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5508104" y="4941168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35896" y="5661248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浮力大于重力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F</a:t>
            </a:r>
            <a:r>
              <a:rPr lang="zh-CN" altLang="en-US" sz="3600" b="1" baseline="-25000" dirty="0" smtClean="0">
                <a:solidFill>
                  <a:srgbClr val="FF0000"/>
                </a:solidFill>
              </a:rPr>
              <a:t>浮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&gt;G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051720" y="2204864"/>
            <a:ext cx="0" cy="115212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051720" y="764704"/>
            <a:ext cx="0" cy="1512168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67744" y="299695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G</a:t>
            </a:r>
            <a:endParaRPr lang="zh-CN" altLang="en-US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267744" y="98072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F</a:t>
            </a:r>
            <a:r>
              <a:rPr lang="zh-CN" altLang="en-US" sz="3600" b="1" baseline="-25000" dirty="0" smtClean="0"/>
              <a:t>浮</a:t>
            </a:r>
            <a:endParaRPr lang="zh-CN" altLang="en-US" sz="3600" b="1" baseline="-25000" dirty="0"/>
          </a:p>
        </p:txBody>
      </p:sp>
      <p:sp>
        <p:nvSpPr>
          <p:cNvPr id="20" name="TextBox 19"/>
          <p:cNvSpPr txBox="1"/>
          <p:nvPr/>
        </p:nvSpPr>
        <p:spPr>
          <a:xfrm>
            <a:off x="1043608" y="4725144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上浮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6" grpId="0"/>
      <p:bldP spid="17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沉与浮\psb.jpg"/>
          <p:cNvPicPr>
            <a:picLocks noChangeAspect="1" noChangeArrowheads="1"/>
          </p:cNvPicPr>
          <p:nvPr/>
        </p:nvPicPr>
        <p:blipFill>
          <a:blip r:embed="rId2" cstate="print"/>
          <a:srcRect t="25686" r="12954"/>
          <a:stretch>
            <a:fillRect/>
          </a:stretch>
        </p:blipFill>
        <p:spPr bwMode="auto">
          <a:xfrm>
            <a:off x="683568" y="620688"/>
            <a:ext cx="2880320" cy="3282771"/>
          </a:xfrm>
          <a:prstGeom prst="rect">
            <a:avLst/>
          </a:prstGeom>
          <a:noFill/>
        </p:spPr>
      </p:pic>
      <p:sp>
        <p:nvSpPr>
          <p:cNvPr id="3" name="椭圆形标注 2"/>
          <p:cNvSpPr/>
          <p:nvPr/>
        </p:nvSpPr>
        <p:spPr>
          <a:xfrm>
            <a:off x="3923928" y="404664"/>
            <a:ext cx="4248472" cy="1656184"/>
          </a:xfrm>
          <a:prstGeom prst="wedgeEllipseCallout">
            <a:avLst>
              <a:gd name="adj1" fmla="val -86128"/>
              <a:gd name="adj2" fmla="val 677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向烧杯加清水</a:t>
            </a:r>
            <a:endParaRPr lang="zh-CN" altLang="en-US" sz="3600" dirty="0"/>
          </a:p>
        </p:txBody>
      </p:sp>
      <p:sp>
        <p:nvSpPr>
          <p:cNvPr id="4" name="下箭头 3"/>
          <p:cNvSpPr/>
          <p:nvPr/>
        </p:nvSpPr>
        <p:spPr>
          <a:xfrm>
            <a:off x="5508104" y="2132856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067944" y="292494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减小盐水密度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63888" y="4293096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浮力减小，重力不变</a:t>
            </a:r>
            <a:endParaRPr lang="zh-CN" altLang="en-US" sz="3600" b="1" dirty="0"/>
          </a:p>
        </p:txBody>
      </p:sp>
      <p:sp>
        <p:nvSpPr>
          <p:cNvPr id="7" name="下箭头 6"/>
          <p:cNvSpPr/>
          <p:nvPr/>
        </p:nvSpPr>
        <p:spPr>
          <a:xfrm>
            <a:off x="5508104" y="3645024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5508104" y="4941168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635896" y="5661248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浮力小于重力 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F</a:t>
            </a:r>
            <a:r>
              <a:rPr lang="zh-CN" altLang="en-US" sz="3600" b="1" baseline="-25000" dirty="0" smtClean="0">
                <a:solidFill>
                  <a:srgbClr val="FF0000"/>
                </a:solidFill>
              </a:rPr>
              <a:t>浮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&lt;G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051720" y="2204864"/>
            <a:ext cx="0" cy="158417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051720" y="1196752"/>
            <a:ext cx="0" cy="108012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67744" y="342900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G</a:t>
            </a:r>
            <a:endParaRPr lang="zh-CN" altLang="en-US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267744" y="980728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F</a:t>
            </a:r>
            <a:r>
              <a:rPr lang="zh-CN" altLang="en-US" sz="3600" b="1" baseline="-25000" dirty="0" smtClean="0"/>
              <a:t>浮</a:t>
            </a:r>
            <a:endParaRPr lang="zh-CN" altLang="en-US" sz="3600" b="1" baseline="-25000" dirty="0"/>
          </a:p>
        </p:txBody>
      </p:sp>
      <p:sp>
        <p:nvSpPr>
          <p:cNvPr id="15" name="TextBox 14"/>
          <p:cNvSpPr txBox="1"/>
          <p:nvPr/>
        </p:nvSpPr>
        <p:spPr>
          <a:xfrm>
            <a:off x="1115616" y="4581128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下沉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6" grpId="0"/>
      <p:bldP spid="17" grpId="0"/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lk">
  <a:themeElements>
    <a:clrScheme name="Silk">
      <a:dk1>
        <a:srgbClr val="000000"/>
      </a:dk1>
      <a:lt1>
        <a:srgbClr val="FFFFFF"/>
      </a:lt1>
      <a:dk2>
        <a:srgbClr val="043988"/>
      </a:dk2>
      <a:lt2>
        <a:srgbClr val="92C2EB"/>
      </a:lt2>
      <a:accent1>
        <a:srgbClr val="836AAE"/>
      </a:accent1>
      <a:accent2>
        <a:srgbClr val="5DA577"/>
      </a:accent2>
      <a:accent3>
        <a:srgbClr val="678EB9"/>
      </a:accent3>
      <a:accent4>
        <a:srgbClr val="F7A611"/>
      </a:accent4>
      <a:accent5>
        <a:srgbClr val="A1AB38"/>
      </a:accent5>
      <a:accent6>
        <a:srgbClr val="C17790"/>
      </a:accent6>
      <a:hlink>
        <a:srgbClr val="DA5723"/>
      </a:hlink>
      <a:folHlink>
        <a:srgbClr val="226CA5"/>
      </a:folHlink>
    </a:clrScheme>
    <a:fontScheme name="Silk">
      <a:majorFont>
        <a:latin typeface="Arial"/>
        <a:ea typeface=""/>
        <a:cs typeface=""/>
        <a:font script="Jpan" typeface="ＭＳ Ｐゴシック"/>
        <a:font script="Hang" typeface="돋음"/>
        <a:font script="Hans" typeface="方正姚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돋음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ilk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20000"/>
                <a:satMod val="25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28000"/>
                <a:satMod val="250000"/>
              </a:schemeClr>
            </a:gs>
          </a:gsLst>
          <a:lin ang="7000000" scaled="1"/>
        </a:gradFill>
        <a:gradFill rotWithShape="1">
          <a:gsLst>
            <a:gs pos="0">
              <a:schemeClr val="phClr">
                <a:shade val="80000"/>
                <a:satMod val="200000"/>
              </a:schemeClr>
            </a:gs>
            <a:gs pos="30000">
              <a:schemeClr val="phClr">
                <a:shade val="20000"/>
                <a:satMod val="250000"/>
              </a:schemeClr>
            </a:gs>
            <a:gs pos="50000">
              <a:schemeClr val="phClr">
                <a:shade val="23000"/>
                <a:satMod val="250000"/>
              </a:schemeClr>
            </a:gs>
            <a:gs pos="60000">
              <a:schemeClr val="phClr">
                <a:shade val="29000"/>
                <a:satMod val="23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lin ang="7000000" scaled="1"/>
        </a:gradFill>
      </a:fillStyleLst>
      <a:lnStyleLst>
        <a:ln w="12700" cap="sq" cmpd="sng" algn="ctr">
          <a:solidFill>
            <a:schemeClr val="phClr"/>
          </a:solidFill>
          <a:prstDash val="solid"/>
        </a:ln>
        <a:ln w="25400" cap="sq" cmpd="sng" algn="ctr">
          <a:solidFill>
            <a:schemeClr val="phClr"/>
          </a:solidFill>
          <a:prstDash val="solid"/>
        </a:ln>
        <a:ln w="31750" cap="sq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27000" h="127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52400" h="381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50000"/>
              </a:schemeClr>
            </a:gs>
            <a:gs pos="50000">
              <a:schemeClr val="phClr">
                <a:tint val="85000"/>
                <a:satMod val="140000"/>
              </a:schemeClr>
            </a:gs>
            <a:gs pos="100000">
              <a:schemeClr val="phClr">
                <a:shade val="50000"/>
                <a:satMod val="15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chemeClr val="phClr">
                <a:shade val="55000"/>
                <a:satMod val="150000"/>
              </a:schemeClr>
              <a:schemeClr val="phClr">
                <a:tint val="100"/>
                <a:satMod val="15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TC010205606[[fn=丝绸主题]]</Template>
  <TotalTime>3441</TotalTime>
  <Words>746</Words>
  <Application>Microsoft Office PowerPoint</Application>
  <PresentationFormat>全屏显示(4:3)</PresentationFormat>
  <Paragraphs>111</Paragraphs>
  <Slides>24</Slides>
  <Notes>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Silk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Manager>教务处</Manager>
  <Company>桃溪中学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内燃机</dc:title>
  <dc:subject>汽油机  柴油机</dc:subject>
  <dc:creator>陈水斌</dc:creator>
  <cp:keywords>内燃机  汽油机  柴油机</cp:keywords>
  <dc:description>演示文稿</dc:description>
  <cp:lastModifiedBy>Administrator</cp:lastModifiedBy>
  <cp:revision>224</cp:revision>
  <dcterms:created xsi:type="dcterms:W3CDTF">2003-04-10T23:13:25Z</dcterms:created>
  <dcterms:modified xsi:type="dcterms:W3CDTF">2017-05-23T07:27:58Z</dcterms:modified>
  <cp:category>课件</cp:category>
</cp:coreProperties>
</file>