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g" ContentType="video/mpe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66" r:id="rId2"/>
    <p:sldId id="256" r:id="rId3"/>
    <p:sldId id="260" r:id="rId4"/>
    <p:sldId id="257" r:id="rId5"/>
    <p:sldId id="268" r:id="rId6"/>
    <p:sldId id="258" r:id="rId7"/>
    <p:sldId id="269" r:id="rId8"/>
    <p:sldId id="259" r:id="rId9"/>
    <p:sldId id="270" r:id="rId10"/>
    <p:sldId id="261" r:id="rId11"/>
    <p:sldId id="274" r:id="rId12"/>
    <p:sldId id="271" r:id="rId13"/>
    <p:sldId id="272" r:id="rId14"/>
    <p:sldId id="273" r:id="rId15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8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32"/>
        <p:guide pos="382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tags" Target="tags/tag65.xml" /><Relationship Id="rId17" Type="http://schemas.openxmlformats.org/officeDocument/2006/relationships/presProps" Target="presProps.xml" /><Relationship Id="rId18" Type="http://schemas.openxmlformats.org/officeDocument/2006/relationships/viewProps" Target="viewProps.xml" /><Relationship Id="rId19" Type="http://schemas.openxmlformats.org/officeDocument/2006/relationships/theme" Target="theme/theme1.xml" /><Relationship Id="rId2" Type="http://schemas.openxmlformats.org/officeDocument/2006/relationships/slide" Target="slides/slide1.xml" /><Relationship Id="rId20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8.xml" /><Relationship Id="rId2" Type="http://schemas.openxmlformats.org/officeDocument/2006/relationships/tags" Target="../tags/tag49.xml" /><Relationship Id="rId3" Type="http://schemas.openxmlformats.org/officeDocument/2006/relationships/tags" Target="../tags/tag50.xml" /><Relationship Id="rId4" Type="http://schemas.openxmlformats.org/officeDocument/2006/relationships/tags" Target="../tags/tag51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2.xml" /><Relationship Id="rId2" Type="http://schemas.openxmlformats.org/officeDocument/2006/relationships/tags" Target="../tags/tag53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tags" Target="../tags/tag9.xml" /><Relationship Id="rId5" Type="http://schemas.openxmlformats.org/officeDocument/2006/relationships/tags" Target="../tags/tag10.xml" /><Relationship Id="rId6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.xml" /><Relationship Id="rId2" Type="http://schemas.openxmlformats.org/officeDocument/2006/relationships/tags" Target="../tags/tag12.xml" /><Relationship Id="rId3" Type="http://schemas.openxmlformats.org/officeDocument/2006/relationships/tags" Target="../tags/tag13.xml" /><Relationship Id="rId4" Type="http://schemas.openxmlformats.org/officeDocument/2006/relationships/tags" Target="../tags/tag14.xml" /><Relationship Id="rId5" Type="http://schemas.openxmlformats.org/officeDocument/2006/relationships/tags" Target="../tags/tag15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tags" Target="../tags/tag21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tags" Target="../tags/tag28.xml" /><Relationship Id="rId8" Type="http://schemas.openxmlformats.org/officeDocument/2006/relationships/tags" Target="../tags/tag29.xml" /><Relationship Id="rId9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Relationship Id="rId5" Type="http://schemas.openxmlformats.org/officeDocument/2006/relationships/tags" Target="../tags/tag47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57.xml" /><Relationship Id="rId13" Type="http://schemas.openxmlformats.org/officeDocument/2006/relationships/tags" Target="../tags/tag58.xml" /><Relationship Id="rId14" Type="http://schemas.openxmlformats.org/officeDocument/2006/relationships/tags" Target="../tags/tag59.xml" /><Relationship Id="rId15" Type="http://schemas.openxmlformats.org/officeDocument/2006/relationships/tags" Target="../tags/tag60.xml" /><Relationship Id="rId16" Type="http://schemas.openxmlformats.org/officeDocument/2006/relationships/tags" Target="../tags/tag61.xml" /><Relationship Id="rId17" Type="http://schemas.openxmlformats.org/officeDocument/2006/relationships/image" Target="file:///D:\qq&#25991;&#20214;\712321467\Image\C2C\Image2\%7b75232B38-A165-1FB7-499C-2E1C792CACB5%7d.png" TargetMode="External" /><Relationship Id="rId18" Type="http://schemas.openxmlformats.org/officeDocument/2006/relationships/image" Target="../media/image1.png" /><Relationship Id="rId19" Type="http://schemas.openxmlformats.org/officeDocument/2006/relationships/tags" Target="../tags/tag62.xml" /><Relationship Id="rId2" Type="http://schemas.openxmlformats.org/officeDocument/2006/relationships/slideLayout" Target="../slideLayouts/slideLayout2.xml" /><Relationship Id="rId20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/>
        </p:nvPicPr>
        <p:blipFill>
          <a:blip r:embed="rId18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3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tags" Target="../tags/tag64.xml" /><Relationship Id="rId6" Type="http://schemas.openxmlformats.org/officeDocument/2006/relationships/video" Target="../media/media1.mpg" /><Relationship Id="rId7" Type="http://schemas.microsoft.com/office/2007/relationships/media" Target="../media/media1.mpg" /><Relationship Id="rId8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Rectangle 4" title=""/>
          <p:cNvSpPr/>
          <p:nvPr/>
        </p:nvSpPr>
        <p:spPr>
          <a:xfrm>
            <a:off x="75892" y="64468"/>
            <a:ext cx="3257018" cy="55118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99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复习回顾</a:t>
            </a:r>
            <a:endParaRPr lang="zh-CN" altLang="en-US" sz="299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605" name="Rectangle 5" title=""/>
          <p:cNvSpPr>
            <a:spLocks noChangeArrowheads="1"/>
          </p:cNvSpPr>
          <p:nvPr/>
        </p:nvSpPr>
        <p:spPr bwMode="auto">
          <a:xfrm>
            <a:off x="144780" y="616585"/>
            <a:ext cx="11774805" cy="60337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t" anchorCtr="0">
            <a:spAutoFit/>
          </a:bodyPr>
          <a:lstStyle/>
          <a:p>
            <a:pPr marL="392430" marR="0" lvl="0" indent="-39243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在国际单位制中，长度的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基本单位是</a:t>
            </a:r>
            <a:r>
              <a:rPr lang="en-US" altLang="zh-CN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</a:t>
            </a:r>
            <a:r>
              <a:rPr lang="zh-CN" altLang="en-US" sz="28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常用单位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比米大是有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，比米小的有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________________________________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7345" marR="0" lvl="0" indent="-347345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长度测量的基本工具：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。使用刻度尺前首先认清：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________.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刻度尺的使用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263525" marR="0" indent="-26352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）放对：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使刻度尺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的一边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被测物体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2898140" marR="0" indent="-2898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                  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放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尺的位置。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263525" marR="0" indent="-26352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                     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刻度尺的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与被测物体的一端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）读对：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读数时，视线与尺面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                     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测量时，应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读分度值的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</a:t>
            </a:r>
            <a:endParaRPr lang="zh-CN" altLang="en-US" sz="28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）记对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记录测量结果时，要写出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</a:t>
            </a:r>
            <a:r>
              <a:rPr lang="zh-CN" altLang="en-US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和</a:t>
            </a:r>
            <a:r>
              <a:rPr lang="en-US" altLang="zh-CN" sz="28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1" name="Rectangle 17" title=""/>
          <p:cNvSpPr>
            <a:spLocks noChangeArrowheads="1"/>
          </p:cNvSpPr>
          <p:nvPr/>
        </p:nvSpPr>
        <p:spPr bwMode="auto">
          <a:xfrm>
            <a:off x="4362450" y="3384550"/>
            <a:ext cx="133032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有刻度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2" name="Rectangle 18" title=""/>
          <p:cNvSpPr>
            <a:spLocks noChangeArrowheads="1"/>
          </p:cNvSpPr>
          <p:nvPr/>
        </p:nvSpPr>
        <p:spPr bwMode="auto">
          <a:xfrm>
            <a:off x="6901815" y="3362960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紧靠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3" name="Rectangle 19" title=""/>
          <p:cNvSpPr>
            <a:spLocks noChangeArrowheads="1"/>
          </p:cNvSpPr>
          <p:nvPr/>
        </p:nvSpPr>
        <p:spPr bwMode="auto">
          <a:xfrm>
            <a:off x="3279775" y="3884613"/>
            <a:ext cx="97155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正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5" name="Rectangle 21" title=""/>
          <p:cNvSpPr>
            <a:spLocks noChangeArrowheads="1"/>
          </p:cNvSpPr>
          <p:nvPr/>
        </p:nvSpPr>
        <p:spPr bwMode="auto">
          <a:xfrm>
            <a:off x="4229418" y="4405948"/>
            <a:ext cx="257810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“0”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刻度线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6" name="Rectangle 22" title=""/>
          <p:cNvSpPr>
            <a:spLocks noChangeArrowheads="1"/>
          </p:cNvSpPr>
          <p:nvPr/>
        </p:nvSpPr>
        <p:spPr bwMode="auto">
          <a:xfrm>
            <a:off x="9648825" y="4410710"/>
            <a:ext cx="93789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对齐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7" name="Rectangle 23" title=""/>
          <p:cNvSpPr>
            <a:spLocks noChangeArrowheads="1"/>
          </p:cNvSpPr>
          <p:nvPr/>
        </p:nvSpPr>
        <p:spPr bwMode="auto">
          <a:xfrm>
            <a:off x="6149340" y="4914265"/>
            <a:ext cx="1338263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垂直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29" name="Rectangle 25" title=""/>
          <p:cNvSpPr>
            <a:spLocks noChangeArrowheads="1"/>
          </p:cNvSpPr>
          <p:nvPr/>
        </p:nvSpPr>
        <p:spPr bwMode="auto">
          <a:xfrm>
            <a:off x="7589203" y="5454650"/>
            <a:ext cx="150495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下一位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0" name="Rectangle 26" title=""/>
          <p:cNvSpPr>
            <a:spLocks noChangeArrowheads="1"/>
          </p:cNvSpPr>
          <p:nvPr/>
        </p:nvSpPr>
        <p:spPr bwMode="auto">
          <a:xfrm>
            <a:off x="7008495" y="5991860"/>
            <a:ext cx="98933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数字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531" name="Rectangle 27" title=""/>
          <p:cNvSpPr>
            <a:spLocks noChangeArrowheads="1"/>
          </p:cNvSpPr>
          <p:nvPr/>
        </p:nvSpPr>
        <p:spPr bwMode="auto">
          <a:xfrm>
            <a:off x="8449310" y="5991860"/>
            <a:ext cx="93789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单位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Rectangle 24" title=""/>
          <p:cNvSpPr>
            <a:spLocks noChangeArrowheads="1"/>
          </p:cNvSpPr>
          <p:nvPr/>
        </p:nvSpPr>
        <p:spPr bwMode="auto">
          <a:xfrm>
            <a:off x="4815523" y="5470525"/>
            <a:ext cx="1339850" cy="570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估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Rectangle 18" title=""/>
          <p:cNvSpPr>
            <a:spLocks noChangeArrowheads="1"/>
          </p:cNvSpPr>
          <p:nvPr/>
        </p:nvSpPr>
        <p:spPr bwMode="auto">
          <a:xfrm>
            <a:off x="6385560" y="666750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米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Rectangle 18" title=""/>
          <p:cNvSpPr>
            <a:spLocks noChangeArrowheads="1"/>
          </p:cNvSpPr>
          <p:nvPr/>
        </p:nvSpPr>
        <p:spPr bwMode="auto">
          <a:xfrm>
            <a:off x="10774045" y="666750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千米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Rectangle 18" title=""/>
          <p:cNvSpPr>
            <a:spLocks noChangeArrowheads="1"/>
          </p:cNvSpPr>
          <p:nvPr/>
        </p:nvSpPr>
        <p:spPr bwMode="auto">
          <a:xfrm>
            <a:off x="2481580" y="1188085"/>
            <a:ext cx="533082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分米、厘米、毫米、微米、纳米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18" title=""/>
          <p:cNvSpPr>
            <a:spLocks noChangeArrowheads="1"/>
          </p:cNvSpPr>
          <p:nvPr/>
        </p:nvSpPr>
        <p:spPr bwMode="auto">
          <a:xfrm>
            <a:off x="4138295" y="1779270"/>
            <a:ext cx="176339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刻度尺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18" title=""/>
          <p:cNvSpPr>
            <a:spLocks noChangeArrowheads="1"/>
          </p:cNvSpPr>
          <p:nvPr/>
        </p:nvSpPr>
        <p:spPr bwMode="auto">
          <a:xfrm>
            <a:off x="10240010" y="1779270"/>
            <a:ext cx="176339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量程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Rectangle 18" title=""/>
          <p:cNvSpPr>
            <a:spLocks noChangeArrowheads="1"/>
          </p:cNvSpPr>
          <p:nvPr/>
        </p:nvSpPr>
        <p:spPr bwMode="auto">
          <a:xfrm>
            <a:off x="610235" y="2319020"/>
            <a:ext cx="1763395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分度值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1" grpId="0" animBg="1"/>
      <p:bldP spid="21522" grpId="0" animBg="1"/>
      <p:bldP spid="21523" grpId="0" animBg="1"/>
      <p:bldP spid="21525" grpId="0" animBg="1"/>
      <p:bldP spid="21526" grpId="0" animBg="1"/>
      <p:bldP spid="21527" grpId="0" animBg="1"/>
      <p:bldP spid="21529" grpId="0" animBg="1"/>
      <p:bldP spid="21530" grpId="0" animBg="1"/>
      <p:bldP spid="21531" grpId="0" animBg="1"/>
      <p:bldP spid="13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7" name="Text Box 14" title=""/>
          <p:cNvSpPr txBox="1"/>
          <p:nvPr/>
        </p:nvSpPr>
        <p:spPr>
          <a:xfrm>
            <a:off x="3440574" y="26704"/>
            <a:ext cx="2632493" cy="581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185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转化测量</a:t>
            </a:r>
            <a:endParaRPr lang="zh-CN" altLang="en-US" sz="3185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特殊测量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76" name="Text Box 24" title=""/>
          <p:cNvSpPr txBox="1"/>
          <p:nvPr/>
        </p:nvSpPr>
        <p:spPr>
          <a:xfrm>
            <a:off x="100330" y="900430"/>
            <a:ext cx="7045325" cy="520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79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思考：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如何测出操场跑道的长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Text Box 24" title=""/>
          <p:cNvSpPr txBox="1"/>
          <p:nvPr/>
        </p:nvSpPr>
        <p:spPr>
          <a:xfrm>
            <a:off x="166370" y="5676900"/>
            <a:ext cx="7045325" cy="520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79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思考：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路政部门是如何确定公路上的里程碑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100" name="图片 99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8246745" y="1350010"/>
            <a:ext cx="3453130" cy="34531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33115" y="1482090"/>
            <a:ext cx="3554730" cy="3554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 title=""/>
          <p:cNvPicPr/>
          <p:nvPr/>
        </p:nvPicPr>
        <p:blipFill>
          <a:blip r:embed="rId4"/>
          <a:srcRect l="14072" t="43420" r="22380" b="1630"/>
          <a:stretch>
            <a:fillRect/>
          </a:stretch>
        </p:blipFill>
        <p:spPr>
          <a:xfrm>
            <a:off x="449580" y="2177415"/>
            <a:ext cx="2883535" cy="2493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title=""/>
          <p:cNvPicPr/>
          <p:nvPr/>
        </p:nvPicPr>
        <p:blipFill>
          <a:blip r:embed="rId4"/>
          <a:srcRect l="60093" b="54154"/>
          <a:stretch>
            <a:fillRect/>
          </a:stretch>
        </p:blipFill>
        <p:spPr>
          <a:xfrm>
            <a:off x="7112000" y="521335"/>
            <a:ext cx="1878330" cy="21577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76" name="Text Box 24" title=""/>
          <p:cNvSpPr txBox="1"/>
          <p:nvPr/>
        </p:nvSpPr>
        <p:spPr>
          <a:xfrm>
            <a:off x="583565" y="1069340"/>
            <a:ext cx="9763760" cy="373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常见长度特殊测量方法：</a:t>
            </a:r>
            <a:endParaRPr lang="en-US" altLang="zh-CN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74065">
              <a:lnSpc>
                <a:spcPct val="150000"/>
              </a:lnSpc>
            </a:pPr>
            <a:r>
              <a:rPr lang="en-US" altLang="zh-CN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测度算少：测微小量时。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74065">
              <a:lnSpc>
                <a:spcPct val="150000"/>
              </a:lnSpc>
            </a:pPr>
            <a:r>
              <a:rPr lang="en-US" altLang="zh-CN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平移测量：刻度尺无法与被测长度重合。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74065">
              <a:lnSpc>
                <a:spcPct val="150000"/>
              </a:lnSpc>
            </a:pPr>
            <a:r>
              <a:rPr lang="en-US" altLang="zh-CN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化曲为直：测量曲线时。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74065">
              <a:lnSpc>
                <a:spcPct val="150000"/>
              </a:lnSpc>
            </a:pPr>
            <a:r>
              <a:rPr lang="en-US" altLang="zh-CN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转换测量：被测量较大时。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/>
        </p:nvSpPr>
        <p:spPr>
          <a:xfrm>
            <a:off x="76200" y="613410"/>
            <a:ext cx="11857355" cy="6679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28320" indent="-5283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下列测量中，采用了比较合理的方法的是（　　）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1346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A．测量跑道长度时，用一根有弹性的橡皮筋和跑道重合来测量	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1346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B．测量物理课本一张纸的厚度，先测出200页同样纸厚，然后除以200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1346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C．测自行车通过的路程，可先记下车轮转过的圈数N，再乘以车轮的周长L	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1346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D．测乒乓球的直径时，用刻度尺直接测量就可以了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．李兵用自己的刻度尺测量物理《课时作业本》整体厚为0.60cm，数出连封面在内的页数150页，求得每张纸的厚为0.04mm，李兵的错误是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____________________________________________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实际估计每张纸的厚约为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μm。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00000"/>
              </a:lnSpc>
            </a:pP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1387475" y="5154930"/>
            <a:ext cx="60686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封面太厚，封面不应在测量的纸张中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1387475" y="5676900"/>
            <a:ext cx="60686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计算时应当除以纸的张数而不是页数</a:t>
            </a:r>
            <a:endParaRPr 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4772660" y="6263640"/>
            <a:ext cx="9455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80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7654925" y="713740"/>
            <a:ext cx="9455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endParaRPr lang="en-US" altLang="zh-CN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871200" y="1130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/>
        </p:nvSpPr>
        <p:spPr>
          <a:xfrm>
            <a:off x="76200" y="613410"/>
            <a:ext cx="12115800" cy="5908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28320" indent="-52832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．为了较准确地测出金属导线的直径，他采用了以下的办法：剪下一段导线后，将这段导线紧密地在一支铅笔上缠绕18圈，形成一个导线圈。再用一把刻度尺去测量这线圈的长度如图所示为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cm，铜丝的下列测量与上述测量的思想方法相同的有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      )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A.①②④；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B.②③④；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C.③④；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D.①③；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①测量课本长度时取五次测量的平均值；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②测量1分钟脉搏跳动的次数，求出脉搏跳动一次所需的时间；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③用量筒和水测出100枚大头针的体积，求一枚大头针的体积；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④测量一本书的厚度，得出一张纸的厚度。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190" y="2938780"/>
            <a:ext cx="3988435" cy="1108075"/>
          </a:xfrm>
          <a:prstGeom prst="rect">
            <a:avLst/>
          </a:prstGeom>
        </p:spPr>
      </p:pic>
      <p:sp>
        <p:nvSpPr>
          <p:cNvPr id="3" name="文本框 2" title=""/>
          <p:cNvSpPr txBox="1"/>
          <p:nvPr/>
        </p:nvSpPr>
        <p:spPr>
          <a:xfrm>
            <a:off x="8065770" y="2089785"/>
            <a:ext cx="16198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2.50</a:t>
            </a:r>
            <a:endParaRPr lang="en-US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6605270" y="2752725"/>
            <a:ext cx="16084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/>
        </p:nvSpPr>
        <p:spPr>
          <a:xfrm>
            <a:off x="76200" y="613410"/>
            <a:ext cx="12115800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28320" indent="-52832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．小亮在“长度的测量”实验中：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（1）图甲中圆的直径是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cm。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（2）一条纸带厚薄均匀，他把纸带紧密地环绕在圆柱形铅笔上，直至恰好能套进一个圆环内，如图乙所示，纸带环绕了n圈，则纸带厚度的表达式是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4234180" y="1432560"/>
            <a:ext cx="12153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1.55</a:t>
            </a:r>
            <a:endParaRPr lang="en-US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927100" y="3368675"/>
            <a:ext cx="27203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（D1﹣D2）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/2n</a:t>
            </a:r>
            <a:endParaRPr 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610" y="3702050"/>
            <a:ext cx="7026910" cy="2870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WordArt 4" title=""/>
          <p:cNvSpPr>
            <a:spLocks noTextEdit="1"/>
          </p:cNvSpPr>
          <p:nvPr/>
        </p:nvSpPr>
        <p:spPr>
          <a:xfrm>
            <a:off x="1508760" y="1196975"/>
            <a:ext cx="8999220" cy="22142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一、长度与时间的测量</a:t>
            </a:r>
            <a:endParaRPr lang="zh-CN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3223" name="Rectangle 151" title=""/>
          <p:cNvSpPr>
            <a:spLocks noChangeArrowheads="1"/>
          </p:cNvSpPr>
          <p:nvPr/>
        </p:nvSpPr>
        <p:spPr bwMode="auto">
          <a:xfrm>
            <a:off x="5328285" y="3716655"/>
            <a:ext cx="16478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第二课时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custDataLst>
      <p:tags r:id="rId2"/>
    </p:custData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Rectangle 4" title=""/>
          <p:cNvSpPr/>
          <p:nvPr/>
        </p:nvSpPr>
        <p:spPr>
          <a:xfrm>
            <a:off x="75892" y="64468"/>
            <a:ext cx="3257018" cy="55118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99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299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29" name="Rectangle 5" title=""/>
          <p:cNvSpPr>
            <a:spLocks noChangeArrowheads="1"/>
          </p:cNvSpPr>
          <p:nvPr/>
        </p:nvSpPr>
        <p:spPr bwMode="auto">
          <a:xfrm>
            <a:off x="24665" y="753935"/>
            <a:ext cx="12138876" cy="2022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332740" marR="0" lvl="0" indent="-33274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 </a:t>
            </a:r>
            <a:r>
              <a:rPr kumimoji="0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通过</a:t>
            </a:r>
            <a:r>
              <a:rPr kumimoji="0" lang="zh-CN" altLang="en-US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思考</a:t>
            </a:r>
            <a:r>
              <a:rPr kumimoji="0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与</a:t>
            </a:r>
            <a:r>
              <a:rPr kumimoji="0" lang="zh-CN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实践</a:t>
            </a:r>
            <a:r>
              <a:rPr kumimoji="0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，能</a:t>
            </a:r>
            <a:r>
              <a:rPr kumimoji="0" lang="zh-CN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运用测度算少、平移测量、化曲为直等特殊方法测量</a:t>
            </a:r>
            <a:r>
              <a:rPr kumimoji="0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长度；</a:t>
            </a:r>
            <a:endParaRPr kumimoji="0" sz="279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538480" marR="0" lvl="0" indent="-53848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sz="27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在实践的基础上，能表述相应特殊测量的测量步骤。</a:t>
            </a:r>
            <a:endParaRPr kumimoji="0" sz="279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91" name="Text Box 7" title=""/>
          <p:cNvSpPr txBox="1"/>
          <p:nvPr/>
        </p:nvSpPr>
        <p:spPr>
          <a:xfrm>
            <a:off x="113665" y="3404235"/>
            <a:ext cx="8707120" cy="520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练习：如何用毫米刻度尺测物理课本一张纸的厚度？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3561" name="Text Box 9" title=""/>
          <p:cNvSpPr txBox="1">
            <a:spLocks noChangeArrowheads="1"/>
          </p:cNvSpPr>
          <p:nvPr/>
        </p:nvSpPr>
        <p:spPr bwMode="auto">
          <a:xfrm>
            <a:off x="396528" y="1428227"/>
            <a:ext cx="4087084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步骤：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562" name="Text Box 10" title=""/>
          <p:cNvSpPr txBox="1">
            <a:spLocks noChangeArrowheads="1"/>
          </p:cNvSpPr>
          <p:nvPr/>
        </p:nvSpPr>
        <p:spPr bwMode="auto">
          <a:xfrm>
            <a:off x="1544320" y="1430655"/>
            <a:ext cx="7899400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将细线紧密地绕在铅笔上，并数出缠绕的圈数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n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563" name="Text Box 11" title=""/>
          <p:cNvSpPr txBox="1">
            <a:spLocks noChangeArrowheads="1"/>
          </p:cNvSpPr>
          <p:nvPr/>
        </p:nvSpPr>
        <p:spPr bwMode="auto">
          <a:xfrm>
            <a:off x="1557020" y="2009775"/>
            <a:ext cx="660463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用刻度尺测出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n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圈棉线直径的总长度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l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564" name="Text Box 12" title=""/>
          <p:cNvSpPr txBox="1">
            <a:spLocks noChangeArrowheads="1"/>
          </p:cNvSpPr>
          <p:nvPr/>
        </p:nvSpPr>
        <p:spPr bwMode="auto">
          <a:xfrm>
            <a:off x="1544390" y="2645656"/>
            <a:ext cx="5767768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棉线的直径为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=</a:t>
            </a:r>
            <a:r>
              <a:rPr lang="en-US" altLang="zh-CN" sz="279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n</a:t>
            </a:r>
            <a:endParaRPr kumimoji="0" lang="en-US" altLang="zh-CN" sz="2790" b="1" i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297" name="Text Box 16" title=""/>
          <p:cNvSpPr txBox="1"/>
          <p:nvPr/>
        </p:nvSpPr>
        <p:spPr>
          <a:xfrm>
            <a:off x="3444597" y="98444"/>
            <a:ext cx="2634074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测多算少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特殊测量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576" name="Text Box 24" title=""/>
          <p:cNvSpPr txBox="1"/>
          <p:nvPr/>
        </p:nvSpPr>
        <p:spPr>
          <a:xfrm>
            <a:off x="100330" y="851535"/>
            <a:ext cx="7045325" cy="520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79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思考：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如何用毫米刻度尺测棉线的直径？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5970" y="210185"/>
            <a:ext cx="2345055" cy="2870835"/>
          </a:xfrm>
          <a:prstGeom prst="rect">
            <a:avLst/>
          </a:prstGeom>
        </p:spPr>
      </p:pic>
      <p:sp>
        <p:nvSpPr>
          <p:cNvPr id="3" name="Text Box 9" title=""/>
          <p:cNvSpPr txBox="1">
            <a:spLocks noChangeArrowheads="1"/>
          </p:cNvSpPr>
          <p:nvPr/>
        </p:nvSpPr>
        <p:spPr bwMode="auto">
          <a:xfrm>
            <a:off x="397163" y="4161267"/>
            <a:ext cx="4087084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步骤：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Text Box 10" title=""/>
          <p:cNvSpPr txBox="1">
            <a:spLocks noChangeArrowheads="1"/>
          </p:cNvSpPr>
          <p:nvPr/>
        </p:nvSpPr>
        <p:spPr bwMode="auto">
          <a:xfrm>
            <a:off x="1544955" y="4163695"/>
            <a:ext cx="10368280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将课本</a:t>
            </a: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              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压紧，用刻度尺测出课本厚度</a:t>
            </a:r>
            <a:r>
              <a:rPr lang="en-US" altLang="zh-CN" sz="279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 Box 11" title=""/>
          <p:cNvSpPr txBox="1">
            <a:spLocks noChangeArrowheads="1"/>
          </p:cNvSpPr>
          <p:nvPr/>
        </p:nvSpPr>
        <p:spPr bwMode="auto">
          <a:xfrm>
            <a:off x="1557655" y="4742815"/>
            <a:ext cx="660463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数出所测课本的张数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n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；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Text Box 12" title=""/>
          <p:cNvSpPr txBox="1">
            <a:spLocks noChangeArrowheads="1"/>
          </p:cNvSpPr>
          <p:nvPr/>
        </p:nvSpPr>
        <p:spPr bwMode="auto">
          <a:xfrm>
            <a:off x="1545025" y="5378696"/>
            <a:ext cx="5767768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一张纸的厚度为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=</a:t>
            </a:r>
            <a:r>
              <a:rPr lang="en-US" altLang="zh-CN" sz="279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n</a:t>
            </a:r>
            <a:endParaRPr kumimoji="0" lang="en-US" altLang="zh-CN" sz="2790" b="1" i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3023870" y="4163060"/>
            <a:ext cx="3091180" cy="520065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79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（除去封面和封底）</a:t>
            </a:r>
            <a:endParaRPr lang="zh-CN" altLang="en-US" sz="279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1" grpId="0" animBg="1"/>
      <p:bldP spid="23562" grpId="0" animBg="1"/>
      <p:bldP spid="23563" grpId="0" animBg="1"/>
      <p:bldP spid="23564" grpId="0" animBg="1"/>
      <p:bldP spid="3" grpId="0" animBg="1"/>
      <p:bldP spid="4" grpId="0" animBg="1"/>
      <p:bldP spid="5" grpId="0" animBg="1"/>
      <p:bldP spid="6" grpId="0" animBg="1"/>
      <p:bldP spid="12291" grpId="0"/>
      <p:bldP spid="7" grpId="0" animBg="1"/>
      <p:bldP spid="122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/>
        </p:nvSpPr>
        <p:spPr>
          <a:xfrm>
            <a:off x="95885" y="613410"/>
            <a:ext cx="11707495" cy="62515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73355" indent="-173355" fontAlgn="auto">
              <a:lnSpc>
                <a:spcPct val="110000"/>
              </a:lnSpc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．小明有几种长度测量方法：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测量细铜丝的直径：先将细铜丝在铅笔上紧密排绕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30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圈，测出总长度，然后算出细铜丝的直径；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张纸的厚度：用刻度尺测出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100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张纸的厚度，然后算出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张纸的厚度；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③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测量一段曲线的长度：用圆规取一定长度如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1cm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，然后用圆规逐段去测量曲线，最后得出曲线的总长度。其中所用测量方法相同的是（　　）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①②	B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②③	C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①③	D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①②③
</a:t>
            </a:r>
            <a:endPara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73355" indent="-173355" fontAlgn="auto">
              <a:lnSpc>
                <a:spcPct val="110000"/>
              </a:lnSpc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．为测量单个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角硬币的厚度，下列方法中最佳的是（　　）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．用刻度尺仔细地测量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角硬币的厚度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B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．用刻度尺多次测量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角硬币的厚度，然后求平均值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C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．用刻度尺分别测量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个相同的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角硬币的厚度，然后求平均值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D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．用刻度尺测量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个相同的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角硬币叠起来的总厚度，再除以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
</a:t>
            </a: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Rectangle 18" title=""/>
          <p:cNvSpPr>
            <a:spLocks noChangeArrowheads="1"/>
          </p:cNvSpPr>
          <p:nvPr/>
        </p:nvSpPr>
        <p:spPr bwMode="auto">
          <a:xfrm>
            <a:off x="4700905" y="3392170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marR="0" lvl="1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18" title=""/>
          <p:cNvSpPr>
            <a:spLocks noChangeArrowheads="1"/>
          </p:cNvSpPr>
          <p:nvPr/>
        </p:nvSpPr>
        <p:spPr bwMode="auto">
          <a:xfrm>
            <a:off x="8412480" y="4336415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marR="0" lvl="1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81" name="Text Box 5" title=""/>
          <p:cNvSpPr txBox="1">
            <a:spLocks noChangeArrowheads="1"/>
          </p:cNvSpPr>
          <p:nvPr/>
        </p:nvSpPr>
        <p:spPr bwMode="auto">
          <a:xfrm>
            <a:off x="357505" y="837565"/>
            <a:ext cx="4439285" cy="5200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如何用刻度尺测椎体的高？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317" name="Text Box 14" title=""/>
          <p:cNvSpPr txBox="1"/>
          <p:nvPr/>
        </p:nvSpPr>
        <p:spPr>
          <a:xfrm>
            <a:off x="3440574" y="26704"/>
            <a:ext cx="2632493" cy="581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185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平移测量</a:t>
            </a:r>
            <a:endParaRPr lang="zh-CN" altLang="en-US" sz="3185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4592" name="Text Box 16" title=""/>
          <p:cNvSpPr txBox="1">
            <a:spLocks noChangeArrowheads="1"/>
          </p:cNvSpPr>
          <p:nvPr/>
        </p:nvSpPr>
        <p:spPr bwMode="auto">
          <a:xfrm>
            <a:off x="6073140" y="476250"/>
            <a:ext cx="5520690" cy="949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1071880" marR="0" indent="-1071880" defTabSz="914400"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练习：使用刻度尺和三角板测量矿泉水瓶盖的直径。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4595" name="Picture 19" title=""/>
          <p:cNvPicPr>
            <a:picLocks noChangeAspect="1"/>
          </p:cNvPicPr>
          <p:nvPr/>
        </p:nvPicPr>
        <p:blipFill>
          <a:blip r:embed="rId2"/>
          <a:srcRect l="9183" r="13754" b="3107"/>
          <a:stretch>
            <a:fillRect/>
          </a:stretch>
        </p:blipFill>
        <p:spPr>
          <a:xfrm>
            <a:off x="560070" y="4010660"/>
            <a:ext cx="2773045" cy="2179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96" name="Picture 20" title=""/>
          <p:cNvPicPr>
            <a:picLocks noChangeAspect="1"/>
          </p:cNvPicPr>
          <p:nvPr/>
        </p:nvPicPr>
        <p:blipFill>
          <a:blip r:embed="rId3"/>
          <a:srcRect l="23813" t="3058" r="37149" b="28360"/>
          <a:stretch>
            <a:fillRect/>
          </a:stretch>
        </p:blipFill>
        <p:spPr>
          <a:xfrm>
            <a:off x="3764915" y="1610995"/>
            <a:ext cx="1983105" cy="21755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97" name="Line 21" title=""/>
          <p:cNvSpPr/>
          <p:nvPr/>
        </p:nvSpPr>
        <p:spPr>
          <a:xfrm>
            <a:off x="1377950" y="5418455"/>
            <a:ext cx="789305" cy="635"/>
          </a:xfrm>
          <a:prstGeom prst="line">
            <a:avLst/>
          </a:prstGeom>
          <a:ln w="38100" cap="flat" cmpd="sng">
            <a:solidFill>
              <a:srgbClr val="0B20F3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特殊测量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测量圆锥高度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0875" y="1586865"/>
            <a:ext cx="2682240" cy="2194560"/>
          </a:xfrm>
          <a:prstGeom prst="rect">
            <a:avLst/>
          </a:prstGeom>
        </p:spPr>
      </p:pic>
      <p:sp>
        <p:nvSpPr>
          <p:cNvPr id="3" name="Line 24" title=""/>
          <p:cNvSpPr/>
          <p:nvPr/>
        </p:nvSpPr>
        <p:spPr>
          <a:xfrm flipH="1">
            <a:off x="4667250" y="2316480"/>
            <a:ext cx="1270" cy="79248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4" name="Line 24" title=""/>
          <p:cNvSpPr/>
          <p:nvPr/>
        </p:nvSpPr>
        <p:spPr>
          <a:xfrm flipH="1">
            <a:off x="4943475" y="2316480"/>
            <a:ext cx="1270" cy="79248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cxnSp>
        <p:nvCxnSpPr>
          <p:cNvPr id="5" name="直接连接符 4" title=""/>
          <p:cNvCxnSpPr>
            <a:endCxn id="6" idx="1"/>
          </p:cNvCxnSpPr>
          <p:nvPr/>
        </p:nvCxnSpPr>
        <p:spPr>
          <a:xfrm>
            <a:off x="4884420" y="3108960"/>
            <a:ext cx="276860" cy="1524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Text Box 16" title=""/>
          <p:cNvSpPr txBox="1">
            <a:spLocks noChangeArrowheads="1"/>
          </p:cNvSpPr>
          <p:nvPr/>
        </p:nvSpPr>
        <p:spPr bwMode="auto">
          <a:xfrm>
            <a:off x="5161280" y="2863850"/>
            <a:ext cx="385445" cy="5200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1071880" marR="0" indent="-1071880" defTabSz="914400"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0</a:t>
            </a:r>
            <a:endParaRPr kumimoji="0" lang="en-US" altLang="zh-CN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Line 21" title=""/>
          <p:cNvSpPr/>
          <p:nvPr/>
        </p:nvSpPr>
        <p:spPr>
          <a:xfrm>
            <a:off x="1357630" y="5866765"/>
            <a:ext cx="789305" cy="635"/>
          </a:xfrm>
          <a:prstGeom prst="line">
            <a:avLst/>
          </a:prstGeom>
          <a:ln w="38100" cap="flat" cmpd="sng">
            <a:solidFill>
              <a:srgbClr val="0B20F3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8"/>
          <a:srcRect r="31470"/>
          <a:stretch>
            <a:fillRect/>
          </a:stretch>
        </p:blipFill>
        <p:spPr>
          <a:xfrm rot="16200000">
            <a:off x="7400925" y="225425"/>
            <a:ext cx="2875280" cy="55981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61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4592" grpId="0" animBg="1"/>
      <p:bldP spid="6" grpId="0" animBg="1"/>
      <p:bldP spid="133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/>
        </p:nvSpPr>
        <p:spPr>
          <a:xfrm>
            <a:off x="76200" y="613410"/>
            <a:ext cx="1152334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28320" indent="-528320" fontAlgn="auto">
              <a:lnSpc>
                <a:spcPct val="150000"/>
              </a:lnSpc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小明用刻度尺和三角板按图测一枚纽扣的直径，该刻度尺的分度值是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mm，纽扣的直径是</a:t>
            </a: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cm。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Rectangle 18" title=""/>
          <p:cNvSpPr>
            <a:spLocks noChangeArrowheads="1"/>
          </p:cNvSpPr>
          <p:nvPr/>
        </p:nvSpPr>
        <p:spPr bwMode="auto">
          <a:xfrm>
            <a:off x="847090" y="1378585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marR="0" lvl="1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545" y="2226310"/>
            <a:ext cx="5246370" cy="3182620"/>
          </a:xfrm>
          <a:prstGeom prst="rect">
            <a:avLst/>
          </a:prstGeom>
        </p:spPr>
      </p:pic>
      <p:sp>
        <p:nvSpPr>
          <p:cNvPr id="5" name="Rectangle 18" title=""/>
          <p:cNvSpPr>
            <a:spLocks noChangeArrowheads="1"/>
          </p:cNvSpPr>
          <p:nvPr/>
        </p:nvSpPr>
        <p:spPr bwMode="auto">
          <a:xfrm>
            <a:off x="5140960" y="1357630"/>
            <a:ext cx="1145540" cy="6076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marR="0" lvl="1" indent="-45720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1.10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7" name="Text Box 14" title=""/>
          <p:cNvSpPr txBox="1"/>
          <p:nvPr/>
        </p:nvSpPr>
        <p:spPr>
          <a:xfrm>
            <a:off x="3440574" y="26704"/>
            <a:ext cx="2632493" cy="5816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185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化曲为直</a:t>
            </a:r>
            <a:endParaRPr lang="zh-CN" altLang="en-US" sz="3185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特殊测量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任意多边形 8" title=""/>
          <p:cNvSpPr/>
          <p:nvPr/>
        </p:nvSpPr>
        <p:spPr>
          <a:xfrm>
            <a:off x="7900670" y="541655"/>
            <a:ext cx="3651885" cy="878840"/>
          </a:xfrm>
          <a:custGeom>
            <a:gdLst>
              <a:gd name="connisteX0" fmla="*/ 0 w 3651885"/>
              <a:gd name="connsiteY0" fmla="*/ 878881 h 878881"/>
              <a:gd name="connisteX1" fmla="*/ 889000 w 3651885"/>
              <a:gd name="connsiteY1" fmla="*/ 41 h 878881"/>
              <a:gd name="connisteX2" fmla="*/ 1757680 w 3651885"/>
              <a:gd name="connsiteY2" fmla="*/ 847766 h 878881"/>
              <a:gd name="connisteX3" fmla="*/ 3013710 w 3651885"/>
              <a:gd name="connsiteY3" fmla="*/ 628056 h 878881"/>
              <a:gd name="connisteX4" fmla="*/ 3474085 w 3651885"/>
              <a:gd name="connsiteY4" fmla="*/ 753786 h 878881"/>
              <a:gd name="connisteX5" fmla="*/ 3651885 w 3651885"/>
              <a:gd name="connsiteY5" fmla="*/ 742991 h 878881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l" t="t" r="r" b="b"/>
            <a:pathLst>
              <a:path w="3651885" h="878881">
                <a:moveTo>
                  <a:pt x="0" y="878881"/>
                </a:moveTo>
                <a:cubicBezTo>
                  <a:pt x="160655" y="685841"/>
                  <a:pt x="537210" y="6391"/>
                  <a:pt x="889000" y="41"/>
                </a:cubicBezTo>
                <a:cubicBezTo>
                  <a:pt x="1240790" y="-6309"/>
                  <a:pt x="1332865" y="722036"/>
                  <a:pt x="1757680" y="847766"/>
                </a:cubicBezTo>
                <a:cubicBezTo>
                  <a:pt x="2182495" y="973496"/>
                  <a:pt x="2670175" y="647106"/>
                  <a:pt x="3013710" y="628056"/>
                </a:cubicBezTo>
                <a:cubicBezTo>
                  <a:pt x="3357245" y="609006"/>
                  <a:pt x="3346450" y="730926"/>
                  <a:pt x="3474085" y="753786"/>
                </a:cubicBezTo>
                <a:cubicBezTo>
                  <a:pt x="3601720" y="776646"/>
                  <a:pt x="3625215" y="747436"/>
                  <a:pt x="3651885" y="742991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61" name="Text Box 9" title=""/>
          <p:cNvSpPr txBox="1">
            <a:spLocks noChangeArrowheads="1"/>
          </p:cNvSpPr>
          <p:nvPr/>
        </p:nvSpPr>
        <p:spPr bwMode="auto">
          <a:xfrm>
            <a:off x="173008" y="2098787"/>
            <a:ext cx="4087084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步骤：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562" name="Text Box 10" title=""/>
          <p:cNvSpPr txBox="1">
            <a:spLocks noChangeArrowheads="1"/>
          </p:cNvSpPr>
          <p:nvPr/>
        </p:nvSpPr>
        <p:spPr bwMode="auto">
          <a:xfrm>
            <a:off x="1320800" y="2101215"/>
            <a:ext cx="7899400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将细线放在曲线一端，在细线上标记出此端点；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563" name="Text Box 11" title=""/>
          <p:cNvSpPr txBox="1">
            <a:spLocks noChangeArrowheads="1"/>
          </p:cNvSpPr>
          <p:nvPr/>
        </p:nvSpPr>
        <p:spPr bwMode="auto">
          <a:xfrm>
            <a:off x="1333500" y="2680335"/>
            <a:ext cx="1021905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将细线敷在曲线上，并在细线上标记出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曲线的另一端点；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564" name="Text Box 12" title=""/>
          <p:cNvSpPr txBox="1">
            <a:spLocks noChangeArrowheads="1"/>
          </p:cNvSpPr>
          <p:nvPr/>
        </p:nvSpPr>
        <p:spPr bwMode="auto">
          <a:xfrm>
            <a:off x="1320800" y="3315970"/>
            <a:ext cx="934656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将细线拉直，用刻度尺测出两记号之间的长度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l</a:t>
            </a: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;</a:t>
            </a:r>
            <a:endParaRPr kumimoji="0" lang="en-US" altLang="zh-CN" sz="2790" b="1" i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576" name="Text Box 24" title=""/>
          <p:cNvSpPr txBox="1"/>
          <p:nvPr/>
        </p:nvSpPr>
        <p:spPr>
          <a:xfrm>
            <a:off x="100330" y="900430"/>
            <a:ext cx="7045325" cy="520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79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思考：</a:t>
            </a:r>
            <a:r>
              <a:rPr lang="zh-CN" altLang="en-US" sz="27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如何用毫米刻度尺测这段曲线的长</a:t>
            </a:r>
            <a:endParaRPr lang="zh-CN" altLang="en-US" sz="27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" name="Text Box 9" title=""/>
          <p:cNvSpPr txBox="1">
            <a:spLocks noChangeArrowheads="1"/>
          </p:cNvSpPr>
          <p:nvPr/>
        </p:nvSpPr>
        <p:spPr bwMode="auto">
          <a:xfrm>
            <a:off x="166370" y="1479550"/>
            <a:ext cx="1397000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器材：</a:t>
            </a:r>
            <a:endParaRPr kumimoji="0" lang="zh-CN" altLang="en-US" sz="279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Text Box 9" title=""/>
          <p:cNvSpPr txBox="1">
            <a:spLocks noChangeArrowheads="1"/>
          </p:cNvSpPr>
          <p:nvPr/>
        </p:nvSpPr>
        <p:spPr bwMode="auto">
          <a:xfrm>
            <a:off x="1233805" y="1479550"/>
            <a:ext cx="133413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刻度尺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Text Box 9" title=""/>
          <p:cNvSpPr txBox="1">
            <a:spLocks noChangeArrowheads="1"/>
          </p:cNvSpPr>
          <p:nvPr/>
        </p:nvSpPr>
        <p:spPr bwMode="auto">
          <a:xfrm>
            <a:off x="2437130" y="1479550"/>
            <a:ext cx="133413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、棉线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Text Box 9" title=""/>
          <p:cNvSpPr txBox="1">
            <a:spLocks noChangeArrowheads="1"/>
          </p:cNvSpPr>
          <p:nvPr/>
        </p:nvSpPr>
        <p:spPr bwMode="auto">
          <a:xfrm>
            <a:off x="3683000" y="1479550"/>
            <a:ext cx="222313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、记号笔</a:t>
            </a:r>
            <a:endParaRPr kumimoji="0" lang="zh-CN" altLang="en-US" sz="27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Text Box 12" title=""/>
          <p:cNvSpPr txBox="1">
            <a:spLocks noChangeArrowheads="1"/>
          </p:cNvSpPr>
          <p:nvPr/>
        </p:nvSpPr>
        <p:spPr bwMode="auto">
          <a:xfrm>
            <a:off x="1320800" y="3829050"/>
            <a:ext cx="9346565" cy="520065"/>
          </a:xfrm>
          <a:prstGeom prst="rect">
            <a:avLst/>
          </a:prstGeom>
          <a:noFill/>
          <a:ln w="3175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4.</a:t>
            </a:r>
            <a:r>
              <a:rPr kumimoji="0" lang="zh-CN" altLang="en-US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此曲线</a:t>
            </a:r>
            <a:r>
              <a:rPr kumimoji="0" 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的长度</a:t>
            </a:r>
            <a:r>
              <a:rPr kumimoji="0" lang="en-US" altLang="zh-CN" sz="27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l</a:t>
            </a:r>
            <a:r>
              <a:rPr kumimoji="0" lang="en-US" altLang="zh-CN" sz="27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;</a:t>
            </a:r>
            <a:endParaRPr kumimoji="0" lang="en-US" altLang="zh-CN" sz="2790" b="1" i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7" name="组合 16" title=""/>
          <p:cNvGrpSpPr/>
          <p:nvPr/>
        </p:nvGrpSpPr>
        <p:grpSpPr>
          <a:xfrm>
            <a:off x="5906135" y="3951605"/>
            <a:ext cx="5955665" cy="2865120"/>
            <a:chOff x="8599" y="6223"/>
            <a:chExt cx="9379" cy="4512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99" y="6223"/>
              <a:ext cx="8867" cy="3737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14598" y="9143"/>
              <a:ext cx="3380" cy="1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ext Box 14" title=""/>
          <p:cNvSpPr txBox="1"/>
          <p:nvPr/>
        </p:nvSpPr>
        <p:spPr>
          <a:xfrm>
            <a:off x="3683000" y="4847590"/>
            <a:ext cx="1801495" cy="581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185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滚轮法</a:t>
            </a:r>
            <a:endParaRPr lang="zh-CN" altLang="en-US" sz="3185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23561" grpId="0" animBg="1"/>
      <p:bldP spid="23562" grpId="0" animBg="1"/>
      <p:bldP spid="23563" grpId="0" animBg="1"/>
      <p:bldP spid="2356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/>
        </p:nvSpPr>
        <p:spPr>
          <a:xfrm>
            <a:off x="76200" y="613410"/>
            <a:ext cx="684974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28320" indent="-528320" fontAlgn="auto">
              <a:lnSpc>
                <a:spcPct val="150000"/>
              </a:lnSpc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试设计一个实验：测这根曲线的长度。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（1）写出你所需要的实验器材。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28320" indent="-528320" fontAlgn="auto">
              <a:lnSpc>
                <a:spcPct val="150000"/>
              </a:lnSpc>
            </a:pPr>
            <a:r>
              <a: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（2）写出实验步骤。</a:t>
            </a:r>
            <a:endParaRPr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8" name="Rectangle 23" title=""/>
          <p:cNvSpPr/>
          <p:nvPr/>
        </p:nvSpPr>
        <p:spPr>
          <a:xfrm>
            <a:off x="75892" y="64468"/>
            <a:ext cx="3257018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同步训练</a:t>
            </a:r>
            <a:endParaRPr lang="zh-CN" altLang="en-US" sz="3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Rectangle 18" title=""/>
          <p:cNvSpPr>
            <a:spLocks noChangeArrowheads="1"/>
          </p:cNvSpPr>
          <p:nvPr/>
        </p:nvSpPr>
        <p:spPr bwMode="auto">
          <a:xfrm>
            <a:off x="304800" y="2821305"/>
            <a:ext cx="11582400" cy="31921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457200" marR="0" lvl="1" indent="-45720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（1）要测这根曲线的长度，根据分析所需要的实验器材有：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7200" marR="0" lvl="1" indent="-45720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无弹性的细棉线、刻度尺；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7200" marR="0" lvl="1" indent="-45720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步骤：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7200" marR="0" lvl="1" indent="455295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①用一条无弹性的细棉线与曲线完全重合，在棉线上标出曲线的起点和终点；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457200" marR="0" lvl="1" indent="455295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②把棉线拉直，用刻度尺测出这段棉线的长度，即为曲线的长度。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255" y="428625"/>
            <a:ext cx="3609975" cy="19888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6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119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微软雅黑</vt:lpstr>
      <vt:lpstr>Wingdings</vt:lpstr>
      <vt:lpstr>黑体</vt:lpstr>
      <vt:lpstr>Times New Roman</vt:lpstr>
      <vt:lpstr>华文新魏</vt:lpstr>
      <vt:lpstr>楷体</vt:lpstr>
      <vt:lpstr>宋体</vt:lpstr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2024-12-12T11:12:06Z</cp:lastPrinted>
  <dcterms:created xsi:type="dcterms:W3CDTF">2024-12-12T11:12:06Z</dcterms:created>
  <dcterms:modified xsi:type="dcterms:W3CDTF">2024-12-12T03:12:06Z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