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2.bin" ContentType="application/vnd.ms-office.active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64" r:id="rId2"/>
    <p:sldId id="283" r:id="rId3"/>
    <p:sldId id="279" r:id="rId4"/>
    <p:sldId id="280" r:id="rId5"/>
    <p:sldId id="281" r:id="rId6"/>
    <p:sldId id="282" r:id="rId7"/>
    <p:sldId id="28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91" r:id="rId16"/>
    <p:sldId id="297" r:id="rId17"/>
    <p:sldId id="288" r:id="rId18"/>
    <p:sldId id="290" r:id="rId19"/>
    <p:sldId id="293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362834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725668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088502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451336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1814170" algn="l" defTabSz="725668" rtl="0" eaLnBrk="1" latinLnBrk="0" hangingPunct="1">
      <a:defRPr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177004" algn="l" defTabSz="725668" rtl="0" eaLnBrk="1" latinLnBrk="0" hangingPunct="1">
      <a:defRPr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2539837" algn="l" defTabSz="725668" rtl="0" eaLnBrk="1" latinLnBrk="0" hangingPunct="1">
      <a:defRPr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2902671" algn="l" defTabSz="725668" rtl="0" eaLnBrk="1" latinLnBrk="0" hangingPunct="1">
      <a:defRPr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3399FF"/>
    <a:srgbClr val="0099FF"/>
    <a:srgbClr val="0066FF"/>
    <a:srgbClr val="9966FF"/>
    <a:srgbClr val="99CC00"/>
    <a:srgbClr val="969696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38" autoAdjust="0"/>
    <p:restoredTop sz="94660"/>
  </p:normalViewPr>
  <p:slideViewPr>
    <p:cSldViewPr>
      <p:cViewPr>
        <p:scale>
          <a:sx n="80" d="100"/>
          <a:sy n="80" d="100"/>
        </p:scale>
        <p:origin x="-2772" y="-11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DB68DD6-438F-4AAF-88CA-FFF448653ACB}" type="datetimeFigureOut">
              <a:rPr lang="zh-CN" altLang="en-US"/>
              <a:pPr>
                <a:defRPr/>
              </a:pPr>
              <a:t>2019/8/30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D8B4E67-66EB-467F-8AAA-63CC1BF242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14708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83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66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50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33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70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004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39837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671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1" b="11019"/>
          <a:stretch/>
        </p:blipFill>
        <p:spPr>
          <a:xfrm>
            <a:off x="0" y="1"/>
            <a:ext cx="6876256" cy="513805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9743" y="-5443"/>
            <a:ext cx="9024257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856381" y="1521822"/>
            <a:ext cx="6646917" cy="999587"/>
          </a:xfrm>
          <a:noFill/>
        </p:spPr>
        <p:txBody>
          <a:bodyPr anchor="b">
            <a:noAutofit/>
          </a:bodyPr>
          <a:lstStyle>
            <a:lvl1pPr algn="ctr">
              <a:defRPr sz="3300" baseline="0">
                <a:ln w="19050">
                  <a:solidFill>
                    <a:schemeClr val="bg1">
                      <a:alpha val="84000"/>
                    </a:schemeClr>
                  </a:solidFill>
                </a:ln>
                <a:gradFill>
                  <a:gsLst>
                    <a:gs pos="0">
                      <a:schemeClr val="accent1"/>
                    </a:gs>
                    <a:gs pos="63000">
                      <a:schemeClr val="accent2"/>
                    </a:gs>
                  </a:gsLst>
                  <a:lin ang="6600000" scaled="0"/>
                </a:gradFill>
                <a:effectLst>
                  <a:outerShdw dist="38100" dir="5400000" algn="t" rotWithShape="0">
                    <a:prstClr val="black">
                      <a:alpha val="10000"/>
                    </a:prstClr>
                  </a:outerShdw>
                </a:effectLst>
                <a:latin typeface="Engravers MT" panose="02090707080505020304" pitchFamily="18" charset="0"/>
              </a:defRPr>
            </a:lvl1pPr>
          </a:lstStyle>
          <a:p>
            <a:r>
              <a:rPr lang="zh-CN" altLang="en-US" smtClean="0"/>
              <a:t>单击标此处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</a:t>
            </a:r>
            <a:r>
              <a:rPr lang="zh-CN" altLang="en-US" smtClean="0"/>
              <a:t>您的题</a:t>
            </a:r>
            <a:r>
              <a:rPr lang="zh-CN" altLang="en-US" dirty="0" smtClean="0"/>
              <a:t>文字</a:t>
            </a:r>
            <a:endParaRPr 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856380" y="2604410"/>
            <a:ext cx="6646918" cy="41311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="1">
                <a:ln w="12700">
                  <a:noFill/>
                </a:ln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9000000" scaled="0"/>
                </a:gradFill>
                <a:effectLst/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单击此处添加副标题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1856381" y="2558687"/>
            <a:ext cx="6646917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3641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66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2739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273844"/>
            <a:ext cx="886883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273844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03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67891" indent="-214313">
              <a:buFont typeface="宋体-方正超大字符集" panose="03000509000000000000" pitchFamily="65" charset="-122"/>
              <a:buChar char=" "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2A40-2F71-4387-B4FF-E5FB27129FA1}" type="datetimeFigureOut">
              <a:rPr lang="zh-CN" altLang="en-US" smtClean="0"/>
              <a:pPr/>
              <a:t>2019/8/30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1D4B-81F5-4964-97BB-D98A9C493210}" type="slidenum">
              <a:rPr lang="zh-CN" alt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34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31042" y="2072135"/>
            <a:ext cx="3137264" cy="29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390374" y="1273498"/>
            <a:ext cx="2284644" cy="2024874"/>
          </a:xfrm>
          <a:prstGeom prst="rect">
            <a:avLst/>
          </a:prstGeom>
        </p:spPr>
        <p:txBody>
          <a:bodyPr lIns="0" tIns="34290" rIns="540000" bIns="34290" anchor="ctr">
            <a:noAutofit/>
          </a:bodyPr>
          <a:lstStyle>
            <a:defPPr>
              <a:defRPr lang="zh-CN"/>
            </a:defPPr>
            <a:lvl1pPr indent="0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80000"/>
              <a:buFontTx/>
              <a:buNone/>
              <a:defRPr sz="23900" b="1" i="1" baseline="0">
                <a:gradFill>
                  <a:gsLst>
                    <a:gs pos="0">
                      <a:srgbClr val="00A1C7"/>
                    </a:gs>
                    <a:gs pos="100000">
                      <a:srgbClr val="A3C902"/>
                    </a:gs>
                  </a:gsLst>
                  <a:lin ang="5400000" scaled="0"/>
                </a:gradFill>
                <a:latin typeface="Felix Titling" panose="04060505060202020A04" pitchFamily="82" charset="0"/>
                <a:ea typeface="幼圆" panose="02010509060101010101" pitchFamily="49" charset="-122"/>
              </a:defRPr>
            </a:lvl1pPr>
            <a:lvl2pPr marL="357188" indent="0" algn="just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aseline="0">
                <a:solidFill>
                  <a:srgbClr val="737373"/>
                </a:solidFill>
                <a:latin typeface="宋体-方正超大字符集" panose="03000509000000000000" pitchFamily="65" charset="-122"/>
                <a:ea typeface="宋体-方正超大字符集" panose="03000509000000000000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US" altLang="zh-CN" sz="17900" dirty="0" smtClean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</a:rPr>
              <a:t>1</a:t>
            </a:r>
            <a:endParaRPr lang="zh-CN" altLang="en-US" sz="17900" dirty="0" smtClean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0"/>
              </a:gradFill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123375" y="2455825"/>
            <a:ext cx="4688214" cy="457199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rgbClr val="00A1C7"/>
                </a:gs>
                <a:gs pos="100000">
                  <a:srgbClr val="A3C902"/>
                </a:gs>
              </a:gsLst>
              <a:lin ang="7800000" scaled="0"/>
            </a:gradFill>
          </a:ln>
        </p:spPr>
        <p:txBody>
          <a:bodyPr anchor="ctr">
            <a:normAutofit/>
          </a:bodyPr>
          <a:lstStyle>
            <a:lvl1pPr algn="l">
              <a:defRPr sz="30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6600000" scaled="0"/>
                </a:gradFill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031042" y="2072135"/>
            <a:ext cx="3137264" cy="298779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Felix Titling" panose="04060505060202020A04" pitchFamily="8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单击此处添加您的副标题</a:t>
            </a:r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4171893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92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933451"/>
            <a:ext cx="3810000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933451"/>
            <a:ext cx="3820587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6658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899"/>
            <a:ext cx="6984076" cy="5377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16502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16502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047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7826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D9AC-C6EA-48D5-B414-86022F4D7EE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5522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40005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2"/>
            <a:ext cx="4629150" cy="36552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160020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1134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2259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83173" y="126396"/>
            <a:ext cx="8351520" cy="36909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391882" y="793932"/>
            <a:ext cx="8351520" cy="3845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981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9000000" scaled="0"/>
          </a:gra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267891" indent="-267891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SzPct val="80000"/>
        <a:buFontTx/>
        <a:buBlip>
          <a:blip r:embed="rId13"/>
        </a:buBlip>
        <a:defRPr sz="1800" b="1" kern="1200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267891" indent="-214313" algn="just" defTabSz="685800" rtl="0" eaLnBrk="1" latinLnBrk="0" hangingPunct="1">
        <a:lnSpc>
          <a:spcPct val="130000"/>
        </a:lnSpc>
        <a:spcBef>
          <a:spcPts val="150"/>
        </a:spcBef>
        <a:spcAft>
          <a:spcPts val="600"/>
        </a:spcAft>
        <a:buFont typeface="宋体-方正超大字符集" panose="03000509000000000000" pitchFamily="65" charset="-122"/>
        <a:buChar char=" "/>
        <a:defRPr sz="1500" kern="1200" baseline="0">
          <a:solidFill>
            <a:schemeClr val="tx1">
              <a:lumMod val="60000"/>
              <a:lumOff val="40000"/>
            </a:schemeClr>
          </a:solidFill>
          <a:latin typeface="宋体-方正超大字符集" panose="03000509000000000000" pitchFamily="65" charset="-122"/>
          <a:ea typeface="宋体-方正超大字符集" panose="03000509000000000000" pitchFamily="65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21794" y="1500180"/>
            <a:ext cx="7222206" cy="75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sz="4400" b="1" baseline="0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400" b="1" baseline="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现代通信技术及发展前景 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24526" y="4137423"/>
            <a:ext cx="3960813" cy="30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200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691" y="627534"/>
            <a:ext cx="6441677" cy="36724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39949187"/>
              </p:ext>
            </p:extLst>
          </p:nvPr>
        </p:nvGraphicFramePr>
        <p:xfrm>
          <a:off x="685801" y="1419622"/>
          <a:ext cx="7839075" cy="1964531"/>
        </p:xfrm>
        <a:graphic>
          <a:graphicData uri="http://schemas.openxmlformats.org/presentationml/2006/ole">
            <p:oleObj spid="_x0000_s1033" name="Flash Movie" r:id="rId3" imgW="4551120" imgH="1521000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 rot="2154348">
            <a:off x="355600" y="2848372"/>
            <a:ext cx="1447800" cy="83344"/>
            <a:chOff x="1728" y="3408"/>
            <a:chExt cx="1728" cy="0"/>
          </a:xfrm>
        </p:grpSpPr>
        <p:sp>
          <p:nvSpPr>
            <p:cNvPr id="61444" name="Line 4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20307863" flipV="1">
            <a:off x="1676400" y="2931715"/>
            <a:ext cx="1905000" cy="114300"/>
            <a:chOff x="1728" y="3408"/>
            <a:chExt cx="1728" cy="0"/>
          </a:xfrm>
        </p:grpSpPr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8" name="Line 8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21513000">
            <a:off x="3429000" y="2676921"/>
            <a:ext cx="1219200" cy="57150"/>
            <a:chOff x="1728" y="3408"/>
            <a:chExt cx="1728" cy="0"/>
          </a:xfrm>
        </p:grpSpPr>
        <p:sp>
          <p:nvSpPr>
            <p:cNvPr id="61450" name="Line 10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7575146" flipH="1">
            <a:off x="4497587" y="2095302"/>
            <a:ext cx="1291827" cy="76200"/>
            <a:chOff x="1728" y="3408"/>
            <a:chExt cx="1728" cy="0"/>
          </a:xfrm>
        </p:grpSpPr>
        <p:sp>
          <p:nvSpPr>
            <p:cNvPr id="61453" name="Line 13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326350">
            <a:off x="5638801" y="1685131"/>
            <a:ext cx="2209800" cy="171450"/>
            <a:chOff x="1728" y="3408"/>
            <a:chExt cx="1728" cy="0"/>
          </a:xfrm>
        </p:grpSpPr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 rot="14231295" flipH="1">
            <a:off x="7677150" y="2353071"/>
            <a:ext cx="1485900" cy="76200"/>
            <a:chOff x="1728" y="3408"/>
            <a:chExt cx="1728" cy="0"/>
          </a:xfrm>
        </p:grpSpPr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78718" y="339396"/>
            <a:ext cx="3031957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2567" tIns="36283" rIns="72567" bIns="36283" anchor="ctr">
            <a:spAutoFit/>
          </a:bodyPr>
          <a:lstStyle/>
          <a:p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四</a:t>
            </a: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、卫星</a:t>
            </a:r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中继通信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8" y="1059582"/>
            <a:ext cx="71056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915816" y="4299836"/>
            <a:ext cx="4876800" cy="50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地球同步通信卫星</a:t>
            </a:r>
          </a:p>
        </p:txBody>
      </p:sp>
    </p:spTree>
    <p:controls>
      <p:control spid="2051" name="ShockwaveFlash1" r:id="rId2" imgW="6554115" imgH="3711340"/>
    </p:controls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763688" y="4299942"/>
            <a:ext cx="6019800" cy="50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用三颗同步卫星就可以实现全球通信</a:t>
            </a:r>
          </a:p>
        </p:txBody>
      </p:sp>
    </p:spTree>
    <p:controls>
      <p:control spid="3075" name="ShockwaveFlash1" r:id="rId2" imgW="6628571" imgH="3766887"/>
    </p:controls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611560" y="697802"/>
            <a:ext cx="7820025" cy="202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小赵正在用手机通话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此时他的手机既是发射机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又是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机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当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他讲话时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手机以电磁波的形式把信息发射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到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由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基地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台接收并传到交换中心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zh-CN" altLang="en-US" sz="2800" b="1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2182" y="2860088"/>
            <a:ext cx="3836122" cy="2087926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123478"/>
            <a:ext cx="906017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练习</a:t>
            </a:r>
            <a:endParaRPr lang="zh-CN" alt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1275606"/>
            <a:ext cx="906017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接收</a:t>
            </a:r>
            <a:endParaRPr lang="zh-CN" alt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3855" y="1923678"/>
            <a:ext cx="906017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空中</a:t>
            </a:r>
            <a:endParaRPr lang="zh-CN" alt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620709" y="195486"/>
            <a:ext cx="7820025" cy="267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同时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它又能从空中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捕捉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__,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得到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对方讲话的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信息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初期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的移动电话使用模拟信号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现在经完全被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代替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不仅可以通话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还可以发送、接收文字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短信息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和其他服务性信息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还能无线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上网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2182" y="2860088"/>
            <a:ext cx="3836122" cy="208792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355976" y="123478"/>
            <a:ext cx="1266693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电磁波</a:t>
            </a:r>
            <a:endParaRPr lang="zh-CN" alt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1419622"/>
            <a:ext cx="1627369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数字信号</a:t>
            </a:r>
            <a:endParaRPr lang="zh-CN" alt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803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308422" y="267494"/>
            <a:ext cx="8440041" cy="46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下列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有关电磁波及信息传输的说法中错误的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是（    ）</a:t>
            </a:r>
            <a:endParaRPr lang="en-US" altLang="zh-CN" sz="2800" b="1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现代生活中手机通话主要是利用电磁波传递信息</a:t>
            </a:r>
          </a:p>
          <a:p>
            <a:pPr>
              <a:lnSpc>
                <a:spcPct val="150000"/>
              </a:lnSpc>
            </a:pP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光纤是网络中传输媒介最理想的一种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它的特点是传输容量大、质量好、损耗小</a:t>
            </a:r>
          </a:p>
          <a:p>
            <a:pPr>
              <a:lnSpc>
                <a:spcPct val="150000"/>
              </a:lnSpc>
            </a:pP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移动电话、广播和电视都是利用电磁波传递信息的</a:t>
            </a:r>
          </a:p>
          <a:p>
            <a:pPr>
              <a:lnSpc>
                <a:spcPct val="150000"/>
              </a:lnSpc>
            </a:pP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微波通信、卫星通信、光纤通信、网络通信都是利用无线电波传递信息的</a:t>
            </a:r>
          </a:p>
        </p:txBody>
      </p:sp>
      <p:sp>
        <p:nvSpPr>
          <p:cNvPr id="2" name="矩形 1"/>
          <p:cNvSpPr/>
          <p:nvPr/>
        </p:nvSpPr>
        <p:spPr>
          <a:xfrm>
            <a:off x="8151470" y="258868"/>
            <a:ext cx="444352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755576" y="622312"/>
            <a:ext cx="7632848" cy="65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归纳：根据</a:t>
            </a:r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使用特点判断不同的通信方式</a:t>
            </a:r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707654"/>
            <a:ext cx="6840761" cy="22980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358849" y="267494"/>
            <a:ext cx="8389615" cy="46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光导纤维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简称光纤</a:t>
            </a:r>
            <a:r>
              <a:rPr lang="en-US" altLang="zh-CN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从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图中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可看出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光可从任意弯曲的光纤一端传向另一端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似乎光在其中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能随意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“转弯”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其实这是光在光纤内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不断</a:t>
            </a:r>
            <a:r>
              <a:rPr lang="en-US" altLang="zh-CN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而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实现的</a:t>
            </a:r>
            <a:r>
              <a:rPr lang="en-US" altLang="zh-CN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利用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光纤来传递电磁波信号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使人类迈上信息高速公路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华裔科学家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高锟的重大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贡献</a:t>
            </a:r>
            <a:r>
              <a:rPr lang="en-US" altLang="zh-CN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人们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能将光和电磁波联系起来</a:t>
            </a:r>
            <a:r>
              <a:rPr lang="en-US" altLang="zh-CN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是因为光也是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en-US" altLang="zh-CN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9782"/>
            <a:ext cx="3024336" cy="1756034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2699792" y="4011910"/>
            <a:ext cx="1266693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电磁波</a:t>
            </a:r>
            <a:endParaRPr lang="zh-CN" alt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66183" y="1491630"/>
            <a:ext cx="906017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反射</a:t>
            </a:r>
            <a:endParaRPr lang="zh-CN" alt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395536" y="555526"/>
            <a:ext cx="8280920" cy="396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两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部移动电话离得很近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在通话时还需要交换机吗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提示</a:t>
            </a:r>
            <a:r>
              <a:rPr lang="en-US" altLang="zh-CN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任何两部电话在通话时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都要经过最近的基地台将信息送</a:t>
            </a:r>
          </a:p>
          <a:p>
            <a:pPr>
              <a:lnSpc>
                <a:spcPct val="150000"/>
              </a:lnSpc>
            </a:pP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到交换中心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然后再通过交换中心发至接收方最近的基地台</a:t>
            </a:r>
            <a:r>
              <a:rPr lang="en-US" altLang="zh-CN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基地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台再把信息传送给接收</a:t>
            </a:r>
            <a:r>
              <a:rPr lang="zh-CN" altLang="en-US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lang="en-US" altLang="zh-CN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参考答案</a:t>
            </a:r>
            <a:r>
              <a:rPr lang="en-US" altLang="zh-CN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CN" altLang="en-US" sz="2800" b="1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需要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611560" y="4011804"/>
            <a:ext cx="7777163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67" tIns="36283" rIns="72567" bIns="36283">
            <a:spAutoFit/>
          </a:bodyPr>
          <a:lstStyle/>
          <a:p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手机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既是无线电发射台又是无线电接收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台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矩形 4"/>
          <p:cNvSpPr>
            <a:spLocks noChangeArrowheads="1"/>
          </p:cNvSpPr>
          <p:nvPr/>
        </p:nvSpPr>
        <p:spPr bwMode="auto">
          <a:xfrm>
            <a:off x="611560" y="993858"/>
            <a:ext cx="5751860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567" tIns="36283" rIns="72567" bIns="36283">
            <a:spAutoFit/>
          </a:bodyPr>
          <a:lstStyle/>
          <a:p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移动电话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：（发射接收二合一）</a:t>
            </a:r>
          </a:p>
        </p:txBody>
      </p:sp>
      <p:sp>
        <p:nvSpPr>
          <p:cNvPr id="2" name="矩形 1"/>
          <p:cNvSpPr/>
          <p:nvPr/>
        </p:nvSpPr>
        <p:spPr>
          <a:xfrm>
            <a:off x="611560" y="267494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一、移动通信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39" y="1534178"/>
            <a:ext cx="5668808" cy="247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035" y="925463"/>
            <a:ext cx="6156325" cy="40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791789" y="267494"/>
            <a:ext cx="6480175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67" tIns="36283" rIns="72567" bIns="36283">
            <a:spAutoFit/>
          </a:bodyPr>
          <a:lstStyle/>
          <a:p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手机和座机借助基地台进行交流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395858" y="915566"/>
            <a:ext cx="1228579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2567" tIns="36283" rIns="72567" bIns="36283">
            <a:spAutoFit/>
          </a:bodyPr>
          <a:lstStyle/>
          <a:p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基地台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151829" y="3003798"/>
            <a:ext cx="1044575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567" tIns="36283" rIns="72567" bIns="36283">
            <a:spAutoFit/>
          </a:bodyPr>
          <a:lstStyle/>
          <a:p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手机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552429" y="3742235"/>
            <a:ext cx="1187450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567" tIns="36283" rIns="72567" bIns="36283">
            <a:spAutoFit/>
          </a:bodyPr>
          <a:lstStyle/>
          <a:p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座机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36063" y="3867894"/>
            <a:ext cx="7423150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67" tIns="36283" rIns="72567" bIns="36283">
            <a:spAutoFit/>
          </a:bodyPr>
          <a:lstStyle/>
          <a:p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工作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区域在几十米至几百米的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范围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36063" y="3219822"/>
            <a:ext cx="7524750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67" tIns="36283" rIns="72567" bIns="36283">
            <a:spAutoFit/>
          </a:bodyPr>
          <a:lstStyle/>
          <a:p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座机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接在市话网上，相当于小型基地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台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3" y="555526"/>
            <a:ext cx="7588250" cy="236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9542"/>
            <a:ext cx="73448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2"/>
          <p:cNvSpPr txBox="1">
            <a:spLocks noChangeArrowheads="1"/>
          </p:cNvSpPr>
          <p:nvPr/>
        </p:nvSpPr>
        <p:spPr bwMode="auto">
          <a:xfrm>
            <a:off x="611560" y="1131590"/>
            <a:ext cx="8010525" cy="129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网络通信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利用一定的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_____,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将分布于世界各地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连接起来</a:t>
            </a:r>
            <a:r>
              <a:rPr lang="en-US" altLang="zh-CN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8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用来传递</a:t>
            </a:r>
            <a:r>
              <a:rPr lang="zh-CN" altLang="en-US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信息</a:t>
            </a:r>
            <a:r>
              <a:rPr lang="en-US" altLang="zh-CN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3940893" y="1208578"/>
            <a:ext cx="1177925" cy="519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922" tIns="43961" rIns="87922" bIns="43961" anchor="b" anchorCtr="1">
            <a:spAutoFit/>
          </a:bodyPr>
          <a:lstStyle/>
          <a:p>
            <a:r>
              <a:rPr lang="zh-CN" altLang="en-US" sz="2800" b="1" baseline="0" dirty="0">
                <a:solidFill>
                  <a:srgbClr val="FF0000"/>
                </a:solidFill>
                <a:cs typeface="Times New Roman" pitchFamily="18" charset="0"/>
              </a:rPr>
              <a:t>硬件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5148064" y="1208578"/>
            <a:ext cx="1247775" cy="519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922" tIns="43961" rIns="87922" bIns="43961" anchor="b" anchorCtr="1">
            <a:spAutoFit/>
          </a:bodyPr>
          <a:lstStyle/>
          <a:p>
            <a:r>
              <a:rPr lang="zh-CN" altLang="en-US" sz="2800" b="1" baseline="0" dirty="0">
                <a:solidFill>
                  <a:srgbClr val="FF0000"/>
                </a:solidFill>
                <a:cs typeface="Times New Roman" pitchFamily="18" charset="0"/>
              </a:rPr>
              <a:t>软件</a:t>
            </a: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1353964" y="1783143"/>
            <a:ext cx="1993900" cy="519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922" tIns="43961" rIns="87922" bIns="43961" anchor="b" anchorCtr="1">
            <a:spAutoFit/>
          </a:bodyPr>
          <a:lstStyle/>
          <a:p>
            <a:r>
              <a:rPr lang="zh-CN" altLang="en-US" sz="2800" b="1" baseline="0" dirty="0">
                <a:solidFill>
                  <a:srgbClr val="FF0000"/>
                </a:solidFill>
                <a:cs typeface="Times New Roman" pitchFamily="18" charset="0"/>
              </a:rPr>
              <a:t>计算机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1560" y="483412"/>
            <a:ext cx="2310605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2567" tIns="36283" rIns="72567" bIns="36283" anchor="ctr">
            <a:spAutoFit/>
          </a:bodyPr>
          <a:lstStyle/>
          <a:p>
            <a:r>
              <a:rPr lang="zh-CN" altLang="en-US" sz="2800" b="1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二</a:t>
            </a:r>
            <a:r>
              <a:rPr lang="zh-CN" altLang="en-US" sz="2800" b="1" baseline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、网络</a:t>
            </a:r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通信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9" grpId="0" autoUpdateAnimBg="0"/>
      <p:bldP spid="528390" grpId="0" autoUpdateAnimBg="0"/>
      <p:bldP spid="52839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8738"/>
            <a:ext cx="6096917" cy="374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71600" y="411404"/>
            <a:ext cx="2310605" cy="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2567" tIns="36283" rIns="72567" bIns="36283" anchor="ctr">
            <a:spAutoFit/>
          </a:bodyPr>
          <a:lstStyle/>
          <a:p>
            <a:r>
              <a:rPr lang="zh-CN" alt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lang="zh-CN" altLang="en-US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、光纤通信</a:t>
            </a:r>
            <a:endParaRPr lang="zh-CN" alt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3051"/>
            <a:ext cx="7200900" cy="339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03PPBG">
  <a:themeElements>
    <a:clrScheme name="自定义 8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A3C902"/>
      </a:accent1>
      <a:accent2>
        <a:srgbClr val="00A1C7"/>
      </a:accent2>
      <a:accent3>
        <a:srgbClr val="56B4B6"/>
      </a:accent3>
      <a:accent4>
        <a:srgbClr val="6B8A4B"/>
      </a:accent4>
      <a:accent5>
        <a:srgbClr val="DCAB48"/>
      </a:accent5>
      <a:accent6>
        <a:srgbClr val="B84D30"/>
      </a:accent6>
      <a:hlink>
        <a:srgbClr val="00B0F0"/>
      </a:hlink>
      <a:folHlink>
        <a:srgbClr val="AFB2B4"/>
      </a:folHlink>
    </a:clrScheme>
    <a:fontScheme name="KSO主题字体">
      <a:majorFont>
        <a:latin typeface="Arial Black"/>
        <a:ea typeface="幼圆"/>
        <a:cs typeface=""/>
      </a:majorFont>
      <a:minorFont>
        <a:latin typeface="Arial"/>
        <a:ea typeface="楷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460</Words>
  <Application>Microsoft Office PowerPoint</Application>
  <PresentationFormat>全屏显示(16:9)</PresentationFormat>
  <Paragraphs>42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A000120140530A03PPBG</vt:lpstr>
      <vt:lpstr>Flash Movie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20</cp:revision>
  <cp:lastPrinted>1601-01-01T00:00:00Z</cp:lastPrinted>
  <dcterms:created xsi:type="dcterms:W3CDTF">2015-05-08T05:26:02Z</dcterms:created>
  <dcterms:modified xsi:type="dcterms:W3CDTF">2019-08-29T23:13:48Z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