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activeX/activeX1.xml" ContentType="application/vnd.ms-office.activeX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activeX/activeX2.bin" ContentType="application/vnd.ms-office.activeX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1.bin" ContentType="application/vnd.ms-office.activeX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1"/>
  </p:notesMasterIdLst>
  <p:sldIdLst>
    <p:sldId id="264" r:id="rId2"/>
    <p:sldId id="283" r:id="rId3"/>
    <p:sldId id="279" r:id="rId4"/>
    <p:sldId id="280" r:id="rId5"/>
    <p:sldId id="281" r:id="rId6"/>
    <p:sldId id="282" r:id="rId7"/>
    <p:sldId id="284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91" r:id="rId16"/>
    <p:sldId id="297" r:id="rId17"/>
    <p:sldId id="288" r:id="rId18"/>
    <p:sldId id="290" r:id="rId19"/>
    <p:sldId id="293" r:id="rId20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362834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725668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088502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451336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1814170" algn="l" defTabSz="725668" rtl="0" eaLnBrk="1" latinLnBrk="0" hangingPunct="1"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177004" algn="l" defTabSz="725668" rtl="0" eaLnBrk="1" latinLnBrk="0" hangingPunct="1"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2539837" algn="l" defTabSz="725668" rtl="0" eaLnBrk="1" latinLnBrk="0" hangingPunct="1"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2902671" algn="l" defTabSz="725668" rtl="0" eaLnBrk="1" latinLnBrk="0" hangingPunct="1">
      <a:defRPr kern="1200" baseline="-250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000"/>
    <a:srgbClr val="3399FF"/>
    <a:srgbClr val="0099FF"/>
    <a:srgbClr val="0066FF"/>
    <a:srgbClr val="9966FF"/>
    <a:srgbClr val="99CC00"/>
    <a:srgbClr val="969696"/>
    <a:srgbClr val="DDDDD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638" autoAdjust="0"/>
    <p:restoredTop sz="94660"/>
  </p:normalViewPr>
  <p:slideViewPr>
    <p:cSldViewPr>
      <p:cViewPr>
        <p:scale>
          <a:sx n="80" d="100"/>
          <a:sy n="80" d="100"/>
        </p:scale>
        <p:origin x="-2772" y="-112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3DB68DD6-438F-4AAF-88CA-FFF448653ACB}" type="datetimeFigureOut">
              <a:rPr lang="zh-CN" altLang="en-US"/>
              <a:pPr>
                <a:defRPr/>
              </a:pPr>
              <a:t>2019/8/30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宋体" charset="-122"/>
              </a:defRPr>
            </a:lvl1pPr>
          </a:lstStyle>
          <a:p>
            <a:pPr>
              <a:defRPr/>
            </a:pPr>
            <a:fld id="{ED8B4E67-66EB-467F-8AAA-63CC1BF242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1147086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62834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2566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88502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45133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814170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177004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539837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902671" algn="l" defTabSz="72566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11" b="11019"/>
          <a:stretch/>
        </p:blipFill>
        <p:spPr>
          <a:xfrm>
            <a:off x="0" y="1"/>
            <a:ext cx="6876256" cy="5138057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19743" y="-5443"/>
            <a:ext cx="9024257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3000"/>
                </a:schemeClr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/>
          </a:p>
        </p:txBody>
      </p:sp>
      <p:sp>
        <p:nvSpPr>
          <p:cNvPr id="2" name="KSO_CT1"/>
          <p:cNvSpPr>
            <a:spLocks noGrp="1"/>
          </p:cNvSpPr>
          <p:nvPr>
            <p:ph type="ctrTitle" hasCustomPrompt="1"/>
          </p:nvPr>
        </p:nvSpPr>
        <p:spPr>
          <a:xfrm>
            <a:off x="1856381" y="1521822"/>
            <a:ext cx="6646917" cy="999587"/>
          </a:xfrm>
          <a:noFill/>
        </p:spPr>
        <p:txBody>
          <a:bodyPr anchor="b">
            <a:noAutofit/>
          </a:bodyPr>
          <a:lstStyle>
            <a:lvl1pPr algn="ctr">
              <a:defRPr sz="3300" baseline="0">
                <a:ln w="19050">
                  <a:solidFill>
                    <a:schemeClr val="bg1">
                      <a:alpha val="84000"/>
                    </a:schemeClr>
                  </a:solidFill>
                </a:ln>
                <a:gradFill>
                  <a:gsLst>
                    <a:gs pos="0">
                      <a:schemeClr val="accent1"/>
                    </a:gs>
                    <a:gs pos="63000">
                      <a:schemeClr val="accent2"/>
                    </a:gs>
                  </a:gsLst>
                  <a:lin ang="6600000" scaled="0"/>
                </a:gradFill>
                <a:effectLst>
                  <a:outerShdw dist="38100" dir="5400000" algn="t" rotWithShape="0">
                    <a:prstClr val="black">
                      <a:alpha val="10000"/>
                    </a:prstClr>
                  </a:outerShdw>
                </a:effectLst>
                <a:latin typeface="Engravers MT" panose="02090707080505020304" pitchFamily="18" charset="0"/>
              </a:defRPr>
            </a:lvl1pPr>
          </a:lstStyle>
          <a:p>
            <a:r>
              <a:rPr lang="zh-CN" altLang="en-US" smtClean="0"/>
              <a:t>单击标此处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zh-CN" altLang="en-US" dirty="0" smtClean="0"/>
              <a:t>添加</a:t>
            </a:r>
            <a:r>
              <a:rPr lang="zh-CN" altLang="en-US" smtClean="0"/>
              <a:t>您的题</a:t>
            </a:r>
            <a:r>
              <a:rPr lang="zh-CN" altLang="en-US" dirty="0" smtClean="0"/>
              <a:t>文字</a:t>
            </a:r>
            <a:endParaRPr lang="en-US" dirty="0"/>
          </a:p>
        </p:txBody>
      </p:sp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>
            <a:off x="1856380" y="2604410"/>
            <a:ext cx="6646918" cy="413113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800" b="1">
                <a:ln w="12700">
                  <a:noFill/>
                </a:ln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9000000" scaled="0"/>
                </a:gradFill>
                <a:effectLst/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单击此处添加副标题</a:t>
            </a:r>
            <a:endParaRPr lang="en-US" dirty="0"/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0F58-3108-4415-857A-6D0360DF626E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5CE2-CEAD-46BB-861E-7D62265DC96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cxnSp>
        <p:nvCxnSpPr>
          <p:cNvPr id="17" name="直接连接符 16"/>
          <p:cNvCxnSpPr/>
          <p:nvPr/>
        </p:nvCxnSpPr>
        <p:spPr>
          <a:xfrm>
            <a:off x="1856381" y="2558687"/>
            <a:ext cx="6646917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72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283641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0" orient="horz" pos="2160" userDrawn="1">
          <p15:clr>
            <a:srgbClr val="FBAE40"/>
          </p15:clr>
        </p15:guide>
        <p15:guide id="1" pos="66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2739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273844"/>
            <a:ext cx="886883" cy="435887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273844"/>
            <a:ext cx="5949952" cy="435887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15033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lvl2pPr marL="267891" indent="-214313">
              <a:buFont typeface="宋体-方正超大字符集" panose="03000509000000000000" pitchFamily="65" charset="-122"/>
              <a:buChar char=" "/>
              <a:defRPr/>
            </a:lvl2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E2A40-2F71-4387-B4FF-E5FB27129FA1}" type="datetimeFigureOut">
              <a:rPr lang="zh-CN" altLang="en-US" smtClean="0"/>
              <a:pPr/>
              <a:t>2019/8/30</a:t>
            </a:fld>
            <a:endParaRPr 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CB1D4B-81F5-4964-97BB-D98A9C493210}" type="slidenum">
              <a:rPr lang="zh-CN" alt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90342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031042" y="2072135"/>
            <a:ext cx="3137264" cy="2987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 dirty="0"/>
          </a:p>
        </p:txBody>
      </p:sp>
      <p:sp>
        <p:nvSpPr>
          <p:cNvPr id="11" name="文本框 10"/>
          <p:cNvSpPr txBox="1"/>
          <p:nvPr/>
        </p:nvSpPr>
        <p:spPr>
          <a:xfrm>
            <a:off x="1390374" y="1273498"/>
            <a:ext cx="2284644" cy="2024874"/>
          </a:xfrm>
          <a:prstGeom prst="rect">
            <a:avLst/>
          </a:prstGeom>
        </p:spPr>
        <p:txBody>
          <a:bodyPr lIns="0" tIns="34290" rIns="540000" bIns="34290" anchor="ctr">
            <a:noAutofit/>
          </a:bodyPr>
          <a:lstStyle>
            <a:defPPr>
              <a:defRPr lang="zh-CN"/>
            </a:defPPr>
            <a:lvl1pPr indent="0" algn="ctr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80000"/>
              <a:buFontTx/>
              <a:buNone/>
              <a:defRPr sz="23900" b="1" i="1" baseline="0">
                <a:gradFill>
                  <a:gsLst>
                    <a:gs pos="0">
                      <a:srgbClr val="00A1C7"/>
                    </a:gs>
                    <a:gs pos="100000">
                      <a:srgbClr val="A3C902"/>
                    </a:gs>
                  </a:gsLst>
                  <a:lin ang="5400000" scaled="0"/>
                </a:gradFill>
                <a:latin typeface="Felix Titling" panose="04060505060202020A04" pitchFamily="82" charset="0"/>
                <a:ea typeface="幼圆" panose="02010509060101010101" pitchFamily="49" charset="-122"/>
              </a:defRPr>
            </a:lvl1pPr>
            <a:lvl2pPr marL="357188" indent="0" algn="just">
              <a:lnSpc>
                <a:spcPct val="130000"/>
              </a:lnSpc>
              <a:spcBef>
                <a:spcPts val="2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baseline="0">
                <a:solidFill>
                  <a:srgbClr val="737373"/>
                </a:solidFill>
                <a:latin typeface="宋体-方正超大字符集" panose="03000509000000000000" pitchFamily="65" charset="-122"/>
                <a:ea typeface="宋体-方正超大字符集" panose="03000509000000000000" pitchFamily="65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 algn="r"/>
            <a:r>
              <a:rPr lang="en-US" altLang="zh-CN" sz="17900" dirty="0" smtClean="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5400000" scaled="0"/>
                </a:gradFill>
              </a:rPr>
              <a:t>1</a:t>
            </a:r>
            <a:endParaRPr lang="zh-CN" altLang="en-US" sz="17900" dirty="0" smtClean="0"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5400000" scaled="0"/>
              </a:gradFill>
            </a:endParaRPr>
          </a:p>
        </p:txBody>
      </p:sp>
      <p:sp>
        <p:nvSpPr>
          <p:cNvPr id="4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3123375" y="2455825"/>
            <a:ext cx="4688214" cy="457199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00A1C7"/>
                </a:gs>
                <a:gs pos="100000">
                  <a:srgbClr val="A3C902"/>
                </a:gs>
              </a:gsLst>
              <a:lin ang="7800000" scaled="0"/>
            </a:gradFill>
          </a:ln>
        </p:spPr>
        <p:txBody>
          <a:bodyPr anchor="ctr">
            <a:normAutofit/>
          </a:bodyPr>
          <a:lstStyle>
            <a:lvl1pPr algn="l">
              <a:defRPr sz="3000"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6600000" scaled="0"/>
                </a:gradFill>
              </a:defRPr>
            </a:lvl1pPr>
          </a:lstStyle>
          <a:p>
            <a:r>
              <a:rPr lang="zh-CN" altLang="en-US" dirty="0" smtClean="0"/>
              <a:t>此处添加您的标题</a:t>
            </a:r>
            <a:endParaRPr lang="en-US" dirty="0"/>
          </a:p>
        </p:txBody>
      </p:sp>
      <p:sp>
        <p:nvSpPr>
          <p:cNvPr id="3" name="KSO_ST2"/>
          <p:cNvSpPr>
            <a:spLocks noGrp="1"/>
          </p:cNvSpPr>
          <p:nvPr>
            <p:ph type="body" idx="1" hasCustomPrompt="1"/>
          </p:nvPr>
        </p:nvSpPr>
        <p:spPr>
          <a:xfrm>
            <a:off x="2031042" y="2072135"/>
            <a:ext cx="3137264" cy="298779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l">
              <a:buNone/>
              <a:defRPr sz="1200">
                <a:solidFill>
                  <a:schemeClr val="accent1"/>
                </a:solidFill>
                <a:latin typeface="Felix Titling" panose="04060505060202020A04" pitchFamily="82" charset="0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 smtClean="0"/>
              <a:t>单击此处添加您的副标题</a:t>
            </a:r>
            <a:endParaRPr lang="en-US" altLang="zh-CN" dirty="0" smtClean="0"/>
          </a:p>
        </p:txBody>
      </p:sp>
    </p:spTree>
    <p:extLst>
      <p:ext uri="{BB962C8B-B14F-4D97-AF65-F5344CB8AC3E}">
        <p14:creationId xmlns="" xmlns:p14="http://schemas.microsoft.com/office/powerpoint/2010/main" val="141718936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492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933451"/>
            <a:ext cx="3810000" cy="369927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933451"/>
            <a:ext cx="3820587" cy="369927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266587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88899"/>
            <a:ext cx="6984076" cy="53776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0322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1650206"/>
            <a:ext cx="3868340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0322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14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1650206"/>
            <a:ext cx="3887391" cy="2763441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7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60F58-3108-4415-857A-6D0360DF626E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8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85CE2-CEAD-46BB-861E-7D62265DC96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280473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4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178267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FD9AC-C6EA-48D5-B414-86022F4D7EE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="" xmlns:p14="http://schemas.microsoft.com/office/powerpoint/2010/main" val="3855226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400052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797722"/>
            <a:ext cx="4629150" cy="3655219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160020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711341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740571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KSO_FD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6" name="KSO_FT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KSO_FN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22599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383173" y="126396"/>
            <a:ext cx="8351520" cy="369091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391882" y="793932"/>
            <a:ext cx="8351520" cy="3845322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</p:txBody>
      </p: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0CE79-49FB-443D-BEF8-6B709DE8FD0C}" type="datetimeFigureOut">
              <a:rPr lang="zh-CN" altLang="en-US" smtClean="0"/>
              <a:pPr/>
              <a:t>2019/8/30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06490-237C-474C-BA2E-D98840BC1F8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89810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i="0" kern="1200" baseline="0"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9000000" scaled="0"/>
          </a:gradFill>
          <a:latin typeface="幼圆" panose="02010509060101010101" pitchFamily="49" charset="-122"/>
          <a:ea typeface="幼圆" panose="02010509060101010101" pitchFamily="49" charset="-122"/>
          <a:cs typeface="+mj-cs"/>
        </a:defRPr>
      </a:lvl1pPr>
    </p:titleStyle>
    <p:bodyStyle>
      <a:lvl1pPr marL="267891" indent="-267891" algn="just" defTabSz="685800" rtl="0" eaLnBrk="1" latinLnBrk="0" hangingPunct="1">
        <a:lnSpc>
          <a:spcPct val="110000"/>
        </a:lnSpc>
        <a:spcBef>
          <a:spcPts val="1350"/>
        </a:spcBef>
        <a:spcAft>
          <a:spcPts val="0"/>
        </a:spcAft>
        <a:buSzPct val="80000"/>
        <a:buFontTx/>
        <a:buBlip>
          <a:blip r:embed="rId13"/>
        </a:buBlip>
        <a:defRPr sz="1800" b="1" kern="1200" baseline="0">
          <a:solidFill>
            <a:schemeClr val="accent2">
              <a:lumMod val="75000"/>
            </a:schemeClr>
          </a:solidFill>
          <a:latin typeface="Arial" panose="020B0604020202020204" pitchFamily="34" charset="0"/>
          <a:ea typeface="幼圆" panose="02010509060101010101" pitchFamily="49" charset="-122"/>
          <a:cs typeface="+mn-cs"/>
        </a:defRPr>
      </a:lvl1pPr>
      <a:lvl2pPr marL="267891" indent="-214313" algn="just" defTabSz="685800" rtl="0" eaLnBrk="1" latinLnBrk="0" hangingPunct="1">
        <a:lnSpc>
          <a:spcPct val="130000"/>
        </a:lnSpc>
        <a:spcBef>
          <a:spcPts val="150"/>
        </a:spcBef>
        <a:spcAft>
          <a:spcPts val="600"/>
        </a:spcAft>
        <a:buFont typeface="宋体-方正超大字符集" panose="03000509000000000000" pitchFamily="65" charset="-122"/>
        <a:buChar char=" "/>
        <a:defRPr sz="1500" kern="1200" baseline="0">
          <a:solidFill>
            <a:schemeClr val="tx1">
              <a:lumMod val="60000"/>
              <a:lumOff val="40000"/>
            </a:schemeClr>
          </a:solidFill>
          <a:latin typeface="宋体-方正超大字符集" panose="03000509000000000000" pitchFamily="65" charset="-122"/>
          <a:ea typeface="宋体-方正超大字符集" panose="03000509000000000000" pitchFamily="65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3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1921794" y="1500180"/>
            <a:ext cx="7222206" cy="75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pPr algn="ctr"/>
            <a:r>
              <a:rPr lang="en-US" altLang="zh-CN" sz="4400" b="1" baseline="0" dirty="0">
                <a:latin typeface="黑体" pitchFamily="49" charset="-122"/>
                <a:ea typeface="黑体" pitchFamily="49" charset="-122"/>
              </a:rPr>
              <a:t> </a:t>
            </a:r>
            <a:r>
              <a:rPr lang="zh-CN" altLang="en-US" sz="4400" b="1" baseline="0" dirty="0">
                <a:solidFill>
                  <a:srgbClr val="FF3300"/>
                </a:solidFill>
                <a:latin typeface="黑体" pitchFamily="49" charset="-122"/>
                <a:ea typeface="黑体" pitchFamily="49" charset="-122"/>
              </a:rPr>
              <a:t>现代通信技术及发展前景  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724526" y="4137423"/>
            <a:ext cx="3960813" cy="301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2567" tIns="36283" rIns="72567" bIns="36283"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200">
              <a:solidFill>
                <a:srgbClr val="FF33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2691" y="627534"/>
            <a:ext cx="6441677" cy="367240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339949187"/>
              </p:ext>
            </p:extLst>
          </p:nvPr>
        </p:nvGraphicFramePr>
        <p:xfrm>
          <a:off x="685801" y="1419622"/>
          <a:ext cx="7839075" cy="1964531"/>
        </p:xfrm>
        <a:graphic>
          <a:graphicData uri="http://schemas.openxmlformats.org/presentationml/2006/ole">
            <p:oleObj spid="_x0000_s1033" name="Flash Movie" r:id="rId3" imgW="4551120" imgH="1521000" progId="">
              <p:embed/>
            </p:oleObj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 rot="2154348">
            <a:off x="355600" y="2848372"/>
            <a:ext cx="1447800" cy="83344"/>
            <a:chOff x="1728" y="3408"/>
            <a:chExt cx="1728" cy="0"/>
          </a:xfrm>
        </p:grpSpPr>
        <p:sp>
          <p:nvSpPr>
            <p:cNvPr id="61444" name="Line 4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5" name="Line 5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 rot="20307863" flipV="1">
            <a:off x="1676400" y="2931715"/>
            <a:ext cx="1905000" cy="114300"/>
            <a:chOff x="1728" y="3408"/>
            <a:chExt cx="1728" cy="0"/>
          </a:xfrm>
        </p:grpSpPr>
        <p:sp>
          <p:nvSpPr>
            <p:cNvPr id="61447" name="Line 7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48" name="Line 8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 rot="21513000">
            <a:off x="3429000" y="2676921"/>
            <a:ext cx="1219200" cy="57150"/>
            <a:chOff x="1728" y="3408"/>
            <a:chExt cx="1728" cy="0"/>
          </a:xfrm>
        </p:grpSpPr>
        <p:sp>
          <p:nvSpPr>
            <p:cNvPr id="61450" name="Line 10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51" name="Line 11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 rot="7575146" flipH="1">
            <a:off x="4497587" y="2095302"/>
            <a:ext cx="1291827" cy="76200"/>
            <a:chOff x="1728" y="3408"/>
            <a:chExt cx="1728" cy="0"/>
          </a:xfrm>
        </p:grpSpPr>
        <p:sp>
          <p:nvSpPr>
            <p:cNvPr id="61453" name="Line 13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54" name="Line 14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 rot="326350">
            <a:off x="5638801" y="1685131"/>
            <a:ext cx="2209800" cy="171450"/>
            <a:chOff x="1728" y="3408"/>
            <a:chExt cx="1728" cy="0"/>
          </a:xfrm>
        </p:grpSpPr>
        <p:sp>
          <p:nvSpPr>
            <p:cNvPr id="61456" name="Line 16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57" name="Line 17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 rot="14231295" flipH="1">
            <a:off x="7677150" y="2353071"/>
            <a:ext cx="1485900" cy="76200"/>
            <a:chOff x="1728" y="3408"/>
            <a:chExt cx="1728" cy="0"/>
          </a:xfrm>
        </p:grpSpPr>
        <p:sp>
          <p:nvSpPr>
            <p:cNvPr id="61459" name="Line 19"/>
            <p:cNvSpPr>
              <a:spLocks noChangeShapeType="1"/>
            </p:cNvSpPr>
            <p:nvPr/>
          </p:nvSpPr>
          <p:spPr bwMode="auto">
            <a:xfrm>
              <a:off x="1728" y="3408"/>
              <a:ext cx="9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460" name="Line 20"/>
            <p:cNvSpPr>
              <a:spLocks noChangeShapeType="1"/>
            </p:cNvSpPr>
            <p:nvPr/>
          </p:nvSpPr>
          <p:spPr bwMode="auto">
            <a:xfrm>
              <a:off x="2592" y="3408"/>
              <a:ext cx="86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78718" y="339396"/>
            <a:ext cx="3031957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四</a:t>
            </a: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、卫星</a:t>
            </a:r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中继通信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18" y="1059582"/>
            <a:ext cx="710565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2915816" y="4299836"/>
            <a:ext cx="4876800" cy="5041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地球同步通信卫星</a:t>
            </a:r>
          </a:p>
        </p:txBody>
      </p:sp>
    </p:spTree>
    <p:controls>
      <p:control spid="2051" name="ShockwaveFlash1" r:id="rId2" imgW="6554115" imgH="3711340"/>
    </p:controls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1763688" y="4299942"/>
            <a:ext cx="6019800" cy="5041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用三颗同步卫星就可以实现全球通信</a:t>
            </a:r>
          </a:p>
        </p:txBody>
      </p:sp>
    </p:spTree>
    <p:controls>
      <p:control spid="3075" name="ShockwaveFlash1" r:id="rId2" imgW="6628571" imgH="3766887"/>
    </p:controls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Text Box 2"/>
          <p:cNvSpPr txBox="1">
            <a:spLocks noChangeArrowheads="1"/>
          </p:cNvSpPr>
          <p:nvPr/>
        </p:nvSpPr>
        <p:spPr bwMode="auto">
          <a:xfrm>
            <a:off x="611560" y="697802"/>
            <a:ext cx="7820025" cy="202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小赵正在用手机通话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此时他的手机既是发射机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又是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机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当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他讲话时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手机以电磁波的形式把信息发射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到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由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基地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台接收并传到交换中心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zh-CN" altLang="en-US" sz="2800" b="1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2182" y="2860088"/>
            <a:ext cx="3836122" cy="2087926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611560" y="123478"/>
            <a:ext cx="906017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练习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75656" y="1275606"/>
            <a:ext cx="906017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接收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13855" y="1923678"/>
            <a:ext cx="906017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空中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434" name="Text Box 2"/>
          <p:cNvSpPr txBox="1">
            <a:spLocks noChangeArrowheads="1"/>
          </p:cNvSpPr>
          <p:nvPr/>
        </p:nvSpPr>
        <p:spPr bwMode="auto">
          <a:xfrm>
            <a:off x="620709" y="195486"/>
            <a:ext cx="7820025" cy="2674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同时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它又能从空中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捕捉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__,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得到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对方讲话的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信息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初期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的移动电话使用模拟信号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现在经完全被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________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代替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不仅可以通话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还可以发送、接收文字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短信息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和其他服务性信息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还能无线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上网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2182" y="2860088"/>
            <a:ext cx="3836122" cy="2087926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4355976" y="123478"/>
            <a:ext cx="1266693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电磁波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43608" y="1419622"/>
            <a:ext cx="1627369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数字信号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68038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Text Box 2"/>
          <p:cNvSpPr txBox="1">
            <a:spLocks noChangeArrowheads="1"/>
          </p:cNvSpPr>
          <p:nvPr/>
        </p:nvSpPr>
        <p:spPr bwMode="auto">
          <a:xfrm>
            <a:off x="308422" y="267494"/>
            <a:ext cx="8440041" cy="461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下列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有关电磁波及信息传输的说法中错误的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是（    ）</a:t>
            </a:r>
            <a:endParaRPr lang="en-US" altLang="zh-CN" sz="2800" b="1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现代生活中手机通话主要是利用电磁波传递信息</a:t>
            </a:r>
          </a:p>
          <a:p>
            <a:pPr>
              <a:lnSpc>
                <a:spcPct val="150000"/>
              </a:lnSpc>
            </a:pP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光纤是网络中传输媒介最理想的一种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它的特点是传输容量大、质量好、损耗小</a:t>
            </a:r>
          </a:p>
          <a:p>
            <a:pPr>
              <a:lnSpc>
                <a:spcPct val="150000"/>
              </a:lnSpc>
            </a:pP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移动电话、广播和电视都是利用电磁波传递信息的</a:t>
            </a:r>
          </a:p>
          <a:p>
            <a:pPr>
              <a:lnSpc>
                <a:spcPct val="150000"/>
              </a:lnSpc>
            </a:pP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微波通信、卫星通信、光纤通信、网络通信都是利用无线电波传递信息的</a:t>
            </a:r>
          </a:p>
        </p:txBody>
      </p:sp>
      <p:sp>
        <p:nvSpPr>
          <p:cNvPr id="2" name="矩形 1"/>
          <p:cNvSpPr/>
          <p:nvPr/>
        </p:nvSpPr>
        <p:spPr>
          <a:xfrm>
            <a:off x="8151470" y="258868"/>
            <a:ext cx="444352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Text Box 2"/>
          <p:cNvSpPr txBox="1">
            <a:spLocks noChangeArrowheads="1"/>
          </p:cNvSpPr>
          <p:nvPr/>
        </p:nvSpPr>
        <p:spPr bwMode="auto">
          <a:xfrm>
            <a:off x="755576" y="622312"/>
            <a:ext cx="7632848" cy="65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方法</a:t>
            </a: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归纳：根据</a:t>
            </a:r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使用特点判断不同的通信方式</a:t>
            </a:r>
          </a:p>
        </p:txBody>
      </p:sp>
      <p:pic>
        <p:nvPicPr>
          <p:cNvPr id="51097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7" y="1707654"/>
            <a:ext cx="6840761" cy="22980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82" name="Text Box 2"/>
          <p:cNvSpPr txBox="1">
            <a:spLocks noChangeArrowheads="1"/>
          </p:cNvSpPr>
          <p:nvPr/>
        </p:nvSpPr>
        <p:spPr bwMode="auto">
          <a:xfrm>
            <a:off x="358849" y="267494"/>
            <a:ext cx="8389615" cy="461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光导纤维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简称光纤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从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图中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可看出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光可从任意弯曲的光纤一端传向另一端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似乎光在其中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能随意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“转弯”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其实这是光在光纤内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不断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而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实现的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利用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光纤来传递电磁波信号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使人类迈上信息高速公路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是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华裔科学家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高锟的重大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贡献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人们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能将光和电磁波联系起来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是因为光也是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________ 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2859782"/>
            <a:ext cx="3024336" cy="1756034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2699792" y="4011910"/>
            <a:ext cx="1266693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电磁波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466183" y="1491630"/>
            <a:ext cx="906017" cy="6568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反射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62" name="Text Box 2"/>
          <p:cNvSpPr txBox="1">
            <a:spLocks noChangeArrowheads="1"/>
          </p:cNvSpPr>
          <p:nvPr/>
        </p:nvSpPr>
        <p:spPr bwMode="auto">
          <a:xfrm>
            <a:off x="395536" y="555526"/>
            <a:ext cx="8280920" cy="3966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两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部移动电话离得很近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在通话时还需要交换机吗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提示</a:t>
            </a:r>
            <a:r>
              <a:rPr lang="en-US" altLang="zh-CN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任何两部电话在通话时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都要经过最近的基地台将信息送</a:t>
            </a:r>
          </a:p>
          <a:p>
            <a:pPr>
              <a:lnSpc>
                <a:spcPct val="150000"/>
              </a:lnSpc>
            </a:pP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到交换中心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然后再通过交换中心发至接收方最近的基地台</a:t>
            </a:r>
            <a:r>
              <a:rPr lang="en-US" altLang="zh-CN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基地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台再把信息传送给接收</a:t>
            </a:r>
            <a:r>
              <a:rPr lang="zh-CN" altLang="en-US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方</a:t>
            </a:r>
            <a:r>
              <a:rPr lang="en-US" altLang="zh-CN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参考答案</a:t>
            </a:r>
            <a:r>
              <a:rPr lang="en-US" altLang="zh-CN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zh-CN" altLang="en-US" sz="2800" b="1" baseline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需要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017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017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017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5"/>
          <p:cNvSpPr txBox="1">
            <a:spLocks noChangeArrowheads="1"/>
          </p:cNvSpPr>
          <p:nvPr/>
        </p:nvSpPr>
        <p:spPr bwMode="auto">
          <a:xfrm>
            <a:off x="611560" y="4011804"/>
            <a:ext cx="7777163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手机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既是无线电发射台又是无线电接收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台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矩形 4"/>
          <p:cNvSpPr>
            <a:spLocks noChangeArrowheads="1"/>
          </p:cNvSpPr>
          <p:nvPr/>
        </p:nvSpPr>
        <p:spPr bwMode="auto">
          <a:xfrm>
            <a:off x="611560" y="993858"/>
            <a:ext cx="5751860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2567" tIns="36283" rIns="72567" bIns="36283">
            <a:spAutoFit/>
          </a:bodyPr>
          <a:lstStyle/>
          <a:p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移动电话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：（发射接收二合一）</a:t>
            </a:r>
          </a:p>
        </p:txBody>
      </p:sp>
      <p:sp>
        <p:nvSpPr>
          <p:cNvPr id="2" name="矩形 1"/>
          <p:cNvSpPr/>
          <p:nvPr/>
        </p:nvSpPr>
        <p:spPr>
          <a:xfrm>
            <a:off x="611560" y="267494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一、移动通信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39" y="1534178"/>
            <a:ext cx="5668808" cy="247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6035" y="925463"/>
            <a:ext cx="6156325" cy="409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651" name="TextBox 5"/>
          <p:cNvSpPr txBox="1">
            <a:spLocks noChangeArrowheads="1"/>
          </p:cNvSpPr>
          <p:nvPr/>
        </p:nvSpPr>
        <p:spPr bwMode="auto">
          <a:xfrm>
            <a:off x="791789" y="267494"/>
            <a:ext cx="6480175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手机和座机借助基地台进行交流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5395858" y="915566"/>
            <a:ext cx="1228579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2567" tIns="36283" rIns="72567" bIns="36283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基地台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1151829" y="3003798"/>
            <a:ext cx="1044575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手机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6552429" y="3742235"/>
            <a:ext cx="1187450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座机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436063" y="3867894"/>
            <a:ext cx="7423150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工作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区域在几十米至几百米的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范围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436063" y="3219822"/>
            <a:ext cx="7524750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2567" tIns="36283" rIns="72567" bIns="36283">
            <a:spAutoFit/>
          </a:bodyPr>
          <a:lstStyle/>
          <a:p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座机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接在市话网上，相当于小型基地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台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63" y="555526"/>
            <a:ext cx="7588250" cy="2361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 autoUpdateAnimBg="0"/>
      <p:bldP spid="2560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9542"/>
            <a:ext cx="734481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Text Box 2"/>
          <p:cNvSpPr txBox="1">
            <a:spLocks noChangeArrowheads="1"/>
          </p:cNvSpPr>
          <p:nvPr/>
        </p:nvSpPr>
        <p:spPr bwMode="auto">
          <a:xfrm>
            <a:off x="611560" y="1131590"/>
            <a:ext cx="8010525" cy="129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7922" tIns="43961" rIns="87922" bIns="43961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网络通信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利用一定的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和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将分布于世界各地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_______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连接起来</a:t>
            </a:r>
            <a:r>
              <a:rPr lang="en-US" altLang="zh-CN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zh-CN" altLang="en-US" sz="2800" b="1" baseline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用来传递</a:t>
            </a:r>
            <a:r>
              <a:rPr lang="zh-CN" altLang="en-US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信息</a:t>
            </a:r>
            <a:r>
              <a:rPr lang="en-US" altLang="zh-CN" sz="2800" b="1" baseline="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zh-CN" altLang="en-US" sz="2800" b="1" baseline="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8389" name="Text Box 5"/>
          <p:cNvSpPr txBox="1">
            <a:spLocks noChangeArrowheads="1"/>
          </p:cNvSpPr>
          <p:nvPr/>
        </p:nvSpPr>
        <p:spPr bwMode="auto">
          <a:xfrm>
            <a:off x="3940893" y="1208578"/>
            <a:ext cx="1177925" cy="51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87922" tIns="43961" rIns="87922" bIns="43961" anchor="b" anchorCtr="1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cs typeface="Times New Roman" pitchFamily="18" charset="0"/>
              </a:rPr>
              <a:t>硬件</a:t>
            </a:r>
          </a:p>
        </p:txBody>
      </p:sp>
      <p:sp>
        <p:nvSpPr>
          <p:cNvPr id="528390" name="Text Box 6"/>
          <p:cNvSpPr txBox="1">
            <a:spLocks noChangeArrowheads="1"/>
          </p:cNvSpPr>
          <p:nvPr/>
        </p:nvSpPr>
        <p:spPr bwMode="auto">
          <a:xfrm>
            <a:off x="5148064" y="1208578"/>
            <a:ext cx="1247775" cy="51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87922" tIns="43961" rIns="87922" bIns="43961" anchor="b" anchorCtr="1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cs typeface="Times New Roman" pitchFamily="18" charset="0"/>
              </a:rPr>
              <a:t>软件</a:t>
            </a:r>
          </a:p>
        </p:txBody>
      </p:sp>
      <p:sp>
        <p:nvSpPr>
          <p:cNvPr id="528391" name="Text Box 7"/>
          <p:cNvSpPr txBox="1">
            <a:spLocks noChangeArrowheads="1"/>
          </p:cNvSpPr>
          <p:nvPr/>
        </p:nvSpPr>
        <p:spPr bwMode="auto">
          <a:xfrm>
            <a:off x="1353964" y="1783143"/>
            <a:ext cx="1993900" cy="5196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87922" tIns="43961" rIns="87922" bIns="43961" anchor="b" anchorCtr="1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cs typeface="Times New Roman" pitchFamily="18" charset="0"/>
              </a:rPr>
              <a:t>计算机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611560" y="483412"/>
            <a:ext cx="2310605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r>
              <a:rPr lang="zh-CN" altLang="en-US" sz="2800" b="1" baseline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二</a:t>
            </a:r>
            <a:r>
              <a:rPr lang="zh-CN" altLang="en-US" sz="2800" b="1" baseline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、网络</a:t>
            </a:r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通信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8389" grpId="0" autoUpdateAnimBg="0"/>
      <p:bldP spid="528390" grpId="0" autoUpdateAnimBg="0"/>
      <p:bldP spid="528391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98738"/>
            <a:ext cx="6096917" cy="3745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971600" y="411404"/>
            <a:ext cx="2310605" cy="50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2567" tIns="36283" rIns="72567" bIns="36283" anchor="ctr">
            <a:spAutoFit/>
          </a:bodyPr>
          <a:lstStyle/>
          <a:p>
            <a:r>
              <a:rPr lang="zh-CN" altLang="en-US" sz="2800" b="1" baseline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三</a:t>
            </a:r>
            <a:r>
              <a:rPr lang="zh-CN" altLang="en-US" sz="2800" b="1" baseline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、光纤通信</a:t>
            </a:r>
            <a:endParaRPr lang="zh-CN" altLang="en-US" sz="2800" b="1" baseline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3051"/>
            <a:ext cx="7200900" cy="3392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000120140530A03PPBG">
  <a:themeElements>
    <a:clrScheme name="自定义 8">
      <a:dk1>
        <a:srgbClr val="3F4143"/>
      </a:dk1>
      <a:lt1>
        <a:srgbClr val="FFFFFF"/>
      </a:lt1>
      <a:dk2>
        <a:srgbClr val="3D3F41"/>
      </a:dk2>
      <a:lt2>
        <a:srgbClr val="FFFFFF"/>
      </a:lt2>
      <a:accent1>
        <a:srgbClr val="A3C902"/>
      </a:accent1>
      <a:accent2>
        <a:srgbClr val="00A1C7"/>
      </a:accent2>
      <a:accent3>
        <a:srgbClr val="56B4B6"/>
      </a:accent3>
      <a:accent4>
        <a:srgbClr val="6B8A4B"/>
      </a:accent4>
      <a:accent5>
        <a:srgbClr val="DCAB48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字体">
      <a:majorFont>
        <a:latin typeface="Arial Black"/>
        <a:ea typeface="幼圆"/>
        <a:cs typeface=""/>
      </a:majorFont>
      <a:minorFont>
        <a:latin typeface="Arial"/>
        <a:ea typeface="楷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460</Words>
  <Application>Microsoft Office PowerPoint</Application>
  <PresentationFormat>全屏显示(16:9)</PresentationFormat>
  <Paragraphs>42</Paragraphs>
  <Slides>19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1" baseType="lpstr">
      <vt:lpstr>A000120140530A03PPBG</vt:lpstr>
      <vt:lpstr>Flash Movie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User</cp:lastModifiedBy>
  <cp:revision>20</cp:revision>
  <cp:lastPrinted>1601-01-01T00:00:00Z</cp:lastPrinted>
  <dcterms:created xsi:type="dcterms:W3CDTF">2015-05-08T05:26:02Z</dcterms:created>
  <dcterms:modified xsi:type="dcterms:W3CDTF">2019-08-29T23:13:48Z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