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12192000"/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9.xml" TargetMode="Internal" /><Relationship Id="rId7" Type="http://schemas.openxmlformats.org/officeDocument/2006/relationships/slide" Target="slide20.xml" TargetMode="Internal" /><Relationship Id="rId8" Type="http://schemas.openxmlformats.org/officeDocument/2006/relationships/slide" Target="slide24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dd97dafe3.fixed?vcp=1&amp;pid=d886613b3&amp;color=0,0,0&amp;vtp=1&amp;bbb=1" title=""/>
          <p:cNvSpPr/>
          <p:nvPr/>
        </p:nvSpPr>
        <p:spPr>
          <a:xfrm>
            <a:off x="3175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dd97dafe3.fixed?vcp=1&amp;pid=d886613b3&amp;color=0,0,0&amp;vtp=1&amp;bbb=1" title=""/>
          <p:cNvSpPr/>
          <p:nvPr/>
        </p:nvSpPr>
        <p:spPr>
          <a:xfrm>
            <a:off x="3175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dd97dafe3.fixed?vcp=1&amp;pid=d886613b3&amp;color=0,0,0&amp;vtp=1&amp;bbb=1" title=""/>
          <p:cNvSpPr/>
          <p:nvPr/>
        </p:nvSpPr>
        <p:spPr>
          <a:xfrm>
            <a:off x="3175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第26讲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生活用电</a:t>
            </a:r>
            <a:endParaRPr lang="en-US" altLang="zh-CN" sz="5500"/>
          </a:p>
        </p:txBody>
      </p:sp>
      <p:sp>
        <p:nvSpPr>
          <p:cNvPr id="5" name="C_3#dd97dafe3" title=""/>
          <p:cNvSpPr/>
          <p:nvPr/>
        </p:nvSpPr>
        <p:spPr>
          <a:xfrm>
            <a:off x="1959991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cb025aea0?vcp=1&amp;pid=e6ac8692b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cb025aea0?vcp=1&amp;pid=e6ac8692b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安全用电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生活用电常识</a:t>
            </a:r>
            <a:endParaRPr lang="en-US" altLang="zh-CN" sz="100"/>
          </a:p>
        </p:txBody>
      </p:sp>
      <p:pic>
        <p:nvPicPr>
          <p:cNvPr id="4" name="C_5_BD#cb025aea0?vcp=1&amp;pid=e6ac8692b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40" y="810742"/>
            <a:ext cx="1143000" cy="466344"/>
          </a:xfrm>
          <a:prstGeom prst="rect">
            <a:avLst/>
          </a:prstGeom>
        </p:spPr>
      </p:pic>
      <p:sp>
        <p:nvSpPr>
          <p:cNvPr id="5" name="QC_6_BD.17_1#2e404aebc?vcp=1&amp;vop=1&amp;vis=1&amp;pid=cb025aea0&amp;color=0,0,0&amp;vtp=1&amp;bbb=1&amp;hb=1" title=""/>
          <p:cNvSpPr/>
          <p:nvPr/>
        </p:nvSpPr>
        <p:spPr>
          <a:xfrm>
            <a:off x="932688" y="135106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（2025·山西）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小明写作业时，书桌上发光的台灯突然冒烟着火。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他立即要做的是(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18_1#2e404aebc.bracket?vcp=1&amp;vop=1&amp;vis=1&amp;pid=cb025aea0&amp;color=0,0,0&amp;vpa=17&amp;vtp=1" title=""/>
          <p:cNvSpPr/>
          <p:nvPr/>
        </p:nvSpPr>
        <p:spPr>
          <a:xfrm>
            <a:off x="3710019" y="19854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7" name="QC_6_BD.17_2#2e404aebc.choices?vcp=1&amp;vop=1&amp;vis=1&amp;pid=cb025aea0&amp;color=0,0,0&amp;vtp=1&amp;bbb=1" title=""/>
          <p:cNvSpPr/>
          <p:nvPr/>
        </p:nvSpPr>
        <p:spPr>
          <a:xfrm>
            <a:off x="932688" y="262804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643505"/>
                <a:tab pos="5260975"/>
                <a:tab pos="78917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A.用水浇灭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B.用书拍灭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C.用嘴吹灭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D.切断电源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19_1#6d37e1901?vcp=1&amp;vop=1&amp;vis=1&amp;pid=cb025aea0&amp;color=0,0,0&amp;vtp=1&amp;bt=1&amp;bbb=1&amp;hb=1" title=""/>
          <p:cNvSpPr/>
          <p:nvPr/>
        </p:nvSpPr>
        <p:spPr>
          <a:xfrm>
            <a:off x="932688" y="217449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（2025·福建）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关于新能源电动汽车充电桩的安装和使用，下列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选项符合安全用电要求的是(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20_1#6d37e1901.bracket?vcp=1&amp;vop=1&amp;vis=1&amp;pid=cb025aea0&amp;color=0,0,0&amp;vpa=18&amp;vtp=1" title=""/>
          <p:cNvSpPr/>
          <p:nvPr/>
        </p:nvSpPr>
        <p:spPr>
          <a:xfrm>
            <a:off x="5508656" y="280885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4" name="QC_6_BD.19_2#6d37e1901.choices?vcp=1&amp;vop=1&amp;vis=1&amp;pid=cb025aea0&amp;color=0,0,0&amp;vtp=1&amp;bbb=1" title=""/>
          <p:cNvSpPr/>
          <p:nvPr/>
        </p:nvSpPr>
        <p:spPr>
          <a:xfrm>
            <a:off x="932688" y="345801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A.用湿抹布擦拭充电插口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B.充电桩需要安装保护线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C.充电桩起火立即泼水救火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D.充电桩无需安装保险装置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1_1#4ef2b6418?iti=1&amp;htil=1&amp;vcp=1&amp;vop=1&amp;vis=1&amp;pid=cb025aea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4511" y="1270476"/>
            <a:ext cx="50292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1_2#4ef2b6418?iti=1&amp;htil=1&amp;vcp=1&amp;vop=1&amp;vis=1&amp;pid=cb025aea0&amp;color=0,0,0&amp;vtp=1&amp;bbb=1" title=""/>
          <p:cNvSpPr/>
          <p:nvPr/>
        </p:nvSpPr>
        <p:spPr>
          <a:xfrm>
            <a:off x="8093805" y="377491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1_3#4ef2b6418?htil=1&amp;vcp=1&amp;vop=1&amp;vis=1&amp;pid=cb025aea0&amp;color=0,0,0&amp;vtp=1&amp;bt=1&amp;bbb=1&amp;hb=1&amp;hs=1" title=""/>
              <p:cNvSpPr/>
              <p:nvPr/>
            </p:nvSpPr>
            <p:spPr>
              <a:xfrm>
                <a:off x="932688" y="1252188"/>
                <a:ext cx="515721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（2025·天津）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图26-1甲是小明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房间的一个插座，用测电笔测试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孔时氖管发光。他想把图乙中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插头插入插座中，下列说法正确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1_3#4ef2b6418?htil=1&amp;vcp=1&amp;vop=1&amp;vis=1&amp;pid=cb025aea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2188"/>
                <a:ext cx="515721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10" t="-19" r="5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22_1#4ef2b6418.bracket?vcp=1&amp;vop=1&amp;vis=1&amp;pid=cb025aea0&amp;color=0,0,0&amp;vpa=19&amp;vtp=1" title=""/>
          <p:cNvSpPr/>
          <p:nvPr/>
        </p:nvSpPr>
        <p:spPr>
          <a:xfrm>
            <a:off x="1936782" y="3829653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1_4#4ef2b6418.choices?vcp=1&amp;vop=1&amp;vis=1&amp;pid=cb025aea0&amp;color=0,0,0&amp;vtp=1&amp;bbb=1&amp;hs=1" title=""/>
              <p:cNvSpPr/>
              <p:nvPr/>
            </p:nvSpPr>
            <p:spPr>
              <a:xfrm>
                <a:off x="932688" y="438604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孔与中性线相连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脚插入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孔更安全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脚插入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孔更安全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脚插入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孔同样安全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1_4#4ef2b6418.choices?vcp=1&amp;vop=1&amp;vis=1&amp;pid=cb025aea0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86040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3_1#e199be25c?iti=2&amp;htil=2&amp;vcp=1&amp;vop=1&amp;vis=1&amp;pid=cb025aea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4511" y="1554956"/>
            <a:ext cx="5029200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3_2#e199be25c?iti=2&amp;htil=2&amp;vcp=1&amp;vop=1&amp;vis=1&amp;pid=cb025aea0&amp;color=0,0,0&amp;vtp=1&amp;bbb=1" title=""/>
          <p:cNvSpPr/>
          <p:nvPr/>
        </p:nvSpPr>
        <p:spPr>
          <a:xfrm>
            <a:off x="8093805" y="47505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图26-2</a:t>
            </a:r>
            <a:endParaRPr lang="en-US" altLang="zh-CN" sz="2800"/>
          </a:p>
        </p:txBody>
      </p:sp>
      <p:sp>
        <p:nvSpPr>
          <p:cNvPr id="4" name="QC_6_BD.23_3#e199be25c?htil=2&amp;vcp=1&amp;vop=1&amp;vis=1&amp;pid=cb025aea0&amp;color=0,0,0&amp;vtp=1&amp;bt=1&amp;bbb=1&amp;hb=1" title=""/>
          <p:cNvSpPr/>
          <p:nvPr/>
        </p:nvSpPr>
        <p:spPr>
          <a:xfrm>
            <a:off x="932688" y="1536668"/>
            <a:ext cx="515721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（2024·天津）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如图26-2所示为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部分家庭电路示意图，其中连接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24_1#e199be25c.bracket?vcp=1&amp;vop=1&amp;vis=1&amp;pid=cb025aea0&amp;color=0,0,0&amp;vpa=20&amp;vtp=1" title=""/>
          <p:cNvSpPr/>
          <p:nvPr/>
        </p:nvSpPr>
        <p:spPr>
          <a:xfrm>
            <a:off x="2638457" y="281873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6_BD.23_4#e199be25c.choices?htil=2&amp;vcp=1&amp;vop=1&amp;vis=1&amp;pid=cb025aea0&amp;color=0,0,0&amp;vtp=1&amp;bbb=1" title=""/>
          <p:cNvSpPr/>
          <p:nvPr/>
        </p:nvSpPr>
        <p:spPr>
          <a:xfrm>
            <a:off x="932688" y="3453098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1177925"/>
                <a:tab pos="2317750"/>
                <a:tab pos="383921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A.①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B.②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C.①③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D.②③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25_1#ae1a10380?vcp=1&amp;vop=1&amp;vis=1&amp;pid=cb025aea0&amp;color=0,0,0&amp;vtp=1&amp;bt=1&amp;bbb=1&amp;hb=1" title=""/>
          <p:cNvSpPr/>
          <p:nvPr/>
        </p:nvSpPr>
        <p:spPr>
          <a:xfrm>
            <a:off x="932688" y="1866455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（2025·广州白云区模拟）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小明设计了一种照明电路图，用两个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开关控制一盏灯，闭合任意一个开关，灯都能发光。下列电路图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中，既符合上述设计，又符合安全用电要求的是(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26_1#ae1a10380.bracket?vcp=1&amp;vop=1&amp;vis=1&amp;pid=cb025aea0&amp;color=0,0,0&amp;vpa=21&amp;vtp=1" title=""/>
          <p:cNvSpPr/>
          <p:nvPr/>
        </p:nvSpPr>
        <p:spPr>
          <a:xfrm>
            <a:off x="8710645" y="3148520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6_BD.25_2#ae1a10380.choices?vcp=1&amp;vop=1&amp;vis=1&amp;pid=cb025aea0&amp;color=0,0,0&amp;vtp=1&amp;bbb=1" title=""/>
          <p:cNvSpPr/>
          <p:nvPr/>
        </p:nvSpPr>
        <p:spPr>
          <a:xfrm>
            <a:off x="932689" y="3844608"/>
            <a:ext cx="10323320" cy="11412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0200"/>
              </a:lnSpc>
              <a:tabLst>
                <a:tab pos="2646680"/>
                <a:tab pos="5318125"/>
                <a:tab pos="79521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52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57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57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57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25_2#ae1a10380.choice_image?vcp=1&amp;vop=1&amp;vis=1&amp;pid=cb025aea0&amp;color=0,0,0&amp;tib=255,255,255&amp;iip=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368" y="3939984"/>
            <a:ext cx="2048256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25_2#ae1a10380.choice_image?vcp=1&amp;vop=1&amp;vis=1&amp;pid=cb025aea0&amp;color=0,0,0&amp;tib=255,255,255&amp;iip=6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981" y="3848545"/>
            <a:ext cx="21122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25_2#ae1a10380.choice_image?vcp=1&amp;vop=1&amp;vis=1&amp;pid=cb025aea0&amp;color=0,0,0&amp;tib=255,255,255&amp;iip=7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555" y="3875977"/>
            <a:ext cx="2057400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25_2#ae1a10380.choice_image?vcp=1&amp;vop=1&amp;vis=1&amp;pid=cb025aea0&amp;color=0,0,0&amp;tib=255,255,255&amp;iip=8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4965" y="3912553"/>
            <a:ext cx="199339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5500" y="10718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27_1#186eaac5a?vcp=1&amp;vop=1&amp;vis=1&amp;pid=cb025aea0&amp;color=0,0,0&amp;vtp=1&amp;bt=1&amp;bbb=1&amp;hb=1" title=""/>
              <p:cNvSpPr/>
              <p:nvPr/>
            </p:nvSpPr>
            <p:spPr>
              <a:xfrm>
                <a:off x="932688" y="902811"/>
                <a:ext cx="10323576" cy="1464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（2025·广州市南沙区模拟）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如图26-3所示，这是家庭电路的一部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分，若在图中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位置分别接入一盏电灯和开关，下列相关说法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27_1#186eaac5a?vcp=1&amp;vop=1&amp;vis=1&amp;pid=cb025aea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02811"/>
                <a:ext cx="10323576" cy="1464882"/>
              </a:xfrm>
              <a:prstGeom prst="rect">
                <a:avLst/>
              </a:prstGeom>
              <a:blipFill rotWithShape="1">
                <a:blip r:embed="rId3"/>
                <a:stretch>
                  <a:fillRect l="-5" t="-32" r="-1000" b="-2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28_1#186eaac5a.bracket?vcp=1&amp;vop=1&amp;vis=1&amp;pid=cb025aea0&amp;color=0,0,0&amp;vpa=22&amp;vtp=1" title=""/>
          <p:cNvSpPr/>
          <p:nvPr/>
        </p:nvSpPr>
        <p:spPr>
          <a:xfrm>
            <a:off x="2638457" y="1903063"/>
            <a:ext cx="515938" cy="453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27_2#186eaac5a?iti=3&amp;htil=3&amp;vcp=1&amp;vop=1&amp;vis=1&amp;pid=cb025aea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955" y="2485485"/>
            <a:ext cx="50292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27_3#186eaac5a?iti=3&amp;htil=3&amp;vcp=1&amp;vop=1&amp;vis=1&amp;pid=cb025aea0&amp;color=0,0,0&amp;vtp=1&amp;bbb=1" title=""/>
          <p:cNvSpPr/>
          <p:nvPr/>
        </p:nvSpPr>
        <p:spPr>
          <a:xfrm>
            <a:off x="8088249" y="5483701"/>
            <a:ext cx="1090612" cy="849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图26-3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7_4#186eaac5a.choices?htil=3&amp;vcp=1&amp;vop=1&amp;vis=1&amp;pid=cb025aea0&amp;color=0,0,0&amp;vtp=1&amp;bbb=1&amp;hb=1" title=""/>
              <p:cNvSpPr/>
              <p:nvPr/>
            </p:nvSpPr>
            <p:spPr>
              <a:xfrm>
                <a:off x="932688" y="2375757"/>
                <a:ext cx="5157216" cy="3496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A.应在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处接开关，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处接灯泡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B.用测电笔接触插座的左孔，氖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管会发光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C.两孔插座上接入电视机后，与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灯泡是并联的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D.若控制灯泡的开关短路，则保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险丝会熔断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7_4#186eaac5a.choices?htil=3&amp;vcp=1&amp;vop=1&amp;vis=1&amp;pid=cb025aea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75757"/>
                <a:ext cx="5157216" cy="3496882"/>
              </a:xfrm>
              <a:prstGeom prst="rect">
                <a:avLst/>
              </a:prstGeom>
              <a:blipFill rotWithShape="1">
                <a:blip r:embed="rId5"/>
                <a:stretch>
                  <a:fillRect l="-10" t="-6" r="5" b="-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29_1#b5de84225?vcp=1&amp;vop=1&amp;vis=1&amp;pid=cb025aea0&amp;color=0,0,0&amp;vtp=1&amp;bt=1&amp;bbb=1&amp;hb=1" title=""/>
          <p:cNvSpPr/>
          <p:nvPr/>
        </p:nvSpPr>
        <p:spPr>
          <a:xfrm>
            <a:off x="932688" y="2191258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（2024·东莞）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小琴家进户线上装有空气开关，当家庭电路中的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总电流大于空气开关的额定电流时，空气开关会发生“跳闸”。小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琴家空气开关的额定电流可能是(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0_1#b5de84225.bracket?vcp=1&amp;vop=1&amp;vis=1&amp;pid=cb025aea0&amp;color=0,0,0&amp;vpa=23&amp;vtp=1" title=""/>
          <p:cNvSpPr/>
          <p:nvPr/>
        </p:nvSpPr>
        <p:spPr>
          <a:xfrm>
            <a:off x="6210331" y="347332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9_2#b5de84225.choices?vcp=1&amp;vop=1&amp;vis=1&amp;pid=cb025aea0&amp;color=0,0,0&amp;vtp=1&amp;bbb=1" title=""/>
              <p:cNvSpPr/>
              <p:nvPr/>
            </p:nvSpPr>
            <p:spPr>
              <a:xfrm>
                <a:off x="932688" y="4107688"/>
                <a:ext cx="1032357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703830"/>
                    <a:tab pos="5584825"/>
                    <a:tab pos="794575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𝐦𝐀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𝐦𝐀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9_2#b5de84225.choices?vcp=1&amp;vop=1&amp;vis=1&amp;pid=cb025aea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07688"/>
                <a:ext cx="10323576" cy="555244"/>
              </a:xfrm>
              <a:prstGeom prst="rect">
                <a:avLst/>
              </a:prstGeom>
              <a:blipFill rotWithShape="1">
                <a:blip r:embed="rId3"/>
                <a:stretch>
                  <a:fillRect l="-5" t="-91" r="2" b="-14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1_1#a87aefadf?iti=4&amp;htil=4&amp;vcp=1&amp;vop=1&amp;vis=1&amp;pid=cb025aea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4816" y="922782"/>
            <a:ext cx="2423160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1_2#a87aefadf?iti=4&amp;htil=4&amp;vcp=1&amp;vop=1&amp;vis=1&amp;pid=cb025aea0&amp;color=0,0,0&amp;vtp=1&amp;bbb=1" title=""/>
          <p:cNvSpPr/>
          <p:nvPr/>
        </p:nvSpPr>
        <p:spPr>
          <a:xfrm>
            <a:off x="9481090" y="258597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图26-4</a:t>
            </a:r>
            <a:endParaRPr lang="en-US" altLang="zh-CN" sz="2800"/>
          </a:p>
        </p:txBody>
      </p:sp>
      <p:sp>
        <p:nvSpPr>
          <p:cNvPr id="4" name="QB_6_BD.31_3#a87aefadf?htil=4&amp;vcp=1&amp;vop=1&amp;vis=1&amp;pid=cb025aea0&amp;color=0,0,0&amp;vtp=1&amp;bt=1&amp;bbb=1&amp;hb=1&amp;hs=1" title=""/>
          <p:cNvSpPr/>
          <p:nvPr/>
        </p:nvSpPr>
        <p:spPr>
          <a:xfrm>
            <a:off x="932688" y="904494"/>
            <a:ext cx="776325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（2025·深圳南山区模拟）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如图26-4所示电路中，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开关闭合后，是由于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使电路中干路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电流过大，导致金属导线发热引燃了外面的绝缘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皮；当有电流通过人体流入大地时，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（选填“空气开关”或“漏电保护器”）跳闸，从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而</a:t>
            </a:r>
            <a:endParaRPr lang="en-US" altLang="zh-CN" sz="2800"/>
          </a:p>
        </p:txBody>
      </p:sp>
      <p:sp>
        <p:nvSpPr>
          <p:cNvPr id="5" name="QB_6_AN.32_1#a87aefadf.blank?vcp=1&amp;vop=1&amp;vis=1&amp;pid=cb025aea0&amp;color=0,0,0&amp;vpa=24&amp;vtp=1&amp;bbb=1" title=""/>
          <p:cNvSpPr/>
          <p:nvPr/>
        </p:nvSpPr>
        <p:spPr>
          <a:xfrm>
            <a:off x="4157694" y="1521714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总功率过大</a:t>
            </a:r>
            <a:endParaRPr lang="en-US" altLang="zh-CN" sz="2800"/>
          </a:p>
        </p:txBody>
      </p:sp>
      <p:sp>
        <p:nvSpPr>
          <p:cNvPr id="6" name="QB_6_AN.33_1#a87aefadf.blank?vcp=1&amp;vop=1&amp;vis=1&amp;pid=cb025aea0&amp;color=0,0,0&amp;vpa=25&amp;vtp=1&amp;bbb=1" title=""/>
          <p:cNvSpPr/>
          <p:nvPr/>
        </p:nvSpPr>
        <p:spPr>
          <a:xfrm>
            <a:off x="6569107" y="2817114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漏电保护器</a:t>
            </a:r>
            <a:endParaRPr lang="en-US" altLang="zh-CN" sz="2800"/>
          </a:p>
        </p:txBody>
      </p:sp>
      <p:sp>
        <p:nvSpPr>
          <p:cNvPr id="7" name="QB_6_AN.34_1#a87aefadf.blank?vcp=1&amp;vop=1&amp;vis=1&amp;pid=cb025aea0&amp;color=0,0,0&amp;vpa=26&amp;vtp=1&amp;bbb=1" title=""/>
          <p:cNvSpPr/>
          <p:nvPr/>
        </p:nvSpPr>
        <p:spPr>
          <a:xfrm>
            <a:off x="8443945" y="534269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金属外壳</a:t>
            </a:r>
            <a:endParaRPr lang="en-US" altLang="zh-CN" sz="2800"/>
          </a:p>
        </p:txBody>
      </p:sp>
      <p:sp>
        <p:nvSpPr>
          <p:cNvPr id="8" name="QB_6_BD.31_3#a87aefadf?htil=4&amp;vcp=1&amp;vop=1&amp;vis=1&amp;pid=cb025aea0&amp;color=0,0,0&amp;vtp=1&amp;bt=1&amp;bbb=1&amp;hb=1&amp;hs=1" title=""/>
          <p:cNvSpPr/>
          <p:nvPr/>
        </p:nvSpPr>
        <p:spPr>
          <a:xfrm>
            <a:off x="932688" y="4746434"/>
            <a:ext cx="1032001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防止人体触电；为了安全，电冰箱、洗衣机等用电器的电源插座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使用三孔插座，三脚插头的接地脚应与用电器的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相连。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5_1#68d2f07b0?iti=5&amp;htil=5&amp;vcp=1&amp;vop=1&amp;vis=1&amp;pid=cb025aea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8556" y="1682972"/>
            <a:ext cx="2724912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5_2#68d2f07b0?iti=5&amp;htil=5&amp;vcp=1&amp;vop=1&amp;vis=1&amp;pid=cb025aea0&amp;color=0,0,0&amp;vtp=1&amp;bbb=1" title=""/>
          <p:cNvSpPr/>
          <p:nvPr/>
        </p:nvSpPr>
        <p:spPr>
          <a:xfrm>
            <a:off x="9325706" y="462632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图26-5</a:t>
            </a:r>
            <a:endParaRPr lang="en-US" altLang="zh-CN" sz="2800"/>
          </a:p>
        </p:txBody>
      </p:sp>
      <p:sp>
        <p:nvSpPr>
          <p:cNvPr id="4" name="QB_6_BD.35_3#68d2f07b0?htil=5&amp;vcp=1&amp;vop=1&amp;vis=1&amp;pid=cb025aea0&amp;color=0,0,0&amp;vtp=1&amp;bt=1&amp;bbb=1&amp;hb=1" title=""/>
          <p:cNvSpPr/>
          <p:nvPr/>
        </p:nvSpPr>
        <p:spPr>
          <a:xfrm>
            <a:off x="932688" y="1664684"/>
            <a:ext cx="7461504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9.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（2025·扬州）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如图26-5，测电笔的氖管发光，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所测孔连接的是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线，多个用电器同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时插入插线板都能独立工作，各用电器是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联的，三孔插座中间的插孔接地，将用电器的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与大地相连，目的是防止触电。</a:t>
            </a:r>
            <a:endParaRPr lang="en-US" altLang="zh-CN" sz="2800"/>
          </a:p>
        </p:txBody>
      </p:sp>
      <p:sp>
        <p:nvSpPr>
          <p:cNvPr id="5" name="QB_6_AN.36_1#68d2f07b0.blank?vcp=1&amp;vop=1&amp;vis=1&amp;pid=cb025aea0&amp;color=0,0,0&amp;vpa=27&amp;vtp=1&amp;bbb=1" title=""/>
          <p:cNvSpPr/>
          <p:nvPr/>
        </p:nvSpPr>
        <p:spPr>
          <a:xfrm>
            <a:off x="3443319" y="228190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相（火）</a:t>
            </a:r>
            <a:endParaRPr lang="en-US" altLang="zh-CN" sz="2800"/>
          </a:p>
        </p:txBody>
      </p:sp>
      <p:sp>
        <p:nvSpPr>
          <p:cNvPr id="6" name="QB_6_AN.37_1#68d2f07b0.blank?vcp=1&amp;vop=1&amp;vis=1&amp;pid=cb025aea0&amp;color=0,0,0&amp;vpa=28&amp;vtp=1" title=""/>
          <p:cNvSpPr/>
          <p:nvPr/>
        </p:nvSpPr>
        <p:spPr>
          <a:xfrm>
            <a:off x="7372382" y="292960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/>
          </a:p>
        </p:txBody>
      </p:sp>
      <p:sp>
        <p:nvSpPr>
          <p:cNvPr id="7" name="QB_6_AN.38_1#68d2f07b0.blank?vcp=1&amp;vop=1&amp;vis=1&amp;pid=cb025aea0&amp;color=0,0,0&amp;vpa=29&amp;vtp=1&amp;bbb=1" title=""/>
          <p:cNvSpPr/>
          <p:nvPr/>
        </p:nvSpPr>
        <p:spPr>
          <a:xfrm>
            <a:off x="943007" y="420404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金属外壳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39_1#1560ac459?vcp=1&amp;vop=1&amp;vis=1&amp;pid=cb025aea0&amp;color=0,0,0&amp;vtp=1&amp;bt=1&amp;bbb=1&amp;hb=1" title=""/>
              <p:cNvSpPr/>
              <p:nvPr/>
            </p:nvSpPr>
            <p:spPr>
              <a:xfrm>
                <a:off x="932688" y="98853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如图26-6为电烤箱电路的示意图，请在图中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用笔画线代替导线将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三个接线口接入电路中。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39_1#1560ac459?vcp=1&amp;vop=1&amp;vis=1&amp;pid=cb025aea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853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39_2#1560ac459?iti=6&amp;htil=6&amp;vcp=1&amp;vop=1&amp;vis=1&amp;pid=cb025aea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" y="2325973"/>
            <a:ext cx="5157216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39_3#1560ac459?iti=6&amp;htil=6&amp;vcp=1&amp;vop=1&amp;vis=1&amp;pid=cb025aea0&amp;color=0,0,0&amp;vtp=1&amp;bbb=1" title=""/>
          <p:cNvSpPr/>
          <p:nvPr/>
        </p:nvSpPr>
        <p:spPr>
          <a:xfrm>
            <a:off x="2929414" y="529294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图26-6</a:t>
            </a:r>
            <a:endParaRPr lang="en-US" altLang="zh-CN" sz="2800"/>
          </a:p>
        </p:txBody>
      </p:sp>
      <p:sp>
        <p:nvSpPr>
          <p:cNvPr id="5" name="QO_6_AN.40_1#1560ac459?htil=6&amp;vcp=1&amp;vop=1&amp;vis=1&amp;pid=cb025aea0&amp;color=0,0,0&amp;vtp=1&amp;bbb=1" title=""/>
          <p:cNvSpPr/>
          <p:nvPr/>
        </p:nvSpPr>
        <p:spPr>
          <a:xfrm>
            <a:off x="6089904" y="2325973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40_2#1560ac459?htil=6&amp;vcp=1&amp;vop=1&amp;vis=1&amp;pid=cb025aea0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016155"/>
            <a:ext cx="5120640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dd97dafe3?lid=765268dd7&amp;cid=765268dd7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dd97dafe3?lid=765268dd7&amp;cid=765268dd7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dd97dafe3?lid=765268dd7&amp;cid=765268dd7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dd97dafe3?lid=4706134e6&amp;cid=4706134e6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dd97dafe3?lid=4706134e6&amp;cid=4706134e6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dd97dafe3?lid=4706134e6&amp;cid=4706134e6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dd97dafe3?lid=e6ac8692b&amp;cid=e6ac8692b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dd97dafe3?lid=e6ac8692b&amp;cid=e6ac8692b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dd97dafe3?lid=e6ac8692b&amp;cid=e6ac8692b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dd97dafe3?lid=6a4627ec3&amp;cid=6a4627ec3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dd97dafe3?lid=6a4627ec3&amp;cid=6a4627ec3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dd97dafe3?lid=6a4627ec3&amp;cid=6a4627ec3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dd97dafe3?lid=9f8f178ab&amp;cid=9f8f178ab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dd97dafe3?lid=9f8f178ab&amp;cid=9f8f178ab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dd97dafe3?lid=9f8f178ab&amp;cid=9f8f178ab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dd97dafe3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dd97dafe3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dd97dafe3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6a4627ec3.fixed?vcp=1&amp;pid=dd97dafe3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6a4627ec3.fixed?vcp=1&amp;pid=dd97dafe3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6a4627ec3.fixed?vcp=1&amp;pid=dd97dafe3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41_1#d5ea395a3?vcp=1&amp;vop=1&amp;vis=1&amp;pid=6a4627ec3&amp;color=0,0,0&amp;vtp=1&amp;bt=1&amp;bbb=1&amp;hb=1" title=""/>
          <p:cNvSpPr/>
          <p:nvPr/>
        </p:nvSpPr>
        <p:spPr>
          <a:xfrm>
            <a:off x="932688" y="907415"/>
            <a:ext cx="10323576" cy="25507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（2025·乐山）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小明在使用如图26-7所示插线板的过程中发现：在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开关断开时，插线板上的指示灯不发光，插孔不能提供工作电压；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在开关闭合时，指示灯发光，插孔可以提供工作电压；如果指示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灯损坏、开关闭合时插孔也能提供工作电压。根据上述现象，下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列电路连接方式合理的是(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42_1#d5ea395a3.bracket?vcp=1&amp;vop=1&amp;vis=1&amp;pid=6a4627ec3&amp;color=0,0,0&amp;vpa=30&amp;vtp=1" title=""/>
          <p:cNvSpPr/>
          <p:nvPr/>
        </p:nvSpPr>
        <p:spPr>
          <a:xfrm>
            <a:off x="5138769" y="2983929"/>
            <a:ext cx="515938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5_BD.41_2#d5ea395a3?iti=7&amp;htil=7&amp;vcp=1&amp;vop=1&amp;vis=1&amp;pid=6a4627ec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809" y="3730879"/>
            <a:ext cx="3264408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41_3#d5ea395a3?iti=7&amp;htil=7&amp;vcp=1&amp;vop=1&amp;vis=1&amp;pid=6a4627ec3&amp;color=0,0,0&amp;vtp=1&amp;bbb=1" title=""/>
          <p:cNvSpPr/>
          <p:nvPr/>
        </p:nvSpPr>
        <p:spPr>
          <a:xfrm>
            <a:off x="8323707" y="5468747"/>
            <a:ext cx="1090612" cy="867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图26-7</a:t>
            </a:r>
            <a:endParaRPr lang="en-US" altLang="zh-CN" sz="2800"/>
          </a:p>
        </p:txBody>
      </p:sp>
      <p:sp>
        <p:nvSpPr>
          <p:cNvPr id="6" name="QC_5_BD.41_4#d5ea395a3.choices?htil=7&amp;vcp=1&amp;vop=1&amp;vis=1&amp;pid=6a4627ec3&amp;color=0,0,0&amp;vtp=1&amp;bbb=1" title=""/>
          <p:cNvSpPr/>
          <p:nvPr/>
        </p:nvSpPr>
        <p:spPr>
          <a:xfrm>
            <a:off x="932688" y="3584575"/>
            <a:ext cx="6419088" cy="10186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9100"/>
              </a:lnSpc>
              <a:tabLst>
                <a:tab pos="33172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5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5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7" name="QC_5_BD.41_4#d5ea395a3.choice_image?htil=7&amp;vcp=1&amp;vop=1&amp;vis=1&amp;pid=6a4627ec3&amp;color=0,0,0&amp;tib=255,255,255&amp;iip=9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795" y="3586671"/>
            <a:ext cx="1828800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41_4#d5ea395a3.choice_image?htil=7&amp;vcp=1&amp;vop=1&amp;vis=1&amp;pid=6a4627ec3&amp;color=0,0,0&amp;tib=255,255,255&amp;iip=10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970" y="3586671"/>
            <a:ext cx="1819656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5_BD.41_5#d5ea395a3.choices?htil=7&amp;vcp=1&amp;vop=1&amp;vis=1&amp;pid=6a4627ec3&amp;color=0,0,0&amp;vtp=1&amp;bbb=1" title=""/>
          <p:cNvSpPr/>
          <p:nvPr/>
        </p:nvSpPr>
        <p:spPr>
          <a:xfrm>
            <a:off x="932688" y="4732655"/>
            <a:ext cx="6419088" cy="10186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9100"/>
              </a:lnSpc>
              <a:tabLst>
                <a:tab pos="33172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5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5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10" name="QC_5_BD.41_5#d5ea395a3.choice_image?htil=7&amp;vcp=1&amp;vop=1&amp;vis=1&amp;pid=6a4627ec3&amp;color=0,0,0&amp;tib=255,255,255&amp;iip=11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798" y="4734751"/>
            <a:ext cx="1837944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QC_5_BD.41_5#d5ea395a3.choice_image?htil=7&amp;vcp=1&amp;vop=1&amp;vis=1&amp;pid=6a4627ec3&amp;color=0,0,0&amp;tib=255,255,255&amp;iip=12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038" y="4734751"/>
            <a:ext cx="1837944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43_1#3ab52b28d?iti=8&amp;htil=8&amp;vcp=1&amp;vop=1&amp;vis=1&amp;pid=6a4627ec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2031" y="1280032"/>
            <a:ext cx="3813048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43_2#3ab52b28d?iti=8&amp;htil=8&amp;vcp=1&amp;vop=1&amp;vis=1&amp;pid=6a4627ec3&amp;color=0,0,0&amp;vtp=1&amp;bbb=1" title=""/>
          <p:cNvSpPr/>
          <p:nvPr/>
        </p:nvSpPr>
        <p:spPr>
          <a:xfrm>
            <a:off x="8723249" y="3446144"/>
            <a:ext cx="1090612" cy="849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43_3#3ab52b28d?htil=8&amp;vcp=1&amp;vop=1&amp;vis=1&amp;pid=6a4627ec3&amp;color=0,0,0&amp;vtp=1&amp;bt=1&amp;bbb=1&amp;hb=1&amp;hs=1" title=""/>
              <p:cNvSpPr/>
              <p:nvPr/>
            </p:nvSpPr>
            <p:spPr>
              <a:xfrm>
                <a:off x="932688" y="1188593"/>
                <a:ext cx="6373368" cy="2988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（2025·达州）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如图26-8为小超家部分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电路示意图。他闭合开关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，灯泡正常发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光；将电热水壶插头插入插座，正常工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作一段时间后，灯泡突然熄灭；马上取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下电热水壶，灯泡仍不发光。经检查空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气开关未跳闸，用测电笔检测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43_3#3ab52b28d?htil=8&amp;vcp=1&amp;vop=1&amp;vis=1&amp;pid=6a4627ec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88593"/>
                <a:ext cx="6373368" cy="2988882"/>
              </a:xfrm>
              <a:prstGeom prst="rect">
                <a:avLst/>
              </a:prstGeom>
              <a:blipFill rotWithShape="1">
                <a:blip r:embed="rId4"/>
                <a:stretch>
                  <a:fillRect l="-8" t="-17" r="-701"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44_1#3ab52b28d.bracket?vcp=1&amp;vop=1&amp;vis=1&amp;pid=6a4627ec3&amp;color=0,0,0&amp;vpa=31&amp;vtp=1" title=""/>
          <p:cNvSpPr/>
          <p:nvPr/>
        </p:nvSpPr>
        <p:spPr>
          <a:xfrm>
            <a:off x="7999573" y="4173473"/>
            <a:ext cx="515938" cy="4630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6" name="QC_5_BD.43_4#3ab52b28d.choices?vcp=1&amp;vop=1&amp;vis=1&amp;pid=6a4627ec3&amp;color=0,0,0&amp;vtp=1&amp;bbb=1" title=""/>
          <p:cNvSpPr/>
          <p:nvPr/>
        </p:nvSpPr>
        <p:spPr>
          <a:xfrm>
            <a:off x="932688" y="4682299"/>
            <a:ext cx="10323576" cy="956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0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A.灯泡短路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B.相线断路</a:t>
            </a:r>
            <a:endParaRPr lang="en-US" altLang="zh-CN" sz="2800"/>
          </a:p>
          <a:p>
            <a:pPr latinLnBrk="1">
              <a:lnSpc>
                <a:spcPts val="38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C.中性线断路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D.三孔插座短路</a:t>
            </a:r>
            <a:endParaRPr lang="en-US" altLang="zh-CN" sz="2800"/>
          </a:p>
        </p:txBody>
      </p:sp>
      <p:sp>
        <p:nvSpPr>
          <p:cNvPr id="7" name="QC_5_BD.43_3#3ab52b28d?htil=8&amp;vcp=1&amp;vop=1&amp;vis=1&amp;pid=6a4627ec3&amp;color=0,0,0&amp;vtp=1&amp;bt=1&amp;bbb=1&amp;hb=1&amp;hs=1" title=""/>
          <p:cNvSpPr/>
          <p:nvPr/>
        </p:nvSpPr>
        <p:spPr>
          <a:xfrm>
            <a:off x="935991" y="4179696"/>
            <a:ext cx="10320018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点氖管均发光。下列电路故障判断正确的是(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45_1#a42086ecb?vcp=1&amp;vop=1&amp;vis=1&amp;pid=6a4627ec3&amp;color=0,0,0&amp;vtp=1&amp;bt=1&amp;bbb=1&amp;hb=1" title=""/>
          <p:cNvSpPr/>
          <p:nvPr/>
        </p:nvSpPr>
        <p:spPr>
          <a:xfrm>
            <a:off x="932688" y="1151096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（2025·茂名市模拟）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小明家安装轨道插座，如图26-9甲所示，每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个子插座的结构如图乙虚线框内所示，由内置开关控制。请在图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乙中用笔画线将电路连接完整。</a:t>
            </a:r>
            <a:endParaRPr lang="en-US" altLang="zh-CN" sz="2800"/>
          </a:p>
        </p:txBody>
      </p:sp>
      <p:pic>
        <p:nvPicPr>
          <p:cNvPr id="3" name="QO_5_BD.45_2#a42086ecb?iti=9&amp;htil=9&amp;vcp=1&amp;vop=1&amp;vis=1&amp;pid=6a4627ec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" y="3129248"/>
            <a:ext cx="5157216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45_3#a42086ecb?iti=9&amp;htil=9&amp;vcp=1&amp;vop=1&amp;vis=1&amp;pid=6a4627ec3&amp;color=0,0,0&amp;vtp=1&amp;bbb=1" title=""/>
          <p:cNvSpPr/>
          <p:nvPr/>
        </p:nvSpPr>
        <p:spPr>
          <a:xfrm>
            <a:off x="2929414" y="513610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图26-9</a:t>
            </a:r>
            <a:endParaRPr lang="en-US" altLang="zh-CN" sz="2800"/>
          </a:p>
        </p:txBody>
      </p:sp>
      <p:sp>
        <p:nvSpPr>
          <p:cNvPr id="5" name="QO_5_AN.46_1#a42086ecb?htil=9&amp;vcp=1&amp;vop=1&amp;vis=1&amp;pid=6a4627ec3&amp;color=0,0,0&amp;vtp=1&amp;bbb=1" title=""/>
          <p:cNvSpPr/>
          <p:nvPr/>
        </p:nvSpPr>
        <p:spPr>
          <a:xfrm>
            <a:off x="6089904" y="3238976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46_2#a42086ecb?htil=9&amp;vcp=1&amp;vop=1&amp;vis=1&amp;pid=6a4627ec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4344" y="3929158"/>
            <a:ext cx="2688336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f8f178ab.fixed?vcp=1&amp;pid=dd97dafe3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9f8f178ab.fixed?vcp=1&amp;pid=dd97dafe3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9f8f178ab.fixed?vcp=1&amp;pid=dd97dafe3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47_1#c035c08b9?vcp=1&amp;vop=1&amp;vis=1&amp;pid=9f8f178ab&amp;color=0,0,0&amp;vtp=1&amp;bt=1&amp;bbb=1&amp;hb=1" title=""/>
          <p:cNvSpPr/>
          <p:nvPr/>
        </p:nvSpPr>
        <p:spPr>
          <a:xfrm>
            <a:off x="932688" y="205819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下列利用开关控制插座的电路中，符合安全用电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要求的是(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48_1#c035c08b9.bracket?vcp=1&amp;vop=1&amp;vis=1&amp;pid=9f8f178ab&amp;color=0,0,0&amp;vpa=32&amp;vtp=1" title=""/>
          <p:cNvSpPr/>
          <p:nvPr/>
        </p:nvSpPr>
        <p:spPr>
          <a:xfrm>
            <a:off x="2638457" y="269255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5_BD.47_2#c035c08b9.choices?vcp=1&amp;vop=1&amp;vis=1&amp;pid=9f8f178ab&amp;color=0,0,0&amp;vtp=1&amp;bbb=1" title=""/>
          <p:cNvSpPr/>
          <p:nvPr/>
        </p:nvSpPr>
        <p:spPr>
          <a:xfrm>
            <a:off x="932689" y="3401345"/>
            <a:ext cx="10323320" cy="13975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2500"/>
              </a:lnSpc>
              <a:tabLst>
                <a:tab pos="2646680"/>
                <a:tab pos="5254625"/>
                <a:tab pos="78886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68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69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69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5_BD.47_2#c035c08b9.choice_image?vcp=1&amp;vop=1&amp;vis=1&amp;pid=9f8f178ab&amp;color=0,0,0&amp;tib=255,255,255&amp;iip=13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368" y="3419062"/>
            <a:ext cx="2048256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47_2#c035c08b9.choice_image?vcp=1&amp;vop=1&amp;vis=1&amp;pid=9f8f178ab&amp;color=0,0,0&amp;tib=255,255,255&amp;iip=14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126" y="3395059"/>
            <a:ext cx="2020824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47_2#c035c08b9.choice_image?vcp=1&amp;vop=1&amp;vis=1&amp;pid=9f8f178ab&amp;color=0,0,0&amp;tib=255,255,255&amp;iip=1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343" y="3409918"/>
            <a:ext cx="2020824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47_2#c035c08b9.choice_image?vcp=1&amp;vop=1&amp;vis=1&amp;pid=9f8f178ab&amp;color=0,0,0&amp;tib=255,255,255&amp;iip=16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1752" y="3409918"/>
            <a:ext cx="202996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49_1#6f6ad8866?vcp=1&amp;vop=1&amp;vis=1&amp;pid=9f8f178ab&amp;color=0,0,0&amp;vtp=1&amp;bt=1&amp;bbb=1&amp;hb=1" title=""/>
          <p:cNvSpPr/>
          <p:nvPr/>
        </p:nvSpPr>
        <p:spPr>
          <a:xfrm>
            <a:off x="932688" y="927068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如图26-10甲所示为某款三孔插座。在符合安全用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电原则下，请在图26-10乙中用笔画线代替导线将该插座接入家庭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电路中。</a:t>
            </a:r>
            <a:endParaRPr lang="en-US" altLang="zh-CN" sz="2800"/>
          </a:p>
        </p:txBody>
      </p:sp>
      <p:pic>
        <p:nvPicPr>
          <p:cNvPr id="3" name="QO_5_BD.49_2#6f6ad8866?iti=10&amp;htil=10&amp;vcp=1&amp;vop=1&amp;vis=1&amp;pid=9f8f178a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" y="2905220"/>
            <a:ext cx="5157216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49_3#6f6ad8866?iti=10&amp;htil=10&amp;vcp=1&amp;vop=1&amp;vis=1&amp;pid=9f8f178ab&amp;color=0,0,0&amp;vtp=1&amp;bbb=1" title=""/>
          <p:cNvSpPr/>
          <p:nvPr/>
        </p:nvSpPr>
        <p:spPr>
          <a:xfrm>
            <a:off x="2840514" y="536013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图26-10</a:t>
            </a:r>
            <a:endParaRPr lang="en-US" altLang="zh-CN" sz="2800"/>
          </a:p>
        </p:txBody>
      </p:sp>
      <p:sp>
        <p:nvSpPr>
          <p:cNvPr id="5" name="QO_5_AN.50_1#6f6ad8866?htil=10&amp;vcp=1&amp;vop=1&amp;vis=1&amp;pid=9f8f178ab&amp;color=0,0,0&amp;vtp=1&amp;bbb=1" title=""/>
          <p:cNvSpPr/>
          <p:nvPr/>
        </p:nvSpPr>
        <p:spPr>
          <a:xfrm>
            <a:off x="6089904" y="3014948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50_2#6f6ad8866?htil=10&amp;vcp=1&amp;vop=1&amp;vis=1&amp;pid=9f8f178a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1424" y="3705130"/>
            <a:ext cx="3694176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51_1#aa57481ff?vcp=1&amp;vop=1&amp;vis=1&amp;pid=9f8f178ab&amp;color=0,0,0&amp;vtp=1&amp;bt=1&amp;bbb=1&amp;hb=1" title=""/>
          <p:cNvSpPr/>
          <p:nvPr/>
        </p:nvSpPr>
        <p:spPr>
          <a:xfrm>
            <a:off x="932688" y="114398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如图26-11所示，请用笔画线代替导线，将电灯和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开关接入家庭电路中。</a:t>
            </a:r>
            <a:endParaRPr lang="en-US" altLang="zh-CN" sz="2800"/>
          </a:p>
        </p:txBody>
      </p:sp>
      <p:pic>
        <p:nvPicPr>
          <p:cNvPr id="3" name="QO_5_BD.51_2#aa57481ff?iti=11&amp;htil=11&amp;vcp=1&amp;vop=1&amp;vis=1&amp;pid=9f8f178a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840" y="2481421"/>
            <a:ext cx="4937760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1_3#aa57481ff?iti=11&amp;htil=11&amp;vcp=1&amp;vop=1&amp;vis=1&amp;pid=9f8f178ab&amp;color=0,0,0&amp;vtp=1&amp;bbb=1" title=""/>
          <p:cNvSpPr/>
          <p:nvPr/>
        </p:nvSpPr>
        <p:spPr>
          <a:xfrm>
            <a:off x="2850324" y="5137499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图26-11</a:t>
            </a:r>
            <a:endParaRPr lang="en-US" altLang="zh-CN" sz="2800"/>
          </a:p>
        </p:txBody>
      </p:sp>
      <p:sp>
        <p:nvSpPr>
          <p:cNvPr id="5" name="QO_5_AN.52_1#aa57481ff?htil=11&amp;vcp=1&amp;vop=1&amp;vis=1&amp;pid=9f8f178ab&amp;color=0,0,0&amp;vtp=1&amp;bbb=1" title=""/>
          <p:cNvSpPr/>
          <p:nvPr/>
        </p:nvSpPr>
        <p:spPr>
          <a:xfrm>
            <a:off x="6089904" y="2582005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52_2#aa57481ff?htil=11&amp;vcp=1&amp;vop=1&amp;vis=1&amp;pid=9f8f178a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0" y="3272187"/>
            <a:ext cx="4727448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765268dd7.fixed?vcp=1&amp;pid=dd97dafe3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765268dd7.fixed?vcp=1&amp;pid=dd97dafe3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765268dd7.fixed?vcp=1&amp;pid=dd97dafe3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62b640c42?colgroup=5,22&amp;vcp=1&amp;pid=765268dd7&amp;color=0,0,0&amp;vtp=1&amp;bt=1&amp;bbb=1&amp;hb=1" title=""/>
          <p:cNvGraphicFramePr>
            <a:graphicFrameLocks noGrp="1"/>
          </p:cNvGraphicFramePr>
          <p:nvPr/>
        </p:nvGraphicFramePr>
        <p:xfrm>
          <a:off x="932688" y="1741931"/>
          <a:ext cx="10268712" cy="3374137"/>
        </p:xfrm>
        <a:graphic>
          <a:graphicData uri="http://schemas.openxmlformats.org/drawingml/2006/table">
            <a:tbl>
              <a:tblPr/>
              <a:tblGrid>
                <a:gridCol w="2103120"/>
                <a:gridCol w="1572768"/>
                <a:gridCol w="2185416"/>
                <a:gridCol w="2834640"/>
                <a:gridCol w="1572768"/>
              </a:tblGrid>
              <a:tr h="11212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了解家庭电路的组成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有安全用电和节约用电的意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家庭电路连线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家庭电路连线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家庭电路连线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706134e6.fixed?vcp=1&amp;pid=dd97dafe3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4706134e6.fixed?vcp=1&amp;pid=dd97dafe3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4706134e6.fixed?vcp=1&amp;pid=dd97dafe3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97eb0aac4?vcp=1&amp;pid=4706134e6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97eb0aac4?vcp=1&amp;pid=4706134e6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安全用电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家庭电路的基本组成</a:t>
            </a:r>
            <a:endParaRPr lang="en-US" altLang="zh-CN" sz="100"/>
          </a:p>
        </p:txBody>
      </p:sp>
      <p:pic>
        <p:nvPicPr>
          <p:cNvPr id="4" name="C_5_BD#97eb0aac4?vcp=1&amp;pid=4706134e6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40" y="810742"/>
            <a:ext cx="1143000" cy="466344"/>
          </a:xfrm>
          <a:prstGeom prst="rect">
            <a:avLst/>
          </a:prstGeom>
        </p:spPr>
      </p:pic>
      <p:sp>
        <p:nvSpPr>
          <p:cNvPr id="5" name="P_6_BD#b9c63e833?vcp=1&amp;pid=97eb0aac4&amp;color=0,0,0&amp;vtp=1&amp;bbb=1&amp;hb=1" title=""/>
          <p:cNvSpPr/>
          <p:nvPr/>
        </p:nvSpPr>
        <p:spPr>
          <a:xfrm>
            <a:off x="932688" y="1351063"/>
            <a:ext cx="10323576" cy="3117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1.家庭电路电流过大的原因:一是电路发生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，二是用电器的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过大。家庭电路电流过大可能会烧坏电路，引发火灾，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所以在家庭电路中要安装保险丝或空气开关来保护电路的安全。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2.在发生触电事故时，应及时断开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，或用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挑开导线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且做好抢救工作。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#2</a:t>
            </a:r>
            <a:endParaRPr lang="en-US" altLang="zh-CN" sz="2800"/>
          </a:p>
        </p:txBody>
      </p:sp>
      <p:sp>
        <p:nvSpPr>
          <p:cNvPr id="6" name="P_6_AN.1_1#b9c63e833.blank?vcp=1&amp;pid=97eb0aac4&amp;color=0,0,0&amp;vpa=1&amp;vtp=1&amp;bbb=1" title=""/>
          <p:cNvSpPr/>
          <p:nvPr/>
        </p:nvSpPr>
        <p:spPr>
          <a:xfrm>
            <a:off x="7400957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短路</a:t>
            </a:r>
            <a:endParaRPr lang="en-US" altLang="zh-CN" sz="2800"/>
          </a:p>
        </p:txBody>
      </p:sp>
      <p:sp>
        <p:nvSpPr>
          <p:cNvPr id="7" name="P_6_AN.2_1#b9c63e833.blank?vcp=1&amp;pid=97eb0aac4&amp;color=0,0,0&amp;vpa=2&amp;vtp=1&amp;bbb=1" title=""/>
          <p:cNvSpPr/>
          <p:nvPr/>
        </p:nvSpPr>
        <p:spPr>
          <a:xfrm>
            <a:off x="943007" y="19682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总功率</a:t>
            </a:r>
            <a:endParaRPr lang="en-US" altLang="zh-CN" sz="2800"/>
          </a:p>
        </p:txBody>
      </p:sp>
      <p:sp>
        <p:nvSpPr>
          <p:cNvPr id="8" name="P_6_AN.3_1#b9c63e833.blank?vcp=1&amp;pid=97eb0aac4&amp;color=0,0,0&amp;vpa=3&amp;vtp=1&amp;bbb=1" title=""/>
          <p:cNvSpPr/>
          <p:nvPr/>
        </p:nvSpPr>
        <p:spPr>
          <a:xfrm>
            <a:off x="6210331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电源</a:t>
            </a:r>
            <a:endParaRPr lang="en-US" altLang="zh-CN" sz="2800"/>
          </a:p>
        </p:txBody>
      </p:sp>
      <p:sp>
        <p:nvSpPr>
          <p:cNvPr id="9" name="P_6_AN.4_1#b9c63e833.blank?vcp=1&amp;pid=97eb0aac4&amp;color=0,0,0&amp;vpa=4&amp;vtp=1&amp;bbb=1" title=""/>
          <p:cNvSpPr/>
          <p:nvPr/>
        </p:nvSpPr>
        <p:spPr>
          <a:xfrm>
            <a:off x="8348695" y="32636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绝缘棒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9c63e833?vcp=1&amp;pid=97eb0aac4&amp;color=0,0,0&amp;mp=1&amp;vtp=1&amp;bt=1&amp;bbb=1&amp;hb=1" title=""/>
          <p:cNvSpPr/>
          <p:nvPr/>
        </p:nvSpPr>
        <p:spPr>
          <a:xfrm>
            <a:off x="932688" y="1571466"/>
            <a:ext cx="10323576" cy="37652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3.保险丝是由电阻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，熔点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的铅锑合金制成的。当电流过大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时，它由于温度升高达到熔点而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，切断电路，起到保护作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用。现在多数保险丝已被空气开关代替。为了更好地保护人体，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家庭电路中还会安装漏电保护器和接地保护线。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4.家庭电路中的两条输电线，一条叫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线（火线），另一条叫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线（零线）。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#4</a:t>
            </a:r>
            <a:endParaRPr lang="en-US" altLang="zh-CN" sz="2800"/>
          </a:p>
        </p:txBody>
      </p:sp>
      <p:sp>
        <p:nvSpPr>
          <p:cNvPr id="3" name="P_6_AN.5_1#b9c63e833.blank?vcp=1&amp;pid=97eb0aac4&amp;color=0,0,0&amp;mp=1&amp;vpa=5&amp;vtp=1" title=""/>
          <p:cNvSpPr/>
          <p:nvPr/>
        </p:nvSpPr>
        <p:spPr>
          <a:xfrm>
            <a:off x="3710019" y="154098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/>
          </a:p>
        </p:txBody>
      </p:sp>
      <p:sp>
        <p:nvSpPr>
          <p:cNvPr id="4" name="P_6_AN.6_1#b9c63e833.blank?vcp=1&amp;pid=97eb0aac4&amp;color=0,0,0&amp;mp=1&amp;vpa=6&amp;vtp=1" title=""/>
          <p:cNvSpPr/>
          <p:nvPr/>
        </p:nvSpPr>
        <p:spPr>
          <a:xfrm>
            <a:off x="5492781" y="154098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低</a:t>
            </a:r>
            <a:endParaRPr lang="en-US" altLang="zh-CN" sz="2800"/>
          </a:p>
        </p:txBody>
      </p:sp>
      <p:sp>
        <p:nvSpPr>
          <p:cNvPr id="5" name="P_6_AN.7_1#b9c63e833.blank?vcp=1&amp;pid=97eb0aac4&amp;color=0,0,0&amp;mp=1&amp;vpa=7&amp;vtp=1&amp;bbb=1" title=""/>
          <p:cNvSpPr/>
          <p:nvPr/>
        </p:nvSpPr>
        <p:spPr>
          <a:xfrm>
            <a:off x="5943631" y="218868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熔断</a:t>
            </a:r>
            <a:endParaRPr lang="en-US" altLang="zh-CN" sz="2800"/>
          </a:p>
        </p:txBody>
      </p:sp>
      <p:sp>
        <p:nvSpPr>
          <p:cNvPr id="6" name="P_6_AN.8_1#b9c63e833.blank?vcp=1&amp;pid=97eb0aac4&amp;color=0,0,0&amp;mp=1&amp;vpa=8&amp;vtp=1" title=""/>
          <p:cNvSpPr/>
          <p:nvPr/>
        </p:nvSpPr>
        <p:spPr>
          <a:xfrm>
            <a:off x="6567520" y="413178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</a:t>
            </a:r>
            <a:endParaRPr lang="en-US" altLang="zh-CN" sz="2800"/>
          </a:p>
        </p:txBody>
      </p:sp>
      <p:sp>
        <p:nvSpPr>
          <p:cNvPr id="7" name="P_6_AN.9_1#b9c63e833.blank?vcp=1&amp;pid=97eb0aac4&amp;color=0,0,0&amp;mp=1&amp;vpa=9&amp;vtp=1&amp;bbb=1" title=""/>
          <p:cNvSpPr/>
          <p:nvPr/>
        </p:nvSpPr>
        <p:spPr>
          <a:xfrm>
            <a:off x="943007" y="4758531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9c63e833?vcp=1&amp;pid=97eb0aac4&amp;color=0,0,0&amp;mp=1&amp;vtp=1&amp;bt=1&amp;bbb=1&amp;hb=1" title=""/>
          <p:cNvSpPr/>
          <p:nvPr/>
        </p:nvSpPr>
        <p:spPr>
          <a:xfrm>
            <a:off x="932688" y="1232376"/>
            <a:ext cx="10323576" cy="44129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5.测电笔是由金属体笔尖、大电阻、氖管、弹簧和金属体笔尾组成。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正确使用时，手接触的是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，笔尖接触的是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，若氖管发光则表示接触的是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线或者与相线连通的导体。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6.家庭电路主要由进户线、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表、总开关（含保险装置）、插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座、开关和灯座等组成;各种用电器是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联接入电路的，插座与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灯座是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联的;开关与被控制的电器是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联的，且开关的一端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连接相线，另一端才连接用电器。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#6</a:t>
            </a:r>
            <a:endParaRPr lang="en-US" altLang="zh-CN" sz="2800"/>
          </a:p>
        </p:txBody>
      </p:sp>
      <p:sp>
        <p:nvSpPr>
          <p:cNvPr id="3" name="P_6_AN.10_1#b9c63e833.blank?vcp=1&amp;pid=97eb0aac4&amp;color=0,0,0&amp;mp=1&amp;vpa=10&amp;vtp=1&amp;bbb=1" title=""/>
          <p:cNvSpPr/>
          <p:nvPr/>
        </p:nvSpPr>
        <p:spPr>
          <a:xfrm>
            <a:off x="4872069" y="1849596"/>
            <a:ext cx="240188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笔尾金属部分</a:t>
            </a:r>
            <a:endParaRPr lang="en-US" altLang="zh-CN" sz="2800"/>
          </a:p>
        </p:txBody>
      </p:sp>
      <p:sp>
        <p:nvSpPr>
          <p:cNvPr id="4" name="P_6_AN.11_1#b9c63e833.blank?vcp=1&amp;pid=97eb0aac4&amp;color=0,0,0&amp;mp=1&amp;vpa=11&amp;vtp=1&amp;bbb=1&amp;hb=1" title=""/>
          <p:cNvSpPr/>
          <p:nvPr/>
        </p:nvSpPr>
        <p:spPr>
          <a:xfrm>
            <a:off x="932689" y="1849596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被测导线</a:t>
            </a:r>
            <a:endParaRPr lang="en-US" altLang="zh-CN" sz="2800"/>
          </a:p>
        </p:txBody>
      </p:sp>
      <p:sp>
        <p:nvSpPr>
          <p:cNvPr id="5" name="P_6_AN.12_1#b9c63e833.blank?vcp=1&amp;pid=97eb0aac4&amp;color=0,0,0&amp;mp=1&amp;vpa=12&amp;vtp=1" title=""/>
          <p:cNvSpPr/>
          <p:nvPr/>
        </p:nvSpPr>
        <p:spPr>
          <a:xfrm>
            <a:off x="6119844" y="249729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</a:t>
            </a:r>
            <a:endParaRPr lang="en-US" altLang="zh-CN" sz="2800"/>
          </a:p>
        </p:txBody>
      </p:sp>
      <p:sp>
        <p:nvSpPr>
          <p:cNvPr id="6" name="P_6_AN.13_1#b9c63e833.blank?vcp=1&amp;pid=97eb0aac4&amp;color=0,0,0&amp;mp=1&amp;vpa=13&amp;vtp=1&amp;bbb=1" title=""/>
          <p:cNvSpPr/>
          <p:nvPr/>
        </p:nvSpPr>
        <p:spPr>
          <a:xfrm>
            <a:off x="5138769" y="314499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电能</a:t>
            </a:r>
            <a:endParaRPr lang="en-US" altLang="zh-CN" sz="2800"/>
          </a:p>
        </p:txBody>
      </p:sp>
      <p:sp>
        <p:nvSpPr>
          <p:cNvPr id="7" name="P_6_AN.14_1#b9c63e833.blank?vcp=1&amp;pid=97eb0aac4&amp;color=0,0,0&amp;mp=1&amp;vpa=14&amp;vtp=1" title=""/>
          <p:cNvSpPr/>
          <p:nvPr/>
        </p:nvSpPr>
        <p:spPr>
          <a:xfrm>
            <a:off x="6777070" y="379269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/>
          </a:p>
        </p:txBody>
      </p:sp>
      <p:sp>
        <p:nvSpPr>
          <p:cNvPr id="8" name="P_6_AN.15_1#b9c63e833.blank?vcp=1&amp;pid=97eb0aac4&amp;color=0,0,0&amp;mp=1&amp;vpa=15&amp;vtp=1" title=""/>
          <p:cNvSpPr/>
          <p:nvPr/>
        </p:nvSpPr>
        <p:spPr>
          <a:xfrm>
            <a:off x="2014569" y="444039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/>
          </a:p>
        </p:txBody>
      </p:sp>
      <p:sp>
        <p:nvSpPr>
          <p:cNvPr id="9" name="P_6_AN.16_1#b9c63e833.blank?vcp=1&amp;pid=97eb0aac4&amp;color=0,0,0&amp;mp=1&amp;vpa=16&amp;vtp=1" title=""/>
          <p:cNvSpPr/>
          <p:nvPr/>
        </p:nvSpPr>
        <p:spPr>
          <a:xfrm>
            <a:off x="7131082" y="444039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6ac8692b.fixed?vcp=1&amp;pid=dd97dafe3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e6ac8692b.fixed?vcp=1&amp;pid=dd97dafe3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e6ac8692b.fixed?vcp=1&amp;pid=dd97dafe3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177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2026-02-06T23:37:04Z</cp:lastPrinted>
  <dcterms:created xsi:type="dcterms:W3CDTF">2026-02-06T23:37:04Z</dcterms:created>
  <dcterms:modified xsi:type="dcterms:W3CDTF">2026-02-06T15:37:04Z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