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</p:sldMasterIdLst>
  <p:notesMasterIdLst>
    <p:notesMasterId r:id="rId31"/>
  </p:notesMasterIdLst>
  <p:sldIdLst>
    <p:sldId id="411" r:id="rId4"/>
    <p:sldId id="558" r:id="rId5"/>
    <p:sldId id="565" r:id="rId6"/>
    <p:sldId id="566" r:id="rId7"/>
    <p:sldId id="559" r:id="rId8"/>
    <p:sldId id="584" r:id="rId9"/>
    <p:sldId id="585" r:id="rId10"/>
    <p:sldId id="586" r:id="rId11"/>
    <p:sldId id="587" r:id="rId12"/>
    <p:sldId id="612" r:id="rId13"/>
    <p:sldId id="567" r:id="rId14"/>
    <p:sldId id="560" r:id="rId15"/>
    <p:sldId id="589" r:id="rId16"/>
    <p:sldId id="590" r:id="rId17"/>
    <p:sldId id="591" r:id="rId18"/>
    <p:sldId id="592" r:id="rId19"/>
    <p:sldId id="593" r:id="rId20"/>
    <p:sldId id="561" r:id="rId21"/>
    <p:sldId id="609" r:id="rId22"/>
    <p:sldId id="562" r:id="rId23"/>
    <p:sldId id="610" r:id="rId24"/>
    <p:sldId id="563" r:id="rId25"/>
    <p:sldId id="611" r:id="rId26"/>
    <p:sldId id="547" r:id="rId27"/>
    <p:sldId id="352" r:id="rId28"/>
    <p:sldId id="614" r:id="rId29"/>
    <p:sldId id="615" r:id="rId30"/>
  </p:sldIdLst>
  <p:sldSz cx="9144000" cy="5130800"/>
  <p:notesSz cx="6858000" cy="9144000"/>
  <p:defaultTextStyle>
    <a:lvl1pPr>
      <a:defRPr>
        <a:latin typeface="+mn-lt"/>
        <a:ea typeface="+mn-ea"/>
        <a:cs typeface="+mn-cs"/>
        <a:sym typeface="Helvetica"/>
      </a:defRPr>
    </a:lvl1pPr>
    <a:lvl2pPr>
      <a:defRPr>
        <a:latin typeface="+mn-lt"/>
        <a:ea typeface="+mn-ea"/>
        <a:cs typeface="+mn-cs"/>
        <a:sym typeface="Helvetica"/>
      </a:defRPr>
    </a:lvl2pPr>
    <a:lvl3pPr>
      <a:defRPr>
        <a:latin typeface="+mn-lt"/>
        <a:ea typeface="+mn-ea"/>
        <a:cs typeface="+mn-cs"/>
        <a:sym typeface="Helvetica"/>
      </a:defRPr>
    </a:lvl3pPr>
    <a:lvl4pPr>
      <a:defRPr>
        <a:latin typeface="+mn-lt"/>
        <a:ea typeface="+mn-ea"/>
        <a:cs typeface="+mn-cs"/>
        <a:sym typeface="Helvetica"/>
      </a:defRPr>
    </a:lvl4pPr>
    <a:lvl5pPr>
      <a:defRPr>
        <a:latin typeface="+mn-lt"/>
        <a:ea typeface="+mn-ea"/>
        <a:cs typeface="+mn-cs"/>
        <a:sym typeface="Helvetica"/>
      </a:defRPr>
    </a:lvl5pPr>
    <a:lvl6pPr>
      <a:defRPr>
        <a:latin typeface="+mn-lt"/>
        <a:ea typeface="+mn-ea"/>
        <a:cs typeface="+mn-cs"/>
        <a:sym typeface="Helvetica"/>
      </a:defRPr>
    </a:lvl6pPr>
    <a:lvl7pPr>
      <a:defRPr>
        <a:latin typeface="+mn-lt"/>
        <a:ea typeface="+mn-ea"/>
        <a:cs typeface="+mn-cs"/>
        <a:sym typeface="Helvetica"/>
      </a:defRPr>
    </a:lvl7pPr>
    <a:lvl8pPr>
      <a:defRPr>
        <a:latin typeface="+mn-lt"/>
        <a:ea typeface="+mn-ea"/>
        <a:cs typeface="+mn-cs"/>
        <a:sym typeface="Helvetica"/>
      </a:defRPr>
    </a:lvl8pPr>
    <a:lvl9pPr>
      <a:defRPr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8CAF2"/>
    <a:srgbClr val="C74900"/>
    <a:srgbClr val="C89700"/>
    <a:srgbClr val="E6C826"/>
    <a:srgbClr val="0000FF"/>
    <a:srgbClr val="CCB460"/>
    <a:srgbClr val="94F2F1"/>
    <a:srgbClr val="FFFFFF"/>
    <a:srgbClr val="545DD8"/>
    <a:srgbClr val="FCFA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4" name="组合 3"/>
          <p:cNvGrpSpPr/>
          <p:nvPr userDrawn="1"/>
        </p:nvGrpSpPr>
        <p:grpSpPr>
          <a:xfrm>
            <a:off x="8041005" y="3968115"/>
            <a:ext cx="1082040" cy="1144270"/>
            <a:chOff x="12663" y="6249"/>
            <a:chExt cx="1704" cy="1802"/>
          </a:xfrm>
        </p:grpSpPr>
        <p:pic>
          <p:nvPicPr>
            <p:cNvPr id="11" name="图片 10" descr="t0110ad63ab2ae5aa06"/>
            <p:cNvPicPr>
              <a:picLocks noChangeAspect="1"/>
            </p:cNvPicPr>
            <p:nvPr userDrawn="1"/>
          </p:nvPicPr>
          <p:blipFill>
            <a:blip r:embed="rId16">
              <a:lum bright="-12000" contrast="42000"/>
            </a:blip>
            <a:stretch>
              <a:fillRect/>
            </a:stretch>
          </p:blipFill>
          <p:spPr>
            <a:xfrm>
              <a:off x="12663" y="6249"/>
              <a:ext cx="1705" cy="1803"/>
            </a:xfrm>
            <a:prstGeom prst="rect">
              <a:avLst/>
            </a:prstGeom>
          </p:spPr>
        </p:pic>
        <p:pic>
          <p:nvPicPr>
            <p:cNvPr id="3" name="图片 2" descr="图片1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12804" y="6492"/>
              <a:ext cx="1425" cy="49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4" name="图片 3" descr="2531170_125827674000_2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025640" y="4406265"/>
            <a:ext cx="2065020" cy="6927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file:///F:\&#20010;&#20154;&#21407;&#21019;&#31934;&#21697;&#19987;&#36753;&#21046;&#20316;\12.%20&#21947;&#27425;&#28023;\&#19987;&#39064;2.3%20&#22768;&#30340;&#21033;&#29992;\&#36229;&#22768;&#27874;&#28165;&#27927;&#26426;.wmv" TargetMode="External"/><Relationship Id="rId2" Type="http://schemas.openxmlformats.org/officeDocument/2006/relationships/slideLayout" Target="../slideLayouts/slideLayout26.xml"/><Relationship Id="rId1" Type="http://schemas.openxmlformats.org/officeDocument/2006/relationships/vide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3&#22768;&#30340;&#21033;&#29992;&#65288;&#35838;&#20214;%20&#32032;&#26448;%20&#25945;&#26696;%20&#21516;&#27493;&#32451;&#20064;&#65289;\&#36229;&#22768;&#27874;&#28165;&#27927;&#26426;.wmv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711537" y="1020868"/>
            <a:ext cx="5523865" cy="8102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人教版物理•八年级上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2933045" y="2158760"/>
            <a:ext cx="3015069" cy="4912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第二章 声现象</a:t>
            </a:r>
          </a:p>
        </p:txBody>
      </p:sp>
      <p:sp>
        <p:nvSpPr>
          <p:cNvPr id="3" name="矩形 2"/>
          <p:cNvSpPr/>
          <p:nvPr/>
        </p:nvSpPr>
        <p:spPr>
          <a:xfrm>
            <a:off x="2680547" y="3037840"/>
            <a:ext cx="43129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48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2.3 声的利用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462606" y="171880"/>
            <a:ext cx="436874" cy="590318"/>
            <a:chOff x="1977926" y="1970688"/>
            <a:chExt cx="2821783" cy="3902134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2205633" y="2490069"/>
              <a:ext cx="2250281" cy="225028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3" name="Picture 4" descr="1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2076152" y="4289401"/>
              <a:ext cx="2509242" cy="544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582914" y="3099520"/>
              <a:ext cx="1419821" cy="277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 sz="6750" dirty="0">
                <a:solidFill>
                  <a:schemeClr val="bg1"/>
                </a:solidFill>
              </a:endParaRPr>
            </a:p>
          </p:txBody>
        </p:sp>
        <p:pic>
          <p:nvPicPr>
            <p:cNvPr id="15" name="Picture 11" descr="未标题-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703579" y="1970688"/>
              <a:ext cx="1096130" cy="122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Freeform 12"/>
            <p:cNvSpPr/>
            <p:nvPr/>
          </p:nvSpPr>
          <p:spPr bwMode="auto">
            <a:xfrm>
              <a:off x="4074170" y="3255789"/>
              <a:ext cx="580430" cy="223242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Group 13"/>
            <p:cNvGrpSpPr/>
            <p:nvPr/>
          </p:nvGrpSpPr>
          <p:grpSpPr bwMode="auto">
            <a:xfrm>
              <a:off x="1977926" y="2632945"/>
              <a:ext cx="250031" cy="245566"/>
              <a:chOff x="223" y="203"/>
              <a:chExt cx="213" cy="211"/>
            </a:xfrm>
          </p:grpSpPr>
          <p:sp>
            <p:nvSpPr>
              <p:cNvPr id="22" name="Freeform 14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15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" name="Freeform 16"/>
            <p:cNvSpPr/>
            <p:nvPr/>
          </p:nvSpPr>
          <p:spPr bwMode="auto">
            <a:xfrm>
              <a:off x="3024932" y="2824933"/>
              <a:ext cx="482203" cy="183059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17"/>
            <p:cNvGrpSpPr/>
            <p:nvPr/>
          </p:nvGrpSpPr>
          <p:grpSpPr bwMode="auto">
            <a:xfrm flipV="1">
              <a:off x="4007198" y="3840684"/>
              <a:ext cx="183059" cy="178594"/>
              <a:chOff x="223" y="203"/>
              <a:chExt cx="213" cy="211"/>
            </a:xfrm>
          </p:grpSpPr>
          <p:sp>
            <p:nvSpPr>
              <p:cNvPr id="20" name="Freeform 18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Oval 19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29485" y="1565275"/>
            <a:ext cx="3919855" cy="332994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8640" y="1050925"/>
            <a:ext cx="8179435" cy="3962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中医诊病通过</a:t>
            </a: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望、闻、问、切</a:t>
            </a: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四个途径，其中</a:t>
            </a: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闻</a:t>
            </a: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有听的意思。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声与信息</a:t>
            </a:r>
            <a:endParaRPr lang="zh-CN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68618" y="827542"/>
            <a:ext cx="2011680" cy="201168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560796" y="1108075"/>
            <a:ext cx="312293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远处轰隆隆的雷声预示着一场可能的大雨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声与信息</a:t>
            </a:r>
            <a:endParaRPr lang="zh-CN" sz="3600"/>
          </a:p>
        </p:txBody>
      </p:sp>
      <p:sp>
        <p:nvSpPr>
          <p:cNvPr id="6" name="剪去对角的矩形 5"/>
          <p:cNvSpPr/>
          <p:nvPr/>
        </p:nvSpPr>
        <p:spPr>
          <a:xfrm>
            <a:off x="5864224" y="1033282"/>
            <a:ext cx="2914015" cy="1805940"/>
          </a:xfrm>
          <a:prstGeom prst="snip2Diag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92570" y="2865120"/>
            <a:ext cx="172847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敲击铁轨排查钢轨伤损</a:t>
            </a:r>
          </a:p>
        </p:txBody>
      </p:sp>
      <p:sp>
        <p:nvSpPr>
          <p:cNvPr id="8" name="圆柱形 7"/>
          <p:cNvSpPr/>
          <p:nvPr/>
        </p:nvSpPr>
        <p:spPr>
          <a:xfrm>
            <a:off x="3619305" y="2515587"/>
            <a:ext cx="1817370" cy="2465705"/>
          </a:xfrm>
          <a:prstGeom prst="can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8618" y="3459480"/>
            <a:ext cx="339725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汽车修理师傅听汽车发动机的声音判断故障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/>
      <p:bldP spid="6" grpId="0" animBg="1"/>
      <p:bldP spid="7" grpId="0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声与信息</a:t>
            </a:r>
            <a:endParaRPr lang="zh-CN" sz="3600"/>
          </a:p>
        </p:txBody>
      </p:sp>
      <p:sp>
        <p:nvSpPr>
          <p:cNvPr id="18" name="文本框 17"/>
          <p:cNvSpPr txBox="1"/>
          <p:nvPr/>
        </p:nvSpPr>
        <p:spPr>
          <a:xfrm>
            <a:off x="640080" y="2136775"/>
            <a:ext cx="6806565" cy="7010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以上事例说明：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声能传递信息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声与能量</a:t>
            </a:r>
            <a:endParaRPr lang="zh-CN" sz="3600"/>
          </a:p>
        </p:txBody>
      </p:sp>
      <p:sp>
        <p:nvSpPr>
          <p:cNvPr id="3" name="棱台 2"/>
          <p:cNvSpPr/>
          <p:nvPr/>
        </p:nvSpPr>
        <p:spPr>
          <a:xfrm>
            <a:off x="617220" y="1073785"/>
            <a:ext cx="1783080" cy="2042160"/>
          </a:xfrm>
          <a:prstGeom prst="bevel">
            <a:avLst>
              <a:gd name="adj" fmla="val 14102"/>
            </a:avLst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559050" y="1075055"/>
            <a:ext cx="6369050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indent="0" algn="l">
              <a:lnSpc>
                <a:spcPct val="150000"/>
              </a:lnSpc>
              <a:buClr>
                <a:srgbClr val="EC0CE9"/>
              </a:buClr>
              <a:buNone/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把一块石头扔进水里，可以看到一圈一圈的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水波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向四周散去，水面上的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树叶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也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随之起伏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。这说明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石头的能量通过水波传给了树叶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080" y="3418205"/>
            <a:ext cx="7934325" cy="1135054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indent="0" algn="l">
              <a:lnSpc>
                <a:spcPct val="150000"/>
              </a:lnSpc>
              <a:buClr>
                <a:srgbClr val="EC0CE9"/>
              </a:buClr>
              <a:buNone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水波是一种波动，水波能传递能量。</a:t>
            </a:r>
          </a:p>
          <a:p>
            <a:pPr lvl="0" indent="0" algn="l">
              <a:lnSpc>
                <a:spcPct val="150000"/>
              </a:lnSpc>
              <a:buClr>
                <a:srgbClr val="EC0CE9"/>
              </a:buClr>
              <a:buNone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声波也是一种波动，那么,</a:t>
            </a:r>
            <a:r>
              <a:rPr lang="zh-CN" altLang="en-US" sz="2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声波能传递能量吗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声与能量</a:t>
            </a:r>
            <a:endParaRPr lang="zh-CN" sz="3600"/>
          </a:p>
        </p:txBody>
      </p:sp>
      <p:pic>
        <p:nvPicPr>
          <p:cNvPr id="33" name="图片 32" descr="演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545" y="818515"/>
            <a:ext cx="1108710" cy="486410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488569" y="2822575"/>
            <a:ext cx="1540463" cy="2127922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251627" y="2822575"/>
            <a:ext cx="3248122" cy="2127922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对角圆角矩形 18"/>
          <p:cNvSpPr/>
          <p:nvPr/>
        </p:nvSpPr>
        <p:spPr>
          <a:xfrm>
            <a:off x="5722344" y="2715895"/>
            <a:ext cx="3180992" cy="1554480"/>
          </a:xfrm>
          <a:prstGeom prst="round2DiagRect">
            <a:avLst>
              <a:gd name="adj1" fmla="val 17383"/>
              <a:gd name="adj2" fmla="val 2867"/>
            </a:avLst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64490" y="1308100"/>
            <a:ext cx="8538845" cy="1421928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sz="24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去掉可乐瓶的瓶底，在开口处蒙上橡皮膜并扎紧。对着火焰敲橡皮膜（或将扬声器对准烛焰，播放音乐</a:t>
            </a:r>
            <a:r>
              <a:rPr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sz="24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你看到了什么现象？这说明了什么问题</a:t>
            </a:r>
            <a:r>
              <a:rPr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声与能量</a:t>
            </a:r>
            <a:endParaRPr lang="zh-CN" sz="3600"/>
          </a:p>
        </p:txBody>
      </p:sp>
      <p:pic>
        <p:nvPicPr>
          <p:cNvPr id="33" name="图片 32" descr="演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545" y="818515"/>
            <a:ext cx="1108710" cy="486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4490" y="1308100"/>
            <a:ext cx="8538845" cy="1421928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sz="24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去掉可乐瓶的瓶底，在开口处蒙上橡皮膜并扎紧。对着火焰敲橡皮膜（或将扬声器对准烛焰，播放音乐</a:t>
            </a:r>
            <a:r>
              <a:rPr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sz="24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你看到了什么现象？这说明了什么问题</a:t>
            </a:r>
            <a:r>
              <a:rPr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4490" y="3079750"/>
            <a:ext cx="8426450" cy="1297984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实验现象：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敲橡皮膜或扬声器播放音乐时，烛焰会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晃动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分析结论：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声波可以传递能量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声与能量</a:t>
            </a:r>
            <a:endParaRPr lang="zh-CN" sz="3600"/>
          </a:p>
        </p:txBody>
      </p:sp>
      <p:sp>
        <p:nvSpPr>
          <p:cNvPr id="8" name="文本框 7"/>
          <p:cNvSpPr txBox="1"/>
          <p:nvPr/>
        </p:nvSpPr>
        <p:spPr>
          <a:xfrm>
            <a:off x="1377273" y="3826510"/>
            <a:ext cx="624078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超声波清洗眼镜、去除泥污、果蔬农残</a:t>
            </a:r>
          </a:p>
        </p:txBody>
      </p:sp>
      <p:sp>
        <p:nvSpPr>
          <p:cNvPr id="2" name="棱台 1"/>
          <p:cNvSpPr/>
          <p:nvPr/>
        </p:nvSpPr>
        <p:spPr>
          <a:xfrm>
            <a:off x="742950" y="1313815"/>
            <a:ext cx="3234690" cy="2125980"/>
          </a:xfrm>
          <a:prstGeom prst="bevel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7790" y="1348105"/>
            <a:ext cx="3051810" cy="209169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声与能量</a:t>
            </a:r>
            <a:endParaRPr lang="zh-CN" sz="3600"/>
          </a:p>
        </p:txBody>
      </p:sp>
      <p:pic>
        <p:nvPicPr>
          <p:cNvPr id="2" name="超声波清洗机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7725" y="880110"/>
            <a:ext cx="6346190" cy="3570605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7351157" y="1496695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u="sng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超声波清洗机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690495" y="4811395"/>
            <a:ext cx="1972310" cy="316865"/>
            <a:chOff x="8685" y="431"/>
            <a:chExt cx="4234" cy="659"/>
          </a:xfrm>
        </p:grpSpPr>
        <p:sp>
          <p:nvSpPr>
            <p:cNvPr id="5" name="圆角矩形 4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6" name="图片 5" descr="图片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24560" y="1170940"/>
            <a:ext cx="249301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超声波美容仪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声与能量</a:t>
            </a:r>
            <a:endParaRPr lang="zh-CN" sz="3600"/>
          </a:p>
        </p:txBody>
      </p:sp>
      <p:sp>
        <p:nvSpPr>
          <p:cNvPr id="3" name="圆角矩形 2"/>
          <p:cNvSpPr/>
          <p:nvPr/>
        </p:nvSpPr>
        <p:spPr>
          <a:xfrm>
            <a:off x="4027448" y="1170940"/>
            <a:ext cx="3878302" cy="2566035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05537" y="1313815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u="sng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超声波加湿器</a:t>
            </a:r>
          </a:p>
        </p:txBody>
      </p:sp>
      <p:sp>
        <p:nvSpPr>
          <p:cNvPr id="6" name="椭圆 5"/>
          <p:cNvSpPr/>
          <p:nvPr/>
        </p:nvSpPr>
        <p:spPr>
          <a:xfrm>
            <a:off x="594360" y="1908175"/>
            <a:ext cx="3028950" cy="302895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声与能量</a:t>
            </a:r>
            <a:endParaRPr lang="zh-CN" sz="3600"/>
          </a:p>
        </p:txBody>
      </p:sp>
      <p:sp>
        <p:nvSpPr>
          <p:cNvPr id="4" name="文本框 3"/>
          <p:cNvSpPr txBox="1"/>
          <p:nvPr/>
        </p:nvSpPr>
        <p:spPr>
          <a:xfrm>
            <a:off x="6973967" y="1382395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u="sng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超声波碎石机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65262" y="828357"/>
            <a:ext cx="4620895" cy="3333115"/>
            <a:chOff x="1643" y="1181"/>
            <a:chExt cx="8774" cy="6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lum bright="-12000" contrast="36000"/>
            </a:blip>
            <a:stretch>
              <a:fillRect/>
            </a:stretch>
          </p:blipFill>
          <p:spPr>
            <a:xfrm>
              <a:off x="1643" y="1181"/>
              <a:ext cx="8774" cy="632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lum bright="-12000" contrast="36000"/>
            </a:blip>
            <a:stretch>
              <a:fillRect/>
            </a:stretch>
          </p:blipFill>
          <p:spPr>
            <a:xfrm>
              <a:off x="1643" y="1181"/>
              <a:ext cx="8774" cy="6329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文本框 8"/>
          <p:cNvSpPr txBox="1"/>
          <p:nvPr/>
        </p:nvSpPr>
        <p:spPr>
          <a:xfrm>
            <a:off x="558800" y="4394200"/>
            <a:ext cx="6539230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主要适用于肾结石、输尿管结石、尿道结石、膀胱结石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53060" y="759460"/>
            <a:ext cx="8528685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人从呱呱坠地时起，就开始利用声音了。妈妈能从婴儿的啼哭声中发现宝宝情绪的变化；水手可以通过汽笛的回声判断悬崖的距离；医生会用各种各样的超声仪器为患者诊病……</a:t>
            </a:r>
          </a:p>
        </p:txBody>
      </p:sp>
      <p:sp>
        <p:nvSpPr>
          <p:cNvPr id="11" name="椭圆 10"/>
          <p:cNvSpPr/>
          <p:nvPr/>
        </p:nvSpPr>
        <p:spPr>
          <a:xfrm>
            <a:off x="353060" y="3047503"/>
            <a:ext cx="2143185" cy="171565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3070389" y="3047504"/>
            <a:ext cx="2829718" cy="1715653"/>
          </a:xfrm>
          <a:prstGeom prst="parallelogram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83497" y="3047504"/>
            <a:ext cx="2360036" cy="1715653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816285" y="2406381"/>
            <a:ext cx="2366010" cy="236601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棱台 5"/>
          <p:cNvSpPr/>
          <p:nvPr/>
        </p:nvSpPr>
        <p:spPr>
          <a:xfrm>
            <a:off x="4989512" y="1337676"/>
            <a:ext cx="2663190" cy="2137410"/>
          </a:xfrm>
          <a:prstGeom prst="bevel">
            <a:avLst>
              <a:gd name="adj" fmla="val 10903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声与能量</a:t>
            </a:r>
            <a:endParaRPr lang="zh-CN" sz="3600"/>
          </a:p>
        </p:txBody>
      </p:sp>
      <p:sp>
        <p:nvSpPr>
          <p:cNvPr id="8" name="文本框 7"/>
          <p:cNvSpPr txBox="1"/>
          <p:nvPr/>
        </p:nvSpPr>
        <p:spPr>
          <a:xfrm>
            <a:off x="901700" y="1651000"/>
            <a:ext cx="249301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超声波洁牙仪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97830" y="3743960"/>
            <a:ext cx="249301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次声波武器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声与能量</a:t>
            </a:r>
            <a:endParaRPr lang="zh-CN" sz="3600"/>
          </a:p>
        </p:txBody>
      </p:sp>
      <p:sp>
        <p:nvSpPr>
          <p:cNvPr id="7" name="文本框 6"/>
          <p:cNvSpPr txBox="1"/>
          <p:nvPr/>
        </p:nvSpPr>
        <p:spPr>
          <a:xfrm>
            <a:off x="1531620" y="4384040"/>
            <a:ext cx="557911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超声的</a:t>
            </a:r>
            <a:r>
              <a:rPr lang="en-US" altLang="zh-CN" sz="2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破碎</a:t>
            </a:r>
            <a:r>
              <a:rPr lang="en-US" altLang="zh-CN" sz="2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r>
              <a:rPr lang="en-US" altLang="zh-CN" sz="2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使油和水混合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543050" y="859155"/>
            <a:ext cx="5372100" cy="3342640"/>
            <a:chOff x="2430" y="1353"/>
            <a:chExt cx="8460" cy="52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lum bright="-12000" contrast="24000"/>
            </a:blip>
            <a:stretch>
              <a:fillRect/>
            </a:stretch>
          </p:blipFill>
          <p:spPr>
            <a:xfrm>
              <a:off x="2430" y="1353"/>
              <a:ext cx="8460" cy="526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lum bright="-12000" contrast="24000"/>
            </a:blip>
            <a:stretch>
              <a:fillRect/>
            </a:stretch>
          </p:blipFill>
          <p:spPr>
            <a:xfrm>
              <a:off x="2430" y="1353"/>
              <a:ext cx="8460" cy="5265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科学世界"/>
          <p:cNvPicPr>
            <a:picLocks noChangeAspect="1"/>
          </p:cNvPicPr>
          <p:nvPr/>
        </p:nvPicPr>
        <p:blipFill>
          <a:blip r:embed="rId2" cstate="print">
            <a:lum bright="-18000" contrast="42000"/>
          </a:blip>
          <a:stretch>
            <a:fillRect/>
          </a:stretch>
        </p:blipFill>
        <p:spPr>
          <a:xfrm>
            <a:off x="7409815" y="123825"/>
            <a:ext cx="1539875" cy="441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11061" y="249977"/>
            <a:ext cx="573849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不是老天爷显灵，是建筑师的杰作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5757" y="768137"/>
            <a:ext cx="8472170" cy="33832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阅读科学世界，并讨论交流下列问题。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1、为什么在天坛的回音壁围墙内附近说话，可以在围墙的任何位置听到？ 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2、为什么人站在天坛的圜丘中央台上说话，会感到声音特别洪亮？ 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3、为什么在空屋子里听别人说话与在旷野里听到的不一样？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科学世界"/>
          <p:cNvPicPr>
            <a:picLocks noChangeAspect="1"/>
          </p:cNvPicPr>
          <p:nvPr/>
        </p:nvPicPr>
        <p:blipFill>
          <a:blip r:embed="rId2" cstate="print">
            <a:lum bright="-18000" contrast="42000"/>
          </a:blip>
          <a:stretch>
            <a:fillRect/>
          </a:stretch>
        </p:blipFill>
        <p:spPr>
          <a:xfrm>
            <a:off x="7409815" y="123825"/>
            <a:ext cx="1539875" cy="441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71015" y="119380"/>
            <a:ext cx="573849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不是老天爷显灵，是建筑师的杰作</a:t>
            </a:r>
          </a:p>
        </p:txBody>
      </p:sp>
      <p:sp>
        <p:nvSpPr>
          <p:cNvPr id="8" name="椭圆 7"/>
          <p:cNvSpPr/>
          <p:nvPr/>
        </p:nvSpPr>
        <p:spPr>
          <a:xfrm>
            <a:off x="822960" y="1188085"/>
            <a:ext cx="3166110" cy="221361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5143500" y="1153795"/>
            <a:ext cx="2880360" cy="2266950"/>
          </a:xfrm>
          <a:prstGeom prst="cub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08760" y="3481070"/>
            <a:ext cx="191008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2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天坛回音壁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577840" y="3481070"/>
            <a:ext cx="191008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24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天坛圜丘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48790" y="4109720"/>
            <a:ext cx="4766945" cy="5791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2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声学原理：</a:t>
            </a:r>
            <a:r>
              <a:rPr 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声音的反射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90805"/>
            <a:ext cx="1944370" cy="4749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17420" y="1085215"/>
            <a:ext cx="5082540" cy="30175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声的利用主要有两个方面：</a:t>
            </a:r>
          </a:p>
          <a:p>
            <a:pPr marL="171450" indent="-171450">
              <a:lnSpc>
                <a:spcPct val="200000"/>
              </a:lnSpc>
              <a:buClr>
                <a:srgbClr val="FF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声能传递信息</a:t>
            </a:r>
          </a:p>
          <a:p>
            <a:pPr marL="171450" indent="-171450">
              <a:lnSpc>
                <a:spcPct val="200000"/>
              </a:lnSpc>
              <a:buClr>
                <a:srgbClr val="FF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声能传递能量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40538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Char char="l"/>
            </a:pP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（2019•孝感）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如图，是四个与声现象相关的图形，下列说法正确的是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lang="zh-CN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          ）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图甲可以说明真空能够传声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图乙可以探究音色与频率的关系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图丙可以探究响度与振幅的关系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图丁的倒车雷达可以说明声能够传递能量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图片8"/>
          <p:cNvPicPr>
            <a:picLocks noChangeAspect="1"/>
          </p:cNvPicPr>
          <p:nvPr/>
        </p:nvPicPr>
        <p:blipFill>
          <a:blip r:embed="rId3">
            <a:lum bright="-6000" contrast="12000"/>
          </a:blip>
          <a:srcRect b="21302"/>
          <a:stretch>
            <a:fillRect/>
          </a:stretch>
        </p:blipFill>
        <p:spPr>
          <a:xfrm>
            <a:off x="1132205" y="1799907"/>
            <a:ext cx="6866255" cy="14947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45787" y="1285115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sym typeface="+mn-ea"/>
              </a:rPr>
              <a:t>C</a:t>
            </a:r>
            <a:endParaRPr lang="zh-CN" altLang="en-US" sz="32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3657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Char char="l"/>
            </a:pP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（2019•邵阳）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下列事例是利用声传递能量的是</a:t>
            </a:r>
            <a:r>
              <a:rPr lang="zh-CN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          ）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A．医生用听诊器诊断病情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B．利用超声波排除人体内的结石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C．渔民捕鱼时利用声呐探测鱼群的位置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D．蝙蝠利用“回声定位”确定目标的位置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Char char="l"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科学家通过接收</a:t>
            </a:r>
            <a:r>
              <a:rPr lang="zh-CN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          ）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zh-CN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监测预报台风和地震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人耳能听到的声波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超声波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次声波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电磁波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6979" y="91148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sym typeface="+mn-ea"/>
              </a:rPr>
              <a:t>B</a:t>
            </a:r>
            <a:endParaRPr lang="zh-CN" altLang="en-US" sz="2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7989" y="330035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sym typeface="+mn-ea"/>
              </a:rPr>
              <a:t>C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2072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Char char="l"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远处隆隆的雷声预示着一场可能的大雨；某同学听到校园的钟发出“铛、铛、铛”的声音时，就知道上课了。这些说明了</a:t>
            </a:r>
            <a:r>
              <a:rPr sz="20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sz="20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sz="20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___________。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Char char="l"/>
            </a:pP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panose="05000000000000000000" charset="0"/>
              <a:buChar char="l"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在一个两端开口的纸筒的一端蒙上橡皮膜，用橡皮筋扎紧。对着火焰敲橡皮膜，火焰会_______。这说明了</a:t>
            </a:r>
            <a:r>
              <a:rPr sz="20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sz="20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sz="20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____________。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06221" y="1342673"/>
            <a:ext cx="2208530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声音能传递信息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52092" y="2521515"/>
            <a:ext cx="906145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摇摆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8271" y="2521515"/>
            <a:ext cx="2174875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声音能传递能量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想想议议"/>
          <p:cNvPicPr>
            <a:picLocks noChangeAspect="1"/>
          </p:cNvPicPr>
          <p:nvPr/>
        </p:nvPicPr>
        <p:blipFill>
          <a:blip r:embed="rId2" cstate="print">
            <a:lum bright="-18000" contrast="48000"/>
          </a:blip>
          <a:stretch>
            <a:fillRect/>
          </a:stretch>
        </p:blipFill>
        <p:spPr>
          <a:xfrm>
            <a:off x="277495" y="823595"/>
            <a:ext cx="1596390" cy="4870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58750" y="1308100"/>
            <a:ext cx="8823960" cy="1135054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sz="24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自然界中的声现象实在是太多了。除了人类，动物中也有不少是利用声的高手。你能举出一些例子吗</a:t>
            </a:r>
            <a:r>
              <a:rPr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571115" y="73660"/>
            <a:ext cx="4779010" cy="822960"/>
          </a:xfrm>
          <a:prstGeom prst="rect">
            <a:avLst/>
          </a:prstGeom>
          <a:noFill/>
          <a:ln w="12700" cmpd="sng">
            <a:solidFill>
              <a:schemeClr val="accent1">
                <a:lumMod val="60000"/>
                <a:lumOff val="40000"/>
              </a:schemeClr>
            </a:solidFill>
            <a:prstDash val="lgDashDot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请同学们预习声与信息，独立完成下面的问题，之后小组内交流。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8770" y="930910"/>
            <a:ext cx="8710295" cy="41148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panose="05000000000000000000" charset="0"/>
              <a:buChar char="Ø"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大象可以用我们人类听不到的“声音”进行交流，此时大象发出的声是一种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；大自然的许多活动如地震、火上爆发、台风、海啸等都伴有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panose="05000000000000000000" charset="0"/>
              <a:buNone/>
            </a:pP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产生。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panose="05000000000000000000" charset="0"/>
              <a:buChar char="Ø"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蝙蝠飞行时发出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，这些超声波碰到墙壁或昆虫时会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，根据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panose="05000000000000000000" charset="0"/>
              <a:buNone/>
            </a:pP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到来的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方位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，蝙蝠可以确定目标的位置，这种方法叫做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。采用这个原理制成的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可以探测前进道路上的障碍物，以帮助盲人出行，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更是在汽车上得到了广泛的应用。科学家根据这个原理发明了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，可以探知海洋的深度，绘出水下数千米处的地形图。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panose="05000000000000000000" charset="0"/>
              <a:buChar char="Ø"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医生向病人体内发射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，同时接收体内脏器的反射波，反射波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panose="05000000000000000000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所携带的信息通过处理后显示在屏幕上。这就是平时说的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171450" indent="-17145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panose="05000000000000000000" charset="0"/>
              <a:buChar char="Ø"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超声波在科学技术、生产生活和医学中有着广泛的应用，请你说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EC0CE9"/>
              </a:buClr>
              <a:buFont typeface="Wingdings" panose="05000000000000000000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出两个应用实例：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0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声与信息</a:t>
            </a:r>
            <a:endParaRPr lang="zh-CN" sz="3600"/>
          </a:p>
        </p:txBody>
      </p:sp>
      <p:sp>
        <p:nvSpPr>
          <p:cNvPr id="10" name="圆角矩形 9"/>
          <p:cNvSpPr/>
          <p:nvPr/>
        </p:nvSpPr>
        <p:spPr>
          <a:xfrm>
            <a:off x="491490" y="1062355"/>
            <a:ext cx="2891790" cy="1634490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53510" y="1228090"/>
            <a:ext cx="478028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EC0CE9"/>
              </a:buClr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大象用人类听不到的 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进行交流，这种声是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声波。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884697" y="1822450"/>
            <a:ext cx="48895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7360" y="3070860"/>
            <a:ext cx="4139565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50000"/>
              </a:lnSpc>
              <a:buClr>
                <a:srgbClr val="EC0CE9"/>
              </a:buClr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大自然的许多活动如地震、火山爆发、台风、海啸等都伴有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4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产生。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40630" y="2765425"/>
            <a:ext cx="3406140" cy="1600200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040630" y="2765425"/>
            <a:ext cx="3406140" cy="1600200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040630" y="2765425"/>
            <a:ext cx="3406140" cy="1600200"/>
          </a:xfrm>
          <a:prstGeom prst="round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040630" y="2765425"/>
            <a:ext cx="3406140" cy="1600200"/>
          </a:xfrm>
          <a:prstGeom prst="round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040630" y="2765425"/>
            <a:ext cx="3406140" cy="1600200"/>
          </a:xfrm>
          <a:prstGeom prst="round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23878" y="4262671"/>
            <a:ext cx="94869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次声波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xit" presetSubtype="0" fill="hold" grpId="2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9" grpId="0"/>
      <p:bldP spid="2" grpId="0"/>
      <p:bldP spid="3" grpId="0" animBg="1"/>
      <p:bldP spid="3" grpId="1" bldLvl="0" animBg="1"/>
      <p:bldP spid="3" grpId="2" bldLvl="0" animBg="1"/>
      <p:bldP spid="4" grpId="0" bldLvl="0" animBg="1"/>
      <p:bldP spid="4" grpId="1" bldLvl="0" animBg="1"/>
      <p:bldP spid="6" grpId="0" bldLvl="0" animBg="1"/>
      <p:bldP spid="6" grpId="1" bldLvl="0" animBg="1"/>
      <p:bldP spid="8" grpId="0" bldLvl="0" animBg="1"/>
      <p:bldP spid="8" grpId="1" bldLvl="0" animBg="1"/>
      <p:bldP spid="7" grpId="0" bldLvl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声与信息</a:t>
            </a:r>
            <a:endParaRPr lang="zh-CN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261620" y="2844800"/>
            <a:ext cx="8552180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50000"/>
              </a:lnSpc>
              <a:buClr>
                <a:srgbClr val="EC0CE9"/>
              </a:buClr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蝙蝠飞行时发出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，这些超声波碰到墙壁或昆虫时会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，根据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4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到来的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方位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时间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，蝙蝠可以确定目标的位置，这种方法叫做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4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7" name="椭圆 6"/>
          <p:cNvSpPr/>
          <p:nvPr/>
        </p:nvSpPr>
        <p:spPr>
          <a:xfrm>
            <a:off x="1188720" y="1039495"/>
            <a:ext cx="2800350" cy="153162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074920" y="970915"/>
            <a:ext cx="3028950" cy="1530985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27020" y="2957830"/>
            <a:ext cx="94869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超声波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2940" y="3515360"/>
            <a:ext cx="120396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反射回来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04921" y="3515360"/>
            <a:ext cx="69342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回声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70960" y="4036908"/>
            <a:ext cx="120396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回声定位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声与信息</a:t>
            </a:r>
            <a:endParaRPr lang="zh-CN" sz="3600"/>
          </a:p>
        </p:txBody>
      </p:sp>
      <p:sp>
        <p:nvSpPr>
          <p:cNvPr id="15" name="文本框 14"/>
          <p:cNvSpPr txBox="1"/>
          <p:nvPr/>
        </p:nvSpPr>
        <p:spPr>
          <a:xfrm>
            <a:off x="3515082" y="1896745"/>
            <a:ext cx="553998" cy="707886"/>
          </a:xfrm>
          <a:prstGeom prst="rect">
            <a:avLst/>
          </a:prstGeom>
          <a:noFill/>
          <a:ln w="22225" cap="flat" cmpd="sng">
            <a:solidFill>
              <a:schemeClr val="accent1"/>
            </a:solidFill>
            <a:prstDash val="solid"/>
          </a:ln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声呐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2110740" y="2257425"/>
            <a:ext cx="1409700" cy="5080"/>
          </a:xfrm>
          <a:prstGeom prst="straightConnector1">
            <a:avLst/>
          </a:prstGeom>
          <a:ln w="47625">
            <a:solidFill>
              <a:srgbClr val="00B0F0"/>
            </a:solidFill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165860" y="1028065"/>
            <a:ext cx="2662555" cy="826135"/>
            <a:chOff x="1962" y="2051"/>
            <a:chExt cx="5021" cy="1476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1962" y="2051"/>
              <a:ext cx="0" cy="558"/>
            </a:xfrm>
            <a:prstGeom prst="line">
              <a:avLst/>
            </a:prstGeom>
            <a:ln w="476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962" y="2087"/>
              <a:ext cx="5004" cy="0"/>
            </a:xfrm>
            <a:prstGeom prst="line">
              <a:avLst/>
            </a:prstGeom>
            <a:ln w="476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6973" y="2051"/>
              <a:ext cx="11" cy="1476"/>
            </a:xfrm>
            <a:prstGeom prst="straightConnector1">
              <a:avLst/>
            </a:prstGeom>
            <a:ln w="47625">
              <a:solidFill>
                <a:srgbClr val="00B0F0"/>
              </a:solidFill>
              <a:tailEnd type="triangl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2217420" y="1028065"/>
            <a:ext cx="110109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仿生学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00685" y="1348105"/>
            <a:ext cx="1725930" cy="1897380"/>
            <a:chOff x="631" y="2753"/>
            <a:chExt cx="2718" cy="2988"/>
          </a:xfrm>
        </p:grpSpPr>
        <p:sp>
          <p:nvSpPr>
            <p:cNvPr id="14" name="圆角矩形 13"/>
            <p:cNvSpPr/>
            <p:nvPr/>
          </p:nvSpPr>
          <p:spPr>
            <a:xfrm>
              <a:off x="631" y="2753"/>
              <a:ext cx="2657" cy="2971"/>
            </a:xfrm>
            <a:prstGeom prst="roundRect">
              <a:avLst/>
            </a:prstGeom>
            <a:blipFill rotWithShape="1">
              <a:blip r:embed="rId2"/>
              <a:stretch>
                <a:fillRect/>
              </a:stretch>
            </a:blipFill>
            <a:ln w="12700" cmpd="sng">
              <a:solidFill>
                <a:srgbClr val="C897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98" y="2915"/>
              <a:ext cx="2216" cy="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u="sng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回声定位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764" y="4445"/>
              <a:ext cx="1585" cy="12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16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蝙蝠靠</a:t>
              </a:r>
              <a:r>
                <a:rPr lang="zh-CN" altLang="en-US" sz="16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超声波</a:t>
              </a:r>
              <a:r>
                <a:rPr lang="zh-CN" altLang="en-US" sz="16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发现昆虫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148840" y="1828165"/>
            <a:ext cx="110109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受启发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4080510" y="1416685"/>
            <a:ext cx="1257300" cy="1611630"/>
            <a:chOff x="6426" y="2231"/>
            <a:chExt cx="1980" cy="2538"/>
          </a:xfrm>
        </p:grpSpPr>
        <p:cxnSp>
          <p:nvCxnSpPr>
            <p:cNvPr id="39" name="直接箭头连接符 38"/>
            <p:cNvCxnSpPr/>
            <p:nvPr/>
          </p:nvCxnSpPr>
          <p:spPr>
            <a:xfrm>
              <a:off x="6984" y="2267"/>
              <a:ext cx="1422" cy="5"/>
            </a:xfrm>
            <a:prstGeom prst="straightConnector1">
              <a:avLst/>
            </a:prstGeom>
            <a:ln w="47625">
              <a:solidFill>
                <a:srgbClr val="00B0F0"/>
              </a:solidFill>
              <a:tailEnd type="triangl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6966" y="2231"/>
              <a:ext cx="0" cy="2538"/>
            </a:xfrm>
            <a:prstGeom prst="line">
              <a:avLst/>
            </a:prstGeom>
            <a:ln w="476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>
              <a:off x="6426" y="3545"/>
              <a:ext cx="1980" cy="5"/>
            </a:xfrm>
            <a:prstGeom prst="straightConnector1">
              <a:avLst/>
            </a:prstGeom>
            <a:ln w="47625">
              <a:solidFill>
                <a:srgbClr val="00B0F0"/>
              </a:solidFill>
              <a:tailEnd type="triangl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/>
            <p:nvPr/>
          </p:nvCxnSpPr>
          <p:spPr>
            <a:xfrm>
              <a:off x="6984" y="4733"/>
              <a:ext cx="1422" cy="5"/>
            </a:xfrm>
            <a:prstGeom prst="straightConnector1">
              <a:avLst/>
            </a:prstGeom>
            <a:ln w="47625">
              <a:solidFill>
                <a:srgbClr val="00B0F0"/>
              </a:solidFill>
              <a:tailEnd type="triangl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5347970" y="1205230"/>
            <a:ext cx="3396615" cy="457200"/>
          </a:xfrm>
          <a:prstGeom prst="rect">
            <a:avLst/>
          </a:prstGeom>
          <a:noFill/>
          <a:ln w="22225">
            <a:solidFill>
              <a:srgbClr val="C89700"/>
            </a:solidFill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探测海深、海底暗礁等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347970" y="2028190"/>
            <a:ext cx="3294380" cy="457200"/>
          </a:xfrm>
          <a:prstGeom prst="rect">
            <a:avLst/>
          </a:prstGeom>
          <a:noFill/>
          <a:ln w="22225">
            <a:solidFill>
              <a:srgbClr val="C89700"/>
            </a:solidFill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探测鱼群、潜艇位置等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347970" y="2794000"/>
            <a:ext cx="3271520" cy="457200"/>
          </a:xfrm>
          <a:prstGeom prst="rect">
            <a:avLst/>
          </a:prstGeom>
          <a:noFill/>
          <a:ln w="22225">
            <a:solidFill>
              <a:srgbClr val="C89700"/>
            </a:solidFill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绘制水下数千米地形图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2699385" y="2261870"/>
            <a:ext cx="2192655" cy="1668780"/>
            <a:chOff x="4251" y="3562"/>
            <a:chExt cx="3453" cy="2628"/>
          </a:xfrm>
        </p:grpSpPr>
        <p:cxnSp>
          <p:nvCxnSpPr>
            <p:cNvPr id="57" name="直接箭头连接符 56"/>
            <p:cNvCxnSpPr/>
            <p:nvPr/>
          </p:nvCxnSpPr>
          <p:spPr>
            <a:xfrm flipH="1">
              <a:off x="7668" y="5436"/>
              <a:ext cx="1" cy="683"/>
            </a:xfrm>
            <a:prstGeom prst="straightConnector1">
              <a:avLst/>
            </a:prstGeom>
            <a:ln w="47625">
              <a:solidFill>
                <a:srgbClr val="00B0F0"/>
              </a:solidFill>
              <a:tailEnd type="triangl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392" y="5399"/>
              <a:ext cx="3312" cy="0"/>
            </a:xfrm>
            <a:prstGeom prst="line">
              <a:avLst/>
            </a:prstGeom>
            <a:ln w="476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 flipH="1">
              <a:off x="4428" y="5436"/>
              <a:ext cx="1" cy="755"/>
            </a:xfrm>
            <a:prstGeom prst="straightConnector1">
              <a:avLst/>
            </a:prstGeom>
            <a:ln w="47625">
              <a:solidFill>
                <a:srgbClr val="00B0F0"/>
              </a:solidFill>
              <a:tailEnd type="triangl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肘形连接符 62"/>
            <p:cNvCxnSpPr/>
            <p:nvPr/>
          </p:nvCxnSpPr>
          <p:spPr>
            <a:xfrm rot="5400000" flipV="1">
              <a:off x="4024" y="3789"/>
              <a:ext cx="1836" cy="1383"/>
            </a:xfrm>
            <a:prstGeom prst="bentConnector3">
              <a:avLst>
                <a:gd name="adj1" fmla="val 50027"/>
              </a:avLst>
            </a:prstGeom>
            <a:ln w="476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/>
          <p:cNvSpPr txBox="1"/>
          <p:nvPr/>
        </p:nvSpPr>
        <p:spPr>
          <a:xfrm>
            <a:off x="1896110" y="3925570"/>
            <a:ext cx="2049780" cy="457200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超声导盲手杖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067810" y="3925570"/>
            <a:ext cx="1432560" cy="457200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倒车雷达</a:t>
            </a:r>
          </a:p>
        </p:txBody>
      </p:sp>
      <p:sp>
        <p:nvSpPr>
          <p:cNvPr id="69" name="椭圆 68"/>
          <p:cNvSpPr/>
          <p:nvPr/>
        </p:nvSpPr>
        <p:spPr>
          <a:xfrm>
            <a:off x="388620" y="3462655"/>
            <a:ext cx="1475105" cy="14751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5875020" y="3382645"/>
            <a:ext cx="2068830" cy="118745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6" grpId="0"/>
      <p:bldP spid="34" grpId="0"/>
      <p:bldP spid="50" grpId="0" animBg="1"/>
      <p:bldP spid="51" grpId="0" animBg="1"/>
      <p:bldP spid="52" grpId="0" bldLvl="0" animBg="1"/>
      <p:bldP spid="66" grpId="0" animBg="1"/>
      <p:bldP spid="67" grpId="0" animBg="1"/>
      <p:bldP spid="69" grpId="0" animBg="1"/>
      <p:bldP spid="7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声与信息</a:t>
            </a:r>
            <a:endParaRPr lang="zh-CN" sz="3600"/>
          </a:p>
        </p:txBody>
      </p:sp>
      <p:sp>
        <p:nvSpPr>
          <p:cNvPr id="14" name="平行四边形 13"/>
          <p:cNvSpPr/>
          <p:nvPr/>
        </p:nvSpPr>
        <p:spPr>
          <a:xfrm>
            <a:off x="960120" y="2719705"/>
            <a:ext cx="2640330" cy="1603375"/>
          </a:xfrm>
          <a:prstGeom prst="parallelogram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07340" y="869315"/>
            <a:ext cx="8620760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50000"/>
              </a:lnSpc>
              <a:buClr>
                <a:srgbClr val="EC0CE9"/>
              </a:buClr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医生向病人体内发射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，同时接收体内脏器的反射波，反射波所携带的信息通过处理后显示在屏幕上。这就是平时说的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u="sng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7" name="椭圆 16"/>
          <p:cNvSpPr/>
          <p:nvPr/>
        </p:nvSpPr>
        <p:spPr>
          <a:xfrm>
            <a:off x="5086350" y="2228215"/>
            <a:ext cx="2034540" cy="203454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600450" y="962686"/>
            <a:ext cx="94869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超声波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2415" y="2063025"/>
            <a:ext cx="1128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“B超”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4499" y="4497070"/>
            <a:ext cx="3960639" cy="4001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超声波诊断仪</a:t>
            </a:r>
            <a:r>
              <a:rPr lang="zh-CN" altLang="en-US" sz="2000" dirty="0" smtClean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 smtClean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zh-CN" altLang="en-US" sz="20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）检查疾病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66360" y="4308475"/>
            <a:ext cx="1886585" cy="7010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/>
            <a:r>
              <a:rPr lang="zh-CN" altLang="en-US" sz="20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用B超检查胎儿的发育情况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674370" y="1028065"/>
            <a:ext cx="2011680" cy="201168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7950" y="3239770"/>
            <a:ext cx="3468370" cy="120032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超声波探伤仪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探测金属内部缺陷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7571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panose="05000000000000000000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声与信息</a:t>
            </a:r>
            <a:endParaRPr lang="zh-CN" sz="3600"/>
          </a:p>
        </p:txBody>
      </p:sp>
      <p:sp>
        <p:nvSpPr>
          <p:cNvPr id="4" name="椭圆 3"/>
          <p:cNvSpPr/>
          <p:nvPr/>
        </p:nvSpPr>
        <p:spPr>
          <a:xfrm>
            <a:off x="3657600" y="2033905"/>
            <a:ext cx="2011680" cy="200025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76320" y="4000044"/>
            <a:ext cx="218630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超声波测厚仪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469380" y="799465"/>
            <a:ext cx="2011680" cy="201168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640830" y="2919730"/>
            <a:ext cx="218630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超声波测速仪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/>
      <p:bldP spid="5" grpId="0"/>
      <p:bldP spid="8" grpId="0" bldLvl="0" animBg="1"/>
      <p:bldP spid="9" grpId="0"/>
    </p:bldLst>
  </p:timing>
</p:sld>
</file>

<file path=ppt/theme/theme1.xml><?xml version="1.0" encoding="utf-8"?>
<a:theme xmlns:a="http://schemas.openxmlformats.org/drawingml/2006/main" name="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2F2F2"/>
        </a:solidFill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876</Words>
  <Application>Microsoft Office PowerPoint</Application>
  <PresentationFormat>自定义</PresentationFormat>
  <Paragraphs>120</Paragraphs>
  <Slides>27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蓝色波浪</vt:lpstr>
      <vt:lpstr>1_蓝色波浪</vt:lpstr>
      <vt:lpstr>3_蓝色波浪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lenovo</cp:lastModifiedBy>
  <cp:revision>1159</cp:revision>
  <dcterms:created xsi:type="dcterms:W3CDTF">2019-07-16T12:29:00Z</dcterms:created>
  <dcterms:modified xsi:type="dcterms:W3CDTF">2019-10-15T08:25:14Z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