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tags" Target="tags/tag1.xml" /><Relationship Id="rId3" Type="http://schemas.openxmlformats.org/officeDocument/2006/relationships/slide" Target="slides/slide2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slideLayout" Target="../slideLayouts/slideLayout26.xml" /><Relationship Id="rId27" Type="http://schemas.openxmlformats.org/officeDocument/2006/relationships/slideLayout" Target="../slideLayouts/slideLayout27.xml" /><Relationship Id="rId28" Type="http://schemas.openxmlformats.org/officeDocument/2006/relationships/image" Target="file:///D:\qq&#25991;&#20214;\712321467\Image\C2C\Image2\%7b75232B38-A165-1FB7-499C-2E1C792CACB5%7d.png" TargetMode="External" /><Relationship Id="rId29" Type="http://schemas.openxmlformats.org/officeDocument/2006/relationships/image" Target="../media/image1.png" /><Relationship Id="rId3" Type="http://schemas.openxmlformats.org/officeDocument/2006/relationships/slideLayout" Target="../slideLayouts/slideLayout3.xml" /><Relationship Id="rId3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9" r:link="rId2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4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43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44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45.png" /><Relationship Id="rId3" Type="http://schemas.openxmlformats.org/officeDocument/2006/relationships/image" Target="../media/image46.png" /><Relationship Id="rId4" Type="http://schemas.openxmlformats.org/officeDocument/2006/relationships/image" Target="../media/image47.png" /><Relationship Id="rId5" Type="http://schemas.openxmlformats.org/officeDocument/2006/relationships/image" Target="../media/image4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49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image" Target="../media/image50.png" /><Relationship Id="rId3" Type="http://schemas.openxmlformats.org/officeDocument/2006/relationships/image" Target="../media/image5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Relationship Id="rId3" Type="http://schemas.openxmlformats.org/officeDocument/2006/relationships/image" Target="../media/image5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 /><Relationship Id="rId2" Type="http://schemas.openxmlformats.org/officeDocument/2006/relationships/image" Target="../media/image52.png" /><Relationship Id="rId3" Type="http://schemas.openxmlformats.org/officeDocument/2006/relationships/image" Target="../media/image53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 /><Relationship Id="rId2" Type="http://schemas.openxmlformats.org/officeDocument/2006/relationships/image" Target="../media/image54.png" /><Relationship Id="rId3" Type="http://schemas.openxmlformats.org/officeDocument/2006/relationships/image" Target="../media/image55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2" Type="http://schemas.openxmlformats.org/officeDocument/2006/relationships/image" Target="../media/image56.png" /><Relationship Id="rId3" Type="http://schemas.openxmlformats.org/officeDocument/2006/relationships/image" Target="../media/image57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2" Type="http://schemas.openxmlformats.org/officeDocument/2006/relationships/image" Target="../media/image58.png" /><Relationship Id="rId3" Type="http://schemas.openxmlformats.org/officeDocument/2006/relationships/image" Target="../media/image59.png" /><Relationship Id="rId4" Type="http://schemas.openxmlformats.org/officeDocument/2006/relationships/image" Target="../media/image6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61.png" /><Relationship Id="rId3" Type="http://schemas.openxmlformats.org/officeDocument/2006/relationships/image" Target="../media/image62.png" /><Relationship Id="rId4" Type="http://schemas.openxmlformats.org/officeDocument/2006/relationships/image" Target="../media/image63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2" Type="http://schemas.openxmlformats.org/officeDocument/2006/relationships/image" Target="../media/image64.png" /><Relationship Id="rId3" Type="http://schemas.openxmlformats.org/officeDocument/2006/relationships/image" Target="../media/image65.png" /><Relationship Id="rId4" Type="http://schemas.openxmlformats.org/officeDocument/2006/relationships/image" Target="../media/image66.png" /><Relationship Id="rId5" Type="http://schemas.openxmlformats.org/officeDocument/2006/relationships/image" Target="../media/image67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 /><Relationship Id="rId2" Type="http://schemas.openxmlformats.org/officeDocument/2006/relationships/image" Target="../media/image68.png" /><Relationship Id="rId3" Type="http://schemas.openxmlformats.org/officeDocument/2006/relationships/image" Target="../media/image69.png" /><Relationship Id="rId4" Type="http://schemas.openxmlformats.org/officeDocument/2006/relationships/image" Target="../media/image70.png" /><Relationship Id="rId5" Type="http://schemas.openxmlformats.org/officeDocument/2006/relationships/image" Target="../media/image7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 /><Relationship Id="rId2" Type="http://schemas.openxmlformats.org/officeDocument/2006/relationships/image" Target="../media/image72.png" /><Relationship Id="rId3" Type="http://schemas.openxmlformats.org/officeDocument/2006/relationships/image" Target="../media/image7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Relationship Id="rId4" Type="http://schemas.openxmlformats.org/officeDocument/2006/relationships/image" Target="../media/image8.gif" /><Relationship Id="rId5" Type="http://schemas.openxmlformats.org/officeDocument/2006/relationships/image" Target="../media/image9.png" /><Relationship Id="rId6" Type="http://schemas.openxmlformats.org/officeDocument/2006/relationships/image" Target="../media/image10.png" /><Relationship Id="rId7" Type="http://schemas.openxmlformats.org/officeDocument/2006/relationships/image" Target="../media/image11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2.png" /><Relationship Id="rId3" Type="http://schemas.openxmlformats.org/officeDocument/2006/relationships/image" Target="../media/image13.gif" /><Relationship Id="rId4" Type="http://schemas.openxmlformats.org/officeDocument/2006/relationships/image" Target="../media/image14.png" /><Relationship Id="rId5" Type="http://schemas.openxmlformats.org/officeDocument/2006/relationships/image" Target="../media/image15.png" /><Relationship Id="rId6" Type="http://schemas.openxmlformats.org/officeDocument/2006/relationships/image" Target="../media/image16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17.png" /><Relationship Id="rId3" Type="http://schemas.openxmlformats.org/officeDocument/2006/relationships/image" Target="../media/image1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9.png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22.png" /><Relationship Id="rId6" Type="http://schemas.openxmlformats.org/officeDocument/2006/relationships/image" Target="../media/image23.png" /><Relationship Id="rId7" Type="http://schemas.openxmlformats.org/officeDocument/2006/relationships/image" Target="../media/image24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Relationship Id="rId4" Type="http://schemas.openxmlformats.org/officeDocument/2006/relationships/image" Target="../media/image27.png" /><Relationship Id="rId5" Type="http://schemas.openxmlformats.org/officeDocument/2006/relationships/image" Target="../media/image28.png" /><Relationship Id="rId6" Type="http://schemas.openxmlformats.org/officeDocument/2006/relationships/image" Target="../media/image29.png" /><Relationship Id="rId7" Type="http://schemas.openxmlformats.org/officeDocument/2006/relationships/image" Target="../media/image30.png" /><Relationship Id="rId8" Type="http://schemas.openxmlformats.org/officeDocument/2006/relationships/image" Target="../media/image31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32.png" /><Relationship Id="rId3" Type="http://schemas.openxmlformats.org/officeDocument/2006/relationships/image" Target="../media/image33.png" /><Relationship Id="rId4" Type="http://schemas.openxmlformats.org/officeDocument/2006/relationships/image" Target="../media/image34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35.png" /><Relationship Id="rId3" Type="http://schemas.openxmlformats.org/officeDocument/2006/relationships/image" Target="../media/image36.png" /><Relationship Id="rId4" Type="http://schemas.openxmlformats.org/officeDocument/2006/relationships/image" Target="../media/image37.png" /><Relationship Id="rId5" Type="http://schemas.openxmlformats.org/officeDocument/2006/relationships/image" Target="../media/image38.png" /><Relationship Id="rId6" Type="http://schemas.openxmlformats.org/officeDocument/2006/relationships/image" Target="../media/image39.png" /><Relationship Id="rId7" Type="http://schemas.openxmlformats.org/officeDocument/2006/relationships/image" Target="../media/image40.gif" /><Relationship Id="rId8" Type="http://schemas.openxmlformats.org/officeDocument/2006/relationships/image" Target="../media/image41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84049" y="-23746"/>
            <a:ext cx="12275970" cy="6881222"/>
            <a:chExt cx="12275970" cy="6881222"/>
          </a:xfrm>
        </p:grpSpPr>
        <p:sp>
          <p:nvSpPr>
            <p:cNvPr id="3" name="形状1"/>
            <p:cNvSpPr txBox="1"/>
            <p:nvPr/>
          </p:nvSpPr>
          <p:spPr>
            <a:xfrm>
              <a:off x="103020" y="15682"/>
              <a:ext cx="12172950" cy="287083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715123" y="1281837"/>
              <a:ext cx="5788028" cy="78742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700"/>
                </a:lnSpc>
              </a:pPr>
              <a:r>
                <a:rPr lang="zh-CN" altLang="en-US" sz="38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第十一章——功和机械能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429457" y="2154949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263886" y="482975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000"/>
                </a:lnSpc>
              </a:pPr>
              <a:r>
                <a:rPr lang="zh-CN" altLang="en-US" sz="4199" b="0" i="0">
                  <a:solidFill>
                    <a:srgbClr val="3B00FF">
                      <a:alpha val="100000"/>
                    </a:srgbClr>
                  </a:solidFill>
                  <a:latin typeface="微软雅黑"/>
                  <a:ea typeface="微软雅黑"/>
                </a:rPr>
                <a:t>章节复习  </a:t>
              </a: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220707" y="2220148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八年级物理下册 •人教版（2024新版）</a:t>
              </a:r>
            </a:p>
          </p:txBody>
        </p:sp>
        <p:pic>
          <p:nvPicPr>
            <p:cNvPr id="8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0"/>
              <a:ext cx="4606881" cy="6881222"/>
            </a:xfrm>
            <a:prstGeom prst="rect">
              <a:avLst/>
            </a:prstGeom>
          </p:spPr>
        </p:pic>
      </p:grp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079" y="2799016"/>
            <a:ext cx="4950990" cy="3818553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92970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59DD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02" y="647786"/>
            <a:ext cx="968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92970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59DD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39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课堂小结</a:t>
            </a: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73" y="1496987"/>
            <a:ext cx="115919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2912707" y="225981"/>
            <a:ext cx="2643505" cy="774065"/>
            <a:chExt cx="2643505" cy="774065"/>
          </a:xfrm>
        </p:grpSpPr>
        <p:sp>
          <p:nvSpPr>
            <p:cNvPr id="3" name="文本14"/>
            <p:cNvSpPr txBox="1"/>
            <p:nvPr/>
          </p:nvSpPr>
          <p:spPr>
            <a:xfrm>
              <a:off x="1863725" y="0"/>
              <a:ext cx="779780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50C1ED">
                      <a:alpha val="100000"/>
                    </a:srgbClr>
                  </a:solidFill>
                  <a:effectLst>
                    <a:outerShdw blurRad="38100" dist="25400" dir="5400000" rotWithShape="0">
                      <a:srgbClr val="6E747A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功</a:t>
              </a:r>
            </a:p>
          </p:txBody>
        </p:sp>
        <p:pic>
          <p:nvPicPr>
            <p:cNvPr id="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6840"/>
              <a:ext cx="1800225" cy="506730"/>
            </a:xfrm>
            <a:prstGeom prst="rect">
              <a:avLst/>
            </a:prstGeom>
          </p:spPr>
        </p:pic>
      </p:grpSp>
      <p:sp>
        <p:nvSpPr>
          <p:cNvPr id="5" name="文本1" title=""/>
          <p:cNvSpPr txBox="1"/>
          <p:nvPr/>
        </p:nvSpPr>
        <p:spPr>
          <a:xfrm>
            <a:off x="442674" y="999706"/>
            <a:ext cx="11750040" cy="41211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  定义：物理学中规定，作用在物体上的力，使物体在_______________上通过_______________，就说这个力对物体做了功。用符号__________表示。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  做功的两个必要因素：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①作用在物体上的__________；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②物体在__________的方向上通过的__________。</a:t>
            </a:r>
          </a:p>
        </p:txBody>
      </p:sp>
      <p:sp>
        <p:nvSpPr>
          <p:cNvPr id="6" name="文本2" title=""/>
          <p:cNvSpPr txBox="1"/>
          <p:nvPr/>
        </p:nvSpPr>
        <p:spPr>
          <a:xfrm>
            <a:off x="1182434" y="1662008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力的方向</a:t>
            </a:r>
          </a:p>
        </p:txBody>
      </p:sp>
      <p:sp>
        <p:nvSpPr>
          <p:cNvPr id="7" name="文本3" title=""/>
          <p:cNvSpPr txBox="1"/>
          <p:nvPr/>
        </p:nvSpPr>
        <p:spPr>
          <a:xfrm>
            <a:off x="5020494" y="1662036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一段距离</a:t>
            </a:r>
          </a:p>
        </p:txBody>
      </p:sp>
      <p:sp>
        <p:nvSpPr>
          <p:cNvPr id="8" name="文本4" title=""/>
          <p:cNvSpPr txBox="1"/>
          <p:nvPr/>
        </p:nvSpPr>
        <p:spPr>
          <a:xfrm>
            <a:off x="3373364" y="2330663"/>
            <a:ext cx="78676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W</a:t>
            </a:r>
          </a:p>
        </p:txBody>
      </p:sp>
      <p:sp>
        <p:nvSpPr>
          <p:cNvPr id="9" name="文本5" title=""/>
          <p:cNvSpPr txBox="1"/>
          <p:nvPr/>
        </p:nvSpPr>
        <p:spPr>
          <a:xfrm>
            <a:off x="4241244" y="3609556"/>
            <a:ext cx="7797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力</a:t>
            </a:r>
          </a:p>
        </p:txBody>
      </p:sp>
      <p:sp>
        <p:nvSpPr>
          <p:cNvPr id="10" name="文本6" title=""/>
          <p:cNvSpPr txBox="1"/>
          <p:nvPr/>
        </p:nvSpPr>
        <p:spPr>
          <a:xfrm>
            <a:off x="2594054" y="4193121"/>
            <a:ext cx="7797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力</a:t>
            </a:r>
          </a:p>
        </p:txBody>
      </p:sp>
      <p:sp>
        <p:nvSpPr>
          <p:cNvPr id="11" name="文本7" title=""/>
          <p:cNvSpPr txBox="1"/>
          <p:nvPr/>
        </p:nvSpPr>
        <p:spPr>
          <a:xfrm>
            <a:off x="7235904" y="4193121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距离</a:t>
            </a:r>
          </a:p>
        </p:txBody>
      </p:sp>
      <p:sp>
        <p:nvSpPr>
          <p:cNvPr id="1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8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15" name="文本9" title=""/>
          <p:cNvSpPr txBox="1"/>
          <p:nvPr/>
        </p:nvSpPr>
        <p:spPr>
          <a:xfrm>
            <a:off x="578710" y="4798390"/>
            <a:ext cx="11742420" cy="18364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3.  功的计算公式：W=__________，功的单位是__________，简称焦，符号是__________,1 J=__________N·m。</a:t>
            </a:r>
          </a:p>
        </p:txBody>
      </p:sp>
      <p:sp>
        <p:nvSpPr>
          <p:cNvPr id="16" name="文本10" title=""/>
          <p:cNvSpPr txBox="1"/>
          <p:nvPr/>
        </p:nvSpPr>
        <p:spPr>
          <a:xfrm>
            <a:off x="5143090" y="4931740"/>
            <a:ext cx="77724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Fs</a:t>
            </a:r>
          </a:p>
        </p:txBody>
      </p:sp>
      <p:sp>
        <p:nvSpPr>
          <p:cNvPr id="17" name="文本11" title=""/>
          <p:cNvSpPr txBox="1"/>
          <p:nvPr/>
        </p:nvSpPr>
        <p:spPr>
          <a:xfrm>
            <a:off x="9293870" y="4918621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焦耳</a:t>
            </a:r>
          </a:p>
        </p:txBody>
      </p:sp>
      <p:sp>
        <p:nvSpPr>
          <p:cNvPr id="18" name="文本12" title=""/>
          <p:cNvSpPr txBox="1"/>
          <p:nvPr/>
        </p:nvSpPr>
        <p:spPr>
          <a:xfrm>
            <a:off x="3447005" y="5660085"/>
            <a:ext cx="53403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J</a:t>
            </a:r>
          </a:p>
        </p:txBody>
      </p:sp>
      <p:sp>
        <p:nvSpPr>
          <p:cNvPr id="19" name="文本13" title=""/>
          <p:cNvSpPr txBox="1"/>
          <p:nvPr/>
        </p:nvSpPr>
        <p:spPr>
          <a:xfrm>
            <a:off x="6354670" y="5745810"/>
            <a:ext cx="61150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grpSp>
        <p:nvGrpSpPr>
          <p:cNvPr id="5" name="组合1" title=""/>
          <p:cNvGrpSpPr/>
          <p:nvPr/>
        </p:nvGrpSpPr>
        <p:grpSpPr>
          <a:xfrm>
            <a:off x="294640" y="1377950"/>
            <a:ext cx="11563350" cy="4687570"/>
            <a:chExt cx="11563350" cy="4687570"/>
          </a:xfrm>
        </p:grpSpPr>
        <p:sp>
          <p:nvSpPr>
            <p:cNvPr id="6" name="形状3"/>
            <p:cNvSpPr txBox="1"/>
            <p:nvPr/>
          </p:nvSpPr>
          <p:spPr>
            <a:xfrm>
              <a:off x="3810" y="49530"/>
              <a:ext cx="11559540" cy="463804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6"/>
            <p:cNvSpPr txBox="1"/>
            <p:nvPr/>
          </p:nvSpPr>
          <p:spPr>
            <a:xfrm>
              <a:off x="0" y="0"/>
              <a:ext cx="11559540" cy="46380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1" i="0">
                  <a:solidFill>
                    <a:srgbClr val="FFFFFF">
                      <a:alpha val="0"/>
                    </a:srgbClr>
                  </a:solidFill>
                  <a:latin typeface="宋体"/>
                  <a:ea typeface="宋体"/>
                </a:rPr>
                <a:t> </a:t>
              </a:r>
            </a:p>
          </p:txBody>
        </p:sp>
      </p:grpSp>
      <p:sp>
        <p:nvSpPr>
          <p:cNvPr id="8" name="文本2" title=""/>
          <p:cNvSpPr txBox="1"/>
          <p:nvPr/>
        </p:nvSpPr>
        <p:spPr>
          <a:xfrm>
            <a:off x="5375275" y="1540510"/>
            <a:ext cx="7797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功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3045304" y="225819"/>
            <a:ext cx="3020695" cy="774065"/>
            <a:chExt cx="3020695" cy="774065"/>
          </a:xfrm>
        </p:grpSpPr>
        <p:pic>
          <p:nvPicPr>
            <p:cNvPr id="10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8740"/>
              <a:ext cx="1800225" cy="506730"/>
            </a:xfrm>
            <a:prstGeom prst="rect">
              <a:avLst/>
            </a:prstGeom>
          </p:spPr>
        </p:pic>
        <p:sp>
          <p:nvSpPr>
            <p:cNvPr id="11" name="文本7"/>
            <p:cNvSpPr txBox="1"/>
            <p:nvPr/>
          </p:nvSpPr>
          <p:spPr>
            <a:xfrm>
              <a:off x="1834515" y="0"/>
              <a:ext cx="1186180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>
                  <a:solidFill>
                    <a:srgbClr val="50C1ED">
                      <a:alpha val="100000"/>
                    </a:srgbClr>
                  </a:solidFill>
                  <a:effectLst>
                    <a:outerShdw blurRad="38100" dist="25400" dir="5400000" rotWithShape="0">
                      <a:srgbClr val="6E747A">
                        <a:alpha val="43137"/>
                      </a:srgbClr>
                    </a:outerShdw>
                  </a:effectLst>
                  <a:latin typeface="微软雅黑"/>
                  <a:ea typeface="微软雅黑"/>
                </a:rPr>
                <a:t>功率</a:t>
              </a:r>
            </a:p>
          </p:txBody>
        </p:sp>
      </p:grpSp>
      <p:sp>
        <p:nvSpPr>
          <p:cNvPr id="12" name="文本3" title=""/>
          <p:cNvSpPr txBox="1"/>
          <p:nvPr/>
        </p:nvSpPr>
        <p:spPr>
          <a:xfrm>
            <a:off x="9523730" y="154051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时间</a:t>
            </a:r>
          </a:p>
        </p:txBody>
      </p:sp>
      <p:sp>
        <p:nvSpPr>
          <p:cNvPr id="13" name="文本4" title=""/>
          <p:cNvSpPr txBox="1"/>
          <p:nvPr/>
        </p:nvSpPr>
        <p:spPr>
          <a:xfrm>
            <a:off x="4483735" y="2267585"/>
            <a:ext cx="62230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P</a:t>
            </a:r>
          </a:p>
        </p:txBody>
      </p:sp>
      <p:grpSp>
        <p:nvGrpSpPr>
          <p:cNvPr id="14" name="组合3" title=""/>
          <p:cNvGrpSpPr/>
          <p:nvPr/>
        </p:nvGrpSpPr>
        <p:grpSpPr>
          <a:xfrm>
            <a:off x="3495675" y="3295650"/>
            <a:ext cx="740410" cy="1058545"/>
            <a:chExt cx="740410" cy="1058545"/>
          </a:xfrm>
        </p:grpSpPr>
        <p:sp>
          <p:nvSpPr>
            <p:cNvPr id="15" name="形状4"/>
            <p:cNvSpPr txBox="1"/>
            <p:nvPr/>
          </p:nvSpPr>
          <p:spPr>
            <a:xfrm>
              <a:off x="3810" y="49530"/>
              <a:ext cx="736600" cy="1009015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8"/>
            <p:cNvSpPr txBox="1"/>
            <p:nvPr/>
          </p:nvSpPr>
          <p:spPr>
            <a:xfrm>
              <a:off x="0" y="0"/>
              <a:ext cx="736600" cy="100901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1" i="0">
                  <a:solidFill>
                    <a:srgbClr val="FFFFFF">
                      <a:alpha val="0"/>
                    </a:srgbClr>
                  </a:solidFill>
                  <a:latin typeface="宋体"/>
                  <a:ea typeface="宋体"/>
                </a:rPr>
                <a:t> </a:t>
              </a:r>
            </a:p>
          </p:txBody>
        </p:sp>
      </p:grpSp>
      <p:sp>
        <p:nvSpPr>
          <p:cNvPr id="17" name="文本5" title=""/>
          <p:cNvSpPr txBox="1"/>
          <p:nvPr/>
        </p:nvSpPr>
        <p:spPr>
          <a:xfrm>
            <a:off x="10221595" y="3721100"/>
            <a:ext cx="77343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Pt</a:t>
            </a:r>
          </a:p>
        </p:txBody>
      </p:sp>
      <p:grpSp>
        <p:nvGrpSpPr>
          <p:cNvPr id="18" name="组合4" title=""/>
          <p:cNvGrpSpPr/>
          <p:nvPr/>
        </p:nvGrpSpPr>
        <p:grpSpPr>
          <a:xfrm>
            <a:off x="1537970" y="4842510"/>
            <a:ext cx="740410" cy="1054735"/>
            <a:chExt cx="740410" cy="1054735"/>
          </a:xfrm>
        </p:grpSpPr>
        <p:sp>
          <p:nvSpPr>
            <p:cNvPr id="19" name="形状5"/>
            <p:cNvSpPr txBox="1"/>
            <p:nvPr/>
          </p:nvSpPr>
          <p:spPr>
            <a:xfrm>
              <a:off x="3810" y="49530"/>
              <a:ext cx="736600" cy="100520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9"/>
            <p:cNvSpPr txBox="1"/>
            <p:nvPr/>
          </p:nvSpPr>
          <p:spPr>
            <a:xfrm>
              <a:off x="0" y="0"/>
              <a:ext cx="736600" cy="100520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300"/>
                </a:lnSpc>
              </a:pPr>
              <a:r>
                <a:rPr lang="zh-CN" altLang="en-US" sz="3600" b="1" i="0">
                  <a:solidFill>
                    <a:srgbClr val="FFFFFF">
                      <a:alpha val="0"/>
                    </a:srgbClr>
                  </a:solidFill>
                  <a:latin typeface="宋体"/>
                  <a:ea typeface="宋体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5" name="文本2" title=""/>
          <p:cNvSpPr txBox="1"/>
          <p:nvPr/>
        </p:nvSpPr>
        <p:spPr>
          <a:xfrm>
            <a:off x="450583" y="1000049"/>
            <a:ext cx="11742420" cy="47136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（2）单位：功率的国际单位是__________，简称瓦，符号是__________，常用单位还有__________，符号是__________，两者的换算关系是 1 kW=__________W。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注意：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利用推导公式P=Fv进行计算时，v的单位必须是m/s；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 m/s=3.6 km/h。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  意义：功率是用来表示________________的物理量。</a:t>
            </a:r>
          </a:p>
        </p:txBody>
      </p:sp>
      <p:sp>
        <p:nvSpPr>
          <p:cNvPr id="6" name="文本3" title=""/>
          <p:cNvSpPr txBox="1"/>
          <p:nvPr/>
        </p:nvSpPr>
        <p:spPr>
          <a:xfrm>
            <a:off x="6226543" y="1175309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瓦特</a:t>
            </a:r>
          </a:p>
        </p:txBody>
      </p:sp>
      <p:sp>
        <p:nvSpPr>
          <p:cNvPr id="7" name="文本4" title=""/>
          <p:cNvSpPr txBox="1"/>
          <p:nvPr/>
        </p:nvSpPr>
        <p:spPr>
          <a:xfrm>
            <a:off x="837933" y="1872539"/>
            <a:ext cx="78676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W</a:t>
            </a:r>
          </a:p>
        </p:txBody>
      </p:sp>
      <p:sp>
        <p:nvSpPr>
          <p:cNvPr id="8" name="文本5" title=""/>
          <p:cNvSpPr txBox="1"/>
          <p:nvPr/>
        </p:nvSpPr>
        <p:spPr>
          <a:xfrm>
            <a:off x="5460733" y="1872539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千瓦</a:t>
            </a:r>
          </a:p>
        </p:txBody>
      </p:sp>
      <p:sp>
        <p:nvSpPr>
          <p:cNvPr id="9" name="文本6" title=""/>
          <p:cNvSpPr txBox="1"/>
          <p:nvPr/>
        </p:nvSpPr>
        <p:spPr>
          <a:xfrm>
            <a:off x="8707488" y="1872539"/>
            <a:ext cx="100774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kW</a:t>
            </a:r>
          </a:p>
        </p:txBody>
      </p:sp>
      <p:sp>
        <p:nvSpPr>
          <p:cNvPr id="10" name="文本7" title=""/>
          <p:cNvSpPr txBox="1"/>
          <p:nvPr/>
        </p:nvSpPr>
        <p:spPr>
          <a:xfrm>
            <a:off x="4549508" y="2658034"/>
            <a:ext cx="144589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1 000</a:t>
            </a:r>
          </a:p>
        </p:txBody>
      </p:sp>
      <p:sp>
        <p:nvSpPr>
          <p:cNvPr id="11" name="文本8" title=""/>
          <p:cNvSpPr txBox="1"/>
          <p:nvPr/>
        </p:nvSpPr>
        <p:spPr>
          <a:xfrm>
            <a:off x="5460733" y="4789729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做功快慢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5" name="文本2" title=""/>
          <p:cNvSpPr txBox="1"/>
          <p:nvPr/>
        </p:nvSpPr>
        <p:spPr>
          <a:xfrm>
            <a:off x="294532" y="1735931"/>
            <a:ext cx="11750040" cy="400844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 能量： 一个物体能够对其他物体__________，我们就说它具有_________________。能量的单位与功的单位相同，也是_________。物体能够______________越多，它具有的能量就越多。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注意：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一个物体能够对外做功是说物体具有做功的能力，不一定要做功。</a:t>
            </a:r>
          </a:p>
        </p:txBody>
      </p:sp>
      <p:sp>
        <p:nvSpPr>
          <p:cNvPr id="6" name="文本3" title=""/>
          <p:cNvSpPr txBox="1"/>
          <p:nvPr/>
        </p:nvSpPr>
        <p:spPr>
          <a:xfrm>
            <a:off x="6877577" y="1735931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sp>
        <p:nvSpPr>
          <p:cNvPr id="7" name="文本4" title=""/>
          <p:cNvSpPr txBox="1"/>
          <p:nvPr/>
        </p:nvSpPr>
        <p:spPr>
          <a:xfrm>
            <a:off x="1131272" y="2348582"/>
            <a:ext cx="28117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能量（或能）</a:t>
            </a:r>
          </a:p>
        </p:txBody>
      </p:sp>
      <p:sp>
        <p:nvSpPr>
          <p:cNvPr id="8" name="文本5" title=""/>
          <p:cNvSpPr txBox="1"/>
          <p:nvPr/>
        </p:nvSpPr>
        <p:spPr>
          <a:xfrm>
            <a:off x="1613970" y="312227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焦耳</a:t>
            </a:r>
          </a:p>
        </p:txBody>
      </p:sp>
      <p:sp>
        <p:nvSpPr>
          <p:cNvPr id="9" name="文本6" title=""/>
          <p:cNvSpPr txBox="1"/>
          <p:nvPr/>
        </p:nvSpPr>
        <p:spPr>
          <a:xfrm>
            <a:off x="4944853" y="3122355"/>
            <a:ext cx="1592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做的功</a:t>
            </a:r>
          </a:p>
        </p:txBody>
      </p:sp>
      <p:sp>
        <p:nvSpPr>
          <p:cNvPr id="10" name="文本7" title=""/>
          <p:cNvSpPr txBox="1"/>
          <p:nvPr/>
        </p:nvSpPr>
        <p:spPr>
          <a:xfrm>
            <a:off x="3093434" y="291700"/>
            <a:ext cx="24053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动能和势能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5" name="文本2" title=""/>
          <p:cNvSpPr txBox="1"/>
          <p:nvPr/>
        </p:nvSpPr>
        <p:spPr>
          <a:xfrm>
            <a:off x="450494" y="684105"/>
            <a:ext cx="11742420" cy="51066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2. 动能：</a:t>
            </a:r>
          </a:p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（1）定义：物体由于__________而具有的能叫做动能，一切__________的物体都具有动能。</a:t>
            </a:r>
          </a:p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（2）影响因素：质量相同的物体，__________________越大，它的动能越大；运动速度相同的物体，__________越大，它的动能越大。</a:t>
            </a:r>
          </a:p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3.  势能：包含__________势能和__________势能两种。</a:t>
            </a:r>
          </a:p>
        </p:txBody>
      </p:sp>
      <p:sp>
        <p:nvSpPr>
          <p:cNvPr id="6" name="文本3" title=""/>
          <p:cNvSpPr txBox="1"/>
          <p:nvPr/>
        </p:nvSpPr>
        <p:spPr>
          <a:xfrm>
            <a:off x="4724044" y="142769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运动</a:t>
            </a:r>
          </a:p>
        </p:txBody>
      </p:sp>
      <p:sp>
        <p:nvSpPr>
          <p:cNvPr id="7" name="文本4" title=""/>
          <p:cNvSpPr txBox="1"/>
          <p:nvPr/>
        </p:nvSpPr>
        <p:spPr>
          <a:xfrm>
            <a:off x="818159" y="214524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运动</a:t>
            </a:r>
          </a:p>
        </p:txBody>
      </p:sp>
      <p:sp>
        <p:nvSpPr>
          <p:cNvPr id="8" name="文本5" title=""/>
          <p:cNvSpPr txBox="1"/>
          <p:nvPr/>
        </p:nvSpPr>
        <p:spPr>
          <a:xfrm>
            <a:off x="6972579" y="2861520"/>
            <a:ext cx="24053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运动的速度</a:t>
            </a:r>
          </a:p>
        </p:txBody>
      </p:sp>
      <p:sp>
        <p:nvSpPr>
          <p:cNvPr id="9" name="文本6" title=""/>
          <p:cNvSpPr txBox="1"/>
          <p:nvPr/>
        </p:nvSpPr>
        <p:spPr>
          <a:xfrm>
            <a:off x="7311669" y="3540335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质量</a:t>
            </a:r>
          </a:p>
        </p:txBody>
      </p:sp>
      <p:sp>
        <p:nvSpPr>
          <p:cNvPr id="10" name="文本7" title=""/>
          <p:cNvSpPr txBox="1"/>
          <p:nvPr/>
        </p:nvSpPr>
        <p:spPr>
          <a:xfrm>
            <a:off x="3502939" y="488717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重力</a:t>
            </a:r>
          </a:p>
        </p:txBody>
      </p:sp>
      <p:sp>
        <p:nvSpPr>
          <p:cNvPr id="11" name="文本8" title=""/>
          <p:cNvSpPr txBox="1"/>
          <p:nvPr/>
        </p:nvSpPr>
        <p:spPr>
          <a:xfrm>
            <a:off x="6556019" y="4887170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弹性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36300" y="120777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5" name="文本2" title=""/>
          <p:cNvSpPr txBox="1"/>
          <p:nvPr/>
        </p:nvSpPr>
        <p:spPr>
          <a:xfrm>
            <a:off x="332299" y="728910"/>
            <a:ext cx="11742420" cy="54013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（1）重力势能：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①定义：物体由于______________而具有的能叫做重力势能。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②影响因素：物体的__________越大，__________越高，它具有的重力势能越大。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（2）弹性势能：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①定义：物体由于发生______________而具有的能叫做弹性势能。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②影响因素：物体的______________越大，它具有的弹性势能越大。</a:t>
            </a:r>
          </a:p>
        </p:txBody>
      </p:sp>
      <p:sp>
        <p:nvSpPr>
          <p:cNvPr id="6" name="文本3" title=""/>
          <p:cNvSpPr txBox="1"/>
          <p:nvPr/>
        </p:nvSpPr>
        <p:spPr>
          <a:xfrm>
            <a:off x="3860359" y="1395660"/>
            <a:ext cx="1592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被举高</a:t>
            </a:r>
          </a:p>
        </p:txBody>
      </p:sp>
      <p:sp>
        <p:nvSpPr>
          <p:cNvPr id="7" name="文本4" title=""/>
          <p:cNvSpPr txBox="1"/>
          <p:nvPr/>
        </p:nvSpPr>
        <p:spPr>
          <a:xfrm>
            <a:off x="4335339" y="2074475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质量</a:t>
            </a:r>
          </a:p>
        </p:txBody>
      </p:sp>
      <p:sp>
        <p:nvSpPr>
          <p:cNvPr id="8" name="文本5" title=""/>
          <p:cNvSpPr txBox="1"/>
          <p:nvPr/>
        </p:nvSpPr>
        <p:spPr>
          <a:xfrm>
            <a:off x="7688774" y="2074475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位置</a:t>
            </a:r>
          </a:p>
        </p:txBody>
      </p:sp>
      <p:sp>
        <p:nvSpPr>
          <p:cNvPr id="9" name="文本6" title=""/>
          <p:cNvSpPr txBox="1"/>
          <p:nvPr/>
        </p:nvSpPr>
        <p:spPr>
          <a:xfrm>
            <a:off x="4684589" y="3954710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弹性形变</a:t>
            </a:r>
          </a:p>
        </p:txBody>
      </p:sp>
      <p:sp>
        <p:nvSpPr>
          <p:cNvPr id="10" name="文本7" title=""/>
          <p:cNvSpPr txBox="1"/>
          <p:nvPr/>
        </p:nvSpPr>
        <p:spPr>
          <a:xfrm>
            <a:off x="4248344" y="4566850"/>
            <a:ext cx="19989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弹性形变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332423" y="335909"/>
            <a:ext cx="2178685" cy="553720"/>
          </a:xfrm>
          <a:custGeom>
            <a:rect l="l" t="t" r="r" b="b"/>
            <a:pathLst>
              <a:path w="3736" h="1015">
                <a:moveTo>
                  <a:pt x="0" y="10"/>
                </a:moveTo>
                <a:lnTo>
                  <a:pt x="3234" y="0"/>
                </a:lnTo>
                <a:cubicBezTo>
                  <a:pt x="3511" y="0"/>
                  <a:pt x="3736" y="225"/>
                  <a:pt x="3736" y="503"/>
                </a:cubicBezTo>
                <a:cubicBezTo>
                  <a:pt x="3736" y="780"/>
                  <a:pt x="3511" y="1005"/>
                  <a:pt x="3234" y="1005"/>
                </a:cubicBezTo>
                <a:lnTo>
                  <a:pt x="0" y="1015"/>
                </a:lnTo>
                <a:lnTo>
                  <a:pt x="0" y="10"/>
                </a:lnTo>
              </a:path>
            </a:pathLst>
          </a:custGeom>
          <a:solidFill>
            <a:srgbClr val="FFDD9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294323" y="278759"/>
            <a:ext cx="2214245" cy="553720"/>
          </a:xfrm>
          <a:custGeom>
            <a:rect l="l" t="t" r="r" b="b"/>
            <a:pathLst>
              <a:path w="3796" h="1015">
                <a:moveTo>
                  <a:pt x="0" y="10"/>
                </a:moveTo>
                <a:lnTo>
                  <a:pt x="3294" y="0"/>
                </a:lnTo>
                <a:cubicBezTo>
                  <a:pt x="3571" y="0"/>
                  <a:pt x="3796" y="225"/>
                  <a:pt x="3796" y="503"/>
                </a:cubicBezTo>
                <a:cubicBezTo>
                  <a:pt x="3796" y="780"/>
                  <a:pt x="3571" y="1005"/>
                  <a:pt x="3294" y="1005"/>
                </a:cubicBezTo>
                <a:lnTo>
                  <a:pt x="30" y="1015"/>
                </a:lnTo>
                <a:lnTo>
                  <a:pt x="0" y="10"/>
                </a:lnTo>
              </a:path>
            </a:pathLst>
          </a:custGeom>
          <a:solidFill>
            <a:srgbClr val="8361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 title=""/>
          <p:cNvSpPr txBox="1"/>
          <p:nvPr/>
        </p:nvSpPr>
        <p:spPr>
          <a:xfrm>
            <a:off x="350796" y="225923"/>
            <a:ext cx="21005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FFFF">
                    <a:alpha val="100000"/>
                  </a:srgbClr>
                </a:solidFill>
                <a:latin typeface="微软雅黑"/>
                <a:ea typeface="微软雅黑"/>
              </a:rPr>
              <a:t>考点梳理</a:t>
            </a:r>
          </a:p>
        </p:txBody>
      </p:sp>
      <p:sp>
        <p:nvSpPr>
          <p:cNvPr id="5" name="文本2" title=""/>
          <p:cNvSpPr txBox="1"/>
          <p:nvPr/>
        </p:nvSpPr>
        <p:spPr>
          <a:xfrm>
            <a:off x="442655" y="2001117"/>
            <a:ext cx="11750040" cy="34810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 机械能：__________和__________统称为机械能。</a:t>
            </a:r>
          </a:p>
          <a:p>
            <a:pPr marL="0" algn="l">
              <a:lnSpc>
                <a:spcPts val="50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 机械能的转化：动能与势能可以相互转化，机械能与其他形式的能也可以相互转化。由于有摩擦等阻力，在动能与势能的相互转化中，机械能会__________。若不考虑摩擦等阻力，则机械能的总量__________，或者说，机械能是__________的。</a:t>
            </a:r>
          </a:p>
        </p:txBody>
      </p:sp>
      <p:sp>
        <p:nvSpPr>
          <p:cNvPr id="6" name="文本3" title=""/>
          <p:cNvSpPr txBox="1"/>
          <p:nvPr/>
        </p:nvSpPr>
        <p:spPr>
          <a:xfrm>
            <a:off x="2935030" y="2068427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动能</a:t>
            </a:r>
          </a:p>
        </p:txBody>
      </p:sp>
      <p:sp>
        <p:nvSpPr>
          <p:cNvPr id="7" name="文本4" title=""/>
          <p:cNvSpPr txBox="1"/>
          <p:nvPr/>
        </p:nvSpPr>
        <p:spPr>
          <a:xfrm>
            <a:off x="5251510" y="2068427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势能</a:t>
            </a:r>
          </a:p>
        </p:txBody>
      </p:sp>
      <p:sp>
        <p:nvSpPr>
          <p:cNvPr id="8" name="文本5" title=""/>
          <p:cNvSpPr txBox="1"/>
          <p:nvPr/>
        </p:nvSpPr>
        <p:spPr>
          <a:xfrm>
            <a:off x="4541358" y="4008139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减小</a:t>
            </a:r>
          </a:p>
        </p:txBody>
      </p:sp>
      <p:sp>
        <p:nvSpPr>
          <p:cNvPr id="9" name="文本6" title=""/>
          <p:cNvSpPr txBox="1"/>
          <p:nvPr/>
        </p:nvSpPr>
        <p:spPr>
          <a:xfrm>
            <a:off x="2318214" y="4584983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不变</a:t>
            </a:r>
          </a:p>
        </p:txBody>
      </p:sp>
      <p:sp>
        <p:nvSpPr>
          <p:cNvPr id="10" name="文本7" title=""/>
          <p:cNvSpPr txBox="1"/>
          <p:nvPr/>
        </p:nvSpPr>
        <p:spPr>
          <a:xfrm>
            <a:off x="7657290" y="4584983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守恒</a:t>
            </a:r>
          </a:p>
        </p:txBody>
      </p:sp>
      <p:sp>
        <p:nvSpPr>
          <p:cNvPr id="11" name="文本8" title=""/>
          <p:cNvSpPr txBox="1"/>
          <p:nvPr/>
        </p:nvSpPr>
        <p:spPr>
          <a:xfrm>
            <a:off x="2656703" y="336252"/>
            <a:ext cx="28117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50C1ED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机械能的转化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635860" y="1072886"/>
            <a:ext cx="11321415" cy="47136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  下列实例中，关于力对物体做功的分析正确的是（        ）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小鸟将虫子从地上叼上来的过程中做了功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 人沿斜面将油桶推到仓库中的过程中做了功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跳水运动员从跳台跳下的过程中自身重力做了功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 举重运动员举着杠铃不动的过程中做了功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0454684" y="1328350"/>
            <a:ext cx="658336" cy="7740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0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章节目录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pSp>
        <p:nvGrpSpPr>
          <p:cNvPr id="7" name="组合2" title=""/>
          <p:cNvGrpSpPr/>
          <p:nvPr/>
        </p:nvGrpSpPr>
        <p:grpSpPr>
          <a:xfrm>
            <a:off x="1190758" y="1429931"/>
            <a:ext cx="5413543" cy="862858"/>
            <a:chExt cx="5413543" cy="862858"/>
          </a:xfrm>
        </p:grpSpPr>
        <p:sp>
          <p:nvSpPr>
            <p:cNvPr id="8" name="形状4"/>
            <p:cNvSpPr txBox="1"/>
            <p:nvPr/>
          </p:nvSpPr>
          <p:spPr>
            <a:xfrm>
              <a:off x="0" y="0"/>
              <a:ext cx="5413543" cy="849468"/>
            </a:xfrm>
            <a:prstGeom prst="roundRect">
              <a:avLst>
                <a:gd name="adj" fmla="val 16667"/>
              </a:avLst>
            </a:prstGeom>
            <a:solidFill>
              <a:srgbClr val="E2BAF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黑体"/>
                  <a:ea typeface="黑体"/>
                </a:rPr>
                <a:t>第1节 功</a:t>
              </a:r>
            </a:p>
          </p:txBody>
        </p:sp>
        <p:sp>
          <p:nvSpPr>
            <p:cNvPr id="9" name="形状5"/>
            <p:cNvSpPr txBox="1"/>
            <p:nvPr/>
          </p:nvSpPr>
          <p:spPr>
            <a:xfrm rot="3030775">
              <a:off x="203446" y="42938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6"/>
            <p:cNvSpPr txBox="1"/>
            <p:nvPr/>
          </p:nvSpPr>
          <p:spPr>
            <a:xfrm>
              <a:off x="329882" y="169375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1"/>
            <p:cNvSpPr txBox="1"/>
            <p:nvPr/>
          </p:nvSpPr>
          <p:spPr>
            <a:xfrm>
              <a:off x="328248" y="171758"/>
              <a:ext cx="750268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01</a:t>
              </a:r>
            </a:p>
          </p:txBody>
        </p:sp>
      </p:grpSp>
      <p:grpSp>
        <p:nvGrpSpPr>
          <p:cNvPr id="12" name="组合3" title=""/>
          <p:cNvGrpSpPr/>
          <p:nvPr/>
        </p:nvGrpSpPr>
        <p:grpSpPr>
          <a:xfrm>
            <a:off x="1914830" y="2383431"/>
            <a:ext cx="5080168" cy="858993"/>
            <a:chExt cx="5080168" cy="858993"/>
          </a:xfrm>
        </p:grpSpPr>
        <p:sp>
          <p:nvSpPr>
            <p:cNvPr id="13" name="形状7"/>
            <p:cNvSpPr txBox="1"/>
            <p:nvPr/>
          </p:nvSpPr>
          <p:spPr>
            <a:xfrm>
              <a:off x="0" y="0"/>
              <a:ext cx="5080168" cy="858993"/>
            </a:xfrm>
            <a:prstGeom prst="roundRect">
              <a:avLst>
                <a:gd name="adj" fmla="val 16667"/>
              </a:avLst>
            </a:prstGeom>
            <a:solidFill>
              <a:srgbClr val="C1AE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黑体"/>
                  <a:ea typeface="黑体"/>
                </a:rPr>
                <a:t>第2节 功率</a:t>
              </a:r>
            </a:p>
          </p:txBody>
        </p:sp>
        <p:sp>
          <p:nvSpPr>
            <p:cNvPr id="14" name="形状8"/>
            <p:cNvSpPr txBox="1"/>
            <p:nvPr/>
          </p:nvSpPr>
          <p:spPr>
            <a:xfrm rot="3030775">
              <a:off x="203444" y="18907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形状9"/>
            <p:cNvSpPr txBox="1"/>
            <p:nvPr/>
          </p:nvSpPr>
          <p:spPr>
            <a:xfrm>
              <a:off x="329881" y="158473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2"/>
            <p:cNvSpPr txBox="1"/>
            <p:nvPr/>
          </p:nvSpPr>
          <p:spPr>
            <a:xfrm>
              <a:off x="328246" y="160855"/>
              <a:ext cx="750268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02</a:t>
              </a:r>
            </a:p>
          </p:txBody>
        </p:sp>
      </p:grpSp>
      <p:grpSp>
        <p:nvGrpSpPr>
          <p:cNvPr id="17" name="组合4" title=""/>
          <p:cNvGrpSpPr/>
          <p:nvPr/>
        </p:nvGrpSpPr>
        <p:grpSpPr>
          <a:xfrm>
            <a:off x="2638949" y="3338179"/>
            <a:ext cx="6641868" cy="837790"/>
            <a:chExt cx="6641868" cy="837790"/>
          </a:xfrm>
        </p:grpSpPr>
        <p:sp>
          <p:nvSpPr>
            <p:cNvPr id="18" name="形状10"/>
            <p:cNvSpPr txBox="1"/>
            <p:nvPr/>
          </p:nvSpPr>
          <p:spPr>
            <a:xfrm>
              <a:off x="0" y="0"/>
              <a:ext cx="6641868" cy="837790"/>
            </a:xfrm>
            <a:prstGeom prst="roundRect">
              <a:avLst>
                <a:gd name="adj" fmla="val 16667"/>
              </a:avLst>
            </a:prstGeom>
            <a:solidFill>
              <a:srgbClr val="79AEF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黑体"/>
                  <a:ea typeface="黑体"/>
                </a:rPr>
                <a:t>第3节 动能和势能</a:t>
              </a:r>
            </a:p>
          </p:txBody>
        </p:sp>
        <p:sp>
          <p:nvSpPr>
            <p:cNvPr id="19" name="形状11"/>
            <p:cNvSpPr txBox="1"/>
            <p:nvPr/>
          </p:nvSpPr>
          <p:spPr>
            <a:xfrm rot="3030775">
              <a:off x="203372" y="7412"/>
              <a:ext cx="819625" cy="819631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形状12"/>
            <p:cNvSpPr txBox="1"/>
            <p:nvPr/>
          </p:nvSpPr>
          <p:spPr>
            <a:xfrm>
              <a:off x="329762" y="133804"/>
              <a:ext cx="566846" cy="5668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3"/>
            <p:cNvSpPr txBox="1"/>
            <p:nvPr/>
          </p:nvSpPr>
          <p:spPr>
            <a:xfrm>
              <a:off x="328126" y="136186"/>
              <a:ext cx="750000" cy="65193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03</a:t>
              </a:r>
            </a:p>
          </p:txBody>
        </p:sp>
      </p:grpSp>
      <p:grpSp>
        <p:nvGrpSpPr>
          <p:cNvPr id="22" name="组合5" title=""/>
          <p:cNvGrpSpPr/>
          <p:nvPr/>
        </p:nvGrpSpPr>
        <p:grpSpPr>
          <a:xfrm>
            <a:off x="3517653" y="4276158"/>
            <a:ext cx="6176896" cy="838086"/>
            <a:chExt cx="6176896" cy="838086"/>
          </a:xfrm>
        </p:grpSpPr>
        <p:sp>
          <p:nvSpPr>
            <p:cNvPr id="23" name="形状13"/>
            <p:cNvSpPr txBox="1"/>
            <p:nvPr/>
          </p:nvSpPr>
          <p:spPr>
            <a:xfrm>
              <a:off x="0" y="0"/>
              <a:ext cx="6176896" cy="838086"/>
            </a:xfrm>
            <a:prstGeom prst="roundRect">
              <a:avLst>
                <a:gd name="adj" fmla="val 16667"/>
              </a:avLst>
            </a:prstGeom>
            <a:solidFill>
              <a:srgbClr val="73DAE6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第4节  机械能及其转化</a:t>
              </a:r>
            </a:p>
          </p:txBody>
        </p:sp>
        <p:sp>
          <p:nvSpPr>
            <p:cNvPr id="24" name="形状14"/>
            <p:cNvSpPr txBox="1"/>
            <p:nvPr/>
          </p:nvSpPr>
          <p:spPr>
            <a:xfrm rot="3030775">
              <a:off x="203445" y="7414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15"/>
            <p:cNvSpPr txBox="1"/>
            <p:nvPr/>
          </p:nvSpPr>
          <p:spPr>
            <a:xfrm>
              <a:off x="329881" y="133851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文本4"/>
            <p:cNvSpPr txBox="1"/>
            <p:nvPr/>
          </p:nvSpPr>
          <p:spPr>
            <a:xfrm>
              <a:off x="328244" y="136234"/>
              <a:ext cx="750270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04</a:t>
              </a:r>
            </a:p>
          </p:txBody>
        </p:sp>
      </p:grpSp>
      <p:grpSp>
        <p:nvGrpSpPr>
          <p:cNvPr id="27" name="组合6" title=""/>
          <p:cNvGrpSpPr/>
          <p:nvPr/>
        </p:nvGrpSpPr>
        <p:grpSpPr>
          <a:xfrm>
            <a:off x="4066475" y="5191928"/>
            <a:ext cx="6329296" cy="840460"/>
            <a:chExt cx="6329296" cy="840460"/>
          </a:xfrm>
        </p:grpSpPr>
        <p:sp>
          <p:nvSpPr>
            <p:cNvPr id="28" name="形状16"/>
            <p:cNvSpPr txBox="1"/>
            <p:nvPr/>
          </p:nvSpPr>
          <p:spPr>
            <a:xfrm>
              <a:off x="0" y="0"/>
              <a:ext cx="6329296" cy="838086"/>
            </a:xfrm>
            <a:prstGeom prst="roundRect">
              <a:avLst>
                <a:gd name="adj" fmla="val 16667"/>
              </a:avLst>
            </a:prstGeom>
            <a:solidFill>
              <a:srgbClr val="7BE1A4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17"/>
            <p:cNvSpPr txBox="1"/>
            <p:nvPr/>
          </p:nvSpPr>
          <p:spPr>
            <a:xfrm rot="3030775">
              <a:off x="269063" y="20540"/>
              <a:ext cx="819920" cy="819920"/>
            </a:xfrm>
            <a:custGeom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</a:path>
              </a:pathLst>
            </a:custGeom>
            <a:solidFill>
              <a:srgbClr val="FFEE0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0" name="形状18"/>
            <p:cNvSpPr txBox="1"/>
            <p:nvPr/>
          </p:nvSpPr>
          <p:spPr>
            <a:xfrm>
              <a:off x="395499" y="146977"/>
              <a:ext cx="567050" cy="567048"/>
            </a:xfrm>
            <a:prstGeom prst="ellipse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文本5"/>
            <p:cNvSpPr txBox="1"/>
            <p:nvPr/>
          </p:nvSpPr>
          <p:spPr>
            <a:xfrm>
              <a:off x="393862" y="149360"/>
              <a:ext cx="750270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262626">
                      <a:alpha val="100000"/>
                    </a:srgbClr>
                  </a:solidFill>
                  <a:effectLst>
                    <a:outerShdw blurRad="25400" dist="25400" dir="2700000" rotWithShape="0">
                      <a:srgbClr val="000000">
                        <a:alpha val="24705"/>
                      </a:srgbClr>
                    </a:outerShdw>
                  </a:effectLst>
                  <a:latin typeface="思源宋体 CN Heavy"/>
                  <a:ea typeface="思源宋体 CN Heavy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  <p:bldP spid="22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16064" y="1155611"/>
            <a:ext cx="11161395" cy="32365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 小明同学用15 N的水平推力推重为100 N的超市购物车。购物车由静止开始在10 s内沿水平方向前进了10 m。在整个过程中推力做的功为__________J。推力做功的功率是__________W,重力做的功为__________J。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2995936" y="2783872"/>
            <a:ext cx="108775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150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8462277" y="2665943"/>
            <a:ext cx="84963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15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2504875" y="3282163"/>
            <a:ext cx="61150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1159183" y="1072848"/>
            <a:ext cx="10189845" cy="47136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3. 下列关于“功”和“功率”的说法正确的是（        ）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机器的功率越大，做的功越多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 功率不同的机器，做的功可能相等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机器做功的时间越少，功率就越大</a:t>
            </a:r>
          </a:p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做功慢的机器，做的功少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9890036" y="1416787"/>
            <a:ext cx="6286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778650" y="995058"/>
            <a:ext cx="10818495" cy="545274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4.某人用力把一个重为10 N的冰块沿水平冰面踢出，冰块在水平的冰面上滑行40 m后停下来。则冰块在滑行过程中(       )</a:t>
            </a:r>
          </a:p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 人对冰块做了400 J的功</a:t>
            </a:r>
          </a:p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 重力对冰块做了400 J的功</a:t>
            </a:r>
          </a:p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 人和重力都没有对冰块做功</a:t>
            </a:r>
          </a:p>
          <a:p>
            <a:pPr marL="0" algn="l">
              <a:lnSpc>
                <a:spcPts val="5400"/>
              </a:lnSpc>
            </a:pPr>
            <a:r>
              <a:rPr lang="zh-CN" altLang="en-US" sz="29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 以上说法都不对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9982733" y="1846564"/>
            <a:ext cx="76517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C 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06597" y="1156011"/>
            <a:ext cx="11199495" cy="39750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5.如图 所示，空中加油机正在以大小不变的速度给匀速水平飞行的战斗机加油，在加油过程中，战斗机的动能_______,重力势能__________，机械能__________。加油机的动能______，重力势能__________。（均填“增大”“减小”或“不变”）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9721577" y="2060648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增大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2277104" y="2694756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增大</a:t>
            </a:r>
          </a:p>
        </p:txBody>
      </p:sp>
      <p:sp>
        <p:nvSpPr>
          <p:cNvPr id="10" name="文本4" title=""/>
          <p:cNvSpPr txBox="1"/>
          <p:nvPr/>
        </p:nvSpPr>
        <p:spPr>
          <a:xfrm>
            <a:off x="5707370" y="2834354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增大</a:t>
            </a:r>
          </a:p>
        </p:txBody>
      </p:sp>
      <p:sp>
        <p:nvSpPr>
          <p:cNvPr id="11" name="文本5" title=""/>
          <p:cNvSpPr txBox="1"/>
          <p:nvPr/>
        </p:nvSpPr>
        <p:spPr>
          <a:xfrm>
            <a:off x="10071887" y="2694489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减小</a:t>
            </a:r>
          </a:p>
        </p:txBody>
      </p:sp>
      <p:sp>
        <p:nvSpPr>
          <p:cNvPr id="12" name="文本6" title=""/>
          <p:cNvSpPr txBox="1"/>
          <p:nvPr/>
        </p:nvSpPr>
        <p:spPr>
          <a:xfrm>
            <a:off x="2614479" y="3468757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减小</a:t>
            </a:r>
          </a:p>
        </p:txBody>
      </p:sp>
      <p:pic>
        <p:nvPicPr>
          <p:cNvPr id="13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000"/>
          <a:stretch>
            <a:fillRect/>
          </a:stretch>
        </p:blipFill>
        <p:spPr>
          <a:xfrm>
            <a:off x="5596128" y="4513602"/>
            <a:ext cx="4125595" cy="20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888597" y="1156021"/>
            <a:ext cx="11169015" cy="44157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6.2022年5月5日10时38分，长征二号丁运载火箭在太原卫星发射中心点火升空，将8颗卫星送入预定轨道。如图1-11-15所示，随火箭加速升空的卫星（        ）</a:t>
            </a:r>
          </a:p>
          <a:p>
            <a:pPr marL="0" algn="l">
              <a:lnSpc>
                <a:spcPts val="4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A. 动能不变，重力势能增加</a:t>
            </a:r>
          </a:p>
          <a:p>
            <a:pPr marL="0" algn="l">
              <a:lnSpc>
                <a:spcPts val="4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B. 动能增加，机械能不变</a:t>
            </a:r>
          </a:p>
          <a:p>
            <a:pPr marL="0" algn="l">
              <a:lnSpc>
                <a:spcPts val="4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C. 动能增加，机械能增加</a:t>
            </a:r>
          </a:p>
          <a:p>
            <a:pPr marL="0" algn="l">
              <a:lnSpc>
                <a:spcPts val="4600"/>
              </a:lnSpc>
            </a:pP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D. 动能不变，机械能增加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6774609" y="2457002"/>
            <a:ext cx="765175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 C</a:t>
            </a:r>
          </a:p>
        </p:txBody>
      </p:sp>
      <p:pic>
        <p:nvPicPr>
          <p:cNvPr id="9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326" y="2836097"/>
            <a:ext cx="2331082" cy="35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384"/>
          <a:stretch>
            <a:fillRect/>
          </a:stretch>
        </p:blipFill>
        <p:spPr>
          <a:xfrm>
            <a:off x="8985504" y="1156030"/>
            <a:ext cx="3286125" cy="3071389"/>
          </a:xfrm>
          <a:prstGeom prst="rect">
            <a:avLst/>
          </a:prstGeom>
        </p:spPr>
      </p:pic>
      <p:grpSp>
        <p:nvGrpSpPr>
          <p:cNvPr id="3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4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7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8" name="文本1" title=""/>
          <p:cNvSpPr txBox="1"/>
          <p:nvPr/>
        </p:nvSpPr>
        <p:spPr>
          <a:xfrm>
            <a:off x="673694" y="798205"/>
            <a:ext cx="9456420" cy="323659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7.如图示，用细线系住小球悬挂在O点，将小球拉至A点释放，从A点经过B点运动到C点的过程中，小球的重力势能先</a:t>
            </a:r>
            <a:r>
              <a:rPr lang="zh-CN" altLang="en-US" sz="25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</a:t>
            </a: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后__________，动能先__________后__________。（均填“变大”“变小”或“不变”）</a:t>
            </a:r>
          </a:p>
        </p:txBody>
      </p:sp>
      <p:sp>
        <p:nvSpPr>
          <p:cNvPr id="9" name="文本2" title=""/>
          <p:cNvSpPr txBox="1"/>
          <p:nvPr/>
        </p:nvSpPr>
        <p:spPr>
          <a:xfrm>
            <a:off x="1427321" y="2029292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sp>
        <p:nvSpPr>
          <p:cNvPr id="10" name="文本3" title=""/>
          <p:cNvSpPr txBox="1"/>
          <p:nvPr/>
        </p:nvSpPr>
        <p:spPr>
          <a:xfrm>
            <a:off x="4269343" y="2029158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sp>
        <p:nvSpPr>
          <p:cNvPr id="11" name="文本4" title=""/>
          <p:cNvSpPr txBox="1"/>
          <p:nvPr/>
        </p:nvSpPr>
        <p:spPr>
          <a:xfrm>
            <a:off x="8610705" y="1490329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变小</a:t>
            </a:r>
          </a:p>
        </p:txBody>
      </p:sp>
      <p:sp>
        <p:nvSpPr>
          <p:cNvPr id="12" name="文本5" title=""/>
          <p:cNvSpPr txBox="1"/>
          <p:nvPr/>
        </p:nvSpPr>
        <p:spPr>
          <a:xfrm>
            <a:off x="590636" y="3676231"/>
            <a:ext cx="7410450" cy="241724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8. 如图所示，当滚摆向下运动时，不考虑空气阻力和摩擦损失，则关于滚摆，动能</a:t>
            </a:r>
            <a:r>
              <a:rPr lang="zh-CN" altLang="en-US" sz="25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</a:t>
            </a: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,重力势能</a:t>
            </a:r>
            <a:r>
              <a:rPr lang="zh-CN" altLang="en-US" sz="25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   </a:t>
            </a:r>
            <a:r>
              <a:rPr lang="zh-CN" altLang="en-US" sz="25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机械能</a:t>
            </a:r>
            <a:r>
              <a:rPr lang="zh-CN" altLang="en-US" sz="2599" b="0" i="0" u="sng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</a:t>
            </a:r>
            <a:endParaRPr lang="zh-CN" altLang="en-US" sz="2599" b="0" i="0">
              <a:solidFill>
                <a:srgbClr val="000000">
                  <a:alpha val="100000"/>
                </a:srgbClr>
              </a:solidFill>
              <a:latin typeface="微软雅黑"/>
              <a:ea typeface="微软雅黑"/>
            </a:endParaRPr>
          </a:p>
          <a:p>
            <a:pPr marL="0" algn="l"/>
            <a:endParaRPr lang="zh-CN" altLang="en-US" sz="2599" b="0" i="0">
              <a:solidFill>
                <a:srgbClr val="000000">
                  <a:alpha val="100000"/>
                </a:srgbClr>
              </a:solidFill>
              <a:latin typeface="微软雅黑"/>
              <a:ea typeface="微软雅黑"/>
            </a:endParaRPr>
          </a:p>
        </p:txBody>
      </p:sp>
      <p:sp>
        <p:nvSpPr>
          <p:cNvPr id="13" name="文本7" title=""/>
          <p:cNvSpPr txBox="1"/>
          <p:nvPr/>
        </p:nvSpPr>
        <p:spPr>
          <a:xfrm>
            <a:off x="5940628" y="2028977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变小</a:t>
            </a:r>
          </a:p>
        </p:txBody>
      </p:sp>
      <p:pic>
        <p:nvPicPr>
          <p:cNvPr id="14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635"/>
          <a:stretch>
            <a:fillRect/>
          </a:stretch>
        </p:blipFill>
        <p:spPr>
          <a:xfrm>
            <a:off x="8858098" y="3834127"/>
            <a:ext cx="2185140" cy="2907020"/>
          </a:xfrm>
          <a:prstGeom prst="rect">
            <a:avLst/>
          </a:prstGeom>
        </p:spPr>
      </p:pic>
      <p:sp>
        <p:nvSpPr>
          <p:cNvPr id="15" name="文本8" title=""/>
          <p:cNvSpPr txBox="1"/>
          <p:nvPr/>
        </p:nvSpPr>
        <p:spPr>
          <a:xfrm>
            <a:off x="5615149" y="4226928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变大</a:t>
            </a:r>
          </a:p>
        </p:txBody>
      </p:sp>
      <p:sp>
        <p:nvSpPr>
          <p:cNvPr id="16" name="文本9" title=""/>
          <p:cNvSpPr txBox="1"/>
          <p:nvPr/>
        </p:nvSpPr>
        <p:spPr>
          <a:xfrm>
            <a:off x="1131370" y="4750213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变小</a:t>
            </a:r>
          </a:p>
        </p:txBody>
      </p:sp>
      <p:sp>
        <p:nvSpPr>
          <p:cNvPr id="17" name="文本10" title=""/>
          <p:cNvSpPr txBox="1"/>
          <p:nvPr/>
        </p:nvSpPr>
        <p:spPr>
          <a:xfrm>
            <a:off x="3369593" y="4750356"/>
            <a:ext cx="118618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不变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38067" y="957863"/>
            <a:ext cx="11360353" cy="327467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9.如图1-11-9所示的某智能机器人的质量为80 kg，在水平地面上工作时，该机器人匀速直线移动的速度为1 m/s，所受阻力是机器人重力的0.05倍。求：（g取10 N/kg）</a:t>
            </a:r>
          </a:p>
          <a:p>
            <a:pPr marL="0" algn="l">
              <a:lnSpc>
                <a:spcPts val="34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（1）机器人在水平地面上匀速直线移动时的牵引力？</a:t>
            </a:r>
          </a:p>
          <a:p>
            <a:pPr marL="0" algn="l">
              <a:lnSpc>
                <a:spcPts val="34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（2）机器人在水平地面上匀速直线移动30 s，此过</a:t>
            </a:r>
          </a:p>
          <a:p>
            <a:pPr marL="0" algn="l">
              <a:lnSpc>
                <a:spcPts val="34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程中牵引力做的功？</a:t>
            </a:r>
          </a:p>
          <a:p>
            <a:pPr marL="0" algn="l">
              <a:lnSpc>
                <a:spcPts val="3400"/>
              </a:lnSpc>
            </a:pPr>
            <a:r>
              <a:rPr lang="zh-CN" altLang="en-US" sz="2399" b="0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（3）机器人在水平地面上匀速移动时做功的功率是多少？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091" y="2100348"/>
            <a:ext cx="1798320" cy="3542824"/>
          </a:xfrm>
          <a:prstGeom prst="rect">
            <a:avLst/>
          </a:prstGeom>
        </p:spPr>
      </p:pic>
      <p:pic>
        <p:nvPicPr>
          <p:cNvPr id="9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23" y="4324312"/>
            <a:ext cx="4781550" cy="447675"/>
          </a:xfrm>
          <a:prstGeom prst="rect">
            <a:avLst/>
          </a:prstGeom>
        </p:spPr>
      </p:pic>
      <p:sp>
        <p:nvSpPr>
          <p:cNvPr id="10" name="文本2" title=""/>
          <p:cNvSpPr txBox="1"/>
          <p:nvPr/>
        </p:nvSpPr>
        <p:spPr>
          <a:xfrm>
            <a:off x="813683" y="4706483"/>
            <a:ext cx="8420643" cy="139784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500"/>
              </a:lnSpc>
            </a:pPr>
            <a:r>
              <a:rPr lang="zh-CN" altLang="en-US" sz="26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匀速直线动时，由机器人受力平衡可知，机器人的牵引力F</a:t>
            </a:r>
            <a:r>
              <a:rPr lang="zh-CN" altLang="en-US" sz="3799" b="0" i="0" baseline="-2500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牵</a:t>
            </a:r>
            <a:r>
              <a:rPr lang="zh-CN" altLang="en-US" sz="2699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＝f＝0.05G＝0.05×800 N＝40 N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1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典例习题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1456744" y="1155830"/>
            <a:ext cx="7230266" cy="160992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2.    s=vt=1 m/s×30 s=30 m，</a:t>
            </a:r>
          </a:p>
          <a:p>
            <a:pPr marL="0" algn="l">
              <a:lnSpc>
                <a:spcPts val="71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W＝F</a:t>
            </a:r>
            <a:r>
              <a:rPr lang="zh-CN" altLang="en-US" sz="4256" b="0" i="0" baseline="-2500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牵</a:t>
            </a: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s＝40 N×30 m＝1 200 J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457268" y="3787759"/>
            <a:ext cx="7230266" cy="8756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3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3.    P=Fv=40 N×1 m/s=40w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0"/>
            <a:ext cx="12172950" cy="1156076"/>
            <a:chExt cx="12172950" cy="1156076"/>
          </a:xfrm>
        </p:grpSpPr>
        <p:sp>
          <p:nvSpPr>
            <p:cNvPr id="3" name="形状5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6"/>
            <p:cNvSpPr txBox="1"/>
            <p:nvPr/>
          </p:nvSpPr>
          <p:spPr>
            <a:xfrm>
              <a:off x="1631328" y="929840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7"/>
            <p:cNvSpPr txBox="1"/>
            <p:nvPr/>
          </p:nvSpPr>
          <p:spPr>
            <a:xfrm>
              <a:off x="1238145" y="237486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功</a:t>
              </a:r>
            </a:p>
          </p:txBody>
        </p:sp>
        <p:pic>
          <p:nvPicPr>
            <p:cNvPr id="6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grpSp>
        <p:nvGrpSpPr>
          <p:cNvPr id="7" name="组合2" title=""/>
          <p:cNvGrpSpPr/>
          <p:nvPr/>
        </p:nvGrpSpPr>
        <p:grpSpPr>
          <a:xfrm>
            <a:off x="977027" y="1992439"/>
            <a:ext cx="2657475" cy="2438353"/>
            <a:chExt cx="2657475" cy="2438353"/>
          </a:xfrm>
        </p:grpSpPr>
        <p:pic>
          <p:nvPicPr>
            <p:cNvPr id="8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657475" cy="2133600"/>
            </a:xfrm>
            <a:prstGeom prst="rect">
              <a:avLst/>
            </a:prstGeom>
          </p:spPr>
        </p:pic>
        <p:sp>
          <p:nvSpPr>
            <p:cNvPr id="9" name="文本3"/>
            <p:cNvSpPr txBox="1"/>
            <p:nvPr/>
          </p:nvSpPr>
          <p:spPr>
            <a:xfrm>
              <a:off x="634736" y="1941719"/>
              <a:ext cx="1591199" cy="49663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搬而未起</a:t>
              </a:r>
            </a:p>
          </p:txBody>
        </p:sp>
      </p:grpSp>
      <p:pic>
        <p:nvPicPr>
          <p:cNvPr id="10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271" y="1992192"/>
            <a:ext cx="3064669" cy="2043103"/>
          </a:xfrm>
          <a:prstGeom prst="rect">
            <a:avLst/>
          </a:prstGeom>
        </p:spPr>
      </p:pic>
      <p:sp>
        <p:nvSpPr>
          <p:cNvPr id="11" name="文本1" title=""/>
          <p:cNvSpPr txBox="1"/>
          <p:nvPr/>
        </p:nvSpPr>
        <p:spPr>
          <a:xfrm>
            <a:off x="8429082" y="4034447"/>
            <a:ext cx="27305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91F4D">
                    <a:alpha val="100000"/>
                  </a:srgbClr>
                </a:solidFill>
                <a:latin typeface="楷体"/>
                <a:ea typeface="楷体"/>
              </a:rPr>
              <a:t>冰壶</a:t>
            </a:r>
            <a:r>
              <a:rPr lang="zh-CN" altLang="en-US" sz="2499" b="0" i="0">
                <a:solidFill>
                  <a:srgbClr val="3B00FF">
                    <a:alpha val="100000"/>
                  </a:srgbClr>
                </a:solidFill>
                <a:latin typeface="楷体"/>
                <a:ea typeface="楷体"/>
              </a:rPr>
              <a:t>离开手之后</a:t>
            </a:r>
            <a:endParaRPr lang="zh-CN" altLang="en-US" sz="2499" b="0" i="0">
              <a:solidFill>
                <a:srgbClr val="291F4D">
                  <a:alpha val="100000"/>
                </a:srgbClr>
              </a:solidFill>
              <a:latin typeface="楷体"/>
              <a:ea typeface="楷体"/>
            </a:endParaRPr>
          </a:p>
          <a:p>
            <a:pPr marL="0" algn="ctr"/>
            <a:r>
              <a:rPr lang="zh-CN" altLang="en-US" sz="2499" b="0" i="0">
                <a:solidFill>
                  <a:srgbClr val="291F4D">
                    <a:alpha val="100000"/>
                  </a:srgbClr>
                </a:solidFill>
                <a:latin typeface="楷体"/>
                <a:ea typeface="楷体"/>
              </a:rPr>
              <a:t>人对冰壶是否做功</a:t>
            </a:r>
          </a:p>
        </p:txBody>
      </p:sp>
      <p:sp>
        <p:nvSpPr>
          <p:cNvPr id="12" name="形状1" title=""/>
          <p:cNvSpPr txBox="1"/>
          <p:nvPr/>
        </p:nvSpPr>
        <p:spPr>
          <a:xfrm>
            <a:off x="10173376" y="4364212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E68A2E">
              <a:alpha val="100000"/>
            </a:srgbClr>
          </a:solidFill>
          <a:ln w="28575">
            <a:solidFill>
              <a:srgbClr val="00E6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不做功</a:t>
            </a:r>
          </a:p>
        </p:txBody>
      </p:sp>
      <p:pic>
        <p:nvPicPr>
          <p:cNvPr id="13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34" y="2079708"/>
            <a:ext cx="1108575" cy="2263523"/>
          </a:xfrm>
          <a:prstGeom prst="rect">
            <a:avLst/>
          </a:prstGeom>
        </p:spPr>
      </p:pic>
      <p:sp>
        <p:nvSpPr>
          <p:cNvPr id="14" name="文本2" title=""/>
          <p:cNvSpPr txBox="1"/>
          <p:nvPr/>
        </p:nvSpPr>
        <p:spPr>
          <a:xfrm>
            <a:off x="5058804" y="4034761"/>
            <a:ext cx="3038599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楷体"/>
                <a:ea typeface="楷体"/>
              </a:rPr>
              <a:t>手的提力对滑板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楷体"/>
                <a:ea typeface="楷体"/>
              </a:rPr>
              <a:t>是否做功</a:t>
            </a:r>
          </a:p>
        </p:txBody>
      </p:sp>
      <p:grpSp>
        <p:nvGrpSpPr>
          <p:cNvPr id="15" name="组合3" title=""/>
          <p:cNvGrpSpPr/>
          <p:nvPr/>
        </p:nvGrpSpPr>
        <p:grpSpPr>
          <a:xfrm>
            <a:off x="6414207" y="2079879"/>
            <a:ext cx="1683263" cy="1592263"/>
            <a:chExt cx="1683263" cy="1592263"/>
          </a:xfrm>
        </p:grpSpPr>
        <p:sp>
          <p:nvSpPr>
            <p:cNvPr id="16" name="文本4"/>
            <p:cNvSpPr txBox="1"/>
            <p:nvPr/>
          </p:nvSpPr>
          <p:spPr>
            <a:xfrm>
              <a:off x="0" y="0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拉力</a:t>
              </a:r>
              <a:r>
                <a:rPr lang="zh-CN" altLang="en-US" sz="2400" b="0" i="1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F</a:t>
              </a:r>
            </a:p>
          </p:txBody>
        </p:sp>
        <p:sp>
          <p:nvSpPr>
            <p:cNvPr id="17" name="形状8"/>
            <p:cNvSpPr txBox="1"/>
            <p:nvPr/>
          </p:nvSpPr>
          <p:spPr>
            <a:xfrm flipV="1">
              <a:off x="74810" y="1490743"/>
              <a:ext cx="815493" cy="1191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38100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9"/>
            <p:cNvSpPr txBox="1"/>
            <p:nvPr/>
          </p:nvSpPr>
          <p:spPr>
            <a:xfrm flipH="1" flipV="1">
              <a:off x="61017" y="344072"/>
              <a:ext cx="1191" cy="1133092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28575">
              <a:solidFill>
                <a:srgbClr val="3B00FF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5"/>
            <p:cNvSpPr txBox="1"/>
            <p:nvPr/>
          </p:nvSpPr>
          <p:spPr>
            <a:xfrm>
              <a:off x="144447" y="940098"/>
              <a:ext cx="1538816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距离S</a:t>
              </a:r>
            </a:p>
          </p:txBody>
        </p:sp>
      </p:grpSp>
      <p:sp>
        <p:nvSpPr>
          <p:cNvPr id="20" name="形状2" title=""/>
          <p:cNvSpPr txBox="1"/>
          <p:nvPr/>
        </p:nvSpPr>
        <p:spPr>
          <a:xfrm>
            <a:off x="4157282" y="4246169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E68A2E">
              <a:alpha val="100000"/>
            </a:srgbClr>
          </a:solidFill>
          <a:ln w="28575">
            <a:solidFill>
              <a:srgbClr val="00E6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不做功</a:t>
            </a:r>
          </a:p>
        </p:txBody>
      </p:sp>
      <p:sp>
        <p:nvSpPr>
          <p:cNvPr id="21" name="形状3" title=""/>
          <p:cNvSpPr txBox="1"/>
          <p:nvPr/>
        </p:nvSpPr>
        <p:spPr>
          <a:xfrm>
            <a:off x="4500410" y="5314131"/>
            <a:ext cx="3597383" cy="459334"/>
          </a:xfrm>
          <a:custGeom>
            <a:gdLst>
              <a:gd name="connsiteX0" fmla="*/ 76556 w 3597383"/>
              <a:gd name="connsiteY0" fmla="*/ 0 h 459334"/>
              <a:gd name="connsiteX1" fmla="*/ 3520827 w 3597383"/>
              <a:gd name="connsiteY1" fmla="*/ 0 h 459334"/>
              <a:gd name="connsiteX2" fmla="*/ 3541131 w 3597383"/>
              <a:gd name="connsiteY2" fmla="*/ 0 h 459334"/>
              <a:gd name="connsiteX3" fmla="*/ 3589318 w 3597383"/>
              <a:gd name="connsiteY3" fmla="*/ 36780 h 459334"/>
              <a:gd name="connsiteX4" fmla="*/ 3597383 w 3597383"/>
              <a:gd name="connsiteY4" fmla="*/ 382778 h 459334"/>
              <a:gd name="connsiteX5" fmla="*/ 3597383 w 3597383"/>
              <a:gd name="connsiteY5" fmla="*/ 403082 h 459334"/>
              <a:gd name="connsiteX6" fmla="*/ 3560603 w 3597383"/>
              <a:gd name="connsiteY6" fmla="*/ 451268 h 459334"/>
              <a:gd name="connsiteX7" fmla="*/ 76556 w 3597383"/>
              <a:gd name="connsiteY7" fmla="*/ 459334 h 459334"/>
              <a:gd name="connsiteX8" fmla="*/ 34275 w 3597383"/>
              <a:gd name="connsiteY8" fmla="*/ 459334 h 459334"/>
              <a:gd name="connsiteX9" fmla="*/ 0 w 3597383"/>
              <a:gd name="connsiteY9" fmla="*/ 76556 h 459334"/>
              <a:gd name="connsiteX10" fmla="*/ 0 w 3597383"/>
              <a:gd name="connsiteY10" fmla="*/ 34275 h 4593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7383" h="459334">
                <a:moveTo>
                  <a:pt x="76556" y="0"/>
                </a:moveTo>
                <a:lnTo>
                  <a:pt x="3520827" y="0"/>
                </a:lnTo>
                <a:cubicBezTo>
                  <a:pt x="3541131" y="0"/>
                  <a:pt x="3560604" y="8066"/>
                  <a:pt x="3574961" y="22423"/>
                </a:cubicBezTo>
                <a:cubicBezTo>
                  <a:pt x="3589318" y="36780"/>
                  <a:pt x="3597383" y="56252"/>
                  <a:pt x="3597383" y="76556"/>
                </a:cubicBezTo>
                <a:lnTo>
                  <a:pt x="3597383" y="382778"/>
                </a:lnTo>
                <a:cubicBezTo>
                  <a:pt x="3597383" y="403082"/>
                  <a:pt x="3589318" y="422554"/>
                  <a:pt x="3574961" y="436911"/>
                </a:cubicBezTo>
                <a:cubicBezTo>
                  <a:pt x="3560603" y="451268"/>
                  <a:pt x="3541131" y="459334"/>
                  <a:pt x="3520827" y="459334"/>
                </a:cubicBezTo>
                <a:lnTo>
                  <a:pt x="76556" y="459334"/>
                </a:lnTo>
                <a:cubicBezTo>
                  <a:pt x="34275" y="459334"/>
                  <a:pt x="0" y="425059"/>
                  <a:pt x="0" y="382778"/>
                </a:cubicBezTo>
                <a:lnTo>
                  <a:pt x="0" y="76556"/>
                </a:lnTo>
                <a:cubicBezTo>
                  <a:pt x="0" y="34275"/>
                  <a:pt x="34275" y="0"/>
                  <a:pt x="76556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力距垂直（垂直无功）</a:t>
            </a:r>
          </a:p>
        </p:txBody>
      </p:sp>
      <p:sp>
        <p:nvSpPr>
          <p:cNvPr id="22" name="形状4" title=""/>
          <p:cNvSpPr txBox="1"/>
          <p:nvPr/>
        </p:nvSpPr>
        <p:spPr>
          <a:xfrm>
            <a:off x="8262204" y="5314731"/>
            <a:ext cx="3597383" cy="459334"/>
          </a:xfrm>
          <a:custGeom>
            <a:gdLst>
              <a:gd name="connsiteX0" fmla="*/ 76556 w 3597383"/>
              <a:gd name="connsiteY0" fmla="*/ 0 h 459334"/>
              <a:gd name="connsiteX1" fmla="*/ 3520827 w 3597383"/>
              <a:gd name="connsiteY1" fmla="*/ 0 h 459334"/>
              <a:gd name="connsiteX2" fmla="*/ 3541131 w 3597383"/>
              <a:gd name="connsiteY2" fmla="*/ 0 h 459334"/>
              <a:gd name="connsiteX3" fmla="*/ 3589318 w 3597383"/>
              <a:gd name="connsiteY3" fmla="*/ 36780 h 459334"/>
              <a:gd name="connsiteX4" fmla="*/ 3597383 w 3597383"/>
              <a:gd name="connsiteY4" fmla="*/ 382778 h 459334"/>
              <a:gd name="connsiteX5" fmla="*/ 3597383 w 3597383"/>
              <a:gd name="connsiteY5" fmla="*/ 403082 h 459334"/>
              <a:gd name="connsiteX6" fmla="*/ 3560603 w 3597383"/>
              <a:gd name="connsiteY6" fmla="*/ 451268 h 459334"/>
              <a:gd name="connsiteX7" fmla="*/ 76556 w 3597383"/>
              <a:gd name="connsiteY7" fmla="*/ 459334 h 459334"/>
              <a:gd name="connsiteX8" fmla="*/ 34275 w 3597383"/>
              <a:gd name="connsiteY8" fmla="*/ 459334 h 459334"/>
              <a:gd name="connsiteX9" fmla="*/ 0 w 3597383"/>
              <a:gd name="connsiteY9" fmla="*/ 76556 h 459334"/>
              <a:gd name="connsiteX10" fmla="*/ 0 w 3597383"/>
              <a:gd name="connsiteY10" fmla="*/ 34275 h 4593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7383" h="459334">
                <a:moveTo>
                  <a:pt x="76556" y="0"/>
                </a:moveTo>
                <a:lnTo>
                  <a:pt x="3520827" y="0"/>
                </a:lnTo>
                <a:cubicBezTo>
                  <a:pt x="3541131" y="0"/>
                  <a:pt x="3560604" y="8066"/>
                  <a:pt x="3574961" y="22423"/>
                </a:cubicBezTo>
                <a:cubicBezTo>
                  <a:pt x="3589318" y="36780"/>
                  <a:pt x="3597383" y="56252"/>
                  <a:pt x="3597383" y="76556"/>
                </a:cubicBezTo>
                <a:lnTo>
                  <a:pt x="3597383" y="382778"/>
                </a:lnTo>
                <a:cubicBezTo>
                  <a:pt x="3597383" y="403082"/>
                  <a:pt x="3589318" y="422554"/>
                  <a:pt x="3574961" y="436911"/>
                </a:cubicBezTo>
                <a:cubicBezTo>
                  <a:pt x="3560603" y="451268"/>
                  <a:pt x="3541131" y="459334"/>
                  <a:pt x="3520827" y="459334"/>
                </a:cubicBezTo>
                <a:lnTo>
                  <a:pt x="76556" y="459334"/>
                </a:lnTo>
                <a:cubicBezTo>
                  <a:pt x="34275" y="459334"/>
                  <a:pt x="0" y="425059"/>
                  <a:pt x="0" y="382778"/>
                </a:cubicBezTo>
                <a:lnTo>
                  <a:pt x="0" y="76556"/>
                </a:lnTo>
                <a:cubicBezTo>
                  <a:pt x="0" y="34275"/>
                  <a:pt x="34275" y="0"/>
                  <a:pt x="76556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无力有距（惯性无功）</a:t>
            </a:r>
          </a:p>
        </p:txBody>
      </p:sp>
      <p:grpSp>
        <p:nvGrpSpPr>
          <p:cNvPr id="23" name="组合4" title=""/>
          <p:cNvGrpSpPr/>
          <p:nvPr/>
        </p:nvGrpSpPr>
        <p:grpSpPr>
          <a:xfrm>
            <a:off x="468944" y="4451213"/>
            <a:ext cx="3636207" cy="1322138"/>
            <a:chExt cx="3636207" cy="1322138"/>
          </a:xfrm>
        </p:grpSpPr>
        <p:sp>
          <p:nvSpPr>
            <p:cNvPr id="24" name="形状10"/>
            <p:cNvSpPr txBox="1"/>
            <p:nvPr/>
          </p:nvSpPr>
          <p:spPr>
            <a:xfrm>
              <a:off x="0" y="0"/>
              <a:ext cx="1617825" cy="839512"/>
            </a:xfrm>
            <a:custGeom>
              <a:gdLst>
                <a:gd name="connsiteX0" fmla="*/ 682520 w 1617825"/>
                <a:gd name="connsiteY0" fmla="*/ 0 h 839512"/>
                <a:gd name="connsiteX1" fmla="*/ 898283 w 1617825"/>
                <a:gd name="connsiteY1" fmla="*/ 147283 h 839512"/>
                <a:gd name="connsiteX2" fmla="*/ 1049059 w 1617825"/>
                <a:gd name="connsiteY2" fmla="*/ 22093 h 839512"/>
                <a:gd name="connsiteX3" fmla="*/ 1121121 w 1617825"/>
                <a:gd name="connsiteY3" fmla="*/ 173057 h 839512"/>
                <a:gd name="connsiteX4" fmla="*/ 1407627 w 1617825"/>
                <a:gd name="connsiteY4" fmla="*/ 47867 h 839512"/>
                <a:gd name="connsiteX5" fmla="*/ 1273923 w 1617825"/>
                <a:gd name="connsiteY5" fmla="*/ 243017 h 839512"/>
                <a:gd name="connsiteX6" fmla="*/ 1523030 w 1617825"/>
                <a:gd name="connsiteY6" fmla="*/ 217242 h 839512"/>
                <a:gd name="connsiteX7" fmla="*/ 1407627 w 1617825"/>
                <a:gd name="connsiteY7" fmla="*/ 357161 h 839512"/>
                <a:gd name="connsiteX8" fmla="*/ 1617825 w 1617825"/>
                <a:gd name="connsiteY8" fmla="*/ 471305 h 839512"/>
                <a:gd name="connsiteX9" fmla="*/ 1305757 w 1617825"/>
                <a:gd name="connsiteY9" fmla="*/ 452895 h 839512"/>
                <a:gd name="connsiteX10" fmla="*/ 1346081 w 1617825"/>
                <a:gd name="connsiteY10" fmla="*/ 570721 h 839512"/>
                <a:gd name="connsiteX11" fmla="*/ 1140221 w 1617825"/>
                <a:gd name="connsiteY11" fmla="*/ 548629 h 839512"/>
                <a:gd name="connsiteX12" fmla="*/ 1200730 w 1617825"/>
                <a:gd name="connsiteY12" fmla="*/ 710640 h 839512"/>
                <a:gd name="connsiteX13" fmla="*/ 898283 w 1617825"/>
                <a:gd name="connsiteY13" fmla="*/ 640680 h 839512"/>
                <a:gd name="connsiteX14" fmla="*/ 720013 w 1617825"/>
                <a:gd name="connsiteY14" fmla="*/ 821102 h 839512"/>
                <a:gd name="connsiteX15" fmla="*/ 625643 w 1617825"/>
                <a:gd name="connsiteY15" fmla="*/ 710640 h 839512"/>
                <a:gd name="connsiteX16" fmla="*/ 280705 w 1617825"/>
                <a:gd name="connsiteY16" fmla="*/ 839512 h 839512"/>
                <a:gd name="connsiteX17" fmla="*/ 344373 w 1617825"/>
                <a:gd name="connsiteY17" fmla="*/ 640680 h 839512"/>
                <a:gd name="connsiteX18" fmla="*/ 102435 w 1617825"/>
                <a:gd name="connsiteY18" fmla="*/ 618588 h 839512"/>
                <a:gd name="connsiteX19" fmla="*/ 267971 w 1617825"/>
                <a:gd name="connsiteY19" fmla="*/ 497080 h 839512"/>
                <a:gd name="connsiteX20" fmla="*/ 0 w 1617825"/>
                <a:gd name="connsiteY20" fmla="*/ 393982 h 839512"/>
                <a:gd name="connsiteX21" fmla="*/ 280705 w 1617825"/>
                <a:gd name="connsiteY21" fmla="*/ 342433 h 839512"/>
                <a:gd name="connsiteX22" fmla="*/ 166103 w 1617825"/>
                <a:gd name="connsiteY22" fmla="*/ 125190 h 839512"/>
                <a:gd name="connsiteX23" fmla="*/ 586311 w 1617825"/>
                <a:gd name="connsiteY23" fmla="*/ 195150 h 839512"/>
                <a:gd name="connsiteX24" fmla="*/ 682520 w 1617825"/>
                <a:gd name="connsiteY24" fmla="*/ 0 h 83951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7825" h="839512">
                  <a:moveTo>
                    <a:pt x="682520" y="0"/>
                  </a:moveTo>
                  <a:lnTo>
                    <a:pt x="898283" y="147283"/>
                  </a:lnTo>
                  <a:lnTo>
                    <a:pt x="1049059" y="22093"/>
                  </a:lnTo>
                  <a:lnTo>
                    <a:pt x="1121121" y="173057"/>
                  </a:lnTo>
                  <a:lnTo>
                    <a:pt x="1407627" y="47867"/>
                  </a:lnTo>
                  <a:lnTo>
                    <a:pt x="1273923" y="243017"/>
                  </a:lnTo>
                  <a:lnTo>
                    <a:pt x="1523030" y="217242"/>
                  </a:lnTo>
                  <a:lnTo>
                    <a:pt x="1407627" y="357161"/>
                  </a:lnTo>
                  <a:lnTo>
                    <a:pt x="1617825" y="471305"/>
                  </a:lnTo>
                  <a:lnTo>
                    <a:pt x="1305757" y="452895"/>
                  </a:lnTo>
                  <a:lnTo>
                    <a:pt x="1346081" y="570721"/>
                  </a:lnTo>
                  <a:lnTo>
                    <a:pt x="1140221" y="548629"/>
                  </a:lnTo>
                  <a:lnTo>
                    <a:pt x="1200730" y="710640"/>
                  </a:lnTo>
                  <a:lnTo>
                    <a:pt x="898283" y="640680"/>
                  </a:lnTo>
                  <a:lnTo>
                    <a:pt x="720013" y="821102"/>
                  </a:lnTo>
                  <a:lnTo>
                    <a:pt x="625643" y="710640"/>
                  </a:lnTo>
                  <a:lnTo>
                    <a:pt x="280705" y="839512"/>
                  </a:lnTo>
                  <a:lnTo>
                    <a:pt x="344373" y="640680"/>
                  </a:lnTo>
                  <a:lnTo>
                    <a:pt x="102435" y="618588"/>
                  </a:lnTo>
                  <a:lnTo>
                    <a:pt x="267971" y="497080"/>
                  </a:lnTo>
                  <a:lnTo>
                    <a:pt x="0" y="393982"/>
                  </a:lnTo>
                  <a:lnTo>
                    <a:pt x="280705" y="342433"/>
                  </a:lnTo>
                  <a:lnTo>
                    <a:pt x="166103" y="125190"/>
                  </a:lnTo>
                  <a:lnTo>
                    <a:pt x="586311" y="195150"/>
                  </a:lnTo>
                  <a:lnTo>
                    <a:pt x="682520" y="0"/>
                  </a:lnTo>
                  <a:close/>
                </a:path>
              </a:pathLst>
            </a:custGeom>
            <a:solidFill>
              <a:srgbClr val="E68A2E">
                <a:alpha val="100000"/>
              </a:srgbClr>
            </a:solidFill>
            <a:ln w="28575">
              <a:solidFill>
                <a:srgbClr val="00E6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1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不做功</a:t>
              </a:r>
            </a:p>
          </p:txBody>
        </p:sp>
        <p:sp>
          <p:nvSpPr>
            <p:cNvPr id="25" name="形状11"/>
            <p:cNvSpPr txBox="1"/>
            <p:nvPr/>
          </p:nvSpPr>
          <p:spPr>
            <a:xfrm>
              <a:off x="38824" y="862804"/>
              <a:ext cx="3597383" cy="459334"/>
            </a:xfrm>
            <a:custGeom>
              <a:gdLst>
                <a:gd name="connsiteX0" fmla="*/ 76556 w 3597383"/>
                <a:gd name="connsiteY0" fmla="*/ 0 h 459334"/>
                <a:gd name="connsiteX1" fmla="*/ 3520827 w 3597383"/>
                <a:gd name="connsiteY1" fmla="*/ 0 h 459334"/>
                <a:gd name="connsiteX2" fmla="*/ 3541131 w 3597383"/>
                <a:gd name="connsiteY2" fmla="*/ 0 h 459334"/>
                <a:gd name="connsiteX3" fmla="*/ 3589318 w 3597383"/>
                <a:gd name="connsiteY3" fmla="*/ 36780 h 459334"/>
                <a:gd name="connsiteX4" fmla="*/ 3597383 w 3597383"/>
                <a:gd name="connsiteY4" fmla="*/ 382778 h 459334"/>
                <a:gd name="connsiteX5" fmla="*/ 3597383 w 3597383"/>
                <a:gd name="connsiteY5" fmla="*/ 403082 h 459334"/>
                <a:gd name="connsiteX6" fmla="*/ 3560603 w 3597383"/>
                <a:gd name="connsiteY6" fmla="*/ 451268 h 459334"/>
                <a:gd name="connsiteX7" fmla="*/ 76556 w 3597383"/>
                <a:gd name="connsiteY7" fmla="*/ 459334 h 459334"/>
                <a:gd name="connsiteX8" fmla="*/ 34275 w 3597383"/>
                <a:gd name="connsiteY8" fmla="*/ 459334 h 459334"/>
                <a:gd name="connsiteX9" fmla="*/ 0 w 3597383"/>
                <a:gd name="connsiteY9" fmla="*/ 76556 h 459334"/>
                <a:gd name="connsiteX10" fmla="*/ 0 w 3597383"/>
                <a:gd name="connsiteY10" fmla="*/ 34275 h 45933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97383" h="459334">
                  <a:moveTo>
                    <a:pt x="76556" y="0"/>
                  </a:moveTo>
                  <a:lnTo>
                    <a:pt x="3520827" y="0"/>
                  </a:lnTo>
                  <a:cubicBezTo>
                    <a:pt x="3541131" y="0"/>
                    <a:pt x="3560604" y="8066"/>
                    <a:pt x="3574961" y="22423"/>
                  </a:cubicBezTo>
                  <a:cubicBezTo>
                    <a:pt x="3589318" y="36780"/>
                    <a:pt x="3597383" y="56252"/>
                    <a:pt x="3597383" y="76556"/>
                  </a:cubicBezTo>
                  <a:lnTo>
                    <a:pt x="3597383" y="382778"/>
                  </a:lnTo>
                  <a:cubicBezTo>
                    <a:pt x="3597383" y="403082"/>
                    <a:pt x="3589318" y="422554"/>
                    <a:pt x="3574961" y="436911"/>
                  </a:cubicBezTo>
                  <a:cubicBezTo>
                    <a:pt x="3560603" y="451268"/>
                    <a:pt x="3541131" y="459334"/>
                    <a:pt x="3520827" y="459334"/>
                  </a:cubicBezTo>
                  <a:lnTo>
                    <a:pt x="76556" y="459334"/>
                  </a:lnTo>
                  <a:cubicBezTo>
                    <a:pt x="34275" y="459334"/>
                    <a:pt x="0" y="425059"/>
                    <a:pt x="0" y="382778"/>
                  </a:cubicBezTo>
                  <a:lnTo>
                    <a:pt x="0" y="76556"/>
                  </a:lnTo>
                  <a:cubicBezTo>
                    <a:pt x="0" y="34275"/>
                    <a:pt x="34275" y="0"/>
                    <a:pt x="76556" y="0"/>
                  </a:cubicBezTo>
                  <a:close/>
                </a:path>
              </a:pathLst>
            </a:custGeom>
            <a:solidFill>
              <a:srgbClr val="9DF5C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l"/>
              <a:r>
                <a:rPr lang="zh-CN" altLang="en-US" sz="2599" b="1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有力无距（劳而无功）</a:t>
              </a:r>
            </a:p>
          </p:txBody>
        </p:sp>
      </p:grpSp>
      <p:pic>
        <p:nvPicPr>
          <p:cNvPr id="26" name="思维导图1" title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834" y="753894"/>
            <a:ext cx="80010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9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88889E-06 L 0.1041209 -1.388889E-06 E" pathEditMode="relative" ptsTypes="">
                                      <p:cBhvr>
                                        <p:cTn id="21" dur="3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9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9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99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4" grpId="0" animBg="1"/>
      <p:bldP spid="13" grpId="1" animBg="1"/>
      <p:bldP spid="20" grpId="0" animBg="1"/>
      <p:bldP spid="15" grpId="0" animBg="1"/>
      <p:bldP spid="21" grpId="0" animBg="1"/>
      <p:bldP spid="10" grpId="0" animBg="1"/>
      <p:bldP spid="11" grpId="0" animBg="1"/>
      <p:bldP spid="12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6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7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8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功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79517" y="3825164"/>
            <a:ext cx="30480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起重机对货物的拉力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是否做功</a:t>
            </a:r>
          </a:p>
        </p:txBody>
      </p:sp>
      <p:grpSp>
        <p:nvGrpSpPr>
          <p:cNvPr id="8" name="组合2" title=""/>
          <p:cNvGrpSpPr/>
          <p:nvPr/>
        </p:nvGrpSpPr>
        <p:grpSpPr>
          <a:xfrm>
            <a:off x="8197729" y="1262043"/>
            <a:ext cx="3663429" cy="3356725"/>
            <a:chExt cx="3663429" cy="3356725"/>
          </a:xfrm>
        </p:grpSpPr>
        <p:pic>
          <p:nvPicPr>
            <p:cNvPr id="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63429" cy="3086100"/>
            </a:xfrm>
            <a:prstGeom prst="rect">
              <a:avLst/>
            </a:prstGeom>
          </p:spPr>
        </p:pic>
        <p:sp>
          <p:nvSpPr>
            <p:cNvPr id="10" name="文本3"/>
            <p:cNvSpPr txBox="1"/>
            <p:nvPr/>
          </p:nvSpPr>
          <p:spPr>
            <a:xfrm>
              <a:off x="180525" y="2441944"/>
              <a:ext cx="2730500" cy="91478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2499" b="0" i="0">
                  <a:solidFill>
                    <a:srgbClr val="0F2C52">
                      <a:alpha val="100000"/>
                    </a:srgbClr>
                  </a:solidFill>
                  <a:latin typeface="黑体"/>
                  <a:ea typeface="黑体"/>
                </a:rPr>
                <a:t>人向上爬楼梯</a:t>
              </a:r>
            </a:p>
            <a:p>
              <a:pPr marL="0" algn="ctr"/>
              <a:r>
                <a:rPr lang="zh-CN" altLang="en-US" sz="2499" b="0" i="0">
                  <a:solidFill>
                    <a:srgbClr val="0F2C52">
                      <a:alpha val="100000"/>
                    </a:srgbClr>
                  </a:solidFill>
                  <a:latin typeface="黑体"/>
                  <a:ea typeface="黑体"/>
                </a:rPr>
                <a:t>重力是否对人做功</a:t>
              </a:r>
            </a:p>
          </p:txBody>
        </p:sp>
      </p:grpSp>
      <p:sp>
        <p:nvSpPr>
          <p:cNvPr id="11" name="形状1" title=""/>
          <p:cNvSpPr txBox="1"/>
          <p:nvPr/>
        </p:nvSpPr>
        <p:spPr>
          <a:xfrm>
            <a:off x="4320902" y="2221135"/>
            <a:ext cx="3542443" cy="1188291"/>
          </a:xfrm>
          <a:custGeom>
            <a:gdLst>
              <a:gd name="connsiteX0" fmla="*/ 0 w 3542443"/>
              <a:gd name="connsiteY0" fmla="*/ 0 h 1188291"/>
              <a:gd name="connsiteX1" fmla="*/ 3542443 w 3542443"/>
              <a:gd name="connsiteY1" fmla="*/ 1188291 h 1188291"/>
              <a:gd name="connsiteX2" fmla="*/ 0 w 3542443"/>
              <a:gd name="connsiteY2" fmla="*/ 1188291 h 1188291"/>
              <a:gd name="connsiteX3" fmla="*/ 0 w 3542443"/>
              <a:gd name="connsiteY3" fmla="*/ 0 h 118829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2443" h="1188291">
                <a:moveTo>
                  <a:pt x="0" y="0"/>
                </a:moveTo>
                <a:lnTo>
                  <a:pt x="3542443" y="1188291"/>
                </a:lnTo>
                <a:lnTo>
                  <a:pt x="0" y="1188291"/>
                </a:lnTo>
                <a:lnTo>
                  <a:pt x="0" y="0"/>
                </a:lnTo>
                <a:close/>
              </a:path>
            </a:pathLst>
          </a:custGeom>
          <a:solidFill>
            <a:srgbClr val="6F6F73">
              <a:alpha val="100000"/>
            </a:srgbClr>
          </a:solidFill>
          <a:ln w="19050">
            <a:solidFill>
              <a:srgbClr val="6F6F7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2" title=""/>
          <p:cNvSpPr txBox="1"/>
          <p:nvPr/>
        </p:nvSpPr>
        <p:spPr>
          <a:xfrm rot="1110000">
            <a:off x="4509354" y="1872301"/>
            <a:ext cx="1212680" cy="586781"/>
          </a:xfrm>
          <a:prstGeom prst="rect">
            <a:avLst/>
          </a:prstGeom>
          <a:solidFill>
            <a:srgbClr val="E68A2E">
              <a:alpha val="100000"/>
            </a:srgbClr>
          </a:solidFill>
          <a:ln w="19050">
            <a:solidFill>
              <a:srgbClr val="CC7014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2" title=""/>
          <p:cNvSpPr txBox="1"/>
          <p:nvPr/>
        </p:nvSpPr>
        <p:spPr>
          <a:xfrm>
            <a:off x="4218807" y="3782835"/>
            <a:ext cx="3365500" cy="914781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物体沿斜面下滑时</a:t>
            </a:r>
          </a:p>
          <a:p>
            <a:pPr marL="0" algn="ctr"/>
            <a:r>
              <a:rPr lang="zh-CN" altLang="en-US" sz="2499" b="0" i="0">
                <a:solidFill>
                  <a:srgbClr val="250A33">
                    <a:alpha val="100000"/>
                  </a:srgbClr>
                </a:solidFill>
                <a:latin typeface="黑体"/>
                <a:ea typeface="黑体"/>
              </a:rPr>
              <a:t>哪些力对物体是否做功</a:t>
            </a:r>
          </a:p>
        </p:txBody>
      </p:sp>
      <p:sp>
        <p:nvSpPr>
          <p:cNvPr id="14" name="形状3" title=""/>
          <p:cNvSpPr txBox="1"/>
          <p:nvPr/>
        </p:nvSpPr>
        <p:spPr>
          <a:xfrm>
            <a:off x="1913639" y="3238748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sp>
        <p:nvSpPr>
          <p:cNvPr id="15" name="形状4" title=""/>
          <p:cNvSpPr txBox="1"/>
          <p:nvPr/>
        </p:nvSpPr>
        <p:spPr>
          <a:xfrm>
            <a:off x="4485827" y="912019"/>
            <a:ext cx="2551271" cy="1484233"/>
          </a:xfrm>
          <a:custGeom>
            <a:gdLst>
              <a:gd name="connsiteX0" fmla="*/ 1076318 w 2551271"/>
              <a:gd name="connsiteY0" fmla="*/ 0 h 1484233"/>
              <a:gd name="connsiteX1" fmla="*/ 1416571 w 2551271"/>
              <a:gd name="connsiteY1" fmla="*/ 260392 h 1484233"/>
              <a:gd name="connsiteX2" fmla="*/ 1654341 w 2551271"/>
              <a:gd name="connsiteY2" fmla="*/ 39059 h 1484233"/>
              <a:gd name="connsiteX3" fmla="*/ 1767981 w 2551271"/>
              <a:gd name="connsiteY3" fmla="*/ 305960 h 1484233"/>
              <a:gd name="connsiteX4" fmla="*/ 2219794 w 2551271"/>
              <a:gd name="connsiteY4" fmla="*/ 84627 h 1484233"/>
              <a:gd name="connsiteX5" fmla="*/ 2008947 w 2551271"/>
              <a:gd name="connsiteY5" fmla="*/ 429646 h 1484233"/>
              <a:gd name="connsiteX6" fmla="*/ 2401782 w 2551271"/>
              <a:gd name="connsiteY6" fmla="*/ 384078 h 1484233"/>
              <a:gd name="connsiteX7" fmla="*/ 2219794 w 2551271"/>
              <a:gd name="connsiteY7" fmla="*/ 631450 h 1484233"/>
              <a:gd name="connsiteX8" fmla="*/ 2551271 w 2551271"/>
              <a:gd name="connsiteY8" fmla="*/ 833254 h 1484233"/>
              <a:gd name="connsiteX9" fmla="*/ 2059148 w 2551271"/>
              <a:gd name="connsiteY9" fmla="*/ 800704 h 1484233"/>
              <a:gd name="connsiteX10" fmla="*/ 2122737 w 2551271"/>
              <a:gd name="connsiteY10" fmla="*/ 1009018 h 1484233"/>
              <a:gd name="connsiteX11" fmla="*/ 1798102 w 2551271"/>
              <a:gd name="connsiteY11" fmla="*/ 969960 h 1484233"/>
              <a:gd name="connsiteX12" fmla="*/ 1893523 w 2551271"/>
              <a:gd name="connsiteY12" fmla="*/ 1256390 h 1484233"/>
              <a:gd name="connsiteX13" fmla="*/ 1416571 w 2551271"/>
              <a:gd name="connsiteY13" fmla="*/ 1132704 h 1484233"/>
              <a:gd name="connsiteX14" fmla="*/ 1135443 w 2551271"/>
              <a:gd name="connsiteY14" fmla="*/ 1451685 h 1484233"/>
              <a:gd name="connsiteX15" fmla="*/ 986625 w 2551271"/>
              <a:gd name="connsiteY15" fmla="*/ 1256390 h 1484233"/>
              <a:gd name="connsiteX16" fmla="*/ 442665 w 2551271"/>
              <a:gd name="connsiteY16" fmla="*/ 1484233 h 1484233"/>
              <a:gd name="connsiteX17" fmla="*/ 543067 w 2551271"/>
              <a:gd name="connsiteY17" fmla="*/ 1132704 h 1484233"/>
              <a:gd name="connsiteX18" fmla="*/ 161537 w 2551271"/>
              <a:gd name="connsiteY18" fmla="*/ 1093646 h 1484233"/>
              <a:gd name="connsiteX19" fmla="*/ 422584 w 2551271"/>
              <a:gd name="connsiteY19" fmla="*/ 878822 h 1484233"/>
              <a:gd name="connsiteX20" fmla="*/ 0 w 2551271"/>
              <a:gd name="connsiteY20" fmla="*/ 696548 h 1484233"/>
              <a:gd name="connsiteX21" fmla="*/ 442665 w 2551271"/>
              <a:gd name="connsiteY21" fmla="*/ 605411 h 1484233"/>
              <a:gd name="connsiteX22" fmla="*/ 261940 w 2551271"/>
              <a:gd name="connsiteY22" fmla="*/ 221333 h 1484233"/>
              <a:gd name="connsiteX23" fmla="*/ 924598 w 2551271"/>
              <a:gd name="connsiteY23" fmla="*/ 345019 h 1484233"/>
              <a:gd name="connsiteX24" fmla="*/ 1076318 w 2551271"/>
              <a:gd name="connsiteY24" fmla="*/ 0 h 14842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51271" h="1484233">
                <a:moveTo>
                  <a:pt x="1076318" y="0"/>
                </a:moveTo>
                <a:lnTo>
                  <a:pt x="1416571" y="260392"/>
                </a:lnTo>
                <a:lnTo>
                  <a:pt x="1654341" y="39059"/>
                </a:lnTo>
                <a:lnTo>
                  <a:pt x="1767981" y="305960"/>
                </a:lnTo>
                <a:lnTo>
                  <a:pt x="2219794" y="84627"/>
                </a:lnTo>
                <a:lnTo>
                  <a:pt x="2008947" y="429646"/>
                </a:lnTo>
                <a:lnTo>
                  <a:pt x="2401782" y="384078"/>
                </a:lnTo>
                <a:lnTo>
                  <a:pt x="2219794" y="631450"/>
                </a:lnTo>
                <a:lnTo>
                  <a:pt x="2551271" y="833254"/>
                </a:lnTo>
                <a:lnTo>
                  <a:pt x="2059148" y="800704"/>
                </a:lnTo>
                <a:lnTo>
                  <a:pt x="2122737" y="1009018"/>
                </a:lnTo>
                <a:lnTo>
                  <a:pt x="1798102" y="969960"/>
                </a:lnTo>
                <a:lnTo>
                  <a:pt x="1893523" y="1256390"/>
                </a:lnTo>
                <a:lnTo>
                  <a:pt x="1416571" y="1132704"/>
                </a:lnTo>
                <a:lnTo>
                  <a:pt x="1135443" y="1451685"/>
                </a:lnTo>
                <a:lnTo>
                  <a:pt x="986625" y="1256390"/>
                </a:lnTo>
                <a:lnTo>
                  <a:pt x="442665" y="1484233"/>
                </a:lnTo>
                <a:lnTo>
                  <a:pt x="543067" y="1132704"/>
                </a:lnTo>
                <a:lnTo>
                  <a:pt x="161537" y="1093646"/>
                </a:lnTo>
                <a:lnTo>
                  <a:pt x="422584" y="878822"/>
                </a:lnTo>
                <a:lnTo>
                  <a:pt x="0" y="696548"/>
                </a:lnTo>
                <a:lnTo>
                  <a:pt x="442665" y="605411"/>
                </a:lnTo>
                <a:lnTo>
                  <a:pt x="261940" y="221333"/>
                </a:lnTo>
                <a:lnTo>
                  <a:pt x="924598" y="345019"/>
                </a:lnTo>
                <a:lnTo>
                  <a:pt x="1076318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重力和摩擦力做功</a:t>
            </a:r>
          </a:p>
        </p:txBody>
      </p:sp>
      <p:grpSp>
        <p:nvGrpSpPr>
          <p:cNvPr id="16" name="组合3" title=""/>
          <p:cNvGrpSpPr/>
          <p:nvPr/>
        </p:nvGrpSpPr>
        <p:grpSpPr>
          <a:xfrm>
            <a:off x="2213934" y="1615288"/>
            <a:ext cx="614629" cy="1426845"/>
            <a:chExt cx="614629" cy="1426845"/>
          </a:xfrm>
        </p:grpSpPr>
        <p:sp>
          <p:nvSpPr>
            <p:cNvPr id="17" name="形状9"/>
            <p:cNvSpPr txBox="1"/>
            <p:nvPr/>
          </p:nvSpPr>
          <p:spPr>
            <a:xfrm flipH="1" flipV="1">
              <a:off x="245189" y="122271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0"/>
            <p:cNvSpPr txBox="1"/>
            <p:nvPr/>
          </p:nvSpPr>
          <p:spPr>
            <a:xfrm flipH="1" flipV="1">
              <a:off x="358447" y="122197"/>
              <a:ext cx="19050" cy="486987"/>
            </a:xfrm>
            <a:prstGeom prst="line">
              <a:avLst/>
            </a:prstGeom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形状11"/>
            <p:cNvSpPr txBox="1"/>
            <p:nvPr/>
          </p:nvSpPr>
          <p:spPr>
            <a:xfrm>
              <a:off x="107150" y="0"/>
              <a:ext cx="400059" cy="120062"/>
            </a:xfrm>
            <a:prstGeom prst="rect">
              <a:avLst/>
            </a:prstGeom>
            <a:solidFill>
              <a:srgbClr val="6F6F73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2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91986"/>
              <a:ext cx="614629" cy="934859"/>
            </a:xfrm>
            <a:prstGeom prst="rect">
              <a:avLst/>
            </a:prstGeom>
          </p:spPr>
        </p:pic>
      </p:grpSp>
      <p:grpSp>
        <p:nvGrpSpPr>
          <p:cNvPr id="21" name="组合4" title=""/>
          <p:cNvGrpSpPr/>
          <p:nvPr/>
        </p:nvGrpSpPr>
        <p:grpSpPr>
          <a:xfrm>
            <a:off x="608105" y="1153704"/>
            <a:ext cx="2986678" cy="2596953"/>
            <a:chExt cx="2986678" cy="2596953"/>
          </a:xfrm>
        </p:grpSpPr>
        <p:pic>
          <p:nvPicPr>
            <p:cNvPr id="22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86678" cy="2596953"/>
            </a:xfrm>
            <a:prstGeom prst="rect">
              <a:avLst/>
            </a:prstGeom>
          </p:spPr>
        </p:pic>
        <p:sp>
          <p:nvSpPr>
            <p:cNvPr id="23" name="形状12"/>
            <p:cNvSpPr txBox="1"/>
            <p:nvPr/>
          </p:nvSpPr>
          <p:spPr>
            <a:xfrm>
              <a:off x="1969027" y="519472"/>
              <a:ext cx="19050" cy="483979"/>
            </a:xfrm>
            <a:prstGeom prst="line">
              <a:avLst/>
            </a:prstGeom>
            <a:solidFill>
              <a:srgbClr val="F0EA90">
                <a:alpha val="100000"/>
              </a:srgbClr>
            </a:solidFill>
            <a:ln w="28575">
              <a:solidFill>
                <a:srgbClr val="30303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3"/>
            <p:cNvSpPr txBox="1"/>
            <p:nvPr/>
          </p:nvSpPr>
          <p:spPr>
            <a:xfrm>
              <a:off x="1851474" y="519548"/>
              <a:ext cx="20848" cy="507008"/>
            </a:xfrm>
            <a:prstGeom prst="line">
              <a:avLst/>
            </a:prstGeom>
            <a:solidFill>
              <a:srgbClr val="F0EA90">
                <a:alpha val="100000"/>
              </a:srgbClr>
            </a:solidFill>
            <a:ln w="28575">
              <a:solidFill>
                <a:srgbClr val="30303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25" name="形状5" title=""/>
          <p:cNvSpPr txBox="1"/>
          <p:nvPr/>
        </p:nvSpPr>
        <p:spPr>
          <a:xfrm>
            <a:off x="10180282" y="2876074"/>
            <a:ext cx="1617825" cy="839512"/>
          </a:xfrm>
          <a:custGeom>
            <a:gdLst>
              <a:gd name="connsiteX0" fmla="*/ 682520 w 1617825"/>
              <a:gd name="connsiteY0" fmla="*/ 0 h 839512"/>
              <a:gd name="connsiteX1" fmla="*/ 898283 w 1617825"/>
              <a:gd name="connsiteY1" fmla="*/ 147283 h 839512"/>
              <a:gd name="connsiteX2" fmla="*/ 1049059 w 1617825"/>
              <a:gd name="connsiteY2" fmla="*/ 22093 h 839512"/>
              <a:gd name="connsiteX3" fmla="*/ 1121121 w 1617825"/>
              <a:gd name="connsiteY3" fmla="*/ 173057 h 839512"/>
              <a:gd name="connsiteX4" fmla="*/ 1407627 w 1617825"/>
              <a:gd name="connsiteY4" fmla="*/ 47867 h 839512"/>
              <a:gd name="connsiteX5" fmla="*/ 1273923 w 1617825"/>
              <a:gd name="connsiteY5" fmla="*/ 243017 h 839512"/>
              <a:gd name="connsiteX6" fmla="*/ 1523030 w 1617825"/>
              <a:gd name="connsiteY6" fmla="*/ 217242 h 839512"/>
              <a:gd name="connsiteX7" fmla="*/ 1407627 w 1617825"/>
              <a:gd name="connsiteY7" fmla="*/ 357161 h 839512"/>
              <a:gd name="connsiteX8" fmla="*/ 1617825 w 1617825"/>
              <a:gd name="connsiteY8" fmla="*/ 471305 h 839512"/>
              <a:gd name="connsiteX9" fmla="*/ 1305757 w 1617825"/>
              <a:gd name="connsiteY9" fmla="*/ 452895 h 839512"/>
              <a:gd name="connsiteX10" fmla="*/ 1346081 w 1617825"/>
              <a:gd name="connsiteY10" fmla="*/ 570721 h 839512"/>
              <a:gd name="connsiteX11" fmla="*/ 1140221 w 1617825"/>
              <a:gd name="connsiteY11" fmla="*/ 548629 h 839512"/>
              <a:gd name="connsiteX12" fmla="*/ 1200730 w 1617825"/>
              <a:gd name="connsiteY12" fmla="*/ 710640 h 839512"/>
              <a:gd name="connsiteX13" fmla="*/ 898283 w 1617825"/>
              <a:gd name="connsiteY13" fmla="*/ 640680 h 839512"/>
              <a:gd name="connsiteX14" fmla="*/ 720013 w 1617825"/>
              <a:gd name="connsiteY14" fmla="*/ 821102 h 839512"/>
              <a:gd name="connsiteX15" fmla="*/ 625643 w 1617825"/>
              <a:gd name="connsiteY15" fmla="*/ 710640 h 839512"/>
              <a:gd name="connsiteX16" fmla="*/ 280705 w 1617825"/>
              <a:gd name="connsiteY16" fmla="*/ 839512 h 839512"/>
              <a:gd name="connsiteX17" fmla="*/ 344373 w 1617825"/>
              <a:gd name="connsiteY17" fmla="*/ 640680 h 839512"/>
              <a:gd name="connsiteX18" fmla="*/ 102435 w 1617825"/>
              <a:gd name="connsiteY18" fmla="*/ 618588 h 839512"/>
              <a:gd name="connsiteX19" fmla="*/ 267971 w 1617825"/>
              <a:gd name="connsiteY19" fmla="*/ 497080 h 839512"/>
              <a:gd name="connsiteX20" fmla="*/ 0 w 1617825"/>
              <a:gd name="connsiteY20" fmla="*/ 393982 h 839512"/>
              <a:gd name="connsiteX21" fmla="*/ 280705 w 1617825"/>
              <a:gd name="connsiteY21" fmla="*/ 342433 h 839512"/>
              <a:gd name="connsiteX22" fmla="*/ 166103 w 1617825"/>
              <a:gd name="connsiteY22" fmla="*/ 125190 h 839512"/>
              <a:gd name="connsiteX23" fmla="*/ 586311 w 1617825"/>
              <a:gd name="connsiteY23" fmla="*/ 195150 h 839512"/>
              <a:gd name="connsiteX24" fmla="*/ 682520 w 1617825"/>
              <a:gd name="connsiteY24" fmla="*/ 0 h 83951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7825" h="839512">
                <a:moveTo>
                  <a:pt x="682520" y="0"/>
                </a:moveTo>
                <a:lnTo>
                  <a:pt x="898283" y="147283"/>
                </a:lnTo>
                <a:lnTo>
                  <a:pt x="1049059" y="22093"/>
                </a:lnTo>
                <a:lnTo>
                  <a:pt x="1121121" y="173057"/>
                </a:lnTo>
                <a:lnTo>
                  <a:pt x="1407627" y="47867"/>
                </a:lnTo>
                <a:lnTo>
                  <a:pt x="1273923" y="243017"/>
                </a:lnTo>
                <a:lnTo>
                  <a:pt x="1523030" y="217242"/>
                </a:lnTo>
                <a:lnTo>
                  <a:pt x="1407627" y="357161"/>
                </a:lnTo>
                <a:lnTo>
                  <a:pt x="1617825" y="471305"/>
                </a:lnTo>
                <a:lnTo>
                  <a:pt x="1305757" y="452895"/>
                </a:lnTo>
                <a:lnTo>
                  <a:pt x="1346081" y="570721"/>
                </a:lnTo>
                <a:lnTo>
                  <a:pt x="1140221" y="548629"/>
                </a:lnTo>
                <a:lnTo>
                  <a:pt x="1200730" y="710640"/>
                </a:lnTo>
                <a:lnTo>
                  <a:pt x="898283" y="640680"/>
                </a:lnTo>
                <a:lnTo>
                  <a:pt x="720013" y="821102"/>
                </a:lnTo>
                <a:lnTo>
                  <a:pt x="625643" y="710640"/>
                </a:lnTo>
                <a:lnTo>
                  <a:pt x="280705" y="839512"/>
                </a:lnTo>
                <a:lnTo>
                  <a:pt x="344373" y="640680"/>
                </a:lnTo>
                <a:lnTo>
                  <a:pt x="102435" y="618588"/>
                </a:lnTo>
                <a:lnTo>
                  <a:pt x="267971" y="497080"/>
                </a:lnTo>
                <a:lnTo>
                  <a:pt x="0" y="393982"/>
                </a:lnTo>
                <a:lnTo>
                  <a:pt x="280705" y="342433"/>
                </a:lnTo>
                <a:lnTo>
                  <a:pt x="166103" y="125190"/>
                </a:lnTo>
                <a:lnTo>
                  <a:pt x="586311" y="195150"/>
                </a:lnTo>
                <a:lnTo>
                  <a:pt x="682520" y="0"/>
                </a:lnTo>
                <a:close/>
              </a:path>
            </a:pathLst>
          </a:custGeom>
          <a:solidFill>
            <a:srgbClr val="F0EA90">
              <a:alpha val="100000"/>
            </a:srgbClr>
          </a:solidFill>
          <a:ln w="28575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199" b="1" i="0">
                <a:solidFill>
                  <a:srgbClr val="3B00FF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</a:p>
        </p:txBody>
      </p:sp>
      <p:grpSp>
        <p:nvGrpSpPr>
          <p:cNvPr id="26" name="组合5" title=""/>
          <p:cNvGrpSpPr/>
          <p:nvPr/>
        </p:nvGrpSpPr>
        <p:grpSpPr>
          <a:xfrm>
            <a:off x="1739198" y="1807626"/>
            <a:ext cx="2386536" cy="1767497"/>
            <a:chExt cx="2386536" cy="1767497"/>
          </a:xfrm>
        </p:grpSpPr>
        <p:sp>
          <p:nvSpPr>
            <p:cNvPr id="27" name="形状15"/>
            <p:cNvSpPr txBox="1"/>
            <p:nvPr/>
          </p:nvSpPr>
          <p:spPr>
            <a:xfrm rot="10800000" flipH="1">
              <a:off x="426368" y="560327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8" name="文本4"/>
            <p:cNvSpPr txBox="1"/>
            <p:nvPr/>
          </p:nvSpPr>
          <p:spPr>
            <a:xfrm>
              <a:off x="0" y="0"/>
              <a:ext cx="23865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拉力   移动距离</a:t>
              </a:r>
            </a:p>
          </p:txBody>
        </p:sp>
        <p:sp>
          <p:nvSpPr>
            <p:cNvPr id="29" name="形状14"/>
            <p:cNvSpPr txBox="1"/>
            <p:nvPr/>
          </p:nvSpPr>
          <p:spPr>
            <a:xfrm flipH="1">
              <a:off x="1371276" y="586064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0" name="组合6" title=""/>
          <p:cNvGrpSpPr/>
          <p:nvPr/>
        </p:nvGrpSpPr>
        <p:grpSpPr>
          <a:xfrm>
            <a:off x="1186612" y="4876629"/>
            <a:ext cx="8935400" cy="634368"/>
            <a:chExt cx="8935400" cy="634368"/>
          </a:xfrm>
        </p:grpSpPr>
        <p:sp>
          <p:nvSpPr>
            <p:cNvPr id="31" name="形状16"/>
            <p:cNvSpPr txBox="1"/>
            <p:nvPr/>
          </p:nvSpPr>
          <p:spPr>
            <a:xfrm>
              <a:off x="0" y="49530"/>
              <a:ext cx="8935400" cy="584838"/>
            </a:xfrm>
            <a:prstGeom prst="rect">
              <a:avLst/>
            </a:prstGeom>
            <a:solidFill>
              <a:srgbClr val="AEA311">
                <a:alpha val="10000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文本5"/>
            <p:cNvSpPr txBox="1"/>
            <p:nvPr/>
          </p:nvSpPr>
          <p:spPr>
            <a:xfrm>
              <a:off x="15776" y="0"/>
              <a:ext cx="7754303" cy="58483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①力的方向与物体移动方向一致，称为力对物体做功</a:t>
              </a:r>
            </a:p>
          </p:txBody>
        </p:sp>
      </p:grpSp>
      <p:grpSp>
        <p:nvGrpSpPr>
          <p:cNvPr id="33" name="组合7" title=""/>
          <p:cNvGrpSpPr/>
          <p:nvPr/>
        </p:nvGrpSpPr>
        <p:grpSpPr>
          <a:xfrm>
            <a:off x="1180167" y="5517204"/>
            <a:ext cx="8947670" cy="670560"/>
            <a:chExt cx="8947670" cy="670560"/>
          </a:xfrm>
        </p:grpSpPr>
        <p:sp>
          <p:nvSpPr>
            <p:cNvPr id="34" name="形状17"/>
            <p:cNvSpPr txBox="1"/>
            <p:nvPr/>
          </p:nvSpPr>
          <p:spPr>
            <a:xfrm>
              <a:off x="3843" y="49530"/>
              <a:ext cx="8943827" cy="621030"/>
            </a:xfrm>
            <a:prstGeom prst="rect">
              <a:avLst/>
            </a:prstGeom>
            <a:solidFill>
              <a:srgbClr val="E64545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文本6"/>
            <p:cNvSpPr txBox="1"/>
            <p:nvPr/>
          </p:nvSpPr>
          <p:spPr>
            <a:xfrm>
              <a:off x="0" y="0"/>
              <a:ext cx="8943827" cy="62103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②力的方向与物体运动方向相反，可以称为克服某个力做功。</a:t>
              </a:r>
            </a:p>
          </p:txBody>
        </p:sp>
      </p:grpSp>
      <p:grpSp>
        <p:nvGrpSpPr>
          <p:cNvPr id="36" name="组合8" title=""/>
          <p:cNvGrpSpPr/>
          <p:nvPr/>
        </p:nvGrpSpPr>
        <p:grpSpPr>
          <a:xfrm>
            <a:off x="6803365" y="2780399"/>
            <a:ext cx="1478671" cy="1321764"/>
            <a:chExt cx="1478671" cy="1321764"/>
          </a:xfrm>
        </p:grpSpPr>
        <p:sp>
          <p:nvSpPr>
            <p:cNvPr id="37" name="形状19"/>
            <p:cNvSpPr txBox="1"/>
            <p:nvPr/>
          </p:nvSpPr>
          <p:spPr>
            <a:xfrm flipH="1">
              <a:off x="6573" y="24998"/>
              <a:ext cx="1191" cy="1181433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8" name="文本8"/>
            <p:cNvSpPr txBox="1"/>
            <p:nvPr/>
          </p:nvSpPr>
          <p:spPr>
            <a:xfrm>
              <a:off x="197035" y="763929"/>
              <a:ext cx="12816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重力G</a:t>
              </a:r>
            </a:p>
          </p:txBody>
        </p:sp>
        <p:sp>
          <p:nvSpPr>
            <p:cNvPr id="39" name="形状18"/>
            <p:cNvSpPr txBox="1"/>
            <p:nvPr/>
          </p:nvSpPr>
          <p:spPr>
            <a:xfrm flipH="1">
              <a:off x="0" y="0"/>
              <a:ext cx="1300559" cy="327334"/>
            </a:xfrm>
            <a:prstGeom prst="line">
              <a:avLst/>
            </a:prstGeom>
            <a:solidFill>
              <a:srgbClr val="E68A2E">
                <a:alpha val="100000"/>
              </a:srgbClr>
            </a:solidFill>
            <a:ln w="47625">
              <a:solidFill>
                <a:srgbClr val="FF0000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0" name="文本7"/>
            <p:cNvSpPr txBox="1"/>
            <p:nvPr/>
          </p:nvSpPr>
          <p:spPr>
            <a:xfrm>
              <a:off x="196986" y="370433"/>
              <a:ext cx="1281636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FF0000">
                      <a:alpha val="100000"/>
                    </a:srgbClr>
                  </a:solidFill>
                  <a:latin typeface="微软雅黑"/>
                  <a:ea typeface="微软雅黑"/>
                </a:rPr>
                <a:t>摩擦力f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1875E-06 -3.472222E-06 L -1.171875E-06 0.07760705 E" pathEditMode="relative" ptsTypes="">
                                      <p:cBhvr>
                                        <p:cTn id="6" dur="2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9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9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3E-16 0 L 0.1413798 0.08318596 E" pathEditMode="relative" ptsTypes="">
                                      <p:cBhvr>
                                        <p:cTn id="30" dur="2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99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99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9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26" grpId="0" animBg="1"/>
      <p:bldP spid="30" grpId="0" animBg="1"/>
      <p:bldP spid="33" grpId="0" animBg="1"/>
      <p:bldP spid="12" grpId="0" animBg="1"/>
      <p:bldP spid="36" grpId="0" animBg="1"/>
      <p:bldP spid="15" grpId="0" animBg="1"/>
      <p:bldP spid="8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3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功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85794" y="1155764"/>
            <a:ext cx="9964845" cy="6861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  力学中，</a:t>
            </a:r>
            <a:r>
              <a:rPr lang="zh-CN" altLang="en-US" sz="26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功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等于</a:t>
            </a:r>
            <a:r>
              <a:rPr lang="zh-CN" altLang="en-US" sz="2699" b="1" i="0">
                <a:solidFill>
                  <a:srgbClr val="0000FF">
                    <a:alpha val="100000"/>
                  </a:srgbClr>
                </a:solidFill>
                <a:latin typeface="宋体"/>
                <a:ea typeface="宋体"/>
              </a:rPr>
              <a:t>力与物体在力的方向上移动的距离的乘积</a:t>
            </a:r>
            <a:r>
              <a:rPr lang="zh-CN" altLang="en-US" sz="2699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。</a:t>
            </a:r>
          </a:p>
        </p:txBody>
      </p:sp>
      <p:sp>
        <p:nvSpPr>
          <p:cNvPr id="8" name="形状1" title=""/>
          <p:cNvSpPr txBox="1"/>
          <p:nvPr/>
        </p:nvSpPr>
        <p:spPr>
          <a:xfrm>
            <a:off x="1170461" y="2390613"/>
            <a:ext cx="3416779" cy="874281"/>
          </a:xfrm>
          <a:custGeom>
            <a:gdLst>
              <a:gd name="connsiteX0" fmla="*/ 145713 w 3416779"/>
              <a:gd name="connsiteY0" fmla="*/ 0 h 874281"/>
              <a:gd name="connsiteX1" fmla="*/ 3271066 w 3416779"/>
              <a:gd name="connsiteY1" fmla="*/ 0 h 874281"/>
              <a:gd name="connsiteX2" fmla="*/ 3309712 w 3416779"/>
              <a:gd name="connsiteY2" fmla="*/ 0 h 874281"/>
              <a:gd name="connsiteX3" fmla="*/ 3401428 w 3416779"/>
              <a:gd name="connsiteY3" fmla="*/ 70005 h 874281"/>
              <a:gd name="connsiteX4" fmla="*/ 3416780 w 3416779"/>
              <a:gd name="connsiteY4" fmla="*/ 728567 h 874281"/>
              <a:gd name="connsiteX5" fmla="*/ 3416780 w 3416779"/>
              <a:gd name="connsiteY5" fmla="*/ 767213 h 874281"/>
              <a:gd name="connsiteX6" fmla="*/ 3346774 w 3416779"/>
              <a:gd name="connsiteY6" fmla="*/ 858929 h 874281"/>
              <a:gd name="connsiteX7" fmla="*/ 145713 w 3416779"/>
              <a:gd name="connsiteY7" fmla="*/ 874281 h 874281"/>
              <a:gd name="connsiteX8" fmla="*/ 107068 w 3416779"/>
              <a:gd name="connsiteY8" fmla="*/ 874281 h 874281"/>
              <a:gd name="connsiteX9" fmla="*/ 15352 w 3416779"/>
              <a:gd name="connsiteY9" fmla="*/ 804276 h 874281"/>
              <a:gd name="connsiteX10" fmla="*/ 0 w 3416779"/>
              <a:gd name="connsiteY10" fmla="*/ 145713 h 874281"/>
              <a:gd name="connsiteX11" fmla="*/ 0 w 3416779"/>
              <a:gd name="connsiteY11" fmla="*/ 65238 h 87428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6780" h="874281">
                <a:moveTo>
                  <a:pt x="145713" y="0"/>
                </a:moveTo>
                <a:lnTo>
                  <a:pt x="3271066" y="0"/>
                </a:lnTo>
                <a:cubicBezTo>
                  <a:pt x="3309712" y="0"/>
                  <a:pt x="3346774" y="15352"/>
                  <a:pt x="3374101" y="42678"/>
                </a:cubicBezTo>
                <a:cubicBezTo>
                  <a:pt x="3401428" y="70005"/>
                  <a:pt x="3416780" y="107068"/>
                  <a:pt x="3416780" y="145713"/>
                </a:cubicBezTo>
                <a:lnTo>
                  <a:pt x="3416780" y="728567"/>
                </a:lnTo>
                <a:cubicBezTo>
                  <a:pt x="3416780" y="767213"/>
                  <a:pt x="3401428" y="804276"/>
                  <a:pt x="3374101" y="831602"/>
                </a:cubicBezTo>
                <a:cubicBezTo>
                  <a:pt x="3346774" y="858929"/>
                  <a:pt x="3309712" y="874281"/>
                  <a:pt x="3271066" y="874281"/>
                </a:cubicBezTo>
                <a:lnTo>
                  <a:pt x="145713" y="874281"/>
                </a:lnTo>
                <a:cubicBezTo>
                  <a:pt x="107068" y="874281"/>
                  <a:pt x="70005" y="858929"/>
                  <a:pt x="42678" y="831602"/>
                </a:cubicBezTo>
                <a:cubicBezTo>
                  <a:pt x="15352" y="804276"/>
                  <a:pt x="0" y="767213"/>
                  <a:pt x="0" y="728567"/>
                </a:cubicBezTo>
                <a:lnTo>
                  <a:pt x="0" y="145713"/>
                </a:lnTo>
                <a:cubicBezTo>
                  <a:pt x="0" y="65238"/>
                  <a:pt x="65238" y="0"/>
                  <a:pt x="145713" y="0"/>
                </a:cubicBezTo>
                <a:close/>
              </a:path>
            </a:pathLst>
          </a:custGeom>
          <a:solidFill>
            <a:srgbClr val="9DF5C0">
              <a:alpha val="100000"/>
            </a:srgbClr>
          </a:solidFill>
          <a:ln w="19050">
            <a:solidFill>
              <a:srgbClr val="A7C9F5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公式：功=力</a:t>
            </a:r>
            <a:r>
              <a:rPr lang="zh-CN" altLang="en-US" sz="2400" b="1" i="0">
                <a:solidFill>
                  <a:srgbClr val="CC0000">
                    <a:alpha val="100000"/>
                  </a:srgbClr>
                </a:solidFill>
                <a:latin typeface="宋体"/>
                <a:ea typeface="宋体"/>
              </a:rPr>
              <a:t>×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距离    </a:t>
            </a:r>
            <a:r>
              <a:rPr lang="zh-CN" altLang="en-US" sz="2999" b="0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W=Fs=Gh</a:t>
            </a:r>
          </a:p>
        </p:txBody>
      </p:sp>
      <p:grpSp>
        <p:nvGrpSpPr>
          <p:cNvPr id="9" name="组合2" title=""/>
          <p:cNvGrpSpPr/>
          <p:nvPr/>
        </p:nvGrpSpPr>
        <p:grpSpPr>
          <a:xfrm>
            <a:off x="4940122" y="2390794"/>
            <a:ext cx="6064729" cy="1556386"/>
            <a:chExt cx="6064729" cy="1556386"/>
          </a:xfrm>
        </p:grpSpPr>
        <p:sp>
          <p:nvSpPr>
            <p:cNvPr id="10" name="形状6"/>
            <p:cNvSpPr txBox="1"/>
            <p:nvPr/>
          </p:nvSpPr>
          <p:spPr>
            <a:xfrm>
              <a:off x="0" y="0"/>
              <a:ext cx="6064729" cy="730206"/>
            </a:xfrm>
            <a:custGeom>
              <a:gdLst>
                <a:gd name="connsiteX0" fmla="*/ 121701 w 6064729"/>
                <a:gd name="connsiteY0" fmla="*/ 0 h 730206"/>
                <a:gd name="connsiteX1" fmla="*/ 5943029 w 6064729"/>
                <a:gd name="connsiteY1" fmla="*/ 0 h 730206"/>
                <a:gd name="connsiteX2" fmla="*/ 6010242 w 6064729"/>
                <a:gd name="connsiteY2" fmla="*/ 0 h 730206"/>
                <a:gd name="connsiteX3" fmla="*/ 6064729 w 6064729"/>
                <a:gd name="connsiteY3" fmla="*/ 608505 h 730206"/>
                <a:gd name="connsiteX4" fmla="*/ 6064729 w 6064729"/>
                <a:gd name="connsiteY4" fmla="*/ 675718 h 730206"/>
                <a:gd name="connsiteX5" fmla="*/ 121701 w 6064729"/>
                <a:gd name="connsiteY5" fmla="*/ 730206 h 730206"/>
                <a:gd name="connsiteX6" fmla="*/ 89424 w 6064729"/>
                <a:gd name="connsiteY6" fmla="*/ 730206 h 730206"/>
                <a:gd name="connsiteX7" fmla="*/ 12822 w 6064729"/>
                <a:gd name="connsiteY7" fmla="*/ 671737 h 730206"/>
                <a:gd name="connsiteX8" fmla="*/ 0 w 6064729"/>
                <a:gd name="connsiteY8" fmla="*/ 121701 h 730206"/>
                <a:gd name="connsiteX9" fmla="*/ 0 w 6064729"/>
                <a:gd name="connsiteY9" fmla="*/ 54487 h 7302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64729" h="730206">
                  <a:moveTo>
                    <a:pt x="121701" y="0"/>
                  </a:moveTo>
                  <a:lnTo>
                    <a:pt x="5943029" y="0"/>
                  </a:lnTo>
                  <a:cubicBezTo>
                    <a:pt x="6010242" y="0"/>
                    <a:pt x="6064729" y="54487"/>
                    <a:pt x="6064729" y="121701"/>
                  </a:cubicBezTo>
                  <a:lnTo>
                    <a:pt x="6064729" y="608505"/>
                  </a:lnTo>
                  <a:cubicBezTo>
                    <a:pt x="6064729" y="675718"/>
                    <a:pt x="6010242" y="730205"/>
                    <a:pt x="5943029" y="730206"/>
                  </a:cubicBezTo>
                  <a:lnTo>
                    <a:pt x="121701" y="730206"/>
                  </a:lnTo>
                  <a:cubicBezTo>
                    <a:pt x="89424" y="730206"/>
                    <a:pt x="58469" y="717384"/>
                    <a:pt x="35645" y="694560"/>
                  </a:cubicBezTo>
                  <a:cubicBezTo>
                    <a:pt x="12822" y="671737"/>
                    <a:pt x="0" y="640782"/>
                    <a:pt x="0" y="608505"/>
                  </a:cubicBezTo>
                  <a:lnTo>
                    <a:pt x="0" y="121701"/>
                  </a:lnTo>
                  <a:cubicBezTo>
                    <a:pt x="0" y="54487"/>
                    <a:pt x="54487" y="0"/>
                    <a:pt x="121701" y="0"/>
                  </a:cubicBezTo>
                  <a:close/>
                </a:path>
              </a:pathLst>
            </a:custGeom>
            <a:solidFill>
              <a:srgbClr val="CCE2FF">
                <a:alpha val="100000"/>
              </a:srgbClr>
            </a:solidFill>
            <a:ln w="19050">
              <a:solidFill>
                <a:srgbClr val="A7C9F5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楷体"/>
                  <a:ea typeface="楷体"/>
                </a:rPr>
                <a:t>专用单位：焦耳，简称焦，符号：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J</a:t>
              </a:r>
            </a:p>
          </p:txBody>
        </p:sp>
        <p:sp>
          <p:nvSpPr>
            <p:cNvPr id="11" name="形状7"/>
            <p:cNvSpPr txBox="1"/>
            <p:nvPr/>
          </p:nvSpPr>
          <p:spPr>
            <a:xfrm>
              <a:off x="551926" y="826180"/>
              <a:ext cx="3835879" cy="730206"/>
            </a:xfrm>
            <a:custGeom>
              <a:gdLst>
                <a:gd name="connsiteX0" fmla="*/ 121701 w 3835879"/>
                <a:gd name="connsiteY0" fmla="*/ 0 h 730206"/>
                <a:gd name="connsiteX1" fmla="*/ 3714179 w 3835879"/>
                <a:gd name="connsiteY1" fmla="*/ 0 h 730206"/>
                <a:gd name="connsiteX2" fmla="*/ 3746456 w 3835879"/>
                <a:gd name="connsiteY2" fmla="*/ 0 h 730206"/>
                <a:gd name="connsiteX3" fmla="*/ 3823057 w 3835879"/>
                <a:gd name="connsiteY3" fmla="*/ 58469 h 730206"/>
                <a:gd name="connsiteX4" fmla="*/ 3835880 w 3835879"/>
                <a:gd name="connsiteY4" fmla="*/ 608505 h 730206"/>
                <a:gd name="connsiteX5" fmla="*/ 3835880 w 3835879"/>
                <a:gd name="connsiteY5" fmla="*/ 640782 h 730206"/>
                <a:gd name="connsiteX6" fmla="*/ 3777411 w 3835879"/>
                <a:gd name="connsiteY6" fmla="*/ 717384 h 730206"/>
                <a:gd name="connsiteX7" fmla="*/ 121701 w 3835879"/>
                <a:gd name="connsiteY7" fmla="*/ 730206 h 730206"/>
                <a:gd name="connsiteX8" fmla="*/ 89424 w 3835879"/>
                <a:gd name="connsiteY8" fmla="*/ 730206 h 730206"/>
                <a:gd name="connsiteX9" fmla="*/ 12822 w 3835879"/>
                <a:gd name="connsiteY9" fmla="*/ 671737 h 730206"/>
                <a:gd name="connsiteX10" fmla="*/ 0 w 3835879"/>
                <a:gd name="connsiteY10" fmla="*/ 121701 h 730206"/>
                <a:gd name="connsiteX11" fmla="*/ 0 w 3835879"/>
                <a:gd name="connsiteY11" fmla="*/ 54487 h 7302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5880" h="730206">
                  <a:moveTo>
                    <a:pt x="121701" y="0"/>
                  </a:moveTo>
                  <a:lnTo>
                    <a:pt x="3714179" y="0"/>
                  </a:lnTo>
                  <a:cubicBezTo>
                    <a:pt x="3746456" y="0"/>
                    <a:pt x="3777411" y="12822"/>
                    <a:pt x="3800234" y="35645"/>
                  </a:cubicBezTo>
                  <a:cubicBezTo>
                    <a:pt x="3823057" y="58469"/>
                    <a:pt x="3835880" y="89424"/>
                    <a:pt x="3835880" y="121701"/>
                  </a:cubicBezTo>
                  <a:lnTo>
                    <a:pt x="3835880" y="608505"/>
                  </a:lnTo>
                  <a:cubicBezTo>
                    <a:pt x="3835880" y="640782"/>
                    <a:pt x="3823057" y="671737"/>
                    <a:pt x="3800234" y="694560"/>
                  </a:cubicBezTo>
                  <a:cubicBezTo>
                    <a:pt x="3777411" y="717384"/>
                    <a:pt x="3746456" y="730206"/>
                    <a:pt x="3714179" y="730206"/>
                  </a:cubicBezTo>
                  <a:lnTo>
                    <a:pt x="121701" y="730206"/>
                  </a:lnTo>
                  <a:cubicBezTo>
                    <a:pt x="89424" y="730206"/>
                    <a:pt x="58469" y="717384"/>
                    <a:pt x="35645" y="694560"/>
                  </a:cubicBezTo>
                  <a:cubicBezTo>
                    <a:pt x="12822" y="671737"/>
                    <a:pt x="0" y="640782"/>
                    <a:pt x="0" y="608505"/>
                  </a:cubicBezTo>
                  <a:lnTo>
                    <a:pt x="0" y="121701"/>
                  </a:lnTo>
                  <a:cubicBezTo>
                    <a:pt x="0" y="54487"/>
                    <a:pt x="54487" y="0"/>
                    <a:pt x="121701" y="0"/>
                  </a:cubicBezTo>
                  <a:close/>
                </a:path>
              </a:pathLst>
            </a:custGeom>
            <a:solidFill>
              <a:srgbClr val="CCE2FF">
                <a:alpha val="100000"/>
              </a:srgbClr>
            </a:solidFill>
            <a:ln w="19050">
              <a:solidFill>
                <a:srgbClr val="A7C9F5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1J=1N·m</a:t>
              </a:r>
            </a:p>
          </p:txBody>
        </p:sp>
      </p:grpSp>
      <p:grpSp>
        <p:nvGrpSpPr>
          <p:cNvPr id="12" name="组合3" title=""/>
          <p:cNvGrpSpPr/>
          <p:nvPr/>
        </p:nvGrpSpPr>
        <p:grpSpPr>
          <a:xfrm>
            <a:off x="865975" y="3287449"/>
            <a:ext cx="4820745" cy="1440551"/>
            <a:chExt cx="4820745" cy="1440551"/>
          </a:xfrm>
        </p:grpSpPr>
        <p:sp>
          <p:nvSpPr>
            <p:cNvPr id="13" name="形状8"/>
            <p:cNvSpPr txBox="1"/>
            <p:nvPr/>
          </p:nvSpPr>
          <p:spPr>
            <a:xfrm flipH="1">
              <a:off x="1931077" y="25731"/>
              <a:ext cx="223104" cy="445993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38100">
              <a:solidFill>
                <a:srgbClr val="471ECC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形状9"/>
            <p:cNvSpPr txBox="1"/>
            <p:nvPr/>
          </p:nvSpPr>
          <p:spPr>
            <a:xfrm>
              <a:off x="2377285" y="0"/>
              <a:ext cx="446209" cy="454570"/>
            </a:xfrm>
            <a:prstGeom prst="line">
              <a:avLst/>
            </a:prstGeom>
            <a:solidFill>
              <a:srgbClr val="5C81CC">
                <a:alpha val="100000"/>
              </a:srgbClr>
            </a:solidFill>
            <a:ln w="38100">
              <a:solidFill>
                <a:srgbClr val="3511AE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3"/>
            <p:cNvSpPr txBox="1"/>
            <p:nvPr/>
          </p:nvSpPr>
          <p:spPr>
            <a:xfrm>
              <a:off x="1550489" y="382848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牛</a:t>
              </a:r>
            </a:p>
          </p:txBody>
        </p:sp>
        <p:sp>
          <p:nvSpPr>
            <p:cNvPr id="16" name="文本4"/>
            <p:cNvSpPr txBox="1"/>
            <p:nvPr/>
          </p:nvSpPr>
          <p:spPr>
            <a:xfrm>
              <a:off x="2663523" y="395992"/>
              <a:ext cx="571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米</a:t>
              </a:r>
            </a:p>
          </p:txBody>
        </p:sp>
        <p:sp>
          <p:nvSpPr>
            <p:cNvPr id="17" name="文本2"/>
            <p:cNvSpPr txBox="1"/>
            <p:nvPr/>
          </p:nvSpPr>
          <p:spPr>
            <a:xfrm>
              <a:off x="0" y="805329"/>
              <a:ext cx="4820745" cy="63522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功的单位：牛米（</a:t>
              </a:r>
              <a:r>
                <a:rPr lang="zh-CN" altLang="en-US" sz="2999" b="0" i="0">
                  <a:solidFill>
                    <a:srgbClr val="FF0000">
                      <a:alpha val="100000"/>
                    </a:srgbClr>
                  </a:solidFill>
                  <a:latin typeface="Times New Roman"/>
                  <a:ea typeface="Times New Roman"/>
                </a:rPr>
                <a:t>N·m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）</a:t>
              </a:r>
            </a:p>
          </p:txBody>
        </p:sp>
      </p:grpSp>
      <p:sp>
        <p:nvSpPr>
          <p:cNvPr id="18" name="形状2" title=""/>
          <p:cNvSpPr txBox="1"/>
          <p:nvPr/>
        </p:nvSpPr>
        <p:spPr>
          <a:xfrm>
            <a:off x="1442209" y="4735001"/>
            <a:ext cx="6380798" cy="1308783"/>
          </a:xfrm>
          <a:custGeom>
            <a:gdLst>
              <a:gd name="connsiteX0" fmla="*/ 5434659 w 6380798"/>
              <a:gd name="connsiteY0" fmla="*/ -863149 h 1308783"/>
              <a:gd name="connsiteX1" fmla="*/ 4551218 w 6380798"/>
              <a:gd name="connsiteY1" fmla="*/ 0 h 1308783"/>
              <a:gd name="connsiteX2" fmla="*/ 6162667 w 6380798"/>
              <a:gd name="connsiteY2" fmla="*/ 0 h 1308783"/>
              <a:gd name="connsiteX3" fmla="*/ 6220519 w 6380798"/>
              <a:gd name="connsiteY3" fmla="*/ 0 h 1308783"/>
              <a:gd name="connsiteX4" fmla="*/ 6357817 w 6380798"/>
              <a:gd name="connsiteY4" fmla="*/ 104796 h 1308783"/>
              <a:gd name="connsiteX5" fmla="*/ 6380798 w 6380798"/>
              <a:gd name="connsiteY5" fmla="*/ 1090652 h 1308783"/>
              <a:gd name="connsiteX6" fmla="*/ 6380798 w 6380798"/>
              <a:gd name="connsiteY6" fmla="*/ 1148504 h 1308783"/>
              <a:gd name="connsiteX7" fmla="*/ 6276001 w 6380798"/>
              <a:gd name="connsiteY7" fmla="*/ 1285801 h 1308783"/>
              <a:gd name="connsiteX8" fmla="*/ 218130 w 6380798"/>
              <a:gd name="connsiteY8" fmla="*/ 1308783 h 1308783"/>
              <a:gd name="connsiteX9" fmla="*/ 97660 w 6380798"/>
              <a:gd name="connsiteY9" fmla="*/ 1308783 h 1308783"/>
              <a:gd name="connsiteX10" fmla="*/ 0 w 6380798"/>
              <a:gd name="connsiteY10" fmla="*/ 218130 h 1308783"/>
              <a:gd name="connsiteX11" fmla="*/ 0 w 6380798"/>
              <a:gd name="connsiteY11" fmla="*/ 97660 h 1308783"/>
              <a:gd name="connsiteX12" fmla="*/ 3477429 w 6380798"/>
              <a:gd name="connsiteY12" fmla="*/ 0 h 1308783"/>
              <a:gd name="connsiteX13" fmla="*/ 5434659 w 6380798"/>
              <a:gd name="connsiteY13" fmla="*/ -863149 h 13087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80798" h="2171932">
                <a:moveTo>
                  <a:pt x="5434659" y="-863149"/>
                </a:moveTo>
                <a:lnTo>
                  <a:pt x="4551218" y="0"/>
                </a:lnTo>
                <a:lnTo>
                  <a:pt x="6162667" y="0"/>
                </a:lnTo>
                <a:cubicBezTo>
                  <a:pt x="6220519" y="0"/>
                  <a:pt x="6276001" y="22981"/>
                  <a:pt x="6316909" y="63889"/>
                </a:cubicBezTo>
                <a:cubicBezTo>
                  <a:pt x="6357817" y="104796"/>
                  <a:pt x="6380798" y="160279"/>
                  <a:pt x="6380798" y="218130"/>
                </a:cubicBezTo>
                <a:lnTo>
                  <a:pt x="6380798" y="1090652"/>
                </a:lnTo>
                <a:cubicBezTo>
                  <a:pt x="6380798" y="1148504"/>
                  <a:pt x="6357817" y="1203986"/>
                  <a:pt x="6316909" y="1244894"/>
                </a:cubicBezTo>
                <a:cubicBezTo>
                  <a:pt x="6276001" y="1285801"/>
                  <a:pt x="6220519" y="1308783"/>
                  <a:pt x="6162667" y="1308783"/>
                </a:cubicBezTo>
                <a:lnTo>
                  <a:pt x="218130" y="1308783"/>
                </a:lnTo>
                <a:cubicBezTo>
                  <a:pt x="97660" y="1308783"/>
                  <a:pt x="0" y="1211122"/>
                  <a:pt x="0" y="1090652"/>
                </a:cubicBezTo>
                <a:lnTo>
                  <a:pt x="0" y="218130"/>
                </a:lnTo>
                <a:cubicBezTo>
                  <a:pt x="0" y="97660"/>
                  <a:pt x="97660" y="0"/>
                  <a:pt x="218130" y="0"/>
                </a:cubicBezTo>
                <a:lnTo>
                  <a:pt x="3477429" y="0"/>
                </a:lnTo>
                <a:lnTo>
                  <a:pt x="5434659" y="-863149"/>
                </a:lnTo>
                <a:close/>
              </a:path>
            </a:pathLst>
          </a:custGeom>
          <a:solidFill>
            <a:srgbClr val="9DF5C0">
              <a:alpha val="100000"/>
            </a:srgbClr>
          </a:solidFill>
          <a:ln w="38100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>
              <a:lnSpc>
                <a:spcPts val="3900"/>
              </a:lnSpc>
            </a:pP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宋体"/>
                <a:ea typeface="宋体"/>
              </a:rPr>
              <a:t>物理意义：用</a:t>
            </a: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Times New Roman"/>
                <a:ea typeface="Times New Roman"/>
              </a:rPr>
              <a:t>1 N</a:t>
            </a: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宋体"/>
                <a:ea typeface="宋体"/>
              </a:rPr>
              <a:t>的力使物体在力的方向上通过1 m的距离时所做的功为1 J。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4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5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6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功率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4296537" y="477707"/>
            <a:ext cx="7896225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物理学中，用功率表示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做功快慢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的物理量。</a:t>
            </a:r>
          </a:p>
        </p:txBody>
      </p:sp>
      <p:sp>
        <p:nvSpPr>
          <p:cNvPr id="8" name="文本2" title=""/>
          <p:cNvSpPr txBox="1"/>
          <p:nvPr/>
        </p:nvSpPr>
        <p:spPr>
          <a:xfrm>
            <a:off x="1912001" y="1287656"/>
            <a:ext cx="674370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功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与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楷体"/>
                <a:ea typeface="楷体"/>
              </a:rPr>
              <a:t>做功时间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之比叫做功率</a:t>
            </a:r>
          </a:p>
        </p:txBody>
      </p:sp>
      <p:sp>
        <p:nvSpPr>
          <p:cNvPr id="9" name="文本3" title=""/>
          <p:cNvSpPr txBox="1"/>
          <p:nvPr/>
        </p:nvSpPr>
        <p:spPr>
          <a:xfrm>
            <a:off x="656425" y="4604156"/>
            <a:ext cx="2867025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3.单位：</a:t>
            </a:r>
          </a:p>
        </p:txBody>
      </p:sp>
      <p:pic>
        <p:nvPicPr>
          <p:cNvPr id="10" name="公式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429" y="3156728"/>
            <a:ext cx="1230373" cy="1095661"/>
          </a:xfrm>
          <a:prstGeom prst="rect">
            <a:avLst/>
          </a:prstGeom>
        </p:spPr>
      </p:pic>
      <p:sp>
        <p:nvSpPr>
          <p:cNvPr id="11" name="形状1" title=""/>
          <p:cNvSpPr txBox="1"/>
          <p:nvPr/>
        </p:nvSpPr>
        <p:spPr>
          <a:xfrm>
            <a:off x="3621443" y="3353086"/>
            <a:ext cx="539153" cy="19050"/>
          </a:xfrm>
          <a:custGeom>
            <a:gdLst>
              <a:gd name="connsiteX0" fmla="*/ 0 w 539153"/>
              <a:gd name="connsiteY0" fmla="*/ 19050 h 19050"/>
              <a:gd name="connsiteX1" fmla="*/ 4547 w 539153"/>
              <a:gd name="connsiteY1" fmla="*/ 11512 h 19050"/>
              <a:gd name="connsiteX2" fmla="*/ 162514 w 539153"/>
              <a:gd name="connsiteY2" fmla="*/ 2904 h 190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9153" h="19050" fill="none">
                <a:moveTo>
                  <a:pt x="0" y="19050"/>
                </a:moveTo>
                <a:quadBezTo>
                  <a:pt x="4547" y="11512"/>
                  <a:pt x="83531" y="7208"/>
                </a:quadBezTo>
                <a:quadBezTo>
                  <a:pt x="162514" y="2904"/>
                  <a:pt x="539153" y="0"/>
                </a:quadBezTo>
              </a:path>
            </a:pathLst>
          </a:custGeom>
          <a:ln w="38100">
            <a:solidFill>
              <a:srgbClr val="D92B93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文本4" title=""/>
          <p:cNvSpPr txBox="1"/>
          <p:nvPr/>
        </p:nvSpPr>
        <p:spPr>
          <a:xfrm>
            <a:off x="4096388" y="3096492"/>
            <a:ext cx="1361186" cy="5140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焦耳(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 J </a:t>
            </a:r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)</a:t>
            </a:r>
          </a:p>
        </p:txBody>
      </p:sp>
      <p:sp>
        <p:nvSpPr>
          <p:cNvPr id="13" name="形状2" title=""/>
          <p:cNvSpPr txBox="1"/>
          <p:nvPr/>
        </p:nvSpPr>
        <p:spPr>
          <a:xfrm>
            <a:off x="3612061" y="3990880"/>
            <a:ext cx="549772" cy="1191"/>
          </a:xfrm>
          <a:custGeom>
            <a:gdLst>
              <a:gd name="connsiteX0" fmla="*/ 0 w 549772"/>
              <a:gd name="connsiteY0" fmla="*/ 0 h 1191"/>
              <a:gd name="connsiteX1" fmla="*/ 549772 w 549772"/>
              <a:gd name="connsiteY1" fmla="*/ 0 h 1191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9772" fill="none">
                <a:moveTo>
                  <a:pt x="0" y="0"/>
                </a:moveTo>
                <a:lnTo>
                  <a:pt x="549772" y="0"/>
                </a:lnTo>
              </a:path>
            </a:pathLst>
          </a:custGeom>
          <a:ln w="38100">
            <a:solidFill>
              <a:srgbClr val="D92B93">
                <a:alpha val="100000"/>
              </a:srgbClr>
            </a:solidFill>
            <a:prstDash val="solid"/>
            <a:tailEnd type="arrow" w="sm" len="sm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5" title=""/>
          <p:cNvSpPr txBox="1"/>
          <p:nvPr/>
        </p:nvSpPr>
        <p:spPr>
          <a:xfrm>
            <a:off x="4182275" y="3736429"/>
            <a:ext cx="1190244" cy="5091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秒（s）</a:t>
            </a:r>
          </a:p>
        </p:txBody>
      </p:sp>
      <p:grpSp>
        <p:nvGrpSpPr>
          <p:cNvPr id="15" name="组合2" title=""/>
          <p:cNvGrpSpPr/>
          <p:nvPr/>
        </p:nvGrpSpPr>
        <p:grpSpPr>
          <a:xfrm>
            <a:off x="5375634" y="3025883"/>
            <a:ext cx="1914309" cy="1358260"/>
            <a:chExt cx="1914309" cy="1358260"/>
          </a:xfrm>
        </p:grpSpPr>
        <p:pic>
          <p:nvPicPr>
            <p:cNvPr id="16" name="形状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37156" cy="1358260"/>
            </a:xfrm>
            <a:prstGeom prst="rect">
              <a:avLst/>
            </a:prstGeom>
          </p:spPr>
        </p:pic>
        <p:sp>
          <p:nvSpPr>
            <p:cNvPr id="17" name="文本11"/>
            <p:cNvSpPr txBox="1"/>
            <p:nvPr/>
          </p:nvSpPr>
          <p:spPr>
            <a:xfrm>
              <a:off x="325412" y="294570"/>
              <a:ext cx="1588897" cy="97275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6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J/S</a:t>
              </a:r>
            </a:p>
            <a:p>
              <a:pPr marL="0" algn="l"/>
              <a:r>
                <a:rPr lang="zh-CN" altLang="en-US" sz="26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焦耳每秒</a:t>
              </a:r>
            </a:p>
          </p:txBody>
        </p:sp>
      </p:grpSp>
      <p:grpSp>
        <p:nvGrpSpPr>
          <p:cNvPr id="18" name="组合3" title=""/>
          <p:cNvGrpSpPr/>
          <p:nvPr/>
        </p:nvGrpSpPr>
        <p:grpSpPr>
          <a:xfrm>
            <a:off x="2347017" y="4150946"/>
            <a:ext cx="4388421" cy="1080201"/>
            <a:chExt cx="4388421" cy="1080201"/>
          </a:xfrm>
        </p:grpSpPr>
        <p:sp>
          <p:nvSpPr>
            <p:cNvPr id="19" name="形状8"/>
            <p:cNvSpPr txBox="1"/>
            <p:nvPr/>
          </p:nvSpPr>
          <p:spPr>
            <a:xfrm flipH="1">
              <a:off x="169364" y="0"/>
              <a:ext cx="1191" cy="624805"/>
            </a:xfrm>
            <a:prstGeom prst="line">
              <a:avLst/>
            </a:prstGeom>
            <a:ln w="38100">
              <a:solidFill>
                <a:srgbClr val="D92B93">
                  <a:alpha val="100000"/>
                </a:srgbClr>
              </a:solidFill>
              <a:prstDash val="solid"/>
              <a:tailEnd type="arrow" w="sm" len="sm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12"/>
            <p:cNvSpPr txBox="1"/>
            <p:nvPr/>
          </p:nvSpPr>
          <p:spPr>
            <a:xfrm>
              <a:off x="0" y="542039"/>
              <a:ext cx="4388421" cy="5381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2399" b="1" i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国际单位：W（瓦特，简称瓦）</a:t>
              </a:r>
            </a:p>
          </p:txBody>
        </p:sp>
      </p:grpSp>
      <p:sp>
        <p:nvSpPr>
          <p:cNvPr id="21" name="文本6" title=""/>
          <p:cNvSpPr txBox="1"/>
          <p:nvPr/>
        </p:nvSpPr>
        <p:spPr>
          <a:xfrm>
            <a:off x="1163069" y="5819746"/>
            <a:ext cx="4209926" cy="6612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499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常用单位：千瓦KW </a:t>
            </a:r>
          </a:p>
        </p:txBody>
      </p:sp>
      <p:sp>
        <p:nvSpPr>
          <p:cNvPr id="22" name="文本7" title=""/>
          <p:cNvSpPr txBox="1"/>
          <p:nvPr/>
        </p:nvSpPr>
        <p:spPr>
          <a:xfrm>
            <a:off x="4446013" y="5872563"/>
            <a:ext cx="4209926" cy="66512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499" b="1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进率：1KW=10</a:t>
            </a:r>
            <a:r>
              <a:rPr lang="zh-CN" altLang="en-US" sz="2499" b="1" i="0" baseline="3000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3</a:t>
            </a:r>
            <a:r>
              <a:rPr lang="zh-CN" altLang="en-US" sz="2499" b="1" i="0">
                <a:solidFill>
                  <a:srgbClr val="3B00FF">
                    <a:alpha val="100000"/>
                  </a:srgbClr>
                </a:solidFill>
                <a:latin typeface="Times New Roman"/>
                <a:ea typeface="Times New Roman"/>
              </a:rPr>
              <a:t>W              </a:t>
            </a:r>
          </a:p>
        </p:txBody>
      </p:sp>
      <p:sp>
        <p:nvSpPr>
          <p:cNvPr id="23" name="文本8" title=""/>
          <p:cNvSpPr txBox="1"/>
          <p:nvPr/>
        </p:nvSpPr>
        <p:spPr>
          <a:xfrm>
            <a:off x="6337525" y="4617168"/>
            <a:ext cx="2701785" cy="599408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799" b="1" i="1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1 </a:t>
            </a:r>
            <a:r>
              <a:rPr lang="zh-CN" altLang="en-US" sz="2799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W = </a:t>
            </a:r>
            <a:r>
              <a:rPr lang="zh-CN" altLang="en-US" sz="2799" b="1" i="1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1 </a:t>
            </a:r>
            <a:r>
              <a:rPr lang="zh-CN" altLang="en-US" sz="2799" b="1" i="0">
                <a:solidFill>
                  <a:srgbClr val="FF0000">
                    <a:alpha val="100000"/>
                  </a:srgbClr>
                </a:solidFill>
                <a:latin typeface="Times New Roman"/>
                <a:ea typeface="Times New Roman"/>
              </a:rPr>
              <a:t>J/s</a:t>
            </a:r>
          </a:p>
        </p:txBody>
      </p:sp>
      <p:pic>
        <p:nvPicPr>
          <p:cNvPr id="24" name="公式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553" y="2044094"/>
            <a:ext cx="2234470" cy="1057275"/>
          </a:xfrm>
          <a:prstGeom prst="rect">
            <a:avLst/>
          </a:prstGeom>
        </p:spPr>
      </p:pic>
      <p:sp>
        <p:nvSpPr>
          <p:cNvPr id="25" name="文本9" title=""/>
          <p:cNvSpPr txBox="1"/>
          <p:nvPr/>
        </p:nvSpPr>
        <p:spPr>
          <a:xfrm>
            <a:off x="832609" y="2259749"/>
            <a:ext cx="1760334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2.公式：</a:t>
            </a:r>
          </a:p>
        </p:txBody>
      </p:sp>
      <p:sp>
        <p:nvSpPr>
          <p:cNvPr id="26" name="形状3" title=""/>
          <p:cNvSpPr txBox="1"/>
          <p:nvPr/>
        </p:nvSpPr>
        <p:spPr>
          <a:xfrm>
            <a:off x="1014422" y="5208584"/>
            <a:ext cx="6380798" cy="651558"/>
          </a:xfrm>
          <a:custGeom>
            <a:gdLst>
              <a:gd name="connsiteX0" fmla="*/ 5752663 w 6380798"/>
              <a:gd name="connsiteY0" fmla="*/ -221720 h 651558"/>
              <a:gd name="connsiteX1" fmla="*/ 5044682 w 6380798"/>
              <a:gd name="connsiteY1" fmla="*/ 0 h 651558"/>
              <a:gd name="connsiteX2" fmla="*/ 6272204 w 6380798"/>
              <a:gd name="connsiteY2" fmla="*/ 0 h 651558"/>
              <a:gd name="connsiteX3" fmla="*/ 6301005 w 6380798"/>
              <a:gd name="connsiteY3" fmla="*/ 0 h 651558"/>
              <a:gd name="connsiteX4" fmla="*/ 6369357 w 6380798"/>
              <a:gd name="connsiteY4" fmla="*/ 52171 h 651558"/>
              <a:gd name="connsiteX5" fmla="*/ 6380798 w 6380798"/>
              <a:gd name="connsiteY5" fmla="*/ 542965 h 651558"/>
              <a:gd name="connsiteX6" fmla="*/ 6380798 w 6380798"/>
              <a:gd name="connsiteY6" fmla="*/ 571765 h 651558"/>
              <a:gd name="connsiteX7" fmla="*/ 6328626 w 6380798"/>
              <a:gd name="connsiteY7" fmla="*/ 640117 h 651558"/>
              <a:gd name="connsiteX8" fmla="*/ 108593 w 6380798"/>
              <a:gd name="connsiteY8" fmla="*/ 651558 h 651558"/>
              <a:gd name="connsiteX9" fmla="*/ 48619 w 6380798"/>
              <a:gd name="connsiteY9" fmla="*/ 651558 h 651558"/>
              <a:gd name="connsiteX10" fmla="*/ 0 w 6380798"/>
              <a:gd name="connsiteY10" fmla="*/ 108593 h 651558"/>
              <a:gd name="connsiteX11" fmla="*/ 0 w 6380798"/>
              <a:gd name="connsiteY11" fmla="*/ 48619 h 651558"/>
              <a:gd name="connsiteX12" fmla="*/ 3874819 w 6380798"/>
              <a:gd name="connsiteY12" fmla="*/ 0 h 651558"/>
              <a:gd name="connsiteX13" fmla="*/ 5752663 w 6380798"/>
              <a:gd name="connsiteY13" fmla="*/ -221720 h 6515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380798" h="873277">
                <a:moveTo>
                  <a:pt x="5752663" y="-221720"/>
                </a:moveTo>
                <a:lnTo>
                  <a:pt x="5044682" y="0"/>
                </a:lnTo>
                <a:lnTo>
                  <a:pt x="6272204" y="0"/>
                </a:lnTo>
                <a:cubicBezTo>
                  <a:pt x="6301005" y="0"/>
                  <a:pt x="6328626" y="11441"/>
                  <a:pt x="6348992" y="31806"/>
                </a:cubicBezTo>
                <a:cubicBezTo>
                  <a:pt x="6369357" y="52171"/>
                  <a:pt x="6380798" y="79792"/>
                  <a:pt x="6380798" y="108593"/>
                </a:cubicBezTo>
                <a:lnTo>
                  <a:pt x="6380798" y="542965"/>
                </a:lnTo>
                <a:cubicBezTo>
                  <a:pt x="6380798" y="571765"/>
                  <a:pt x="6369357" y="599386"/>
                  <a:pt x="6348992" y="619752"/>
                </a:cubicBezTo>
                <a:cubicBezTo>
                  <a:pt x="6328626" y="640117"/>
                  <a:pt x="6301006" y="651558"/>
                  <a:pt x="6272204" y="651558"/>
                </a:cubicBezTo>
                <a:lnTo>
                  <a:pt x="108593" y="651558"/>
                </a:lnTo>
                <a:cubicBezTo>
                  <a:pt x="48619" y="651558"/>
                  <a:pt x="0" y="602939"/>
                  <a:pt x="0" y="542965"/>
                </a:cubicBezTo>
                <a:lnTo>
                  <a:pt x="0" y="108593"/>
                </a:lnTo>
                <a:cubicBezTo>
                  <a:pt x="0" y="48619"/>
                  <a:pt x="48619" y="0"/>
                  <a:pt x="108593" y="0"/>
                </a:cubicBezTo>
                <a:lnTo>
                  <a:pt x="3874819" y="0"/>
                </a:lnTo>
                <a:lnTo>
                  <a:pt x="5752663" y="-221720"/>
                </a:lnTo>
                <a:close/>
              </a:path>
            </a:pathLst>
          </a:custGeom>
          <a:solidFill>
            <a:srgbClr val="9DF5C0">
              <a:alpha val="100000"/>
            </a:srgbClr>
          </a:solidFill>
          <a:ln w="38100">
            <a:solidFill>
              <a:srgbClr val="F36161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>
              <a:lnSpc>
                <a:spcPts val="3900"/>
              </a:lnSpc>
            </a:pPr>
            <a:r>
              <a:rPr lang="zh-CN" altLang="en-US" sz="2699" b="1" i="0">
                <a:solidFill>
                  <a:srgbClr val="000808">
                    <a:alpha val="100000"/>
                  </a:srgbClr>
                </a:solidFill>
                <a:latin typeface="宋体"/>
                <a:ea typeface="宋体"/>
              </a:rPr>
              <a:t>物理意义：1秒内做了1焦耳的功</a:t>
            </a:r>
          </a:p>
        </p:txBody>
      </p:sp>
      <p:grpSp>
        <p:nvGrpSpPr>
          <p:cNvPr id="27" name="组合4" title=""/>
          <p:cNvGrpSpPr/>
          <p:nvPr/>
        </p:nvGrpSpPr>
        <p:grpSpPr>
          <a:xfrm>
            <a:off x="6583680" y="2207876"/>
            <a:ext cx="3076194" cy="1671114"/>
            <a:chExt cx="3076194" cy="1671114"/>
          </a:xfrm>
        </p:grpSpPr>
        <p:sp>
          <p:nvSpPr>
            <p:cNvPr id="28" name="文本13"/>
            <p:cNvSpPr txBox="1"/>
            <p:nvPr/>
          </p:nvSpPr>
          <p:spPr>
            <a:xfrm>
              <a:off x="0" y="0"/>
              <a:ext cx="3076194" cy="61906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Microsoft YaHei"/>
                  <a:ea typeface="Microsoft YaHei"/>
                </a:rPr>
                <a:t>公式变形：</a:t>
              </a:r>
              <a:r>
                <a:rPr lang="zh-CN" altLang="en-US" sz="2799" b="0" i="1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W</a:t>
              </a:r>
              <a:r>
                <a:rPr lang="zh-CN" altLang="en-US" sz="2799" b="0" i="0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=</a:t>
              </a:r>
              <a:r>
                <a:rPr lang="zh-CN" altLang="en-US" sz="2799" b="0" i="1">
                  <a:solidFill>
                    <a:srgbClr val="000000">
                      <a:alpha val="100000"/>
                    </a:srgbClr>
                  </a:solidFill>
                  <a:latin typeface="Arial"/>
                  <a:ea typeface="Arial"/>
                </a:rPr>
                <a:t>Pt</a:t>
              </a:r>
            </a:p>
          </p:txBody>
        </p:sp>
        <p:pic>
          <p:nvPicPr>
            <p:cNvPr id="29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999" y="634451"/>
              <a:ext cx="1158359" cy="1036663"/>
            </a:xfrm>
            <a:prstGeom prst="rect">
              <a:avLst/>
            </a:prstGeom>
          </p:spPr>
        </p:pic>
      </p:grpSp>
      <p:sp>
        <p:nvSpPr>
          <p:cNvPr id="30" name="文本10" title=""/>
          <p:cNvSpPr txBox="1"/>
          <p:nvPr/>
        </p:nvSpPr>
        <p:spPr>
          <a:xfrm>
            <a:off x="419957" y="1287094"/>
            <a:ext cx="1751648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/>
                <a:ea typeface="楷体"/>
              </a:rPr>
              <a:t>1.定义：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3" grpId="0" animBg="1"/>
      <p:bldP spid="26" grpId="0" animBg="1"/>
      <p:bldP spid="21" grpId="0" animBg="1"/>
      <p:bldP spid="22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   功率</a:t>
              </a:r>
            </a:p>
          </p:txBody>
        </p:sp>
        <p:pic>
          <p:nvPicPr>
            <p:cNvPr id="6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990606" y="2755275"/>
            <a:ext cx="2115820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4.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宋体"/>
                <a:ea typeface="宋体"/>
              </a:rPr>
              <a:t>简便计算：</a:t>
            </a:r>
          </a:p>
        </p:txBody>
      </p:sp>
      <p:pic>
        <p:nvPicPr>
          <p:cNvPr id="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98" y="2623337"/>
            <a:ext cx="2233930" cy="1099820"/>
          </a:xfrm>
          <a:prstGeom prst="rect">
            <a:avLst/>
          </a:prstGeom>
        </p:spPr>
      </p:pic>
      <p:sp>
        <p:nvSpPr>
          <p:cNvPr id="9" name="形状1" title=""/>
          <p:cNvSpPr txBox="1"/>
          <p:nvPr/>
        </p:nvSpPr>
        <p:spPr>
          <a:xfrm rot="480000">
            <a:off x="4512926" y="2568931"/>
            <a:ext cx="356235" cy="129159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FF0000">
                <a:alpha val="100000"/>
              </a:srgbClr>
            </a:solidFill>
            <a:prstDash val="sysDash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0" name="图片2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21" y="2968000"/>
            <a:ext cx="922020" cy="495300"/>
          </a:xfrm>
          <a:prstGeom prst="rect">
            <a:avLst/>
          </a:prstGeom>
        </p:spPr>
      </p:pic>
      <p:grpSp>
        <p:nvGrpSpPr>
          <p:cNvPr id="11" name="组合2" title=""/>
          <p:cNvGrpSpPr/>
          <p:nvPr/>
        </p:nvGrpSpPr>
        <p:grpSpPr>
          <a:xfrm>
            <a:off x="6838799" y="1525391"/>
            <a:ext cx="3966833" cy="1259191"/>
            <a:chExt cx="3966833" cy="1259191"/>
          </a:xfrm>
        </p:grpSpPr>
        <p:sp>
          <p:nvSpPr>
            <p:cNvPr id="12" name="形状5"/>
            <p:cNvSpPr txBox="1"/>
            <p:nvPr/>
          </p:nvSpPr>
          <p:spPr>
            <a:xfrm>
              <a:off x="0" y="93333"/>
              <a:ext cx="3966833" cy="1165858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rgbClr val="F9F8CA">
                <a:alpha val="100000"/>
              </a:srgbClr>
            </a:solidFill>
            <a:ln w="28575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4"/>
            <p:cNvSpPr txBox="1"/>
            <p:nvPr/>
          </p:nvSpPr>
          <p:spPr>
            <a:xfrm>
              <a:off x="403828" y="0"/>
              <a:ext cx="2591297" cy="1107999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3600"/>
                </a:lnSpc>
              </a:pPr>
              <a:r>
                <a:rPr lang="zh-CN" altLang="en-US" sz="2000" b="1" i="0">
                  <a:solidFill>
                    <a:srgbClr val="FF0000">
                      <a:alpha val="100000"/>
                    </a:srgbClr>
                  </a:solidFill>
                  <a:latin typeface="新宋体"/>
                  <a:ea typeface="新宋体"/>
                </a:rPr>
                <a:t>条件：匀速直线运动</a:t>
              </a:r>
            </a:p>
            <a:p>
              <a:pPr marL="0" algn="ctr">
                <a:lnSpc>
                  <a:spcPts val="3600"/>
                </a:lnSpc>
              </a:pPr>
              <a:r>
                <a:rPr lang="zh-CN" altLang="en-US" sz="2000" b="1" i="0">
                  <a:solidFill>
                    <a:srgbClr val="FF0000">
                      <a:alpha val="100000"/>
                    </a:srgbClr>
                  </a:solidFill>
                  <a:latin typeface="新宋体"/>
                  <a:ea typeface="新宋体"/>
                </a:rPr>
                <a:t>力与速度在同一直线</a:t>
              </a:r>
            </a:p>
          </p:txBody>
        </p:sp>
      </p:grpSp>
      <p:sp>
        <p:nvSpPr>
          <p:cNvPr id="14" name="文本2" title=""/>
          <p:cNvSpPr txBox="1"/>
          <p:nvPr/>
        </p:nvSpPr>
        <p:spPr>
          <a:xfrm>
            <a:off x="869613" y="5205079"/>
            <a:ext cx="6461760" cy="648967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2400" b="1" i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P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恒定时，</a:t>
            </a:r>
            <a:r>
              <a:rPr lang="zh-CN" altLang="en-US" sz="2400" b="1" i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v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越大，</a:t>
            </a:r>
            <a:r>
              <a:rPr lang="zh-CN" altLang="en-US" sz="2400" b="1" i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F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越小；</a:t>
            </a:r>
            <a:r>
              <a:rPr lang="zh-CN" altLang="en-US" sz="2400" b="1" i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v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越小，</a:t>
            </a:r>
            <a:r>
              <a:rPr lang="zh-CN" altLang="en-US" sz="2400" b="1" i="1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rPr>
              <a:t>F</a:t>
            </a: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宋体"/>
                <a:ea typeface="宋体"/>
              </a:rPr>
              <a:t>越大</a:t>
            </a:r>
          </a:p>
        </p:txBody>
      </p:sp>
      <p:sp>
        <p:nvSpPr>
          <p:cNvPr id="15" name="文本3" title=""/>
          <p:cNvSpPr txBox="1"/>
          <p:nvPr/>
        </p:nvSpPr>
        <p:spPr>
          <a:xfrm>
            <a:off x="3968525" y="1323623"/>
            <a:ext cx="2050694" cy="8102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3899" b="1" i="1">
                <a:solidFill>
                  <a:srgbClr val="CC0000">
                    <a:alpha val="100000"/>
                  </a:srgbClr>
                </a:solidFill>
                <a:latin typeface="Times New Roman"/>
                <a:ea typeface="Times New Roman"/>
              </a:rPr>
              <a:t>W</a:t>
            </a:r>
            <a:r>
              <a:rPr lang="zh-CN" altLang="en-US" sz="3899" b="1" i="0">
                <a:solidFill>
                  <a:srgbClr val="CC0000">
                    <a:alpha val="100000"/>
                  </a:srgbClr>
                </a:solidFill>
                <a:latin typeface="Times New Roman"/>
                <a:ea typeface="Times New Roman"/>
              </a:rPr>
              <a:t> = </a:t>
            </a:r>
            <a:r>
              <a:rPr lang="zh-CN" altLang="en-US" sz="3899" b="1" i="1">
                <a:solidFill>
                  <a:srgbClr val="CC0000">
                    <a:alpha val="100000"/>
                  </a:srgbClr>
                </a:solidFill>
                <a:latin typeface="Times New Roman"/>
                <a:ea typeface="Times New Roman"/>
              </a:rPr>
              <a:t>Fs</a:t>
            </a:r>
            <a:r>
              <a:rPr lang="zh-CN" altLang="en-US" sz="3899" b="1" i="0">
                <a:solidFill>
                  <a:srgbClr val="CC0000">
                    <a:alpha val="100000"/>
                  </a:srgbClr>
                </a:solidFill>
                <a:latin typeface="Times New Roman"/>
                <a:ea typeface="Times New Roman"/>
              </a:rPr>
              <a:t> </a:t>
            </a:r>
          </a:p>
        </p:txBody>
      </p:sp>
      <p:pic>
        <p:nvPicPr>
          <p:cNvPr id="16" name="图片3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2304"/>
          <a:stretch>
            <a:fillRect/>
          </a:stretch>
        </p:blipFill>
        <p:spPr>
          <a:xfrm>
            <a:off x="1550756" y="1323489"/>
            <a:ext cx="1289017" cy="1099820"/>
          </a:xfrm>
          <a:prstGeom prst="rect">
            <a:avLst/>
          </a:prstGeom>
        </p:spPr>
      </p:pic>
      <p:pic>
        <p:nvPicPr>
          <p:cNvPr id="17" name="图片4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57" y="3892610"/>
            <a:ext cx="6070425" cy="957853"/>
          </a:xfrm>
          <a:prstGeom prst="rect">
            <a:avLst/>
          </a:prstGeom>
        </p:spPr>
      </p:pic>
      <p:grpSp>
        <p:nvGrpSpPr>
          <p:cNvPr id="18" name="组合3" title=""/>
          <p:cNvGrpSpPr/>
          <p:nvPr/>
        </p:nvGrpSpPr>
        <p:grpSpPr>
          <a:xfrm>
            <a:off x="7520854" y="3463461"/>
            <a:ext cx="3769234" cy="2754104"/>
            <a:chExt cx="3769234" cy="2754104"/>
          </a:xfrm>
        </p:grpSpPr>
        <p:pic>
          <p:nvPicPr>
            <p:cNvPr id="19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3769234" cy="2181471"/>
            </a:xfrm>
            <a:prstGeom prst="rect">
              <a:avLst/>
            </a:prstGeom>
          </p:spPr>
        </p:pic>
        <p:sp>
          <p:nvSpPr>
            <p:cNvPr id="20" name="文本5"/>
            <p:cNvSpPr txBox="1"/>
            <p:nvPr/>
          </p:nvSpPr>
          <p:spPr>
            <a:xfrm>
              <a:off x="519008" y="2163494"/>
              <a:ext cx="3072703" cy="59061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133350" algn="l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0D0D0D">
                      <a:alpha val="100000"/>
                    </a:srgbClr>
                  </a:solidFill>
                  <a:latin typeface="宋体"/>
                  <a:ea typeface="宋体"/>
                </a:rPr>
                <a:t>汽车上坡减小速度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" grpId="0" animBg="1"/>
      <p:bldP spid="8" grpId="0" animBg="1"/>
      <p:bldP spid="9" grpId="0" animBg="1"/>
      <p:bldP spid="10" grpId="0" animBg="1"/>
      <p:bldP spid="17" grpId="0" animBg="1"/>
      <p:bldP spid="11" grpId="0" animBg="1"/>
      <p:bldP spid="18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5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6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7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机械能</a:t>
              </a:r>
            </a:p>
          </p:txBody>
        </p:sp>
        <p:pic>
          <p:nvPicPr>
            <p:cNvPr id="6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文本1" title=""/>
          <p:cNvSpPr txBox="1"/>
          <p:nvPr/>
        </p:nvSpPr>
        <p:spPr>
          <a:xfrm>
            <a:off x="516731" y="1155925"/>
            <a:ext cx="10915650" cy="86380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物体</a:t>
            </a:r>
            <a:r>
              <a:rPr lang="zh-CN" altLang="en-US" sz="27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能够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对外</a:t>
            </a:r>
            <a:r>
              <a:rPr lang="zh-CN" altLang="en-US" sz="27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做功</a:t>
            </a:r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，我们就说这个物体具有能量，简称能</a:t>
            </a:r>
          </a:p>
        </p:txBody>
      </p:sp>
      <p:sp>
        <p:nvSpPr>
          <p:cNvPr id="8" name="形状1" title=""/>
          <p:cNvSpPr txBox="1"/>
          <p:nvPr/>
        </p:nvSpPr>
        <p:spPr>
          <a:xfrm>
            <a:off x="10014147" y="1104319"/>
            <a:ext cx="1914525" cy="666750"/>
          </a:xfrm>
          <a:custGeom>
            <a:gdLst>
              <a:gd name="connsiteX0" fmla="*/ 133350 w 1914525"/>
              <a:gd name="connsiteY0" fmla="*/ 0 h 666750"/>
              <a:gd name="connsiteX1" fmla="*/ 1914525 w 1914525"/>
              <a:gd name="connsiteY1" fmla="*/ 0 h 666750"/>
              <a:gd name="connsiteX2" fmla="*/ 1914525 w 1914525"/>
              <a:gd name="connsiteY2" fmla="*/ 533400 h 666750"/>
              <a:gd name="connsiteX3" fmla="*/ 1914525 w 1914525"/>
              <a:gd name="connsiteY3" fmla="*/ 607047 h 666750"/>
              <a:gd name="connsiteX4" fmla="*/ 0 w 1914525"/>
              <a:gd name="connsiteY4" fmla="*/ 666750 h 666750"/>
              <a:gd name="connsiteX5" fmla="*/ 0 w 1914525"/>
              <a:gd name="connsiteY5" fmla="*/ 133350 h 666750"/>
              <a:gd name="connsiteX6" fmla="*/ 0 w 1914525"/>
              <a:gd name="connsiteY6" fmla="*/ 59703 h 6667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525" h="666750">
                <a:moveTo>
                  <a:pt x="133350" y="0"/>
                </a:moveTo>
                <a:lnTo>
                  <a:pt x="1914525" y="0"/>
                </a:lnTo>
                <a:lnTo>
                  <a:pt x="1914525" y="533400"/>
                </a:lnTo>
                <a:cubicBezTo>
                  <a:pt x="1914525" y="607047"/>
                  <a:pt x="1854822" y="666750"/>
                  <a:pt x="1781175" y="666750"/>
                </a:cubicBezTo>
                <a:lnTo>
                  <a:pt x="0" y="666750"/>
                </a:lnTo>
                <a:lnTo>
                  <a:pt x="0" y="133350"/>
                </a:lnTo>
                <a:cubicBezTo>
                  <a:pt x="0" y="59703"/>
                  <a:pt x="59703" y="0"/>
                  <a:pt x="13335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7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单位：焦</a:t>
            </a:r>
            <a:r>
              <a:rPr lang="zh-CN" altLang="en-US" sz="27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J</a:t>
            </a:r>
          </a:p>
        </p:txBody>
      </p:sp>
      <p:sp>
        <p:nvSpPr>
          <p:cNvPr id="9" name="形状2" title=""/>
          <p:cNvSpPr txBox="1"/>
          <p:nvPr/>
        </p:nvSpPr>
        <p:spPr>
          <a:xfrm>
            <a:off x="346110" y="1785442"/>
            <a:ext cx="6070568" cy="661683"/>
          </a:xfrm>
          <a:custGeom>
            <a:gdLst>
              <a:gd name="connsiteX0" fmla="*/ 110280 w 6070568"/>
              <a:gd name="connsiteY0" fmla="*/ 0 h 661683"/>
              <a:gd name="connsiteX1" fmla="*/ 5960288 w 6070568"/>
              <a:gd name="connsiteY1" fmla="*/ 0 h 661683"/>
              <a:gd name="connsiteX2" fmla="*/ 5989536 w 6070568"/>
              <a:gd name="connsiteY2" fmla="*/ 0 h 661683"/>
              <a:gd name="connsiteX3" fmla="*/ 6058949 w 6070568"/>
              <a:gd name="connsiteY3" fmla="*/ 52982 h 661683"/>
              <a:gd name="connsiteX4" fmla="*/ 6070568 w 6070568"/>
              <a:gd name="connsiteY4" fmla="*/ 551402 h 661683"/>
              <a:gd name="connsiteX5" fmla="*/ 6070568 w 6070568"/>
              <a:gd name="connsiteY5" fmla="*/ 580650 h 661683"/>
              <a:gd name="connsiteX6" fmla="*/ 6017586 w 6070568"/>
              <a:gd name="connsiteY6" fmla="*/ 650064 h 661683"/>
              <a:gd name="connsiteX7" fmla="*/ 110280 w 6070568"/>
              <a:gd name="connsiteY7" fmla="*/ 661683 h 661683"/>
              <a:gd name="connsiteX8" fmla="*/ 81032 w 6070568"/>
              <a:gd name="connsiteY8" fmla="*/ 661683 h 661683"/>
              <a:gd name="connsiteX9" fmla="*/ 11619 w 6070568"/>
              <a:gd name="connsiteY9" fmla="*/ 608701 h 661683"/>
              <a:gd name="connsiteX10" fmla="*/ 0 w 6070568"/>
              <a:gd name="connsiteY10" fmla="*/ 110280 h 661683"/>
              <a:gd name="connsiteX11" fmla="*/ 0 w 6070568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70568" h="661683">
                <a:moveTo>
                  <a:pt x="110280" y="0"/>
                </a:moveTo>
                <a:lnTo>
                  <a:pt x="5960288" y="0"/>
                </a:lnTo>
                <a:cubicBezTo>
                  <a:pt x="5989536" y="0"/>
                  <a:pt x="6017586" y="11619"/>
                  <a:pt x="6038268" y="32300"/>
                </a:cubicBezTo>
                <a:cubicBezTo>
                  <a:pt x="6058949" y="52982"/>
                  <a:pt x="6070568" y="81032"/>
                  <a:pt x="6070568" y="110280"/>
                </a:cubicBezTo>
                <a:lnTo>
                  <a:pt x="6070568" y="551402"/>
                </a:lnTo>
                <a:cubicBezTo>
                  <a:pt x="6070568" y="580650"/>
                  <a:pt x="6058949" y="608701"/>
                  <a:pt x="6038268" y="629382"/>
                </a:cubicBezTo>
                <a:cubicBezTo>
                  <a:pt x="6017586" y="650064"/>
                  <a:pt x="5989536" y="661683"/>
                  <a:pt x="5960288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0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1.动能：物体由于</a:t>
            </a:r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运动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而具有的能</a:t>
            </a:r>
          </a:p>
        </p:txBody>
      </p:sp>
      <p:sp>
        <p:nvSpPr>
          <p:cNvPr id="10" name="形状3" title=""/>
          <p:cNvSpPr txBox="1"/>
          <p:nvPr/>
        </p:nvSpPr>
        <p:spPr>
          <a:xfrm>
            <a:off x="346110" y="2447077"/>
            <a:ext cx="9653759" cy="661683"/>
          </a:xfrm>
          <a:custGeom>
            <a:gdLst>
              <a:gd name="connsiteX0" fmla="*/ 110280 w 9653759"/>
              <a:gd name="connsiteY0" fmla="*/ 0 h 661683"/>
              <a:gd name="connsiteX1" fmla="*/ 9543479 w 9653759"/>
              <a:gd name="connsiteY1" fmla="*/ 0 h 661683"/>
              <a:gd name="connsiteX2" fmla="*/ 9572727 w 9653759"/>
              <a:gd name="connsiteY2" fmla="*/ 0 h 661683"/>
              <a:gd name="connsiteX3" fmla="*/ 9642140 w 9653759"/>
              <a:gd name="connsiteY3" fmla="*/ 52982 h 661683"/>
              <a:gd name="connsiteX4" fmla="*/ 9653759 w 9653759"/>
              <a:gd name="connsiteY4" fmla="*/ 551402 h 661683"/>
              <a:gd name="connsiteX5" fmla="*/ 9653759 w 9653759"/>
              <a:gd name="connsiteY5" fmla="*/ 580650 h 661683"/>
              <a:gd name="connsiteX6" fmla="*/ 9600777 w 9653759"/>
              <a:gd name="connsiteY6" fmla="*/ 650064 h 661683"/>
              <a:gd name="connsiteX7" fmla="*/ 110280 w 9653759"/>
              <a:gd name="connsiteY7" fmla="*/ 661683 h 661683"/>
              <a:gd name="connsiteX8" fmla="*/ 81032 w 9653759"/>
              <a:gd name="connsiteY8" fmla="*/ 661683 h 661683"/>
              <a:gd name="connsiteX9" fmla="*/ 11619 w 9653759"/>
              <a:gd name="connsiteY9" fmla="*/ 608701 h 661683"/>
              <a:gd name="connsiteX10" fmla="*/ 0 w 9653759"/>
              <a:gd name="connsiteY10" fmla="*/ 110281 h 661683"/>
              <a:gd name="connsiteX11" fmla="*/ 0 w 9653759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53759" h="661683">
                <a:moveTo>
                  <a:pt x="110280" y="0"/>
                </a:moveTo>
                <a:lnTo>
                  <a:pt x="9543479" y="0"/>
                </a:lnTo>
                <a:cubicBezTo>
                  <a:pt x="9572727" y="0"/>
                  <a:pt x="9600777" y="11619"/>
                  <a:pt x="9621459" y="32300"/>
                </a:cubicBezTo>
                <a:cubicBezTo>
                  <a:pt x="9642140" y="52982"/>
                  <a:pt x="9653759" y="81032"/>
                  <a:pt x="9653759" y="110281"/>
                </a:cubicBezTo>
                <a:lnTo>
                  <a:pt x="9653759" y="551402"/>
                </a:lnTo>
                <a:cubicBezTo>
                  <a:pt x="9653759" y="580650"/>
                  <a:pt x="9642140" y="608701"/>
                  <a:pt x="9621459" y="629382"/>
                </a:cubicBezTo>
                <a:cubicBezTo>
                  <a:pt x="9600777" y="650064"/>
                  <a:pt x="9572727" y="661683"/>
                  <a:pt x="9543479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1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2.重力势能：物体由于受到重力并</a:t>
            </a:r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处一定高度时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而具有的能</a:t>
            </a:r>
          </a:p>
        </p:txBody>
      </p:sp>
      <p:sp>
        <p:nvSpPr>
          <p:cNvPr id="11" name="形状4" title=""/>
          <p:cNvSpPr txBox="1"/>
          <p:nvPr/>
        </p:nvSpPr>
        <p:spPr>
          <a:xfrm>
            <a:off x="346253" y="3108208"/>
            <a:ext cx="8042243" cy="661683"/>
          </a:xfrm>
          <a:custGeom>
            <a:gdLst>
              <a:gd name="connsiteX0" fmla="*/ 110280 w 8042243"/>
              <a:gd name="connsiteY0" fmla="*/ 0 h 661683"/>
              <a:gd name="connsiteX1" fmla="*/ 7931963 w 8042243"/>
              <a:gd name="connsiteY1" fmla="*/ 0 h 661683"/>
              <a:gd name="connsiteX2" fmla="*/ 7961211 w 8042243"/>
              <a:gd name="connsiteY2" fmla="*/ 0 h 661683"/>
              <a:gd name="connsiteX3" fmla="*/ 8030624 w 8042243"/>
              <a:gd name="connsiteY3" fmla="*/ 52982 h 661683"/>
              <a:gd name="connsiteX4" fmla="*/ 8042243 w 8042243"/>
              <a:gd name="connsiteY4" fmla="*/ 551402 h 661683"/>
              <a:gd name="connsiteX5" fmla="*/ 8042243 w 8042243"/>
              <a:gd name="connsiteY5" fmla="*/ 580650 h 661683"/>
              <a:gd name="connsiteX6" fmla="*/ 7989261 w 8042243"/>
              <a:gd name="connsiteY6" fmla="*/ 650064 h 661683"/>
              <a:gd name="connsiteX7" fmla="*/ 110280 w 8042243"/>
              <a:gd name="connsiteY7" fmla="*/ 661683 h 661683"/>
              <a:gd name="connsiteX8" fmla="*/ 81032 w 8042243"/>
              <a:gd name="connsiteY8" fmla="*/ 661683 h 661683"/>
              <a:gd name="connsiteX9" fmla="*/ 11619 w 8042243"/>
              <a:gd name="connsiteY9" fmla="*/ 608701 h 661683"/>
              <a:gd name="connsiteX10" fmla="*/ 0 w 8042243"/>
              <a:gd name="connsiteY10" fmla="*/ 110281 h 661683"/>
              <a:gd name="connsiteX11" fmla="*/ 0 w 8042243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042243" h="661683">
                <a:moveTo>
                  <a:pt x="110280" y="0"/>
                </a:moveTo>
                <a:lnTo>
                  <a:pt x="7931963" y="0"/>
                </a:lnTo>
                <a:cubicBezTo>
                  <a:pt x="7961211" y="0"/>
                  <a:pt x="7989261" y="11619"/>
                  <a:pt x="8009943" y="32300"/>
                </a:cubicBezTo>
                <a:cubicBezTo>
                  <a:pt x="8030624" y="52982"/>
                  <a:pt x="8042243" y="81032"/>
                  <a:pt x="8042243" y="110281"/>
                </a:cubicBezTo>
                <a:lnTo>
                  <a:pt x="8042243" y="551402"/>
                </a:lnTo>
                <a:cubicBezTo>
                  <a:pt x="8042243" y="580650"/>
                  <a:pt x="8030624" y="608701"/>
                  <a:pt x="8009943" y="629382"/>
                </a:cubicBezTo>
                <a:cubicBezTo>
                  <a:pt x="7989261" y="650064"/>
                  <a:pt x="7961211" y="661683"/>
                  <a:pt x="7931963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1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3.弹性势能：物体由于</a:t>
            </a:r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微软雅黑"/>
                <a:ea typeface="微软雅黑"/>
              </a:rPr>
              <a:t>发生弹性形变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而具有的能</a:t>
            </a:r>
          </a:p>
        </p:txBody>
      </p:sp>
      <p:pic>
        <p:nvPicPr>
          <p:cNvPr id="12" name="思维导图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92" y="4197544"/>
            <a:ext cx="8639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19088" y="-191"/>
            <a:ext cx="12172950" cy="1156076"/>
            <a:chExt cx="12172950" cy="1156076"/>
          </a:xfrm>
        </p:grpSpPr>
        <p:sp>
          <p:nvSpPr>
            <p:cNvPr id="3" name="形状2"/>
            <p:cNvSpPr txBox="1"/>
            <p:nvPr/>
          </p:nvSpPr>
          <p:spPr>
            <a:xfrm>
              <a:off x="0" y="43463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>
              <a:off x="1631328" y="929841"/>
              <a:ext cx="10525125" cy="722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1238145" y="237487"/>
              <a:ext cx="3461718" cy="603171"/>
            </a:xfrm>
            <a:custGeom>
              <a:gdLst>
                <a:gd name="connsiteX0" fmla="*/ 100528 w 3461718"/>
                <a:gd name="connsiteY0" fmla="*/ 0 h 603171"/>
                <a:gd name="connsiteX1" fmla="*/ 3361190 w 3461718"/>
                <a:gd name="connsiteY1" fmla="*/ 0 h 603171"/>
                <a:gd name="connsiteX2" fmla="*/ 3387852 w 3461718"/>
                <a:gd name="connsiteY2" fmla="*/ 0 h 603171"/>
                <a:gd name="connsiteX3" fmla="*/ 3451127 w 3461718"/>
                <a:gd name="connsiteY3" fmla="*/ 48297 h 603171"/>
                <a:gd name="connsiteX4" fmla="*/ 3461718 w 3461718"/>
                <a:gd name="connsiteY4" fmla="*/ 502642 h 603171"/>
                <a:gd name="connsiteX5" fmla="*/ 3461718 w 3461718"/>
                <a:gd name="connsiteY5" fmla="*/ 529304 h 603171"/>
                <a:gd name="connsiteX6" fmla="*/ 3413422 w 3461718"/>
                <a:gd name="connsiteY6" fmla="*/ 592579 h 603171"/>
                <a:gd name="connsiteX7" fmla="*/ 100528 w 3461718"/>
                <a:gd name="connsiteY7" fmla="*/ 603171 h 603171"/>
                <a:gd name="connsiteX8" fmla="*/ 73867 w 3461718"/>
                <a:gd name="connsiteY8" fmla="*/ 603171 h 603171"/>
                <a:gd name="connsiteX9" fmla="*/ 10591 w 3461718"/>
                <a:gd name="connsiteY9" fmla="*/ 554874 h 603171"/>
                <a:gd name="connsiteX10" fmla="*/ 0 w 3461718"/>
                <a:gd name="connsiteY10" fmla="*/ 100528 h 603171"/>
                <a:gd name="connsiteX11" fmla="*/ 0 w 346171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61717" h="603171">
                  <a:moveTo>
                    <a:pt x="100528" y="0"/>
                  </a:moveTo>
                  <a:lnTo>
                    <a:pt x="3361190" y="0"/>
                  </a:lnTo>
                  <a:cubicBezTo>
                    <a:pt x="3387852" y="0"/>
                    <a:pt x="3413422" y="10591"/>
                    <a:pt x="3432274" y="29444"/>
                  </a:cubicBezTo>
                  <a:cubicBezTo>
                    <a:pt x="3451127" y="48297"/>
                    <a:pt x="3461718" y="73867"/>
                    <a:pt x="3461718" y="100528"/>
                  </a:cubicBezTo>
                  <a:lnTo>
                    <a:pt x="3461718" y="502642"/>
                  </a:lnTo>
                  <a:cubicBezTo>
                    <a:pt x="3461718" y="529304"/>
                    <a:pt x="3451127" y="554874"/>
                    <a:pt x="3432274" y="573727"/>
                  </a:cubicBezTo>
                  <a:cubicBezTo>
                    <a:pt x="3413422" y="592579"/>
                    <a:pt x="3387852" y="603171"/>
                    <a:pt x="336119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999" b="1" i="0">
                  <a:solidFill>
                    <a:srgbClr val="000000">
                      <a:alpha val="100000"/>
                    </a:srgbClr>
                  </a:solidFill>
                  <a:latin typeface="宋体"/>
                  <a:ea typeface="宋体"/>
                </a:rPr>
                <a:t> 机械能</a:t>
              </a:r>
            </a:p>
          </p:txBody>
        </p:sp>
        <p:pic>
          <p:nvPicPr>
            <p:cNvPr id="6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pic>
        <p:nvPicPr>
          <p:cNvPr id="7" name="思维导图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19" y="1504474"/>
            <a:ext cx="7315200" cy="1857375"/>
          </a:xfrm>
          <a:prstGeom prst="rect">
            <a:avLst/>
          </a:prstGeom>
        </p:spPr>
      </p:pic>
      <p:grpSp>
        <p:nvGrpSpPr>
          <p:cNvPr id="8" name="组合2" title=""/>
          <p:cNvGrpSpPr/>
          <p:nvPr/>
        </p:nvGrpSpPr>
        <p:grpSpPr>
          <a:xfrm>
            <a:off x="2877369" y="3624701"/>
            <a:ext cx="3100083" cy="3493398"/>
            <a:chExt cx="3100083" cy="3493398"/>
          </a:xfrm>
        </p:grpSpPr>
        <p:pic>
          <p:nvPicPr>
            <p:cNvPr id="9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00083" cy="2480280"/>
            </a:xfrm>
            <a:prstGeom prst="rect">
              <a:avLst/>
            </a:prstGeom>
          </p:spPr>
        </p:pic>
        <p:sp>
          <p:nvSpPr>
            <p:cNvPr id="10" name="文本1"/>
            <p:cNvSpPr txBox="1"/>
            <p:nvPr/>
          </p:nvSpPr>
          <p:spPr>
            <a:xfrm>
              <a:off x="130150" y="2510866"/>
              <a:ext cx="2943692" cy="9825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人骑自行车爬坡</a:t>
              </a:r>
            </a:p>
          </p:txBody>
        </p:sp>
      </p:grpSp>
      <p:grpSp>
        <p:nvGrpSpPr>
          <p:cNvPr id="11" name="组合3" title=""/>
          <p:cNvGrpSpPr/>
          <p:nvPr/>
        </p:nvGrpSpPr>
        <p:grpSpPr>
          <a:xfrm>
            <a:off x="19326" y="3503104"/>
            <a:ext cx="3070603" cy="3079036"/>
            <a:chExt cx="3070603" cy="3079036"/>
          </a:xfrm>
        </p:grpSpPr>
        <p:pic>
          <p:nvPicPr>
            <p:cNvPr id="12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5675"/>
            <a:stretch>
              <a:fillRect/>
            </a:stretch>
          </p:blipFill>
          <p:spPr>
            <a:xfrm>
              <a:off x="495129" y="0"/>
              <a:ext cx="2199994" cy="2634030"/>
            </a:xfrm>
            <a:prstGeom prst="rect">
              <a:avLst/>
            </a:prstGeom>
          </p:spPr>
        </p:pic>
        <p:sp>
          <p:nvSpPr>
            <p:cNvPr id="13" name="文本2"/>
            <p:cNvSpPr txBox="1"/>
            <p:nvPr/>
          </p:nvSpPr>
          <p:spPr>
            <a:xfrm>
              <a:off x="0" y="2521201"/>
              <a:ext cx="307060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跳伞运动员匀速下落</a:t>
              </a:r>
            </a:p>
          </p:txBody>
        </p:sp>
      </p:grpSp>
      <p:grpSp>
        <p:nvGrpSpPr>
          <p:cNvPr id="14" name="组合4" title=""/>
          <p:cNvGrpSpPr/>
          <p:nvPr/>
        </p:nvGrpSpPr>
        <p:grpSpPr>
          <a:xfrm>
            <a:off x="5583212" y="3624301"/>
            <a:ext cx="2918864" cy="2957738"/>
            <a:chExt cx="2918864" cy="2957738"/>
          </a:xfrm>
        </p:grpSpPr>
        <p:pic>
          <p:nvPicPr>
            <p:cNvPr id="15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2702"/>
            <a:stretch>
              <a:fillRect/>
            </a:stretch>
          </p:blipFill>
          <p:spPr>
            <a:xfrm>
              <a:off x="543849" y="0"/>
              <a:ext cx="1695898" cy="2447077"/>
            </a:xfrm>
            <a:prstGeom prst="rect">
              <a:avLst/>
            </a:prstGeom>
          </p:spPr>
        </p:pic>
        <p:sp>
          <p:nvSpPr>
            <p:cNvPr id="16" name="文本3"/>
            <p:cNvSpPr txBox="1"/>
            <p:nvPr/>
          </p:nvSpPr>
          <p:spPr>
            <a:xfrm>
              <a:off x="0" y="2305573"/>
              <a:ext cx="2918864" cy="6521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2060">
                      <a:alpha val="100000"/>
                    </a:srgbClr>
                  </a:solidFill>
                  <a:latin typeface="微软雅黑"/>
                  <a:ea typeface="微软雅黑"/>
                </a:rPr>
                <a:t>发射的航天飞船</a:t>
              </a:r>
            </a:p>
          </p:txBody>
        </p:sp>
      </p:grpSp>
      <p:sp>
        <p:nvSpPr>
          <p:cNvPr id="17" name="形状1" title=""/>
          <p:cNvSpPr txBox="1"/>
          <p:nvPr/>
        </p:nvSpPr>
        <p:spPr>
          <a:xfrm>
            <a:off x="417862" y="1033053"/>
            <a:ext cx="11583695" cy="6504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如果只有</a:t>
            </a:r>
            <a:r>
              <a:rPr lang="zh-CN" altLang="en-US" sz="2599" b="1" i="0">
                <a:solidFill>
                  <a:srgbClr val="FF0000">
                    <a:alpha val="100000"/>
                  </a:srgbClr>
                </a:solidFill>
                <a:latin typeface="华文楷体"/>
                <a:ea typeface="华文楷体"/>
              </a:rPr>
              <a:t>动能和势能</a:t>
            </a:r>
            <a:r>
              <a:rPr lang="zh-CN" altLang="en-US" sz="2599" b="1" i="0">
                <a:solidFill>
                  <a:srgbClr val="000000">
                    <a:alpha val="100000"/>
                  </a:srgbClr>
                </a:solidFill>
                <a:latin typeface="华文楷体"/>
                <a:ea typeface="华文楷体"/>
              </a:rPr>
              <a:t>相互转化，机械能的总和不变，即机械能是守恒的。</a:t>
            </a:r>
          </a:p>
        </p:txBody>
      </p:sp>
      <p:pic>
        <p:nvPicPr>
          <p:cNvPr id="18" name="图片1" title="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2870" y="1687801"/>
            <a:ext cx="4861360" cy="27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8" grpId="0" animBg="1"/>
      <p:bldP spid="14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等线 Light</vt:lpstr>
      <vt:lpstr>等线</vt:lpstr>
      <vt:lpstr>微软雅黑</vt:lpstr>
      <vt:lpstr>宋体</vt:lpstr>
      <vt:lpstr>黑体</vt:lpstr>
      <vt:lpstr>思源宋体 CN Heavy</vt:lpstr>
      <vt:lpstr>楷体</vt:lpstr>
      <vt:lpstr>Times New Roman</vt:lpstr>
      <vt:lpstr>Microsoft YaHei</vt:lpstr>
      <vt:lpstr>新宋体</vt:lpstr>
      <vt:lpstr>华文楷体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2025-04-16T19:04:11Z</cp:lastPrinted>
  <dcterms:created xsi:type="dcterms:W3CDTF">2025-04-16T19:04:11Z</dcterms:created>
  <dcterms:modified xsi:type="dcterms:W3CDTF">2025-04-16T11:04:11Z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