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7" r:id="rId9"/>
    <p:sldId id="269" r:id="rId10"/>
    <p:sldId id="270" r:id="rId11"/>
    <p:sldId id="271" r:id="rId12"/>
    <p:sldId id="272" r:id="rId13"/>
    <p:sldId id="273" r:id="rId14"/>
    <p:sldId id="27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C4748C7-17B5-41DC-B695-6404052418FF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30BF154-B581-41AE-B985-3955B39FDB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726F8-1DEE-4CF6-83B0-753D72C046F1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E902-A1C9-4A70-991B-43701598B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D7879-9D18-4A22-A66B-113E9DEE74CC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52897-6E3F-46C3-85B5-455445B33B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4532B-CEB9-4772-B335-E9757BD26849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801C0-3B47-4F55-8743-85031A1D73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7F077-A570-47BE-A90C-486681C76C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pull dir="r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246BA-7EAD-4E80-968B-7B0361B56913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EACB4-CC41-416C-8AB5-6CF6BAF39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ACAB-11BF-4EC2-8EBE-6A70599DFA04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59A78-C5E0-44A8-B1D8-5AE7C200A8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FE8E4-C375-41D6-8C69-D56E3EC61BE0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76ECB-82C6-41A6-9028-EE3E8716D8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4286-C053-4C98-ACAB-F2AD65B9B1B5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9F28D-9D36-48A4-A4FA-6BB67C0F19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3BF8-E14E-45C3-8D26-D758757176BE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8B865-781D-4AAC-9196-2E7CD0B7E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43465-F4A5-402D-A602-8F5016475579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BBA83-AABA-483A-98D1-CB9E690BA5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A705C-C72E-4CFF-A010-C399E05A3AA2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67F4A-987B-4DE4-BFDD-03DEEDEFF7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62EBD-4EF7-4E08-B651-F2C3897081E8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F96B-2747-4665-BD3B-016616C715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7BD2C9-FD0E-488D-95A1-CA98474FF92F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FD8AD2-736A-4CB3-B093-F17D67538C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0&amp;tn=baiduimagedetail&amp;word=gif%B6%AF%BB%AD&amp;in=20476&amp;cl=2&amp;lm=-1&amp;st=&amp;pn=688&amp;rn=1&amp;di=11795982546&amp;ln=1917&amp;fr=ala0&amp;fm=rs4&amp;fmq=1328950426004_R&amp;ic=&amp;s=&amp;se=&amp;sme=0&amp;tab=&amp;width=&amp;height=&amp;face=&amp;is=&amp;istype=2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file:///D:\&#25105;&#30340;CAI\&#31532;16&#31456;%20&#28909;&#21644;&#33021;\16.1&#20998;&#23376;&#28909;&#36816;&#21160;\16.1&#20998;&#23376;&#28909;&#36816;&#21160;-&#30427;&#27743;&#28059;\&#20309;&#28805;%20-%20&#26624;&#23376;&#33457;&#24320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10" Type="http://schemas.openxmlformats.org/officeDocument/2006/relationships/image" Target="../media/image8.gif"/><Relationship Id="rId4" Type="http://schemas.openxmlformats.org/officeDocument/2006/relationships/image" Target="../media/image3.gif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hyperlink" Target="&#20998;&#23376;&#21147;.wm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4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hyperlink" Target="&#20998;&#23376;&#21147;-&#29627;&#29827;&#20998;&#23376;&#19982;&#27700;&#20998;&#23376;&#38388;&#30340;&#20316;&#29992;&#21147;.av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&#20998;&#23376;&#36816;&#21160;-&#25193;&#25955;1.wmv" TargetMode="External"/><Relationship Id="rId7" Type="http://schemas.openxmlformats.org/officeDocument/2006/relationships/hyperlink" Target="&#20998;&#23376;&#36816;&#21160;-&#25193;&#25955;3.wmv" TargetMode="External"/><Relationship Id="rId12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11" Type="http://schemas.openxmlformats.org/officeDocument/2006/relationships/image" Target="../media/image13.gif"/><Relationship Id="rId5" Type="http://schemas.openxmlformats.org/officeDocument/2006/relationships/hyperlink" Target="&#20998;&#23376;&#36816;&#21160;-&#25193;&#25955;2.wmv" TargetMode="External"/><Relationship Id="rId10" Type="http://schemas.openxmlformats.org/officeDocument/2006/relationships/image" Target="../media/image12.png"/><Relationship Id="rId4" Type="http://schemas.openxmlformats.org/officeDocument/2006/relationships/image" Target="../media/image19.jpeg"/><Relationship Id="rId9" Type="http://schemas.openxmlformats.org/officeDocument/2006/relationships/hyperlink" Target="&#20998;&#23376;&#36816;&#21160;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3.gif"/><Relationship Id="rId2" Type="http://schemas.openxmlformats.org/officeDocument/2006/relationships/hyperlink" Target="&#20998;&#23376;&#36816;&#21160;-&#25193;&#25955;-&#25193;&#25955;&#24555;&#24930;&#19982;&#28201;&#24230;.fl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image" Target="../media/image35.jpeg"/><Relationship Id="rId4" Type="http://schemas.openxmlformats.org/officeDocument/2006/relationships/hyperlink" Target="&#20998;&#23376;&#38388;&#26377;&#24341;&#21147;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1214438" y="3929063"/>
            <a:ext cx="6929437" cy="2062162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湖北省麻城市华英学校    盛江涛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QQ:493562414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E-mail</a:t>
            </a:r>
            <a:r>
              <a:rPr lang="zh-CN" altLang="en-US" sz="32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：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ea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ea typeface="+mn-ea"/>
              </a:rPr>
              <a:t>hbmcsjt</a:t>
            </a:r>
            <a:r>
              <a:rPr lang="en-US" altLang="zh-CN" sz="3200" b="1" dirty="0">
                <a:ea typeface="+mn-ea"/>
              </a:rPr>
              <a:t>@</a:t>
            </a:r>
            <a:r>
              <a:rPr lang="en-US" altLang="zh-CN" sz="3200" b="1" dirty="0">
                <a:solidFill>
                  <a:srgbClr val="FF0000"/>
                </a:solidFill>
                <a:ea typeface="+mn-ea"/>
              </a:rPr>
              <a:t>163</a:t>
            </a:r>
            <a:r>
              <a:rPr lang="en-US" altLang="zh-CN" sz="3200" b="1" dirty="0">
                <a:ea typeface="+mn-ea"/>
              </a:rPr>
              <a:t>.com</a:t>
            </a:r>
            <a:endParaRPr lang="en-US" altLang="zh-CN" sz="3200" b="1" dirty="0">
              <a:ea typeface="+mn-ea"/>
            </a:endParaRPr>
          </a:p>
        </p:txBody>
      </p:sp>
      <p:pic>
        <p:nvPicPr>
          <p:cNvPr id="197638" name="Picture 58" descr="老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81075"/>
            <a:ext cx="354965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39" name="Picture 75" descr="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92150"/>
            <a:ext cx="91440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0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25" y="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1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8" y="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2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714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3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714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4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5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6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88" y="714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7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714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8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688" y="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9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0" y="0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50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38" y="714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51" name="Picture 16" descr="a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01000" y="71438"/>
            <a:ext cx="357188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714348" y="0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n>
                  <a:solidFill>
                    <a:srgbClr val="FF0000"/>
                  </a:solidFill>
                </a:ln>
                <a:solidFill>
                  <a:schemeClr val="bg2"/>
                </a:solidFill>
                <a:latin typeface="+mn-lt"/>
                <a:ea typeface="+mn-ea"/>
              </a:rPr>
              <a:t>多媒体课件</a:t>
            </a:r>
            <a:endParaRPr lang="zh-CN" altLang="en-US" sz="3200">
              <a:ln>
                <a:solidFill>
                  <a:srgbClr val="FF0000"/>
                </a:solidFill>
              </a:ln>
              <a:solidFill>
                <a:schemeClr val="bg2"/>
              </a:solidFill>
              <a:latin typeface="+mn-lt"/>
              <a:ea typeface="+mn-ea"/>
            </a:endParaRPr>
          </a:p>
        </p:txBody>
      </p:sp>
      <p:pic>
        <p:nvPicPr>
          <p:cNvPr id="26" name="何炅 - 栀子花开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928938" y="357188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://t3.baidu.com/it/u=1767467205,37398716&amp;fm=11&amp;gp=0.jpg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75" y="4560888"/>
            <a:ext cx="6429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55" name="Picture 4" descr="http://t3.baidu.com/it/u=559797499,4037059355&amp;fm=11&amp;gp=0.jpg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96225" y="1785938"/>
            <a:ext cx="12477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57" name="Rectangle 25"/>
          <p:cNvSpPr>
            <a:spLocks noChangeArrowheads="1"/>
          </p:cNvSpPr>
          <p:nvPr/>
        </p:nvSpPr>
        <p:spPr bwMode="auto">
          <a:xfrm>
            <a:off x="2627313" y="1628775"/>
            <a:ext cx="4176712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第</a:t>
            </a:r>
            <a:r>
              <a:rPr lang="en-US" altLang="zh-CN"/>
              <a:t>13</a:t>
            </a:r>
            <a:r>
              <a:rPr lang="zh-CN" altLang="en-US"/>
              <a:t>章 内能</a:t>
            </a:r>
          </a:p>
          <a:p>
            <a:pPr algn="ctr"/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节  分子热运动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483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1" name="Picture 2" descr="02新知探究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3411537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14282" y="3357562"/>
            <a:ext cx="3095625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_GB2312" pitchFamily="49" charset="-122"/>
                <a:ea typeface="+mn-ea"/>
              </a:rPr>
              <a:t>分子之间有</a:t>
            </a:r>
            <a:r>
              <a:rPr lang="zh-CN" altLang="en-US" sz="2800">
                <a:ln>
                  <a:solidFill>
                    <a:srgbClr val="FF0000"/>
                  </a:solidFill>
                </a:ln>
                <a:latin typeface="楷体_GB2312" pitchFamily="49" charset="-122"/>
                <a:ea typeface="+mn-ea"/>
              </a:rPr>
              <a:t>间隙　</a:t>
            </a:r>
            <a:r>
              <a:rPr lang="zh-CN" altLang="en-US" sz="3200">
                <a:latin typeface="楷体_GB2312" pitchFamily="49" charset="-122"/>
                <a:ea typeface="+mn-ea"/>
              </a:rPr>
              <a:t>            </a:t>
            </a:r>
            <a:r>
              <a:rPr lang="zh-CN" altLang="en-US" sz="3200">
                <a:solidFill>
                  <a:srgbClr val="CC3300"/>
                </a:solidFill>
                <a:latin typeface="楷体_GB2312" pitchFamily="49" charset="-122"/>
                <a:ea typeface="+mn-ea"/>
              </a:rPr>
              <a:t>　</a:t>
            </a:r>
            <a:endParaRPr lang="zh-CN" altLang="en-US" sz="3200">
              <a:solidFill>
                <a:srgbClr val="FF3300"/>
              </a:solidFill>
              <a:latin typeface="楷体_GB2312" pitchFamily="49" charset="-122"/>
              <a:ea typeface="+mn-ea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0" y="4572008"/>
            <a:ext cx="3571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>
                  <a:solidFill>
                    <a:srgbClr val="0033CC"/>
                  </a:solidFill>
                </a:ln>
                <a:solidFill>
                  <a:schemeClr val="bg2"/>
                </a:solidFill>
                <a:latin typeface="+mn-lt"/>
                <a:ea typeface="+mn-ea"/>
              </a:rPr>
              <a:t>分子</a:t>
            </a:r>
            <a:r>
              <a:rPr lang="zh-CN" altLang="en-US" sz="3600" b="1">
                <a:ln>
                  <a:solidFill>
                    <a:srgbClr val="0033CC"/>
                  </a:solidFill>
                </a:ln>
                <a:solidFill>
                  <a:schemeClr val="bg2"/>
                </a:solidFill>
                <a:latin typeface="+mn-lt"/>
                <a:ea typeface="+mn-ea"/>
              </a:rPr>
              <a:t>之间存在斥力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214438" y="1214438"/>
            <a:ext cx="7127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</a:rPr>
              <a:t>为什么压缩固体和液体很困难呢？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0" y="2000250"/>
            <a:ext cx="34290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</a:rPr>
              <a:t>这个实验说明了什么？</a:t>
            </a:r>
            <a:r>
              <a:rPr lang="zh-CN" altLang="en-US" sz="2800">
                <a:latin typeface="楷体_GB2312" pitchFamily="49" charset="-122"/>
              </a:rPr>
              <a:t>　            </a:t>
            </a:r>
            <a:r>
              <a:rPr lang="zh-CN" altLang="en-US" sz="2800">
                <a:solidFill>
                  <a:srgbClr val="CC3300"/>
                </a:solidFill>
                <a:latin typeface="楷体_GB2312" pitchFamily="49" charset="-122"/>
              </a:rPr>
              <a:t>　</a:t>
            </a:r>
            <a:endParaRPr lang="zh-CN" altLang="en-US" sz="2800">
              <a:solidFill>
                <a:srgbClr val="FF3300"/>
              </a:solidFill>
              <a:latin typeface="楷体_GB2312" pitchFamily="49" charset="-122"/>
            </a:endParaRPr>
          </a:p>
        </p:txBody>
      </p:sp>
      <p:grpSp>
        <p:nvGrpSpPr>
          <p:cNvPr id="201736" name="组合 4"/>
          <p:cNvGrpSpPr>
            <a:grpSpLocks/>
          </p:cNvGrpSpPr>
          <p:nvPr/>
        </p:nvGrpSpPr>
        <p:grpSpPr bwMode="auto">
          <a:xfrm>
            <a:off x="0" y="6453188"/>
            <a:ext cx="3857625" cy="404812"/>
            <a:chOff x="0" y="5257800"/>
            <a:chExt cx="9144000" cy="1371600"/>
          </a:xfrm>
        </p:grpSpPr>
        <p:pic>
          <p:nvPicPr>
            <p:cNvPr id="201741" name="Picture 8" descr="x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1742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1743" name="Picture 9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4" name="Picture 10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5" name="Picture 11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6" name="Picture 12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7" name="Picture 13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8" name="Picture 14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49" name="Picture 15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50" name="Picture 16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51" name="Picture 20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52" name="Picture 21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53" name="Picture 22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754" name="Picture 23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0" y="571500"/>
            <a:ext cx="1214438" cy="1284288"/>
            <a:chOff x="336" y="3024"/>
            <a:chExt cx="1008" cy="704"/>
          </a:xfrm>
        </p:grpSpPr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336" y="3475"/>
              <a:ext cx="100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ln>
                    <a:solidFill>
                      <a:schemeClr val="accent4"/>
                    </a:solidFill>
                  </a:ln>
                  <a:solidFill>
                    <a:srgbClr val="FF0000"/>
                  </a:solidFill>
                  <a:latin typeface="Arial" pitchFamily="34" charset="0"/>
                  <a:ea typeface="+mn-ea"/>
                </a:rPr>
                <a:t>想一想</a:t>
              </a:r>
              <a:r>
                <a:rPr lang="zh-CN" altLang="en-US" sz="2400" b="1">
                  <a:ln>
                    <a:solidFill>
                      <a:schemeClr val="accent4"/>
                    </a:solidFill>
                  </a:ln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：</a:t>
              </a:r>
            </a:p>
          </p:txBody>
        </p:sp>
        <p:pic>
          <p:nvPicPr>
            <p:cNvPr id="201739" name="Picture 5" descr="027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0" y="3024"/>
              <a:ext cx="432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1740" name="Picture 6" descr="Q_025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12" y="3036"/>
              <a:ext cx="20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945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10947" name="Picture 8" descr="x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0948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10949" name="Picture 9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0" name="Picture 10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1" name="Picture 11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2" name="Picture 12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3" name="Picture 13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4" name="Picture 14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5" name="Picture 15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6" name="Picture 16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7" name="Picture 20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8" name="Picture 21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59" name="Picture 22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60" name="Picture 23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5" name="矩形 34"/>
          <p:cNvSpPr/>
          <p:nvPr/>
        </p:nvSpPr>
        <p:spPr>
          <a:xfrm>
            <a:off x="428596" y="2571744"/>
            <a:ext cx="8286808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hlinkClick r:id="rId4" action="ppaction://hlinkfile"/>
              </a:rPr>
              <a:t>分子间同时存在引力和斥力，它们共同起作用。</a:t>
            </a:r>
            <a:endParaRPr lang="zh-CN" altLang="en-US" sz="36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43438" y="404813"/>
            <a:ext cx="2736850" cy="1511300"/>
            <a:chOff x="2789" y="2297"/>
            <a:chExt cx="1724" cy="952"/>
          </a:xfrm>
        </p:grpSpPr>
        <p:sp>
          <p:nvSpPr>
            <p:cNvPr id="212003" name="Oval 5"/>
            <p:cNvSpPr>
              <a:spLocks noChangeArrowheads="1"/>
            </p:cNvSpPr>
            <p:nvPr/>
          </p:nvSpPr>
          <p:spPr bwMode="auto">
            <a:xfrm>
              <a:off x="3515" y="2433"/>
              <a:ext cx="680" cy="816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2004" name="Line 6"/>
            <p:cNvSpPr>
              <a:spLocks noChangeShapeType="1"/>
            </p:cNvSpPr>
            <p:nvPr/>
          </p:nvSpPr>
          <p:spPr bwMode="auto">
            <a:xfrm flipH="1">
              <a:off x="3243" y="2841"/>
              <a:ext cx="635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2005" name="Line 7"/>
            <p:cNvSpPr>
              <a:spLocks noChangeShapeType="1"/>
            </p:cNvSpPr>
            <p:nvPr/>
          </p:nvSpPr>
          <p:spPr bwMode="auto">
            <a:xfrm rot="10800000" flipH="1">
              <a:off x="3878" y="2841"/>
              <a:ext cx="635" cy="0"/>
            </a:xfrm>
            <a:prstGeom prst="line">
              <a:avLst/>
            </a:prstGeom>
            <a:noFill/>
            <a:ln w="76200">
              <a:solidFill>
                <a:srgbClr val="0000CC"/>
              </a:solidFill>
              <a:round/>
              <a:headEnd type="none" w="sm" len="sm"/>
              <a:tailEnd type="triangle" w="sm" len="sm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12006" name="Text Box 8"/>
            <p:cNvSpPr txBox="1">
              <a:spLocks noChangeArrowheads="1"/>
            </p:cNvSpPr>
            <p:nvPr/>
          </p:nvSpPr>
          <p:spPr bwMode="auto">
            <a:xfrm>
              <a:off x="2789" y="2350"/>
              <a:ext cx="116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endParaRPr lang="zh-CN" altLang="zh-CN" sz="2400" b="1">
                <a:latin typeface="Calibri" pitchFamily="34" charset="0"/>
              </a:endParaRPr>
            </a:p>
          </p:txBody>
        </p:sp>
        <p:sp>
          <p:nvSpPr>
            <p:cNvPr id="212007" name="Text Box 9"/>
            <p:cNvSpPr txBox="1">
              <a:spLocks noChangeArrowheads="1"/>
            </p:cNvSpPr>
            <p:nvPr/>
          </p:nvSpPr>
          <p:spPr bwMode="auto">
            <a:xfrm>
              <a:off x="4377" y="2297"/>
              <a:ext cx="116" cy="40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endParaRPr lang="zh-CN" altLang="zh-CN" sz="3600" b="1">
                <a:latin typeface="Calibri" pitchFamily="34" charset="0"/>
              </a:endParaRPr>
            </a:p>
          </p:txBody>
        </p:sp>
      </p:grpSp>
      <p:sp>
        <p:nvSpPr>
          <p:cNvPr id="114699" name="Oval 11"/>
          <p:cNvSpPr>
            <a:spLocks noChangeArrowheads="1"/>
          </p:cNvSpPr>
          <p:nvPr/>
        </p:nvSpPr>
        <p:spPr bwMode="auto">
          <a:xfrm>
            <a:off x="2124075" y="622300"/>
            <a:ext cx="1079500" cy="12954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4700" name="Line 12"/>
          <p:cNvSpPr>
            <a:spLocks noChangeShapeType="1"/>
          </p:cNvSpPr>
          <p:nvPr/>
        </p:nvSpPr>
        <p:spPr bwMode="auto">
          <a:xfrm flipH="1">
            <a:off x="1692275" y="1270000"/>
            <a:ext cx="1008063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01" name="Line 13"/>
          <p:cNvSpPr>
            <a:spLocks noChangeShapeType="1"/>
          </p:cNvSpPr>
          <p:nvPr/>
        </p:nvSpPr>
        <p:spPr bwMode="auto">
          <a:xfrm rot="10800000" flipH="1">
            <a:off x="2700338" y="1270000"/>
            <a:ext cx="10080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11973" name="Text Box 14"/>
          <p:cNvSpPr txBox="1">
            <a:spLocks noChangeArrowheads="1"/>
          </p:cNvSpPr>
          <p:nvPr/>
        </p:nvSpPr>
        <p:spPr bwMode="auto">
          <a:xfrm>
            <a:off x="971550" y="333375"/>
            <a:ext cx="184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zh-CN" altLang="zh-CN" sz="3600" b="1">
              <a:latin typeface="Calibri" pitchFamily="34" charset="0"/>
            </a:endParaRPr>
          </a:p>
        </p:txBody>
      </p:sp>
      <p:sp>
        <p:nvSpPr>
          <p:cNvPr id="114703" name="Text Box 15"/>
          <p:cNvSpPr txBox="1">
            <a:spLocks noChangeArrowheads="1"/>
          </p:cNvSpPr>
          <p:nvPr/>
        </p:nvSpPr>
        <p:spPr bwMode="auto">
          <a:xfrm>
            <a:off x="3492500" y="406400"/>
            <a:ext cx="184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zh-CN" altLang="zh-CN" sz="3600" b="1">
              <a:latin typeface="Calibri" pitchFamily="34" charset="0"/>
            </a:endParaRPr>
          </a:p>
        </p:txBody>
      </p:sp>
      <p:sp>
        <p:nvSpPr>
          <p:cNvPr id="114704" name="Line 16"/>
          <p:cNvSpPr>
            <a:spLocks noChangeShapeType="1"/>
          </p:cNvSpPr>
          <p:nvPr/>
        </p:nvSpPr>
        <p:spPr bwMode="auto">
          <a:xfrm>
            <a:off x="5148263" y="2133600"/>
            <a:ext cx="1223962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06" name="Text Box 18"/>
          <p:cNvSpPr txBox="1">
            <a:spLocks noChangeArrowheads="1"/>
          </p:cNvSpPr>
          <p:nvPr/>
        </p:nvSpPr>
        <p:spPr bwMode="auto">
          <a:xfrm>
            <a:off x="4572000" y="1700213"/>
            <a:ext cx="677863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latin typeface="Calibri" pitchFamily="34" charset="0"/>
              </a:rPr>
              <a:t>r</a:t>
            </a:r>
            <a:r>
              <a:rPr lang="en-US" altLang="zh-CN" sz="4400" b="1" baseline="-25000">
                <a:latin typeface="Calibri" pitchFamily="34" charset="0"/>
              </a:rPr>
              <a:t>0</a:t>
            </a:r>
          </a:p>
        </p:txBody>
      </p:sp>
      <p:sp>
        <p:nvSpPr>
          <p:cNvPr id="114707" name="Line 19"/>
          <p:cNvSpPr>
            <a:spLocks noChangeShapeType="1"/>
          </p:cNvSpPr>
          <p:nvPr/>
        </p:nvSpPr>
        <p:spPr bwMode="auto">
          <a:xfrm flipH="1">
            <a:off x="3059113" y="2133600"/>
            <a:ext cx="1585912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09" name="Oval 21"/>
          <p:cNvSpPr>
            <a:spLocks noChangeArrowheads="1"/>
          </p:cNvSpPr>
          <p:nvPr/>
        </p:nvSpPr>
        <p:spPr bwMode="auto">
          <a:xfrm>
            <a:off x="5076825" y="2565400"/>
            <a:ext cx="1079500" cy="12954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4710" name="Line 22"/>
          <p:cNvSpPr>
            <a:spLocks noChangeShapeType="1"/>
          </p:cNvSpPr>
          <p:nvPr/>
        </p:nvSpPr>
        <p:spPr bwMode="auto">
          <a:xfrm flipH="1">
            <a:off x="4427538" y="3213100"/>
            <a:ext cx="12239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11" name="Line 23"/>
          <p:cNvSpPr>
            <a:spLocks noChangeShapeType="1"/>
          </p:cNvSpPr>
          <p:nvPr/>
        </p:nvSpPr>
        <p:spPr bwMode="auto">
          <a:xfrm rot="10800000" flipH="1">
            <a:off x="5651500" y="3213100"/>
            <a:ext cx="1584325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12" name="Text Box 24"/>
          <p:cNvSpPr txBox="1">
            <a:spLocks noChangeArrowheads="1"/>
          </p:cNvSpPr>
          <p:nvPr/>
        </p:nvSpPr>
        <p:spPr bwMode="auto">
          <a:xfrm>
            <a:off x="6732588" y="549275"/>
            <a:ext cx="7969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斥力</a:t>
            </a:r>
          </a:p>
        </p:txBody>
      </p:sp>
      <p:sp>
        <p:nvSpPr>
          <p:cNvPr id="114713" name="Text Box 25"/>
          <p:cNvSpPr txBox="1">
            <a:spLocks noChangeArrowheads="1"/>
          </p:cNvSpPr>
          <p:nvPr/>
        </p:nvSpPr>
        <p:spPr bwMode="auto">
          <a:xfrm>
            <a:off x="5940425" y="2540000"/>
            <a:ext cx="15113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斥</a:t>
            </a:r>
            <a:r>
              <a:rPr lang="zh-CN" altLang="en-US" sz="2400" b="1">
                <a:latin typeface="Calibri" pitchFamily="34" charset="0"/>
              </a:rPr>
              <a:t>力</a:t>
            </a:r>
          </a:p>
        </p:txBody>
      </p:sp>
      <p:sp>
        <p:nvSpPr>
          <p:cNvPr id="114721" name="Oval 33"/>
          <p:cNvSpPr>
            <a:spLocks noChangeArrowheads="1"/>
          </p:cNvSpPr>
          <p:nvPr/>
        </p:nvSpPr>
        <p:spPr bwMode="auto">
          <a:xfrm>
            <a:off x="7092950" y="4221163"/>
            <a:ext cx="1079500" cy="12954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4722" name="Line 34"/>
          <p:cNvSpPr>
            <a:spLocks noChangeShapeType="1"/>
          </p:cNvSpPr>
          <p:nvPr/>
        </p:nvSpPr>
        <p:spPr bwMode="auto">
          <a:xfrm flipH="1">
            <a:off x="6877050" y="4868863"/>
            <a:ext cx="7921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23" name="Line 35"/>
          <p:cNvSpPr>
            <a:spLocks noChangeShapeType="1"/>
          </p:cNvSpPr>
          <p:nvPr/>
        </p:nvSpPr>
        <p:spPr bwMode="auto">
          <a:xfrm rot="10800000" flipH="1">
            <a:off x="7667625" y="4868863"/>
            <a:ext cx="433388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24" name="Text Box 36"/>
          <p:cNvSpPr txBox="1">
            <a:spLocks noChangeArrowheads="1"/>
          </p:cNvSpPr>
          <p:nvPr/>
        </p:nvSpPr>
        <p:spPr bwMode="auto">
          <a:xfrm>
            <a:off x="6443663" y="4124325"/>
            <a:ext cx="13684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引</a:t>
            </a:r>
            <a:r>
              <a:rPr lang="zh-CN" altLang="en-US" sz="2400" b="1">
                <a:latin typeface="Calibri" pitchFamily="34" charset="0"/>
              </a:rPr>
              <a:t>力</a:t>
            </a:r>
          </a:p>
        </p:txBody>
      </p:sp>
      <p:sp>
        <p:nvSpPr>
          <p:cNvPr id="114725" name="Text Box 37"/>
          <p:cNvSpPr txBox="1">
            <a:spLocks noChangeArrowheads="1"/>
          </p:cNvSpPr>
          <p:nvPr/>
        </p:nvSpPr>
        <p:spPr bwMode="auto">
          <a:xfrm>
            <a:off x="8042275" y="4124325"/>
            <a:ext cx="14986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斥力</a:t>
            </a:r>
          </a:p>
        </p:txBody>
      </p:sp>
      <p:sp>
        <p:nvSpPr>
          <p:cNvPr id="114733" name="Text Box 45"/>
          <p:cNvSpPr txBox="1">
            <a:spLocks noChangeArrowheads="1"/>
          </p:cNvSpPr>
          <p:nvPr/>
        </p:nvSpPr>
        <p:spPr bwMode="auto">
          <a:xfrm>
            <a:off x="0" y="549275"/>
            <a:ext cx="1657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b="1">
                <a:ln w="50800"/>
                <a:solidFill>
                  <a:srgbClr val="0033CC"/>
                </a:solidFill>
                <a:latin typeface="+mn-lt"/>
                <a:ea typeface="+mn-ea"/>
              </a:rPr>
              <a:t>引力</a:t>
            </a:r>
            <a:r>
              <a:rPr lang="zh-CN" altLang="en-US" sz="3200" b="1">
                <a:ln w="50800"/>
                <a:solidFill>
                  <a:srgbClr val="FF0000"/>
                </a:solidFill>
                <a:latin typeface="+mn-lt"/>
                <a:ea typeface="+mn-ea"/>
              </a:rPr>
              <a:t>等</a:t>
            </a:r>
            <a:r>
              <a:rPr lang="zh-CN" altLang="en-US" sz="3200" b="1">
                <a:ln w="50800"/>
                <a:solidFill>
                  <a:srgbClr val="0033CC"/>
                </a:solidFill>
                <a:latin typeface="+mn-lt"/>
                <a:ea typeface="+mn-ea"/>
              </a:rPr>
              <a:t>于斥力</a:t>
            </a:r>
          </a:p>
        </p:txBody>
      </p:sp>
      <p:sp>
        <p:nvSpPr>
          <p:cNvPr id="114734" name="Text Box 46"/>
          <p:cNvSpPr txBox="1">
            <a:spLocks noChangeArrowheads="1"/>
          </p:cNvSpPr>
          <p:nvPr/>
        </p:nvSpPr>
        <p:spPr bwMode="auto">
          <a:xfrm>
            <a:off x="250825" y="2565400"/>
            <a:ext cx="1657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引力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小</a:t>
            </a: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于斥力</a:t>
            </a:r>
          </a:p>
        </p:txBody>
      </p:sp>
      <p:sp>
        <p:nvSpPr>
          <p:cNvPr id="114736" name="AutoShape 48"/>
          <p:cNvSpPr>
            <a:spLocks noChangeArrowheads="1"/>
          </p:cNvSpPr>
          <p:nvPr/>
        </p:nvSpPr>
        <p:spPr bwMode="auto">
          <a:xfrm rot="10800000">
            <a:off x="7500938" y="711200"/>
            <a:ext cx="1357312" cy="1333500"/>
          </a:xfrm>
          <a:prstGeom prst="wedgeRoundRectCallout">
            <a:avLst>
              <a:gd name="adj1" fmla="val -37389"/>
              <a:gd name="adj2" fmla="val 49819"/>
              <a:gd name="adj3" fmla="val 16667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rot="10800000" vert="eaVert"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  <a:latin typeface="Calibri" pitchFamily="34" charset="0"/>
              </a:rPr>
              <a:t>平衡位置</a:t>
            </a:r>
          </a:p>
        </p:txBody>
      </p:sp>
      <p:sp>
        <p:nvSpPr>
          <p:cNvPr id="114737" name="Text Box 49"/>
          <p:cNvSpPr txBox="1">
            <a:spLocks noChangeArrowheads="1"/>
          </p:cNvSpPr>
          <p:nvPr/>
        </p:nvSpPr>
        <p:spPr bwMode="auto">
          <a:xfrm>
            <a:off x="323850" y="5667375"/>
            <a:ext cx="9467850" cy="1190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</a:rPr>
              <a:t>分子间作用力随分子间距离增大而减小，  </a:t>
            </a:r>
            <a:br>
              <a:rPr lang="zh-CN" altLang="en-US" sz="3600" b="1">
                <a:latin typeface="Calibri" pitchFamily="34" charset="0"/>
              </a:rPr>
            </a:br>
            <a:r>
              <a:rPr lang="zh-CN" altLang="en-US" sz="3600" b="1">
                <a:latin typeface="Calibri" pitchFamily="34" charset="0"/>
              </a:rPr>
              <a:t>当距离大于</a:t>
            </a:r>
            <a:r>
              <a:rPr lang="en-US" altLang="zh-CN" sz="3600" b="1">
                <a:latin typeface="Calibri" pitchFamily="34" charset="0"/>
              </a:rPr>
              <a:t>10r</a:t>
            </a:r>
            <a:r>
              <a:rPr lang="en-US" altLang="zh-CN" sz="3600" b="1" baseline="-25000">
                <a:latin typeface="Calibri" pitchFamily="34" charset="0"/>
              </a:rPr>
              <a:t>0</a:t>
            </a:r>
            <a:r>
              <a:rPr lang="zh-CN" altLang="en-US" sz="3600" b="1">
                <a:latin typeface="Calibri" pitchFamily="34" charset="0"/>
              </a:rPr>
              <a:t>，分子间作用力忽略为零。</a:t>
            </a:r>
          </a:p>
        </p:txBody>
      </p:sp>
      <p:sp>
        <p:nvSpPr>
          <p:cNvPr id="114741" name="Oval 53"/>
          <p:cNvSpPr>
            <a:spLocks noChangeArrowheads="1"/>
          </p:cNvSpPr>
          <p:nvPr/>
        </p:nvSpPr>
        <p:spPr bwMode="auto">
          <a:xfrm>
            <a:off x="1403350" y="4221163"/>
            <a:ext cx="1079500" cy="12954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4742" name="Line 54"/>
          <p:cNvSpPr>
            <a:spLocks noChangeShapeType="1"/>
          </p:cNvSpPr>
          <p:nvPr/>
        </p:nvSpPr>
        <p:spPr bwMode="auto">
          <a:xfrm flipH="1">
            <a:off x="1547813" y="4868863"/>
            <a:ext cx="431800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43" name="Line 55"/>
          <p:cNvSpPr>
            <a:spLocks noChangeShapeType="1"/>
          </p:cNvSpPr>
          <p:nvPr/>
        </p:nvSpPr>
        <p:spPr bwMode="auto">
          <a:xfrm rot="10800000" flipH="1">
            <a:off x="1979613" y="4868863"/>
            <a:ext cx="720725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44" name="Oval 56"/>
          <p:cNvSpPr>
            <a:spLocks noChangeArrowheads="1"/>
          </p:cNvSpPr>
          <p:nvPr/>
        </p:nvSpPr>
        <p:spPr bwMode="auto">
          <a:xfrm>
            <a:off x="2555875" y="2565400"/>
            <a:ext cx="1079500" cy="12954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14745" name="Line 57"/>
          <p:cNvSpPr>
            <a:spLocks noChangeShapeType="1"/>
          </p:cNvSpPr>
          <p:nvPr/>
        </p:nvSpPr>
        <p:spPr bwMode="auto">
          <a:xfrm flipH="1">
            <a:off x="1763713" y="3213100"/>
            <a:ext cx="1366837" cy="0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46" name="Line 58"/>
          <p:cNvSpPr>
            <a:spLocks noChangeShapeType="1"/>
          </p:cNvSpPr>
          <p:nvPr/>
        </p:nvSpPr>
        <p:spPr bwMode="auto">
          <a:xfrm rot="10800000" flipH="1">
            <a:off x="3059113" y="3213100"/>
            <a:ext cx="1296987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4747" name="Text Box 59"/>
          <p:cNvSpPr txBox="1">
            <a:spLocks noChangeArrowheads="1"/>
          </p:cNvSpPr>
          <p:nvPr/>
        </p:nvSpPr>
        <p:spPr bwMode="auto">
          <a:xfrm>
            <a:off x="4140200" y="981075"/>
            <a:ext cx="165735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Calibri" pitchFamily="34" charset="0"/>
              </a:rPr>
              <a:t>r=r</a:t>
            </a:r>
            <a:r>
              <a:rPr lang="en-US" altLang="zh-CN" sz="3200" baseline="-25000">
                <a:latin typeface="Calibri" pitchFamily="34" charset="0"/>
              </a:rPr>
              <a:t>0</a:t>
            </a:r>
          </a:p>
        </p:txBody>
      </p:sp>
      <p:sp>
        <p:nvSpPr>
          <p:cNvPr id="114748" name="Text Box 60"/>
          <p:cNvSpPr txBox="1">
            <a:spLocks noChangeArrowheads="1"/>
          </p:cNvSpPr>
          <p:nvPr/>
        </p:nvSpPr>
        <p:spPr bwMode="auto">
          <a:xfrm>
            <a:off x="3995738" y="3213100"/>
            <a:ext cx="165735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Calibri" pitchFamily="34" charset="0"/>
              </a:rPr>
              <a:t>r&lt;r</a:t>
            </a:r>
            <a:r>
              <a:rPr lang="en-US" altLang="zh-CN" sz="3200" baseline="-25000">
                <a:latin typeface="Calibri" pitchFamily="34" charset="0"/>
              </a:rPr>
              <a:t>0</a:t>
            </a:r>
          </a:p>
        </p:txBody>
      </p:sp>
      <p:sp>
        <p:nvSpPr>
          <p:cNvPr id="114749" name="Text Box 61"/>
          <p:cNvSpPr txBox="1">
            <a:spLocks noChangeArrowheads="1"/>
          </p:cNvSpPr>
          <p:nvPr/>
        </p:nvSpPr>
        <p:spPr bwMode="auto">
          <a:xfrm>
            <a:off x="3203575" y="4652963"/>
            <a:ext cx="3889375" cy="5794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Calibri" pitchFamily="34" charset="0"/>
              </a:rPr>
              <a:t>r&gt;r</a:t>
            </a:r>
            <a:r>
              <a:rPr lang="en-US" altLang="zh-CN" sz="3200" baseline="-25000">
                <a:latin typeface="Calibri" pitchFamily="34" charset="0"/>
              </a:rPr>
              <a:t>0</a:t>
            </a: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引力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大</a:t>
            </a: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于斥力</a:t>
            </a:r>
          </a:p>
        </p:txBody>
      </p:sp>
      <p:sp>
        <p:nvSpPr>
          <p:cNvPr id="114750" name="Text Box 62"/>
          <p:cNvSpPr txBox="1">
            <a:spLocks noChangeArrowheads="1"/>
          </p:cNvSpPr>
          <p:nvPr/>
        </p:nvSpPr>
        <p:spPr bwMode="auto">
          <a:xfrm>
            <a:off x="5148263" y="549275"/>
            <a:ext cx="7969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引力</a:t>
            </a:r>
          </a:p>
        </p:txBody>
      </p:sp>
      <p:sp>
        <p:nvSpPr>
          <p:cNvPr id="114751" name="Text Box 63"/>
          <p:cNvSpPr txBox="1">
            <a:spLocks noChangeArrowheads="1"/>
          </p:cNvSpPr>
          <p:nvPr/>
        </p:nvSpPr>
        <p:spPr bwMode="auto">
          <a:xfrm>
            <a:off x="4495800" y="2540000"/>
            <a:ext cx="79692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引力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7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4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4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4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4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4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4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4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4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4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4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4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4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14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4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4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4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4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14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4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14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14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4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4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9" grpId="0" animBg="1"/>
      <p:bldP spid="114700" grpId="0" animBg="1"/>
      <p:bldP spid="114701" grpId="0" animBg="1"/>
      <p:bldP spid="114703" grpId="0"/>
      <p:bldP spid="114704" grpId="0" animBg="1"/>
      <p:bldP spid="114706" grpId="0"/>
      <p:bldP spid="114707" grpId="0" animBg="1"/>
      <p:bldP spid="114709" grpId="0" animBg="1"/>
      <p:bldP spid="114710" grpId="0" animBg="1"/>
      <p:bldP spid="114711" grpId="0" animBg="1"/>
      <p:bldP spid="114712" grpId="0"/>
      <p:bldP spid="114713" grpId="0"/>
      <p:bldP spid="114721" grpId="0" animBg="1"/>
      <p:bldP spid="114722" grpId="0" animBg="1"/>
      <p:bldP spid="114723" grpId="0" animBg="1"/>
      <p:bldP spid="114724" grpId="0"/>
      <p:bldP spid="114725" grpId="0"/>
      <p:bldP spid="114734" grpId="0"/>
      <p:bldP spid="114736" grpId="0" animBg="1"/>
      <p:bldP spid="114737" grpId="0"/>
      <p:bldP spid="114741" grpId="0" animBg="1"/>
      <p:bldP spid="114742" grpId="0" animBg="1"/>
      <p:bldP spid="114743" grpId="0" animBg="1"/>
      <p:bldP spid="114744" grpId="0" animBg="1"/>
      <p:bldP spid="114745" grpId="0" animBg="1"/>
      <p:bldP spid="114746" grpId="0" animBg="1"/>
      <p:bldP spid="114747" grpId="0"/>
      <p:bldP spid="114748" grpId="0"/>
      <p:bldP spid="114749" grpId="0"/>
      <p:bldP spid="114750" grpId="0"/>
      <p:bldP spid="1147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2743200"/>
            <a:ext cx="8572528" cy="304325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altLang="zh-CN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）物质由分子组成。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altLang="zh-CN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）扩散现象表明：一切物质的分子都在不停地做无规则运动。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altLang="zh-CN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36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楷体_GB2312" pitchFamily="49" charset="-122"/>
              </a:rPr>
              <a:t>）分子间存在相互作用的引力和斥力。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857224" y="1857364"/>
            <a:ext cx="61436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ln>
                  <a:solidFill>
                    <a:srgbClr val="FF0000"/>
                  </a:solidFill>
                </a:ln>
                <a:solidFill>
                  <a:srgbClr val="0000FF"/>
                </a:solidFill>
                <a:latin typeface="+mn-lt"/>
                <a:ea typeface="黑体" pitchFamily="2" charset="-122"/>
              </a:rPr>
              <a:t>分子动理论的基本内容：</a:t>
            </a:r>
          </a:p>
        </p:txBody>
      </p:sp>
      <p:pic>
        <p:nvPicPr>
          <p:cNvPr id="212995" name="Picture 12" descr="ni_png_02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8575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2996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13002" name="Picture 8" descr="x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3003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13004" name="Picture 9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05" name="Picture 10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06" name="Picture 11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07" name="Picture 12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08" name="Picture 13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09" name="Picture 14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0" name="Picture 15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1" name="Picture 16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2" name="Picture 20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3" name="Picture 21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4" name="Picture 22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015" name="Picture 23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12997" name="Picture 7" descr="旋转五角星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357188"/>
            <a:ext cx="5254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71868" y="214290"/>
            <a:ext cx="2736304" cy="82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708" tIns="43354" rIns="86708" bIns="4335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华文中宋" pitchFamily="2" charset="-122"/>
                <a:ea typeface="华文中宋" pitchFamily="2" charset="-122"/>
              </a:rPr>
              <a:t>课堂小结</a:t>
            </a:r>
          </a:p>
        </p:txBody>
      </p:sp>
      <p:grpSp>
        <p:nvGrpSpPr>
          <p:cNvPr id="212999" name="Group 2"/>
          <p:cNvGrpSpPr>
            <a:grpSpLocks/>
          </p:cNvGrpSpPr>
          <p:nvPr/>
        </p:nvGrpSpPr>
        <p:grpSpPr bwMode="auto">
          <a:xfrm>
            <a:off x="6858000" y="0"/>
            <a:ext cx="1895475" cy="2786063"/>
            <a:chOff x="4071" y="2717"/>
            <a:chExt cx="1497" cy="1958"/>
          </a:xfrm>
        </p:grpSpPr>
        <p:pic>
          <p:nvPicPr>
            <p:cNvPr id="213000" name="Picture 3" descr="百问不厌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94" y="2717"/>
              <a:ext cx="1149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3001" name="Rectangle 4"/>
            <p:cNvSpPr>
              <a:spLocks noChangeArrowheads="1"/>
            </p:cNvSpPr>
            <p:nvPr/>
          </p:nvSpPr>
          <p:spPr bwMode="auto">
            <a:xfrm>
              <a:off x="4071" y="3687"/>
              <a:ext cx="1497" cy="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FF"/>
                  </a:solidFill>
                  <a:latin typeface="华文行楷" pitchFamily="2" charset="-122"/>
                  <a:ea typeface="华文行楷" pitchFamily="2" charset="-122"/>
                </a:rPr>
                <a:t>学到了什么</a:t>
              </a:r>
              <a:r>
                <a:rPr lang="zh-CN" altLang="en-US" sz="2800" b="1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017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14025" name="Picture 8" descr="x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4026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14027" name="Picture 9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28" name="Picture 10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29" name="Picture 11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0" name="Picture 12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1" name="Picture 13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2" name="Picture 14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3" name="Picture 15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4" name="Picture 16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5" name="Picture 20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6" name="Picture 21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7" name="Picture 22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4038" name="Picture 23" descr="a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2000250" y="2928938"/>
            <a:ext cx="114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</a:rPr>
              <a:t>变大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286500" y="3000375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</a:rPr>
              <a:t>引力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71374" y="1571612"/>
            <a:ext cx="9072626" cy="20621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3.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用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细线把很干净的</a:t>
            </a:r>
            <a:r>
              <a:rPr kumimoji="1" lang="zh-CN" altLang="en-US" sz="32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hlinkClick r:id="rId4" action="ppaction://hlinkfile"/>
              </a:rPr>
              <a:t>玻璃板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吊在弹簧测力计的下面，记住测力计的读数。使玻璃板水平接触水面，然后稍稍用力向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  <a:latin typeface="+mn-lt"/>
                <a:ea typeface="+mn-ea"/>
              </a:rPr>
              <a:t>上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拉玻璃板。弹簧测力计的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读数有变化即</a:t>
            </a:r>
            <a:r>
              <a:rPr kumimoji="1" lang="zh-CN" altLang="en-US" sz="3200" b="1" u="sng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            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 ；表明分子间有</a:t>
            </a:r>
            <a:r>
              <a:rPr kumimoji="1" lang="zh-CN" altLang="en-US" sz="3200" b="1" u="sng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             </a:t>
            </a:r>
            <a:r>
              <a:rPr kumimoji="1" lang="zh-CN" altLang="en-US" sz="3200" b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latin typeface="+mn-lt"/>
                <a:ea typeface="+mn-ea"/>
              </a:rPr>
              <a:t>。</a:t>
            </a:r>
            <a:endParaRPr kumimoji="1" lang="zh-CN" altLang="en-US" sz="3200" b="1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latin typeface="+mn-lt"/>
              <a:ea typeface="+mn-ea"/>
            </a:endParaRPr>
          </a:p>
        </p:txBody>
      </p:sp>
      <p:pic>
        <p:nvPicPr>
          <p:cNvPr id="37" name="Picture 4" descr="C:\体验分子间引力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857625"/>
            <a:ext cx="2397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5" descr="C:\体验分子间引力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3857625"/>
            <a:ext cx="23955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6" descr="C:\体验分子间引力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3600" y="3857625"/>
            <a:ext cx="23225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24" name="Text Box 4"/>
          <p:cNvSpPr txBox="1">
            <a:spLocks noChangeArrowheads="1"/>
          </p:cNvSpPr>
          <p:nvPr/>
        </p:nvSpPr>
        <p:spPr bwMode="auto">
          <a:xfrm>
            <a:off x="1571625" y="0"/>
            <a:ext cx="446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0000FF"/>
                </a:solidFill>
                <a:latin typeface="Calibri" pitchFamily="34" charset="0"/>
                <a:ea typeface="华文行楷" pitchFamily="2" charset="-122"/>
              </a:rPr>
              <a:t>我会应用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Text Box 5"/>
          <p:cNvSpPr txBox="1">
            <a:spLocks noChangeArrowheads="1"/>
          </p:cNvSpPr>
          <p:nvPr/>
        </p:nvSpPr>
        <p:spPr bwMode="auto">
          <a:xfrm>
            <a:off x="214313" y="2571750"/>
            <a:ext cx="3779837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肉眼下的金条</a:t>
            </a:r>
          </a:p>
        </p:txBody>
      </p:sp>
      <p:pic>
        <p:nvPicPr>
          <p:cNvPr id="2037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0"/>
            <a:ext cx="29289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9" name="Text Box 7"/>
          <p:cNvSpPr txBox="1">
            <a:spLocks noChangeArrowheads="1"/>
          </p:cNvSpPr>
          <p:nvPr/>
        </p:nvSpPr>
        <p:spPr bwMode="auto">
          <a:xfrm>
            <a:off x="4786313" y="2714625"/>
            <a:ext cx="3929062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</a:rPr>
              <a:t>电子显微镜下的金条</a:t>
            </a: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0" y="3357562"/>
            <a:ext cx="2051050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</a:rPr>
              <a:t>说明</a:t>
            </a:r>
            <a:r>
              <a:rPr lang="zh-CN" altLang="en-US" sz="3600" b="1">
                <a:solidFill>
                  <a:schemeClr val="folHlink"/>
                </a:solidFill>
                <a:latin typeface="+mn-lt"/>
                <a:ea typeface="+mn-ea"/>
              </a:rPr>
              <a:t>：</a:t>
            </a:r>
          </a:p>
        </p:txBody>
      </p: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1357290" y="3286124"/>
            <a:ext cx="6429420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隶书" pitchFamily="49" charset="-122"/>
              </a:rPr>
              <a:t>物质是由</a:t>
            </a:r>
            <a:r>
              <a:rPr lang="zh-CN" altLang="en-US" sz="4800" b="1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隶书" pitchFamily="49" charset="-122"/>
              </a:rPr>
              <a:t>分子</a:t>
            </a:r>
            <a:r>
              <a:rPr lang="zh-CN" altLang="en-US" sz="4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隶书" pitchFamily="49" charset="-122"/>
              </a:rPr>
              <a:t>组成的</a:t>
            </a:r>
          </a:p>
        </p:txBody>
      </p:sp>
      <p:pic>
        <p:nvPicPr>
          <p:cNvPr id="203782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0"/>
            <a:ext cx="3357562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625" y="4143375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alibri" pitchFamily="34" charset="0"/>
              </a:rPr>
              <a:t>*</a:t>
            </a:r>
            <a:r>
              <a:rPr lang="zh-CN" altLang="en-US" sz="3200" b="1">
                <a:latin typeface="Calibri" pitchFamily="34" charset="0"/>
              </a:rPr>
              <a:t>分子很小，直径大约为</a:t>
            </a:r>
            <a:r>
              <a:rPr lang="en-US" altLang="zh-CN" sz="3200" b="1">
                <a:latin typeface="Calibri" pitchFamily="34" charset="0"/>
              </a:rPr>
              <a:t>______m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857752" y="3929066"/>
            <a:ext cx="10583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r>
              <a:rPr lang="en-US" altLang="zh-CN" sz="3600" b="1" baseline="3000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-10</a:t>
            </a:r>
            <a:endParaRPr lang="en-US" altLang="zh-CN" sz="3600" b="1" baseline="30000">
              <a:latin typeface="+mn-lt"/>
              <a:ea typeface="+mn-ea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00063" y="4857750"/>
            <a:ext cx="6237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*</a:t>
            </a:r>
            <a:r>
              <a:rPr lang="zh-CN" altLang="en-US" sz="2800" b="1">
                <a:latin typeface="Calibri" pitchFamily="34" charset="0"/>
              </a:rPr>
              <a:t>因此在一个物体中，</a:t>
            </a:r>
            <a:r>
              <a:rPr lang="zh-CN" altLang="en-US" sz="3200" b="1">
                <a:latin typeface="Calibri" pitchFamily="34" charset="0"/>
              </a:rPr>
              <a:t>分子</a:t>
            </a:r>
            <a:r>
              <a:rPr lang="zh-CN" altLang="en-US" sz="2800" b="1">
                <a:latin typeface="Calibri" pitchFamily="34" charset="0"/>
              </a:rPr>
              <a:t>的数目巨大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85720" y="5484812"/>
            <a:ext cx="8534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>
                <a:latin typeface="+mn-lt"/>
                <a:ea typeface="+mn-ea"/>
              </a:rPr>
              <a:t>       </a:t>
            </a:r>
            <a:r>
              <a:rPr lang="zh-CN" altLang="en-US" sz="2800" b="1">
                <a:latin typeface="+mn-lt"/>
                <a:ea typeface="+mn-ea"/>
              </a:rPr>
              <a:t>通常情况下，</a:t>
            </a:r>
            <a:r>
              <a:rPr lang="en-US" altLang="zh-CN" sz="2800" b="1">
                <a:latin typeface="+mn-lt"/>
                <a:ea typeface="+mn-ea"/>
              </a:rPr>
              <a:t>1</a:t>
            </a:r>
            <a:r>
              <a:rPr lang="en-US" altLang="zh-CN" sz="2800" b="1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cm</a:t>
            </a:r>
            <a:r>
              <a:rPr lang="en-US" altLang="zh-CN" sz="2800" b="1" baseline="30000">
                <a:latin typeface="+mn-lt"/>
                <a:ea typeface="+mn-ea"/>
              </a:rPr>
              <a:t>3</a:t>
            </a:r>
            <a:r>
              <a:rPr lang="zh-CN" altLang="en-US" sz="2800" b="1">
                <a:latin typeface="+mn-lt"/>
                <a:ea typeface="+mn-ea"/>
              </a:rPr>
              <a:t>空气里大约有</a:t>
            </a:r>
            <a:r>
              <a:rPr lang="en-US" altLang="zh-CN" sz="2800">
                <a:solidFill>
                  <a:srgbClr val="FF0000"/>
                </a:solidFill>
                <a:latin typeface="+mn-lt"/>
                <a:ea typeface="+mn-ea"/>
              </a:rPr>
              <a:t>2.7×10</a:t>
            </a:r>
            <a:r>
              <a:rPr lang="en-US" altLang="zh-CN" sz="2800" baseline="3000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r>
              <a:rPr lang="zh-CN" altLang="en-US" sz="2800" b="1">
                <a:latin typeface="+mn-lt"/>
                <a:ea typeface="+mn-ea"/>
              </a:rPr>
              <a:t>个分子，如果人数数的速度能达到每秒数</a:t>
            </a:r>
            <a:r>
              <a:rPr lang="en-US" altLang="zh-CN" sz="2800" b="1">
                <a:latin typeface="+mn-lt"/>
                <a:ea typeface="+mn-ea"/>
              </a:rPr>
              <a:t>100</a:t>
            </a:r>
            <a:r>
              <a:rPr lang="zh-CN" altLang="en-US" sz="2800" b="1">
                <a:latin typeface="+mn-lt"/>
                <a:ea typeface="+mn-ea"/>
              </a:rPr>
              <a:t>亿个，要数完这个数，也得用</a:t>
            </a:r>
            <a:r>
              <a:rPr lang="en-US" altLang="zh-CN" sz="2800" b="1">
                <a:latin typeface="+mn-lt"/>
                <a:ea typeface="+mn-ea"/>
              </a:rPr>
              <a:t>80</a:t>
            </a:r>
            <a:r>
              <a:rPr lang="zh-CN" altLang="en-US" sz="2800" b="1">
                <a:latin typeface="+mn-lt"/>
                <a:ea typeface="+mn-ea"/>
              </a:rPr>
              <a:t>多年。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857250"/>
          </a:xfrm>
        </p:spPr>
        <p:txBody>
          <a:bodyPr rtlCol="0">
            <a:no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b="1" spc="5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一、一切物质都是由分子组成的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214438" y="4429125"/>
            <a:ext cx="71326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</a:rPr>
              <a:t>固态                    液态                   气态</a:t>
            </a:r>
          </a:p>
        </p:txBody>
      </p:sp>
      <p:grpSp>
        <p:nvGrpSpPr>
          <p:cNvPr id="199683" name="Group 8"/>
          <p:cNvGrpSpPr>
            <a:grpSpLocks/>
          </p:cNvGrpSpPr>
          <p:nvPr/>
        </p:nvGrpSpPr>
        <p:grpSpPr bwMode="auto">
          <a:xfrm>
            <a:off x="428625" y="857250"/>
            <a:ext cx="8429625" cy="3643313"/>
            <a:chOff x="533" y="1940"/>
            <a:chExt cx="4324" cy="1886"/>
          </a:xfrm>
        </p:grpSpPr>
        <p:sp>
          <p:nvSpPr>
            <p:cNvPr id="199705" name="Rectangle 10"/>
            <p:cNvSpPr>
              <a:spLocks noChangeArrowheads="1"/>
            </p:cNvSpPr>
            <p:nvPr/>
          </p:nvSpPr>
          <p:spPr bwMode="auto">
            <a:xfrm>
              <a:off x="533" y="1940"/>
              <a:ext cx="4324" cy="1886"/>
            </a:xfrm>
            <a:prstGeom prst="rect">
              <a:avLst/>
            </a:prstGeom>
            <a:noFill/>
            <a:ln w="57150">
              <a:solidFill>
                <a:srgbClr val="111111">
                  <a:alpha val="27843"/>
                </a:srgbClr>
              </a:solidFill>
              <a:miter lim="800000"/>
              <a:headEnd/>
              <a:tailEnd type="none" w="lg" len="lg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pic>
          <p:nvPicPr>
            <p:cNvPr id="199706" name="Picture 12" descr="0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3" y="2210"/>
              <a:ext cx="4212" cy="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1000125" y="5500688"/>
            <a:ext cx="8858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Calibri" pitchFamily="34" charset="0"/>
              </a:rPr>
              <a:t>组成物质的分子是静止的还是运动的？</a:t>
            </a:r>
            <a:r>
              <a:rPr lang="zh-CN" altLang="en-US" sz="3600" b="1">
                <a:latin typeface="Calibri" pitchFamily="34" charset="0"/>
              </a:rPr>
              <a:t> </a:t>
            </a:r>
          </a:p>
        </p:txBody>
      </p:sp>
      <p:grpSp>
        <p:nvGrpSpPr>
          <p:cNvPr id="199685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199691" name="Picture 8" descr="x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9692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199693" name="Picture 9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4" name="Picture 10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5" name="Picture 11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6" name="Picture 12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7" name="Picture 13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8" name="Picture 14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699" name="Picture 15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700" name="Picture 16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701" name="Picture 20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702" name="Picture 21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703" name="Picture 22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704" name="Picture 23" descr="a1"/>
              <p:cNvPicPr>
                <a:picLocks noChangeAspect="1" noChangeArrowheads="1" noCrop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9686" name="Picture 4" descr="1_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85725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0" y="5214938"/>
            <a:ext cx="1214438" cy="1284287"/>
            <a:chOff x="336" y="3024"/>
            <a:chExt cx="1008" cy="704"/>
          </a:xfrm>
        </p:grpSpPr>
        <p:sp>
          <p:nvSpPr>
            <p:cNvPr id="30" name="Rectangle 4"/>
            <p:cNvSpPr>
              <a:spLocks noChangeArrowheads="1"/>
            </p:cNvSpPr>
            <p:nvPr/>
          </p:nvSpPr>
          <p:spPr bwMode="auto">
            <a:xfrm>
              <a:off x="336" y="3475"/>
              <a:ext cx="100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>
                  <a:ln>
                    <a:solidFill>
                      <a:schemeClr val="accent4"/>
                    </a:solidFill>
                  </a:ln>
                  <a:solidFill>
                    <a:srgbClr val="FF0000"/>
                  </a:solidFill>
                  <a:latin typeface="Arial" pitchFamily="34" charset="0"/>
                  <a:ea typeface="+mn-ea"/>
                </a:rPr>
                <a:t>想一想</a:t>
              </a:r>
              <a:r>
                <a:rPr lang="zh-CN" altLang="en-US" sz="2400" b="1">
                  <a:ln>
                    <a:solidFill>
                      <a:schemeClr val="accent4"/>
                    </a:solidFill>
                  </a:ln>
                  <a:solidFill>
                    <a:srgbClr val="FF0000"/>
                  </a:solidFill>
                  <a:latin typeface="Arial" pitchFamily="34" charset="0"/>
                  <a:ea typeface="黑体" pitchFamily="49" charset="-122"/>
                </a:rPr>
                <a:t>：</a:t>
              </a:r>
            </a:p>
          </p:txBody>
        </p:sp>
        <p:pic>
          <p:nvPicPr>
            <p:cNvPr id="199689" name="Picture 5" descr="027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0" y="3024"/>
              <a:ext cx="432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9690" name="Picture 6" descr="Q_025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12" y="3036"/>
              <a:ext cx="20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0063" y="857250"/>
            <a:ext cx="3571875" cy="3306763"/>
            <a:chOff x="954" y="1818"/>
            <a:chExt cx="3674" cy="1723"/>
          </a:xfrm>
        </p:grpSpPr>
        <p:grpSp>
          <p:nvGrpSpPr>
            <p:cNvPr id="207891" name="Group 4"/>
            <p:cNvGrpSpPr>
              <a:grpSpLocks/>
            </p:cNvGrpSpPr>
            <p:nvPr/>
          </p:nvGrpSpPr>
          <p:grpSpPr bwMode="auto">
            <a:xfrm>
              <a:off x="954" y="1818"/>
              <a:ext cx="3674" cy="1723"/>
              <a:chOff x="3241" y="1979"/>
              <a:chExt cx="1811" cy="1830"/>
            </a:xfrm>
          </p:grpSpPr>
          <p:sp>
            <p:nvSpPr>
              <p:cNvPr id="207893" name="Rectangle 5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noFill/>
              <a:ln w="57150">
                <a:solidFill>
                  <a:srgbClr val="111111">
                    <a:alpha val="27843"/>
                  </a:srgbClr>
                </a:solidFill>
                <a:miter lim="800000"/>
                <a:headEnd/>
                <a:tailEnd type="none" w="lg" len="lg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6" name="Rectangle 6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alpha val="58000"/>
                    </a:srgbClr>
                  </a:gs>
                  <a:gs pos="50000">
                    <a:srgbClr val="FFFFFF">
                      <a:alpha val="82001"/>
                    </a:srgbClr>
                  </a:gs>
                  <a:gs pos="100000">
                    <a:srgbClr val="FFFFFF">
                      <a:alpha val="58000"/>
                    </a:srgbClr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 type="none" w="lg" len="lg"/>
              </a:ln>
              <a:effec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</p:grpSp>
        <p:pic>
          <p:nvPicPr>
            <p:cNvPr id="207892" name="Picture 7" descr="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2" y="1978"/>
              <a:ext cx="3221" cy="1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3" descr="11535315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857250"/>
            <a:ext cx="30003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571472" y="4786322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rPr>
              <a:t>思考</a:t>
            </a:r>
            <a:r>
              <a:rPr lang="zh-CN" altLang="en-US" sz="320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宋体" pitchFamily="2" charset="-122"/>
                <a:cs typeface="宋体" pitchFamily="2" charset="-122"/>
              </a:rPr>
              <a:t>：我们打开一盒香皂、一瓶香水，很快就会闻到香味，这是为什么？</a:t>
            </a:r>
            <a:endParaRPr lang="zh-CN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07876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07877" name="Picture 8" descr="x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7878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7879" name="Picture 9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0" name="Picture 10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1" name="Picture 11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2" name="Picture 12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3" name="Picture 13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4" name="Picture 14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5" name="Picture 15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6" name="Picture 16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7" name="Picture 20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8" name="Picture 21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89" name="Picture 22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90" name="Picture 23" descr="a1"/>
              <p:cNvPicPr>
                <a:picLocks noChangeAspect="1" noChangeArrowheads="1" noCrop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2" name="Picture 1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1143000"/>
            <a:ext cx="2705100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Picture 2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22638" y="1214438"/>
            <a:ext cx="2514600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23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65838" y="1214438"/>
            <a:ext cx="2849562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8" name="Line 24"/>
          <p:cNvSpPr>
            <a:spLocks noChangeShapeType="1"/>
          </p:cNvSpPr>
          <p:nvPr/>
        </p:nvSpPr>
        <p:spPr bwMode="auto">
          <a:xfrm>
            <a:off x="1371600" y="1905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43434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7620000" y="1828800"/>
            <a:ext cx="0" cy="45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914400" y="4038600"/>
            <a:ext cx="2157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  <a:hlinkClick r:id="rId3" action="ppaction://hlinkfile"/>
              </a:rPr>
              <a:t>气体</a:t>
            </a: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</a:rPr>
              <a:t>的扩散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3786188" y="4000500"/>
            <a:ext cx="1976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  <a:hlinkClick r:id="rId5" action="ppaction://hlinkfile"/>
              </a:rPr>
              <a:t>液体</a:t>
            </a: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</a:rPr>
              <a:t>的扩散</a:t>
            </a: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6572250" y="4000500"/>
            <a:ext cx="2005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  <a:hlinkClick r:id="rId7" action="ppaction://hlinkfile"/>
              </a:rPr>
              <a:t>固体</a:t>
            </a:r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</a:rPr>
              <a:t>的扩散</a:t>
            </a: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571472" y="4627563"/>
            <a:ext cx="26432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400" b="1">
                <a:ln w="18000">
                  <a:solidFill>
                    <a:schemeClr val="bg2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气体分子在运动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3657600" y="4565650"/>
            <a:ext cx="23431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400" b="1">
                <a:ln w="18000">
                  <a:solidFill>
                    <a:schemeClr val="bg2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液体分子在运动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6429388" y="4500570"/>
            <a:ext cx="24669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400" b="1">
                <a:ln w="18000">
                  <a:solidFill>
                    <a:schemeClr val="bg2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固体分子在运动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228600" y="5867400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一切物质的分子都在</a:t>
            </a:r>
            <a:r>
              <a:rPr lang="en-US" altLang="zh-CN" sz="3200" b="1">
                <a:latin typeface="Calibri" pitchFamily="34" charset="0"/>
              </a:rPr>
              <a:t>_________________</a:t>
            </a:r>
          </a:p>
        </p:txBody>
      </p:sp>
      <p:sp>
        <p:nvSpPr>
          <p:cNvPr id="16426" name="Text Box 42"/>
          <p:cNvSpPr txBox="1">
            <a:spLocks noChangeArrowheads="1"/>
          </p:cNvSpPr>
          <p:nvPr/>
        </p:nvSpPr>
        <p:spPr bwMode="auto">
          <a:xfrm>
            <a:off x="2895600" y="304800"/>
            <a:ext cx="4343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5400" b="1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华文行楷" pitchFamily="2" charset="-122"/>
              </a:rPr>
              <a:t>扩  散  现  象</a:t>
            </a: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3962400" y="5791200"/>
            <a:ext cx="4130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不停地做</a:t>
            </a:r>
            <a:r>
              <a:rPr lang="zh-CN" altLang="en-US" sz="3200" b="1">
                <a:solidFill>
                  <a:srgbClr val="0033CC"/>
                </a:solidFill>
                <a:latin typeface="Calibri" pitchFamily="34" charset="0"/>
                <a:hlinkClick r:id="rId9" action="ppaction://hlinkfile"/>
              </a:rPr>
              <a:t>无规则运动</a:t>
            </a:r>
            <a:endParaRPr lang="zh-CN" altLang="en-US" sz="3200" b="1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304800" y="5257800"/>
            <a:ext cx="291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3600">
                <a:solidFill>
                  <a:srgbClr val="000808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华文行楷" pitchFamily="2" charset="-122"/>
              </a:rPr>
              <a:t>扩散</a:t>
            </a:r>
            <a:r>
              <a:rPr kumimoji="1" lang="zh-CN" altLang="en-US" sz="3600">
                <a:solidFill>
                  <a:srgbClr val="000808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华文行楷" pitchFamily="2" charset="-122"/>
              </a:rPr>
              <a:t>现象</a:t>
            </a:r>
            <a:r>
              <a:rPr lang="zh-CN" altLang="en-US" sz="3200" b="1">
                <a:latin typeface="+mn-lt"/>
                <a:ea typeface="+mn-ea"/>
              </a:rPr>
              <a:t>表明</a:t>
            </a:r>
            <a:r>
              <a:rPr lang="en-US" altLang="zh-CN" sz="3200" b="1">
                <a:latin typeface="+mn-lt"/>
                <a:ea typeface="+mn-ea"/>
              </a:rPr>
              <a:t>:</a:t>
            </a:r>
          </a:p>
        </p:txBody>
      </p:sp>
      <p:grpSp>
        <p:nvGrpSpPr>
          <p:cNvPr id="209937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09939" name="Picture 8" descr="x6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9940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9941" name="Picture 9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2" name="Picture 10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3" name="Picture 11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4" name="Picture 12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5" name="Picture 13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6" name="Picture 14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7" name="Picture 15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8" name="Picture 16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49" name="Picture 20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50" name="Picture 21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51" name="Picture 22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52" name="Picture 23" descr="a1"/>
              <p:cNvPicPr>
                <a:picLocks noChangeAspect="1" noChangeArrowheads="1" noCrop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9938" name="Picture 4" descr="1_6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1285875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" grpId="0" animBg="1"/>
      <p:bldP spid="16409" grpId="0" animBg="1"/>
      <p:bldP spid="16410" grpId="0" animBg="1"/>
      <p:bldP spid="16411" grpId="0"/>
      <p:bldP spid="16412" grpId="0"/>
      <p:bldP spid="16413" grpId="0"/>
      <p:bldP spid="16421" grpId="0"/>
      <p:bldP spid="164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C:\氨分子的扩散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0"/>
            <a:ext cx="26717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286116" y="4593749"/>
            <a:ext cx="1785950" cy="156966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</a:rPr>
              <a:t>现象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</a:rPr>
              <a:t>：</a:t>
            </a:r>
            <a:r>
              <a:rPr lang="zh-CN" altLang="en-US" sz="3200">
                <a:ln>
                  <a:solidFill>
                    <a:srgbClr val="FF33CC"/>
                  </a:solidFill>
                </a:ln>
                <a:solidFill>
                  <a:schemeClr val="bg2"/>
                </a:solidFill>
                <a:latin typeface="+mn-lt"/>
                <a:ea typeface="+mn-ea"/>
              </a:rPr>
              <a:t>液体扩散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500188"/>
            <a:ext cx="364331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786438" y="4572000"/>
            <a:ext cx="33575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长时间堆放煤的墙角内部也变黑 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85720" y="0"/>
            <a:ext cx="51435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perspectiveLeft"/>
              <a:lightRig rig="threePt" dir="t"/>
            </a:scene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楷体_GB2312" pitchFamily="49" charset="-122"/>
              </a:rPr>
              <a:t>请同学们列举</a:t>
            </a:r>
            <a:r>
              <a:rPr lang="zh-CN" altLang="en-US" sz="4400" b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楷体_GB2312" pitchFamily="49" charset="-122"/>
              </a:rPr>
              <a:t>：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28662" y="642918"/>
            <a:ext cx="73877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b="1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楷体_GB2312" pitchFamily="49" charset="-122"/>
              </a:rPr>
              <a:t>生活</a:t>
            </a:r>
            <a:r>
              <a:rPr lang="zh-CN" altLang="en-US" sz="4000" b="1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楷体_GB2312" pitchFamily="49" charset="-122"/>
              </a:rPr>
              <a:t>中扩散现象的</a:t>
            </a:r>
            <a:r>
              <a:rPr lang="zh-CN" altLang="en-US" sz="4000" b="1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楷体_GB2312" pitchFamily="49" charset="-122"/>
              </a:rPr>
              <a:t>实例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0" y="4357688"/>
            <a:ext cx="27146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231094"/>
                </a:solidFill>
                <a:latin typeface="Calibri" pitchFamily="34" charset="0"/>
              </a:rPr>
              <a:t>酚酞试液由外向内逐渐变红，说明氨分子逐渐扩散到试管底部。</a:t>
            </a:r>
          </a:p>
        </p:txBody>
      </p:sp>
      <p:grpSp>
        <p:nvGrpSpPr>
          <p:cNvPr id="198667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198668" name="Picture 8" descr="x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8669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198670" name="Picture 9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1" name="Picture 10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2" name="Picture 11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3" name="Picture 12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4" name="Picture 13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5" name="Picture 14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6" name="Picture 15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7" name="Picture 16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8" name="Picture 20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79" name="Picture 21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80" name="Picture 22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681" name="Picture 23" descr="a1"/>
              <p:cNvPicPr>
                <a:picLocks noChangeAspect="1" noChangeArrowheads="1" noCrop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071546"/>
            <a:ext cx="7210428" cy="646331"/>
          </a:xfrm>
        </p:spPr>
        <p:txBody>
          <a:bodyPr rtlCol="0" anchor="t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9900CC"/>
                </a:solidFill>
                <a:latin typeface="Times New Roman" pitchFamily="18" charset="0"/>
                <a:ea typeface="方正姚体" pitchFamily="2" charset="-122"/>
              </a:rPr>
              <a:t>影响</a:t>
            </a:r>
            <a:r>
              <a:rPr lang="zh-CN" altLang="en-US" sz="3600">
                <a:ln>
                  <a:solidFill>
                    <a:schemeClr val="bg2"/>
                  </a:solidFill>
                </a:ln>
                <a:solidFill>
                  <a:schemeClr val="bg2"/>
                </a:solidFill>
                <a:latin typeface="Times New Roman" pitchFamily="18" charset="0"/>
                <a:ea typeface="方正姚体" pitchFamily="2" charset="-122"/>
                <a:hlinkClick r:id="rId2" action="ppaction://hlinkfile"/>
              </a:rPr>
              <a:t>扩散快慢</a:t>
            </a:r>
            <a:r>
              <a:rPr lang="zh-CN" altLang="en-US" sz="3600" b="1">
                <a:solidFill>
                  <a:srgbClr val="9900CC"/>
                </a:solidFill>
                <a:latin typeface="Times New Roman" pitchFamily="18" charset="0"/>
                <a:ea typeface="方正姚体" pitchFamily="2" charset="-122"/>
              </a:rPr>
              <a:t>的主要因素是什么？</a:t>
            </a:r>
          </a:p>
        </p:txBody>
      </p:sp>
      <p:pic>
        <p:nvPicPr>
          <p:cNvPr id="204802" name="Picture 11" descr="ni_png_07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1447800" y="4648200"/>
            <a:ext cx="12192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热</a:t>
            </a:r>
            <a:r>
              <a:rPr lang="zh-CN" altLang="en-US" sz="2800">
                <a:solidFill>
                  <a:srgbClr val="009900"/>
                </a:solidFill>
                <a:latin typeface="Calibri" pitchFamily="34" charset="0"/>
                <a:ea typeface="黑体" pitchFamily="2" charset="-122"/>
              </a:rPr>
              <a:t>水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3276600" y="4648200"/>
            <a:ext cx="12192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Calibri" pitchFamily="34" charset="0"/>
                <a:ea typeface="黑体" pitchFamily="2" charset="-122"/>
              </a:rPr>
              <a:t>凉</a:t>
            </a:r>
            <a:r>
              <a:rPr lang="zh-CN" altLang="en-US" sz="2800">
                <a:solidFill>
                  <a:srgbClr val="009900"/>
                </a:solidFill>
                <a:latin typeface="Calibri" pitchFamily="34" charset="0"/>
                <a:ea typeface="黑体" pitchFamily="2" charset="-122"/>
              </a:rPr>
              <a:t>水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371600" y="3048000"/>
            <a:ext cx="914400" cy="1524000"/>
            <a:chOff x="1584" y="2448"/>
            <a:chExt cx="576" cy="960"/>
          </a:xfrm>
        </p:grpSpPr>
        <p:sp>
          <p:nvSpPr>
            <p:cNvPr id="204833" name="AutoShape 14"/>
            <p:cNvSpPr>
              <a:spLocks noChangeArrowheads="1"/>
            </p:cNvSpPr>
            <p:nvPr/>
          </p:nvSpPr>
          <p:spPr bwMode="auto">
            <a:xfrm>
              <a:off x="1584" y="2448"/>
              <a:ext cx="576" cy="960"/>
            </a:xfrm>
            <a:prstGeom prst="can">
              <a:avLst>
                <a:gd name="adj" fmla="val 41667"/>
              </a:avLst>
            </a:prstGeom>
            <a:solidFill>
              <a:schemeClr val="bg1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4834" name="AutoShape 17"/>
            <p:cNvSpPr>
              <a:spLocks noChangeArrowheads="1"/>
            </p:cNvSpPr>
            <p:nvPr/>
          </p:nvSpPr>
          <p:spPr bwMode="auto">
            <a:xfrm>
              <a:off x="1584" y="2832"/>
              <a:ext cx="576" cy="576"/>
            </a:xfrm>
            <a:prstGeom prst="can">
              <a:avLst>
                <a:gd name="adj" fmla="val 25000"/>
              </a:avLst>
            </a:pr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4835" name="Oval 15"/>
            <p:cNvSpPr>
              <a:spLocks noChangeArrowheads="1"/>
            </p:cNvSpPr>
            <p:nvPr/>
          </p:nvSpPr>
          <p:spPr bwMode="auto">
            <a:xfrm>
              <a:off x="1584" y="3216"/>
              <a:ext cx="576" cy="192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3200400" y="3048000"/>
            <a:ext cx="914400" cy="1524000"/>
            <a:chOff x="2736" y="2448"/>
            <a:chExt cx="576" cy="960"/>
          </a:xfrm>
        </p:grpSpPr>
        <p:sp>
          <p:nvSpPr>
            <p:cNvPr id="204830" name="AutoShape 18"/>
            <p:cNvSpPr>
              <a:spLocks noChangeArrowheads="1"/>
            </p:cNvSpPr>
            <p:nvPr/>
          </p:nvSpPr>
          <p:spPr bwMode="auto">
            <a:xfrm>
              <a:off x="2736" y="2448"/>
              <a:ext cx="576" cy="960"/>
            </a:xfrm>
            <a:prstGeom prst="can">
              <a:avLst>
                <a:gd name="adj" fmla="val 41667"/>
              </a:avLst>
            </a:prstGeom>
            <a:solidFill>
              <a:schemeClr val="bg1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4831" name="AutoShape 19"/>
            <p:cNvSpPr>
              <a:spLocks noChangeArrowheads="1"/>
            </p:cNvSpPr>
            <p:nvPr/>
          </p:nvSpPr>
          <p:spPr bwMode="auto">
            <a:xfrm>
              <a:off x="2736" y="2832"/>
              <a:ext cx="576" cy="576"/>
            </a:xfrm>
            <a:prstGeom prst="can">
              <a:avLst>
                <a:gd name="adj" fmla="val 25000"/>
              </a:avLst>
            </a:pr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4832" name="Oval 20"/>
            <p:cNvSpPr>
              <a:spLocks noChangeArrowheads="1"/>
            </p:cNvSpPr>
            <p:nvPr/>
          </p:nvSpPr>
          <p:spPr bwMode="auto">
            <a:xfrm>
              <a:off x="2736" y="3216"/>
              <a:ext cx="576" cy="192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pic>
        <p:nvPicPr>
          <p:cNvPr id="12316" name="Picture 28" descr="200771411366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25"/>
          <a:stretch>
            <a:fillRect/>
          </a:stretch>
        </p:blipFill>
        <p:spPr bwMode="auto">
          <a:xfrm>
            <a:off x="1524000" y="1905000"/>
            <a:ext cx="6334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7" name="Picture 29" descr="200771411366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25"/>
          <a:stretch>
            <a:fillRect/>
          </a:stretch>
        </p:blipFill>
        <p:spPr bwMode="auto">
          <a:xfrm>
            <a:off x="3352800" y="1905000"/>
            <a:ext cx="63341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8" name="WordArt 30"/>
          <p:cNvSpPr>
            <a:spLocks noChangeArrowheads="1" noChangeShapeType="1" noTextEdit="1"/>
          </p:cNvSpPr>
          <p:nvPr/>
        </p:nvSpPr>
        <p:spPr bwMode="auto">
          <a:xfrm>
            <a:off x="1066800" y="5181600"/>
            <a:ext cx="3962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哪个扩散快？</a:t>
            </a:r>
          </a:p>
        </p:txBody>
      </p:sp>
      <p:pic>
        <p:nvPicPr>
          <p:cNvPr id="12321" name="Picture 33" descr="014"/>
          <p:cNvPicPr>
            <a:picLocks noChangeAspect="1" noChangeArrowheads="1"/>
          </p:cNvPicPr>
          <p:nvPr/>
        </p:nvPicPr>
        <p:blipFill>
          <a:blip r:embed="rId5"/>
          <a:srcRect l="4546" t="2777" r="2272" b="2777"/>
          <a:stretch>
            <a:fillRect/>
          </a:stretch>
        </p:blipFill>
        <p:spPr bwMode="auto">
          <a:xfrm>
            <a:off x="4800600" y="1857375"/>
            <a:ext cx="39147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11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04816" name="Picture 8" descr="x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4817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4818" name="Picture 9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19" name="Picture 1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0" name="Picture 1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1" name="Picture 1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2" name="Picture 1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3" name="Picture 14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4" name="Picture 15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5" name="Picture 16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6" name="Picture 2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7" name="Picture 2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8" name="Picture 2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829" name="Picture 2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04812" name="Group 5"/>
          <p:cNvGrpSpPr>
            <a:grpSpLocks/>
          </p:cNvGrpSpPr>
          <p:nvPr/>
        </p:nvGrpSpPr>
        <p:grpSpPr bwMode="auto">
          <a:xfrm>
            <a:off x="0" y="0"/>
            <a:ext cx="2714625" cy="1000125"/>
            <a:chOff x="2366" y="708"/>
            <a:chExt cx="1784" cy="499"/>
          </a:xfrm>
        </p:grpSpPr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>
              <a:off x="2607" y="789"/>
              <a:ext cx="1543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CCFF"/>
                </a:gs>
                <a:gs pos="100000">
                  <a:srgbClr val="A7FFFF"/>
                </a:gs>
              </a:gsLst>
              <a:lin ang="5400000" scaled="1"/>
            </a:gradFill>
            <a:ln w="12700" algn="ctr">
              <a:solidFill>
                <a:srgbClr val="0033CC"/>
              </a:solidFill>
              <a:round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4814" name="Rectangle 7"/>
            <p:cNvSpPr>
              <a:spLocks noChangeArrowheads="1"/>
            </p:cNvSpPr>
            <p:nvPr/>
          </p:nvSpPr>
          <p:spPr bwMode="auto">
            <a:xfrm>
              <a:off x="2851" y="770"/>
              <a:ext cx="1286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000099"/>
                  </a:solidFill>
                  <a:latin typeface="Times New Roman" pitchFamily="18" charset="0"/>
                  <a:ea typeface="黑体" pitchFamily="2" charset="-122"/>
                </a:rPr>
                <a:t>学生实验</a:t>
              </a:r>
            </a:p>
          </p:txBody>
        </p:sp>
        <p:pic>
          <p:nvPicPr>
            <p:cNvPr id="204815" name="Picture 8" descr="科学小资料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66" y="708"/>
              <a:ext cx="460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1" grpId="0"/>
      <p:bldP spid="123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447800" y="4191000"/>
            <a:ext cx="6705600" cy="1570038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FF"/>
            </a:solidFill>
            <a:prstDash val="dash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由于分子的运动跟温度有关，所以这种无规则运动叫做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分子热运动</a:t>
            </a:r>
            <a:r>
              <a:rPr lang="zh-CN" altLang="en-US" sz="3200" b="1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。温度越高，热运动越剧烈。</a:t>
            </a: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1828800" y="762000"/>
            <a:ext cx="3352800" cy="609600"/>
          </a:xfrm>
          <a:prstGeom prst="flowChartTerminator">
            <a:avLst/>
          </a:prstGeom>
          <a:solidFill>
            <a:srgbClr val="FFFF99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981200" y="7620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扩散现象表明</a:t>
            </a:r>
            <a:r>
              <a:rPr lang="zh-CN" altLang="en-US" sz="320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：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447800" y="2057400"/>
            <a:ext cx="4343400" cy="1569660"/>
          </a:xfrm>
          <a:prstGeom prst="rect">
            <a:avLst/>
          </a:prstGeom>
          <a:solidFill>
            <a:srgbClr val="FFFF99"/>
          </a:solidFill>
          <a:ln w="19050">
            <a:solidFill>
              <a:srgbClr val="FF00FF"/>
            </a:solidFill>
            <a:prstDash val="dash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>
                <a:solidFill>
                  <a:srgbClr val="3333FF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一切物质的分子都在不停地做无规则运动。分子间存在间隙</a:t>
            </a:r>
            <a:r>
              <a: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05829" name="Picture 10" descr="ni_png_07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981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png-05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457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31" name="Picture 13" descr="ni_png_07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038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6" descr="2009011308375052"/>
          <p:cNvPicPr>
            <a:picLocks noChangeAspect="1" noChangeArrowheads="1"/>
          </p:cNvPicPr>
          <p:nvPr/>
        </p:nvPicPr>
        <p:blipFill>
          <a:blip r:embed="rId5"/>
          <a:srcRect l="5714" r="1428" b="8281"/>
          <a:stretch>
            <a:fillRect/>
          </a:stretch>
        </p:blipFill>
        <p:spPr bwMode="auto">
          <a:xfrm>
            <a:off x="6096000" y="1447800"/>
            <a:ext cx="281940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833" name="组合 4"/>
          <p:cNvGrpSpPr>
            <a:grpSpLocks/>
          </p:cNvGrpSpPr>
          <p:nvPr/>
        </p:nvGrpSpPr>
        <p:grpSpPr bwMode="auto">
          <a:xfrm>
            <a:off x="0" y="6453188"/>
            <a:ext cx="9144000" cy="404812"/>
            <a:chOff x="0" y="5257800"/>
            <a:chExt cx="9144000" cy="1371600"/>
          </a:xfrm>
        </p:grpSpPr>
        <p:pic>
          <p:nvPicPr>
            <p:cNvPr id="205835" name="Picture 8" descr="x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836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5837" name="Picture 9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38" name="Picture 1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39" name="Picture 1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0" name="Picture 1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1" name="Picture 1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2" name="Picture 14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3" name="Picture 15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4" name="Picture 16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5" name="Picture 2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6" name="Picture 2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7" name="Picture 2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848" name="Picture 2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5" name="矩形 24"/>
          <p:cNvSpPr/>
          <p:nvPr/>
        </p:nvSpPr>
        <p:spPr>
          <a:xfrm>
            <a:off x="357188" y="0"/>
            <a:ext cx="4179887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二、分子的运动</a:t>
            </a:r>
            <a:endParaRPr lang="zh-CN" altLang="en-US" sz="4400" b="1" spc="5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3" grpId="0" animBg="1"/>
      <p:bldP spid="1946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7" name="Picture 2" descr="02新知探究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196532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357188"/>
            <a:ext cx="6215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三</a:t>
            </a:r>
            <a:r>
              <a:rPr lang="zh-CN" altLang="en-GB" sz="44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GB" sz="44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分子间的作用力：</a:t>
            </a:r>
            <a:r>
              <a:rPr lang="zh-CN" altLang="en-US" sz="44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071563"/>
            <a:ext cx="55721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GB" sz="2800" b="1">
                <a:latin typeface="楷体_GB2312" pitchFamily="49" charset="-122"/>
              </a:rPr>
              <a:t>1、既然分子在运动，那么固体和液体中的分子为什么</a:t>
            </a:r>
            <a:r>
              <a:rPr lang="zh-CN" altLang="en-GB" sz="2800" b="1">
                <a:solidFill>
                  <a:srgbClr val="FF0000"/>
                </a:solidFill>
                <a:latin typeface="楷体_GB2312" pitchFamily="49" charset="-122"/>
              </a:rPr>
              <a:t>不会飞散开</a:t>
            </a:r>
            <a:r>
              <a:rPr lang="zh-CN" altLang="en-GB" sz="2800" b="1">
                <a:latin typeface="楷体_GB2312" pitchFamily="49" charset="-122"/>
              </a:rPr>
              <a:t>，而总是聚合在一起，保持一定的体积呢？ </a:t>
            </a:r>
            <a:br>
              <a:rPr lang="zh-CN" altLang="en-GB" sz="2800" b="1">
                <a:latin typeface="楷体_GB2312" pitchFamily="49" charset="-122"/>
              </a:rPr>
            </a:br>
            <a:r>
              <a:rPr lang="zh-CN" altLang="en-GB" sz="2800" b="1">
                <a:latin typeface="楷体_GB2312" pitchFamily="49" charset="-122"/>
              </a:rPr>
              <a:t>　　</a:t>
            </a:r>
            <a:r>
              <a:rPr lang="zh-CN" altLang="en-GB" sz="2800" b="1">
                <a:solidFill>
                  <a:schemeClr val="accent2"/>
                </a:solidFill>
                <a:latin typeface="楷体_GB2312" pitchFamily="49" charset="-122"/>
              </a:rPr>
              <a:t> </a:t>
            </a:r>
            <a:endParaRPr lang="zh-CN" altLang="en-US" sz="2800" b="1">
              <a:solidFill>
                <a:schemeClr val="accent2"/>
              </a:solidFill>
              <a:latin typeface="楷体_GB2312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28596" y="3429000"/>
            <a:ext cx="44470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>
                <a:solidFill>
                  <a:srgbClr val="FF3300"/>
                </a:solidFill>
                <a:latin typeface="+mn-lt"/>
                <a:ea typeface="+mn-ea"/>
              </a:rPr>
              <a:t> </a:t>
            </a:r>
            <a:r>
              <a:rPr lang="zh-CN" altLang="en-US" sz="3600">
                <a:ln>
                  <a:solidFill>
                    <a:srgbClr val="FF33CC"/>
                  </a:solidFill>
                </a:ln>
                <a:solidFill>
                  <a:schemeClr val="bg2"/>
                </a:solidFill>
                <a:latin typeface="+mn-lt"/>
                <a:ea typeface="+mn-ea"/>
              </a:rPr>
              <a:t>分子之间存在吸引力</a:t>
            </a:r>
            <a:endParaRPr lang="zh-CN" altLang="en-US" sz="3200">
              <a:ln>
                <a:solidFill>
                  <a:srgbClr val="FF33CC"/>
                </a:solidFill>
              </a:ln>
              <a:solidFill>
                <a:schemeClr val="bg2"/>
              </a:solidFill>
              <a:latin typeface="+mn-lt"/>
              <a:ea typeface="+mn-ea"/>
            </a:endParaRPr>
          </a:p>
        </p:txBody>
      </p:sp>
      <p:pic>
        <p:nvPicPr>
          <p:cNvPr id="11273" name="Picture 9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0" y="4214813"/>
            <a:ext cx="366553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214313" y="4857750"/>
            <a:ext cx="571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</a:rPr>
              <a:t>演示</a:t>
            </a:r>
          </a:p>
        </p:txBody>
      </p:sp>
      <p:grpSp>
        <p:nvGrpSpPr>
          <p:cNvPr id="200713" name="组合 4"/>
          <p:cNvGrpSpPr>
            <a:grpSpLocks/>
          </p:cNvGrpSpPr>
          <p:nvPr/>
        </p:nvGrpSpPr>
        <p:grpSpPr bwMode="auto">
          <a:xfrm>
            <a:off x="4786313" y="6286500"/>
            <a:ext cx="4357687" cy="571500"/>
            <a:chOff x="0" y="5257800"/>
            <a:chExt cx="9144000" cy="1371600"/>
          </a:xfrm>
        </p:grpSpPr>
        <p:pic>
          <p:nvPicPr>
            <p:cNvPr id="200714" name="Picture 8" descr="x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6143625"/>
              <a:ext cx="9144000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0715" name="组合 20"/>
            <p:cNvGrpSpPr>
              <a:grpSpLocks/>
            </p:cNvGrpSpPr>
            <p:nvPr/>
          </p:nvGrpSpPr>
          <p:grpSpPr bwMode="auto">
            <a:xfrm>
              <a:off x="0" y="5257800"/>
              <a:ext cx="9144000" cy="1028700"/>
              <a:chOff x="0" y="5829300"/>
              <a:chExt cx="9144000" cy="1028700"/>
            </a:xfrm>
          </p:grpSpPr>
          <p:pic>
            <p:nvPicPr>
              <p:cNvPr id="200716" name="Picture 9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85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17" name="Picture 1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429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18" name="Picture 1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953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19" name="Picture 1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705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0" name="Picture 1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0574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1" name="Picture 14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1910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2" name="Picture 15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791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3" name="Picture 16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3716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4" name="Picture 20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432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5" name="Picture 21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5438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6" name="Picture 22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4390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727" name="Picture 23" descr="a1"/>
              <p:cNvPicPr>
                <a:picLocks noChangeAspect="1" noChangeArrowheads="1" noCrop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5829300"/>
                <a:ext cx="800100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utoUpdateAnimBg="0"/>
      <p:bldP spid="112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389</Words>
  <Application>Microsoft Office PowerPoint</Application>
  <PresentationFormat>全屏显示(4:3)</PresentationFormat>
  <Paragraphs>47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Calibri</vt:lpstr>
      <vt:lpstr>宋体</vt:lpstr>
      <vt:lpstr>Arial</vt:lpstr>
      <vt:lpstr>黑体</vt:lpstr>
      <vt:lpstr>华文中宋</vt:lpstr>
      <vt:lpstr>Times New Roman</vt:lpstr>
      <vt:lpstr>楷体_GB2312</vt:lpstr>
      <vt:lpstr>华文行楷</vt:lpstr>
      <vt:lpstr>仿宋_GB2312</vt:lpstr>
      <vt:lpstr>Tahoma</vt:lpstr>
      <vt:lpstr>Office 主题</vt:lpstr>
      <vt:lpstr>Office 主题</vt:lpstr>
      <vt:lpstr>幻灯片 1</vt:lpstr>
      <vt:lpstr>幻灯片 2</vt:lpstr>
      <vt:lpstr>一、一切物质都是由分子组成的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hbmcsjt@163.com</Manager>
  <Company>湖北省黄冈市麻城华英学校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16.1分子热运动-盛江涛</dc:title>
  <dc:subject>人教版九年级物理多媒体课件</dc:subject>
  <dc:creator>盛江涛</dc:creator>
  <cp:keywords>盛世工作室</cp:keywords>
  <cp:lastModifiedBy>全品</cp:lastModifiedBy>
  <cp:revision>59</cp:revision>
  <dcterms:created xsi:type="dcterms:W3CDTF">2011-11-16T23:18:29Z</dcterms:created>
  <dcterms:modified xsi:type="dcterms:W3CDTF">2013-03-14T01:16:43Z</dcterms:modified>
</cp:coreProperties>
</file>