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Override2.xml" ContentType="application/vnd.openxmlformats-officedocument.themeOverr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7" r:id="rId9"/>
    <p:sldId id="268" r:id="rId10"/>
    <p:sldId id="270" r:id="rId11"/>
    <p:sldId id="279" r:id="rId12"/>
    <p:sldId id="280" r:id="rId13"/>
    <p:sldId id="281" r:id="rId14"/>
    <p:sldId id="282" r:id="rId15"/>
    <p:sldId id="272" r:id="rId16"/>
    <p:sldId id="273" r:id="rId17"/>
    <p:sldId id="274" r:id="rId18"/>
    <p:sldId id="276" r:id="rId19"/>
    <p:sldId id="275" r:id="rId20"/>
    <p:sldId id="283" r:id="rId21"/>
    <p:sldId id="284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4">
          <p15:clr>
            <a:srgbClr val="A4A3A4"/>
          </p15:clr>
        </p15:guide>
        <p15:guide id="2" pos="38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86" d="100"/>
          <a:sy n="86" d="100"/>
        </p:scale>
        <p:origin x="614" y="72"/>
      </p:cViewPr>
      <p:guideLst>
        <p:guide orient="horz" pos="2194"/>
        <p:guide pos="382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524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5A52D7-8F67-41F0-A534-CB8A9A4DB92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回顾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20"/>
          <p:cNvSpPr txBox="1"/>
          <p:nvPr userDrawn="1"/>
        </p:nvSpPr>
        <p:spPr>
          <a:xfrm>
            <a:off x="1001991" y="222673"/>
            <a:ext cx="2687691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回顾反思</a:t>
            </a:r>
          </a:p>
        </p:txBody>
      </p:sp>
      <p:sp>
        <p:nvSpPr>
          <p:cNvPr id="16" name="菱形 15"/>
          <p:cNvSpPr/>
          <p:nvPr userDrawn="1"/>
        </p:nvSpPr>
        <p:spPr>
          <a:xfrm>
            <a:off x="521547" y="373380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518160" y="865293"/>
            <a:ext cx="264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点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20"/>
          <p:cNvSpPr txBox="1"/>
          <p:nvPr userDrawn="1"/>
        </p:nvSpPr>
        <p:spPr>
          <a:xfrm>
            <a:off x="1001989" y="222673"/>
            <a:ext cx="6436303" cy="66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知识点三 远视眼及其矫正</a:t>
            </a:r>
          </a:p>
        </p:txBody>
      </p:sp>
      <p:sp>
        <p:nvSpPr>
          <p:cNvPr id="17" name="菱形 16"/>
          <p:cNvSpPr/>
          <p:nvPr userDrawn="1"/>
        </p:nvSpPr>
        <p:spPr>
          <a:xfrm>
            <a:off x="521547" y="373380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18160" y="865293"/>
            <a:ext cx="6084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点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ea typeface="微软雅黑" panose="020B0503020204020204" charset="-122"/>
            </a:endParaRPr>
          </a:p>
        </p:txBody>
      </p:sp>
      <p:sp>
        <p:nvSpPr>
          <p:cNvPr id="11" name="文本框 20"/>
          <p:cNvSpPr txBox="1"/>
          <p:nvPr userDrawn="1"/>
        </p:nvSpPr>
        <p:spPr>
          <a:xfrm>
            <a:off x="1001989" y="222673"/>
            <a:ext cx="6822203" cy="124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知识点四力的作用是相互的</a:t>
            </a:r>
          </a:p>
          <a:p>
            <a:endParaRPr lang="en-US" altLang="zh-CN" sz="3735" b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 descr="qicai作业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7827" y="260773"/>
            <a:ext cx="1774613" cy="693420"/>
          </a:xfrm>
          <a:prstGeom prst="rect">
            <a:avLst/>
          </a:prstGeom>
        </p:spPr>
      </p:pic>
      <p:sp>
        <p:nvSpPr>
          <p:cNvPr id="13" name="菱形 12"/>
          <p:cNvSpPr/>
          <p:nvPr userDrawn="1"/>
        </p:nvSpPr>
        <p:spPr>
          <a:xfrm>
            <a:off x="521547" y="373380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518160" y="865293"/>
            <a:ext cx="6384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当堂训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>
            <a:spLocks noChangeArrowheads="1"/>
          </p:cNvSpPr>
          <p:nvPr userDrawn="1"/>
        </p:nvSpPr>
        <p:spPr bwMode="auto">
          <a:xfrm>
            <a:off x="1484764" y="356921"/>
            <a:ext cx="2082800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735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当堂训练</a:t>
            </a: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863600" y="1049023"/>
            <a:ext cx="11328400" cy="847"/>
          </a:xfrm>
          <a:prstGeom prst="line">
            <a:avLst/>
          </a:prstGeom>
          <a:ln w="3810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 descr="笔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345" y="260775"/>
            <a:ext cx="654473" cy="926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rcRect t="17557" b="14742"/>
          <a:stretch>
            <a:fillRect/>
          </a:stretch>
        </p:blipFill>
        <p:spPr>
          <a:xfrm>
            <a:off x="633413" y="318308"/>
            <a:ext cx="10802939" cy="633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lum contrast="-12001"/>
          </a:blip>
          <a:srcRect t="40147" b="36667"/>
          <a:stretch>
            <a:fillRect/>
          </a:stretch>
        </p:blipFill>
        <p:spPr>
          <a:xfrm>
            <a:off x="3119442" y="1334820"/>
            <a:ext cx="5830887" cy="9985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 userDrawn="1"/>
        </p:nvSpPr>
        <p:spPr>
          <a:xfrm>
            <a:off x="4450705" y="1412777"/>
            <a:ext cx="3168352" cy="697627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/>
            <a:r>
              <a:rPr lang="zh-CN" altLang="en-US" sz="3700" b="0" dirty="0"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</p:spTree>
    <p:extLst>
      <p:ext uri="{BB962C8B-B14F-4D97-AF65-F5344CB8AC3E}">
        <p14:creationId xmlns:p14="http://schemas.microsoft.com/office/powerpoint/2010/main" val="165349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入新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20"/>
          <p:cNvSpPr txBox="1"/>
          <p:nvPr userDrawn="1"/>
        </p:nvSpPr>
        <p:spPr>
          <a:xfrm>
            <a:off x="1001991" y="222673"/>
            <a:ext cx="2687691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导入新课</a:t>
            </a:r>
          </a:p>
        </p:txBody>
      </p:sp>
      <p:sp>
        <p:nvSpPr>
          <p:cNvPr id="11" name="菱形 10"/>
          <p:cNvSpPr/>
          <p:nvPr userDrawn="1"/>
        </p:nvSpPr>
        <p:spPr>
          <a:xfrm>
            <a:off x="521547" y="373380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518160" y="865293"/>
            <a:ext cx="264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归纳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20"/>
          <p:cNvSpPr txBox="1"/>
          <p:nvPr userDrawn="1"/>
        </p:nvSpPr>
        <p:spPr>
          <a:xfrm>
            <a:off x="1001991" y="222673"/>
            <a:ext cx="2687691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</a:p>
        </p:txBody>
      </p:sp>
      <p:sp>
        <p:nvSpPr>
          <p:cNvPr id="11" name="菱形 10"/>
          <p:cNvSpPr/>
          <p:nvPr userDrawn="1"/>
        </p:nvSpPr>
        <p:spPr>
          <a:xfrm>
            <a:off x="521547" y="373380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518160" y="865293"/>
            <a:ext cx="264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15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维导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0"/>
          <p:cNvSpPr txBox="1"/>
          <p:nvPr userDrawn="1"/>
        </p:nvSpPr>
        <p:spPr>
          <a:xfrm>
            <a:off x="1001991" y="222673"/>
            <a:ext cx="2687691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思维导图</a:t>
            </a:r>
          </a:p>
        </p:txBody>
      </p:sp>
      <p:sp>
        <p:nvSpPr>
          <p:cNvPr id="16" name="菱形 15"/>
          <p:cNvSpPr/>
          <p:nvPr userDrawn="1"/>
        </p:nvSpPr>
        <p:spPr>
          <a:xfrm>
            <a:off x="521547" y="373380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518160" y="865293"/>
            <a:ext cx="264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0"/>
          <p:cNvSpPr txBox="1"/>
          <p:nvPr userDrawn="1"/>
        </p:nvSpPr>
        <p:spPr>
          <a:xfrm>
            <a:off x="1001991" y="222673"/>
            <a:ext cx="2687691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课堂总结</a:t>
            </a:r>
          </a:p>
        </p:txBody>
      </p:sp>
      <p:sp>
        <p:nvSpPr>
          <p:cNvPr id="16" name="菱形 15"/>
          <p:cNvSpPr/>
          <p:nvPr userDrawn="1"/>
        </p:nvSpPr>
        <p:spPr>
          <a:xfrm>
            <a:off x="521547" y="373380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518160" y="865293"/>
            <a:ext cx="264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20"/>
          <p:cNvSpPr txBox="1"/>
          <p:nvPr userDrawn="1"/>
        </p:nvSpPr>
        <p:spPr>
          <a:xfrm>
            <a:off x="1001991" y="222673"/>
            <a:ext cx="2687691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  <p:sp>
        <p:nvSpPr>
          <p:cNvPr id="17" name="菱形 16"/>
          <p:cNvSpPr/>
          <p:nvPr userDrawn="1"/>
        </p:nvSpPr>
        <p:spPr>
          <a:xfrm>
            <a:off x="521547" y="373380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18160" y="865293"/>
            <a:ext cx="264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点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0"/>
          <p:cNvSpPr txBox="1"/>
          <p:nvPr userDrawn="1"/>
        </p:nvSpPr>
        <p:spPr>
          <a:xfrm>
            <a:off x="1001989" y="222673"/>
            <a:ext cx="3269807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知识点一 眼睛</a:t>
            </a:r>
          </a:p>
        </p:txBody>
      </p:sp>
      <p:sp>
        <p:nvSpPr>
          <p:cNvPr id="13" name="菱形 12"/>
          <p:cNvSpPr/>
          <p:nvPr userDrawn="1"/>
        </p:nvSpPr>
        <p:spPr>
          <a:xfrm>
            <a:off x="521547" y="373380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518160" y="865293"/>
            <a:ext cx="3708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点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0"/>
          <p:cNvSpPr txBox="1"/>
          <p:nvPr userDrawn="1"/>
        </p:nvSpPr>
        <p:spPr>
          <a:xfrm>
            <a:off x="1001989" y="222673"/>
            <a:ext cx="6436303" cy="66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知识点二 近视眼及其矫正</a:t>
            </a:r>
          </a:p>
        </p:txBody>
      </p:sp>
      <p:sp>
        <p:nvSpPr>
          <p:cNvPr id="13" name="菱形 12"/>
          <p:cNvSpPr/>
          <p:nvPr userDrawn="1"/>
        </p:nvSpPr>
        <p:spPr>
          <a:xfrm>
            <a:off x="521547" y="373380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518160" y="865293"/>
            <a:ext cx="6084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194" y="260773"/>
            <a:ext cx="1711879" cy="6934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2" r:id="rId13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微软雅黑" panose="020B0503020204020204" charset="-122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5.wmv"/><Relationship Id="rId1" Type="http://schemas.microsoft.com/office/2007/relationships/media" Target="../media/media5.wmv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wmv"/><Relationship Id="rId2" Type="http://schemas.microsoft.com/office/2007/relationships/media" Target="../media/media1.wmv"/><Relationship Id="rId1" Type="http://schemas.openxmlformats.org/officeDocument/2006/relationships/tags" Target="../tags/tag17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2076615" y="1574848"/>
            <a:ext cx="90773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隶书" panose="02010509060101010101" pitchFamily="49" charset="-122"/>
                <a:ea typeface="隶书" panose="02010509060101010101" pitchFamily="49" charset="-122"/>
              </a:rPr>
              <a:t>第五章 透镜及其应用</a:t>
            </a:r>
          </a:p>
        </p:txBody>
      </p:sp>
      <p:sp>
        <p:nvSpPr>
          <p:cNvPr id="6" name="矩形 5"/>
          <p:cNvSpPr/>
          <p:nvPr/>
        </p:nvSpPr>
        <p:spPr>
          <a:xfrm>
            <a:off x="3076409" y="3512075"/>
            <a:ext cx="6403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sz="5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第4节 </a:t>
            </a:r>
            <a:r>
              <a:rPr lang="en-US" sz="5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sz="5400" b="1" dirty="0" err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眼睛和眼镜</a:t>
            </a:r>
            <a:endParaRPr sz="54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490" y="2715895"/>
            <a:ext cx="2814320" cy="21513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45" y="2662555"/>
            <a:ext cx="5260975" cy="21240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45" y="2458085"/>
            <a:ext cx="1781175" cy="885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4940" y="2320290"/>
            <a:ext cx="3343275" cy="29432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8095" y="2348865"/>
            <a:ext cx="4714875" cy="2905125"/>
          </a:xfrm>
          <a:prstGeom prst="rect">
            <a:avLst/>
          </a:prstGeom>
        </p:spPr>
      </p:pic>
      <p:sp>
        <p:nvSpPr>
          <p:cNvPr id="8" name="文本框 5"/>
          <p:cNvSpPr txBox="1"/>
          <p:nvPr/>
        </p:nvSpPr>
        <p:spPr>
          <a:xfrm>
            <a:off x="957580" y="1377657"/>
            <a:ext cx="45643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</a:rPr>
              <a:t>远视眼的矫正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.4.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77106" y="1264718"/>
            <a:ext cx="9275885" cy="52176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6285" y="1397977"/>
            <a:ext cx="2804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</a:rPr>
              <a:t>眼球的结构</a:t>
            </a:r>
          </a:p>
        </p:txBody>
      </p:sp>
    </p:spTree>
    <p:extLst>
      <p:ext uri="{BB962C8B-B14F-4D97-AF65-F5344CB8AC3E}">
        <p14:creationId xmlns:p14="http://schemas.microsoft.com/office/powerpoint/2010/main" val="309914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.4.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0493" y="1160584"/>
            <a:ext cx="9273600" cy="521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6284" y="1397977"/>
            <a:ext cx="4545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</a:rPr>
              <a:t>正常眼睛的调节</a:t>
            </a:r>
          </a:p>
        </p:txBody>
      </p:sp>
    </p:spTree>
    <p:extLst>
      <p:ext uri="{BB962C8B-B14F-4D97-AF65-F5344CB8AC3E}">
        <p14:creationId xmlns:p14="http://schemas.microsoft.com/office/powerpoint/2010/main" val="109555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.4.3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47546" y="1274886"/>
            <a:ext cx="9273600" cy="521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6284" y="1397977"/>
            <a:ext cx="4545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</a:rPr>
              <a:t>近视眼及其矫正</a:t>
            </a:r>
          </a:p>
        </p:txBody>
      </p:sp>
    </p:spTree>
    <p:extLst>
      <p:ext uri="{BB962C8B-B14F-4D97-AF65-F5344CB8AC3E}">
        <p14:creationId xmlns:p14="http://schemas.microsoft.com/office/powerpoint/2010/main" val="394854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.4.4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73948" y="1362807"/>
            <a:ext cx="8925168" cy="50204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6284" y="1397977"/>
            <a:ext cx="4545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</a:rPr>
              <a:t>远视眼及其矫正</a:t>
            </a:r>
          </a:p>
        </p:txBody>
      </p:sp>
    </p:spTree>
    <p:extLst>
      <p:ext uri="{BB962C8B-B14F-4D97-AF65-F5344CB8AC3E}">
        <p14:creationId xmlns:p14="http://schemas.microsoft.com/office/powerpoint/2010/main" val="406550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}5X$5Y~]F)8KMPB}71CM%_C"/>
          <p:cNvPicPr/>
          <p:nvPr>
            <p:custDataLst>
              <p:tags r:id="rId2"/>
            </p:custDataLst>
          </p:nvPr>
        </p:nvPicPr>
        <p:blipFill>
          <a:blip r:embed="rId4"/>
          <a:srcRect t="10597" r="1622"/>
          <a:stretch>
            <a:fillRect/>
          </a:stretch>
        </p:blipFill>
        <p:spPr>
          <a:xfrm>
            <a:off x="2548011" y="1887904"/>
            <a:ext cx="7071360" cy="416306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4" name="标题 2"/>
          <p:cNvSpPr>
            <a:spLocks noGrp="1"/>
          </p:cNvSpPr>
          <p:nvPr>
            <p:ph type="title" idx="4294967295"/>
          </p:nvPr>
        </p:nvSpPr>
        <p:spPr>
          <a:xfrm>
            <a:off x="958361" y="454025"/>
            <a:ext cx="5899639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685800" indent="-685800"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300">
                <a:solidFill>
                  <a:schemeClr val="tx1"/>
                </a:solidFill>
                <a:latin typeface="나눔고딕" charset="-127"/>
                <a:ea typeface="나눔고딕" charset="-127"/>
                <a:sym typeface="나눔고딕" charset="-127"/>
              </a:defRPr>
            </a:lvl1pPr>
            <a:lvl2pPr>
              <a:defRPr lang="zh-CN" altLang="en-US"/>
            </a:lvl2pPr>
            <a:lvl3pPr>
              <a:defRPr lang="zh-CN" altLang="en-US"/>
            </a:lvl3pPr>
            <a:lvl4pPr>
              <a:defRPr lang="zh-CN" altLang="en-US"/>
            </a:lvl4pPr>
            <a:lvl5pPr>
              <a:defRPr lang="zh-CN" altLang="en-US"/>
            </a:lvl5pPr>
          </a:lstStyle>
          <a:p>
            <a:pPr marL="685800" lvl="0" indent="-685800"/>
            <a:r>
              <a:rPr lang="zh-CN" altLang="en-US" sz="3600" b="1">
                <a:solidFill>
                  <a:srgbClr val="558E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如何爱护眼睛，防止近视？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文本框 105475"/>
          <p:cNvSpPr/>
          <p:nvPr/>
        </p:nvSpPr>
        <p:spPr>
          <a:xfrm>
            <a:off x="829140" y="1962785"/>
            <a:ext cx="10565130" cy="2379980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5pPr>
          </a:lstStyle>
          <a:p>
            <a:pPr marL="342900" lvl="0" indent="-342900">
              <a:lnSpc>
                <a:spcPct val="155000"/>
              </a:lnSpc>
            </a:pP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例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  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近视患者需佩戴由</a:t>
            </a:r>
            <a:r>
              <a:rPr lang="zh-CN" altLang="en-US" sz="3200" u="sng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制成的眼镜，是由于该透镜对光有</a:t>
            </a:r>
            <a:r>
              <a:rPr lang="zh-CN" altLang="en-US" sz="3200" u="sng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作用。远视患者需佩戴由</a:t>
            </a:r>
            <a:r>
              <a:rPr lang="zh-CN" altLang="en-US" sz="3200" u="sng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制成的眼镜，是由于该透镜对光有</a:t>
            </a:r>
            <a:r>
              <a:rPr lang="zh-CN" altLang="en-US" sz="3200" u="sng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作用。 </a:t>
            </a:r>
          </a:p>
        </p:txBody>
      </p:sp>
      <p:sp>
        <p:nvSpPr>
          <p:cNvPr id="41987" name="文本框 105477"/>
          <p:cNvSpPr/>
          <p:nvPr/>
        </p:nvSpPr>
        <p:spPr>
          <a:xfrm>
            <a:off x="3375782" y="2859087"/>
            <a:ext cx="999490" cy="5835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5pPr>
          </a:lstStyle>
          <a:p>
            <a:pPr marL="0" lvl="0" indent="0"/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发散</a:t>
            </a:r>
          </a:p>
        </p:txBody>
      </p:sp>
      <p:sp>
        <p:nvSpPr>
          <p:cNvPr id="41988" name="文本框 105478"/>
          <p:cNvSpPr/>
          <p:nvPr/>
        </p:nvSpPr>
        <p:spPr>
          <a:xfrm>
            <a:off x="6953054" y="3601085"/>
            <a:ext cx="999490" cy="5835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5pPr>
          </a:lstStyle>
          <a:p>
            <a:pPr marL="0" lvl="0" indent="0"/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会聚</a:t>
            </a:r>
          </a:p>
        </p:txBody>
      </p:sp>
      <p:sp>
        <p:nvSpPr>
          <p:cNvPr id="41989" name="矩形 105480"/>
          <p:cNvSpPr/>
          <p:nvPr/>
        </p:nvSpPr>
        <p:spPr>
          <a:xfrm>
            <a:off x="5596377" y="2115502"/>
            <a:ext cx="1407795" cy="5835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5pPr>
          </a:lstStyle>
          <a:p>
            <a:pPr marL="0" lvl="0" indent="0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凹透镜</a:t>
            </a:r>
          </a:p>
        </p:txBody>
      </p:sp>
      <p:sp>
        <p:nvSpPr>
          <p:cNvPr id="41990" name="矩形 105481"/>
          <p:cNvSpPr/>
          <p:nvPr/>
        </p:nvSpPr>
        <p:spPr>
          <a:xfrm>
            <a:off x="9069215" y="2859405"/>
            <a:ext cx="1756410" cy="5835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5pPr>
          </a:lstStyle>
          <a:p>
            <a:pPr marL="0" lvl="0" indent="0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凸透镜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8" grpId="1"/>
      <p:bldP spid="41989" grpId="2"/>
      <p:bldP spid="41990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文本框 41997"/>
          <p:cNvSpPr/>
          <p:nvPr/>
        </p:nvSpPr>
        <p:spPr>
          <a:xfrm>
            <a:off x="947420" y="1480185"/>
            <a:ext cx="9962515" cy="437324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5pPr>
          </a:lstStyle>
          <a:p>
            <a:pPr marL="0" lvl="0" indent="0">
              <a:lnSpc>
                <a:spcPct val="145000"/>
              </a:lnSpc>
            </a:pPr>
            <a:r>
              <a:rPr sz="3200"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2  </a:t>
            </a:r>
            <a:r>
              <a:rPr lang="zh-CN" altLang="el-GR" sz="3200">
                <a:latin typeface="宋体" panose="02010600030101010101" pitchFamily="2" charset="-122"/>
                <a:ea typeface="宋体" panose="02010600030101010101" pitchFamily="2" charset="-122"/>
              </a:rPr>
              <a:t>人的眼睛像一架照相机。视力正常的人，物体经晶状体成像在视网膜上，对于近视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眼</a:t>
            </a:r>
            <a:r>
              <a:rPr lang="zh-CN" altLang="el-GR" sz="3200">
                <a:latin typeface="宋体" panose="02010600030101010101" pitchFamily="2" charset="-122"/>
                <a:ea typeface="宋体" panose="02010600030101010101" pitchFamily="2" charset="-122"/>
              </a:rPr>
              <a:t>而言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（   ）</a:t>
            </a:r>
          </a:p>
          <a:p>
            <a:pPr marL="0" lvl="0" indent="0">
              <a:lnSpc>
                <a:spcPct val="145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 A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．像成在视网膜的前方，需佩戴凸透镜矫正</a:t>
            </a:r>
          </a:p>
          <a:p>
            <a:pPr marL="0" lvl="0" indent="0">
              <a:lnSpc>
                <a:spcPct val="145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 B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．像成在视网膜的前方，需</a:t>
            </a:r>
            <a:r>
              <a:rPr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佩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戴凹透镜矫正</a:t>
            </a:r>
          </a:p>
          <a:p>
            <a:pPr marL="0" lvl="0" indent="0">
              <a:lnSpc>
                <a:spcPct val="145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 C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．像成在视网膜的后方，需</a:t>
            </a:r>
            <a:r>
              <a:rPr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佩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戴凸透镜矫正</a:t>
            </a:r>
          </a:p>
          <a:p>
            <a:pPr marL="0" lvl="0" indent="0">
              <a:lnSpc>
                <a:spcPct val="145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 D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．像成在视网膜的后方，需</a:t>
            </a:r>
            <a:r>
              <a:rPr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佩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戴凹透镜矫正</a:t>
            </a:r>
          </a:p>
        </p:txBody>
      </p:sp>
      <p:sp>
        <p:nvSpPr>
          <p:cNvPr id="43012" name="文本框 42000"/>
          <p:cNvSpPr/>
          <p:nvPr/>
        </p:nvSpPr>
        <p:spPr>
          <a:xfrm>
            <a:off x="8859567" y="2295133"/>
            <a:ext cx="458780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5pPr>
          </a:lstStyle>
          <a:p>
            <a:pPr marL="0" lvl="0" indent="0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671830" y="1212850"/>
            <a:ext cx="11123295" cy="5262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/>
              <a:t>例</a:t>
            </a:r>
            <a:r>
              <a:rPr lang="en-US" altLang="zh-CN" sz="2800"/>
              <a:t>3</a:t>
            </a:r>
            <a:r>
              <a:rPr lang="zh-CN" altLang="en-US" sz="2800"/>
              <a:t>  在模拟近视眼的实验中，将蜡烛放在离凸透镜较远的位置，如图所示，给凸透镜“戴”上近视眼镜，此时光屏上能成一清晰的像；若“取”下近视眼镜，为使光屏上的像清晰，在保持烛焰和透镜位置不变的条件下，应该将光屏（        ）</a:t>
            </a:r>
          </a:p>
          <a:p>
            <a:pPr algn="just">
              <a:lnSpc>
                <a:spcPct val="150000"/>
              </a:lnSpc>
            </a:pPr>
            <a:r>
              <a:rPr lang="zh-CN" altLang="en-US" sz="2800"/>
              <a:t>A.远离凸透镜</a:t>
            </a:r>
          </a:p>
          <a:p>
            <a:pPr algn="just">
              <a:lnSpc>
                <a:spcPct val="150000"/>
              </a:lnSpc>
            </a:pPr>
            <a:r>
              <a:rPr lang="zh-CN" altLang="en-US" sz="2800"/>
              <a:t>B.靠近</a:t>
            </a:r>
            <a:r>
              <a:rPr lang="zh-CN" altLang="en-US" sz="2800">
                <a:sym typeface="+mn-ea"/>
              </a:rPr>
              <a:t>凸</a:t>
            </a:r>
            <a:r>
              <a:rPr lang="zh-CN" altLang="en-US" sz="2800"/>
              <a:t>透镜</a:t>
            </a:r>
          </a:p>
          <a:p>
            <a:pPr algn="just">
              <a:lnSpc>
                <a:spcPct val="150000"/>
              </a:lnSpc>
            </a:pPr>
            <a:r>
              <a:rPr lang="zh-CN" altLang="en-US" sz="2800"/>
              <a:t>C.靠近</a:t>
            </a:r>
            <a:r>
              <a:rPr lang="zh-CN" altLang="en-US" sz="2800">
                <a:sym typeface="+mn-ea"/>
              </a:rPr>
              <a:t>凸</a:t>
            </a:r>
            <a:r>
              <a:rPr lang="zh-CN" altLang="en-US" sz="2800"/>
              <a:t>透镜和远离</a:t>
            </a:r>
            <a:r>
              <a:rPr lang="zh-CN" altLang="en-US" sz="2800">
                <a:sym typeface="+mn-ea"/>
              </a:rPr>
              <a:t>凸</a:t>
            </a:r>
            <a:r>
              <a:rPr lang="zh-CN" altLang="en-US" sz="2800"/>
              <a:t>透镜都可以</a:t>
            </a:r>
          </a:p>
          <a:p>
            <a:pPr algn="just">
              <a:lnSpc>
                <a:spcPct val="150000"/>
              </a:lnSpc>
            </a:pPr>
            <a:r>
              <a:rPr lang="zh-CN" altLang="en-US" sz="2800"/>
              <a:t>D保持在原来的位置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0357" y="3563302"/>
            <a:ext cx="27908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5148041" y="320097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40823" y="2623161"/>
            <a:ext cx="1044892" cy="523220"/>
          </a:xfrm>
          <a:prstGeom prst="rect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zh-CN" sz="2800" dirty="0">
                <a:latin typeface="Arial" panose="020B0604020202020204" pitchFamily="34" charset="0"/>
              </a:rPr>
              <a:t>眼睛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905760" y="3459773"/>
            <a:ext cx="476250" cy="2246769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zh-CN" sz="2800" dirty="0">
                <a:latin typeface="Arial" panose="020B0604020202020204" pitchFamily="34" charset="0"/>
              </a:rPr>
              <a:t>眼睛和眼镜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553710" y="1102336"/>
            <a:ext cx="987768" cy="523220"/>
          </a:xfrm>
          <a:prstGeom prst="rect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zh-CN" sz="2800" dirty="0">
                <a:latin typeface="Arial" panose="020B0604020202020204" pitchFamily="34" charset="0"/>
              </a:rPr>
              <a:t>结构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553709" y="1702654"/>
            <a:ext cx="987769" cy="523220"/>
          </a:xfrm>
          <a:prstGeom prst="rect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zh-CN" sz="2800" dirty="0">
                <a:latin typeface="Arial" panose="020B0604020202020204" pitchFamily="34" charset="0"/>
              </a:rPr>
              <a:t>原理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493776" y="2307576"/>
            <a:ext cx="1680746" cy="523220"/>
          </a:xfrm>
          <a:prstGeom prst="rect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zh-CN" sz="2800" dirty="0">
                <a:latin typeface="Arial" panose="020B0604020202020204" pitchFamily="34" charset="0"/>
              </a:rPr>
              <a:t>明视距离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467985" y="3080361"/>
            <a:ext cx="1371599" cy="523220"/>
          </a:xfrm>
          <a:prstGeom prst="rect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zh-CN" sz="2800" dirty="0">
                <a:latin typeface="Arial" panose="020B0604020202020204" pitchFamily="34" charset="0"/>
              </a:rPr>
              <a:t>近视眼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307898" y="2748084"/>
            <a:ext cx="928687" cy="46037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zh-CN" sz="2400" dirty="0">
                <a:latin typeface="Arial" panose="020B0604020202020204" pitchFamily="34" charset="0"/>
              </a:rPr>
              <a:t>成因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90435" y="3332284"/>
            <a:ext cx="1497013" cy="46037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zh-CN" sz="2400" dirty="0">
                <a:latin typeface="Arial" panose="020B0604020202020204" pitchFamily="34" charset="0"/>
              </a:rPr>
              <a:t>矫正方法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67986" y="4269398"/>
            <a:ext cx="1371600" cy="523220"/>
          </a:xfrm>
          <a:prstGeom prst="rect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zh-CN" sz="2800" dirty="0">
                <a:latin typeface="Arial" panose="020B0604020202020204" pitchFamily="34" charset="0"/>
              </a:rPr>
              <a:t>远视眼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287260" y="3999523"/>
            <a:ext cx="930275" cy="46037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zh-CN" sz="2400" dirty="0">
                <a:latin typeface="Arial" panose="020B0604020202020204" pitchFamily="34" charset="0"/>
              </a:rPr>
              <a:t>成因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269798" y="4585311"/>
            <a:ext cx="1497012" cy="46037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zh-CN" sz="2400" dirty="0">
                <a:latin typeface="Arial" panose="020B0604020202020204" pitchFamily="34" charset="0"/>
              </a:rPr>
              <a:t>矫正方法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040821" y="5624806"/>
            <a:ext cx="1042987" cy="523220"/>
          </a:xfrm>
          <a:prstGeom prst="rect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zh-CN" sz="2800" dirty="0">
                <a:latin typeface="Arial" panose="020B0604020202020204" pitchFamily="34" charset="0"/>
              </a:rPr>
              <a:t>眼镜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363210" y="5306353"/>
            <a:ext cx="2699336" cy="523220"/>
          </a:xfrm>
          <a:prstGeom prst="rect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zh-CN" sz="2800" dirty="0">
                <a:latin typeface="Arial" panose="020B0604020202020204" pitchFamily="34" charset="0"/>
              </a:rPr>
              <a:t>近视眼：凹透镜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364798" y="6030571"/>
            <a:ext cx="2697535" cy="523220"/>
          </a:xfrm>
          <a:prstGeom prst="rect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zh-CN" sz="2800" dirty="0">
                <a:latin typeface="Arial" panose="020B0604020202020204" pitchFamily="34" charset="0"/>
              </a:rPr>
              <a:t>远视眼：凸透镜</a:t>
            </a:r>
          </a:p>
        </p:txBody>
      </p:sp>
      <p:sp>
        <p:nvSpPr>
          <p:cNvPr id="18" name="左大括号 17"/>
          <p:cNvSpPr/>
          <p:nvPr/>
        </p:nvSpPr>
        <p:spPr>
          <a:xfrm>
            <a:off x="5083810" y="1319823"/>
            <a:ext cx="279400" cy="3136900"/>
          </a:xfrm>
          <a:prstGeom prst="lef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左大括号 18"/>
          <p:cNvSpPr/>
          <p:nvPr/>
        </p:nvSpPr>
        <p:spPr>
          <a:xfrm>
            <a:off x="6947535" y="2902072"/>
            <a:ext cx="107950" cy="831850"/>
          </a:xfrm>
          <a:prstGeom prst="leftBrace">
            <a:avLst>
              <a:gd name="adj1" fmla="val 36840"/>
              <a:gd name="adj2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7001509" y="4128111"/>
            <a:ext cx="173013" cy="833438"/>
          </a:xfrm>
          <a:prstGeom prst="lef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左大括号 20"/>
          <p:cNvSpPr/>
          <p:nvPr/>
        </p:nvSpPr>
        <p:spPr>
          <a:xfrm>
            <a:off x="5146138" y="5380647"/>
            <a:ext cx="127000" cy="972185"/>
          </a:xfrm>
          <a:prstGeom prst="lef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左大括号 23"/>
          <p:cNvSpPr/>
          <p:nvPr/>
        </p:nvSpPr>
        <p:spPr>
          <a:xfrm>
            <a:off x="3572510" y="2915578"/>
            <a:ext cx="279400" cy="3084195"/>
          </a:xfrm>
          <a:prstGeom prst="lef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8" grpId="0" bldLvl="0" animBg="1"/>
      <p:bldP spid="19" grpId="0" bldLvl="0" animBg="1"/>
      <p:bldP spid="3" grpId="0" bldLvl="0" animBg="1"/>
      <p:bldP spid="21" grpId="0" bldLvl="0" animBg="1"/>
      <p:bldP spid="2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>
            <p:custDataLst>
              <p:tags r:id="rId1"/>
            </p:custDataLst>
          </p:nvPr>
        </p:nvGrpSpPr>
        <p:grpSpPr>
          <a:xfrm>
            <a:off x="3009668" y="1870275"/>
            <a:ext cx="6771857" cy="789411"/>
            <a:chOff x="-478423" y="312438"/>
            <a:chExt cx="6771857" cy="789411"/>
          </a:xfrm>
        </p:grpSpPr>
        <p:sp>
          <p:nvSpPr>
            <p:cNvPr id="52" name="Title 1"/>
            <p:cNvSpPr txBox="1"/>
            <p:nvPr>
              <p:custDataLst>
                <p:tags r:id="rId9"/>
              </p:custDataLst>
            </p:nvPr>
          </p:nvSpPr>
          <p:spPr>
            <a:xfrm>
              <a:off x="-370392" y="312438"/>
              <a:ext cx="6663826" cy="7512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l" defTabSz="68389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74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68389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sz="32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第4节 眼睛和眼镜</a:t>
              </a:r>
              <a:r>
                <a:rPr lang="en-US" altLang="zh-CN" sz="32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 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学习内容导览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56" name="Straight Connector 9"/>
            <p:cNvCxnSpPr/>
            <p:nvPr>
              <p:custDataLst>
                <p:tags r:id="rId10"/>
              </p:custDataLst>
            </p:nvPr>
          </p:nvCxnSpPr>
          <p:spPr>
            <a:xfrm>
              <a:off x="-478423" y="1101849"/>
              <a:ext cx="6048000" cy="0"/>
            </a:xfrm>
            <a:prstGeom prst="line">
              <a:avLst/>
            </a:prstGeom>
            <a:noFill/>
            <a:ln w="72390" cap="flat" cmpd="sng" algn="ctr">
              <a:solidFill>
                <a:schemeClr val="accent5">
                  <a:lumMod val="40000"/>
                  <a:lumOff val="60000"/>
                </a:schemeClr>
              </a:solidFill>
              <a:prstDash val="solid"/>
              <a:miter lim="800000"/>
            </a:ln>
            <a:effectLst/>
          </p:spPr>
        </p:cxnSp>
      </p:grpSp>
      <p:cxnSp>
        <p:nvCxnSpPr>
          <p:cNvPr id="57" name="Straight Connector 117"/>
          <p:cNvCxnSpPr/>
          <p:nvPr>
            <p:custDataLst>
              <p:tags r:id="rId2"/>
            </p:custDataLst>
          </p:nvPr>
        </p:nvCxnSpPr>
        <p:spPr>
          <a:xfrm>
            <a:off x="3869139" y="4188003"/>
            <a:ext cx="4572000" cy="0"/>
          </a:xfrm>
          <a:prstGeom prst="line">
            <a:avLst/>
          </a:prstGeom>
          <a:noFill/>
          <a:ln w="7239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sp>
        <p:nvSpPr>
          <p:cNvPr id="58" name="Oval 118"/>
          <p:cNvSpPr/>
          <p:nvPr>
            <p:custDataLst>
              <p:tags r:id="rId3"/>
            </p:custDataLst>
          </p:nvPr>
        </p:nvSpPr>
        <p:spPr>
          <a:xfrm>
            <a:off x="2478314" y="3198003"/>
            <a:ext cx="1980000" cy="1980000"/>
          </a:xfrm>
          <a:prstGeom prst="ellipse">
            <a:avLst/>
          </a:prstGeom>
          <a:solidFill>
            <a:srgbClr val="2EA2CF"/>
          </a:solidFill>
          <a:ln w="72390" cap="flat" cmpd="sng" algn="ctr">
            <a:solidFill>
              <a:srgbClr val="B4E6F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10" b="0" i="0" u="none" strike="noStrike" kern="0" cap="none" spc="0" normalizeH="0" baseline="0" noProof="0">
              <a:ln>
                <a:noFill/>
              </a:ln>
              <a:solidFill>
                <a:srgbClr val="29ABE2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Oval 120"/>
          <p:cNvSpPr/>
          <p:nvPr>
            <p:custDataLst>
              <p:tags r:id="rId4"/>
            </p:custDataLst>
          </p:nvPr>
        </p:nvSpPr>
        <p:spPr>
          <a:xfrm>
            <a:off x="5400150" y="3198003"/>
            <a:ext cx="1980000" cy="1980000"/>
          </a:xfrm>
          <a:prstGeom prst="ellipse">
            <a:avLst/>
          </a:prstGeom>
          <a:solidFill>
            <a:srgbClr val="2EA2CF"/>
          </a:solidFill>
          <a:ln w="72390" cap="flat" cmpd="sng" algn="ctr">
            <a:solidFill>
              <a:srgbClr val="B4E6F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10" b="0" i="0" u="none" strike="noStrike" kern="0" cap="none" spc="0" normalizeH="0" baseline="0" noProof="0">
              <a:ln>
                <a:noFill/>
              </a:ln>
              <a:solidFill>
                <a:srgbClr val="29ABE2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Oval 121"/>
          <p:cNvSpPr/>
          <p:nvPr>
            <p:custDataLst>
              <p:tags r:id="rId5"/>
            </p:custDataLst>
          </p:nvPr>
        </p:nvSpPr>
        <p:spPr>
          <a:xfrm>
            <a:off x="8204882" y="3306356"/>
            <a:ext cx="1980000" cy="1980000"/>
          </a:xfrm>
          <a:prstGeom prst="ellipse">
            <a:avLst/>
          </a:prstGeom>
          <a:solidFill>
            <a:srgbClr val="2EA2CF"/>
          </a:solidFill>
          <a:ln w="72390" cap="flat" cmpd="sng" algn="ctr">
            <a:solidFill>
              <a:srgbClr val="B4E6F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10" b="0" i="0" u="none" strike="noStrike" kern="0" cap="none" spc="0" normalizeH="0" baseline="0" noProof="0">
              <a:ln>
                <a:noFill/>
              </a:ln>
              <a:solidFill>
                <a:srgbClr val="29ABE2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Text Placeholder 45"/>
          <p:cNvSpPr txBox="1"/>
          <p:nvPr>
            <p:custDataLst>
              <p:tags r:id="rId6"/>
            </p:custDataLst>
          </p:nvPr>
        </p:nvSpPr>
        <p:spPr>
          <a:xfrm>
            <a:off x="3009668" y="3939838"/>
            <a:ext cx="945000" cy="44419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20000"/>
          </a:bodyPr>
          <a:lstStyle>
            <a:lvl1pPr marL="0" indent="0" algn="ctr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ru-RU" sz="2245" b="1" i="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3895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眼睛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67" name="Text Placeholder 45"/>
          <p:cNvSpPr txBox="1"/>
          <p:nvPr>
            <p:custDataLst>
              <p:tags r:id="rId7"/>
            </p:custDataLst>
          </p:nvPr>
        </p:nvSpPr>
        <p:spPr>
          <a:xfrm>
            <a:off x="5309342" y="4160850"/>
            <a:ext cx="2161616" cy="7130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ru-RU" sz="2245" b="1" i="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389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0" lang="zh-CN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近视眼</a:t>
            </a:r>
          </a:p>
          <a:p>
            <a:pPr marL="0" marR="0" lvl="0" indent="0" defTabSz="68389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及其矫正</a:t>
            </a:r>
          </a:p>
        </p:txBody>
      </p:sp>
      <p:sp>
        <p:nvSpPr>
          <p:cNvPr id="69" name="Text Placeholder 45"/>
          <p:cNvSpPr txBox="1"/>
          <p:nvPr>
            <p:custDataLst>
              <p:tags r:id="rId8"/>
            </p:custDataLst>
          </p:nvPr>
        </p:nvSpPr>
        <p:spPr>
          <a:xfrm>
            <a:off x="8098176" y="3844511"/>
            <a:ext cx="2193411" cy="10293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ru-RU" sz="2245" b="1" i="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389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远视眼</a:t>
            </a:r>
          </a:p>
          <a:p>
            <a:pPr marL="0" marR="0" lvl="0" indent="0" defTabSz="68389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及其矫正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3707721" y="2625606"/>
            <a:ext cx="5717804" cy="7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4300" dirty="0">
                <a:latin typeface="+mj-ea"/>
                <a:ea typeface="+mj-ea"/>
              </a:rPr>
              <a:t>根据课堂安排适量练习</a:t>
            </a:r>
          </a:p>
        </p:txBody>
      </p:sp>
    </p:spTree>
    <p:extLst>
      <p:ext uri="{BB962C8B-B14F-4D97-AF65-F5344CB8AC3E}">
        <p14:creationId xmlns:p14="http://schemas.microsoft.com/office/powerpoint/2010/main" val="586965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00983" y="2633619"/>
            <a:ext cx="7831456" cy="124813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7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教材课后练习题</a:t>
            </a:r>
            <a:endParaRPr lang="en-US" altLang="zh-CN" sz="37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921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内容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053657" y="1939806"/>
            <a:ext cx="10592004" cy="239928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cene3d>
              <a:camera prst="orthographicFront"/>
              <a:lightRig rig="threePt" dir="t"/>
            </a:scene3d>
          </a:bodyPr>
          <a:lstStyle>
            <a:lvl1pPr marL="285750" lvl="0" indent="-28575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•"/>
              <a:defRPr sz="2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125" lvl="1" indent="-238125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–"/>
              <a:defRPr sz="233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500" lvl="2" indent="-19050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•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500" lvl="3" indent="-19050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–"/>
              <a:defRPr sz="1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0" lvl="4" indent="-19050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»"/>
              <a:defRPr sz="1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500" lvl="5" indent="-19050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»"/>
              <a:defRPr sz="1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500" lvl="6" indent="-19050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»"/>
              <a:defRPr sz="1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500" lvl="7" indent="-19050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»"/>
              <a:defRPr sz="1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500" lvl="8" indent="-19050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»"/>
              <a:defRPr sz="1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sz="3600" dirty="0">
                <a:solidFill>
                  <a:schemeClr val="tx1"/>
                </a:solidFill>
                <a:latin typeface="+mj-ea"/>
                <a:ea typeface="+mj-ea"/>
              </a:rPr>
              <a:t>1.了解眼睛的构造，知道眼睛是怎样看见物体的。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sz="3600" dirty="0">
                <a:solidFill>
                  <a:schemeClr val="tx1"/>
                </a:solidFill>
                <a:latin typeface="+mj-ea"/>
                <a:ea typeface="+mj-ea"/>
              </a:rPr>
              <a:t>2.了解近视眼和远视眼的成因</a:t>
            </a:r>
            <a:r>
              <a:rPr lang="zh-CN" sz="3600" dirty="0">
                <a:solidFill>
                  <a:schemeClr val="tx1"/>
                </a:solidFill>
                <a:latin typeface="+mj-ea"/>
                <a:ea typeface="+mj-ea"/>
              </a:rPr>
              <a:t>。</a:t>
            </a:r>
            <a:r>
              <a:rPr lang="zh-CN" sz="3600" dirty="0">
                <a:solidFill>
                  <a:srgbClr val="FF0000"/>
                </a:solidFill>
                <a:latin typeface="+mj-ea"/>
                <a:ea typeface="+mj-ea"/>
              </a:rPr>
              <a:t>（重点）</a:t>
            </a:r>
            <a:endParaRPr lang="zh-CN" sz="36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tx1"/>
                </a:solidFill>
                <a:latin typeface="+mj-ea"/>
                <a:ea typeface="+mj-ea"/>
              </a:rPr>
              <a:t>3.</a:t>
            </a:r>
            <a:r>
              <a:rPr sz="3600" dirty="0">
                <a:solidFill>
                  <a:schemeClr val="tx1"/>
                </a:solidFill>
                <a:latin typeface="+mj-ea"/>
                <a:ea typeface="+mj-ea"/>
              </a:rPr>
              <a:t>知道近视眼和远视眼是如何矫正的。</a:t>
            </a:r>
            <a:r>
              <a:rPr lang="zh-CN" sz="3600" dirty="0">
                <a:solidFill>
                  <a:srgbClr val="FF0000"/>
                </a:solidFill>
                <a:latin typeface="+mj-ea"/>
                <a:ea typeface="+mj-ea"/>
              </a:rPr>
              <a:t>（难点）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1099820" y="2631440"/>
            <a:ext cx="4241800" cy="27324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4"/>
          <a:stretch>
            <a:fillRect/>
          </a:stretch>
        </p:blipFill>
        <p:spPr>
          <a:xfrm>
            <a:off x="6623050" y="2632075"/>
            <a:ext cx="4348480" cy="27317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5310" y="1491615"/>
            <a:ext cx="5080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4000" b="0">
                <a:latin typeface="Calibri" panose="020F0502020204030204" charset="0"/>
                <a:ea typeface="宋体" panose="02010600030101010101" pitchFamily="2" charset="-122"/>
              </a:rPr>
              <a:t>1.</a:t>
            </a:r>
            <a:r>
              <a:rPr lang="zh-CN" sz="4000" b="0">
                <a:latin typeface="Calibri" panose="020F0502020204030204" charset="0"/>
                <a:ea typeface="宋体" panose="02010600030101010101" pitchFamily="2" charset="-122"/>
              </a:rPr>
              <a:t>结构</a:t>
            </a:r>
            <a:endParaRPr lang="zh-CN" altLang="en-US" sz="4000" b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0482" name="图片 5121" descr="10001"/>
          <p:cNvPicPr>
            <a:picLocks noChangeAspect="1"/>
          </p:cNvPicPr>
          <p:nvPr/>
        </p:nvPicPr>
        <p:blipFill>
          <a:blip r:embed="rId2"/>
          <a:srcRect l="13791" t="7285" r="14732" b="6412"/>
          <a:stretch>
            <a:fillRect/>
          </a:stretch>
        </p:blipFill>
        <p:spPr>
          <a:xfrm>
            <a:off x="3987483" y="1816418"/>
            <a:ext cx="5535612" cy="424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AutoShape 19"/>
          <p:cNvSpPr/>
          <p:nvPr/>
        </p:nvSpPr>
        <p:spPr>
          <a:xfrm>
            <a:off x="8389620" y="2097405"/>
            <a:ext cx="1752600" cy="1244600"/>
          </a:xfrm>
          <a:prstGeom prst="cloudCallout">
            <a:avLst>
              <a:gd name="adj1" fmla="val -15690"/>
              <a:gd name="adj2" fmla="val -78519"/>
            </a:avLst>
          </a:prstGeom>
          <a:solidFill>
            <a:schemeClr val="bg1"/>
          </a:solidFill>
          <a:ln w="254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4" name="AutoShape 19"/>
          <p:cNvSpPr/>
          <p:nvPr/>
        </p:nvSpPr>
        <p:spPr>
          <a:xfrm>
            <a:off x="2296795" y="4140200"/>
            <a:ext cx="1979613" cy="15748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bg1"/>
          </a:solidFill>
          <a:ln w="254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Text Box 12"/>
          <p:cNvSpPr txBox="1"/>
          <p:nvPr/>
        </p:nvSpPr>
        <p:spPr>
          <a:xfrm>
            <a:off x="2679383" y="4405630"/>
            <a:ext cx="13716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chemeClr val="tx2"/>
                </a:solidFill>
                <a:latin typeface="宋体" panose="02010600030101010101" pitchFamily="2" charset="-122"/>
              </a:rPr>
              <a:t>角膜</a:t>
            </a:r>
          </a:p>
        </p:txBody>
      </p:sp>
      <p:sp>
        <p:nvSpPr>
          <p:cNvPr id="5126" name="Text Box 13"/>
          <p:cNvSpPr txBox="1"/>
          <p:nvPr/>
        </p:nvSpPr>
        <p:spPr>
          <a:xfrm>
            <a:off x="2639695" y="4934268"/>
            <a:ext cx="17526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chemeClr val="tx2"/>
                </a:solidFill>
                <a:latin typeface="宋体" panose="02010600030101010101" pitchFamily="2" charset="-122"/>
              </a:rPr>
              <a:t>晶状体</a:t>
            </a:r>
          </a:p>
        </p:txBody>
      </p:sp>
      <p:sp>
        <p:nvSpPr>
          <p:cNvPr id="5127" name="Text Box 14"/>
          <p:cNvSpPr txBox="1"/>
          <p:nvPr/>
        </p:nvSpPr>
        <p:spPr>
          <a:xfrm>
            <a:off x="8592820" y="2353211"/>
            <a:ext cx="18288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</a:rPr>
              <a:t>视网膜</a:t>
            </a:r>
          </a:p>
        </p:txBody>
      </p:sp>
      <p:sp>
        <p:nvSpPr>
          <p:cNvPr id="5129" name="Text Box 20"/>
          <p:cNvSpPr txBox="1"/>
          <p:nvPr/>
        </p:nvSpPr>
        <p:spPr>
          <a:xfrm>
            <a:off x="2841307" y="3111847"/>
            <a:ext cx="1125538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chemeClr val="tx2"/>
                </a:solidFill>
                <a:latin typeface="宋体" panose="02010600030101010101" pitchFamily="2" charset="-122"/>
              </a:rPr>
              <a:t>瞳孔</a:t>
            </a:r>
          </a:p>
        </p:txBody>
      </p:sp>
      <p:sp>
        <p:nvSpPr>
          <p:cNvPr id="5130" name="Text Box 22"/>
          <p:cNvSpPr txBox="1"/>
          <p:nvPr/>
        </p:nvSpPr>
        <p:spPr>
          <a:xfrm>
            <a:off x="2928302" y="1648460"/>
            <a:ext cx="1692275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chemeClr val="tx2"/>
                </a:solidFill>
                <a:latin typeface="宋体" panose="02010600030101010101" pitchFamily="2" charset="-122"/>
              </a:rPr>
              <a:t>睫状体</a:t>
            </a:r>
          </a:p>
        </p:txBody>
      </p:sp>
      <p:sp>
        <p:nvSpPr>
          <p:cNvPr id="5131" name="Text Box 23"/>
          <p:cNvSpPr txBox="1"/>
          <p:nvPr/>
        </p:nvSpPr>
        <p:spPr>
          <a:xfrm>
            <a:off x="8508683" y="5775643"/>
            <a:ext cx="1792287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</a:rPr>
              <a:t>玻璃体</a:t>
            </a:r>
          </a:p>
        </p:txBody>
      </p:sp>
      <p:sp>
        <p:nvSpPr>
          <p:cNvPr id="5132" name="Line 24"/>
          <p:cNvSpPr/>
          <p:nvPr/>
        </p:nvSpPr>
        <p:spPr>
          <a:xfrm>
            <a:off x="8251190" y="4067810"/>
            <a:ext cx="907415" cy="337820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133" name="Text Box 25"/>
          <p:cNvSpPr txBox="1"/>
          <p:nvPr/>
        </p:nvSpPr>
        <p:spPr>
          <a:xfrm>
            <a:off x="9084945" y="4157980"/>
            <a:ext cx="1423988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</a:rPr>
              <a:t>视神经</a:t>
            </a:r>
          </a:p>
        </p:txBody>
      </p:sp>
      <p:sp>
        <p:nvSpPr>
          <p:cNvPr id="5134" name="Line 30"/>
          <p:cNvSpPr/>
          <p:nvPr/>
        </p:nvSpPr>
        <p:spPr>
          <a:xfrm>
            <a:off x="6824345" y="4562793"/>
            <a:ext cx="1624013" cy="1474787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135" name="Line 31"/>
          <p:cNvSpPr/>
          <p:nvPr/>
        </p:nvSpPr>
        <p:spPr>
          <a:xfrm flipV="1">
            <a:off x="7929245" y="2759393"/>
            <a:ext cx="693738" cy="357187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136" name="Line 32"/>
          <p:cNvSpPr/>
          <p:nvPr/>
        </p:nvSpPr>
        <p:spPr>
          <a:xfrm flipH="1" flipV="1">
            <a:off x="4351020" y="2097405"/>
            <a:ext cx="809625" cy="561975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137" name="Line 33"/>
          <p:cNvSpPr/>
          <p:nvPr/>
        </p:nvSpPr>
        <p:spPr>
          <a:xfrm flipH="1">
            <a:off x="3515995" y="4262755"/>
            <a:ext cx="901700" cy="304800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138" name="Line 34"/>
          <p:cNvSpPr/>
          <p:nvPr/>
        </p:nvSpPr>
        <p:spPr>
          <a:xfrm flipH="1">
            <a:off x="3987800" y="4157980"/>
            <a:ext cx="1080770" cy="879475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139" name="Line 35"/>
          <p:cNvSpPr/>
          <p:nvPr/>
        </p:nvSpPr>
        <p:spPr>
          <a:xfrm flipH="1" flipV="1">
            <a:off x="3774440" y="3404235"/>
            <a:ext cx="932180" cy="9525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" name="矩形 2"/>
          <p:cNvSpPr/>
          <p:nvPr/>
        </p:nvSpPr>
        <p:spPr>
          <a:xfrm>
            <a:off x="1467863" y="5800408"/>
            <a:ext cx="4288353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zh-CN" sz="3200" dirty="0">
                <a:latin typeface="宋体" panose="02010600030101010101" pitchFamily="2" charset="-122"/>
              </a:rPr>
              <a:t>共同作用相当于凸透镜</a:t>
            </a:r>
          </a:p>
        </p:txBody>
      </p:sp>
      <p:sp>
        <p:nvSpPr>
          <p:cNvPr id="4" name="矩形 3"/>
          <p:cNvSpPr/>
          <p:nvPr/>
        </p:nvSpPr>
        <p:spPr>
          <a:xfrm>
            <a:off x="7744440" y="1236980"/>
            <a:ext cx="2236510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zh-CN" sz="3200" dirty="0">
                <a:latin typeface="宋体" panose="02010600030101010101" pitchFamily="2" charset="-122"/>
              </a:rPr>
              <a:t>相当于光屏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ldLvl="0" animBg="1"/>
      <p:bldP spid="5124" grpId="0" bldLvl="0" animBg="1"/>
      <p:bldP spid="5125" grpId="0"/>
      <p:bldP spid="5126" grpId="0"/>
      <p:bldP spid="5127" grpId="0"/>
      <p:bldP spid="5129" grpId="0"/>
      <p:bldP spid="5130" grpId="0"/>
      <p:bldP spid="5131" grpId="0"/>
      <p:bldP spid="5133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00" y="1273175"/>
            <a:ext cx="9990455" cy="329819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862330" y="1445895"/>
            <a:ext cx="3579837" cy="646430"/>
            <a:chOff x="6472" y="2654"/>
            <a:chExt cx="3262" cy="1018"/>
          </a:xfrm>
        </p:grpSpPr>
        <p:sp>
          <p:nvSpPr>
            <p:cNvPr id="24" name="圆角矩形 23"/>
            <p:cNvSpPr/>
            <p:nvPr/>
          </p:nvSpPr>
          <p:spPr>
            <a:xfrm>
              <a:off x="6472" y="2654"/>
              <a:ext cx="3262" cy="976"/>
            </a:xfrm>
            <a:prstGeom prst="roundRect">
              <a:avLst/>
            </a:prstGeom>
            <a:solidFill>
              <a:srgbClr val="22A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758" y="2654"/>
              <a:ext cx="2846" cy="10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bg1"/>
                  </a:solidFill>
                  <a:sym typeface="+mn-ea"/>
                </a:rPr>
                <a:t> 眼睛成像原理</a:t>
              </a:r>
              <a:endParaRPr lang="zh-CN" altLang="en-US" sz="2400" b="1" dirty="0">
                <a:solidFill>
                  <a:schemeClr val="bg1"/>
                </a:solidFill>
                <a:sym typeface="+mn-ea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900" y="4714875"/>
            <a:ext cx="9791700" cy="21431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755582" y="3829050"/>
            <a:ext cx="5092137" cy="553085"/>
            <a:chOff x="1447" y="3667"/>
            <a:chExt cx="990" cy="678"/>
          </a:xfrm>
        </p:grpSpPr>
        <p:sp>
          <p:nvSpPr>
            <p:cNvPr id="19" name="圆角矩形 18"/>
            <p:cNvSpPr/>
            <p:nvPr/>
          </p:nvSpPr>
          <p:spPr>
            <a:xfrm>
              <a:off x="1447" y="3667"/>
              <a:ext cx="990" cy="678"/>
            </a:xfrm>
            <a:prstGeom prst="roundRect">
              <a:avLst/>
            </a:prstGeom>
            <a:solidFill>
              <a:srgbClr val="FEC3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452" y="3704"/>
              <a:ext cx="985" cy="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tx1"/>
                  </a:solidFill>
                </a:rPr>
                <a:t>眼球晶状体太厚</a:t>
              </a:r>
              <a:r>
                <a:rPr lang="zh-CN" altLang="en-US" sz="2800" b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折光能力太强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65150" y="2680970"/>
            <a:ext cx="153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chemeClr val="tx1"/>
                </a:solidFill>
              </a:rPr>
              <a:t> </a:t>
            </a:r>
            <a:r>
              <a:rPr lang="zh-CN" sz="3200" b="1" dirty="0">
                <a:solidFill>
                  <a:schemeClr val="tx1"/>
                </a:solidFill>
              </a:rPr>
              <a:t>近视眼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850" y="1645285"/>
            <a:ext cx="3484245" cy="19443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195" y="4506595"/>
            <a:ext cx="4086225" cy="20288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9715" y="4306570"/>
            <a:ext cx="4562475" cy="227647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281846" y="3822263"/>
            <a:ext cx="3848062" cy="560388"/>
            <a:chOff x="1694" y="3668"/>
            <a:chExt cx="511" cy="687"/>
          </a:xfrm>
        </p:grpSpPr>
        <p:sp>
          <p:nvSpPr>
            <p:cNvPr id="9" name="圆角矩形 8"/>
            <p:cNvSpPr/>
            <p:nvPr/>
          </p:nvSpPr>
          <p:spPr>
            <a:xfrm>
              <a:off x="1694" y="3668"/>
              <a:ext cx="506" cy="687"/>
            </a:xfrm>
            <a:prstGeom prst="roundRect">
              <a:avLst/>
            </a:prstGeom>
            <a:solidFill>
              <a:srgbClr val="FEC3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696" y="3713"/>
              <a:ext cx="509" cy="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chemeClr val="tx1"/>
                  </a:solidFill>
                </a:rPr>
                <a:t>眼球在前后方向上太长</a:t>
              </a:r>
              <a:endParaRPr lang="zh-CN" alt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525724" y="2671494"/>
            <a:ext cx="2365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chemeClr val="tx1"/>
                </a:solidFill>
              </a:rPr>
              <a:t> </a:t>
            </a:r>
            <a:r>
              <a:rPr lang="zh-CN" sz="3200" b="1" dirty="0">
                <a:solidFill>
                  <a:schemeClr val="tx1"/>
                </a:solidFill>
              </a:rPr>
              <a:t>先天近视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5872" y="1549400"/>
            <a:ext cx="1905000" cy="193357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71830" y="1099820"/>
            <a:ext cx="45643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</a:rPr>
              <a:t>近视眼形成原因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585" y="2834005"/>
            <a:ext cx="4524375" cy="2095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365" y="2200910"/>
            <a:ext cx="4791075" cy="30289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57580" y="1377657"/>
            <a:ext cx="45643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</a:rPr>
              <a:t>近视眼的矫正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1920" y="1411605"/>
            <a:ext cx="9933940" cy="50006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3"/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4"/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5"/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677.499212598425,&quot;width&quot;:903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6"/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"/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1"/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"/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373</Words>
  <Application>Microsoft Office PowerPoint</Application>
  <PresentationFormat>宽屏</PresentationFormat>
  <Paragraphs>68</Paragraphs>
  <Slides>21</Slides>
  <Notes>1</Notes>
  <HiddenSlides>0</HiddenSlides>
  <MMClips>5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黑体</vt:lpstr>
      <vt:lpstr>隶书</vt:lpstr>
      <vt:lpstr>宋体</vt:lpstr>
      <vt:lpstr>微软雅黑</vt:lpstr>
      <vt:lpstr>Arial</vt:lpstr>
      <vt:lpstr>Calibri</vt:lpstr>
      <vt:lpstr>Century Gothic</vt:lpstr>
      <vt:lpstr>Times New Roman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如何爱护眼睛，防止近视？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>Administrator</cp:lastModifiedBy>
  <cp:revision>1</cp:revision>
  <dcterms:created xsi:type="dcterms:W3CDTF">2019-06-19T02:08:00Z</dcterms:created>
  <dcterms:modified xsi:type="dcterms:W3CDTF">2024-09-27T07:07:05Z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2052-10.8.2.6543</vt:lpwstr>
  </property>
  <property fmtid="{D5CDD505-2E9C-101B-9397-08002B2CF9AE}" pid="3" name="ICV">
    <vt:lpwstr>E1921BC799204115BD3CA29995A741AA</vt:lpwstr>
  </property>
</Properties>
</file>