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image" Target="../media/image2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C5619-3BF0-4F7C-8898-E7831A5BBC44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2FCCC-C8DD-440A-B06B-2F72331BF4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13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CAFFD379-E9C1-45CB-85FA-9C3C6AE97F58}" type="slidenum">
              <a:rPr lang="zh-CN" altLang="en-US">
                <a:solidFill>
                  <a:prstClr val="black"/>
                </a:solidFill>
              </a:rPr>
              <a:pPr fontAlgn="base"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2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2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63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7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5"/>
            <a:ext cx="685801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43"/>
            <a:ext cx="6858010" cy="16557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511B3-8FE4-43D3-8A2D-331E3D5B2E7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3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1D790-5B7D-4BF8-BBC0-2391DC83019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4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12" cy="285274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12" cy="15001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90849-C2CF-4D88-83F4-354973E3606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32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825628"/>
            <a:ext cx="3886206" cy="435134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7" y="1825628"/>
            <a:ext cx="3886206" cy="435134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2A0DD-7B09-4643-852A-1C92CCAC5D0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2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12" cy="132556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5"/>
            <a:ext cx="386834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9"/>
            <a:ext cx="3868346" cy="368459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5"/>
            <a:ext cx="388739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9"/>
            <a:ext cx="3887397" cy="368459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F71A-E53E-490F-B549-1F0E88F8445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30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053B8-037E-489C-B222-C890365C4CC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6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C43D8-D099-4E8C-AD2E-A44E1AA273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03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82" cy="16002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7" y="987426"/>
            <a:ext cx="4629157" cy="4873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82" cy="38115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AD62-0C0D-476B-99E8-F645F12CA7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2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52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82" cy="16002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7" y="987426"/>
            <a:ext cx="4629157" cy="48736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82" cy="38115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0A111-70E9-49A8-8232-E66C4982DB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9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6AE11-9A51-4AC9-BBCE-E8AA228F699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98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126"/>
            <a:ext cx="1971678" cy="5811846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34" cy="5811846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5EE8-582C-41C7-BD52-CD610FB70B1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4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0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3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9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9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0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87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C3D0-7DC2-4BE9-9CB2-C1F7A9060906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5646-3C7F-4AAE-81A5-A51632200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99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A3562B2-CC99-4757-88B7-A9A0CDF074E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2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23.png"/><Relationship Id="rId10" Type="http://schemas.openxmlformats.org/officeDocument/2006/relationships/image" Target="../media/image1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55.bin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11" Type="http://schemas.openxmlformats.org/officeDocument/2006/relationships/image" Target="../media/image2.wmf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.jpeg"/><Relationship Id="rId9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162717" imgH="600437" progId="Paint.Picture">
                  <p:embed/>
                </p:oleObj>
              </mc:Choice>
              <mc:Fallback>
                <p:oleObj r:id="rId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对象 10"/>
          <p:cNvGraphicFramePr>
            <a:graphicFrameLocks/>
          </p:cNvGraphicFramePr>
          <p:nvPr/>
        </p:nvGraphicFramePr>
        <p:xfrm>
          <a:off x="-15875" y="6251575"/>
          <a:ext cx="91567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1895717" imgH="371837" progId="Paint.Picture">
                  <p:embed/>
                </p:oleObj>
              </mc:Choice>
              <mc:Fallback>
                <p:oleObj r:id="rId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6251575"/>
                        <a:ext cx="91567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矩形 4"/>
          <p:cNvSpPr>
            <a:spLocks noChangeArrowheads="1"/>
          </p:cNvSpPr>
          <p:nvPr/>
        </p:nvSpPr>
        <p:spPr bwMode="auto">
          <a:xfrm>
            <a:off x="522288" y="1717675"/>
            <a:ext cx="84915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600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第四节 电动机</a:t>
            </a:r>
          </a:p>
        </p:txBody>
      </p:sp>
    </p:spTree>
    <p:extLst>
      <p:ext uri="{BB962C8B-B14F-4D97-AF65-F5344CB8AC3E}">
        <p14:creationId xmlns:p14="http://schemas.microsoft.com/office/powerpoint/2010/main" val="139779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4"/>
          <p:cNvSpPr>
            <a:spLocks noChangeArrowheads="1"/>
          </p:cNvSpPr>
          <p:nvPr/>
        </p:nvSpPr>
        <p:spPr bwMode="auto">
          <a:xfrm>
            <a:off x="976313" y="5105400"/>
            <a:ext cx="684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prstClr val="black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3600" b="1">
                <a:solidFill>
                  <a:prstClr val="black"/>
                </a:solidFill>
                <a:latin typeface="宋体" panose="02010600030101010101" pitchFamily="2" charset="-122"/>
              </a:rPr>
              <a:t>通电线圈最后静止在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平衡位置</a:t>
            </a:r>
            <a:r>
              <a:rPr lang="zh-CN" altLang="en-US" sz="3600" b="1">
                <a:solidFill>
                  <a:prstClr val="black"/>
                </a:solidFill>
                <a:latin typeface="宋体" panose="02010600030101010101" pitchFamily="2" charset="-122"/>
              </a:rPr>
              <a:t>。</a:t>
            </a:r>
            <a:endParaRPr lang="en-US" sz="36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14" name="图片 4" descr="U_1{3NIS9H~SJY(M}}ARTX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063625"/>
            <a:ext cx="38941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5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4" imgW="5162717" imgH="600437" progId="Paint.Picture">
                  <p:embed/>
                </p:oleObj>
              </mc:Choice>
              <mc:Fallback>
                <p:oleObj r:id="rId4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6" imgW="1895717" imgH="371837" progId="Paint.Picture">
                  <p:embed/>
                </p:oleObj>
              </mc:Choice>
              <mc:Fallback>
                <p:oleObj r:id="rId6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6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6385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781175"/>
            <a:ext cx="37544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30238" y="5224463"/>
            <a:ext cx="2462212" cy="1020762"/>
          </a:xfrm>
          <a:prstGeom prst="wedgeRectCallout">
            <a:avLst>
              <a:gd name="adj1" fmla="val 79616"/>
              <a:gd name="adj2" fmla="val -127880"/>
            </a:avLst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</a:rPr>
              <a:t>两个铜半环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</a:rPr>
              <a:t>（换向器）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898525" y="2809875"/>
            <a:ext cx="1184275" cy="584200"/>
          </a:xfrm>
          <a:prstGeom prst="wedgeRectCallout">
            <a:avLst>
              <a:gd name="adj1" fmla="val 162421"/>
              <a:gd name="adj2" fmla="val 134333"/>
            </a:avLst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</a:rPr>
              <a:t>电刷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7488" y="2206625"/>
            <a:ext cx="2365375" cy="514350"/>
          </a:xfrm>
          <a:prstGeom prst="wedgeRectCallout">
            <a:avLst>
              <a:gd name="adj1" fmla="val 151509"/>
              <a:gd name="adj2" fmla="val 91032"/>
            </a:avLst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</a:rPr>
              <a:t>磁体（定子）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595938" y="2092325"/>
            <a:ext cx="2608262" cy="514350"/>
          </a:xfrm>
          <a:prstGeom prst="wedgeRectCallout">
            <a:avLst>
              <a:gd name="adj1" fmla="val -52690"/>
              <a:gd name="adj2" fmla="val 145667"/>
            </a:avLst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</a:rPr>
              <a:t>线圈（转子）</a:t>
            </a:r>
          </a:p>
        </p:txBody>
      </p:sp>
      <p:sp>
        <p:nvSpPr>
          <p:cNvPr id="14342" name="矩形 4"/>
          <p:cNvSpPr>
            <a:spLocks noChangeArrowheads="1"/>
          </p:cNvSpPr>
          <p:nvPr/>
        </p:nvSpPr>
        <p:spPr bwMode="auto">
          <a:xfrm>
            <a:off x="76200" y="935038"/>
            <a:ext cx="3395663" cy="6397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Arial" panose="020B0604020202020204" pitchFamily="34" charset="0"/>
              </a:rPr>
              <a:t>二、直流电动机</a:t>
            </a:r>
          </a:p>
        </p:txBody>
      </p:sp>
      <p:sp>
        <p:nvSpPr>
          <p:cNvPr id="14343" name="文本框 9"/>
          <p:cNvSpPr txBox="1">
            <a:spLocks noChangeArrowheads="1"/>
          </p:cNvSpPr>
          <p:nvPr/>
        </p:nvSpPr>
        <p:spPr bwMode="auto">
          <a:xfrm>
            <a:off x="4581525" y="955675"/>
            <a:ext cx="3683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9900CC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3600" b="1">
                <a:solidFill>
                  <a:srgbClr val="9900CC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、基本构造</a:t>
            </a:r>
          </a:p>
        </p:txBody>
      </p:sp>
      <p:graphicFrame>
        <p:nvGraphicFramePr>
          <p:cNvPr id="14344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4" imgW="5162717" imgH="600437" progId="Paint.Picture">
                  <p:embed/>
                </p:oleObj>
              </mc:Choice>
              <mc:Fallback>
                <p:oleObj r:id="rId4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6" imgW="1895717" imgH="371837" progId="Paint.Picture">
                  <p:embed/>
                </p:oleObj>
              </mc:Choice>
              <mc:Fallback>
                <p:oleObj r:id="rId6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nimBg="1"/>
      <p:bldP spid="16389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4" imgW="5162717" imgH="600437" progId="Paint.Picture">
                  <p:embed/>
                </p:oleObj>
              </mc:Choice>
              <mc:Fallback>
                <p:oleObj r:id="rId4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6" imgW="1895717" imgH="371837" progId="Paint.Picture">
                  <p:embed/>
                </p:oleObj>
              </mc:Choice>
              <mc:Fallback>
                <p:oleObj r:id="rId6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2292" name="ShockwaveFlash1" r:id="rId2" imgW="6383160" imgH="4441680"/>
        </mc:Choice>
        <mc:Fallback>
          <p:control name="ShockwaveFlash1" r:id="rId2" imgW="6383160" imgH="4441680">
            <p:pic>
              <p:nvPicPr>
                <p:cNvPr id="15363" name="ShockwaveFlash1"/>
                <p:cNvPicPr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371600" y="1200150"/>
                  <a:ext cx="6383338" cy="4441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96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3068638" y="1612900"/>
            <a:ext cx="79295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</a:rPr>
              <a:t>通电</a:t>
            </a:r>
            <a:r>
              <a:rPr lang="zh-CN" altLang="en-US" sz="2800" b="1" u="sng">
                <a:solidFill>
                  <a:srgbClr val="1F0CD8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</a:rPr>
              <a:t>在</a:t>
            </a:r>
            <a:r>
              <a:rPr lang="zh-CN" altLang="en-US" sz="2800" b="1" u="sng">
                <a:solidFill>
                  <a:srgbClr val="1F0CD8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</a:rPr>
              <a:t>中受力而转动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prstClr val="black"/>
                </a:solidFill>
                <a:latin typeface="宋体" panose="02010600030101010101" pitchFamily="2" charset="-122"/>
              </a:rPr>
              <a:t>    </a:t>
            </a:r>
            <a:endParaRPr lang="zh-CN" altLang="en-US" b="1">
              <a:solidFill>
                <a:prstClr val="black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31775" y="2905125"/>
            <a:ext cx="87407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ts val="4638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A:</a:t>
            </a: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线圈刚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转到</a:t>
            </a: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平衡位置时</a:t>
            </a:r>
            <a:r>
              <a:rPr lang="zh-CN" altLang="en-US" sz="2800" b="1" u="sng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</a:t>
            </a:r>
            <a:r>
              <a:rPr lang="en-US" altLang="zh-CN" sz="28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;</a:t>
            </a: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  <a:p>
            <a:pPr fontAlgn="base">
              <a:lnSpc>
                <a:spcPts val="4638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B:</a:t>
            </a: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线圈刚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转过</a:t>
            </a: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平衡位置时</a:t>
            </a:r>
            <a:r>
              <a:rPr lang="zh-CN" altLang="en-US" sz="2800" b="1" u="sng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</a:t>
            </a:r>
            <a:r>
              <a:rPr lang="en-US" altLang="zh-CN" sz="2800" b="1" u="sng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60438" y="5033963"/>
            <a:ext cx="8545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电能大部分转化为机械能，小部分转化为内能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46088" y="1573213"/>
            <a:ext cx="3246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99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3200" b="1">
                <a:solidFill>
                  <a:srgbClr val="9900CC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、电动机原理：</a:t>
            </a:r>
            <a:endParaRPr lang="en-US" sz="3200" b="1" i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57200" y="2336800"/>
            <a:ext cx="32464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9900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3200" b="1">
                <a:solidFill>
                  <a:srgbClr val="9900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、换向器的作用</a:t>
            </a:r>
            <a:endParaRPr lang="en-US" sz="3200" b="1" i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92125" y="4354513"/>
            <a:ext cx="2838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99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</a:t>
            </a:r>
            <a:r>
              <a:rPr lang="zh-CN" altLang="en-US" sz="3200" b="1">
                <a:solidFill>
                  <a:srgbClr val="9900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、能量转化：</a:t>
            </a:r>
            <a:endParaRPr lang="en-US" sz="3200" b="1" i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6391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3" imgW="5162717" imgH="600437" progId="Paint.Picture">
                  <p:embed/>
                </p:oleObj>
              </mc:Choice>
              <mc:Fallback>
                <p:oleObj r:id="rId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5" imgW="1895717" imgH="371837" progId="Paint.Picture">
                  <p:embed/>
                </p:oleObj>
              </mc:Choice>
              <mc:Fallback>
                <p:oleObj r:id="rId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886325" y="2998788"/>
            <a:ext cx="304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切断线圈中的电流</a:t>
            </a:r>
            <a:endParaRPr lang="zh-CN" altLang="en-US" sz="2800" b="1" i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564063" y="3573463"/>
            <a:ext cx="3757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改变线圈中电流的方向</a:t>
            </a:r>
            <a:endParaRPr lang="zh-CN" altLang="en-US" sz="2800" b="1" i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310063" y="1573213"/>
            <a:ext cx="896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线圈</a:t>
            </a:r>
            <a:endParaRPr lang="zh-CN" altLang="en-US" sz="2800" b="1" i="1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648325" y="1573213"/>
            <a:ext cx="898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磁场</a:t>
            </a:r>
            <a:endParaRPr lang="zh-CN" altLang="en-US" sz="2800" b="1" i="1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8371" descr="线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735138"/>
            <a:ext cx="469741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99"/>
          <p:cNvSpPr txBox="1">
            <a:spLocks noChangeArrowheads="1"/>
          </p:cNvSpPr>
          <p:nvPr/>
        </p:nvSpPr>
        <p:spPr bwMode="auto">
          <a:xfrm>
            <a:off x="749300" y="4675188"/>
            <a:ext cx="81295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ts val="40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prstClr val="black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</a:rPr>
              <a:t>这样在线圈越过平衡位置后停止对线圈供电，由于惯性，线圈继续转动</a:t>
            </a:r>
            <a:r>
              <a:rPr lang="en-US" altLang="zh-CN" sz="2800" b="1">
                <a:solidFill>
                  <a:srgbClr val="1F0CD8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>
                <a:solidFill>
                  <a:srgbClr val="1F0CD8"/>
                </a:solidFill>
                <a:latin typeface="宋体" panose="02010600030101010101" pitchFamily="2" charset="-122"/>
              </a:rPr>
              <a:t>转动半周后再继续供电。</a:t>
            </a:r>
            <a:endParaRPr lang="en-US" altLang="zh-CN" sz="2800" b="1">
              <a:solidFill>
                <a:srgbClr val="1F0CD8"/>
              </a:solidFill>
              <a:latin typeface="宋体" panose="02010600030101010101" pitchFamily="2" charset="-122"/>
            </a:endParaRPr>
          </a:p>
        </p:txBody>
      </p:sp>
      <p:sp>
        <p:nvSpPr>
          <p:cNvPr id="17411" name="文本框 3"/>
          <p:cNvSpPr txBox="1">
            <a:spLocks noChangeArrowheads="1"/>
          </p:cNvSpPr>
          <p:nvPr/>
        </p:nvSpPr>
        <p:spPr bwMode="auto">
          <a:xfrm>
            <a:off x="1476375" y="1195388"/>
            <a:ext cx="6105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9900CC"/>
                </a:solidFill>
                <a:sym typeface="宋体" panose="02010600030101010101" pitchFamily="2" charset="-122"/>
              </a:rPr>
              <a:t>小 小 电 动 机连续转动的秘密</a:t>
            </a:r>
          </a:p>
        </p:txBody>
      </p:sp>
      <p:graphicFrame>
        <p:nvGraphicFramePr>
          <p:cNvPr id="2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4" imgW="5162717" imgH="600437" progId="Paint.Picture">
                  <p:embed/>
                </p:oleObj>
              </mc:Choice>
              <mc:Fallback>
                <p:oleObj r:id="rId4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6" imgW="1895717" imgH="371837" progId="Paint.Picture">
                  <p:embed/>
                </p:oleObj>
              </mc:Choice>
              <mc:Fallback>
                <p:oleObj r:id="rId6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47838" y="3989388"/>
            <a:ext cx="2633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漆皮全部刮掉</a:t>
            </a:r>
            <a:endParaRPr lang="zh-CN" altLang="en-US" sz="3200" b="1" i="1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03800" y="4030663"/>
            <a:ext cx="1971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漆皮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刮半周</a:t>
            </a:r>
            <a:endParaRPr lang="zh-CN" altLang="en-US" sz="2800" b="1" i="1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5"/>
          <p:cNvGraphicFramePr>
            <a:graphicFrameLocks/>
          </p:cNvGraphicFramePr>
          <p:nvPr/>
        </p:nvGraphicFramePr>
        <p:xfrm>
          <a:off x="-3175" y="-30163"/>
          <a:ext cx="91567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3" imgW="5162717" imgH="600437" progId="Paint.Picture">
                  <p:embed/>
                </p:oleObj>
              </mc:Choice>
              <mc:Fallback>
                <p:oleObj r:id="rId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0163"/>
                        <a:ext cx="91567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对象 7"/>
          <p:cNvGraphicFramePr>
            <a:graphicFrameLocks/>
          </p:cNvGraphicFramePr>
          <p:nvPr/>
        </p:nvGraphicFramePr>
        <p:xfrm>
          <a:off x="-3175" y="6297613"/>
          <a:ext cx="91567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5" imgW="1895717" imgH="371837" progId="Paint.Picture">
                  <p:embed/>
                </p:oleObj>
              </mc:Choice>
              <mc:Fallback>
                <p:oleObj r:id="rId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6297613"/>
                        <a:ext cx="91567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88913" y="4926013"/>
            <a:ext cx="9272587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小结：</a:t>
            </a:r>
            <a:r>
              <a:rPr lang="zh-CN" altLang="en-US" sz="3200" b="1">
                <a:solidFill>
                  <a:srgbClr val="1F0CD8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电动机的转向与电流方向、磁场方向有关</a:t>
            </a:r>
            <a:endParaRPr lang="zh-CN" altLang="en-US" sz="3200" b="1">
              <a:solidFill>
                <a:srgbClr val="1F0CD8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333333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endParaRPr lang="zh-CN" altLang="en-US" sz="2400" b="1">
              <a:solidFill>
                <a:prstClr val="black"/>
              </a:solidFill>
            </a:endParaRPr>
          </a:p>
        </p:txBody>
      </p:sp>
      <p:sp>
        <p:nvSpPr>
          <p:cNvPr id="18436" name="文本框 26"/>
          <p:cNvSpPr txBox="1">
            <a:spLocks noChangeArrowheads="1"/>
          </p:cNvSpPr>
          <p:nvPr/>
        </p:nvSpPr>
        <p:spPr bwMode="auto">
          <a:xfrm>
            <a:off x="196850" y="1082675"/>
            <a:ext cx="7305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rgbClr val="333333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）电动机转向与什么因素有关？</a:t>
            </a:r>
            <a:endParaRPr lang="en-US" sz="3200" b="1" i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793750" y="2457450"/>
            <a:ext cx="3844925" cy="1943100"/>
          </a:xfrm>
          <a:prstGeom prst="wedgeRoundRectCallout">
            <a:avLst>
              <a:gd name="adj1" fmla="val 72435"/>
              <a:gd name="adj2" fmla="val 389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rgbClr val="FF0000"/>
                </a:solidFill>
                <a:latin typeface="隶书" charset="0"/>
                <a:ea typeface="隶书" charset="0"/>
              </a:rPr>
              <a:t>注意：</a:t>
            </a:r>
            <a:r>
              <a:rPr lang="zh-CN" altLang="en-US" sz="2800" b="1" noProof="1">
                <a:solidFill>
                  <a:srgbClr val="9900CC"/>
                </a:solidFill>
                <a:latin typeface="隶书" charset="0"/>
                <a:ea typeface="隶书" charset="0"/>
              </a:rPr>
              <a:t>闭合开关后，可能需要手推一下，电动机才能转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rgbClr val="9900CC"/>
                </a:solidFill>
                <a:latin typeface="隶书" charset="0"/>
                <a:ea typeface="隶书" charset="0"/>
              </a:rPr>
              <a:t>  （</a:t>
            </a:r>
            <a:r>
              <a:rPr lang="en-US" altLang="zh-CN" sz="2800" b="1" noProof="1">
                <a:solidFill>
                  <a:srgbClr val="9900CC"/>
                </a:solidFill>
                <a:latin typeface="隶书" charset="0"/>
                <a:ea typeface="隶书" charset="0"/>
              </a:rPr>
              <a:t>1</a:t>
            </a:r>
            <a:r>
              <a:rPr lang="zh-CN" altLang="en-US" sz="2800" b="1" noProof="1">
                <a:solidFill>
                  <a:srgbClr val="9900CC"/>
                </a:solidFill>
                <a:latin typeface="隶书" charset="0"/>
                <a:ea typeface="隶书" charset="0"/>
              </a:rPr>
              <a:t>）处于平衡位置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rgbClr val="9900CC"/>
                </a:solidFill>
                <a:latin typeface="隶书" charset="0"/>
                <a:ea typeface="隶书" charset="0"/>
              </a:rPr>
              <a:t>  （</a:t>
            </a:r>
            <a:r>
              <a:rPr lang="en-US" altLang="zh-CN" sz="2800" b="1" noProof="1">
                <a:solidFill>
                  <a:srgbClr val="9900CC"/>
                </a:solidFill>
                <a:latin typeface="隶书" charset="0"/>
                <a:ea typeface="隶书" charset="0"/>
              </a:rPr>
              <a:t>2</a:t>
            </a:r>
            <a:r>
              <a:rPr lang="zh-CN" altLang="en-US" sz="2800" b="1" noProof="1">
                <a:solidFill>
                  <a:srgbClr val="9900CC"/>
                </a:solidFill>
                <a:latin typeface="隶书" charset="0"/>
                <a:ea typeface="隶书" charset="0"/>
              </a:rPr>
              <a:t>）阻力太大</a:t>
            </a:r>
          </a:p>
        </p:txBody>
      </p:sp>
      <p:graphicFrame>
        <p:nvGraphicFramePr>
          <p:cNvPr id="21" name="对象 20"/>
          <p:cNvGraphicFramePr>
            <a:graphicFrameLocks/>
          </p:cNvGraphicFramePr>
          <p:nvPr/>
        </p:nvGraphicFramePr>
        <p:xfrm>
          <a:off x="5476875" y="2060575"/>
          <a:ext cx="337978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7" imgW="2838917" imgH="1924517" progId="Paint.Picture">
                  <p:embed/>
                </p:oleObj>
              </mc:Choice>
              <mc:Fallback>
                <p:oleObj r:id="rId7" imgW="2838917" imgH="192451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2060575"/>
                        <a:ext cx="3379788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0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5163" y="4892675"/>
            <a:ext cx="7824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小结：</a:t>
            </a:r>
            <a:r>
              <a:rPr lang="zh-CN" altLang="en-US" sz="3200" b="1">
                <a:solidFill>
                  <a:srgbClr val="1F0CD8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电动机的</a:t>
            </a:r>
            <a:r>
              <a:rPr lang="zh-CN" altLang="en-US" sz="32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转速和电流大小有关</a:t>
            </a:r>
          </a:p>
        </p:txBody>
      </p:sp>
      <p:sp>
        <p:nvSpPr>
          <p:cNvPr id="19458" name="文本框 23"/>
          <p:cNvSpPr txBox="1">
            <a:spLocks noChangeArrowheads="1"/>
          </p:cNvSpPr>
          <p:nvPr/>
        </p:nvSpPr>
        <p:spPr bwMode="auto">
          <a:xfrm>
            <a:off x="366713" y="1368425"/>
            <a:ext cx="656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333333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）电动机转速与什么因素有关？</a:t>
            </a:r>
            <a:endParaRPr lang="en-US" sz="3200" b="1" i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" name="对象 20"/>
          <p:cNvGraphicFramePr>
            <a:graphicFrameLocks/>
          </p:cNvGraphicFramePr>
          <p:nvPr/>
        </p:nvGraphicFramePr>
        <p:xfrm>
          <a:off x="855663" y="2343150"/>
          <a:ext cx="281305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3" imgW="2838917" imgH="1924517" progId="Paint.Picture">
                  <p:embed/>
                </p:oleObj>
              </mc:Choice>
              <mc:Fallback>
                <p:oleObj r:id="rId3" imgW="2838917" imgH="192451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2343150"/>
                        <a:ext cx="2813050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/>
          </p:cNvGraphicFramePr>
          <p:nvPr/>
        </p:nvGraphicFramePr>
        <p:xfrm>
          <a:off x="5011738" y="2438400"/>
          <a:ext cx="2840037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5" imgW="3352997" imgH="1991117" progId="Paint.Picture">
                  <p:embed/>
                </p:oleObj>
              </mc:Choice>
              <mc:Fallback>
                <p:oleObj r:id="rId5" imgW="3352997" imgH="199111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2438400"/>
                        <a:ext cx="2840037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r:id="rId7" imgW="5162717" imgH="600437" progId="Paint.Picture">
                  <p:embed/>
                </p:oleObj>
              </mc:Choice>
              <mc:Fallback>
                <p:oleObj r:id="rId7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9" imgW="1895717" imgH="371837" progId="Paint.Picture">
                  <p:embed/>
                </p:oleObj>
              </mc:Choice>
              <mc:Fallback>
                <p:oleObj r:id="rId9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9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911225" y="1587500"/>
            <a:ext cx="793908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ts val="35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srgbClr val="FF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563C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rgbClr val="1F0CD8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rgbClr val="1F0CD8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：构造简单、控制方便、体积小，效率高、  </a:t>
            </a:r>
          </a:p>
          <a:p>
            <a:pPr eaLnBrk="0" fontAlgn="base" hangingPunct="0">
              <a:lnSpc>
                <a:spcPts val="35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F0CD8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                  功率可大（一般交流电动机）</a:t>
            </a:r>
          </a:p>
          <a:p>
            <a:pPr eaLnBrk="0" fontAlgn="base" hangingPunct="0">
              <a:lnSpc>
                <a:spcPts val="35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F0CD8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                         可小（一般直流电动机）。</a:t>
            </a:r>
          </a:p>
          <a:p>
            <a:pPr eaLnBrk="0" fontAlgn="base" hangingPunct="0">
              <a:lnSpc>
                <a:spcPts val="35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F0CD8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      B</a:t>
            </a:r>
            <a:r>
              <a:rPr lang="zh-CN" altLang="en-US" sz="2800" b="1">
                <a:solidFill>
                  <a:srgbClr val="1F0CD8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：电动机不像内燃机那样对环境造成污染。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38263" y="4060825"/>
            <a:ext cx="7807325" cy="185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noProof="1">
                <a:solidFill>
                  <a:prstClr val="black"/>
                </a:solidFill>
                <a:latin typeface="Arial" charset="0"/>
                <a:cs typeface="+mn-ea"/>
                <a:sym typeface="宋体" charset="-122"/>
              </a:rPr>
              <a:t>   </a:t>
            </a:r>
            <a:r>
              <a:rPr lang="zh-CN" altLang="en-US" sz="1350" noProof="1">
                <a:solidFill>
                  <a:srgbClr val="FF0000"/>
                </a:solidFill>
                <a:latin typeface="Arial" charset="0"/>
                <a:cs typeface="+mn-ea"/>
                <a:sym typeface="宋体" charset="-122"/>
              </a:rPr>
              <a:t> </a:t>
            </a:r>
            <a:endParaRPr lang="zh-CN" altLang="en-US" sz="3000" b="1" noProof="1">
              <a:solidFill>
                <a:prstClr val="black"/>
              </a:solidFill>
              <a:latin typeface="Arial" charset="0"/>
              <a:sym typeface="宋体" charset="-122"/>
            </a:endParaRPr>
          </a:p>
          <a:p>
            <a:pPr eaLnBrk="0" fontAlgn="base" hangingPunct="0">
              <a:lnSpc>
                <a:spcPts val="408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noProof="1">
                <a:solidFill>
                  <a:srgbClr val="0563C1"/>
                </a:solidFill>
                <a:latin typeface="Arial" charset="0"/>
                <a:cs typeface="+mn-ea"/>
                <a:sym typeface="宋体" charset="-122"/>
              </a:rPr>
              <a:t>      </a:t>
            </a:r>
            <a:r>
              <a:rPr lang="zh-CN" altLang="en-US" sz="2800" b="1" noProof="1">
                <a:solidFill>
                  <a:srgbClr val="0563C1"/>
                </a:solidFill>
                <a:latin typeface="Arial" charset="0"/>
                <a:cs typeface="+mn-ea"/>
                <a:sym typeface="宋体" charset="-122"/>
              </a:rPr>
              <a:t> </a:t>
            </a:r>
            <a:r>
              <a:rPr lang="zh-CN" altLang="en-US" sz="2800" b="1" noProof="1">
                <a:solidFill>
                  <a:srgbClr val="1F0CD8"/>
                </a:solidFill>
                <a:latin typeface="Arial" charset="0"/>
                <a:cs typeface="+mn-ea"/>
                <a:sym typeface="宋体" charset="-122"/>
              </a:rPr>
              <a:t>汽车仍然使用内燃机作为动力而不用电动机作为动力，原因是车载电源独立工作时间过短，而电源充电时间很长，电源所储电能较小。</a:t>
            </a:r>
            <a:endParaRPr lang="zh-CN" altLang="en-US" sz="2800" b="1" noProof="1">
              <a:solidFill>
                <a:srgbClr val="1F0CD8"/>
              </a:solidFill>
              <a:latin typeface="Arial" charset="0"/>
              <a:sym typeface="宋体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39825" y="1036638"/>
            <a:ext cx="2901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9900CC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3200" b="1">
                <a:solidFill>
                  <a:srgbClr val="9900CC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、（</a:t>
            </a:r>
            <a:r>
              <a:rPr lang="en-US" altLang="zh-CN" sz="3200" b="1">
                <a:solidFill>
                  <a:srgbClr val="9900CC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rgbClr val="9900CC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）优  点</a:t>
            </a:r>
            <a:endParaRPr lang="zh-CN" altLang="en-US" sz="3200" b="1" i="1">
              <a:solidFill>
                <a:srgbClr val="9900CC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38313" y="3665538"/>
            <a:ext cx="2268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9900CC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9900CC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9900CC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）缺  点</a:t>
            </a:r>
            <a:endParaRPr lang="zh-CN" altLang="en-US" sz="3200" b="1" i="1">
              <a:solidFill>
                <a:srgbClr val="9900CC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graphicFrame>
        <p:nvGraphicFramePr>
          <p:cNvPr id="20485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3" imgW="5162717" imgH="600437" progId="Paint.Picture">
                  <p:embed/>
                </p:oleObj>
              </mc:Choice>
              <mc:Fallback>
                <p:oleObj r:id="rId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5" imgW="1895717" imgH="371837" progId="Paint.Picture">
                  <p:embed/>
                </p:oleObj>
              </mc:Choice>
              <mc:Fallback>
                <p:oleObj r:id="rId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4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23553"/>
          <p:cNvSpPr txBox="1">
            <a:spLocks noChangeArrowheads="1"/>
          </p:cNvSpPr>
          <p:nvPr/>
        </p:nvSpPr>
        <p:spPr bwMode="auto">
          <a:xfrm>
            <a:off x="296863" y="1285875"/>
            <a:ext cx="86471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ts val="4838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563C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</a:rPr>
              <a:t>、一电子束从左向右从狭缝里射出，穿过磁场时受到磁力作用而向纸外偏转．</a:t>
            </a:r>
          </a:p>
          <a:p>
            <a:pPr eaLnBrk="0" fontAlgn="base" hangingPunct="0">
              <a:lnSpc>
                <a:spcPts val="4838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</a:rPr>
              <a:t>(1)如果将两个磁极对调后，电子束将向(        )偏转；</a:t>
            </a:r>
          </a:p>
          <a:p>
            <a:pPr eaLnBrk="0" fontAlgn="base" hangingPunct="0">
              <a:lnSpc>
                <a:spcPts val="4838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</a:rPr>
              <a:t>(2)如磁极不变而把电子束换成带正电的粒子束，则此粒子束向(        )偏转；</a:t>
            </a:r>
          </a:p>
          <a:p>
            <a:pPr eaLnBrk="0" fontAlgn="base" hangingPunct="0">
              <a:lnSpc>
                <a:spcPts val="4838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</a:rPr>
              <a:t>(3)若换成不带电粒子，则此粒子束(        )偏转．</a:t>
            </a:r>
          </a:p>
        </p:txBody>
      </p:sp>
      <p:graphicFrame>
        <p:nvGraphicFramePr>
          <p:cNvPr id="21506" name="对象 23554"/>
          <p:cNvGraphicFramePr>
            <a:graphicFrameLocks/>
          </p:cNvGraphicFramePr>
          <p:nvPr/>
        </p:nvGraphicFramePr>
        <p:xfrm>
          <a:off x="6838950" y="3740150"/>
          <a:ext cx="18827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r:id="rId3" imgW="1319351" imgH="1080545" progId="PBrush">
                  <p:embed/>
                </p:oleObj>
              </mc:Choice>
              <mc:Fallback>
                <p:oleObj r:id="rId3" imgW="1319351" imgH="1080545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3740150"/>
                        <a:ext cx="18827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文本框 23557"/>
          <p:cNvSpPr txBox="1"/>
          <p:nvPr/>
        </p:nvSpPr>
        <p:spPr>
          <a:xfrm>
            <a:off x="6026150" y="4356100"/>
            <a:ext cx="623888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 noProof="1">
                <a:solidFill>
                  <a:srgbClr val="FF0000"/>
                </a:solidFill>
                <a:latin typeface="Arial" charset="0"/>
                <a:cs typeface="+mn-ea"/>
              </a:rPr>
              <a:t>     </a:t>
            </a:r>
            <a:r>
              <a:rPr lang="zh-CN" altLang="en-US" sz="2800" b="1" noProof="1">
                <a:solidFill>
                  <a:srgbClr val="FF0000"/>
                </a:solidFill>
                <a:latin typeface="Arial" charset="0"/>
                <a:cs typeface="+mn-ea"/>
              </a:rPr>
              <a:t>不</a:t>
            </a:r>
            <a:endParaRPr lang="zh-CN" altLang="en-US" sz="2800" b="1" noProof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99238" y="2717800"/>
            <a:ext cx="9064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rgbClr val="FF0000"/>
                </a:solidFill>
                <a:latin typeface="Arial" charset="0"/>
                <a:cs typeface="+mn-ea"/>
              </a:rPr>
              <a:t>纸内 </a:t>
            </a:r>
            <a:r>
              <a:rPr lang="zh-CN" altLang="en-US" sz="1350" b="1" noProof="1">
                <a:solidFill>
                  <a:srgbClr val="FF0000"/>
                </a:solidFill>
                <a:latin typeface="Arial" charset="0"/>
                <a:cs typeface="+mn-ea"/>
              </a:rPr>
              <a:t>  </a:t>
            </a:r>
            <a:endParaRPr lang="zh-CN" altLang="en-US" sz="1350" noProof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01825" y="3919538"/>
            <a:ext cx="10509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rgbClr val="FF0000"/>
                </a:solidFill>
                <a:latin typeface="Arial" charset="0"/>
                <a:cs typeface="+mn-ea"/>
              </a:rPr>
              <a:t>纸内</a:t>
            </a:r>
            <a:r>
              <a:rPr lang="zh-CN" altLang="en-US" sz="2400" b="1" noProof="1">
                <a:solidFill>
                  <a:srgbClr val="FF0000"/>
                </a:solidFill>
                <a:latin typeface="Arial" charset="0"/>
                <a:cs typeface="+mn-ea"/>
              </a:rPr>
              <a:t> </a:t>
            </a:r>
            <a:r>
              <a:rPr lang="zh-CN" altLang="en-US" sz="1350" b="1" noProof="1">
                <a:solidFill>
                  <a:srgbClr val="FF0000"/>
                </a:solidFill>
                <a:latin typeface="Arial" charset="0"/>
                <a:cs typeface="+mn-ea"/>
              </a:rPr>
              <a:t>  </a:t>
            </a:r>
            <a:endParaRPr lang="zh-CN" altLang="en-US" sz="1350" noProof="1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1510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r:id="rId5" imgW="5162717" imgH="600437" progId="Paint.Picture">
                  <p:embed/>
                </p:oleObj>
              </mc:Choice>
              <mc:Fallback>
                <p:oleObj r:id="rId5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r:id="rId7" imgW="1895717" imgH="371837" progId="Paint.Picture">
                  <p:embed/>
                </p:oleObj>
              </mc:Choice>
              <mc:Fallback>
                <p:oleObj r:id="rId7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0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ldLvl="0"/>
      <p:bldP spid="10" grpId="0" bldLvl="0"/>
      <p:bldP spid="11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7650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37588" cy="2032000"/>
          </a:xfrm>
        </p:spPr>
        <p:txBody>
          <a:bodyPr lIns="68580" tIns="34290" rIns="68580" bIns="34290"/>
          <a:lstStyle/>
          <a:p>
            <a:pPr>
              <a:lnSpc>
                <a:spcPts val="4038"/>
              </a:lnSpc>
              <a:buFont typeface="Arial" panose="020B0604020202020204" pitchFamily="34" charset="0"/>
              <a:buNone/>
            </a:pPr>
            <a:r>
              <a:rPr lang="en-US" altLang="zh-CN" sz="2700" b="1" smtClean="0">
                <a:solidFill>
                  <a:schemeClr val="hlink"/>
                </a:solidFill>
              </a:rPr>
              <a:t>2</a:t>
            </a:r>
            <a:r>
              <a:rPr lang="zh-CN" altLang="en-US" sz="2700" b="1" smtClean="0">
                <a:solidFill>
                  <a:schemeClr val="hlink"/>
                </a:solidFill>
              </a:rPr>
              <a:t>、</a:t>
            </a:r>
            <a:r>
              <a:rPr lang="zh-CN" altLang="en-US" sz="2700" b="1" smtClean="0"/>
              <a:t>关于直流电动机，下列说法中错误的是（     ）</a:t>
            </a:r>
          </a:p>
          <a:p>
            <a:pPr>
              <a:lnSpc>
                <a:spcPts val="4038"/>
              </a:lnSpc>
              <a:buFont typeface="Arial" panose="020B0604020202020204" pitchFamily="34" charset="0"/>
              <a:buNone/>
            </a:pPr>
            <a:r>
              <a:rPr lang="zh-CN" altLang="en-US" sz="2700" b="1" smtClean="0"/>
              <a:t>A、直流电动机工作原理是通电导体在磁场中受力的作用而发生转动。</a:t>
            </a:r>
          </a:p>
          <a:p>
            <a:pPr>
              <a:lnSpc>
                <a:spcPts val="4038"/>
              </a:lnSpc>
              <a:buFont typeface="Arial" panose="020B0604020202020204" pitchFamily="34" charset="0"/>
              <a:buNone/>
            </a:pPr>
            <a:r>
              <a:rPr lang="zh-CN" altLang="en-US" sz="2700" b="1" smtClean="0"/>
              <a:t>B、直流电动机工作时将电能转化为机械能。 </a:t>
            </a:r>
          </a:p>
          <a:p>
            <a:pPr>
              <a:lnSpc>
                <a:spcPts val="4038"/>
              </a:lnSpc>
              <a:buFont typeface="Arial" panose="020B0604020202020204" pitchFamily="34" charset="0"/>
              <a:buNone/>
            </a:pPr>
            <a:r>
              <a:rPr lang="zh-CN" altLang="en-US" sz="2700" b="1" smtClean="0"/>
              <a:t>C、直流电动机换向器是由两个彼此绝缘的铜半环组成</a:t>
            </a:r>
          </a:p>
          <a:p>
            <a:pPr>
              <a:lnSpc>
                <a:spcPts val="4038"/>
              </a:lnSpc>
              <a:buFont typeface="Arial" panose="020B0604020202020204" pitchFamily="34" charset="0"/>
              <a:buNone/>
            </a:pPr>
            <a:r>
              <a:rPr lang="zh-CN" altLang="en-US" sz="2700" b="1" smtClean="0"/>
              <a:t>D、改变磁场方向或电流方向，直流电动机转速就要改变。</a:t>
            </a:r>
            <a:endParaRPr lang="zh-CN" altLang="en-US" sz="2700" b="1" smtClean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072313" y="1638300"/>
            <a:ext cx="433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D</a:t>
            </a:r>
            <a:endParaRPr lang="zh-CN" altLang="en-US" sz="2400">
              <a:solidFill>
                <a:prstClr val="black"/>
              </a:solidFill>
            </a:endParaRPr>
          </a:p>
        </p:txBody>
      </p:sp>
      <p:graphicFrame>
        <p:nvGraphicFramePr>
          <p:cNvPr id="22531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r:id="rId3" imgW="5162717" imgH="600437" progId="Paint.Picture">
                  <p:embed/>
                </p:oleObj>
              </mc:Choice>
              <mc:Fallback>
                <p:oleObj r:id="rId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r:id="rId5" imgW="1895717" imgH="371837" progId="Paint.Picture">
                  <p:embed/>
                </p:oleObj>
              </mc:Choice>
              <mc:Fallback>
                <p:oleObj r:id="rId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7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图片 16390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47875"/>
            <a:ext cx="617855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文本框 4"/>
          <p:cNvSpPr txBox="1">
            <a:spLocks noChangeArrowheads="1"/>
          </p:cNvSpPr>
          <p:nvPr/>
        </p:nvSpPr>
        <p:spPr bwMode="auto">
          <a:xfrm>
            <a:off x="2601913" y="1120775"/>
            <a:ext cx="4117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070C0"/>
                </a:solidFill>
                <a:latin typeface="宋体" panose="02010600030101010101" pitchFamily="2" charset="-122"/>
              </a:rPr>
              <a:t>小 小 电 动 机</a:t>
            </a:r>
          </a:p>
        </p:txBody>
      </p:sp>
      <p:graphicFrame>
        <p:nvGraphicFramePr>
          <p:cNvPr id="4099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162717" imgH="600437" progId="Paint.Picture">
                  <p:embed/>
                </p:oleObj>
              </mc:Choice>
              <mc:Fallback>
                <p:oleObj r:id="rId4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对象 10"/>
          <p:cNvGraphicFramePr>
            <a:graphicFrameLocks/>
          </p:cNvGraphicFramePr>
          <p:nvPr/>
        </p:nvGraphicFramePr>
        <p:xfrm>
          <a:off x="-15875" y="6251575"/>
          <a:ext cx="91567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1895717" imgH="371837" progId="Paint.Picture">
                  <p:embed/>
                </p:oleObj>
              </mc:Choice>
              <mc:Fallback>
                <p:oleObj r:id="rId6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6251575"/>
                        <a:ext cx="91567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6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3"/>
          <p:cNvSpPr txBox="1">
            <a:spLocks noChangeArrowheads="1"/>
          </p:cNvSpPr>
          <p:nvPr/>
        </p:nvSpPr>
        <p:spPr bwMode="auto">
          <a:xfrm>
            <a:off x="504825" y="1670050"/>
            <a:ext cx="811053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ts val="40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563C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563C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小李自己 动手做了一个直流电动机，接通电路后发现电动机不转，拨了一下线圈后，电动机就快速转了起来，造成这一情况的原因是（      ）</a:t>
            </a:r>
          </a:p>
          <a:p>
            <a:pPr eaLnBrk="0" fontAlgn="base" hangingPunct="0">
              <a:lnSpc>
                <a:spcPts val="40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A 、 电源电压太低  </a:t>
            </a:r>
          </a:p>
          <a:p>
            <a:pPr eaLnBrk="0" fontAlgn="base" hangingPunct="0">
              <a:lnSpc>
                <a:spcPts val="40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B、 电刷接触不良</a:t>
            </a:r>
          </a:p>
          <a:p>
            <a:pPr eaLnBrk="0" fontAlgn="base" hangingPunct="0">
              <a:lnSpc>
                <a:spcPts val="40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C 、 电源正负极接反        </a:t>
            </a:r>
          </a:p>
          <a:p>
            <a:pPr eaLnBrk="0" fontAlgn="base" hangingPunct="0">
              <a:lnSpc>
                <a:spcPts val="40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D、 开始时，线圈处于平衡位置</a:t>
            </a:r>
            <a:endParaRPr lang="zh-CN" altLang="en-US" sz="2800" b="1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756400" y="2778125"/>
            <a:ext cx="433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D</a:t>
            </a:r>
            <a:endParaRPr lang="zh-CN" altLang="en-US" sz="2800">
              <a:solidFill>
                <a:prstClr val="black"/>
              </a:solidFill>
            </a:endParaRPr>
          </a:p>
        </p:txBody>
      </p:sp>
      <p:graphicFrame>
        <p:nvGraphicFramePr>
          <p:cNvPr id="23555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r:id="rId3" imgW="5162717" imgH="600437" progId="Paint.Picture">
                  <p:embed/>
                </p:oleObj>
              </mc:Choice>
              <mc:Fallback>
                <p:oleObj r:id="rId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5" imgW="1895717" imgH="371837" progId="Paint.Picture">
                  <p:embed/>
                </p:oleObj>
              </mc:Choice>
              <mc:Fallback>
                <p:oleObj r:id="rId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99"/>
          <p:cNvSpPr txBox="1">
            <a:spLocks noChangeArrowheads="1"/>
          </p:cNvSpPr>
          <p:nvPr/>
        </p:nvSpPr>
        <p:spPr bwMode="auto">
          <a:xfrm>
            <a:off x="290513" y="1311275"/>
            <a:ext cx="8755062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ts val="42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rgbClr val="1F0CD8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700" b="1">
                <a:solidFill>
                  <a:srgbClr val="1F0CD8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700" b="1">
                <a:solidFill>
                  <a:prstClr val="black"/>
                </a:solidFill>
                <a:latin typeface="宋体" panose="02010600030101010101" pitchFamily="2" charset="-122"/>
              </a:rPr>
              <a:t>直流电动机中转子的线圈通过换向器、电刷和直流电源相连接，这里换向器和电刷的作用是（　）</a:t>
            </a:r>
            <a:endParaRPr lang="zh-CN" altLang="en-US" sz="27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ts val="42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prstClr val="black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700" b="1">
                <a:solidFill>
                  <a:prstClr val="black"/>
                </a:solidFill>
                <a:latin typeface="宋体" panose="02010600030101010101" pitchFamily="2" charset="-122"/>
              </a:rPr>
              <a:t>、不断改变电流的方向，使线圈能够完成正、反转动 </a:t>
            </a:r>
          </a:p>
          <a:p>
            <a:pPr fontAlgn="base">
              <a:lnSpc>
                <a:spcPts val="42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prstClr val="black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700" b="1">
                <a:solidFill>
                  <a:prstClr val="black"/>
                </a:solidFill>
                <a:latin typeface="宋体" panose="02010600030101010101" pitchFamily="2" charset="-122"/>
              </a:rPr>
              <a:t>、适时地自动改变电流的方向使线圈始终向一个方向转动 </a:t>
            </a:r>
          </a:p>
          <a:p>
            <a:pPr fontAlgn="base">
              <a:lnSpc>
                <a:spcPts val="42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prstClr val="black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700" b="1">
                <a:solidFill>
                  <a:prstClr val="black"/>
                </a:solidFill>
                <a:latin typeface="宋体" panose="02010600030101010101" pitchFamily="2" charset="-122"/>
              </a:rPr>
              <a:t>、不断地改变磁场的方向以改变线圈转动的方向</a:t>
            </a:r>
          </a:p>
          <a:p>
            <a:pPr fontAlgn="base">
              <a:lnSpc>
                <a:spcPts val="42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prstClr val="black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700" b="1">
                <a:solidFill>
                  <a:prstClr val="black"/>
                </a:solidFill>
                <a:latin typeface="宋体" panose="02010600030101010101" pitchFamily="2" charset="-122"/>
              </a:rPr>
              <a:t>、不断地改变磁场的方向，使线圈始终朝一个方向转动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542088" y="1917700"/>
            <a:ext cx="349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24579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r:id="rId3" imgW="5162717" imgH="600437" progId="Paint.Picture">
                  <p:embed/>
                </p:oleObj>
              </mc:Choice>
              <mc:Fallback>
                <p:oleObj r:id="rId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r:id="rId5" imgW="1895717" imgH="371837" progId="Paint.Picture">
                  <p:embed/>
                </p:oleObj>
              </mc:Choice>
              <mc:Fallback>
                <p:oleObj r:id="rId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2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99"/>
          <p:cNvSpPr txBox="1">
            <a:spLocks noChangeArrowheads="1"/>
          </p:cNvSpPr>
          <p:nvPr/>
        </p:nvSpPr>
        <p:spPr bwMode="auto">
          <a:xfrm>
            <a:off x="1000125" y="1782763"/>
            <a:ext cx="7551738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、 电动机是一种高效率、低污染的动力设备，广泛应用在日常生活和生产实践中，下列家用电器中，应用电动机的是（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、电风扇                  </a:t>
            </a:r>
            <a:r>
              <a:rPr lang="en-US" altLang="zh-CN" sz="2800" b="1">
                <a:solidFill>
                  <a:prstClr val="black"/>
                </a:solidFill>
                <a:cs typeface="Calibri" panose="020F0502020204030204" pitchFamily="34" charset="0"/>
              </a:rPr>
              <a:t>B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、电饭锅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、电热水壶                </a:t>
            </a:r>
            <a:r>
              <a:rPr lang="en-US" altLang="zh-CN" sz="2800" b="1">
                <a:solidFill>
                  <a:prstClr val="black"/>
                </a:solidFill>
                <a:cs typeface="Calibri" panose="020F0502020204030204" pitchFamily="34" charset="0"/>
              </a:rPr>
              <a:t>D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、电熨斗</a:t>
            </a:r>
            <a:endParaRPr lang="zh-CN" altLang="en-US" sz="2800" b="1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378450" y="3219450"/>
            <a:ext cx="3984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25603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r:id="rId3" imgW="5162717" imgH="600437" progId="Paint.Picture">
                  <p:embed/>
                </p:oleObj>
              </mc:Choice>
              <mc:Fallback>
                <p:oleObj r:id="rId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r:id="rId5" imgW="1895717" imgH="371837" progId="Paint.Picture">
                  <p:embed/>
                </p:oleObj>
              </mc:Choice>
              <mc:Fallback>
                <p:oleObj r:id="rId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1745"/>
          <p:cNvSpPr txBox="1"/>
          <p:nvPr/>
        </p:nvSpPr>
        <p:spPr>
          <a:xfrm>
            <a:off x="1349375" y="2557463"/>
            <a:ext cx="7100888" cy="3079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b="1" noProof="1">
              <a:solidFill>
                <a:srgbClr val="CC0099"/>
              </a:solidFill>
              <a:latin typeface="Arial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 noProof="1">
                <a:solidFill>
                  <a:srgbClr val="0563C1"/>
                </a:solidFill>
                <a:latin typeface="Arial" charset="0"/>
                <a:cs typeface="+mn-ea"/>
              </a:rPr>
              <a:t> </a:t>
            </a:r>
            <a:endParaRPr lang="zh-CN" altLang="en-US" sz="3600" b="1" noProof="1">
              <a:solidFill>
                <a:srgbClr val="0563C1"/>
              </a:solidFill>
              <a:latin typeface="Arial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noProof="1">
                <a:solidFill>
                  <a:prstClr val="black"/>
                </a:solidFill>
                <a:latin typeface="Arial" charset="0"/>
                <a:cs typeface="+mn-ea"/>
              </a:rPr>
              <a:t> （1）改变电动机转动方向问题</a:t>
            </a:r>
            <a:endParaRPr lang="zh-CN" altLang="en-US" sz="3600" b="1" noProof="1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b="1" noProof="1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noProof="1">
                <a:solidFill>
                  <a:prstClr val="black"/>
                </a:solidFill>
                <a:latin typeface="Arial" charset="0"/>
                <a:cs typeface="+mn-ea"/>
              </a:rPr>
              <a:t> （2）改变电动机转动速度问题</a:t>
            </a:r>
            <a:endParaRPr lang="zh-CN" altLang="en-US" sz="3600" b="1" noProof="1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b="1" noProof="1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noProof="1">
                <a:solidFill>
                  <a:prstClr val="black"/>
                </a:solidFill>
                <a:latin typeface="Arial" charset="0"/>
                <a:cs typeface="+mn-ea"/>
              </a:rPr>
              <a:t> （3）解决电动机简单故障问题</a:t>
            </a:r>
            <a:endParaRPr lang="zh-CN" altLang="en-US" sz="3600" b="1" noProof="1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b="1" noProof="1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6626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r:id="rId3" imgW="5162717" imgH="600437" progId="Paint.Picture">
                  <p:embed/>
                </p:oleObj>
              </mc:Choice>
              <mc:Fallback>
                <p:oleObj r:id="rId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r:id="rId5" imgW="1895717" imgH="371837" progId="Paint.Picture">
                  <p:embed/>
                </p:oleObj>
              </mc:Choice>
              <mc:Fallback>
                <p:oleObj r:id="rId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文本框 2"/>
          <p:cNvSpPr txBox="1">
            <a:spLocks noChangeArrowheads="1"/>
          </p:cNvSpPr>
          <p:nvPr/>
        </p:nvSpPr>
        <p:spPr bwMode="auto">
          <a:xfrm>
            <a:off x="1203325" y="1819275"/>
            <a:ext cx="40401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563C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zh-CN" altLang="en-US" sz="4000" b="1">
                <a:solidFill>
                  <a:srgbClr val="0563C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、电动机的问题</a:t>
            </a:r>
            <a:endParaRPr lang="en-US" sz="4000" b="1" i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35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图片 3277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795713"/>
            <a:ext cx="42640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图片 3277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400425"/>
            <a:ext cx="39417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图片 3278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055813"/>
            <a:ext cx="665956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图片 3278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039813"/>
            <a:ext cx="55927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/>
          </p:cNvGraphicFramePr>
          <p:nvPr/>
        </p:nvGraphicFramePr>
        <p:xfrm>
          <a:off x="217488" y="3400425"/>
          <a:ext cx="2857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r:id="rId7" imgW="1790957" imgH="324317" progId="Paint.Picture">
                  <p:embed/>
                </p:oleObj>
              </mc:Choice>
              <mc:Fallback>
                <p:oleObj r:id="rId7" imgW="1790957" imgH="32431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00425"/>
                        <a:ext cx="2857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9" imgW="5162717" imgH="600437" progId="Paint.Picture">
                  <p:embed/>
                </p:oleObj>
              </mc:Choice>
              <mc:Fallback>
                <p:oleObj r:id="rId9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11" imgW="1895717" imgH="371837" progId="Paint.Picture">
                  <p:embed/>
                </p:oleObj>
              </mc:Choice>
              <mc:Fallback>
                <p:oleObj r:id="rId11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1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276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02038"/>
            <a:ext cx="70802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3277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551238"/>
            <a:ext cx="45862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3277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303588"/>
            <a:ext cx="35814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3277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797175"/>
            <a:ext cx="4086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3277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892300"/>
            <a:ext cx="43608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3277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2809875"/>
            <a:ext cx="31623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图片 3277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698625"/>
            <a:ext cx="6180137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图片 3277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090613"/>
            <a:ext cx="52435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/>
          </p:cNvGraphicFramePr>
          <p:nvPr/>
        </p:nvGraphicFramePr>
        <p:xfrm>
          <a:off x="330200" y="3086100"/>
          <a:ext cx="16383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r:id="rId11" imgW="1153131" imgH="476785" progId="Paint.Picture">
                  <p:embed/>
                </p:oleObj>
              </mc:Choice>
              <mc:Fallback>
                <p:oleObj r:id="rId11" imgW="1153131" imgH="476785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086100"/>
                        <a:ext cx="16383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13" imgW="5162717" imgH="600437" progId="Paint.Picture">
                  <p:embed/>
                </p:oleObj>
              </mc:Choice>
              <mc:Fallback>
                <p:oleObj r:id="rId1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r:id="rId15" imgW="1895717" imgH="371837" progId="Paint.Picture">
                  <p:embed/>
                </p:oleObj>
              </mc:Choice>
              <mc:Fallback>
                <p:oleObj r:id="rId1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6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4097"/>
          <p:cNvGrpSpPr>
            <a:grpSpLocks/>
          </p:cNvGrpSpPr>
          <p:nvPr/>
        </p:nvGrpSpPr>
        <p:grpSpPr bwMode="auto">
          <a:xfrm>
            <a:off x="1076325" y="1854200"/>
            <a:ext cx="2686050" cy="2298700"/>
            <a:chOff x="0" y="0"/>
            <a:chExt cx="2168" cy="1769"/>
          </a:xfrm>
        </p:grpSpPr>
        <p:pic>
          <p:nvPicPr>
            <p:cNvPr id="5122" name="Picture 2" descr="http://pic.ebankon.com.cn/798/858/318c9737-e208-4f05-82d7-f5aec1345b2a/ProductPic/201009030609484371_55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3"/>
            <a:stretch>
              <a:fillRect/>
            </a:stretch>
          </p:blipFill>
          <p:spPr bwMode="auto">
            <a:xfrm>
              <a:off x="0" y="0"/>
              <a:ext cx="21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" name="TextBox 8"/>
            <p:cNvSpPr txBox="1">
              <a:spLocks noChangeArrowheads="1"/>
            </p:cNvSpPr>
            <p:nvPr/>
          </p:nvSpPr>
          <p:spPr bwMode="auto">
            <a:xfrm>
              <a:off x="349" y="180"/>
              <a:ext cx="47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>
                  <a:solidFill>
                    <a:srgbClr val="44546A"/>
                  </a:solidFill>
                </a:rPr>
                <a:t>车床</a:t>
              </a:r>
            </a:p>
          </p:txBody>
        </p:sp>
      </p:grpSp>
      <p:grpSp>
        <p:nvGrpSpPr>
          <p:cNvPr id="5124" name="组合 4100"/>
          <p:cNvGrpSpPr>
            <a:grpSpLocks/>
          </p:cNvGrpSpPr>
          <p:nvPr/>
        </p:nvGrpSpPr>
        <p:grpSpPr bwMode="auto">
          <a:xfrm>
            <a:off x="3849688" y="2108200"/>
            <a:ext cx="2376487" cy="2419350"/>
            <a:chOff x="0" y="0"/>
            <a:chExt cx="2857500" cy="3000396"/>
          </a:xfrm>
        </p:grpSpPr>
        <p:pic>
          <p:nvPicPr>
            <p:cNvPr id="5125" name="Picture 4" descr="http://a4.att.hudong.com/10/00/0130000025629512258700589312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2896"/>
              <a:ext cx="28575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Box 10"/>
            <p:cNvSpPr txBox="1">
              <a:spLocks noChangeArrowheads="1"/>
            </p:cNvSpPr>
            <p:nvPr/>
          </p:nvSpPr>
          <p:spPr bwMode="auto">
            <a:xfrm>
              <a:off x="755863" y="0"/>
              <a:ext cx="755226" cy="39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>
                  <a:solidFill>
                    <a:srgbClr val="44546A"/>
                  </a:solidFill>
                </a:rPr>
                <a:t>水泵</a:t>
              </a:r>
            </a:p>
          </p:txBody>
        </p:sp>
      </p:grpSp>
      <p:grpSp>
        <p:nvGrpSpPr>
          <p:cNvPr id="4104" name="组合 4103"/>
          <p:cNvGrpSpPr>
            <a:grpSpLocks/>
          </p:cNvGrpSpPr>
          <p:nvPr/>
        </p:nvGrpSpPr>
        <p:grpSpPr bwMode="auto">
          <a:xfrm>
            <a:off x="6443663" y="2120900"/>
            <a:ext cx="2168525" cy="1941513"/>
            <a:chOff x="-29998" y="0"/>
            <a:chExt cx="2734594" cy="2286036"/>
          </a:xfrm>
        </p:grpSpPr>
        <p:pic>
          <p:nvPicPr>
            <p:cNvPr id="5128" name="Picture 8" descr="http://special.cheaa.com/DaoGou/20080429xt/images/FTS30-7B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6" y="357210"/>
              <a:ext cx="2561720" cy="192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Box 13"/>
            <p:cNvSpPr txBox="1">
              <a:spLocks noChangeArrowheads="1"/>
            </p:cNvSpPr>
            <p:nvPr/>
          </p:nvSpPr>
          <p:spPr bwMode="auto">
            <a:xfrm>
              <a:off x="-29998" y="0"/>
              <a:ext cx="1010730" cy="37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>
                  <a:solidFill>
                    <a:srgbClr val="44546A"/>
                  </a:solidFill>
                </a:rPr>
                <a:t>电风扇</a:t>
              </a:r>
            </a:p>
          </p:txBody>
        </p:sp>
      </p:grpSp>
      <p:grpSp>
        <p:nvGrpSpPr>
          <p:cNvPr id="4107" name="组合 4106"/>
          <p:cNvGrpSpPr>
            <a:grpSpLocks/>
          </p:cNvGrpSpPr>
          <p:nvPr/>
        </p:nvGrpSpPr>
        <p:grpSpPr bwMode="auto">
          <a:xfrm>
            <a:off x="1438275" y="4152900"/>
            <a:ext cx="2894013" cy="1541463"/>
            <a:chOff x="0" y="0"/>
            <a:chExt cx="3413310" cy="2571768"/>
          </a:xfrm>
        </p:grpSpPr>
        <p:pic>
          <p:nvPicPr>
            <p:cNvPr id="5131" name="Picture 6" descr="http://a3.att.hudong.com/42/27/300001174781131225272027912_95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2876"/>
              <a:ext cx="3413310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5"/>
            <p:cNvSpPr txBox="1">
              <a:spLocks noChangeArrowheads="1"/>
            </p:cNvSpPr>
            <p:nvPr/>
          </p:nvSpPr>
          <p:spPr bwMode="auto">
            <a:xfrm>
              <a:off x="1379612" y="0"/>
              <a:ext cx="1206566" cy="53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>
                  <a:solidFill>
                    <a:srgbClr val="44546A"/>
                  </a:solidFill>
                </a:rPr>
                <a:t>电力机车</a:t>
              </a:r>
            </a:p>
          </p:txBody>
        </p:sp>
      </p:grpSp>
      <p:grpSp>
        <p:nvGrpSpPr>
          <p:cNvPr id="4110" name="组合 4109"/>
          <p:cNvGrpSpPr>
            <a:grpSpLocks/>
          </p:cNvGrpSpPr>
          <p:nvPr/>
        </p:nvGrpSpPr>
        <p:grpSpPr bwMode="auto">
          <a:xfrm>
            <a:off x="4721225" y="4206875"/>
            <a:ext cx="3173413" cy="1493838"/>
            <a:chOff x="0" y="0"/>
            <a:chExt cx="3714778" cy="2552104"/>
          </a:xfrm>
        </p:grpSpPr>
        <p:pic>
          <p:nvPicPr>
            <p:cNvPr id="5134" name="Picture 10" descr="http://img.soufun.com/news/2011_01/14/home/1294997370837_00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95"/>
            <a:stretch>
              <a:fillRect/>
            </a:stretch>
          </p:blipFill>
          <p:spPr bwMode="auto">
            <a:xfrm>
              <a:off x="0" y="71438"/>
              <a:ext cx="3714778" cy="2480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Box 17"/>
            <p:cNvSpPr txBox="1">
              <a:spLocks noChangeArrowheads="1"/>
            </p:cNvSpPr>
            <p:nvPr/>
          </p:nvSpPr>
          <p:spPr bwMode="auto">
            <a:xfrm>
              <a:off x="1357323" y="0"/>
              <a:ext cx="1462098" cy="54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>
                  <a:solidFill>
                    <a:srgbClr val="44546A"/>
                  </a:solidFill>
                </a:rPr>
                <a:t>洗衣机内部</a:t>
              </a:r>
            </a:p>
          </p:txBody>
        </p:sp>
      </p:grpSp>
      <p:sp>
        <p:nvSpPr>
          <p:cNvPr id="4113" name="TextBox 4"/>
          <p:cNvSpPr>
            <a:spLocks noChangeArrowheads="1"/>
          </p:cNvSpPr>
          <p:nvPr/>
        </p:nvSpPr>
        <p:spPr bwMode="auto">
          <a:xfrm>
            <a:off x="720725" y="1117600"/>
            <a:ext cx="7812088" cy="708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prstClr val="black"/>
                </a:solidFill>
              </a:rPr>
              <a:t>　</a:t>
            </a:r>
            <a:r>
              <a:rPr lang="zh-CN" altLang="en-US" sz="2100" b="1">
                <a:solidFill>
                  <a:srgbClr val="0070C0"/>
                </a:solidFill>
              </a:rPr>
              <a:t>　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电动机通电后为什么能够转动呢？</a:t>
            </a:r>
          </a:p>
        </p:txBody>
      </p:sp>
      <p:graphicFrame>
        <p:nvGraphicFramePr>
          <p:cNvPr id="5137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8" imgW="5162717" imgH="600437" progId="Paint.Picture">
                  <p:embed/>
                </p:oleObj>
              </mc:Choice>
              <mc:Fallback>
                <p:oleObj r:id="rId8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对象 10"/>
          <p:cNvGraphicFramePr>
            <a:graphicFrameLocks/>
          </p:cNvGraphicFramePr>
          <p:nvPr/>
        </p:nvGraphicFramePr>
        <p:xfrm>
          <a:off x="-15875" y="6251575"/>
          <a:ext cx="91567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10" imgW="1895717" imgH="371837" progId="Paint.Picture">
                  <p:embed/>
                </p:oleObj>
              </mc:Choice>
              <mc:Fallback>
                <p:oleObj r:id="rId10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6251575"/>
                        <a:ext cx="91567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4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4559300" y="4213225"/>
            <a:ext cx="45862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ts val="307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00" b="1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通电导线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</a:rPr>
              <a:t>在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小磁针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</a:rPr>
              <a:t>磁场中是不是也会受到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力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</a:rPr>
              <a:t>的作用呢？</a:t>
            </a:r>
          </a:p>
        </p:txBody>
      </p:sp>
      <p:sp>
        <p:nvSpPr>
          <p:cNvPr id="9219" name="文本框 2"/>
          <p:cNvSpPr txBox="1"/>
          <p:nvPr/>
        </p:nvSpPr>
        <p:spPr>
          <a:xfrm>
            <a:off x="4770438" y="1882775"/>
            <a:ext cx="4114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50" noProof="1">
                <a:solidFill>
                  <a:prstClr val="black"/>
                </a:solidFill>
                <a:latin typeface="宋体" panose="02010600030101010101" pitchFamily="2" charset="-122"/>
                <a:cs typeface="+mn-ea"/>
              </a:rPr>
              <a:t> </a:t>
            </a:r>
            <a:r>
              <a:rPr lang="en-US" altLang="zh-CN" sz="1350" u="sng" noProof="1">
                <a:solidFill>
                  <a:prstClr val="black"/>
                </a:solidFill>
                <a:latin typeface="宋体" panose="02010600030101010101" pitchFamily="2" charset="-122"/>
                <a:cs typeface="+mn-ea"/>
              </a:rPr>
              <a:t>                  </a:t>
            </a:r>
            <a:r>
              <a:rPr lang="zh-CN" altLang="en-US" sz="2400" b="1" noProof="1">
                <a:solidFill>
                  <a:prstClr val="black"/>
                </a:solidFill>
                <a:latin typeface="宋体" panose="02010600030101010101" pitchFamily="2" charset="-122"/>
                <a:cs typeface="+mn-ea"/>
              </a:rPr>
              <a:t>在</a:t>
            </a:r>
            <a:r>
              <a:rPr lang="zh-CN" altLang="en-US" sz="2400" b="1" u="sng" noProof="1">
                <a:solidFill>
                  <a:prstClr val="black"/>
                </a:solidFill>
                <a:latin typeface="宋体" panose="02010600030101010101" pitchFamily="2" charset="-122"/>
                <a:cs typeface="+mn-ea"/>
              </a:rPr>
              <a:t>           </a:t>
            </a:r>
            <a:r>
              <a:rPr lang="zh-CN" altLang="en-US" sz="2400" b="1" noProof="1">
                <a:solidFill>
                  <a:prstClr val="black"/>
                </a:solidFill>
                <a:latin typeface="宋体" panose="02010600030101010101" pitchFamily="2" charset="-122"/>
                <a:cs typeface="+mn-ea"/>
              </a:rPr>
              <a:t>的磁场中受到力的作用</a:t>
            </a:r>
            <a:endParaRPr lang="zh-CN" altLang="en-US" sz="2400" b="1" noProof="1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>
            <a:cxnSpLocks noChangeShapeType="1"/>
          </p:cNvCxnSpPr>
          <p:nvPr/>
        </p:nvCxnSpPr>
        <p:spPr bwMode="auto">
          <a:xfrm flipH="1">
            <a:off x="6705600" y="3036888"/>
            <a:ext cx="3175" cy="952500"/>
          </a:xfrm>
          <a:prstGeom prst="straightConnector1">
            <a:avLst/>
          </a:prstGeom>
          <a:noFill/>
          <a:ln w="47625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149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5162717" imgH="600437" progId="Paint.Picture">
                  <p:embed/>
                </p:oleObj>
              </mc:Choice>
              <mc:Fallback>
                <p:oleObj r:id="rId4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对象 10"/>
          <p:cNvGraphicFramePr>
            <a:graphicFrameLocks/>
          </p:cNvGraphicFramePr>
          <p:nvPr/>
        </p:nvGraphicFramePr>
        <p:xfrm>
          <a:off x="-15875" y="6251575"/>
          <a:ext cx="91567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6" imgW="1895717" imgH="371837" progId="Paint.Picture">
                  <p:embed/>
                </p:oleObj>
              </mc:Choice>
              <mc:Fallback>
                <p:oleObj r:id="rId6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6251575"/>
                        <a:ext cx="91567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806950" y="1857375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小磁针</a:t>
            </a:r>
            <a:endParaRPr lang="zh-CN" altLang="en-US" sz="2400" b="1" i="1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097588" y="1844675"/>
            <a:ext cx="171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通电直导线</a:t>
            </a:r>
            <a:endParaRPr lang="zh-CN" altLang="en-US" sz="2400" b="1" i="1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4818240" imgH="2330280"/>
        </mc:Choice>
        <mc:Fallback>
          <p:control name="ShockwaveFlash1" r:id="rId2" imgW="4818240" imgH="2330280">
            <p:pic>
              <p:nvPicPr>
                <p:cNvPr id="6148" name="ShockwaveFlash1"/>
                <p:cNvPicPr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06363" y="2270125"/>
                  <a:ext cx="4818062" cy="2330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802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9219" grpId="0" build="allAtOnce" bldLvl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6145"/>
          <p:cNvGrpSpPr>
            <a:grpSpLocks/>
          </p:cNvGrpSpPr>
          <p:nvPr/>
        </p:nvGrpSpPr>
        <p:grpSpPr bwMode="auto">
          <a:xfrm>
            <a:off x="565150" y="1947863"/>
            <a:ext cx="5010150" cy="2281237"/>
            <a:chOff x="0" y="0"/>
            <a:chExt cx="4377" cy="2076"/>
          </a:xfrm>
        </p:grpSpPr>
        <p:pic>
          <p:nvPicPr>
            <p:cNvPr id="7170" name="图片 6146" descr="13304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0"/>
              <a:ext cx="3788" cy="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Line 5"/>
            <p:cNvSpPr/>
            <p:nvPr/>
          </p:nvSpPr>
          <p:spPr>
            <a:xfrm flipH="1">
              <a:off x="1406" y="1293"/>
              <a:ext cx="248" cy="47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7172" name="Text Box 6"/>
            <p:cNvSpPr txBox="1">
              <a:spLocks noChangeArrowheads="1"/>
            </p:cNvSpPr>
            <p:nvPr/>
          </p:nvSpPr>
          <p:spPr bwMode="auto">
            <a:xfrm>
              <a:off x="907" y="1701"/>
              <a:ext cx="1655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100" b="1">
                  <a:solidFill>
                    <a:srgbClr val="CC0000"/>
                  </a:solidFill>
                </a:rPr>
                <a:t>金属导轨</a:t>
              </a:r>
            </a:p>
          </p:txBody>
        </p:sp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0" y="159"/>
              <a:ext cx="1134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100" b="1">
                  <a:solidFill>
                    <a:srgbClr val="CC0000"/>
                  </a:solidFill>
                </a:rPr>
                <a:t>直导体</a:t>
              </a:r>
            </a:p>
          </p:txBody>
        </p:sp>
        <p:sp>
          <p:nvSpPr>
            <p:cNvPr id="7176" name="Line 8"/>
            <p:cNvSpPr/>
            <p:nvPr/>
          </p:nvSpPr>
          <p:spPr>
            <a:xfrm flipH="1" flipV="1">
              <a:off x="725" y="454"/>
              <a:ext cx="749" cy="72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7175" name="Text Box 13"/>
            <p:cNvSpPr txBox="1">
              <a:spLocks noChangeArrowheads="1"/>
            </p:cNvSpPr>
            <p:nvPr/>
          </p:nvSpPr>
          <p:spPr bwMode="auto">
            <a:xfrm>
              <a:off x="2381" y="363"/>
              <a:ext cx="29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2400" b="1">
                  <a:solidFill>
                    <a:srgbClr val="FF0000"/>
                  </a:solidFill>
                  <a:ea typeface="宋体" panose="02010600030101010101" pitchFamily="2" charset="-122"/>
                </a:rPr>
                <a:t>+</a:t>
              </a:r>
            </a:p>
          </p:txBody>
        </p:sp>
        <p:sp>
          <p:nvSpPr>
            <p:cNvPr id="3" name="Text Box 14"/>
            <p:cNvSpPr txBox="1">
              <a:spLocks noChangeArrowheads="1"/>
            </p:cNvSpPr>
            <p:nvPr/>
          </p:nvSpPr>
          <p:spPr bwMode="auto">
            <a:xfrm>
              <a:off x="2381" y="499"/>
              <a:ext cx="29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27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</a:p>
          </p:txBody>
        </p:sp>
      </p:grp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695325" y="4911725"/>
            <a:ext cx="740727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猜想：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受力的方向与电流方向或磁场方向有关。</a:t>
            </a:r>
          </a:p>
        </p:txBody>
      </p:sp>
      <p:sp>
        <p:nvSpPr>
          <p:cNvPr id="7178" name="矩形 4"/>
          <p:cNvSpPr>
            <a:spLocks noChangeArrowheads="1"/>
          </p:cNvSpPr>
          <p:nvPr/>
        </p:nvSpPr>
        <p:spPr bwMode="auto">
          <a:xfrm>
            <a:off x="323850" y="1133475"/>
            <a:ext cx="5692775" cy="6397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宋体" panose="02010600030101010101" pitchFamily="2" charset="-122"/>
              </a:rPr>
              <a:t>一、磁场对通电导线的作</a:t>
            </a:r>
            <a:r>
              <a:rPr lang="zh-CN" altLang="en-US" sz="3600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997450" y="5422900"/>
            <a:ext cx="2784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9900CC"/>
                </a:solidFill>
              </a:rPr>
              <a:t>——</a:t>
            </a:r>
            <a:r>
              <a:rPr lang="zh-CN" altLang="en-US" sz="2800" b="1">
                <a:solidFill>
                  <a:srgbClr val="9900CC"/>
                </a:solidFill>
              </a:rPr>
              <a:t>控制变量法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93738" y="4376738"/>
            <a:ext cx="57165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rgbClr val="1F0CD8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、磁场对通电导线有力的作用</a:t>
            </a:r>
          </a:p>
        </p:txBody>
      </p:sp>
      <p:grpSp>
        <p:nvGrpSpPr>
          <p:cNvPr id="11299" name="组合 12323"/>
          <p:cNvGrpSpPr>
            <a:grpSpLocks/>
          </p:cNvGrpSpPr>
          <p:nvPr/>
        </p:nvGrpSpPr>
        <p:grpSpPr bwMode="auto">
          <a:xfrm>
            <a:off x="7324725" y="2798763"/>
            <a:ext cx="779463" cy="365125"/>
            <a:chOff x="0" y="0"/>
            <a:chExt cx="696" cy="335"/>
          </a:xfrm>
        </p:grpSpPr>
        <p:sp>
          <p:nvSpPr>
            <p:cNvPr id="6" name="Line 60"/>
            <p:cNvSpPr/>
            <p:nvPr/>
          </p:nvSpPr>
          <p:spPr>
            <a:xfrm flipH="1">
              <a:off x="0" y="240"/>
              <a:ext cx="432" cy="0"/>
            </a:xfrm>
            <a:prstGeom prst="line">
              <a:avLst/>
            </a:prstGeom>
            <a:ln w="50800" cap="flat" cmpd="sng">
              <a:solidFill>
                <a:srgbClr val="3333FF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3" name="Text Box 61"/>
            <p:cNvSpPr txBox="1">
              <a:spLocks noChangeArrowheads="1"/>
            </p:cNvSpPr>
            <p:nvPr/>
          </p:nvSpPr>
          <p:spPr bwMode="auto">
            <a:xfrm>
              <a:off x="408" y="0"/>
              <a:ext cx="288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7184" name="组合 2"/>
          <p:cNvGrpSpPr>
            <a:grpSpLocks/>
          </p:cNvGrpSpPr>
          <p:nvPr/>
        </p:nvGrpSpPr>
        <p:grpSpPr bwMode="auto">
          <a:xfrm>
            <a:off x="6116638" y="2293938"/>
            <a:ext cx="1377950" cy="1704975"/>
            <a:chOff x="14444" y="3459"/>
            <a:chExt cx="2894" cy="3578"/>
          </a:xfrm>
        </p:grpSpPr>
        <p:grpSp>
          <p:nvGrpSpPr>
            <p:cNvPr id="7185" name="组合 1"/>
            <p:cNvGrpSpPr>
              <a:grpSpLocks/>
            </p:cNvGrpSpPr>
            <p:nvPr/>
          </p:nvGrpSpPr>
          <p:grpSpPr bwMode="auto">
            <a:xfrm>
              <a:off x="14444" y="3459"/>
              <a:ext cx="2894" cy="3578"/>
              <a:chOff x="14444" y="3459"/>
              <a:chExt cx="2894" cy="3578"/>
            </a:xfrm>
          </p:grpSpPr>
          <p:sp>
            <p:nvSpPr>
              <p:cNvPr id="7188" name="Freeform 4"/>
              <p:cNvSpPr>
                <a:spLocks noChangeAspect="1"/>
              </p:cNvSpPr>
              <p:nvPr/>
            </p:nvSpPr>
            <p:spPr>
              <a:xfrm rot="-5400000" flipH="1">
                <a:off x="15311" y="4334"/>
                <a:ext cx="756" cy="2491"/>
              </a:xfrm>
              <a:custGeom>
                <a:avLst/>
                <a:gdLst/>
                <a:ahLst/>
                <a:cxnLst>
                  <a:cxn ang="0">
                    <a:pos x="209" y="4004"/>
                  </a:cxn>
                  <a:cxn ang="0">
                    <a:pos x="627" y="4033"/>
                  </a:cxn>
                  <a:cxn ang="0">
                    <a:pos x="1042" y="4091"/>
                  </a:cxn>
                  <a:cxn ang="0">
                    <a:pos x="1452" y="4178"/>
                  </a:cxn>
                  <a:cxn ang="0">
                    <a:pos x="1854" y="4294"/>
                  </a:cxn>
                  <a:cxn ang="0">
                    <a:pos x="2248" y="4437"/>
                  </a:cxn>
                  <a:cxn ang="0">
                    <a:pos x="2630" y="4607"/>
                  </a:cxn>
                  <a:cxn ang="0">
                    <a:pos x="3000" y="4804"/>
                  </a:cxn>
                  <a:cxn ang="0">
                    <a:pos x="3355" y="5026"/>
                  </a:cxn>
                  <a:cxn ang="0">
                    <a:pos x="3694" y="5272"/>
                  </a:cxn>
                  <a:cxn ang="0">
                    <a:pos x="4015" y="5541"/>
                  </a:cxn>
                  <a:cxn ang="0">
                    <a:pos x="4316" y="5832"/>
                  </a:cxn>
                  <a:cxn ang="0">
                    <a:pos x="4596" y="6143"/>
                  </a:cxn>
                  <a:cxn ang="0">
                    <a:pos x="4854" y="6473"/>
                  </a:cxn>
                  <a:cxn ang="0">
                    <a:pos x="5088" y="6820"/>
                  </a:cxn>
                  <a:cxn ang="0">
                    <a:pos x="5298" y="7183"/>
                  </a:cxn>
                  <a:cxn ang="0">
                    <a:pos x="5481" y="7560"/>
                  </a:cxn>
                  <a:cxn ang="0">
                    <a:pos x="5638" y="7948"/>
                  </a:cxn>
                  <a:cxn ang="0">
                    <a:pos x="5768" y="8346"/>
                  </a:cxn>
                  <a:cxn ang="0">
                    <a:pos x="5869" y="8753"/>
                  </a:cxn>
                  <a:cxn ang="0">
                    <a:pos x="5942" y="9165"/>
                  </a:cxn>
                  <a:cxn ang="0">
                    <a:pos x="5985" y="9581"/>
                  </a:cxn>
                  <a:cxn ang="0">
                    <a:pos x="6000" y="10000"/>
                  </a:cxn>
                  <a:cxn ang="0">
                    <a:pos x="10000" y="26000"/>
                  </a:cxn>
                  <a:cxn ang="0">
                    <a:pos x="9994" y="9651"/>
                  </a:cxn>
                  <a:cxn ang="0">
                    <a:pos x="9945" y="8955"/>
                  </a:cxn>
                  <a:cxn ang="0">
                    <a:pos x="9848" y="8264"/>
                  </a:cxn>
                  <a:cxn ang="0">
                    <a:pos x="9703" y="7581"/>
                  </a:cxn>
                  <a:cxn ang="0">
                    <a:pos x="9511" y="6910"/>
                  </a:cxn>
                  <a:cxn ang="0">
                    <a:pos x="9272" y="6254"/>
                  </a:cxn>
                  <a:cxn ang="0">
                    <a:pos x="8988" y="5616"/>
                  </a:cxn>
                  <a:cxn ang="0">
                    <a:pos x="8660" y="5000"/>
                  </a:cxn>
                  <a:cxn ang="0">
                    <a:pos x="8290" y="4408"/>
                  </a:cxn>
                  <a:cxn ang="0">
                    <a:pos x="7880" y="3843"/>
                  </a:cxn>
                  <a:cxn ang="0">
                    <a:pos x="7431" y="3309"/>
                  </a:cxn>
                  <a:cxn ang="0">
                    <a:pos x="6947" y="2807"/>
                  </a:cxn>
                  <a:cxn ang="0">
                    <a:pos x="6428" y="2340"/>
                  </a:cxn>
                  <a:cxn ang="0">
                    <a:pos x="5878" y="1910"/>
                  </a:cxn>
                  <a:cxn ang="0">
                    <a:pos x="5299" y="1520"/>
                  </a:cxn>
                  <a:cxn ang="0">
                    <a:pos x="4695" y="1171"/>
                  </a:cxn>
                  <a:cxn ang="0">
                    <a:pos x="4067" y="865"/>
                  </a:cxn>
                  <a:cxn ang="0">
                    <a:pos x="3420" y="603"/>
                  </a:cxn>
                  <a:cxn ang="0">
                    <a:pos x="2756" y="387"/>
                  </a:cxn>
                  <a:cxn ang="0">
                    <a:pos x="2079" y="219"/>
                  </a:cxn>
                  <a:cxn ang="0">
                    <a:pos x="1392" y="97"/>
                  </a:cxn>
                  <a:cxn ang="0">
                    <a:pos x="698" y="24"/>
                  </a:cxn>
                  <a:cxn ang="0">
                    <a:pos x="0" y="0"/>
                  </a:cxn>
                </a:cxnLst>
                <a:rect l="0" t="0" r="0" b="0"/>
                <a:pathLst>
                  <a:path w="10000" h="26000">
                    <a:moveTo>
                      <a:pt x="0" y="4000"/>
                    </a:moveTo>
                    <a:lnTo>
                      <a:pt x="209" y="4004"/>
                    </a:lnTo>
                    <a:lnTo>
                      <a:pt x="419" y="4015"/>
                    </a:lnTo>
                    <a:lnTo>
                      <a:pt x="627" y="4033"/>
                    </a:lnTo>
                    <a:lnTo>
                      <a:pt x="835" y="4058"/>
                    </a:lnTo>
                    <a:lnTo>
                      <a:pt x="1042" y="4091"/>
                    </a:lnTo>
                    <a:lnTo>
                      <a:pt x="1247" y="4131"/>
                    </a:lnTo>
                    <a:lnTo>
                      <a:pt x="1452" y="4178"/>
                    </a:lnTo>
                    <a:lnTo>
                      <a:pt x="1654" y="4232"/>
                    </a:lnTo>
                    <a:lnTo>
                      <a:pt x="1854" y="4294"/>
                    </a:lnTo>
                    <a:lnTo>
                      <a:pt x="2052" y="4362"/>
                    </a:lnTo>
                    <a:lnTo>
                      <a:pt x="2248" y="4437"/>
                    </a:lnTo>
                    <a:lnTo>
                      <a:pt x="2440" y="4519"/>
                    </a:lnTo>
                    <a:lnTo>
                      <a:pt x="2630" y="4607"/>
                    </a:lnTo>
                    <a:lnTo>
                      <a:pt x="2817" y="4702"/>
                    </a:lnTo>
                    <a:lnTo>
                      <a:pt x="3000" y="4804"/>
                    </a:lnTo>
                    <a:lnTo>
                      <a:pt x="3180" y="4912"/>
                    </a:lnTo>
                    <a:lnTo>
                      <a:pt x="3355" y="5026"/>
                    </a:lnTo>
                    <a:lnTo>
                      <a:pt x="3527" y="5146"/>
                    </a:lnTo>
                    <a:lnTo>
                      <a:pt x="3694" y="5272"/>
                    </a:lnTo>
                    <a:lnTo>
                      <a:pt x="3857" y="5404"/>
                    </a:lnTo>
                    <a:lnTo>
                      <a:pt x="4015" y="5541"/>
                    </a:lnTo>
                    <a:lnTo>
                      <a:pt x="4168" y="5684"/>
                    </a:lnTo>
                    <a:lnTo>
                      <a:pt x="4316" y="5832"/>
                    </a:lnTo>
                    <a:lnTo>
                      <a:pt x="4459" y="5985"/>
                    </a:lnTo>
                    <a:lnTo>
                      <a:pt x="4596" y="6143"/>
                    </a:lnTo>
                    <a:lnTo>
                      <a:pt x="4728" y="6306"/>
                    </a:lnTo>
                    <a:lnTo>
                      <a:pt x="4854" y="6473"/>
                    </a:lnTo>
                    <a:lnTo>
                      <a:pt x="4974" y="6645"/>
                    </a:lnTo>
                    <a:lnTo>
                      <a:pt x="5088" y="6820"/>
                    </a:lnTo>
                    <a:lnTo>
                      <a:pt x="5196" y="7000"/>
                    </a:lnTo>
                    <a:lnTo>
                      <a:pt x="5298" y="7183"/>
                    </a:lnTo>
                    <a:lnTo>
                      <a:pt x="5393" y="7370"/>
                    </a:lnTo>
                    <a:lnTo>
                      <a:pt x="5481" y="7560"/>
                    </a:lnTo>
                    <a:lnTo>
                      <a:pt x="5563" y="7752"/>
                    </a:lnTo>
                    <a:lnTo>
                      <a:pt x="5638" y="7948"/>
                    </a:lnTo>
                    <a:lnTo>
                      <a:pt x="5706" y="8146"/>
                    </a:lnTo>
                    <a:lnTo>
                      <a:pt x="5768" y="8346"/>
                    </a:lnTo>
                    <a:lnTo>
                      <a:pt x="5822" y="8548"/>
                    </a:lnTo>
                    <a:lnTo>
                      <a:pt x="5869" y="8753"/>
                    </a:lnTo>
                    <a:lnTo>
                      <a:pt x="5909" y="8958"/>
                    </a:lnTo>
                    <a:lnTo>
                      <a:pt x="5942" y="9165"/>
                    </a:lnTo>
                    <a:lnTo>
                      <a:pt x="5967" y="9373"/>
                    </a:lnTo>
                    <a:lnTo>
                      <a:pt x="5985" y="9581"/>
                    </a:lnTo>
                    <a:lnTo>
                      <a:pt x="5996" y="9791"/>
                    </a:lnTo>
                    <a:lnTo>
                      <a:pt x="6000" y="10000"/>
                    </a:lnTo>
                    <a:lnTo>
                      <a:pt x="6000" y="26000"/>
                    </a:lnTo>
                    <a:lnTo>
                      <a:pt x="10000" y="26000"/>
                    </a:lnTo>
                    <a:lnTo>
                      <a:pt x="10000" y="10000"/>
                    </a:lnTo>
                    <a:lnTo>
                      <a:pt x="9994" y="9651"/>
                    </a:lnTo>
                    <a:lnTo>
                      <a:pt x="9976" y="9302"/>
                    </a:lnTo>
                    <a:lnTo>
                      <a:pt x="9945" y="8955"/>
                    </a:lnTo>
                    <a:lnTo>
                      <a:pt x="9903" y="8608"/>
                    </a:lnTo>
                    <a:lnTo>
                      <a:pt x="9848" y="8264"/>
                    </a:lnTo>
                    <a:lnTo>
                      <a:pt x="9781" y="7921"/>
                    </a:lnTo>
                    <a:lnTo>
                      <a:pt x="9703" y="7581"/>
                    </a:lnTo>
                    <a:lnTo>
                      <a:pt x="9613" y="7244"/>
                    </a:lnTo>
                    <a:lnTo>
                      <a:pt x="9511" y="6910"/>
                    </a:lnTo>
                    <a:lnTo>
                      <a:pt x="9397" y="6580"/>
                    </a:lnTo>
                    <a:lnTo>
                      <a:pt x="9272" y="6254"/>
                    </a:lnTo>
                    <a:lnTo>
                      <a:pt x="9135" y="5933"/>
                    </a:lnTo>
                    <a:lnTo>
                      <a:pt x="8988" y="5616"/>
                    </a:lnTo>
                    <a:lnTo>
                      <a:pt x="8829" y="5305"/>
                    </a:lnTo>
                    <a:lnTo>
                      <a:pt x="8660" y="5000"/>
                    </a:lnTo>
                    <a:lnTo>
                      <a:pt x="8480" y="4701"/>
                    </a:lnTo>
                    <a:lnTo>
                      <a:pt x="8290" y="4408"/>
                    </a:lnTo>
                    <a:lnTo>
                      <a:pt x="8090" y="4122"/>
                    </a:lnTo>
                    <a:lnTo>
                      <a:pt x="7880" y="3843"/>
                    </a:lnTo>
                    <a:lnTo>
                      <a:pt x="7660" y="3572"/>
                    </a:lnTo>
                    <a:lnTo>
                      <a:pt x="7431" y="3309"/>
                    </a:lnTo>
                    <a:lnTo>
                      <a:pt x="7193" y="3053"/>
                    </a:lnTo>
                    <a:lnTo>
                      <a:pt x="6947" y="2807"/>
                    </a:lnTo>
                    <a:lnTo>
                      <a:pt x="6691" y="2569"/>
                    </a:lnTo>
                    <a:lnTo>
                      <a:pt x="6428" y="2340"/>
                    </a:lnTo>
                    <a:lnTo>
                      <a:pt x="6157" y="2120"/>
                    </a:lnTo>
                    <a:lnTo>
                      <a:pt x="5878" y="1910"/>
                    </a:lnTo>
                    <a:lnTo>
                      <a:pt x="5592" y="1710"/>
                    </a:lnTo>
                    <a:lnTo>
                      <a:pt x="5299" y="1520"/>
                    </a:lnTo>
                    <a:lnTo>
                      <a:pt x="5000" y="1340"/>
                    </a:lnTo>
                    <a:lnTo>
                      <a:pt x="4695" y="1171"/>
                    </a:lnTo>
                    <a:lnTo>
                      <a:pt x="4384" y="1012"/>
                    </a:lnTo>
                    <a:lnTo>
                      <a:pt x="4067" y="865"/>
                    </a:lnTo>
                    <a:lnTo>
                      <a:pt x="3746" y="728"/>
                    </a:lnTo>
                    <a:lnTo>
                      <a:pt x="3420" y="603"/>
                    </a:lnTo>
                    <a:lnTo>
                      <a:pt x="3090" y="489"/>
                    </a:lnTo>
                    <a:lnTo>
                      <a:pt x="2756" y="387"/>
                    </a:lnTo>
                    <a:lnTo>
                      <a:pt x="2419" y="297"/>
                    </a:lnTo>
                    <a:lnTo>
                      <a:pt x="2079" y="219"/>
                    </a:lnTo>
                    <a:lnTo>
                      <a:pt x="1736" y="152"/>
                    </a:lnTo>
                    <a:lnTo>
                      <a:pt x="1392" y="97"/>
                    </a:lnTo>
                    <a:lnTo>
                      <a:pt x="1045" y="55"/>
                    </a:lnTo>
                    <a:lnTo>
                      <a:pt x="698" y="24"/>
                    </a:lnTo>
                    <a:lnTo>
                      <a:pt x="349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66FF"/>
              </a:solidFill>
              <a:ln w="9525"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66FF"/>
                </a:extrusionClr>
              </a:sp3d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5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7189" name="AutoShape 5"/>
              <p:cNvSpPr>
                <a:spLocks noChangeArrowheads="1"/>
              </p:cNvSpPr>
              <p:nvPr/>
            </p:nvSpPr>
            <p:spPr bwMode="auto">
              <a:xfrm rot="-8460000">
                <a:off x="16372" y="3459"/>
                <a:ext cx="224" cy="3578"/>
              </a:xfrm>
              <a:prstGeom prst="can">
                <a:avLst>
                  <a:gd name="adj" fmla="val 12882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5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7190" name="Freeform 6"/>
              <p:cNvSpPr>
                <a:spLocks noChangeAspect="1"/>
              </p:cNvSpPr>
              <p:nvPr/>
            </p:nvSpPr>
            <p:spPr>
              <a:xfrm rot="-5400000">
                <a:off x="15311" y="3558"/>
                <a:ext cx="756" cy="2491"/>
              </a:xfrm>
              <a:custGeom>
                <a:avLst/>
                <a:gdLst/>
                <a:ahLst/>
                <a:cxnLst>
                  <a:cxn ang="0">
                    <a:pos x="209" y="4004"/>
                  </a:cxn>
                  <a:cxn ang="0">
                    <a:pos x="627" y="4033"/>
                  </a:cxn>
                  <a:cxn ang="0">
                    <a:pos x="1042" y="4091"/>
                  </a:cxn>
                  <a:cxn ang="0">
                    <a:pos x="1452" y="4178"/>
                  </a:cxn>
                  <a:cxn ang="0">
                    <a:pos x="1854" y="4294"/>
                  </a:cxn>
                  <a:cxn ang="0">
                    <a:pos x="2248" y="4437"/>
                  </a:cxn>
                  <a:cxn ang="0">
                    <a:pos x="2630" y="4607"/>
                  </a:cxn>
                  <a:cxn ang="0">
                    <a:pos x="3000" y="4804"/>
                  </a:cxn>
                  <a:cxn ang="0">
                    <a:pos x="3355" y="5026"/>
                  </a:cxn>
                  <a:cxn ang="0">
                    <a:pos x="3694" y="5272"/>
                  </a:cxn>
                  <a:cxn ang="0">
                    <a:pos x="4015" y="5541"/>
                  </a:cxn>
                  <a:cxn ang="0">
                    <a:pos x="4316" y="5832"/>
                  </a:cxn>
                  <a:cxn ang="0">
                    <a:pos x="4596" y="6143"/>
                  </a:cxn>
                  <a:cxn ang="0">
                    <a:pos x="4854" y="6473"/>
                  </a:cxn>
                  <a:cxn ang="0">
                    <a:pos x="5088" y="6820"/>
                  </a:cxn>
                  <a:cxn ang="0">
                    <a:pos x="5298" y="7183"/>
                  </a:cxn>
                  <a:cxn ang="0">
                    <a:pos x="5481" y="7560"/>
                  </a:cxn>
                  <a:cxn ang="0">
                    <a:pos x="5638" y="7948"/>
                  </a:cxn>
                  <a:cxn ang="0">
                    <a:pos x="5768" y="8346"/>
                  </a:cxn>
                  <a:cxn ang="0">
                    <a:pos x="5869" y="8753"/>
                  </a:cxn>
                  <a:cxn ang="0">
                    <a:pos x="5942" y="9165"/>
                  </a:cxn>
                  <a:cxn ang="0">
                    <a:pos x="5985" y="9581"/>
                  </a:cxn>
                  <a:cxn ang="0">
                    <a:pos x="6000" y="10000"/>
                  </a:cxn>
                  <a:cxn ang="0">
                    <a:pos x="10000" y="26000"/>
                  </a:cxn>
                  <a:cxn ang="0">
                    <a:pos x="9994" y="9651"/>
                  </a:cxn>
                  <a:cxn ang="0">
                    <a:pos x="9945" y="8955"/>
                  </a:cxn>
                  <a:cxn ang="0">
                    <a:pos x="9848" y="8264"/>
                  </a:cxn>
                  <a:cxn ang="0">
                    <a:pos x="9703" y="7581"/>
                  </a:cxn>
                  <a:cxn ang="0">
                    <a:pos x="9511" y="6910"/>
                  </a:cxn>
                  <a:cxn ang="0">
                    <a:pos x="9272" y="6254"/>
                  </a:cxn>
                  <a:cxn ang="0">
                    <a:pos x="8988" y="5616"/>
                  </a:cxn>
                  <a:cxn ang="0">
                    <a:pos x="8660" y="5000"/>
                  </a:cxn>
                  <a:cxn ang="0">
                    <a:pos x="8290" y="4408"/>
                  </a:cxn>
                  <a:cxn ang="0">
                    <a:pos x="7880" y="3843"/>
                  </a:cxn>
                  <a:cxn ang="0">
                    <a:pos x="7431" y="3309"/>
                  </a:cxn>
                  <a:cxn ang="0">
                    <a:pos x="6947" y="2807"/>
                  </a:cxn>
                  <a:cxn ang="0">
                    <a:pos x="6428" y="2340"/>
                  </a:cxn>
                  <a:cxn ang="0">
                    <a:pos x="5878" y="1910"/>
                  </a:cxn>
                  <a:cxn ang="0">
                    <a:pos x="5299" y="1520"/>
                  </a:cxn>
                  <a:cxn ang="0">
                    <a:pos x="4695" y="1171"/>
                  </a:cxn>
                  <a:cxn ang="0">
                    <a:pos x="4067" y="865"/>
                  </a:cxn>
                  <a:cxn ang="0">
                    <a:pos x="3420" y="603"/>
                  </a:cxn>
                  <a:cxn ang="0">
                    <a:pos x="2756" y="387"/>
                  </a:cxn>
                  <a:cxn ang="0">
                    <a:pos x="2079" y="219"/>
                  </a:cxn>
                  <a:cxn ang="0">
                    <a:pos x="1392" y="97"/>
                  </a:cxn>
                  <a:cxn ang="0">
                    <a:pos x="698" y="24"/>
                  </a:cxn>
                  <a:cxn ang="0">
                    <a:pos x="0" y="0"/>
                  </a:cxn>
                </a:cxnLst>
                <a:rect l="0" t="0" r="0" b="0"/>
                <a:pathLst>
                  <a:path w="10000" h="26000">
                    <a:moveTo>
                      <a:pt x="0" y="4000"/>
                    </a:moveTo>
                    <a:lnTo>
                      <a:pt x="209" y="4004"/>
                    </a:lnTo>
                    <a:lnTo>
                      <a:pt x="419" y="4015"/>
                    </a:lnTo>
                    <a:lnTo>
                      <a:pt x="627" y="4033"/>
                    </a:lnTo>
                    <a:lnTo>
                      <a:pt x="835" y="4058"/>
                    </a:lnTo>
                    <a:lnTo>
                      <a:pt x="1042" y="4091"/>
                    </a:lnTo>
                    <a:lnTo>
                      <a:pt x="1247" y="4131"/>
                    </a:lnTo>
                    <a:lnTo>
                      <a:pt x="1452" y="4178"/>
                    </a:lnTo>
                    <a:lnTo>
                      <a:pt x="1654" y="4232"/>
                    </a:lnTo>
                    <a:lnTo>
                      <a:pt x="1854" y="4294"/>
                    </a:lnTo>
                    <a:lnTo>
                      <a:pt x="2052" y="4362"/>
                    </a:lnTo>
                    <a:lnTo>
                      <a:pt x="2248" y="4437"/>
                    </a:lnTo>
                    <a:lnTo>
                      <a:pt x="2440" y="4519"/>
                    </a:lnTo>
                    <a:lnTo>
                      <a:pt x="2630" y="4607"/>
                    </a:lnTo>
                    <a:lnTo>
                      <a:pt x="2817" y="4702"/>
                    </a:lnTo>
                    <a:lnTo>
                      <a:pt x="3000" y="4804"/>
                    </a:lnTo>
                    <a:lnTo>
                      <a:pt x="3180" y="4912"/>
                    </a:lnTo>
                    <a:lnTo>
                      <a:pt x="3355" y="5026"/>
                    </a:lnTo>
                    <a:lnTo>
                      <a:pt x="3527" y="5146"/>
                    </a:lnTo>
                    <a:lnTo>
                      <a:pt x="3694" y="5272"/>
                    </a:lnTo>
                    <a:lnTo>
                      <a:pt x="3857" y="5404"/>
                    </a:lnTo>
                    <a:lnTo>
                      <a:pt x="4015" y="5541"/>
                    </a:lnTo>
                    <a:lnTo>
                      <a:pt x="4168" y="5684"/>
                    </a:lnTo>
                    <a:lnTo>
                      <a:pt x="4316" y="5832"/>
                    </a:lnTo>
                    <a:lnTo>
                      <a:pt x="4459" y="5985"/>
                    </a:lnTo>
                    <a:lnTo>
                      <a:pt x="4596" y="6143"/>
                    </a:lnTo>
                    <a:lnTo>
                      <a:pt x="4728" y="6306"/>
                    </a:lnTo>
                    <a:lnTo>
                      <a:pt x="4854" y="6473"/>
                    </a:lnTo>
                    <a:lnTo>
                      <a:pt x="4974" y="6645"/>
                    </a:lnTo>
                    <a:lnTo>
                      <a:pt x="5088" y="6820"/>
                    </a:lnTo>
                    <a:lnTo>
                      <a:pt x="5196" y="7000"/>
                    </a:lnTo>
                    <a:lnTo>
                      <a:pt x="5298" y="7183"/>
                    </a:lnTo>
                    <a:lnTo>
                      <a:pt x="5393" y="7370"/>
                    </a:lnTo>
                    <a:lnTo>
                      <a:pt x="5481" y="7560"/>
                    </a:lnTo>
                    <a:lnTo>
                      <a:pt x="5563" y="7752"/>
                    </a:lnTo>
                    <a:lnTo>
                      <a:pt x="5638" y="7948"/>
                    </a:lnTo>
                    <a:lnTo>
                      <a:pt x="5706" y="8146"/>
                    </a:lnTo>
                    <a:lnTo>
                      <a:pt x="5768" y="8346"/>
                    </a:lnTo>
                    <a:lnTo>
                      <a:pt x="5822" y="8548"/>
                    </a:lnTo>
                    <a:lnTo>
                      <a:pt x="5869" y="8753"/>
                    </a:lnTo>
                    <a:lnTo>
                      <a:pt x="5909" y="8958"/>
                    </a:lnTo>
                    <a:lnTo>
                      <a:pt x="5942" y="9165"/>
                    </a:lnTo>
                    <a:lnTo>
                      <a:pt x="5967" y="9373"/>
                    </a:lnTo>
                    <a:lnTo>
                      <a:pt x="5985" y="9581"/>
                    </a:lnTo>
                    <a:lnTo>
                      <a:pt x="5996" y="9791"/>
                    </a:lnTo>
                    <a:lnTo>
                      <a:pt x="6000" y="10000"/>
                    </a:lnTo>
                    <a:lnTo>
                      <a:pt x="6000" y="26000"/>
                    </a:lnTo>
                    <a:lnTo>
                      <a:pt x="10000" y="26000"/>
                    </a:lnTo>
                    <a:lnTo>
                      <a:pt x="10000" y="10000"/>
                    </a:lnTo>
                    <a:lnTo>
                      <a:pt x="9994" y="9651"/>
                    </a:lnTo>
                    <a:lnTo>
                      <a:pt x="9976" y="9302"/>
                    </a:lnTo>
                    <a:lnTo>
                      <a:pt x="9945" y="8955"/>
                    </a:lnTo>
                    <a:lnTo>
                      <a:pt x="9903" y="8608"/>
                    </a:lnTo>
                    <a:lnTo>
                      <a:pt x="9848" y="8264"/>
                    </a:lnTo>
                    <a:lnTo>
                      <a:pt x="9781" y="7921"/>
                    </a:lnTo>
                    <a:lnTo>
                      <a:pt x="9703" y="7581"/>
                    </a:lnTo>
                    <a:lnTo>
                      <a:pt x="9613" y="7244"/>
                    </a:lnTo>
                    <a:lnTo>
                      <a:pt x="9511" y="6910"/>
                    </a:lnTo>
                    <a:lnTo>
                      <a:pt x="9397" y="6580"/>
                    </a:lnTo>
                    <a:lnTo>
                      <a:pt x="9272" y="6254"/>
                    </a:lnTo>
                    <a:lnTo>
                      <a:pt x="9135" y="5933"/>
                    </a:lnTo>
                    <a:lnTo>
                      <a:pt x="8988" y="5616"/>
                    </a:lnTo>
                    <a:lnTo>
                      <a:pt x="8829" y="5305"/>
                    </a:lnTo>
                    <a:lnTo>
                      <a:pt x="8660" y="5000"/>
                    </a:lnTo>
                    <a:lnTo>
                      <a:pt x="8480" y="4701"/>
                    </a:lnTo>
                    <a:lnTo>
                      <a:pt x="8290" y="4408"/>
                    </a:lnTo>
                    <a:lnTo>
                      <a:pt x="8090" y="4122"/>
                    </a:lnTo>
                    <a:lnTo>
                      <a:pt x="7880" y="3843"/>
                    </a:lnTo>
                    <a:lnTo>
                      <a:pt x="7660" y="3572"/>
                    </a:lnTo>
                    <a:lnTo>
                      <a:pt x="7431" y="3309"/>
                    </a:lnTo>
                    <a:lnTo>
                      <a:pt x="7193" y="3053"/>
                    </a:lnTo>
                    <a:lnTo>
                      <a:pt x="6947" y="2807"/>
                    </a:lnTo>
                    <a:lnTo>
                      <a:pt x="6691" y="2569"/>
                    </a:lnTo>
                    <a:lnTo>
                      <a:pt x="6428" y="2340"/>
                    </a:lnTo>
                    <a:lnTo>
                      <a:pt x="6157" y="2120"/>
                    </a:lnTo>
                    <a:lnTo>
                      <a:pt x="5878" y="1910"/>
                    </a:lnTo>
                    <a:lnTo>
                      <a:pt x="5592" y="1710"/>
                    </a:lnTo>
                    <a:lnTo>
                      <a:pt x="5299" y="1520"/>
                    </a:lnTo>
                    <a:lnTo>
                      <a:pt x="5000" y="1340"/>
                    </a:lnTo>
                    <a:lnTo>
                      <a:pt x="4695" y="1171"/>
                    </a:lnTo>
                    <a:lnTo>
                      <a:pt x="4384" y="1012"/>
                    </a:lnTo>
                    <a:lnTo>
                      <a:pt x="4067" y="865"/>
                    </a:lnTo>
                    <a:lnTo>
                      <a:pt x="3746" y="728"/>
                    </a:lnTo>
                    <a:lnTo>
                      <a:pt x="3420" y="603"/>
                    </a:lnTo>
                    <a:lnTo>
                      <a:pt x="3090" y="489"/>
                    </a:lnTo>
                    <a:lnTo>
                      <a:pt x="2756" y="387"/>
                    </a:lnTo>
                    <a:lnTo>
                      <a:pt x="2419" y="297"/>
                    </a:lnTo>
                    <a:lnTo>
                      <a:pt x="2079" y="219"/>
                    </a:lnTo>
                    <a:lnTo>
                      <a:pt x="1736" y="152"/>
                    </a:lnTo>
                    <a:lnTo>
                      <a:pt x="1392" y="97"/>
                    </a:lnTo>
                    <a:lnTo>
                      <a:pt x="1045" y="55"/>
                    </a:lnTo>
                    <a:lnTo>
                      <a:pt x="698" y="24"/>
                    </a:lnTo>
                    <a:lnTo>
                      <a:pt x="349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00"/>
              </a:solidFill>
              <a:ln w="9525"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5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16482" y="5466"/>
                <a:ext cx="56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</a:p>
            </p:txBody>
          </p:sp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16804" y="4813"/>
                <a:ext cx="53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I</a:t>
                </a:r>
              </a:p>
            </p:txBody>
          </p:sp>
          <p:sp>
            <p:nvSpPr>
              <p:cNvPr id="7191" name="Text Box 38"/>
              <p:cNvSpPr txBox="1">
                <a:spLocks noChangeArrowheads="1"/>
              </p:cNvSpPr>
              <p:nvPr/>
            </p:nvSpPr>
            <p:spPr bwMode="auto">
              <a:xfrm>
                <a:off x="15676" y="6325"/>
                <a:ext cx="1071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500" b="1">
                    <a:solidFill>
                      <a:srgbClr val="44546A"/>
                    </a:solidFill>
                  </a:rPr>
                  <a:t>甲</a:t>
                </a:r>
              </a:p>
            </p:txBody>
          </p:sp>
          <p:sp>
            <p:nvSpPr>
              <p:cNvPr id="7192" name="Text Box 7"/>
              <p:cNvSpPr txBox="1">
                <a:spLocks noChangeArrowheads="1"/>
              </p:cNvSpPr>
              <p:nvPr/>
            </p:nvSpPr>
            <p:spPr bwMode="auto">
              <a:xfrm>
                <a:off x="16428" y="4183"/>
                <a:ext cx="56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</a:p>
            </p:txBody>
          </p:sp>
        </p:grpSp>
        <p:sp>
          <p:nvSpPr>
            <p:cNvPr id="9" name="Line 27"/>
            <p:cNvSpPr/>
            <p:nvPr/>
          </p:nvSpPr>
          <p:spPr>
            <a:xfrm flipH="1">
              <a:off x="15898" y="4485"/>
              <a:ext cx="1130" cy="1509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aphicFrame>
        <p:nvGraphicFramePr>
          <p:cNvPr id="7194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5162717" imgH="600437" progId="Paint.Picture">
                  <p:embed/>
                </p:oleObj>
              </mc:Choice>
              <mc:Fallback>
                <p:oleObj r:id="rId4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5" name="对象 10"/>
          <p:cNvGraphicFramePr>
            <a:graphicFrameLocks/>
          </p:cNvGraphicFramePr>
          <p:nvPr/>
        </p:nvGraphicFramePr>
        <p:xfrm>
          <a:off x="-15875" y="6251575"/>
          <a:ext cx="91567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6" imgW="1895717" imgH="371837" progId="Paint.Picture">
                  <p:embed/>
                </p:oleObj>
              </mc:Choice>
              <mc:Fallback>
                <p:oleObj r:id="rId6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6251575"/>
                        <a:ext cx="91567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8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3"/>
          <p:cNvSpPr/>
          <p:nvPr/>
        </p:nvSpPr>
        <p:spPr>
          <a:xfrm>
            <a:off x="1581150" y="3810000"/>
            <a:ext cx="2352675" cy="481013"/>
          </a:xfrm>
          <a:prstGeom prst="rect">
            <a:avLst/>
          </a:prstGeom>
          <a:noFill/>
          <a:ln w="9525">
            <a:noFill/>
          </a:ln>
        </p:spPr>
        <p:txBody>
          <a:bodyPr lIns="13335" tIns="35242" rIns="13335" bIns="35242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54F72"/>
              </a:buClr>
              <a:buSzPct val="85000"/>
              <a:buFont typeface="Wingdings 2" pitchFamily="2" charset="2"/>
              <a:buNone/>
            </a:pPr>
            <a:r>
              <a:rPr lang="zh-CN" altLang="en-US" sz="2250" b="1" noProof="1">
                <a:solidFill>
                  <a:prstClr val="black"/>
                </a:solidFill>
                <a:latin typeface="宋体" charset="-122"/>
                <a:cs typeface="+mn-ea"/>
              </a:rPr>
              <a:t>　</a:t>
            </a:r>
            <a:r>
              <a:rPr lang="zh-CN" altLang="en-US" sz="2250" b="1" noProof="1">
                <a:solidFill>
                  <a:srgbClr val="FF0000"/>
                </a:solidFill>
                <a:latin typeface="宋体" charset="-122"/>
                <a:cs typeface="+mn-ea"/>
              </a:rPr>
              <a:t> </a:t>
            </a:r>
            <a:r>
              <a:rPr lang="zh-CN" altLang="en-US" sz="2250" b="1" noProof="1">
                <a:solidFill>
                  <a:srgbClr val="9900CC"/>
                </a:solidFill>
                <a:latin typeface="宋体" charset="-122"/>
                <a:cs typeface="+mn-ea"/>
                <a:sym typeface="宋体" charset="-122"/>
              </a:rPr>
              <a:t>甲、丙对比：</a:t>
            </a:r>
            <a:endParaRPr lang="zh-CN" altLang="en-US" sz="2250" b="1" noProof="1">
              <a:solidFill>
                <a:srgbClr val="9900CC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2291" name="Rectangle 45"/>
          <p:cNvSpPr/>
          <p:nvPr/>
        </p:nvSpPr>
        <p:spPr>
          <a:xfrm>
            <a:off x="244475" y="2847975"/>
            <a:ext cx="8855075" cy="920750"/>
          </a:xfrm>
          <a:prstGeom prst="rect">
            <a:avLst/>
          </a:prstGeom>
          <a:noFill/>
          <a:ln w="9525">
            <a:noFill/>
          </a:ln>
        </p:spPr>
        <p:txBody>
          <a:bodyPr lIns="13335" tIns="35242" rIns="13335" bIns="35242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54F72"/>
              </a:buClr>
              <a:buSzPct val="85000"/>
              <a:buFont typeface="Wingdings 2" pitchFamily="2" charset="2"/>
              <a:buNone/>
            </a:pPr>
            <a:r>
              <a:rPr lang="zh-CN" altLang="en-US" sz="2400" b="1" noProof="1">
                <a:solidFill>
                  <a:srgbClr val="9900CC"/>
                </a:solidFill>
                <a:latin typeface="宋体" charset="-122"/>
                <a:cs typeface="+mn-ea"/>
              </a:rPr>
              <a:t>甲、乙对比：</a:t>
            </a:r>
            <a:r>
              <a:rPr lang="zh-CN" altLang="en-US" sz="2250" b="1" u="sng" noProof="1">
                <a:solidFill>
                  <a:srgbClr val="1F0CD8"/>
                </a:solidFill>
                <a:latin typeface="宋体" charset="-122"/>
                <a:cs typeface="+mn-ea"/>
              </a:rPr>
              <a:t>     </a:t>
            </a:r>
            <a:r>
              <a:rPr lang="zh-CN" altLang="en-US" sz="2250" b="1" noProof="1">
                <a:solidFill>
                  <a:srgbClr val="1F0CD8"/>
                </a:solidFill>
                <a:latin typeface="宋体" charset="-122"/>
                <a:cs typeface="+mn-ea"/>
              </a:rPr>
              <a:t>方向不变，改变</a:t>
            </a:r>
            <a:r>
              <a:rPr lang="zh-CN" altLang="en-US" sz="2250" b="1" u="sng" noProof="1">
                <a:solidFill>
                  <a:srgbClr val="1F0CD8"/>
                </a:solidFill>
                <a:latin typeface="宋体" charset="-122"/>
                <a:cs typeface="+mn-ea"/>
              </a:rPr>
              <a:t>     </a:t>
            </a:r>
            <a:r>
              <a:rPr lang="zh-CN" altLang="en-US" sz="2250" b="1" noProof="1">
                <a:solidFill>
                  <a:srgbClr val="1F0CD8"/>
                </a:solidFill>
                <a:latin typeface="宋体" charset="-122"/>
                <a:cs typeface="+mn-ea"/>
              </a:rPr>
              <a:t>方向，磁场中导体运动方向发生了</a:t>
            </a:r>
            <a:r>
              <a:rPr lang="zh-CN" altLang="en-US" sz="2250" b="1" u="sng" noProof="1">
                <a:solidFill>
                  <a:srgbClr val="1F0CD8"/>
                </a:solidFill>
                <a:latin typeface="宋体" charset="-122"/>
                <a:cs typeface="+mn-ea"/>
              </a:rPr>
              <a:t>     </a:t>
            </a:r>
            <a:r>
              <a:rPr lang="zh-CN" altLang="en-US" sz="2250" b="1" noProof="1">
                <a:solidFill>
                  <a:srgbClr val="1F0CD8"/>
                </a:solidFill>
                <a:latin typeface="宋体" charset="-122"/>
                <a:cs typeface="+mn-ea"/>
              </a:rPr>
              <a:t>。说明通电导线在磁场中受力的方向与</a:t>
            </a:r>
            <a:r>
              <a:rPr lang="zh-CN" altLang="en-US" sz="2250" b="1" u="sng" noProof="1">
                <a:solidFill>
                  <a:srgbClr val="1F0CD8"/>
                </a:solidFill>
                <a:latin typeface="宋体" charset="-122"/>
                <a:cs typeface="+mn-ea"/>
              </a:rPr>
              <a:t>      </a:t>
            </a:r>
            <a:r>
              <a:rPr lang="zh-CN" altLang="en-US" sz="2250" b="1" noProof="1">
                <a:solidFill>
                  <a:srgbClr val="1F0CD8"/>
                </a:solidFill>
                <a:latin typeface="宋体" charset="-122"/>
                <a:cs typeface="+mn-ea"/>
              </a:rPr>
              <a:t>方向有关</a:t>
            </a:r>
            <a:endParaRPr lang="zh-CN" altLang="en-US" sz="2250" b="1" noProof="1">
              <a:solidFill>
                <a:srgbClr val="1F0CD8"/>
              </a:solidFill>
              <a:latin typeface="宋体" charset="-122"/>
            </a:endParaRPr>
          </a:p>
        </p:txBody>
      </p: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5056188" y="1228725"/>
            <a:ext cx="1335087" cy="1636713"/>
            <a:chOff x="10614" y="780"/>
            <a:chExt cx="2806" cy="3438"/>
          </a:xfrm>
        </p:grpSpPr>
        <p:sp>
          <p:nvSpPr>
            <p:cNvPr id="8198" name="Freeform 51"/>
            <p:cNvSpPr>
              <a:spLocks noChangeAspect="1"/>
            </p:cNvSpPr>
            <p:nvPr/>
          </p:nvSpPr>
          <p:spPr>
            <a:xfrm rot="-5400000" flipH="1">
              <a:off x="11533" y="1451"/>
              <a:ext cx="700" cy="2546"/>
            </a:xfrm>
            <a:custGeom>
              <a:avLst/>
              <a:gdLst/>
              <a:ahLst/>
              <a:cxnLst>
                <a:cxn ang="0">
                  <a:pos x="209" y="4004"/>
                </a:cxn>
                <a:cxn ang="0">
                  <a:pos x="627" y="4033"/>
                </a:cxn>
                <a:cxn ang="0">
                  <a:pos x="1042" y="4091"/>
                </a:cxn>
                <a:cxn ang="0">
                  <a:pos x="1452" y="4178"/>
                </a:cxn>
                <a:cxn ang="0">
                  <a:pos x="1854" y="4294"/>
                </a:cxn>
                <a:cxn ang="0">
                  <a:pos x="2248" y="4437"/>
                </a:cxn>
                <a:cxn ang="0">
                  <a:pos x="2630" y="4607"/>
                </a:cxn>
                <a:cxn ang="0">
                  <a:pos x="3000" y="4804"/>
                </a:cxn>
                <a:cxn ang="0">
                  <a:pos x="3355" y="5026"/>
                </a:cxn>
                <a:cxn ang="0">
                  <a:pos x="3694" y="5272"/>
                </a:cxn>
                <a:cxn ang="0">
                  <a:pos x="4015" y="5541"/>
                </a:cxn>
                <a:cxn ang="0">
                  <a:pos x="4316" y="5832"/>
                </a:cxn>
                <a:cxn ang="0">
                  <a:pos x="4596" y="6143"/>
                </a:cxn>
                <a:cxn ang="0">
                  <a:pos x="4854" y="6473"/>
                </a:cxn>
                <a:cxn ang="0">
                  <a:pos x="5088" y="6820"/>
                </a:cxn>
                <a:cxn ang="0">
                  <a:pos x="5298" y="7183"/>
                </a:cxn>
                <a:cxn ang="0">
                  <a:pos x="5481" y="7560"/>
                </a:cxn>
                <a:cxn ang="0">
                  <a:pos x="5638" y="7948"/>
                </a:cxn>
                <a:cxn ang="0">
                  <a:pos x="5768" y="8346"/>
                </a:cxn>
                <a:cxn ang="0">
                  <a:pos x="5869" y="8753"/>
                </a:cxn>
                <a:cxn ang="0">
                  <a:pos x="5942" y="9165"/>
                </a:cxn>
                <a:cxn ang="0">
                  <a:pos x="5985" y="9581"/>
                </a:cxn>
                <a:cxn ang="0">
                  <a:pos x="6000" y="10000"/>
                </a:cxn>
                <a:cxn ang="0">
                  <a:pos x="10000" y="26000"/>
                </a:cxn>
                <a:cxn ang="0">
                  <a:pos x="9994" y="9651"/>
                </a:cxn>
                <a:cxn ang="0">
                  <a:pos x="9945" y="8955"/>
                </a:cxn>
                <a:cxn ang="0">
                  <a:pos x="9848" y="8264"/>
                </a:cxn>
                <a:cxn ang="0">
                  <a:pos x="9703" y="7581"/>
                </a:cxn>
                <a:cxn ang="0">
                  <a:pos x="9511" y="6910"/>
                </a:cxn>
                <a:cxn ang="0">
                  <a:pos x="9272" y="6254"/>
                </a:cxn>
                <a:cxn ang="0">
                  <a:pos x="8988" y="5616"/>
                </a:cxn>
                <a:cxn ang="0">
                  <a:pos x="8660" y="5000"/>
                </a:cxn>
                <a:cxn ang="0">
                  <a:pos x="8290" y="4408"/>
                </a:cxn>
                <a:cxn ang="0">
                  <a:pos x="7880" y="3843"/>
                </a:cxn>
                <a:cxn ang="0">
                  <a:pos x="7431" y="3309"/>
                </a:cxn>
                <a:cxn ang="0">
                  <a:pos x="6947" y="2807"/>
                </a:cxn>
                <a:cxn ang="0">
                  <a:pos x="6428" y="2340"/>
                </a:cxn>
                <a:cxn ang="0">
                  <a:pos x="5878" y="1910"/>
                </a:cxn>
                <a:cxn ang="0">
                  <a:pos x="5299" y="1520"/>
                </a:cxn>
                <a:cxn ang="0">
                  <a:pos x="4695" y="1171"/>
                </a:cxn>
                <a:cxn ang="0">
                  <a:pos x="4067" y="865"/>
                </a:cxn>
                <a:cxn ang="0">
                  <a:pos x="3420" y="603"/>
                </a:cxn>
                <a:cxn ang="0">
                  <a:pos x="2756" y="387"/>
                </a:cxn>
                <a:cxn ang="0">
                  <a:pos x="2079" y="219"/>
                </a:cxn>
                <a:cxn ang="0">
                  <a:pos x="1392" y="97"/>
                </a:cxn>
                <a:cxn ang="0">
                  <a:pos x="698" y="24"/>
                </a:cxn>
                <a:cxn ang="0">
                  <a:pos x="0" y="0"/>
                </a:cxn>
              </a:cxnLst>
              <a:rect l="0" t="0" r="0" b="0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3366FF"/>
            </a:soli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8199" name="AutoShape 17"/>
            <p:cNvSpPr>
              <a:spLocks noChangeArrowheads="1"/>
            </p:cNvSpPr>
            <p:nvPr/>
          </p:nvSpPr>
          <p:spPr bwMode="auto">
            <a:xfrm rot="-8460000">
              <a:off x="12300" y="780"/>
              <a:ext cx="231" cy="3291"/>
            </a:xfrm>
            <a:prstGeom prst="can">
              <a:avLst>
                <a:gd name="adj" fmla="val 11845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8200" name="Line 24"/>
            <p:cNvSpPr/>
            <p:nvPr/>
          </p:nvSpPr>
          <p:spPr>
            <a:xfrm flipH="1">
              <a:off x="11712" y="1984"/>
              <a:ext cx="1054" cy="1301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12874" y="1923"/>
              <a:ext cx="54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3" name="Text Box 41"/>
            <p:cNvSpPr txBox="1">
              <a:spLocks noChangeArrowheads="1"/>
            </p:cNvSpPr>
            <p:nvPr/>
          </p:nvSpPr>
          <p:spPr bwMode="auto">
            <a:xfrm>
              <a:off x="11763" y="3546"/>
              <a:ext cx="109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>
                  <a:solidFill>
                    <a:srgbClr val="44546A"/>
                  </a:solidFill>
                </a:rPr>
                <a:t>丙</a:t>
              </a:r>
            </a:p>
          </p:txBody>
        </p:sp>
        <p:sp>
          <p:nvSpPr>
            <p:cNvPr id="8203" name="Freeform 52"/>
            <p:cNvSpPr>
              <a:spLocks noChangeAspect="1"/>
            </p:cNvSpPr>
            <p:nvPr/>
          </p:nvSpPr>
          <p:spPr>
            <a:xfrm rot="-5400000">
              <a:off x="11523" y="734"/>
              <a:ext cx="724" cy="2542"/>
            </a:xfrm>
            <a:custGeom>
              <a:avLst/>
              <a:gdLst/>
              <a:ahLst/>
              <a:cxnLst>
                <a:cxn ang="0">
                  <a:pos x="209" y="4004"/>
                </a:cxn>
                <a:cxn ang="0">
                  <a:pos x="627" y="4033"/>
                </a:cxn>
                <a:cxn ang="0">
                  <a:pos x="1042" y="4091"/>
                </a:cxn>
                <a:cxn ang="0">
                  <a:pos x="1452" y="4178"/>
                </a:cxn>
                <a:cxn ang="0">
                  <a:pos x="1854" y="4294"/>
                </a:cxn>
                <a:cxn ang="0">
                  <a:pos x="2248" y="4437"/>
                </a:cxn>
                <a:cxn ang="0">
                  <a:pos x="2630" y="4607"/>
                </a:cxn>
                <a:cxn ang="0">
                  <a:pos x="3000" y="4804"/>
                </a:cxn>
                <a:cxn ang="0">
                  <a:pos x="3355" y="5026"/>
                </a:cxn>
                <a:cxn ang="0">
                  <a:pos x="3694" y="5272"/>
                </a:cxn>
                <a:cxn ang="0">
                  <a:pos x="4015" y="5541"/>
                </a:cxn>
                <a:cxn ang="0">
                  <a:pos x="4316" y="5832"/>
                </a:cxn>
                <a:cxn ang="0">
                  <a:pos x="4596" y="6143"/>
                </a:cxn>
                <a:cxn ang="0">
                  <a:pos x="4854" y="6473"/>
                </a:cxn>
                <a:cxn ang="0">
                  <a:pos x="5088" y="6820"/>
                </a:cxn>
                <a:cxn ang="0">
                  <a:pos x="5298" y="7183"/>
                </a:cxn>
                <a:cxn ang="0">
                  <a:pos x="5481" y="7560"/>
                </a:cxn>
                <a:cxn ang="0">
                  <a:pos x="5638" y="7948"/>
                </a:cxn>
                <a:cxn ang="0">
                  <a:pos x="5768" y="8346"/>
                </a:cxn>
                <a:cxn ang="0">
                  <a:pos x="5869" y="8753"/>
                </a:cxn>
                <a:cxn ang="0">
                  <a:pos x="5942" y="9165"/>
                </a:cxn>
                <a:cxn ang="0">
                  <a:pos x="5985" y="9581"/>
                </a:cxn>
                <a:cxn ang="0">
                  <a:pos x="6000" y="10000"/>
                </a:cxn>
                <a:cxn ang="0">
                  <a:pos x="10000" y="26000"/>
                </a:cxn>
                <a:cxn ang="0">
                  <a:pos x="9994" y="9651"/>
                </a:cxn>
                <a:cxn ang="0">
                  <a:pos x="9945" y="8955"/>
                </a:cxn>
                <a:cxn ang="0">
                  <a:pos x="9848" y="8264"/>
                </a:cxn>
                <a:cxn ang="0">
                  <a:pos x="9703" y="7581"/>
                </a:cxn>
                <a:cxn ang="0">
                  <a:pos x="9511" y="6910"/>
                </a:cxn>
                <a:cxn ang="0">
                  <a:pos x="9272" y="6254"/>
                </a:cxn>
                <a:cxn ang="0">
                  <a:pos x="8988" y="5616"/>
                </a:cxn>
                <a:cxn ang="0">
                  <a:pos x="8660" y="5000"/>
                </a:cxn>
                <a:cxn ang="0">
                  <a:pos x="8290" y="4408"/>
                </a:cxn>
                <a:cxn ang="0">
                  <a:pos x="7880" y="3843"/>
                </a:cxn>
                <a:cxn ang="0">
                  <a:pos x="7431" y="3309"/>
                </a:cxn>
                <a:cxn ang="0">
                  <a:pos x="6947" y="2807"/>
                </a:cxn>
                <a:cxn ang="0">
                  <a:pos x="6428" y="2340"/>
                </a:cxn>
                <a:cxn ang="0">
                  <a:pos x="5878" y="1910"/>
                </a:cxn>
                <a:cxn ang="0">
                  <a:pos x="5299" y="1520"/>
                </a:cxn>
                <a:cxn ang="0">
                  <a:pos x="4695" y="1171"/>
                </a:cxn>
                <a:cxn ang="0">
                  <a:pos x="4067" y="865"/>
                </a:cxn>
                <a:cxn ang="0">
                  <a:pos x="3420" y="603"/>
                </a:cxn>
                <a:cxn ang="0">
                  <a:pos x="2756" y="387"/>
                </a:cxn>
                <a:cxn ang="0">
                  <a:pos x="2079" y="219"/>
                </a:cxn>
                <a:cxn ang="0">
                  <a:pos x="1392" y="97"/>
                </a:cxn>
                <a:cxn ang="0">
                  <a:pos x="698" y="24"/>
                </a:cxn>
                <a:cxn ang="0">
                  <a:pos x="0" y="0"/>
                </a:cxn>
              </a:cxnLst>
              <a:rect l="0" t="0" r="0" b="0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FF6600"/>
            </a:soli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12636" y="2605"/>
              <a:ext cx="5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12636" y="1441"/>
              <a:ext cx="5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</p:grpSp>
      <p:sp>
        <p:nvSpPr>
          <p:cNvPr id="8206" name="Freeform 4"/>
          <p:cNvSpPr>
            <a:spLocks noChangeAspect="1"/>
          </p:cNvSpPr>
          <p:nvPr/>
        </p:nvSpPr>
        <p:spPr>
          <a:xfrm rot="-5400000" flipH="1">
            <a:off x="789781" y="1594645"/>
            <a:ext cx="358775" cy="1185862"/>
          </a:xfrm>
          <a:custGeom>
            <a:avLst/>
            <a:gdLst/>
            <a:ahLst/>
            <a:cxnLst>
              <a:cxn ang="0">
                <a:pos x="209" y="4004"/>
              </a:cxn>
              <a:cxn ang="0">
                <a:pos x="627" y="4033"/>
              </a:cxn>
              <a:cxn ang="0">
                <a:pos x="1042" y="4091"/>
              </a:cxn>
              <a:cxn ang="0">
                <a:pos x="1452" y="4178"/>
              </a:cxn>
              <a:cxn ang="0">
                <a:pos x="1854" y="4294"/>
              </a:cxn>
              <a:cxn ang="0">
                <a:pos x="2248" y="4437"/>
              </a:cxn>
              <a:cxn ang="0">
                <a:pos x="2630" y="4607"/>
              </a:cxn>
              <a:cxn ang="0">
                <a:pos x="3000" y="4804"/>
              </a:cxn>
              <a:cxn ang="0">
                <a:pos x="3355" y="5026"/>
              </a:cxn>
              <a:cxn ang="0">
                <a:pos x="3694" y="5272"/>
              </a:cxn>
              <a:cxn ang="0">
                <a:pos x="4015" y="5541"/>
              </a:cxn>
              <a:cxn ang="0">
                <a:pos x="4316" y="5832"/>
              </a:cxn>
              <a:cxn ang="0">
                <a:pos x="4596" y="6143"/>
              </a:cxn>
              <a:cxn ang="0">
                <a:pos x="4854" y="6473"/>
              </a:cxn>
              <a:cxn ang="0">
                <a:pos x="5088" y="6820"/>
              </a:cxn>
              <a:cxn ang="0">
                <a:pos x="5298" y="7183"/>
              </a:cxn>
              <a:cxn ang="0">
                <a:pos x="5481" y="7560"/>
              </a:cxn>
              <a:cxn ang="0">
                <a:pos x="5638" y="7948"/>
              </a:cxn>
              <a:cxn ang="0">
                <a:pos x="5768" y="8346"/>
              </a:cxn>
              <a:cxn ang="0">
                <a:pos x="5869" y="8753"/>
              </a:cxn>
              <a:cxn ang="0">
                <a:pos x="5942" y="9165"/>
              </a:cxn>
              <a:cxn ang="0">
                <a:pos x="5985" y="9581"/>
              </a:cxn>
              <a:cxn ang="0">
                <a:pos x="6000" y="10000"/>
              </a:cxn>
              <a:cxn ang="0">
                <a:pos x="10000" y="26000"/>
              </a:cxn>
              <a:cxn ang="0">
                <a:pos x="9994" y="9651"/>
              </a:cxn>
              <a:cxn ang="0">
                <a:pos x="9945" y="8955"/>
              </a:cxn>
              <a:cxn ang="0">
                <a:pos x="9848" y="8264"/>
              </a:cxn>
              <a:cxn ang="0">
                <a:pos x="9703" y="7581"/>
              </a:cxn>
              <a:cxn ang="0">
                <a:pos x="9511" y="6910"/>
              </a:cxn>
              <a:cxn ang="0">
                <a:pos x="9272" y="6254"/>
              </a:cxn>
              <a:cxn ang="0">
                <a:pos x="8988" y="5616"/>
              </a:cxn>
              <a:cxn ang="0">
                <a:pos x="8660" y="5000"/>
              </a:cxn>
              <a:cxn ang="0">
                <a:pos x="8290" y="4408"/>
              </a:cxn>
              <a:cxn ang="0">
                <a:pos x="7880" y="3843"/>
              </a:cxn>
              <a:cxn ang="0">
                <a:pos x="7431" y="3309"/>
              </a:cxn>
              <a:cxn ang="0">
                <a:pos x="6947" y="2807"/>
              </a:cxn>
              <a:cxn ang="0">
                <a:pos x="6428" y="2340"/>
              </a:cxn>
              <a:cxn ang="0">
                <a:pos x="5878" y="1910"/>
              </a:cxn>
              <a:cxn ang="0">
                <a:pos x="5299" y="1520"/>
              </a:cxn>
              <a:cxn ang="0">
                <a:pos x="4695" y="1171"/>
              </a:cxn>
              <a:cxn ang="0">
                <a:pos x="4067" y="865"/>
              </a:cxn>
              <a:cxn ang="0">
                <a:pos x="3420" y="603"/>
              </a:cxn>
              <a:cxn ang="0">
                <a:pos x="2756" y="387"/>
              </a:cxn>
              <a:cxn ang="0">
                <a:pos x="2079" y="219"/>
              </a:cxn>
              <a:cxn ang="0">
                <a:pos x="1392" y="97"/>
              </a:cxn>
              <a:cxn ang="0">
                <a:pos x="698" y="24"/>
              </a:cxn>
              <a:cxn ang="0">
                <a:pos x="0" y="0"/>
              </a:cxn>
            </a:cxnLst>
            <a:rect l="0" t="0" r="0" b="0"/>
            <a:pathLst>
              <a:path w="10000" h="26000">
                <a:moveTo>
                  <a:pt x="0" y="4000"/>
                </a:moveTo>
                <a:lnTo>
                  <a:pt x="209" y="4004"/>
                </a:lnTo>
                <a:lnTo>
                  <a:pt x="419" y="4015"/>
                </a:lnTo>
                <a:lnTo>
                  <a:pt x="627" y="4033"/>
                </a:lnTo>
                <a:lnTo>
                  <a:pt x="835" y="4058"/>
                </a:lnTo>
                <a:lnTo>
                  <a:pt x="1042" y="4091"/>
                </a:lnTo>
                <a:lnTo>
                  <a:pt x="1247" y="4131"/>
                </a:lnTo>
                <a:lnTo>
                  <a:pt x="1452" y="4178"/>
                </a:lnTo>
                <a:lnTo>
                  <a:pt x="1654" y="4232"/>
                </a:lnTo>
                <a:lnTo>
                  <a:pt x="1854" y="4294"/>
                </a:lnTo>
                <a:lnTo>
                  <a:pt x="2052" y="4362"/>
                </a:lnTo>
                <a:lnTo>
                  <a:pt x="2248" y="4437"/>
                </a:lnTo>
                <a:lnTo>
                  <a:pt x="2440" y="4519"/>
                </a:lnTo>
                <a:lnTo>
                  <a:pt x="2630" y="4607"/>
                </a:lnTo>
                <a:lnTo>
                  <a:pt x="2817" y="4702"/>
                </a:lnTo>
                <a:lnTo>
                  <a:pt x="3000" y="4804"/>
                </a:lnTo>
                <a:lnTo>
                  <a:pt x="3180" y="4912"/>
                </a:lnTo>
                <a:lnTo>
                  <a:pt x="3355" y="5026"/>
                </a:lnTo>
                <a:lnTo>
                  <a:pt x="3527" y="5146"/>
                </a:lnTo>
                <a:lnTo>
                  <a:pt x="3694" y="5272"/>
                </a:lnTo>
                <a:lnTo>
                  <a:pt x="3857" y="5404"/>
                </a:lnTo>
                <a:lnTo>
                  <a:pt x="4015" y="5541"/>
                </a:lnTo>
                <a:lnTo>
                  <a:pt x="4168" y="5684"/>
                </a:lnTo>
                <a:lnTo>
                  <a:pt x="4316" y="5832"/>
                </a:lnTo>
                <a:lnTo>
                  <a:pt x="4459" y="5985"/>
                </a:lnTo>
                <a:lnTo>
                  <a:pt x="4596" y="6143"/>
                </a:lnTo>
                <a:lnTo>
                  <a:pt x="4728" y="6306"/>
                </a:lnTo>
                <a:lnTo>
                  <a:pt x="4854" y="6473"/>
                </a:lnTo>
                <a:lnTo>
                  <a:pt x="4974" y="6645"/>
                </a:lnTo>
                <a:lnTo>
                  <a:pt x="5088" y="6820"/>
                </a:lnTo>
                <a:lnTo>
                  <a:pt x="5196" y="7000"/>
                </a:lnTo>
                <a:lnTo>
                  <a:pt x="5298" y="7183"/>
                </a:lnTo>
                <a:lnTo>
                  <a:pt x="5393" y="7370"/>
                </a:lnTo>
                <a:lnTo>
                  <a:pt x="5481" y="7560"/>
                </a:lnTo>
                <a:lnTo>
                  <a:pt x="5563" y="7752"/>
                </a:lnTo>
                <a:lnTo>
                  <a:pt x="5638" y="7948"/>
                </a:lnTo>
                <a:lnTo>
                  <a:pt x="5706" y="8146"/>
                </a:lnTo>
                <a:lnTo>
                  <a:pt x="5768" y="8346"/>
                </a:lnTo>
                <a:lnTo>
                  <a:pt x="5822" y="8548"/>
                </a:lnTo>
                <a:lnTo>
                  <a:pt x="5869" y="8753"/>
                </a:lnTo>
                <a:lnTo>
                  <a:pt x="5909" y="8958"/>
                </a:lnTo>
                <a:lnTo>
                  <a:pt x="5942" y="9165"/>
                </a:lnTo>
                <a:lnTo>
                  <a:pt x="5967" y="9373"/>
                </a:lnTo>
                <a:lnTo>
                  <a:pt x="5985" y="9581"/>
                </a:lnTo>
                <a:lnTo>
                  <a:pt x="5996" y="9791"/>
                </a:lnTo>
                <a:lnTo>
                  <a:pt x="6000" y="10000"/>
                </a:lnTo>
                <a:lnTo>
                  <a:pt x="6000" y="26000"/>
                </a:lnTo>
                <a:lnTo>
                  <a:pt x="10000" y="26000"/>
                </a:lnTo>
                <a:lnTo>
                  <a:pt x="10000" y="10000"/>
                </a:lnTo>
                <a:lnTo>
                  <a:pt x="9994" y="9651"/>
                </a:lnTo>
                <a:lnTo>
                  <a:pt x="9976" y="9302"/>
                </a:lnTo>
                <a:lnTo>
                  <a:pt x="9945" y="8955"/>
                </a:lnTo>
                <a:lnTo>
                  <a:pt x="9903" y="8608"/>
                </a:lnTo>
                <a:lnTo>
                  <a:pt x="9848" y="8264"/>
                </a:lnTo>
                <a:lnTo>
                  <a:pt x="9781" y="7921"/>
                </a:lnTo>
                <a:lnTo>
                  <a:pt x="9703" y="7581"/>
                </a:lnTo>
                <a:lnTo>
                  <a:pt x="9613" y="7244"/>
                </a:lnTo>
                <a:lnTo>
                  <a:pt x="9511" y="6910"/>
                </a:lnTo>
                <a:lnTo>
                  <a:pt x="9397" y="6580"/>
                </a:lnTo>
                <a:lnTo>
                  <a:pt x="9272" y="6254"/>
                </a:lnTo>
                <a:lnTo>
                  <a:pt x="9135" y="5933"/>
                </a:lnTo>
                <a:lnTo>
                  <a:pt x="8988" y="5616"/>
                </a:lnTo>
                <a:lnTo>
                  <a:pt x="8829" y="5305"/>
                </a:lnTo>
                <a:lnTo>
                  <a:pt x="8660" y="5000"/>
                </a:lnTo>
                <a:lnTo>
                  <a:pt x="8480" y="4701"/>
                </a:lnTo>
                <a:lnTo>
                  <a:pt x="8290" y="4408"/>
                </a:lnTo>
                <a:lnTo>
                  <a:pt x="8090" y="4122"/>
                </a:lnTo>
                <a:lnTo>
                  <a:pt x="7880" y="3843"/>
                </a:lnTo>
                <a:lnTo>
                  <a:pt x="7660" y="3572"/>
                </a:lnTo>
                <a:lnTo>
                  <a:pt x="7431" y="3309"/>
                </a:lnTo>
                <a:lnTo>
                  <a:pt x="7193" y="3053"/>
                </a:lnTo>
                <a:lnTo>
                  <a:pt x="6947" y="2807"/>
                </a:lnTo>
                <a:lnTo>
                  <a:pt x="6691" y="2569"/>
                </a:lnTo>
                <a:lnTo>
                  <a:pt x="6428" y="2340"/>
                </a:lnTo>
                <a:lnTo>
                  <a:pt x="6157" y="2120"/>
                </a:lnTo>
                <a:lnTo>
                  <a:pt x="5878" y="1910"/>
                </a:lnTo>
                <a:lnTo>
                  <a:pt x="5592" y="1710"/>
                </a:lnTo>
                <a:lnTo>
                  <a:pt x="5299" y="1520"/>
                </a:lnTo>
                <a:lnTo>
                  <a:pt x="5000" y="1340"/>
                </a:lnTo>
                <a:lnTo>
                  <a:pt x="4695" y="1171"/>
                </a:lnTo>
                <a:lnTo>
                  <a:pt x="4384" y="1012"/>
                </a:lnTo>
                <a:lnTo>
                  <a:pt x="4067" y="865"/>
                </a:lnTo>
                <a:lnTo>
                  <a:pt x="3746" y="728"/>
                </a:lnTo>
                <a:lnTo>
                  <a:pt x="3420" y="603"/>
                </a:lnTo>
                <a:lnTo>
                  <a:pt x="3090" y="489"/>
                </a:lnTo>
                <a:lnTo>
                  <a:pt x="2756" y="387"/>
                </a:lnTo>
                <a:lnTo>
                  <a:pt x="2419" y="297"/>
                </a:lnTo>
                <a:lnTo>
                  <a:pt x="2079" y="219"/>
                </a:lnTo>
                <a:lnTo>
                  <a:pt x="1736" y="152"/>
                </a:lnTo>
                <a:lnTo>
                  <a:pt x="1392" y="97"/>
                </a:lnTo>
                <a:lnTo>
                  <a:pt x="1045" y="55"/>
                </a:lnTo>
                <a:lnTo>
                  <a:pt x="698" y="24"/>
                </a:lnTo>
                <a:lnTo>
                  <a:pt x="349" y="6"/>
                </a:lnTo>
                <a:lnTo>
                  <a:pt x="0" y="0"/>
                </a:lnTo>
              </a:path>
            </a:pathLst>
          </a:custGeom>
          <a:solidFill>
            <a:srgbClr val="3366FF"/>
          </a:solidFill>
          <a:ln w="9525" cap="flat" cmpd="sng">
            <a:prstDash val="solid"/>
            <a:round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prstClr val="black"/>
              </a:solidFill>
            </a:endParaRPr>
          </a:p>
        </p:txBody>
      </p:sp>
      <p:sp>
        <p:nvSpPr>
          <p:cNvPr id="8207" name="AutoShape 5"/>
          <p:cNvSpPr>
            <a:spLocks noChangeArrowheads="1"/>
          </p:cNvSpPr>
          <p:nvPr/>
        </p:nvSpPr>
        <p:spPr bwMode="auto">
          <a:xfrm rot="-8460000">
            <a:off x="1293813" y="1176338"/>
            <a:ext cx="107950" cy="1704975"/>
          </a:xfrm>
          <a:prstGeom prst="can">
            <a:avLst>
              <a:gd name="adj" fmla="val 12832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prstClr val="black"/>
              </a:solidFill>
            </a:endParaRPr>
          </a:p>
        </p:txBody>
      </p:sp>
      <p:sp>
        <p:nvSpPr>
          <p:cNvPr id="8208" name="Freeform 6"/>
          <p:cNvSpPr>
            <a:spLocks noChangeAspect="1"/>
          </p:cNvSpPr>
          <p:nvPr/>
        </p:nvSpPr>
        <p:spPr>
          <a:xfrm rot="-5400000">
            <a:off x="788988" y="1223963"/>
            <a:ext cx="360362" cy="1185862"/>
          </a:xfrm>
          <a:custGeom>
            <a:avLst/>
            <a:gdLst/>
            <a:ahLst/>
            <a:cxnLst>
              <a:cxn ang="0">
                <a:pos x="209" y="4004"/>
              </a:cxn>
              <a:cxn ang="0">
                <a:pos x="627" y="4033"/>
              </a:cxn>
              <a:cxn ang="0">
                <a:pos x="1042" y="4091"/>
              </a:cxn>
              <a:cxn ang="0">
                <a:pos x="1452" y="4178"/>
              </a:cxn>
              <a:cxn ang="0">
                <a:pos x="1854" y="4294"/>
              </a:cxn>
              <a:cxn ang="0">
                <a:pos x="2248" y="4437"/>
              </a:cxn>
              <a:cxn ang="0">
                <a:pos x="2630" y="4607"/>
              </a:cxn>
              <a:cxn ang="0">
                <a:pos x="3000" y="4804"/>
              </a:cxn>
              <a:cxn ang="0">
                <a:pos x="3355" y="5026"/>
              </a:cxn>
              <a:cxn ang="0">
                <a:pos x="3694" y="5272"/>
              </a:cxn>
              <a:cxn ang="0">
                <a:pos x="4015" y="5541"/>
              </a:cxn>
              <a:cxn ang="0">
                <a:pos x="4316" y="5832"/>
              </a:cxn>
              <a:cxn ang="0">
                <a:pos x="4596" y="6143"/>
              </a:cxn>
              <a:cxn ang="0">
                <a:pos x="4854" y="6473"/>
              </a:cxn>
              <a:cxn ang="0">
                <a:pos x="5088" y="6820"/>
              </a:cxn>
              <a:cxn ang="0">
                <a:pos x="5298" y="7183"/>
              </a:cxn>
              <a:cxn ang="0">
                <a:pos x="5481" y="7560"/>
              </a:cxn>
              <a:cxn ang="0">
                <a:pos x="5638" y="7948"/>
              </a:cxn>
              <a:cxn ang="0">
                <a:pos x="5768" y="8346"/>
              </a:cxn>
              <a:cxn ang="0">
                <a:pos x="5869" y="8753"/>
              </a:cxn>
              <a:cxn ang="0">
                <a:pos x="5942" y="9165"/>
              </a:cxn>
              <a:cxn ang="0">
                <a:pos x="5985" y="9581"/>
              </a:cxn>
              <a:cxn ang="0">
                <a:pos x="6000" y="10000"/>
              </a:cxn>
              <a:cxn ang="0">
                <a:pos x="10000" y="26000"/>
              </a:cxn>
              <a:cxn ang="0">
                <a:pos x="9994" y="9651"/>
              </a:cxn>
              <a:cxn ang="0">
                <a:pos x="9945" y="8955"/>
              </a:cxn>
              <a:cxn ang="0">
                <a:pos x="9848" y="8264"/>
              </a:cxn>
              <a:cxn ang="0">
                <a:pos x="9703" y="7581"/>
              </a:cxn>
              <a:cxn ang="0">
                <a:pos x="9511" y="6910"/>
              </a:cxn>
              <a:cxn ang="0">
                <a:pos x="9272" y="6254"/>
              </a:cxn>
              <a:cxn ang="0">
                <a:pos x="8988" y="5616"/>
              </a:cxn>
              <a:cxn ang="0">
                <a:pos x="8660" y="5000"/>
              </a:cxn>
              <a:cxn ang="0">
                <a:pos x="8290" y="4408"/>
              </a:cxn>
              <a:cxn ang="0">
                <a:pos x="7880" y="3843"/>
              </a:cxn>
              <a:cxn ang="0">
                <a:pos x="7431" y="3309"/>
              </a:cxn>
              <a:cxn ang="0">
                <a:pos x="6947" y="2807"/>
              </a:cxn>
              <a:cxn ang="0">
                <a:pos x="6428" y="2340"/>
              </a:cxn>
              <a:cxn ang="0">
                <a:pos x="5878" y="1910"/>
              </a:cxn>
              <a:cxn ang="0">
                <a:pos x="5299" y="1520"/>
              </a:cxn>
              <a:cxn ang="0">
                <a:pos x="4695" y="1171"/>
              </a:cxn>
              <a:cxn ang="0">
                <a:pos x="4067" y="865"/>
              </a:cxn>
              <a:cxn ang="0">
                <a:pos x="3420" y="603"/>
              </a:cxn>
              <a:cxn ang="0">
                <a:pos x="2756" y="387"/>
              </a:cxn>
              <a:cxn ang="0">
                <a:pos x="2079" y="219"/>
              </a:cxn>
              <a:cxn ang="0">
                <a:pos x="1392" y="97"/>
              </a:cxn>
              <a:cxn ang="0">
                <a:pos x="698" y="24"/>
              </a:cxn>
              <a:cxn ang="0">
                <a:pos x="0" y="0"/>
              </a:cxn>
            </a:cxnLst>
            <a:rect l="0" t="0" r="0" b="0"/>
            <a:pathLst>
              <a:path w="10000" h="26000">
                <a:moveTo>
                  <a:pt x="0" y="4000"/>
                </a:moveTo>
                <a:lnTo>
                  <a:pt x="209" y="4004"/>
                </a:lnTo>
                <a:lnTo>
                  <a:pt x="419" y="4015"/>
                </a:lnTo>
                <a:lnTo>
                  <a:pt x="627" y="4033"/>
                </a:lnTo>
                <a:lnTo>
                  <a:pt x="835" y="4058"/>
                </a:lnTo>
                <a:lnTo>
                  <a:pt x="1042" y="4091"/>
                </a:lnTo>
                <a:lnTo>
                  <a:pt x="1247" y="4131"/>
                </a:lnTo>
                <a:lnTo>
                  <a:pt x="1452" y="4178"/>
                </a:lnTo>
                <a:lnTo>
                  <a:pt x="1654" y="4232"/>
                </a:lnTo>
                <a:lnTo>
                  <a:pt x="1854" y="4294"/>
                </a:lnTo>
                <a:lnTo>
                  <a:pt x="2052" y="4362"/>
                </a:lnTo>
                <a:lnTo>
                  <a:pt x="2248" y="4437"/>
                </a:lnTo>
                <a:lnTo>
                  <a:pt x="2440" y="4519"/>
                </a:lnTo>
                <a:lnTo>
                  <a:pt x="2630" y="4607"/>
                </a:lnTo>
                <a:lnTo>
                  <a:pt x="2817" y="4702"/>
                </a:lnTo>
                <a:lnTo>
                  <a:pt x="3000" y="4804"/>
                </a:lnTo>
                <a:lnTo>
                  <a:pt x="3180" y="4912"/>
                </a:lnTo>
                <a:lnTo>
                  <a:pt x="3355" y="5026"/>
                </a:lnTo>
                <a:lnTo>
                  <a:pt x="3527" y="5146"/>
                </a:lnTo>
                <a:lnTo>
                  <a:pt x="3694" y="5272"/>
                </a:lnTo>
                <a:lnTo>
                  <a:pt x="3857" y="5404"/>
                </a:lnTo>
                <a:lnTo>
                  <a:pt x="4015" y="5541"/>
                </a:lnTo>
                <a:lnTo>
                  <a:pt x="4168" y="5684"/>
                </a:lnTo>
                <a:lnTo>
                  <a:pt x="4316" y="5832"/>
                </a:lnTo>
                <a:lnTo>
                  <a:pt x="4459" y="5985"/>
                </a:lnTo>
                <a:lnTo>
                  <a:pt x="4596" y="6143"/>
                </a:lnTo>
                <a:lnTo>
                  <a:pt x="4728" y="6306"/>
                </a:lnTo>
                <a:lnTo>
                  <a:pt x="4854" y="6473"/>
                </a:lnTo>
                <a:lnTo>
                  <a:pt x="4974" y="6645"/>
                </a:lnTo>
                <a:lnTo>
                  <a:pt x="5088" y="6820"/>
                </a:lnTo>
                <a:lnTo>
                  <a:pt x="5196" y="7000"/>
                </a:lnTo>
                <a:lnTo>
                  <a:pt x="5298" y="7183"/>
                </a:lnTo>
                <a:lnTo>
                  <a:pt x="5393" y="7370"/>
                </a:lnTo>
                <a:lnTo>
                  <a:pt x="5481" y="7560"/>
                </a:lnTo>
                <a:lnTo>
                  <a:pt x="5563" y="7752"/>
                </a:lnTo>
                <a:lnTo>
                  <a:pt x="5638" y="7948"/>
                </a:lnTo>
                <a:lnTo>
                  <a:pt x="5706" y="8146"/>
                </a:lnTo>
                <a:lnTo>
                  <a:pt x="5768" y="8346"/>
                </a:lnTo>
                <a:lnTo>
                  <a:pt x="5822" y="8548"/>
                </a:lnTo>
                <a:lnTo>
                  <a:pt x="5869" y="8753"/>
                </a:lnTo>
                <a:lnTo>
                  <a:pt x="5909" y="8958"/>
                </a:lnTo>
                <a:lnTo>
                  <a:pt x="5942" y="9165"/>
                </a:lnTo>
                <a:lnTo>
                  <a:pt x="5967" y="9373"/>
                </a:lnTo>
                <a:lnTo>
                  <a:pt x="5985" y="9581"/>
                </a:lnTo>
                <a:lnTo>
                  <a:pt x="5996" y="9791"/>
                </a:lnTo>
                <a:lnTo>
                  <a:pt x="6000" y="10000"/>
                </a:lnTo>
                <a:lnTo>
                  <a:pt x="6000" y="26000"/>
                </a:lnTo>
                <a:lnTo>
                  <a:pt x="10000" y="26000"/>
                </a:lnTo>
                <a:lnTo>
                  <a:pt x="10000" y="10000"/>
                </a:lnTo>
                <a:lnTo>
                  <a:pt x="9994" y="9651"/>
                </a:lnTo>
                <a:lnTo>
                  <a:pt x="9976" y="9302"/>
                </a:lnTo>
                <a:lnTo>
                  <a:pt x="9945" y="8955"/>
                </a:lnTo>
                <a:lnTo>
                  <a:pt x="9903" y="8608"/>
                </a:lnTo>
                <a:lnTo>
                  <a:pt x="9848" y="8264"/>
                </a:lnTo>
                <a:lnTo>
                  <a:pt x="9781" y="7921"/>
                </a:lnTo>
                <a:lnTo>
                  <a:pt x="9703" y="7581"/>
                </a:lnTo>
                <a:lnTo>
                  <a:pt x="9613" y="7244"/>
                </a:lnTo>
                <a:lnTo>
                  <a:pt x="9511" y="6910"/>
                </a:lnTo>
                <a:lnTo>
                  <a:pt x="9397" y="6580"/>
                </a:lnTo>
                <a:lnTo>
                  <a:pt x="9272" y="6254"/>
                </a:lnTo>
                <a:lnTo>
                  <a:pt x="9135" y="5933"/>
                </a:lnTo>
                <a:lnTo>
                  <a:pt x="8988" y="5616"/>
                </a:lnTo>
                <a:lnTo>
                  <a:pt x="8829" y="5305"/>
                </a:lnTo>
                <a:lnTo>
                  <a:pt x="8660" y="5000"/>
                </a:lnTo>
                <a:lnTo>
                  <a:pt x="8480" y="4701"/>
                </a:lnTo>
                <a:lnTo>
                  <a:pt x="8290" y="4408"/>
                </a:lnTo>
                <a:lnTo>
                  <a:pt x="8090" y="4122"/>
                </a:lnTo>
                <a:lnTo>
                  <a:pt x="7880" y="3843"/>
                </a:lnTo>
                <a:lnTo>
                  <a:pt x="7660" y="3572"/>
                </a:lnTo>
                <a:lnTo>
                  <a:pt x="7431" y="3309"/>
                </a:lnTo>
                <a:lnTo>
                  <a:pt x="7193" y="3053"/>
                </a:lnTo>
                <a:lnTo>
                  <a:pt x="6947" y="2807"/>
                </a:lnTo>
                <a:lnTo>
                  <a:pt x="6691" y="2569"/>
                </a:lnTo>
                <a:lnTo>
                  <a:pt x="6428" y="2340"/>
                </a:lnTo>
                <a:lnTo>
                  <a:pt x="6157" y="2120"/>
                </a:lnTo>
                <a:lnTo>
                  <a:pt x="5878" y="1910"/>
                </a:lnTo>
                <a:lnTo>
                  <a:pt x="5592" y="1710"/>
                </a:lnTo>
                <a:lnTo>
                  <a:pt x="5299" y="1520"/>
                </a:lnTo>
                <a:lnTo>
                  <a:pt x="5000" y="1340"/>
                </a:lnTo>
                <a:lnTo>
                  <a:pt x="4695" y="1171"/>
                </a:lnTo>
                <a:lnTo>
                  <a:pt x="4384" y="1012"/>
                </a:lnTo>
                <a:lnTo>
                  <a:pt x="4067" y="865"/>
                </a:lnTo>
                <a:lnTo>
                  <a:pt x="3746" y="728"/>
                </a:lnTo>
                <a:lnTo>
                  <a:pt x="3420" y="603"/>
                </a:lnTo>
                <a:lnTo>
                  <a:pt x="3090" y="489"/>
                </a:lnTo>
                <a:lnTo>
                  <a:pt x="2756" y="387"/>
                </a:lnTo>
                <a:lnTo>
                  <a:pt x="2419" y="297"/>
                </a:lnTo>
                <a:lnTo>
                  <a:pt x="2079" y="219"/>
                </a:lnTo>
                <a:lnTo>
                  <a:pt x="1736" y="152"/>
                </a:lnTo>
                <a:lnTo>
                  <a:pt x="1392" y="97"/>
                </a:lnTo>
                <a:lnTo>
                  <a:pt x="1045" y="55"/>
                </a:lnTo>
                <a:lnTo>
                  <a:pt x="698" y="24"/>
                </a:lnTo>
                <a:lnTo>
                  <a:pt x="349" y="6"/>
                </a:lnTo>
                <a:lnTo>
                  <a:pt x="0" y="0"/>
                </a:lnTo>
              </a:path>
            </a:pathLst>
          </a:custGeom>
          <a:solidFill>
            <a:srgbClr val="FF6600"/>
          </a:solidFill>
          <a:ln w="9525" cap="flat" cmpd="sng">
            <a:prstDash val="solid"/>
            <a:round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prstClr val="black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46200" y="2132013"/>
            <a:ext cx="271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b="1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8210" name="Line 27"/>
          <p:cNvSpPr/>
          <p:nvPr/>
        </p:nvSpPr>
        <p:spPr>
          <a:xfrm flipH="1">
            <a:off x="1031875" y="1793875"/>
            <a:ext cx="514350" cy="631825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bevel/>
            <a:headEnd type="none" w="lg" len="lg"/>
            <a:tailEnd type="arrow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9" name="Text Box 28"/>
          <p:cNvSpPr txBox="1">
            <a:spLocks noChangeArrowheads="1"/>
          </p:cNvSpPr>
          <p:nvPr/>
        </p:nvSpPr>
        <p:spPr bwMode="auto">
          <a:xfrm>
            <a:off x="1079500" y="1822450"/>
            <a:ext cx="25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963613" y="2541588"/>
            <a:ext cx="5095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44546A"/>
                </a:solidFill>
              </a:rPr>
              <a:t>甲</a:t>
            </a:r>
          </a:p>
        </p:txBody>
      </p:sp>
      <p:sp>
        <p:nvSpPr>
          <p:cNvPr id="8211" name="Text Box 7"/>
          <p:cNvSpPr txBox="1">
            <a:spLocks noChangeArrowheads="1"/>
          </p:cNvSpPr>
          <p:nvPr/>
        </p:nvSpPr>
        <p:spPr bwMode="auto">
          <a:xfrm>
            <a:off x="1322388" y="1522413"/>
            <a:ext cx="269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b="1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</a:p>
        </p:txBody>
      </p:sp>
      <p:grpSp>
        <p:nvGrpSpPr>
          <p:cNvPr id="8212" name="组合 9"/>
          <p:cNvGrpSpPr>
            <a:grpSpLocks/>
          </p:cNvGrpSpPr>
          <p:nvPr/>
        </p:nvGrpSpPr>
        <p:grpSpPr bwMode="auto">
          <a:xfrm>
            <a:off x="1630363" y="1665288"/>
            <a:ext cx="779462" cy="366712"/>
            <a:chOff x="4028" y="1700"/>
            <a:chExt cx="1637" cy="769"/>
          </a:xfrm>
        </p:grpSpPr>
        <p:sp>
          <p:nvSpPr>
            <p:cNvPr id="8215" name="Line 60"/>
            <p:cNvSpPr/>
            <p:nvPr/>
          </p:nvSpPr>
          <p:spPr>
            <a:xfrm flipH="1">
              <a:off x="4028" y="2249"/>
              <a:ext cx="1017" cy="3"/>
            </a:xfrm>
            <a:prstGeom prst="line">
              <a:avLst/>
            </a:prstGeom>
            <a:ln w="50800" cap="flat" cmpd="sng">
              <a:solidFill>
                <a:schemeClr val="accent1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14" name="Text Box 61"/>
            <p:cNvSpPr txBox="1">
              <a:spLocks noChangeArrowheads="1"/>
            </p:cNvSpPr>
            <p:nvPr/>
          </p:nvSpPr>
          <p:spPr bwMode="auto">
            <a:xfrm>
              <a:off x="4988" y="1700"/>
              <a:ext cx="677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12330" name="Rectangle 43"/>
          <p:cNvSpPr/>
          <p:nvPr/>
        </p:nvSpPr>
        <p:spPr>
          <a:xfrm>
            <a:off x="4951413" y="3821113"/>
            <a:ext cx="2101850" cy="481012"/>
          </a:xfrm>
          <a:prstGeom prst="rect">
            <a:avLst/>
          </a:prstGeom>
          <a:noFill/>
          <a:ln w="9525">
            <a:noFill/>
          </a:ln>
        </p:spPr>
        <p:txBody>
          <a:bodyPr lIns="13335" tIns="35242" rIns="13335" bIns="35242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54F72"/>
              </a:buClr>
              <a:buSzPct val="85000"/>
              <a:buFont typeface="Wingdings 2" pitchFamily="2" charset="2"/>
              <a:buNone/>
            </a:pPr>
            <a:r>
              <a:rPr lang="zh-CN" altLang="en-US" sz="2100" b="1" noProof="1">
                <a:solidFill>
                  <a:prstClr val="black"/>
                </a:solidFill>
                <a:latin typeface="宋体" charset="-122"/>
                <a:cs typeface="+mn-ea"/>
              </a:rPr>
              <a:t>　</a:t>
            </a:r>
            <a:r>
              <a:rPr lang="zh-CN" altLang="en-US" sz="2250" b="1" noProof="1">
                <a:solidFill>
                  <a:srgbClr val="9900CC"/>
                </a:solidFill>
                <a:latin typeface="宋体" charset="-122"/>
                <a:cs typeface="+mn-ea"/>
              </a:rPr>
              <a:t>甲、丁</a:t>
            </a:r>
            <a:r>
              <a:rPr lang="zh-CN" altLang="en-US" sz="2250" b="1" noProof="1">
                <a:solidFill>
                  <a:srgbClr val="9900CC"/>
                </a:solidFill>
                <a:latin typeface="宋体" charset="-122"/>
                <a:cs typeface="+mn-ea"/>
                <a:sym typeface="宋体" charset="-122"/>
              </a:rPr>
              <a:t>对比：</a:t>
            </a:r>
            <a:endParaRPr lang="zh-CN" altLang="en-US" sz="2250" b="1" noProof="1">
              <a:solidFill>
                <a:srgbClr val="9900CC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331788" y="4386263"/>
            <a:ext cx="86407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1F0CD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1F0CD8"/>
                </a:solidFill>
                <a:latin typeface="宋体" panose="02010600030101010101" pitchFamily="2" charset="-122"/>
              </a:rPr>
              <a:t>、通电导线在磁场中受到力的方向与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1F0CD8"/>
                </a:solidFill>
                <a:latin typeface="宋体" panose="02010600030101010101" pitchFamily="2" charset="-122"/>
              </a:rPr>
              <a:t>               </a:t>
            </a:r>
            <a:r>
              <a:rPr lang="zh-CN" altLang="en-US" sz="2400" u="sng">
                <a:solidFill>
                  <a:srgbClr val="1F0CD8"/>
                </a:solidFill>
                <a:latin typeface="宋体" panose="02010600030101010101" pitchFamily="2" charset="-122"/>
              </a:rPr>
              <a:t>                         </a:t>
            </a:r>
            <a:r>
              <a:rPr lang="zh-CN" altLang="en-US" sz="2400" b="1">
                <a:solidFill>
                  <a:srgbClr val="1F0CD8"/>
                </a:solidFill>
                <a:latin typeface="宋体" panose="02010600030101010101" pitchFamily="2" charset="-122"/>
              </a:rPr>
              <a:t>有关。</a:t>
            </a:r>
          </a:p>
        </p:txBody>
      </p:sp>
      <p:sp>
        <p:nvSpPr>
          <p:cNvPr id="13319" name="文本框 13318"/>
          <p:cNvSpPr txBox="1">
            <a:spLocks noChangeArrowheads="1"/>
          </p:cNvSpPr>
          <p:nvPr/>
        </p:nvSpPr>
        <p:spPr bwMode="auto">
          <a:xfrm>
            <a:off x="347663" y="5507038"/>
            <a:ext cx="524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1F0CD8"/>
                </a:solidFill>
                <a:latin typeface="Arial" panose="020B0604020202020204" pitchFamily="34" charset="0"/>
              </a:rPr>
              <a:t>3、能量转化：电能主要转化为机械能</a:t>
            </a:r>
          </a:p>
        </p:txBody>
      </p: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2774950" y="1196975"/>
            <a:ext cx="1398588" cy="1727200"/>
            <a:chOff x="5824" y="712"/>
            <a:chExt cx="2939" cy="3628"/>
          </a:xfrm>
        </p:grpSpPr>
        <p:grpSp>
          <p:nvGrpSpPr>
            <p:cNvPr id="8219" name="组合 12315"/>
            <p:cNvGrpSpPr>
              <a:grpSpLocks/>
            </p:cNvGrpSpPr>
            <p:nvPr/>
          </p:nvGrpSpPr>
          <p:grpSpPr bwMode="auto">
            <a:xfrm>
              <a:off x="5824" y="712"/>
              <a:ext cx="2483" cy="3628"/>
              <a:chOff x="0" y="0"/>
              <a:chExt cx="1056" cy="1584"/>
            </a:xfrm>
          </p:grpSpPr>
          <p:sp>
            <p:nvSpPr>
              <p:cNvPr id="8222" name="Freeform 10"/>
              <p:cNvSpPr>
                <a:spLocks noChangeAspect="1"/>
              </p:cNvSpPr>
              <p:nvPr/>
            </p:nvSpPr>
            <p:spPr>
              <a:xfrm rot="5400000" flipV="1">
                <a:off x="360" y="360"/>
                <a:ext cx="336" cy="1056"/>
              </a:xfrm>
              <a:custGeom>
                <a:avLst/>
                <a:gdLst/>
                <a:ahLst/>
                <a:cxnLst>
                  <a:cxn ang="0">
                    <a:pos x="209" y="4004"/>
                  </a:cxn>
                  <a:cxn ang="0">
                    <a:pos x="627" y="4033"/>
                  </a:cxn>
                  <a:cxn ang="0">
                    <a:pos x="1042" y="4091"/>
                  </a:cxn>
                  <a:cxn ang="0">
                    <a:pos x="1452" y="4178"/>
                  </a:cxn>
                  <a:cxn ang="0">
                    <a:pos x="1854" y="4294"/>
                  </a:cxn>
                  <a:cxn ang="0">
                    <a:pos x="2248" y="4437"/>
                  </a:cxn>
                  <a:cxn ang="0">
                    <a:pos x="2630" y="4607"/>
                  </a:cxn>
                  <a:cxn ang="0">
                    <a:pos x="3000" y="4804"/>
                  </a:cxn>
                  <a:cxn ang="0">
                    <a:pos x="3355" y="5026"/>
                  </a:cxn>
                  <a:cxn ang="0">
                    <a:pos x="3694" y="5272"/>
                  </a:cxn>
                  <a:cxn ang="0">
                    <a:pos x="4015" y="5541"/>
                  </a:cxn>
                  <a:cxn ang="0">
                    <a:pos x="4316" y="5832"/>
                  </a:cxn>
                  <a:cxn ang="0">
                    <a:pos x="4596" y="6143"/>
                  </a:cxn>
                  <a:cxn ang="0">
                    <a:pos x="4854" y="6473"/>
                  </a:cxn>
                  <a:cxn ang="0">
                    <a:pos x="5088" y="6820"/>
                  </a:cxn>
                  <a:cxn ang="0">
                    <a:pos x="5298" y="7183"/>
                  </a:cxn>
                  <a:cxn ang="0">
                    <a:pos x="5481" y="7560"/>
                  </a:cxn>
                  <a:cxn ang="0">
                    <a:pos x="5638" y="7948"/>
                  </a:cxn>
                  <a:cxn ang="0">
                    <a:pos x="5768" y="8346"/>
                  </a:cxn>
                  <a:cxn ang="0">
                    <a:pos x="5869" y="8753"/>
                  </a:cxn>
                  <a:cxn ang="0">
                    <a:pos x="5942" y="9165"/>
                  </a:cxn>
                  <a:cxn ang="0">
                    <a:pos x="5985" y="9581"/>
                  </a:cxn>
                  <a:cxn ang="0">
                    <a:pos x="6000" y="10000"/>
                  </a:cxn>
                  <a:cxn ang="0">
                    <a:pos x="10000" y="26000"/>
                  </a:cxn>
                  <a:cxn ang="0">
                    <a:pos x="9994" y="9651"/>
                  </a:cxn>
                  <a:cxn ang="0">
                    <a:pos x="9945" y="8955"/>
                  </a:cxn>
                  <a:cxn ang="0">
                    <a:pos x="9848" y="8264"/>
                  </a:cxn>
                  <a:cxn ang="0">
                    <a:pos x="9703" y="7581"/>
                  </a:cxn>
                  <a:cxn ang="0">
                    <a:pos x="9511" y="6910"/>
                  </a:cxn>
                  <a:cxn ang="0">
                    <a:pos x="9272" y="6254"/>
                  </a:cxn>
                  <a:cxn ang="0">
                    <a:pos x="8988" y="5616"/>
                  </a:cxn>
                  <a:cxn ang="0">
                    <a:pos x="8660" y="5000"/>
                  </a:cxn>
                  <a:cxn ang="0">
                    <a:pos x="8290" y="4408"/>
                  </a:cxn>
                  <a:cxn ang="0">
                    <a:pos x="7880" y="3843"/>
                  </a:cxn>
                  <a:cxn ang="0">
                    <a:pos x="7431" y="3309"/>
                  </a:cxn>
                  <a:cxn ang="0">
                    <a:pos x="6947" y="2807"/>
                  </a:cxn>
                  <a:cxn ang="0">
                    <a:pos x="6428" y="2340"/>
                  </a:cxn>
                  <a:cxn ang="0">
                    <a:pos x="5878" y="1910"/>
                  </a:cxn>
                  <a:cxn ang="0">
                    <a:pos x="5299" y="1520"/>
                  </a:cxn>
                  <a:cxn ang="0">
                    <a:pos x="4695" y="1171"/>
                  </a:cxn>
                  <a:cxn ang="0">
                    <a:pos x="4067" y="865"/>
                  </a:cxn>
                  <a:cxn ang="0">
                    <a:pos x="3420" y="603"/>
                  </a:cxn>
                  <a:cxn ang="0">
                    <a:pos x="2756" y="387"/>
                  </a:cxn>
                  <a:cxn ang="0">
                    <a:pos x="2079" y="219"/>
                  </a:cxn>
                  <a:cxn ang="0">
                    <a:pos x="1392" y="97"/>
                  </a:cxn>
                  <a:cxn ang="0">
                    <a:pos x="698" y="24"/>
                  </a:cxn>
                  <a:cxn ang="0">
                    <a:pos x="0" y="0"/>
                  </a:cxn>
                </a:cxnLst>
                <a:rect l="0" t="0" r="0" b="0"/>
                <a:pathLst>
                  <a:path w="10000" h="26000">
                    <a:moveTo>
                      <a:pt x="0" y="4000"/>
                    </a:moveTo>
                    <a:lnTo>
                      <a:pt x="209" y="4004"/>
                    </a:lnTo>
                    <a:lnTo>
                      <a:pt x="419" y="4015"/>
                    </a:lnTo>
                    <a:lnTo>
                      <a:pt x="627" y="4033"/>
                    </a:lnTo>
                    <a:lnTo>
                      <a:pt x="835" y="4058"/>
                    </a:lnTo>
                    <a:lnTo>
                      <a:pt x="1042" y="4091"/>
                    </a:lnTo>
                    <a:lnTo>
                      <a:pt x="1247" y="4131"/>
                    </a:lnTo>
                    <a:lnTo>
                      <a:pt x="1452" y="4178"/>
                    </a:lnTo>
                    <a:lnTo>
                      <a:pt x="1654" y="4232"/>
                    </a:lnTo>
                    <a:lnTo>
                      <a:pt x="1854" y="4294"/>
                    </a:lnTo>
                    <a:lnTo>
                      <a:pt x="2052" y="4362"/>
                    </a:lnTo>
                    <a:lnTo>
                      <a:pt x="2248" y="4437"/>
                    </a:lnTo>
                    <a:lnTo>
                      <a:pt x="2440" y="4519"/>
                    </a:lnTo>
                    <a:lnTo>
                      <a:pt x="2630" y="4607"/>
                    </a:lnTo>
                    <a:lnTo>
                      <a:pt x="2817" y="4702"/>
                    </a:lnTo>
                    <a:lnTo>
                      <a:pt x="3000" y="4804"/>
                    </a:lnTo>
                    <a:lnTo>
                      <a:pt x="3180" y="4912"/>
                    </a:lnTo>
                    <a:lnTo>
                      <a:pt x="3355" y="5026"/>
                    </a:lnTo>
                    <a:lnTo>
                      <a:pt x="3527" y="5146"/>
                    </a:lnTo>
                    <a:lnTo>
                      <a:pt x="3694" y="5272"/>
                    </a:lnTo>
                    <a:lnTo>
                      <a:pt x="3857" y="5404"/>
                    </a:lnTo>
                    <a:lnTo>
                      <a:pt x="4015" y="5541"/>
                    </a:lnTo>
                    <a:lnTo>
                      <a:pt x="4168" y="5684"/>
                    </a:lnTo>
                    <a:lnTo>
                      <a:pt x="4316" y="5832"/>
                    </a:lnTo>
                    <a:lnTo>
                      <a:pt x="4459" y="5985"/>
                    </a:lnTo>
                    <a:lnTo>
                      <a:pt x="4596" y="6143"/>
                    </a:lnTo>
                    <a:lnTo>
                      <a:pt x="4728" y="6306"/>
                    </a:lnTo>
                    <a:lnTo>
                      <a:pt x="4854" y="6473"/>
                    </a:lnTo>
                    <a:lnTo>
                      <a:pt x="4974" y="6645"/>
                    </a:lnTo>
                    <a:lnTo>
                      <a:pt x="5088" y="6820"/>
                    </a:lnTo>
                    <a:lnTo>
                      <a:pt x="5196" y="7000"/>
                    </a:lnTo>
                    <a:lnTo>
                      <a:pt x="5298" y="7183"/>
                    </a:lnTo>
                    <a:lnTo>
                      <a:pt x="5393" y="7370"/>
                    </a:lnTo>
                    <a:lnTo>
                      <a:pt x="5481" y="7560"/>
                    </a:lnTo>
                    <a:lnTo>
                      <a:pt x="5563" y="7752"/>
                    </a:lnTo>
                    <a:lnTo>
                      <a:pt x="5638" y="7948"/>
                    </a:lnTo>
                    <a:lnTo>
                      <a:pt x="5706" y="8146"/>
                    </a:lnTo>
                    <a:lnTo>
                      <a:pt x="5768" y="8346"/>
                    </a:lnTo>
                    <a:lnTo>
                      <a:pt x="5822" y="8548"/>
                    </a:lnTo>
                    <a:lnTo>
                      <a:pt x="5869" y="8753"/>
                    </a:lnTo>
                    <a:lnTo>
                      <a:pt x="5909" y="8958"/>
                    </a:lnTo>
                    <a:lnTo>
                      <a:pt x="5942" y="9165"/>
                    </a:lnTo>
                    <a:lnTo>
                      <a:pt x="5967" y="9373"/>
                    </a:lnTo>
                    <a:lnTo>
                      <a:pt x="5985" y="9581"/>
                    </a:lnTo>
                    <a:lnTo>
                      <a:pt x="5996" y="9791"/>
                    </a:lnTo>
                    <a:lnTo>
                      <a:pt x="6000" y="10000"/>
                    </a:lnTo>
                    <a:lnTo>
                      <a:pt x="6000" y="26000"/>
                    </a:lnTo>
                    <a:lnTo>
                      <a:pt x="10000" y="26000"/>
                    </a:lnTo>
                    <a:lnTo>
                      <a:pt x="10000" y="10000"/>
                    </a:lnTo>
                    <a:lnTo>
                      <a:pt x="9994" y="9651"/>
                    </a:lnTo>
                    <a:lnTo>
                      <a:pt x="9976" y="9302"/>
                    </a:lnTo>
                    <a:lnTo>
                      <a:pt x="9945" y="8955"/>
                    </a:lnTo>
                    <a:lnTo>
                      <a:pt x="9903" y="8608"/>
                    </a:lnTo>
                    <a:lnTo>
                      <a:pt x="9848" y="8264"/>
                    </a:lnTo>
                    <a:lnTo>
                      <a:pt x="9781" y="7921"/>
                    </a:lnTo>
                    <a:lnTo>
                      <a:pt x="9703" y="7581"/>
                    </a:lnTo>
                    <a:lnTo>
                      <a:pt x="9613" y="7244"/>
                    </a:lnTo>
                    <a:lnTo>
                      <a:pt x="9511" y="6910"/>
                    </a:lnTo>
                    <a:lnTo>
                      <a:pt x="9397" y="6580"/>
                    </a:lnTo>
                    <a:lnTo>
                      <a:pt x="9272" y="6254"/>
                    </a:lnTo>
                    <a:lnTo>
                      <a:pt x="9135" y="5933"/>
                    </a:lnTo>
                    <a:lnTo>
                      <a:pt x="8988" y="5616"/>
                    </a:lnTo>
                    <a:lnTo>
                      <a:pt x="8829" y="5305"/>
                    </a:lnTo>
                    <a:lnTo>
                      <a:pt x="8660" y="5000"/>
                    </a:lnTo>
                    <a:lnTo>
                      <a:pt x="8480" y="4701"/>
                    </a:lnTo>
                    <a:lnTo>
                      <a:pt x="8290" y="4408"/>
                    </a:lnTo>
                    <a:lnTo>
                      <a:pt x="8090" y="4122"/>
                    </a:lnTo>
                    <a:lnTo>
                      <a:pt x="7880" y="3843"/>
                    </a:lnTo>
                    <a:lnTo>
                      <a:pt x="7660" y="3572"/>
                    </a:lnTo>
                    <a:lnTo>
                      <a:pt x="7431" y="3309"/>
                    </a:lnTo>
                    <a:lnTo>
                      <a:pt x="7193" y="3053"/>
                    </a:lnTo>
                    <a:lnTo>
                      <a:pt x="6947" y="2807"/>
                    </a:lnTo>
                    <a:lnTo>
                      <a:pt x="6691" y="2569"/>
                    </a:lnTo>
                    <a:lnTo>
                      <a:pt x="6428" y="2340"/>
                    </a:lnTo>
                    <a:lnTo>
                      <a:pt x="6157" y="2120"/>
                    </a:lnTo>
                    <a:lnTo>
                      <a:pt x="5878" y="1910"/>
                    </a:lnTo>
                    <a:lnTo>
                      <a:pt x="5592" y="1710"/>
                    </a:lnTo>
                    <a:lnTo>
                      <a:pt x="5299" y="1520"/>
                    </a:lnTo>
                    <a:lnTo>
                      <a:pt x="5000" y="1340"/>
                    </a:lnTo>
                    <a:lnTo>
                      <a:pt x="4695" y="1171"/>
                    </a:lnTo>
                    <a:lnTo>
                      <a:pt x="4384" y="1012"/>
                    </a:lnTo>
                    <a:lnTo>
                      <a:pt x="4067" y="865"/>
                    </a:lnTo>
                    <a:lnTo>
                      <a:pt x="3746" y="728"/>
                    </a:lnTo>
                    <a:lnTo>
                      <a:pt x="3420" y="603"/>
                    </a:lnTo>
                    <a:lnTo>
                      <a:pt x="3090" y="489"/>
                    </a:lnTo>
                    <a:lnTo>
                      <a:pt x="2756" y="387"/>
                    </a:lnTo>
                    <a:lnTo>
                      <a:pt x="2419" y="297"/>
                    </a:lnTo>
                    <a:lnTo>
                      <a:pt x="2079" y="219"/>
                    </a:lnTo>
                    <a:lnTo>
                      <a:pt x="1736" y="152"/>
                    </a:lnTo>
                    <a:lnTo>
                      <a:pt x="1392" y="97"/>
                    </a:lnTo>
                    <a:lnTo>
                      <a:pt x="1045" y="55"/>
                    </a:lnTo>
                    <a:lnTo>
                      <a:pt x="698" y="24"/>
                    </a:lnTo>
                    <a:lnTo>
                      <a:pt x="349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00"/>
              </a:solidFill>
              <a:ln w="9525"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5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AutoShape 11"/>
              <p:cNvSpPr>
                <a:spLocks noChangeArrowheads="1"/>
              </p:cNvSpPr>
              <p:nvPr/>
            </p:nvSpPr>
            <p:spPr bwMode="auto">
              <a:xfrm rot="-8423894">
                <a:off x="769" y="0"/>
                <a:ext cx="96" cy="1584"/>
              </a:xfrm>
              <a:prstGeom prst="can">
                <a:avLst>
                  <a:gd name="adj" fmla="val 12497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5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2"/>
              <p:cNvSpPr>
                <a:spLocks noChangeAspect="1"/>
              </p:cNvSpPr>
              <p:nvPr/>
            </p:nvSpPr>
            <p:spPr>
              <a:xfrm rot="5400000" flipH="1" flipV="1">
                <a:off x="360" y="23"/>
                <a:ext cx="336" cy="1056"/>
              </a:xfrm>
              <a:custGeom>
                <a:avLst/>
                <a:gdLst/>
                <a:ahLst/>
                <a:cxnLst>
                  <a:cxn ang="0">
                    <a:pos x="209" y="4004"/>
                  </a:cxn>
                  <a:cxn ang="0">
                    <a:pos x="627" y="4033"/>
                  </a:cxn>
                  <a:cxn ang="0">
                    <a:pos x="1042" y="4091"/>
                  </a:cxn>
                  <a:cxn ang="0">
                    <a:pos x="1452" y="4178"/>
                  </a:cxn>
                  <a:cxn ang="0">
                    <a:pos x="1854" y="4294"/>
                  </a:cxn>
                  <a:cxn ang="0">
                    <a:pos x="2248" y="4437"/>
                  </a:cxn>
                  <a:cxn ang="0">
                    <a:pos x="2630" y="4607"/>
                  </a:cxn>
                  <a:cxn ang="0">
                    <a:pos x="3000" y="4804"/>
                  </a:cxn>
                  <a:cxn ang="0">
                    <a:pos x="3355" y="5026"/>
                  </a:cxn>
                  <a:cxn ang="0">
                    <a:pos x="3694" y="5272"/>
                  </a:cxn>
                  <a:cxn ang="0">
                    <a:pos x="4015" y="5541"/>
                  </a:cxn>
                  <a:cxn ang="0">
                    <a:pos x="4316" y="5832"/>
                  </a:cxn>
                  <a:cxn ang="0">
                    <a:pos x="4596" y="6143"/>
                  </a:cxn>
                  <a:cxn ang="0">
                    <a:pos x="4854" y="6473"/>
                  </a:cxn>
                  <a:cxn ang="0">
                    <a:pos x="5088" y="6820"/>
                  </a:cxn>
                  <a:cxn ang="0">
                    <a:pos x="5298" y="7183"/>
                  </a:cxn>
                  <a:cxn ang="0">
                    <a:pos x="5481" y="7560"/>
                  </a:cxn>
                  <a:cxn ang="0">
                    <a:pos x="5638" y="7948"/>
                  </a:cxn>
                  <a:cxn ang="0">
                    <a:pos x="5768" y="8346"/>
                  </a:cxn>
                  <a:cxn ang="0">
                    <a:pos x="5869" y="8753"/>
                  </a:cxn>
                  <a:cxn ang="0">
                    <a:pos x="5942" y="9165"/>
                  </a:cxn>
                  <a:cxn ang="0">
                    <a:pos x="5985" y="9581"/>
                  </a:cxn>
                  <a:cxn ang="0">
                    <a:pos x="6000" y="10000"/>
                  </a:cxn>
                  <a:cxn ang="0">
                    <a:pos x="10000" y="26000"/>
                  </a:cxn>
                  <a:cxn ang="0">
                    <a:pos x="9994" y="9651"/>
                  </a:cxn>
                  <a:cxn ang="0">
                    <a:pos x="9945" y="8955"/>
                  </a:cxn>
                  <a:cxn ang="0">
                    <a:pos x="9848" y="8264"/>
                  </a:cxn>
                  <a:cxn ang="0">
                    <a:pos x="9703" y="7581"/>
                  </a:cxn>
                  <a:cxn ang="0">
                    <a:pos x="9511" y="6910"/>
                  </a:cxn>
                  <a:cxn ang="0">
                    <a:pos x="9272" y="6254"/>
                  </a:cxn>
                  <a:cxn ang="0">
                    <a:pos x="8988" y="5616"/>
                  </a:cxn>
                  <a:cxn ang="0">
                    <a:pos x="8660" y="5000"/>
                  </a:cxn>
                  <a:cxn ang="0">
                    <a:pos x="8290" y="4408"/>
                  </a:cxn>
                  <a:cxn ang="0">
                    <a:pos x="7880" y="3843"/>
                  </a:cxn>
                  <a:cxn ang="0">
                    <a:pos x="7431" y="3309"/>
                  </a:cxn>
                  <a:cxn ang="0">
                    <a:pos x="6947" y="2807"/>
                  </a:cxn>
                  <a:cxn ang="0">
                    <a:pos x="6428" y="2340"/>
                  </a:cxn>
                  <a:cxn ang="0">
                    <a:pos x="5878" y="1910"/>
                  </a:cxn>
                  <a:cxn ang="0">
                    <a:pos x="5299" y="1520"/>
                  </a:cxn>
                  <a:cxn ang="0">
                    <a:pos x="4695" y="1171"/>
                  </a:cxn>
                  <a:cxn ang="0">
                    <a:pos x="4067" y="865"/>
                  </a:cxn>
                  <a:cxn ang="0">
                    <a:pos x="3420" y="603"/>
                  </a:cxn>
                  <a:cxn ang="0">
                    <a:pos x="2756" y="387"/>
                  </a:cxn>
                  <a:cxn ang="0">
                    <a:pos x="2079" y="219"/>
                  </a:cxn>
                  <a:cxn ang="0">
                    <a:pos x="1392" y="97"/>
                  </a:cxn>
                  <a:cxn ang="0">
                    <a:pos x="698" y="24"/>
                  </a:cxn>
                  <a:cxn ang="0">
                    <a:pos x="0" y="0"/>
                  </a:cxn>
                </a:cxnLst>
                <a:rect l="0" t="0" r="0" b="0"/>
                <a:pathLst>
                  <a:path w="10000" h="26000">
                    <a:moveTo>
                      <a:pt x="0" y="4000"/>
                    </a:moveTo>
                    <a:lnTo>
                      <a:pt x="209" y="4004"/>
                    </a:lnTo>
                    <a:lnTo>
                      <a:pt x="419" y="4015"/>
                    </a:lnTo>
                    <a:lnTo>
                      <a:pt x="627" y="4033"/>
                    </a:lnTo>
                    <a:lnTo>
                      <a:pt x="835" y="4058"/>
                    </a:lnTo>
                    <a:lnTo>
                      <a:pt x="1042" y="4091"/>
                    </a:lnTo>
                    <a:lnTo>
                      <a:pt x="1247" y="4131"/>
                    </a:lnTo>
                    <a:lnTo>
                      <a:pt x="1452" y="4178"/>
                    </a:lnTo>
                    <a:lnTo>
                      <a:pt x="1654" y="4232"/>
                    </a:lnTo>
                    <a:lnTo>
                      <a:pt x="1854" y="4294"/>
                    </a:lnTo>
                    <a:lnTo>
                      <a:pt x="2052" y="4362"/>
                    </a:lnTo>
                    <a:lnTo>
                      <a:pt x="2248" y="4437"/>
                    </a:lnTo>
                    <a:lnTo>
                      <a:pt x="2440" y="4519"/>
                    </a:lnTo>
                    <a:lnTo>
                      <a:pt x="2630" y="4607"/>
                    </a:lnTo>
                    <a:lnTo>
                      <a:pt x="2817" y="4702"/>
                    </a:lnTo>
                    <a:lnTo>
                      <a:pt x="3000" y="4804"/>
                    </a:lnTo>
                    <a:lnTo>
                      <a:pt x="3180" y="4912"/>
                    </a:lnTo>
                    <a:lnTo>
                      <a:pt x="3355" y="5026"/>
                    </a:lnTo>
                    <a:lnTo>
                      <a:pt x="3527" y="5146"/>
                    </a:lnTo>
                    <a:lnTo>
                      <a:pt x="3694" y="5272"/>
                    </a:lnTo>
                    <a:lnTo>
                      <a:pt x="3857" y="5404"/>
                    </a:lnTo>
                    <a:lnTo>
                      <a:pt x="4015" y="5541"/>
                    </a:lnTo>
                    <a:lnTo>
                      <a:pt x="4168" y="5684"/>
                    </a:lnTo>
                    <a:lnTo>
                      <a:pt x="4316" y="5832"/>
                    </a:lnTo>
                    <a:lnTo>
                      <a:pt x="4459" y="5985"/>
                    </a:lnTo>
                    <a:lnTo>
                      <a:pt x="4596" y="6143"/>
                    </a:lnTo>
                    <a:lnTo>
                      <a:pt x="4728" y="6306"/>
                    </a:lnTo>
                    <a:lnTo>
                      <a:pt x="4854" y="6473"/>
                    </a:lnTo>
                    <a:lnTo>
                      <a:pt x="4974" y="6645"/>
                    </a:lnTo>
                    <a:lnTo>
                      <a:pt x="5088" y="6820"/>
                    </a:lnTo>
                    <a:lnTo>
                      <a:pt x="5196" y="7000"/>
                    </a:lnTo>
                    <a:lnTo>
                      <a:pt x="5298" y="7183"/>
                    </a:lnTo>
                    <a:lnTo>
                      <a:pt x="5393" y="7370"/>
                    </a:lnTo>
                    <a:lnTo>
                      <a:pt x="5481" y="7560"/>
                    </a:lnTo>
                    <a:lnTo>
                      <a:pt x="5563" y="7752"/>
                    </a:lnTo>
                    <a:lnTo>
                      <a:pt x="5638" y="7948"/>
                    </a:lnTo>
                    <a:lnTo>
                      <a:pt x="5706" y="8146"/>
                    </a:lnTo>
                    <a:lnTo>
                      <a:pt x="5768" y="8346"/>
                    </a:lnTo>
                    <a:lnTo>
                      <a:pt x="5822" y="8548"/>
                    </a:lnTo>
                    <a:lnTo>
                      <a:pt x="5869" y="8753"/>
                    </a:lnTo>
                    <a:lnTo>
                      <a:pt x="5909" y="8958"/>
                    </a:lnTo>
                    <a:lnTo>
                      <a:pt x="5942" y="9165"/>
                    </a:lnTo>
                    <a:lnTo>
                      <a:pt x="5967" y="9373"/>
                    </a:lnTo>
                    <a:lnTo>
                      <a:pt x="5985" y="9581"/>
                    </a:lnTo>
                    <a:lnTo>
                      <a:pt x="5996" y="9791"/>
                    </a:lnTo>
                    <a:lnTo>
                      <a:pt x="6000" y="10000"/>
                    </a:lnTo>
                    <a:lnTo>
                      <a:pt x="6000" y="26000"/>
                    </a:lnTo>
                    <a:lnTo>
                      <a:pt x="10000" y="26000"/>
                    </a:lnTo>
                    <a:lnTo>
                      <a:pt x="10000" y="10000"/>
                    </a:lnTo>
                    <a:lnTo>
                      <a:pt x="9994" y="9651"/>
                    </a:lnTo>
                    <a:lnTo>
                      <a:pt x="9976" y="9302"/>
                    </a:lnTo>
                    <a:lnTo>
                      <a:pt x="9945" y="8955"/>
                    </a:lnTo>
                    <a:lnTo>
                      <a:pt x="9903" y="8608"/>
                    </a:lnTo>
                    <a:lnTo>
                      <a:pt x="9848" y="8264"/>
                    </a:lnTo>
                    <a:lnTo>
                      <a:pt x="9781" y="7921"/>
                    </a:lnTo>
                    <a:lnTo>
                      <a:pt x="9703" y="7581"/>
                    </a:lnTo>
                    <a:lnTo>
                      <a:pt x="9613" y="7244"/>
                    </a:lnTo>
                    <a:lnTo>
                      <a:pt x="9511" y="6910"/>
                    </a:lnTo>
                    <a:lnTo>
                      <a:pt x="9397" y="6580"/>
                    </a:lnTo>
                    <a:lnTo>
                      <a:pt x="9272" y="6254"/>
                    </a:lnTo>
                    <a:lnTo>
                      <a:pt x="9135" y="5933"/>
                    </a:lnTo>
                    <a:lnTo>
                      <a:pt x="8988" y="5616"/>
                    </a:lnTo>
                    <a:lnTo>
                      <a:pt x="8829" y="5305"/>
                    </a:lnTo>
                    <a:lnTo>
                      <a:pt x="8660" y="5000"/>
                    </a:lnTo>
                    <a:lnTo>
                      <a:pt x="8480" y="4701"/>
                    </a:lnTo>
                    <a:lnTo>
                      <a:pt x="8290" y="4408"/>
                    </a:lnTo>
                    <a:lnTo>
                      <a:pt x="8090" y="4122"/>
                    </a:lnTo>
                    <a:lnTo>
                      <a:pt x="7880" y="3843"/>
                    </a:lnTo>
                    <a:lnTo>
                      <a:pt x="7660" y="3572"/>
                    </a:lnTo>
                    <a:lnTo>
                      <a:pt x="7431" y="3309"/>
                    </a:lnTo>
                    <a:lnTo>
                      <a:pt x="7193" y="3053"/>
                    </a:lnTo>
                    <a:lnTo>
                      <a:pt x="6947" y="2807"/>
                    </a:lnTo>
                    <a:lnTo>
                      <a:pt x="6691" y="2569"/>
                    </a:lnTo>
                    <a:lnTo>
                      <a:pt x="6428" y="2340"/>
                    </a:lnTo>
                    <a:lnTo>
                      <a:pt x="6157" y="2120"/>
                    </a:lnTo>
                    <a:lnTo>
                      <a:pt x="5878" y="1910"/>
                    </a:lnTo>
                    <a:lnTo>
                      <a:pt x="5592" y="1710"/>
                    </a:lnTo>
                    <a:lnTo>
                      <a:pt x="5299" y="1520"/>
                    </a:lnTo>
                    <a:lnTo>
                      <a:pt x="5000" y="1340"/>
                    </a:lnTo>
                    <a:lnTo>
                      <a:pt x="4695" y="1171"/>
                    </a:lnTo>
                    <a:lnTo>
                      <a:pt x="4384" y="1012"/>
                    </a:lnTo>
                    <a:lnTo>
                      <a:pt x="4067" y="865"/>
                    </a:lnTo>
                    <a:lnTo>
                      <a:pt x="3746" y="728"/>
                    </a:lnTo>
                    <a:lnTo>
                      <a:pt x="3420" y="603"/>
                    </a:lnTo>
                    <a:lnTo>
                      <a:pt x="3090" y="489"/>
                    </a:lnTo>
                    <a:lnTo>
                      <a:pt x="2756" y="387"/>
                    </a:lnTo>
                    <a:lnTo>
                      <a:pt x="2419" y="297"/>
                    </a:lnTo>
                    <a:lnTo>
                      <a:pt x="2079" y="219"/>
                    </a:lnTo>
                    <a:lnTo>
                      <a:pt x="1736" y="152"/>
                    </a:lnTo>
                    <a:lnTo>
                      <a:pt x="1392" y="97"/>
                    </a:lnTo>
                    <a:lnTo>
                      <a:pt x="1045" y="55"/>
                    </a:lnTo>
                    <a:lnTo>
                      <a:pt x="698" y="24"/>
                    </a:lnTo>
                    <a:lnTo>
                      <a:pt x="349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66FF"/>
              </a:solidFill>
              <a:ln w="9525"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66FF"/>
                </a:extrusionClr>
              </a:sp3d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50" noProof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23" name="Text Box 42"/>
            <p:cNvSpPr txBox="1">
              <a:spLocks noChangeArrowheads="1"/>
            </p:cNvSpPr>
            <p:nvPr/>
          </p:nvSpPr>
          <p:spPr bwMode="auto">
            <a:xfrm>
              <a:off x="7106" y="3518"/>
              <a:ext cx="106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>
                  <a:solidFill>
                    <a:srgbClr val="44546A"/>
                  </a:solidFill>
                </a:rPr>
                <a:t>乙</a:t>
              </a:r>
            </a:p>
          </p:txBody>
        </p:sp>
        <p:sp>
          <p:nvSpPr>
            <p:cNvPr id="8224" name="Text Box 7"/>
            <p:cNvSpPr txBox="1">
              <a:spLocks noChangeArrowheads="1"/>
            </p:cNvSpPr>
            <p:nvPr/>
          </p:nvSpPr>
          <p:spPr bwMode="auto">
            <a:xfrm>
              <a:off x="7797" y="1404"/>
              <a:ext cx="56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8225" name="Text Box 7"/>
            <p:cNvSpPr txBox="1">
              <a:spLocks noChangeArrowheads="1"/>
            </p:cNvSpPr>
            <p:nvPr/>
          </p:nvSpPr>
          <p:spPr bwMode="auto">
            <a:xfrm>
              <a:off x="7745" y="2634"/>
              <a:ext cx="56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8228" name="Line 27"/>
            <p:cNvSpPr/>
            <p:nvPr/>
          </p:nvSpPr>
          <p:spPr>
            <a:xfrm flipH="1">
              <a:off x="7218" y="1849"/>
              <a:ext cx="1081" cy="1327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bevel/>
              <a:headEnd type="none" w="lg" len="lg"/>
              <a:tailEnd type="arrow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27" name="Text Box 28"/>
            <p:cNvSpPr txBox="1">
              <a:spLocks noChangeArrowheads="1"/>
            </p:cNvSpPr>
            <p:nvPr/>
          </p:nvSpPr>
          <p:spPr bwMode="auto">
            <a:xfrm>
              <a:off x="8229" y="1963"/>
              <a:ext cx="53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7000875" y="1244600"/>
            <a:ext cx="1430338" cy="1566863"/>
            <a:chOff x="14700" y="812"/>
            <a:chExt cx="3003" cy="3290"/>
          </a:xfrm>
        </p:grpSpPr>
        <p:sp>
          <p:nvSpPr>
            <p:cNvPr id="8231" name="Freeform 10"/>
            <p:cNvSpPr>
              <a:spLocks noChangeAspect="1"/>
            </p:cNvSpPr>
            <p:nvPr/>
          </p:nvSpPr>
          <p:spPr>
            <a:xfrm rot="5400000" flipV="1">
              <a:off x="15682" y="1307"/>
              <a:ext cx="700" cy="2670"/>
            </a:xfrm>
            <a:custGeom>
              <a:avLst/>
              <a:gdLst/>
              <a:ahLst/>
              <a:cxnLst>
                <a:cxn ang="0">
                  <a:pos x="209" y="4004"/>
                </a:cxn>
                <a:cxn ang="0">
                  <a:pos x="627" y="4033"/>
                </a:cxn>
                <a:cxn ang="0">
                  <a:pos x="1042" y="4091"/>
                </a:cxn>
                <a:cxn ang="0">
                  <a:pos x="1452" y="4178"/>
                </a:cxn>
                <a:cxn ang="0">
                  <a:pos x="1854" y="4294"/>
                </a:cxn>
                <a:cxn ang="0">
                  <a:pos x="2248" y="4437"/>
                </a:cxn>
                <a:cxn ang="0">
                  <a:pos x="2630" y="4607"/>
                </a:cxn>
                <a:cxn ang="0">
                  <a:pos x="3000" y="4804"/>
                </a:cxn>
                <a:cxn ang="0">
                  <a:pos x="3355" y="5026"/>
                </a:cxn>
                <a:cxn ang="0">
                  <a:pos x="3694" y="5272"/>
                </a:cxn>
                <a:cxn ang="0">
                  <a:pos x="4015" y="5541"/>
                </a:cxn>
                <a:cxn ang="0">
                  <a:pos x="4316" y="5832"/>
                </a:cxn>
                <a:cxn ang="0">
                  <a:pos x="4596" y="6143"/>
                </a:cxn>
                <a:cxn ang="0">
                  <a:pos x="4854" y="6473"/>
                </a:cxn>
                <a:cxn ang="0">
                  <a:pos x="5088" y="6820"/>
                </a:cxn>
                <a:cxn ang="0">
                  <a:pos x="5298" y="7183"/>
                </a:cxn>
                <a:cxn ang="0">
                  <a:pos x="5481" y="7560"/>
                </a:cxn>
                <a:cxn ang="0">
                  <a:pos x="5638" y="7948"/>
                </a:cxn>
                <a:cxn ang="0">
                  <a:pos x="5768" y="8346"/>
                </a:cxn>
                <a:cxn ang="0">
                  <a:pos x="5869" y="8753"/>
                </a:cxn>
                <a:cxn ang="0">
                  <a:pos x="5942" y="9165"/>
                </a:cxn>
                <a:cxn ang="0">
                  <a:pos x="5985" y="9581"/>
                </a:cxn>
                <a:cxn ang="0">
                  <a:pos x="6000" y="10000"/>
                </a:cxn>
                <a:cxn ang="0">
                  <a:pos x="10000" y="26000"/>
                </a:cxn>
                <a:cxn ang="0">
                  <a:pos x="9994" y="9651"/>
                </a:cxn>
                <a:cxn ang="0">
                  <a:pos x="9945" y="8955"/>
                </a:cxn>
                <a:cxn ang="0">
                  <a:pos x="9848" y="8264"/>
                </a:cxn>
                <a:cxn ang="0">
                  <a:pos x="9703" y="7581"/>
                </a:cxn>
                <a:cxn ang="0">
                  <a:pos x="9511" y="6910"/>
                </a:cxn>
                <a:cxn ang="0">
                  <a:pos x="9272" y="6254"/>
                </a:cxn>
                <a:cxn ang="0">
                  <a:pos x="8988" y="5616"/>
                </a:cxn>
                <a:cxn ang="0">
                  <a:pos x="8660" y="5000"/>
                </a:cxn>
                <a:cxn ang="0">
                  <a:pos x="8290" y="4408"/>
                </a:cxn>
                <a:cxn ang="0">
                  <a:pos x="7880" y="3843"/>
                </a:cxn>
                <a:cxn ang="0">
                  <a:pos x="7431" y="3309"/>
                </a:cxn>
                <a:cxn ang="0">
                  <a:pos x="6947" y="2807"/>
                </a:cxn>
                <a:cxn ang="0">
                  <a:pos x="6428" y="2340"/>
                </a:cxn>
                <a:cxn ang="0">
                  <a:pos x="5878" y="1910"/>
                </a:cxn>
                <a:cxn ang="0">
                  <a:pos x="5299" y="1520"/>
                </a:cxn>
                <a:cxn ang="0">
                  <a:pos x="4695" y="1171"/>
                </a:cxn>
                <a:cxn ang="0">
                  <a:pos x="4067" y="865"/>
                </a:cxn>
                <a:cxn ang="0">
                  <a:pos x="3420" y="603"/>
                </a:cxn>
                <a:cxn ang="0">
                  <a:pos x="2756" y="387"/>
                </a:cxn>
                <a:cxn ang="0">
                  <a:pos x="2079" y="219"/>
                </a:cxn>
                <a:cxn ang="0">
                  <a:pos x="1392" y="97"/>
                </a:cxn>
                <a:cxn ang="0">
                  <a:pos x="698" y="24"/>
                </a:cxn>
                <a:cxn ang="0">
                  <a:pos x="0" y="0"/>
                </a:cxn>
              </a:cxnLst>
              <a:rect l="0" t="0" r="0" b="0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FF6600"/>
            </a:soli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8232" name="AutoShape 11"/>
            <p:cNvSpPr>
              <a:spLocks noChangeArrowheads="1"/>
            </p:cNvSpPr>
            <p:nvPr/>
          </p:nvSpPr>
          <p:spPr bwMode="auto">
            <a:xfrm rot="-8460000">
              <a:off x="16652" y="812"/>
              <a:ext cx="243" cy="3290"/>
            </a:xfrm>
            <a:prstGeom prst="can">
              <a:avLst>
                <a:gd name="adj" fmla="val 11740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8233" name="Freeform 12"/>
            <p:cNvSpPr>
              <a:spLocks noChangeAspect="1"/>
            </p:cNvSpPr>
            <p:nvPr/>
          </p:nvSpPr>
          <p:spPr>
            <a:xfrm rot="5400000" flipH="1" flipV="1">
              <a:off x="15693" y="622"/>
              <a:ext cx="700" cy="2666"/>
            </a:xfrm>
            <a:custGeom>
              <a:avLst/>
              <a:gdLst/>
              <a:ahLst/>
              <a:cxnLst>
                <a:cxn ang="0">
                  <a:pos x="209" y="4004"/>
                </a:cxn>
                <a:cxn ang="0">
                  <a:pos x="627" y="4033"/>
                </a:cxn>
                <a:cxn ang="0">
                  <a:pos x="1042" y="4091"/>
                </a:cxn>
                <a:cxn ang="0">
                  <a:pos x="1452" y="4178"/>
                </a:cxn>
                <a:cxn ang="0">
                  <a:pos x="1854" y="4294"/>
                </a:cxn>
                <a:cxn ang="0">
                  <a:pos x="2248" y="4437"/>
                </a:cxn>
                <a:cxn ang="0">
                  <a:pos x="2630" y="4607"/>
                </a:cxn>
                <a:cxn ang="0">
                  <a:pos x="3000" y="4804"/>
                </a:cxn>
                <a:cxn ang="0">
                  <a:pos x="3355" y="5026"/>
                </a:cxn>
                <a:cxn ang="0">
                  <a:pos x="3694" y="5272"/>
                </a:cxn>
                <a:cxn ang="0">
                  <a:pos x="4015" y="5541"/>
                </a:cxn>
                <a:cxn ang="0">
                  <a:pos x="4316" y="5832"/>
                </a:cxn>
                <a:cxn ang="0">
                  <a:pos x="4596" y="6143"/>
                </a:cxn>
                <a:cxn ang="0">
                  <a:pos x="4854" y="6473"/>
                </a:cxn>
                <a:cxn ang="0">
                  <a:pos x="5088" y="6820"/>
                </a:cxn>
                <a:cxn ang="0">
                  <a:pos x="5298" y="7183"/>
                </a:cxn>
                <a:cxn ang="0">
                  <a:pos x="5481" y="7560"/>
                </a:cxn>
                <a:cxn ang="0">
                  <a:pos x="5638" y="7948"/>
                </a:cxn>
                <a:cxn ang="0">
                  <a:pos x="5768" y="8346"/>
                </a:cxn>
                <a:cxn ang="0">
                  <a:pos x="5869" y="8753"/>
                </a:cxn>
                <a:cxn ang="0">
                  <a:pos x="5942" y="9165"/>
                </a:cxn>
                <a:cxn ang="0">
                  <a:pos x="5985" y="9581"/>
                </a:cxn>
                <a:cxn ang="0">
                  <a:pos x="6000" y="10000"/>
                </a:cxn>
                <a:cxn ang="0">
                  <a:pos x="10000" y="26000"/>
                </a:cxn>
                <a:cxn ang="0">
                  <a:pos x="9994" y="9651"/>
                </a:cxn>
                <a:cxn ang="0">
                  <a:pos x="9945" y="8955"/>
                </a:cxn>
                <a:cxn ang="0">
                  <a:pos x="9848" y="8264"/>
                </a:cxn>
                <a:cxn ang="0">
                  <a:pos x="9703" y="7581"/>
                </a:cxn>
                <a:cxn ang="0">
                  <a:pos x="9511" y="6910"/>
                </a:cxn>
                <a:cxn ang="0">
                  <a:pos x="9272" y="6254"/>
                </a:cxn>
                <a:cxn ang="0">
                  <a:pos x="8988" y="5616"/>
                </a:cxn>
                <a:cxn ang="0">
                  <a:pos x="8660" y="5000"/>
                </a:cxn>
                <a:cxn ang="0">
                  <a:pos x="8290" y="4408"/>
                </a:cxn>
                <a:cxn ang="0">
                  <a:pos x="7880" y="3843"/>
                </a:cxn>
                <a:cxn ang="0">
                  <a:pos x="7431" y="3309"/>
                </a:cxn>
                <a:cxn ang="0">
                  <a:pos x="6947" y="2807"/>
                </a:cxn>
                <a:cxn ang="0">
                  <a:pos x="6428" y="2340"/>
                </a:cxn>
                <a:cxn ang="0">
                  <a:pos x="5878" y="1910"/>
                </a:cxn>
                <a:cxn ang="0">
                  <a:pos x="5299" y="1520"/>
                </a:cxn>
                <a:cxn ang="0">
                  <a:pos x="4695" y="1171"/>
                </a:cxn>
                <a:cxn ang="0">
                  <a:pos x="4067" y="865"/>
                </a:cxn>
                <a:cxn ang="0">
                  <a:pos x="3420" y="603"/>
                </a:cxn>
                <a:cxn ang="0">
                  <a:pos x="2756" y="387"/>
                </a:cxn>
                <a:cxn ang="0">
                  <a:pos x="2079" y="219"/>
                </a:cxn>
                <a:cxn ang="0">
                  <a:pos x="1392" y="97"/>
                </a:cxn>
                <a:cxn ang="0">
                  <a:pos x="698" y="24"/>
                </a:cxn>
                <a:cxn ang="0">
                  <a:pos x="0" y="0"/>
                </a:cxn>
              </a:cxnLst>
              <a:rect l="0" t="0" r="0" b="0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3366FF"/>
            </a:soli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16219" y="1865"/>
              <a:ext cx="57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10" name="Text Box 42"/>
            <p:cNvSpPr txBox="1">
              <a:spLocks noChangeArrowheads="1"/>
            </p:cNvSpPr>
            <p:nvPr/>
          </p:nvSpPr>
          <p:spPr bwMode="auto">
            <a:xfrm>
              <a:off x="16090" y="3359"/>
              <a:ext cx="114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>
                  <a:solidFill>
                    <a:srgbClr val="44546A"/>
                  </a:solidFill>
                </a:rPr>
                <a:t>丁</a:t>
              </a:r>
            </a:p>
          </p:txBody>
        </p:sp>
        <p:sp>
          <p:nvSpPr>
            <p:cNvPr id="8234" name="Text Box 7"/>
            <p:cNvSpPr txBox="1">
              <a:spLocks noChangeArrowheads="1"/>
            </p:cNvSpPr>
            <p:nvPr/>
          </p:nvSpPr>
          <p:spPr bwMode="auto">
            <a:xfrm>
              <a:off x="16833" y="1441"/>
              <a:ext cx="60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8235" name="Text Box 7"/>
            <p:cNvSpPr txBox="1">
              <a:spLocks noChangeArrowheads="1"/>
            </p:cNvSpPr>
            <p:nvPr/>
          </p:nvSpPr>
          <p:spPr bwMode="auto">
            <a:xfrm>
              <a:off x="16777" y="2855"/>
              <a:ext cx="60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8236" name="文本框 12342"/>
            <p:cNvSpPr txBox="1">
              <a:spLocks noChangeArrowheads="1"/>
            </p:cNvSpPr>
            <p:nvPr/>
          </p:nvSpPr>
          <p:spPr bwMode="auto">
            <a:xfrm>
              <a:off x="16933" y="2539"/>
              <a:ext cx="77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500" b="1">
                  <a:solidFill>
                    <a:prstClr val="white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8239" name="Line 24"/>
            <p:cNvSpPr/>
            <p:nvPr/>
          </p:nvSpPr>
          <p:spPr>
            <a:xfrm flipH="1">
              <a:off x="16107" y="1975"/>
              <a:ext cx="1053" cy="1220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8320088" y="1647825"/>
            <a:ext cx="779462" cy="365125"/>
            <a:chOff x="4028" y="1700"/>
            <a:chExt cx="1637" cy="766"/>
          </a:xfrm>
        </p:grpSpPr>
        <p:sp>
          <p:nvSpPr>
            <p:cNvPr id="8241" name="Line 60"/>
            <p:cNvSpPr/>
            <p:nvPr/>
          </p:nvSpPr>
          <p:spPr>
            <a:xfrm flipH="1">
              <a:off x="4028" y="2250"/>
              <a:ext cx="1017" cy="0"/>
            </a:xfrm>
            <a:prstGeom prst="line">
              <a:avLst/>
            </a:prstGeom>
            <a:ln w="50800" cap="flat" cmpd="sng">
              <a:solidFill>
                <a:schemeClr val="accent1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40" name="Text Box 61"/>
            <p:cNvSpPr txBox="1">
              <a:spLocks noChangeArrowheads="1"/>
            </p:cNvSpPr>
            <p:nvPr/>
          </p:nvSpPr>
          <p:spPr bwMode="auto">
            <a:xfrm>
              <a:off x="4988" y="1700"/>
              <a:ext cx="677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2960688" y="1770063"/>
            <a:ext cx="700087" cy="366712"/>
            <a:chOff x="9486" y="678"/>
            <a:chExt cx="1472" cy="768"/>
          </a:xfrm>
        </p:grpSpPr>
        <p:sp>
          <p:nvSpPr>
            <p:cNvPr id="8244" name="Line 30"/>
            <p:cNvSpPr/>
            <p:nvPr/>
          </p:nvSpPr>
          <p:spPr>
            <a:xfrm flipH="1">
              <a:off x="9943" y="1054"/>
              <a:ext cx="1015" cy="0"/>
            </a:xfrm>
            <a:prstGeom prst="line">
              <a:avLst/>
            </a:prstGeom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43" name="Text Box 31"/>
            <p:cNvSpPr txBox="1">
              <a:spLocks noChangeArrowheads="1"/>
            </p:cNvSpPr>
            <p:nvPr/>
          </p:nvSpPr>
          <p:spPr bwMode="auto">
            <a:xfrm>
              <a:off x="9486" y="678"/>
              <a:ext cx="68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5272088" y="1728788"/>
            <a:ext cx="700087" cy="365125"/>
            <a:chOff x="9486" y="678"/>
            <a:chExt cx="1472" cy="768"/>
          </a:xfrm>
        </p:grpSpPr>
        <p:sp>
          <p:nvSpPr>
            <p:cNvPr id="8247" name="Line 30"/>
            <p:cNvSpPr/>
            <p:nvPr/>
          </p:nvSpPr>
          <p:spPr>
            <a:xfrm flipH="1">
              <a:off x="9943" y="1055"/>
              <a:ext cx="1015" cy="0"/>
            </a:xfrm>
            <a:prstGeom prst="line">
              <a:avLst/>
            </a:prstGeom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50" noProof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46" name="Text Box 31"/>
            <p:cNvSpPr txBox="1">
              <a:spLocks noChangeArrowheads="1"/>
            </p:cNvSpPr>
            <p:nvPr/>
          </p:nvSpPr>
          <p:spPr bwMode="auto">
            <a:xfrm>
              <a:off x="9486" y="678"/>
              <a:ext cx="68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2036763" y="2855913"/>
            <a:ext cx="79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电流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4783138" y="28638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磁场</a:t>
            </a: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1096963" y="3271838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改变</a:t>
            </a:r>
          </a:p>
        </p:txBody>
      </p:sp>
      <p:sp>
        <p:nvSpPr>
          <p:cNvPr id="14" name="文本框 4"/>
          <p:cNvSpPr txBox="1">
            <a:spLocks noChangeArrowheads="1"/>
          </p:cNvSpPr>
          <p:nvPr/>
        </p:nvSpPr>
        <p:spPr bwMode="auto">
          <a:xfrm>
            <a:off x="6837363" y="32718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磁场</a:t>
            </a: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857500" y="4821238"/>
            <a:ext cx="354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电流的方向、磁场的方向</a:t>
            </a:r>
            <a:endParaRPr lang="zh-CN" altLang="en-US" sz="2400" b="1" i="1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8252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5162717" imgH="600437" progId="Paint.Picture">
                  <p:embed/>
                </p:oleObj>
              </mc:Choice>
              <mc:Fallback>
                <p:oleObj r:id="rId3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3" name="对象 10"/>
          <p:cNvGraphicFramePr>
            <a:graphicFrameLocks/>
          </p:cNvGraphicFramePr>
          <p:nvPr/>
        </p:nvGraphicFramePr>
        <p:xfrm>
          <a:off x="-15875" y="6251575"/>
          <a:ext cx="91567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5" imgW="1895717" imgH="371837" progId="Paint.Picture">
                  <p:embed/>
                </p:oleObj>
              </mc:Choice>
              <mc:Fallback>
                <p:oleObj r:id="rId5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6251575"/>
                        <a:ext cx="91567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7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330" grpId="0"/>
      <p:bldP spid="13317" grpId="0"/>
      <p:bldP spid="13319" grpId="0" bldLvl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1"/>
          <p:cNvSpPr txBox="1">
            <a:spLocks noChangeArrowheads="1"/>
          </p:cNvSpPr>
          <p:nvPr/>
        </p:nvSpPr>
        <p:spPr bwMode="auto">
          <a:xfrm>
            <a:off x="5478463" y="4865688"/>
            <a:ext cx="3152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发生顺时针转动</a:t>
            </a:r>
          </a:p>
        </p:txBody>
      </p:sp>
      <p:pic>
        <p:nvPicPr>
          <p:cNvPr id="9218" name="图片 10242" descr="CW3MFAG1O27`3[(WMEUAD@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2365375"/>
            <a:ext cx="36861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1"/>
          <p:cNvSpPr txBox="1">
            <a:spLocks noChangeArrowheads="1"/>
          </p:cNvSpPr>
          <p:nvPr/>
        </p:nvSpPr>
        <p:spPr bwMode="auto">
          <a:xfrm>
            <a:off x="123825" y="1343025"/>
            <a:ext cx="9382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sym typeface="宋体" panose="02010600030101010101" pitchFamily="2" charset="-122"/>
              </a:rPr>
              <a:t>如果把通有电流的线圈放到磁场中，它会怎样呢？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757738" y="2257425"/>
            <a:ext cx="4119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ab边和cd边电流方向相反</a:t>
            </a:r>
            <a:endParaRPr lang="zh-CN" altLang="en-US" sz="2800" b="1" i="1">
              <a:solidFill>
                <a:srgbClr val="3333FF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4" name="直接箭头连接符 3"/>
          <p:cNvCxnSpPr>
            <a:cxnSpLocks noChangeShapeType="1"/>
          </p:cNvCxnSpPr>
          <p:nvPr/>
        </p:nvCxnSpPr>
        <p:spPr bwMode="auto">
          <a:xfrm>
            <a:off x="6757988" y="2878138"/>
            <a:ext cx="14287" cy="658812"/>
          </a:xfrm>
          <a:prstGeom prst="straightConnector1">
            <a:avLst/>
          </a:prstGeom>
          <a:noFill/>
          <a:ln w="47625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11788" y="3573463"/>
            <a:ext cx="2684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受力方向也相反</a:t>
            </a:r>
            <a:endParaRPr lang="zh-CN" altLang="en-US" sz="2800" b="1" i="1">
              <a:solidFill>
                <a:srgbClr val="3333FF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11" name="直接箭头连接符 10"/>
          <p:cNvCxnSpPr>
            <a:cxnSpLocks noChangeShapeType="1"/>
          </p:cNvCxnSpPr>
          <p:nvPr/>
        </p:nvCxnSpPr>
        <p:spPr bwMode="auto">
          <a:xfrm>
            <a:off x="6810375" y="4208463"/>
            <a:ext cx="14288" cy="657225"/>
          </a:xfrm>
          <a:prstGeom prst="straightConnector1">
            <a:avLst/>
          </a:prstGeom>
          <a:noFill/>
          <a:ln w="47625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224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5162717" imgH="600437" progId="Paint.Picture">
                  <p:embed/>
                </p:oleObj>
              </mc:Choice>
              <mc:Fallback>
                <p:oleObj r:id="rId4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6" imgW="1895717" imgH="371837" progId="Paint.Picture">
                  <p:embed/>
                </p:oleObj>
              </mc:Choice>
              <mc:Fallback>
                <p:oleObj r:id="rId6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1266" descr="U_1{3NIS9H~SJY(M}}ARTX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28788"/>
            <a:ext cx="38195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矩形 39"/>
          <p:cNvSpPr>
            <a:spLocks noChangeArrowheads="1"/>
          </p:cNvSpPr>
          <p:nvPr/>
        </p:nvSpPr>
        <p:spPr bwMode="auto">
          <a:xfrm>
            <a:off x="4754563" y="2955925"/>
            <a:ext cx="9058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prstClr val="black"/>
                </a:solidFill>
                <a:latin typeface="宋体" panose="02010600030101010101" pitchFamily="2" charset="-122"/>
              </a:rPr>
              <a:t>　    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平衡位置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：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线圈的平面与磁场垂直时</a:t>
            </a:r>
            <a:endParaRPr lang="en-US" sz="28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333875" y="4554538"/>
            <a:ext cx="4830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线圈具有惯性，还会继续转动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900613" y="2068513"/>
            <a:ext cx="3992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通电线圈受平衡力作用</a:t>
            </a:r>
            <a:endParaRPr lang="en-US" sz="2800" b="1" i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245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5" imgW="5162717" imgH="600437" progId="Paint.Picture">
                  <p:embed/>
                </p:oleObj>
              </mc:Choice>
              <mc:Fallback>
                <p:oleObj r:id="rId5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7" imgW="1895717" imgH="371837" progId="Paint.Picture">
                  <p:embed/>
                </p:oleObj>
              </mc:Choice>
              <mc:Fallback>
                <p:oleObj r:id="rId7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4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>
            <a:spLocks noChangeArrowheads="1"/>
          </p:cNvSpPr>
          <p:nvPr/>
        </p:nvSpPr>
        <p:spPr bwMode="auto">
          <a:xfrm>
            <a:off x="1828800" y="5222875"/>
            <a:ext cx="4327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prstClr val="black"/>
                </a:solidFill>
                <a:latin typeface="宋体" panose="02010600030101010101" pitchFamily="2" charset="-122"/>
              </a:rPr>
              <a:t>　  线圈逆时针旋转</a:t>
            </a:r>
            <a:endParaRPr lang="en-US" sz="36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0" name="图片 12290" descr="1$D_O3S]}1R~B}~OX5LJ%)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389063"/>
            <a:ext cx="3724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对象 3"/>
          <p:cNvGraphicFramePr>
            <a:graphicFrameLocks/>
          </p:cNvGraphicFramePr>
          <p:nvPr/>
        </p:nvGraphicFramePr>
        <p:xfrm>
          <a:off x="-3175" y="-39688"/>
          <a:ext cx="91487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4" imgW="5162717" imgH="600437" progId="Paint.Picture">
                  <p:embed/>
                </p:oleObj>
              </mc:Choice>
              <mc:Fallback>
                <p:oleObj r:id="rId4" imgW="5162717" imgH="600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-39688"/>
                        <a:ext cx="91487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对象 10"/>
          <p:cNvGraphicFramePr>
            <a:graphicFrameLocks/>
          </p:cNvGraphicFramePr>
          <p:nvPr/>
        </p:nvGraphicFramePr>
        <p:xfrm>
          <a:off x="-11113" y="6280150"/>
          <a:ext cx="9156701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6" imgW="1895717" imgH="371837" progId="Paint.Picture">
                  <p:embed/>
                </p:oleObj>
              </mc:Choice>
              <mc:Fallback>
                <p:oleObj r:id="rId6" imgW="1895717" imgH="3718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6280150"/>
                        <a:ext cx="9156701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8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flat" cmpd="sng">
          <a:solidFill>
            <a:srgbClr val="3333FF"/>
          </a:solidFill>
          <a:prstDash val="solid"/>
          <a:round/>
          <a:headEnd type="triangle" w="med" len="med"/>
          <a:tailEnd type="none" w="med" len="med"/>
        </a:ln>
      </a:spPr>
      <a:bodyPr anchor="t"/>
      <a:lstStyle>
        <a:defPPr lvl="0" eaLnBrk="0" hangingPunct="0">
          <a:defRPr lang="zh-CN" altLang="en-US">
            <a:latin typeface="Arial" charset="0"/>
            <a:ea typeface="宋体" charset="-122"/>
          </a:defRPr>
        </a:defPPr>
      </a:lstStyle>
    </a:lnDef>
    <a:txDef>
      <a:spPr>
        <a:noFill/>
        <a:ln w="9525">
          <a:noFill/>
          <a:miter/>
        </a:ln>
      </a:spPr>
      <a:bodyPr wrap="square" anchor="t">
        <a:spAutoFit/>
      </a:bodyPr>
      <a:lstStyle>
        <a:defPPr lvl="0" eaLnBrk="0" hangingPunct="0">
          <a:spcBef>
            <a:spcPct val="50000"/>
          </a:spcBef>
          <a:defRPr lang="en-US" altLang="x-none" sz="2400" b="1" i="1" dirty="0">
            <a:solidFill>
              <a:srgbClr val="3333FF"/>
            </a:solidFill>
            <a:latin typeface="Times New Roman" pitchFamily="2" charset="0"/>
            <a:ea typeface="宋体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Office PowerPoint</Application>
  <PresentationFormat>全屏显示(4:3)</PresentationFormat>
  <Paragraphs>144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华文行楷</vt:lpstr>
      <vt:lpstr>楷体</vt:lpstr>
      <vt:lpstr>楷体_GB2312</vt:lpstr>
      <vt:lpstr>隶书</vt:lpstr>
      <vt:lpstr>宋体</vt:lpstr>
      <vt:lpstr>微软雅黑</vt:lpstr>
      <vt:lpstr>Arial</vt:lpstr>
      <vt:lpstr>Calibri</vt:lpstr>
      <vt:lpstr>Calibri Light</vt:lpstr>
      <vt:lpstr>Times New Roman</vt:lpstr>
      <vt:lpstr>Wingdings 2</vt:lpstr>
      <vt:lpstr>Office 主题</vt:lpstr>
      <vt:lpstr>1_Office 主题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2018-11-12T01:00:34Z</dcterms:created>
  <dcterms:modified xsi:type="dcterms:W3CDTF">2018-11-12T01:01:23Z</dcterms:modified>
</cp:coreProperties>
</file>