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gif" ContentType="image/gif"/>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sldIdLst>
    <p:sldId id="760" r:id="rId4"/>
    <p:sldId id="736" r:id="rId5"/>
    <p:sldId id="737" r:id="rId6"/>
    <p:sldId id="605" r:id="rId7"/>
    <p:sldId id="738" r:id="rId8"/>
    <p:sldId id="739" r:id="rId9"/>
    <p:sldId id="719" r:id="rId10"/>
    <p:sldId id="643" r:id="rId11"/>
    <p:sldId id="718" r:id="rId12"/>
    <p:sldId id="721" r:id="rId13"/>
    <p:sldId id="740" r:id="rId14"/>
    <p:sldId id="704" r:id="rId15"/>
    <p:sldId id="722" r:id="rId16"/>
    <p:sldId id="723" r:id="rId17"/>
    <p:sldId id="726" r:id="rId18"/>
    <p:sldId id="741" r:id="rId19"/>
    <p:sldId id="742" r:id="rId20"/>
    <p:sldId id="524" r:id="rId21"/>
    <p:sldId id="526" r:id="rId22"/>
    <p:sldId id="743" r:id="rId23"/>
    <p:sldId id="744" r:id="rId24"/>
    <p:sldId id="745" r:id="rId25"/>
  </p:sldIdLst>
  <p:sldSz cx="12192000" cy="6858000"/>
  <p:notesSz cx="6858000" cy="9144000"/>
  <p:custDataLst>
    <p:tags r:id="rId26"/>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398" userDrawn="1">
          <p15:clr>
            <a:srgbClr val="A4A3A4"/>
          </p15:clr>
        </p15:guide>
        <p15:guide id="2" pos="3884" userDrawn="1">
          <p15:clr>
            <a:srgbClr val="A4A3A4"/>
          </p15:clr>
        </p15:guide>
      </p15:sldGuideLst>
    </p:ext>
  </p:extLst>
</p:presentation>
</file>

<file path=ppt/commentAuthors.xml><?xml version="1.0" encoding="utf-8"?>
<p:cmAuthorLst xmlns:p="http://schemas.openxmlformats.org/presentationml/2006/main">
  <p:cmAuthor id="1" name="Administrator" initials="A" lastIdx="0" clrIdx="0"/>
  <p:cmAuthor id="2" name="作者" initials="作" lastIdx="0" clrIdx="1"/>
  <p:cmAuthor id="3" name="lenovo" initials="l" lastIdx="0" clrIdx="2"/>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9" d="100"/>
          <a:sy n="69" d="100"/>
        </p:scale>
        <p:origin x="32" y="40"/>
      </p:cViewPr>
      <p:guideLst>
        <p:guide orient="horz" pos="2398"/>
        <p:guide pos="3884"/>
      </p:guideLst>
    </p:cSldViewPr>
  </p:slideViewPr>
  <p:notesTextViewPr>
    <p:cViewPr>
      <p:scale>
        <a:sx n="1" d="1"/>
        <a:sy n="1" d="1"/>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tags" Target="tags/tag165.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heme" Target="theme/theme1.xml" /><Relationship Id="rId3" Type="http://schemas.openxmlformats.org/officeDocument/2006/relationships/notesMaster" Target="notesMasters/notesMaster1.xml" /><Relationship Id="rId30" Type="http://schemas.openxmlformats.org/officeDocument/2006/relationships/tableStyles" Target="tableStyles.xml" /><Relationship Id="rId4" Type="http://schemas.openxmlformats.org/officeDocument/2006/relationships/slide" Target="slides/slide1.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nvGrpSpPr>
      <p:grpSpPr>
        <a:xfrm>
          <a:off x="0" y="0"/>
          <a:ext cx="0" cy="0"/>
        </a:xfrm>
      </p:grpSpPr>
    </p:spTree>
  </p:cSld>
  <p:clrMapOvr>
    <a:masterClrMapping/>
  </p:clrMapOvr>
  <mc:AlternateContent>
    <mc:Choice xmlns:p14="http://schemas.microsoft.com/office/powerpoint/2010/main" Requires="p14">
      <p:transition p14:dur="500"/>
    </mc:Choice>
    <mc:Fallback>
      <p:transition/>
    </mc:Fallback>
  </mc:AlternateContent>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1_标题幻灯片">
    <p:spTree>
      <p:nvGrpSpPr>
        <p:cNvPr id="1" name=""/>
        <p:cNvGrpSpPr/>
        <p:nvPr/>
      </p:nvGrpSpPr>
      <p:grpSpPr>
        <a:xfrm>
          <a:off x="0" y="0"/>
          <a:ext cx="0" cy="0"/>
        </a:xfrm>
      </p:grpSpPr>
      <p:sp>
        <p:nvSpPr>
          <p:cNvPr id="2" name="标题 1"/>
          <p:cNvSpPr>
            <a:spLocks noGrp="1"/>
          </p:cNvSpPr>
          <p:nvPr>
            <p:ph type="ctrTitle"/>
          </p:nvPr>
        </p:nvSpPr>
        <p:spPr>
          <a:xfrm>
            <a:off x="1524150" y="1122363"/>
            <a:ext cx="91449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150" y="3602038"/>
            <a:ext cx="91449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83" y="6356350"/>
            <a:ext cx="2743470" cy="365125"/>
          </a:xfrm>
        </p:spPr>
        <p:txBody>
          <a:bodyPr/>
          <a:lstStyle/>
          <a:p>
            <a:fld id="{AC1B7B3F-A56B-4310-A966-BD55D80449F1}" type="datetimeFigureOut">
              <a:rPr lang="zh-CN" altLang="en-US" smtClean="0"/>
              <a:t/>
            </a:fld>
            <a:endParaRPr lang="zh-CN" altLang="en-US"/>
          </a:p>
        </p:txBody>
      </p:sp>
      <p:sp>
        <p:nvSpPr>
          <p:cNvPr id="5" name="页脚占位符 4"/>
          <p:cNvSpPr>
            <a:spLocks noGrp="1"/>
          </p:cNvSpPr>
          <p:nvPr>
            <p:ph type="ftr" sz="quarter" idx="11"/>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nvPr>
        </p:nvSpPr>
        <p:spPr>
          <a:xfrm>
            <a:off x="8611448" y="6356350"/>
            <a:ext cx="2743470" cy="365125"/>
          </a:xfrm>
        </p:spPr>
        <p:txBody>
          <a:bodyPr/>
          <a:lstStyle/>
          <a:p>
            <a:fld id="{73127340-2293-49D2-96F1-6E7BF0C8FD9C}" type="slidenum">
              <a:rPr lang="zh-CN" altLang="en-US" smtClean="0"/>
              <a:t/>
            </a:fld>
            <a:endParaRPr lang="zh-CN" altLang="en-US"/>
          </a:p>
        </p:txBody>
      </p:sp>
    </p:spTree>
  </p:cSld>
  <p:clrMapOvr>
    <a:masterClrMapping/>
  </p:clrMapOvr>
  <mc:AlternateContent>
    <mc:Choice xmlns:p14="http://schemas.microsoft.com/office/powerpoint/2010/main" Requires="p14">
      <p:transition p14:dur="500"/>
    </mc:Choice>
    <mc:Fallback>
      <p:transition/>
    </mc:Fallback>
  </mc:AlternateContent>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4" name="日期占位符 3"/>
          <p:cNvSpPr>
            <a:spLocks noGrp="1"/>
          </p:cNvSpPr>
          <p:nvPr>
            <p:ph type="dt" sz="half" idx="10"/>
          </p:nvPr>
        </p:nvSpPr>
        <p:spPr>
          <a:xfrm>
            <a:off x="838283" y="6356350"/>
            <a:ext cx="2743470" cy="365125"/>
          </a:xfrm>
        </p:spPr>
        <p:txBody>
          <a:bodyPr/>
          <a:lstStyle/>
          <a:p>
            <a:fld id="{AC1B7B3F-A56B-4310-A966-BD55D80449F1}" type="datetimeFigureOut">
              <a:rPr lang="zh-CN" altLang="en-US" smtClean="0"/>
              <a:t/>
            </a:fld>
            <a:endParaRPr lang="zh-CN" altLang="en-US"/>
          </a:p>
        </p:txBody>
      </p:sp>
      <p:sp>
        <p:nvSpPr>
          <p:cNvPr id="5" name="页脚占位符 4"/>
          <p:cNvSpPr>
            <a:spLocks noGrp="1"/>
          </p:cNvSpPr>
          <p:nvPr>
            <p:ph type="ftr" sz="quarter" idx="11"/>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nvPr>
        </p:nvSpPr>
        <p:spPr>
          <a:xfrm>
            <a:off x="8611448" y="6356350"/>
            <a:ext cx="2743470" cy="365125"/>
          </a:xfrm>
        </p:spPr>
        <p:txBody>
          <a:bodyPr/>
          <a:lstStyle/>
          <a:p>
            <a:fld id="{73127340-2293-49D2-96F1-6E7BF0C8FD9C}" type="slidenum">
              <a:rPr lang="zh-CN" altLang="en-US" smtClean="0"/>
              <a:t/>
            </a:fld>
            <a:endParaRPr lang="zh-CN" altLang="en-US"/>
          </a:p>
        </p:txBody>
      </p:sp>
    </p:spTree>
  </p:cSld>
  <p:clrMapOvr>
    <a:masterClrMapping/>
  </p:clrMapOvr>
  <mc:AlternateContent>
    <mc:Choice xmlns:p14="http://schemas.microsoft.com/office/powerpoint/2010/main" Requires="p14">
      <p:transition p14:dur="500"/>
    </mc:Choice>
    <mc:Fallback>
      <p:transition/>
    </mc:Fallback>
  </mc:AlternateContent>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p:cNvSpPr>
            <a:spLocks noGrp="1"/>
          </p:cNvSpPr>
          <p:nvPr>
            <p:ph type="dt" sz="half" idx="10"/>
          </p:nvPr>
        </p:nvSpPr>
        <p:spPr>
          <a:xfrm>
            <a:off x="838283" y="6356350"/>
            <a:ext cx="2743470" cy="365125"/>
          </a:xfrm>
        </p:spPr>
        <p:txBody>
          <a:bodyPr/>
          <a:lstStyle/>
          <a:p>
            <a:fld id="{82F288E0-7875-42C4-84C8-98DBBD3BF4D2}" type="datetimeFigureOut">
              <a:rPr lang="zh-CN" altLang="en-US" smtClean="0"/>
              <a:t/>
            </a:fld>
            <a:endParaRPr lang="zh-CN" altLang="en-US"/>
          </a:p>
        </p:txBody>
      </p:sp>
      <p:sp>
        <p:nvSpPr>
          <p:cNvPr id="3" name="页脚占位符 2"/>
          <p:cNvSpPr>
            <a:spLocks noGrp="1"/>
          </p:cNvSpPr>
          <p:nvPr>
            <p:ph type="ftr" sz="quarter" idx="11"/>
          </p:nvPr>
        </p:nvSpPr>
        <p:spPr>
          <a:xfrm>
            <a:off x="4038998" y="6356350"/>
            <a:ext cx="4115205" cy="365125"/>
          </a:xfrm>
        </p:spPr>
        <p:txBody>
          <a:bodyPr/>
          <a:lstStyle/>
          <a:p>
            <a:endParaRPr lang="zh-CN" altLang="en-US"/>
          </a:p>
        </p:txBody>
      </p:sp>
      <p:sp>
        <p:nvSpPr>
          <p:cNvPr id="4" name="灯片编号占位符 3"/>
          <p:cNvSpPr>
            <a:spLocks noGrp="1"/>
          </p:cNvSpPr>
          <p:nvPr>
            <p:ph type="sldNum" sz="quarter" idx="12"/>
          </p:nvPr>
        </p:nvSpPr>
        <p:spPr>
          <a:xfrm>
            <a:off x="8611448" y="6356350"/>
            <a:ext cx="2743470" cy="365125"/>
          </a:xfrm>
        </p:spPr>
        <p:txBody>
          <a:bodyPr/>
          <a:lstStyle/>
          <a:p>
            <a:fld id="{7D9BB5D0-35E4-459D-AEF3-FE4D7C45CC19}" type="slidenum">
              <a:rPr lang="zh-CN" altLang="en-US" smtClean="0"/>
              <a:t/>
            </a:fld>
            <a:endParaRPr lang="zh-CN" altLang="en-US"/>
          </a:p>
        </p:txBody>
      </p:sp>
    </p:spTree>
  </p:cSld>
  <p:clrMapOvr>
    <a:masterClrMapping/>
  </p:clrMapOvr>
  <mc:AlternateContent>
    <mc:Choice xmlns:p14="http://schemas.microsoft.com/office/powerpoint/2010/main" Requires="p14">
      <p:transition p14:dur="500"/>
    </mc:Choice>
    <mc:Fallback>
      <p:transition/>
    </mc:Fallback>
  </mc:AlternateContent>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nvGrpSpPr>
      <p:grpSpPr>
        <a:xfrm>
          <a:off x="0" y="0"/>
          <a: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
            </a:fld>
            <a:endParaRPr lang="zh-CN" altLang="en-US"/>
          </a:p>
        </p:txBody>
      </p:sp>
    </p:spTree>
  </p:cSld>
  <p:clrMapOvr>
    <a:masterClrMapping/>
  </p:clrMapOvr>
  <mc:AlternateContent>
    <mc:Choice xmlns:p14="http://schemas.microsoft.com/office/powerpoint/2010/main" Requires="p14">
      <p:transition p14:dur="500"/>
    </mc:Choice>
    <mc:Fallback>
      <p:transition/>
    </mc:Fallback>
  </mc:AlternateContent>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image" Target="file:///D:\qq&#25991;&#20214;\712321467\Image\C2C\Image2\%7b75232B38-A165-1FB7-499C-2E1C792CACB5%7d.png" TargetMode="External" /><Relationship Id="rId11" Type="http://schemas.openxmlformats.org/officeDocument/2006/relationships/image" Target="../media/image3.png"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image" Target="../media/image1.png" /><Relationship Id="rId7" Type="http://schemas.openxmlformats.org/officeDocument/2006/relationships/tags" Target="../tags/tag1.xml" /><Relationship Id="rId8" Type="http://schemas.openxmlformats.org/officeDocument/2006/relationships/image" Target="../media/image2.png" /><Relationship Id="rId9" Type="http://schemas.openxmlformats.org/officeDocument/2006/relationships/tags" Target="../tags/tag2.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noFill/>
        <a:effectLst/>
      </p:bgPr>
    </p:bg>
    <p:spTree>
      <p:nvGrpSpPr>
        <p:cNvPr id="1" name=""/>
        <p:cNvGrpSpPr/>
        <p:nvPr/>
      </p:nvGrpSpPr>
      <p:grpSpPr>
        <a:xfrm>
          <a:off x="0" y="0"/>
          <a:ext cx="0" cy="0"/>
        </a:xfrm>
      </p:grpSpPr>
      <p:pic>
        <p:nvPicPr>
          <p:cNvPr id="8" name="图片 7"/>
          <p:cNvPicPr>
            <a:picLocks noChangeAspect="1"/>
          </p:cNvPicPr>
          <p:nvPr userDrawn="1">
            <p:custDataLst>
              <p:tags r:id="rId7"/>
            </p:custDataLst>
          </p:nvPr>
        </p:nvPicPr>
        <p:blipFill>
          <a:blip r:embed="rId6">
            <a:extLst>
              <a:ext uri="{28A0092B-C50C-407E-A947-70E740481C1C}">
                <a14:useLocalDpi xmlns:a14="http://schemas.microsoft.com/office/drawing/2010/main" val="0"/>
              </a:ext>
            </a:extLst>
          </a:blip>
          <a:srcRect t="1563" b="-1"/>
          <a:stretch>
            <a:fillRect/>
          </a:stretch>
        </p:blipFill>
        <p:spPr>
          <a:xfrm>
            <a:off x="0" y="0"/>
            <a:ext cx="12190095" cy="6858000"/>
          </a:xfrm>
          <a:prstGeom prst="rect">
            <a:avLst/>
          </a:prstGeom>
        </p:spPr>
      </p:pic>
      <p:pic>
        <p:nvPicPr>
          <p:cNvPr id="3" name="图片 2" descr="8523"/>
          <p:cNvPicPr>
            <a:picLocks noChangeAspect="1"/>
          </p:cNvPicPr>
          <p:nvPr userDrawn="1">
            <p:custDataLst>
              <p:tags r:id="rId9"/>
            </p:custDataLst>
          </p:nvPr>
        </p:nvPicPr>
        <p:blipFill>
          <a:blip r:embed="rId8"/>
          <a:stretch>
            <a:fillRect/>
          </a:stretch>
        </p:blipFill>
        <p:spPr>
          <a:xfrm>
            <a:off x="76835" y="100330"/>
            <a:ext cx="12038965" cy="6648450"/>
          </a:xfrm>
          <a:prstGeom prst="rect">
            <a:avLst/>
          </a:prstGeom>
        </p:spPr>
      </p:pic>
      <p:pic>
        <p:nvPicPr>
          <p:cNvPr id="9" name="图片 1073743875" descr="学科网 zxxk.com" title=""/>
          <p:cNvPicPr>
            <a:picLocks noChangeAspect="1"/>
          </p:cNvPicPr>
          <p:nvPr/>
        </p:nvPicPr>
        <p:blipFill>
          <a:blip r:embed="rId11" r:link="rId10"/>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mc:Choice xmlns:p14="http://schemas.microsoft.com/office/powerpoint/2010/main" Requires="p14">
      <p:transition p14:dur="500"/>
    </mc:Choice>
    <mc:Fallback>
      <p:transition/>
    </mc:Fallback>
  </mc:AlternateConten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7.xml" /><Relationship Id="rId11" Type="http://schemas.openxmlformats.org/officeDocument/2006/relationships/tags" Target="../tags/tag8.xml" /><Relationship Id="rId12" Type="http://schemas.openxmlformats.org/officeDocument/2006/relationships/image" Target="../media/image7.png" /><Relationship Id="rId13" Type="http://schemas.openxmlformats.org/officeDocument/2006/relationships/tags" Target="../tags/tag9.xml" /><Relationship Id="rId14" Type="http://schemas.openxmlformats.org/officeDocument/2006/relationships/image" Target="../media/image8.png" /><Relationship Id="rId15" Type="http://schemas.openxmlformats.org/officeDocument/2006/relationships/tags" Target="../tags/tag10.xml" /><Relationship Id="rId16" Type="http://schemas.openxmlformats.org/officeDocument/2006/relationships/tags" Target="../tags/tag11.xml" /><Relationship Id="rId2" Type="http://schemas.openxmlformats.org/officeDocument/2006/relationships/image" Target="../media/image1.png" /><Relationship Id="rId3" Type="http://schemas.openxmlformats.org/officeDocument/2006/relationships/tags" Target="../tags/tag3.xml" /><Relationship Id="rId4" Type="http://schemas.openxmlformats.org/officeDocument/2006/relationships/image" Target="../media/image4.png" /><Relationship Id="rId5" Type="http://schemas.openxmlformats.org/officeDocument/2006/relationships/tags" Target="../tags/tag4.xml" /><Relationship Id="rId6" Type="http://schemas.openxmlformats.org/officeDocument/2006/relationships/tags" Target="../tags/tag5.xml" /><Relationship Id="rId7" Type="http://schemas.openxmlformats.org/officeDocument/2006/relationships/image" Target="../media/image5.png" /><Relationship Id="rId8" Type="http://schemas.openxmlformats.org/officeDocument/2006/relationships/tags" Target="../tags/tag6.xml" /><Relationship Id="rId9" Type="http://schemas.openxmlformats.org/officeDocument/2006/relationships/image" Target="../media/image6.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63.xml" /><Relationship Id="rId11" Type="http://schemas.openxmlformats.org/officeDocument/2006/relationships/tags" Target="../tags/tag64.xml" /><Relationship Id="rId2" Type="http://schemas.openxmlformats.org/officeDocument/2006/relationships/tags" Target="../tags/tag56.xml" /><Relationship Id="rId3" Type="http://schemas.openxmlformats.org/officeDocument/2006/relationships/tags" Target="../tags/tag57.xml" /><Relationship Id="rId4" Type="http://schemas.openxmlformats.org/officeDocument/2006/relationships/tags" Target="../tags/tag58.xml" /><Relationship Id="rId5" Type="http://schemas.openxmlformats.org/officeDocument/2006/relationships/tags" Target="../tags/tag59.xml" /><Relationship Id="rId6" Type="http://schemas.openxmlformats.org/officeDocument/2006/relationships/tags" Target="../tags/tag60.xml" /><Relationship Id="rId7" Type="http://schemas.openxmlformats.org/officeDocument/2006/relationships/tags" Target="../tags/tag61.xml" /><Relationship Id="rId8" Type="http://schemas.openxmlformats.org/officeDocument/2006/relationships/tags" Target="../tags/tag62.xml" /><Relationship Id="rId9" Type="http://schemas.openxmlformats.org/officeDocument/2006/relationships/image" Target="../media/image15.jpe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72.xml" /><Relationship Id="rId11" Type="http://schemas.openxmlformats.org/officeDocument/2006/relationships/tags" Target="../tags/tag73.xml" /><Relationship Id="rId2" Type="http://schemas.openxmlformats.org/officeDocument/2006/relationships/tags" Target="../tags/tag65.xml" /><Relationship Id="rId3" Type="http://schemas.openxmlformats.org/officeDocument/2006/relationships/tags" Target="../tags/tag66.xml" /><Relationship Id="rId4" Type="http://schemas.openxmlformats.org/officeDocument/2006/relationships/tags" Target="../tags/tag67.xml" /><Relationship Id="rId5" Type="http://schemas.openxmlformats.org/officeDocument/2006/relationships/tags" Target="../tags/tag68.xml" /><Relationship Id="rId6" Type="http://schemas.openxmlformats.org/officeDocument/2006/relationships/image" Target="../media/image16.png" /><Relationship Id="rId7" Type="http://schemas.openxmlformats.org/officeDocument/2006/relationships/tags" Target="../tags/tag69.xml" /><Relationship Id="rId8" Type="http://schemas.openxmlformats.org/officeDocument/2006/relationships/tags" Target="../tags/tag70.xml" /><Relationship Id="rId9" Type="http://schemas.openxmlformats.org/officeDocument/2006/relationships/tags" Target="../tags/tag71.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image" Target="../media/image17.jpeg" /><Relationship Id="rId11" Type="http://schemas.openxmlformats.org/officeDocument/2006/relationships/tags" Target="../tags/tag82.xml" /><Relationship Id="rId12" Type="http://schemas.openxmlformats.org/officeDocument/2006/relationships/tags" Target="../tags/tag83.xml" /><Relationship Id="rId2" Type="http://schemas.openxmlformats.org/officeDocument/2006/relationships/tags" Target="../tags/tag74.xml" /><Relationship Id="rId3" Type="http://schemas.openxmlformats.org/officeDocument/2006/relationships/tags" Target="../tags/tag75.xml" /><Relationship Id="rId4" Type="http://schemas.openxmlformats.org/officeDocument/2006/relationships/tags" Target="../tags/tag76.xml" /><Relationship Id="rId5" Type="http://schemas.openxmlformats.org/officeDocument/2006/relationships/tags" Target="../tags/tag77.xml" /><Relationship Id="rId6" Type="http://schemas.openxmlformats.org/officeDocument/2006/relationships/tags" Target="../tags/tag78.xml" /><Relationship Id="rId7" Type="http://schemas.openxmlformats.org/officeDocument/2006/relationships/tags" Target="../tags/tag79.xml" /><Relationship Id="rId8" Type="http://schemas.openxmlformats.org/officeDocument/2006/relationships/tags" Target="../tags/tag80.xml" /><Relationship Id="rId9" Type="http://schemas.openxmlformats.org/officeDocument/2006/relationships/tags" Target="../tags/tag81.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91.xml" /><Relationship Id="rId11" Type="http://schemas.openxmlformats.org/officeDocument/2006/relationships/tags" Target="../tags/tag92.xml" /><Relationship Id="rId12" Type="http://schemas.openxmlformats.org/officeDocument/2006/relationships/tags" Target="../tags/tag93.xml" /><Relationship Id="rId2" Type="http://schemas.openxmlformats.org/officeDocument/2006/relationships/tags" Target="../tags/tag84.xml" /><Relationship Id="rId3" Type="http://schemas.openxmlformats.org/officeDocument/2006/relationships/tags" Target="../tags/tag85.xml" /><Relationship Id="rId4" Type="http://schemas.openxmlformats.org/officeDocument/2006/relationships/tags" Target="../tags/tag86.xml" /><Relationship Id="rId5" Type="http://schemas.openxmlformats.org/officeDocument/2006/relationships/tags" Target="../tags/tag87.xml" /><Relationship Id="rId6" Type="http://schemas.openxmlformats.org/officeDocument/2006/relationships/image" Target="../media/image18.gif" /><Relationship Id="rId7" Type="http://schemas.openxmlformats.org/officeDocument/2006/relationships/tags" Target="../tags/tag88.xml" /><Relationship Id="rId8" Type="http://schemas.openxmlformats.org/officeDocument/2006/relationships/tags" Target="../tags/tag89.xml" /><Relationship Id="rId9" Type="http://schemas.openxmlformats.org/officeDocument/2006/relationships/tags" Target="../tags/tag90.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100.xml" /><Relationship Id="rId11" Type="http://schemas.openxmlformats.org/officeDocument/2006/relationships/image" Target="../media/image21.jpeg" /><Relationship Id="rId12" Type="http://schemas.openxmlformats.org/officeDocument/2006/relationships/tags" Target="../tags/tag101.xml" /><Relationship Id="rId13" Type="http://schemas.openxmlformats.org/officeDocument/2006/relationships/tags" Target="../tags/tag102.xml" /><Relationship Id="rId14" Type="http://schemas.openxmlformats.org/officeDocument/2006/relationships/tags" Target="../tags/tag103.xml" /><Relationship Id="rId15" Type="http://schemas.openxmlformats.org/officeDocument/2006/relationships/tags" Target="../tags/tag104.xml" /><Relationship Id="rId16" Type="http://schemas.openxmlformats.org/officeDocument/2006/relationships/tags" Target="../tags/tag105.xml" /><Relationship Id="rId2" Type="http://schemas.openxmlformats.org/officeDocument/2006/relationships/tags" Target="../tags/tag94.xml" /><Relationship Id="rId3" Type="http://schemas.openxmlformats.org/officeDocument/2006/relationships/tags" Target="../tags/tag95.xml" /><Relationship Id="rId4" Type="http://schemas.openxmlformats.org/officeDocument/2006/relationships/tags" Target="../tags/tag96.xml" /><Relationship Id="rId5" Type="http://schemas.openxmlformats.org/officeDocument/2006/relationships/tags" Target="../tags/tag97.xml" /><Relationship Id="rId6" Type="http://schemas.openxmlformats.org/officeDocument/2006/relationships/tags" Target="../tags/tag98.xml" /><Relationship Id="rId7" Type="http://schemas.openxmlformats.org/officeDocument/2006/relationships/image" Target="../media/image19.jpeg" /><Relationship Id="rId8" Type="http://schemas.openxmlformats.org/officeDocument/2006/relationships/tags" Target="../tags/tag99.xml" /><Relationship Id="rId9" Type="http://schemas.openxmlformats.org/officeDocument/2006/relationships/image" Target="../media/image20.jpe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image" Target="../media/image22.png" /><Relationship Id="rId11" Type="http://schemas.openxmlformats.org/officeDocument/2006/relationships/tags" Target="../tags/tag114.xml" /><Relationship Id="rId12" Type="http://schemas.openxmlformats.org/officeDocument/2006/relationships/tags" Target="../tags/tag115.xml" /><Relationship Id="rId13" Type="http://schemas.openxmlformats.org/officeDocument/2006/relationships/tags" Target="../tags/tag116.xml" /><Relationship Id="rId2" Type="http://schemas.openxmlformats.org/officeDocument/2006/relationships/tags" Target="../tags/tag106.xml" /><Relationship Id="rId3" Type="http://schemas.openxmlformats.org/officeDocument/2006/relationships/tags" Target="../tags/tag107.xml" /><Relationship Id="rId4" Type="http://schemas.openxmlformats.org/officeDocument/2006/relationships/tags" Target="../tags/tag108.xml" /><Relationship Id="rId5" Type="http://schemas.openxmlformats.org/officeDocument/2006/relationships/tags" Target="../tags/tag109.xml" /><Relationship Id="rId6" Type="http://schemas.openxmlformats.org/officeDocument/2006/relationships/tags" Target="../tags/tag110.xml" /><Relationship Id="rId7" Type="http://schemas.openxmlformats.org/officeDocument/2006/relationships/tags" Target="../tags/tag111.xml" /><Relationship Id="rId8" Type="http://schemas.openxmlformats.org/officeDocument/2006/relationships/tags" Target="../tags/tag112.xml" /><Relationship Id="rId9" Type="http://schemas.openxmlformats.org/officeDocument/2006/relationships/tags" Target="../tags/tag113.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124.xml" /><Relationship Id="rId11" Type="http://schemas.openxmlformats.org/officeDocument/2006/relationships/tags" Target="../tags/tag125.xml" /><Relationship Id="rId12" Type="http://schemas.openxmlformats.org/officeDocument/2006/relationships/tags" Target="../tags/tag126.xml" /><Relationship Id="rId13" Type="http://schemas.openxmlformats.org/officeDocument/2006/relationships/tags" Target="../tags/tag127.xml" /><Relationship Id="rId2" Type="http://schemas.openxmlformats.org/officeDocument/2006/relationships/tags" Target="../tags/tag117.xml" /><Relationship Id="rId3" Type="http://schemas.openxmlformats.org/officeDocument/2006/relationships/tags" Target="../tags/tag118.xml" /><Relationship Id="rId4" Type="http://schemas.openxmlformats.org/officeDocument/2006/relationships/tags" Target="../tags/tag119.xml" /><Relationship Id="rId5" Type="http://schemas.openxmlformats.org/officeDocument/2006/relationships/tags" Target="../tags/tag120.xml" /><Relationship Id="rId6" Type="http://schemas.openxmlformats.org/officeDocument/2006/relationships/tags" Target="../tags/tag121.xml" /><Relationship Id="rId7" Type="http://schemas.openxmlformats.org/officeDocument/2006/relationships/image" Target="../media/image23.png" /><Relationship Id="rId8" Type="http://schemas.openxmlformats.org/officeDocument/2006/relationships/tags" Target="../tags/tag122.xml" /><Relationship Id="rId9" Type="http://schemas.openxmlformats.org/officeDocument/2006/relationships/tags" Target="../tags/tag123.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134.xml" /><Relationship Id="rId11" Type="http://schemas.openxmlformats.org/officeDocument/2006/relationships/tags" Target="../tags/tag135.xml" /><Relationship Id="rId12" Type="http://schemas.openxmlformats.org/officeDocument/2006/relationships/tags" Target="../tags/tag136.xml" /><Relationship Id="rId13" Type="http://schemas.openxmlformats.org/officeDocument/2006/relationships/tags" Target="../tags/tag137.xml" /><Relationship Id="rId14" Type="http://schemas.openxmlformats.org/officeDocument/2006/relationships/tags" Target="../tags/tag138.xml" /><Relationship Id="rId15" Type="http://schemas.openxmlformats.org/officeDocument/2006/relationships/tags" Target="../tags/tag139.xml" /><Relationship Id="rId2" Type="http://schemas.openxmlformats.org/officeDocument/2006/relationships/tags" Target="../tags/tag128.xml" /><Relationship Id="rId3" Type="http://schemas.openxmlformats.org/officeDocument/2006/relationships/tags" Target="../tags/tag129.xml" /><Relationship Id="rId4" Type="http://schemas.openxmlformats.org/officeDocument/2006/relationships/tags" Target="../tags/tag130.xml" /><Relationship Id="rId5" Type="http://schemas.openxmlformats.org/officeDocument/2006/relationships/tags" Target="../tags/tag131.xml" /><Relationship Id="rId6" Type="http://schemas.openxmlformats.org/officeDocument/2006/relationships/tags" Target="../tags/tag132.xml" /><Relationship Id="rId7" Type="http://schemas.openxmlformats.org/officeDocument/2006/relationships/image" Target="../media/image24.jpeg" /><Relationship Id="rId8" Type="http://schemas.openxmlformats.org/officeDocument/2006/relationships/tags" Target="../tags/tag133.xml" /><Relationship Id="rId9" Type="http://schemas.openxmlformats.org/officeDocument/2006/relationships/image" Target="../media/image25.jpe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148.xml" /><Relationship Id="rId11" Type="http://schemas.openxmlformats.org/officeDocument/2006/relationships/tags" Target="../tags/tag149.xml" /><Relationship Id="rId12" Type="http://schemas.openxmlformats.org/officeDocument/2006/relationships/tags" Target="../tags/tag150.xml" /><Relationship Id="rId13" Type="http://schemas.openxmlformats.org/officeDocument/2006/relationships/tags" Target="../tags/tag151.xml" /><Relationship Id="rId14" Type="http://schemas.openxmlformats.org/officeDocument/2006/relationships/tags" Target="../tags/tag152.xml" /><Relationship Id="rId15" Type="http://schemas.openxmlformats.org/officeDocument/2006/relationships/tags" Target="../tags/tag153.xml" /><Relationship Id="rId16" Type="http://schemas.openxmlformats.org/officeDocument/2006/relationships/tags" Target="../tags/tag154.xml" /><Relationship Id="rId17" Type="http://schemas.openxmlformats.org/officeDocument/2006/relationships/tags" Target="../tags/tag155.xml" /><Relationship Id="rId2" Type="http://schemas.openxmlformats.org/officeDocument/2006/relationships/tags" Target="../tags/tag140.xml" /><Relationship Id="rId3" Type="http://schemas.openxmlformats.org/officeDocument/2006/relationships/tags" Target="../tags/tag141.xml" /><Relationship Id="rId4" Type="http://schemas.openxmlformats.org/officeDocument/2006/relationships/tags" Target="../tags/tag142.xml" /><Relationship Id="rId5" Type="http://schemas.openxmlformats.org/officeDocument/2006/relationships/tags" Target="../tags/tag143.xml" /><Relationship Id="rId6" Type="http://schemas.openxmlformats.org/officeDocument/2006/relationships/tags" Target="../tags/tag144.xml" /><Relationship Id="rId7" Type="http://schemas.openxmlformats.org/officeDocument/2006/relationships/tags" Target="../tags/tag145.xml" /><Relationship Id="rId8" Type="http://schemas.openxmlformats.org/officeDocument/2006/relationships/tags" Target="../tags/tag146.xml" /><Relationship Id="rId9" Type="http://schemas.openxmlformats.org/officeDocument/2006/relationships/tags" Target="../tags/tag147.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156.xml" /><Relationship Id="rId3" Type="http://schemas.openxmlformats.org/officeDocument/2006/relationships/tags" Target="../tags/tag157.xml" /><Relationship Id="rId4" Type="http://schemas.openxmlformats.org/officeDocument/2006/relationships/tags" Target="../tags/tag158.xml" /><Relationship Id="rId5" Type="http://schemas.openxmlformats.org/officeDocument/2006/relationships/tags" Target="../tags/tag159.xml" /><Relationship Id="rId6" Type="http://schemas.openxmlformats.org/officeDocument/2006/relationships/tags" Target="../tags/tag160.xml" /><Relationship Id="rId7" Type="http://schemas.openxmlformats.org/officeDocument/2006/relationships/tags" Target="../tags/tag161.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12.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162.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163.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164.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13.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14.xml" /><Relationship Id="rId3" Type="http://schemas.openxmlformats.org/officeDocument/2006/relationships/image" Target="../media/image9.jpeg" /><Relationship Id="rId4" Type="http://schemas.openxmlformats.org/officeDocument/2006/relationships/tags" Target="../tags/tag15.xml" /><Relationship Id="rId5" Type="http://schemas.openxmlformats.org/officeDocument/2006/relationships/tags" Target="../tags/tag16.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17.xml" /><Relationship Id="rId3" Type="http://schemas.openxmlformats.org/officeDocument/2006/relationships/tags" Target="../tags/tag18.xml" /><Relationship Id="rId4" Type="http://schemas.openxmlformats.org/officeDocument/2006/relationships/tags" Target="../tags/tag19.xml" /><Relationship Id="rId5" Type="http://schemas.openxmlformats.org/officeDocument/2006/relationships/tags" Target="../tags/tag20.xml" /><Relationship Id="rId6" Type="http://schemas.openxmlformats.org/officeDocument/2006/relationships/tags" Target="../tags/tag21.xml" /><Relationship Id="rId7" Type="http://schemas.openxmlformats.org/officeDocument/2006/relationships/image" Target="../media/image10.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22.xml" /><Relationship Id="rId3" Type="http://schemas.openxmlformats.org/officeDocument/2006/relationships/tags" Target="../tags/tag23.xml" /><Relationship Id="rId4" Type="http://schemas.openxmlformats.org/officeDocument/2006/relationships/tags" Target="../tags/tag24.xml" /><Relationship Id="rId5" Type="http://schemas.openxmlformats.org/officeDocument/2006/relationships/tags" Target="../tags/tag25.xml" /><Relationship Id="rId6" Type="http://schemas.openxmlformats.org/officeDocument/2006/relationships/image" Target="../media/image11.jpeg" /><Relationship Id="rId7" Type="http://schemas.openxmlformats.org/officeDocument/2006/relationships/tags" Target="../tags/tag26.xml" /><Relationship Id="rId8" Type="http://schemas.openxmlformats.org/officeDocument/2006/relationships/tags" Target="../tags/tag27.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35.xml" /><Relationship Id="rId11" Type="http://schemas.openxmlformats.org/officeDocument/2006/relationships/video" Target="../media/media1.mp4" /><Relationship Id="rId12" Type="http://schemas.microsoft.com/office/2007/relationships/media" Target="../media/media1.mp4" /><Relationship Id="rId13" Type="http://schemas.openxmlformats.org/officeDocument/2006/relationships/tags" Target="../tags/tag36.xml" /><Relationship Id="rId2" Type="http://schemas.openxmlformats.org/officeDocument/2006/relationships/tags" Target="../tags/tag28.xml" /><Relationship Id="rId3" Type="http://schemas.openxmlformats.org/officeDocument/2006/relationships/tags" Target="../tags/tag29.xml" /><Relationship Id="rId4" Type="http://schemas.openxmlformats.org/officeDocument/2006/relationships/tags" Target="../tags/tag30.xml" /><Relationship Id="rId5" Type="http://schemas.openxmlformats.org/officeDocument/2006/relationships/tags" Target="../tags/tag31.xml" /><Relationship Id="rId6" Type="http://schemas.openxmlformats.org/officeDocument/2006/relationships/tags" Target="../tags/tag32.xml" /><Relationship Id="rId7" Type="http://schemas.openxmlformats.org/officeDocument/2006/relationships/tags" Target="../tags/tag33.xml" /><Relationship Id="rId8" Type="http://schemas.openxmlformats.org/officeDocument/2006/relationships/tags" Target="../tags/tag34.xml" /><Relationship Id="rId9" Type="http://schemas.openxmlformats.org/officeDocument/2006/relationships/image" Target="../media/image12.pn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44.xml" /><Relationship Id="rId11" Type="http://schemas.openxmlformats.org/officeDocument/2006/relationships/tags" Target="../tags/tag45.xml" /><Relationship Id="rId12" Type="http://schemas.openxmlformats.org/officeDocument/2006/relationships/tags" Target="../tags/tag46.xml" /><Relationship Id="rId2" Type="http://schemas.openxmlformats.org/officeDocument/2006/relationships/tags" Target="../tags/tag37.xml" /><Relationship Id="rId3" Type="http://schemas.openxmlformats.org/officeDocument/2006/relationships/tags" Target="../tags/tag38.xml" /><Relationship Id="rId4" Type="http://schemas.openxmlformats.org/officeDocument/2006/relationships/tags" Target="../tags/tag39.xml" /><Relationship Id="rId5" Type="http://schemas.openxmlformats.org/officeDocument/2006/relationships/tags" Target="../tags/tag40.xml" /><Relationship Id="rId6" Type="http://schemas.openxmlformats.org/officeDocument/2006/relationships/image" Target="../media/image13.jpeg" /><Relationship Id="rId7" Type="http://schemas.openxmlformats.org/officeDocument/2006/relationships/tags" Target="../tags/tag41.xml" /><Relationship Id="rId8" Type="http://schemas.openxmlformats.org/officeDocument/2006/relationships/tags" Target="../tags/tag42.xml" /><Relationship Id="rId9" Type="http://schemas.openxmlformats.org/officeDocument/2006/relationships/tags" Target="../tags/tag43.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54.xml" /><Relationship Id="rId11" Type="http://schemas.openxmlformats.org/officeDocument/2006/relationships/tags" Target="../tags/tag55.xml" /><Relationship Id="rId2" Type="http://schemas.openxmlformats.org/officeDocument/2006/relationships/tags" Target="../tags/tag47.xml" /><Relationship Id="rId3" Type="http://schemas.openxmlformats.org/officeDocument/2006/relationships/tags" Target="../tags/tag48.xml" /><Relationship Id="rId4" Type="http://schemas.openxmlformats.org/officeDocument/2006/relationships/tags" Target="../tags/tag49.xml" /><Relationship Id="rId5" Type="http://schemas.openxmlformats.org/officeDocument/2006/relationships/tags" Target="../tags/tag50.xml" /><Relationship Id="rId6" Type="http://schemas.openxmlformats.org/officeDocument/2006/relationships/tags" Target="../tags/tag51.xml" /><Relationship Id="rId7" Type="http://schemas.openxmlformats.org/officeDocument/2006/relationships/tags" Target="../tags/tag52.xml" /><Relationship Id="rId8" Type="http://schemas.openxmlformats.org/officeDocument/2006/relationships/tags" Target="../tags/tag53.xml" /><Relationship Id="rId9" Type="http://schemas.openxmlformats.org/officeDocument/2006/relationships/image" Target="../media/image14.jpe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3" name="图片 2" title=""/>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rcRect t="1563" b="-1"/>
          <a:stretch>
            <a:fillRect/>
          </a:stretch>
        </p:blipFill>
        <p:spPr>
          <a:xfrm>
            <a:off x="0" y="0"/>
            <a:ext cx="12190095" cy="6858000"/>
          </a:xfrm>
          <a:prstGeom prst="rect">
            <a:avLst/>
          </a:prstGeom>
        </p:spPr>
      </p:pic>
      <p:grpSp>
        <p:nvGrpSpPr>
          <p:cNvPr id="5" name="组合 4" title=""/>
          <p:cNvGrpSpPr/>
          <p:nvPr userDrawn="1"/>
        </p:nvGrpSpPr>
        <p:grpSpPr>
          <a:xfrm>
            <a:off x="523010" y="514348"/>
            <a:ext cx="11144074" cy="5867404"/>
            <a:chOff x="523092" y="514348"/>
            <a:chExt cx="11145816" cy="5867404"/>
          </a:xfrm>
        </p:grpSpPr>
        <p:pic>
          <p:nvPicPr>
            <p:cNvPr id="18" name="图片 17"/>
            <p:cNvPicPr>
              <a:picLocks noChangeAspect="1"/>
            </p:cNvPicPr>
            <p:nvPr userDrawn="1">
              <p:custDataLst>
                <p:tags r:id="rId5"/>
              </p:custDataLst>
            </p:nvPr>
          </p:nvPicPr>
          <p:blipFill>
            <a:blip r:embed="rId4">
              <a:extLst>
                <a:ext uri="{28A0092B-C50C-407E-A947-70E740481C1C}">
                  <a14:useLocalDpi xmlns:a14="http://schemas.microsoft.com/office/drawing/2010/main" val="0"/>
                </a:ext>
              </a:extLst>
            </a:blip>
            <a:stretch>
              <a:fillRect/>
            </a:stretch>
          </p:blipFill>
          <p:spPr>
            <a:xfrm>
              <a:off x="523092" y="514348"/>
              <a:ext cx="11145816" cy="4914902"/>
            </a:xfrm>
            <a:prstGeom prst="rect">
              <a:avLst/>
            </a:prstGeom>
          </p:spPr>
        </p:pic>
        <p:pic>
          <p:nvPicPr>
            <p:cNvPr id="19" name="图片 18"/>
            <p:cNvPicPr>
              <a:picLocks noChangeAspect="1"/>
            </p:cNvPicPr>
            <p:nvPr userDrawn="1">
              <p:custDataLst>
                <p:tags r:id="rId6"/>
              </p:custDataLst>
            </p:nvPr>
          </p:nvPicPr>
          <p:blipFill>
            <a:blip r:embed="rId4">
              <a:extLst>
                <a:ext uri="{28A0092B-C50C-407E-A947-70E740481C1C}">
                  <a14:useLocalDpi xmlns:a14="http://schemas.microsoft.com/office/drawing/2010/main" val="0"/>
                </a:ext>
              </a:extLst>
            </a:blip>
            <a:srcRect t="39923"/>
            <a:stretch>
              <a:fillRect/>
            </a:stretch>
          </p:blipFill>
          <p:spPr>
            <a:xfrm>
              <a:off x="523092" y="3429000"/>
              <a:ext cx="11145816" cy="2952752"/>
            </a:xfrm>
            <a:prstGeom prst="rect">
              <a:avLst/>
            </a:prstGeom>
          </p:spPr>
        </p:pic>
      </p:grpSp>
      <p:pic>
        <p:nvPicPr>
          <p:cNvPr id="12" name="图片 11" title=""/>
          <p:cNvPicPr>
            <a:picLocks noChangeAspect="1"/>
          </p:cNvPicPr>
          <p:nvPr userDrawn="1">
            <p:custDataLst>
              <p:tags r:id="rId8"/>
            </p:custDataLst>
          </p:nvPr>
        </p:nvPicPr>
        <p:blipFill>
          <a:blip r:embed="rId7">
            <a:extLst>
              <a:ext uri="{28A0092B-C50C-407E-A947-70E740481C1C}">
                <a14:useLocalDpi xmlns:a14="http://schemas.microsoft.com/office/drawing/2010/main" val="0"/>
              </a:ext>
            </a:extLst>
          </a:blip>
          <a:stretch>
            <a:fillRect/>
          </a:stretch>
        </p:blipFill>
        <p:spPr>
          <a:xfrm>
            <a:off x="0" y="5496560"/>
            <a:ext cx="12190095" cy="1361440"/>
          </a:xfrm>
          <a:prstGeom prst="rect">
            <a:avLst/>
          </a:prstGeom>
        </p:spPr>
      </p:pic>
      <p:pic>
        <p:nvPicPr>
          <p:cNvPr id="14" name="图片 13" title=""/>
          <p:cNvPicPr>
            <a:picLocks noChangeAspect="1"/>
          </p:cNvPicPr>
          <p:nvPr userDrawn="1">
            <p:custDataLst>
              <p:tags r:id="rId10"/>
            </p:custDataLst>
          </p:nvPr>
        </p:nvPicPr>
        <p:blipFill>
          <a:blip r:embed="rId9">
            <a:extLst>
              <a:ext uri="{28A0092B-C50C-407E-A947-70E740481C1C}">
                <a14:useLocalDpi xmlns:a14="http://schemas.microsoft.com/office/drawing/2010/main" val="0"/>
              </a:ext>
            </a:extLst>
          </a:blip>
          <a:srcRect r="20144" b="60278"/>
          <a:stretch>
            <a:fillRect/>
          </a:stretch>
        </p:blipFill>
        <p:spPr>
          <a:xfrm>
            <a:off x="1" y="0"/>
            <a:ext cx="5752201" cy="2724150"/>
          </a:xfrm>
          <a:prstGeom prst="rect">
            <a:avLst/>
          </a:prstGeom>
        </p:spPr>
      </p:pic>
      <p:sp>
        <p:nvSpPr>
          <p:cNvPr id="53" name="矩形 52" title=""/>
          <p:cNvSpPr/>
          <p:nvPr>
            <p:custDataLst>
              <p:tags r:id="rId11"/>
            </p:custDataLst>
          </p:nvPr>
        </p:nvSpPr>
        <p:spPr>
          <a:xfrm>
            <a:off x="3930968" y="4513580"/>
            <a:ext cx="4476750" cy="521970"/>
          </a:xfrm>
          <a:prstGeom prst="rect">
            <a:avLst/>
          </a:prstGeom>
        </p:spPr>
        <p:txBody>
          <a:bodyPr wrap="none">
            <a:spAutoFit/>
          </a:bodyPr>
          <a:lstStyle/>
          <a:p>
            <a:pPr algn="ctr"/>
            <a:r>
              <a:rPr lang="zh-CN" altLang="en-US" sz="2800" b="1">
                <a:latin typeface="仿宋" panose="02010609060101010101" charset="-122"/>
                <a:ea typeface="仿宋" panose="02010609060101010101" charset="-122"/>
                <a:cs typeface="仿宋" panose="02010609060101010101" charset="-122"/>
                <a:sym typeface="仿宋" panose="02010609060101010101" charset="-122"/>
              </a:rPr>
              <a:t>沪科版（</a:t>
            </a:r>
            <a:r>
              <a:rPr lang="en-US" altLang="zh-CN" sz="2800" b="1">
                <a:latin typeface="仿宋" panose="02010609060101010101" charset="-122"/>
                <a:ea typeface="仿宋" panose="02010609060101010101" charset="-122"/>
                <a:cs typeface="仿宋" panose="02010609060101010101" charset="-122"/>
                <a:sym typeface="仿宋" panose="02010609060101010101" charset="-122"/>
              </a:rPr>
              <a:t>2024</a:t>
            </a:r>
            <a:r>
              <a:rPr lang="zh-CN" altLang="en-US" sz="2800" b="1">
                <a:latin typeface="仿宋" panose="02010609060101010101" charset="-122"/>
                <a:ea typeface="仿宋" panose="02010609060101010101" charset="-122"/>
                <a:cs typeface="仿宋" panose="02010609060101010101" charset="-122"/>
                <a:sym typeface="仿宋" panose="02010609060101010101" charset="-122"/>
              </a:rPr>
              <a:t>）八年级上册</a:t>
            </a:r>
            <a:endParaRPr lang="zh-CN" altLang="en-US" sz="2800" b="1">
              <a:latin typeface="仿宋" panose="02010609060101010101" charset="-122"/>
              <a:ea typeface="仿宋" panose="02010609060101010101" charset="-122"/>
              <a:cs typeface="仿宋" panose="02010609060101010101" charset="-122"/>
              <a:sym typeface="仿宋" panose="02010609060101010101" charset="-122"/>
            </a:endParaRPr>
          </a:p>
        </p:txBody>
      </p:sp>
      <p:pic>
        <p:nvPicPr>
          <p:cNvPr id="10" name="图片 9" title=""/>
          <p:cNvPicPr>
            <a:picLocks noChangeAspect="1"/>
          </p:cNvPicPr>
          <p:nvPr>
            <p:custDataLst>
              <p:tags r:id="rId13"/>
            </p:custDataLst>
          </p:nvPr>
        </p:nvPicPr>
        <p:blipFill>
          <a:blip r:embed="rId12"/>
          <a:stretch>
            <a:fillRect/>
          </a:stretch>
        </p:blipFill>
        <p:spPr>
          <a:xfrm>
            <a:off x="8832850" y="3068955"/>
            <a:ext cx="3260090" cy="3260090"/>
          </a:xfrm>
          <a:prstGeom prst="rect">
            <a:avLst/>
          </a:prstGeom>
        </p:spPr>
      </p:pic>
      <p:pic>
        <p:nvPicPr>
          <p:cNvPr id="11" name="图片 10" title=""/>
          <p:cNvPicPr>
            <a:picLocks noChangeAspect="1"/>
          </p:cNvPicPr>
          <p:nvPr>
            <p:custDataLst>
              <p:tags r:id="rId15"/>
            </p:custDataLst>
          </p:nvPr>
        </p:nvPicPr>
        <p:blipFill>
          <a:blip r:embed="rId14"/>
          <a:stretch>
            <a:fillRect/>
          </a:stretch>
        </p:blipFill>
        <p:spPr>
          <a:xfrm>
            <a:off x="335915" y="3923030"/>
            <a:ext cx="3435985" cy="2458720"/>
          </a:xfrm>
          <a:prstGeom prst="rect">
            <a:avLst/>
          </a:prstGeom>
        </p:spPr>
      </p:pic>
      <p:sp>
        <p:nvSpPr>
          <p:cNvPr id="20" name="文本框 19" title=""/>
          <p:cNvSpPr txBox="1"/>
          <p:nvPr>
            <p:custDataLst>
              <p:tags r:id="rId16"/>
            </p:custDataLst>
          </p:nvPr>
        </p:nvSpPr>
        <p:spPr>
          <a:xfrm>
            <a:off x="623570" y="1988820"/>
            <a:ext cx="11049635" cy="903605"/>
          </a:xfrm>
          <a:prstGeom prst="rect">
            <a:avLst/>
          </a:prstGeom>
          <a:noFill/>
        </p:spPr>
        <p:txBody>
          <a:bodyPr wrap="square" rtlCol="0">
            <a:spAutoFit/>
          </a:bodyPr>
          <a:lstStyle/>
          <a:p>
            <a:pPr marL="0" marR="0" indent="0" algn="ctr" defTabSz="914400" rtl="0" eaLnBrk="1" fontAlgn="auto" latinLnBrk="0" hangingPunct="1">
              <a:lnSpc>
                <a:spcPct val="120000"/>
              </a:lnSpc>
              <a:spcBef>
                <a:spcPct val="0"/>
              </a:spcBef>
              <a:spcAft>
                <a:spcPct val="0"/>
              </a:spcAft>
              <a:buClrTx/>
              <a:buSzTx/>
              <a:buFontTx/>
              <a:buNone/>
              <a:defRPr/>
            </a:pPr>
            <a:r>
              <a:rPr lang="zh-CN" sz="4400" b="1" kern="100" smtClean="0">
                <a:solidFill>
                  <a:schemeClr val="tx1"/>
                </a:solidFill>
                <a:latin typeface="+mj-ea"/>
                <a:ea typeface="+mj-ea"/>
                <a:cs typeface="+mn-ea"/>
                <a:sym typeface="+mn-lt"/>
              </a:rPr>
              <a:t>第</a:t>
            </a:r>
            <a:r>
              <a:rPr lang="en-US" altLang="zh-CN" sz="4400" b="1" kern="100" smtClean="0">
                <a:solidFill>
                  <a:schemeClr val="tx1"/>
                </a:solidFill>
                <a:latin typeface="+mj-ea"/>
                <a:ea typeface="+mj-ea"/>
                <a:cs typeface="+mn-ea"/>
                <a:sym typeface="+mn-lt"/>
              </a:rPr>
              <a:t>4</a:t>
            </a:r>
            <a:r>
              <a:rPr lang="zh-CN" altLang="en-US" sz="4400" b="1" kern="100" smtClean="0">
                <a:solidFill>
                  <a:schemeClr val="tx1"/>
                </a:solidFill>
                <a:latin typeface="+mj-ea"/>
                <a:ea typeface="+mj-ea"/>
                <a:cs typeface="+mn-ea"/>
                <a:sym typeface="+mn-lt"/>
              </a:rPr>
              <a:t>节</a:t>
            </a:r>
            <a:r>
              <a:rPr lang="en-US" sz="4400" b="1" kern="100" smtClean="0">
                <a:solidFill>
                  <a:schemeClr val="tx1"/>
                </a:solidFill>
                <a:latin typeface="+mj-ea"/>
                <a:ea typeface="+mj-ea"/>
                <a:cs typeface="+mn-ea"/>
                <a:sym typeface="+mn-lt"/>
              </a:rPr>
              <a:t>  </a:t>
            </a:r>
            <a:r>
              <a:rPr sz="4400" b="1" kern="100" smtClean="0">
                <a:solidFill>
                  <a:schemeClr val="tx1"/>
                </a:solidFill>
                <a:latin typeface="+mj-ea"/>
                <a:ea typeface="+mj-ea"/>
                <a:cs typeface="+mn-ea"/>
                <a:sym typeface="+mn-lt"/>
              </a:rPr>
              <a:t> </a:t>
            </a:r>
            <a:r>
              <a:rPr lang="zh-CN" sz="4400" b="1" kern="100" smtClean="0">
                <a:solidFill>
                  <a:schemeClr val="tx1"/>
                </a:solidFill>
                <a:latin typeface="+mj-ea"/>
                <a:ea typeface="+mj-ea"/>
                <a:cs typeface="+mn-ea"/>
                <a:sym typeface="+mn-lt"/>
              </a:rPr>
              <a:t>光的色散</a:t>
            </a:r>
            <a:endParaRPr lang="zh-CN" sz="4400" b="1" kern="100" smtClean="0">
              <a:solidFill>
                <a:schemeClr val="tx1"/>
              </a:solidFill>
              <a:latin typeface="+mj-ea"/>
              <a:ea typeface="+mj-ea"/>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title=""/>
          <p:cNvGrpSpPr/>
          <p:nvPr>
            <p:custDataLst>
              <p:tags r:id="rId6"/>
            </p:custDataLst>
          </p:nvPr>
        </p:nvGrpSpPr>
        <p:grpSpPr>
          <a:xfrm>
            <a:off x="282195" y="1168112"/>
            <a:ext cx="295322" cy="210471"/>
            <a:chOff x="435463" y="1226414"/>
            <a:chExt cx="295380" cy="210512"/>
          </a:xfrm>
        </p:grpSpPr>
        <p:sp>
          <p:nvSpPr>
            <p:cNvPr id="6" name="矩形 5"/>
            <p:cNvSpPr/>
            <p:nvPr>
              <p:custDataLst>
                <p:tags r:id="rId7"/>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8"/>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title=""/>
          <p:cNvSpPr txBox="1"/>
          <p:nvPr/>
        </p:nvSpPr>
        <p:spPr>
          <a:xfrm>
            <a:off x="767080" y="908685"/>
            <a:ext cx="2672080" cy="715645"/>
          </a:xfrm>
          <a:prstGeom prst="rect">
            <a:avLst/>
          </a:prstGeom>
          <a:noFill/>
        </p:spPr>
        <p:txBody>
          <a:bodyPr wrap="square" rtlCol="0">
            <a:noAutofit/>
          </a:bodyPr>
          <a:lstStyle/>
          <a:p>
            <a:pPr>
              <a:lnSpc>
                <a:spcPct val="120000"/>
              </a:lnSpc>
            </a:pPr>
            <a:r>
              <a:rPr lang="zh-CN" altLang="en-US" sz="3200" b="1">
                <a:solidFill>
                  <a:schemeClr val="tx1"/>
                </a:solidFill>
                <a:latin typeface="微软雅黑" panose="020b0503020204020204" charset="-122"/>
                <a:ea typeface="微软雅黑"/>
              </a:rPr>
              <a:t>彩虹的形成</a:t>
            </a:r>
            <a:endParaRPr lang="zh-CN" altLang="en-US" sz="3200" b="1">
              <a:solidFill>
                <a:schemeClr val="tx1"/>
              </a:solidFill>
              <a:latin typeface="微软雅黑" panose="020b0503020204020204" charset="-122"/>
              <a:ea typeface="微软雅黑"/>
            </a:endParaRPr>
          </a:p>
        </p:txBody>
      </p:sp>
      <p:sp>
        <p:nvSpPr>
          <p:cNvPr id="9" name="文本框 8" title=""/>
          <p:cNvSpPr txBox="1"/>
          <p:nvPr/>
        </p:nvSpPr>
        <p:spPr>
          <a:xfrm>
            <a:off x="774065" y="2061210"/>
            <a:ext cx="6116320" cy="3549015"/>
          </a:xfrm>
          <a:prstGeom prst="rect">
            <a:avLst/>
          </a:prstGeom>
          <a:noFill/>
        </p:spPr>
        <p:txBody>
          <a:bodyPr wrap="square" rtlCol="0" anchor="t">
            <a:noAutofit/>
          </a:bodyPr>
          <a:lstStyle/>
          <a:p>
            <a:pPr indent="720090">
              <a:lnSpc>
                <a:spcPct val="150000"/>
              </a:lnSpc>
            </a:pPr>
            <a:r>
              <a:rPr lang="zh-CN" altLang="en-US" sz="2800">
                <a:latin typeface="微软雅黑" panose="020b0503020204020204" charset="-122"/>
                <a:ea typeface="微软雅黑"/>
              </a:rPr>
              <a:t>雨后的天空悬浮着大量的细小水珠，太阳光照射到这些小水珠上时，便被分解成不同颜色的光。如果这些色光刚好进入我们的眼睛，我们就能看见绚丽的彩虹了。</a:t>
            </a:r>
            <a:endParaRPr lang="zh-CN" altLang="en-US" sz="2800">
              <a:latin typeface="微软雅黑" panose="020b0503020204020204" charset="-122"/>
              <a:ea typeface="微软雅黑"/>
            </a:endParaRPr>
          </a:p>
        </p:txBody>
      </p:sp>
      <p:pic>
        <p:nvPicPr>
          <p:cNvPr id="11" name="http://photo-static-api.fotomore.com/creative/vcg/400/new/VCG211362264289.jpg?uid=386&amp;timestamp=1695711291&amp;sign=5807584a02f2d5728632d1a3a6007db2" title=""/>
          <p:cNvPicPr>
            <a:picLocks noChangeAspect="1"/>
          </p:cNvPicPr>
          <p:nvPr>
            <p:custDataLst>
              <p:tags r:id="rId10"/>
            </p:custDataLst>
          </p:nvPr>
        </p:nvPicPr>
        <p:blipFill>
          <a:blip r:embed="rId9"/>
          <a:stretch>
            <a:fillRect/>
          </a:stretch>
        </p:blipFill>
        <p:spPr>
          <a:xfrm>
            <a:off x="7103745" y="1341120"/>
            <a:ext cx="3808730" cy="4762500"/>
          </a:xfrm>
          <a:prstGeom prst="rect">
            <a:avLst/>
          </a:prstGeom>
        </p:spPr>
      </p:pic>
      <p:sp>
        <p:nvSpPr>
          <p:cNvPr id="12" name="矩形 11" title=""/>
          <p:cNvSpPr/>
          <p:nvPr>
            <p:custDataLst>
              <p:tags r:id="rId11"/>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色散现象</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pSp>
        <p:nvGrpSpPr>
          <p:cNvPr id="5" name="组合 4" title=""/>
          <p:cNvGrpSpPr/>
          <p:nvPr>
            <p:custDataLst>
              <p:tags r:id="rId2"/>
            </p:custDataLst>
          </p:nvPr>
        </p:nvGrpSpPr>
        <p:grpSpPr>
          <a:xfrm>
            <a:off x="282195" y="1168112"/>
            <a:ext cx="295322" cy="210471"/>
            <a:chOff x="435463" y="1226414"/>
            <a:chExt cx="295380" cy="210512"/>
          </a:xfrm>
        </p:grpSpPr>
        <p:sp>
          <p:nvSpPr>
            <p:cNvPr id="3" name="矩形 2"/>
            <p:cNvSpPr/>
            <p:nvPr>
              <p:custDataLst>
                <p:tags r:id="rId3"/>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custDataLst>
                <p:tags r:id="rId4"/>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圆角矩形 19" title=""/>
          <p:cNvSpPr/>
          <p:nvPr/>
        </p:nvSpPr>
        <p:spPr>
          <a:xfrm>
            <a:off x="774065" y="981075"/>
            <a:ext cx="2655570" cy="570865"/>
          </a:xfrm>
          <a:prstGeom prst="roundRect">
            <a:avLst/>
          </a:prstGeom>
          <a:solidFill>
            <a:srgbClr val="036EB8"/>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3200"/>
              <a:t>迷你实验室</a:t>
            </a:r>
            <a:endParaRPr lang="zh-CN" altLang="en-US" sz="3200"/>
          </a:p>
        </p:txBody>
      </p:sp>
      <p:sp>
        <p:nvSpPr>
          <p:cNvPr id="12" name="文本框 11" title=""/>
          <p:cNvSpPr txBox="1"/>
          <p:nvPr>
            <p:custDataLst>
              <p:tags r:id="rId5"/>
            </p:custDataLst>
          </p:nvPr>
        </p:nvSpPr>
        <p:spPr>
          <a:xfrm>
            <a:off x="3575685" y="908685"/>
            <a:ext cx="2889250" cy="677545"/>
          </a:xfrm>
          <a:prstGeom prst="rect">
            <a:avLst/>
          </a:prstGeom>
          <a:noFill/>
        </p:spPr>
        <p:txBody>
          <a:bodyPr wrap="square" rtlCol="0">
            <a:noAutofit/>
          </a:bodyPr>
          <a:lstStyle/>
          <a:p>
            <a:pPr>
              <a:lnSpc>
                <a:spcPct val="120000"/>
              </a:lnSpc>
            </a:pPr>
            <a:r>
              <a:rPr lang="zh-CN" sz="2800">
                <a:latin typeface="微软雅黑" panose="020b0503020204020204" charset="-122"/>
                <a:ea typeface="微软雅黑"/>
              </a:rPr>
              <a:t>水三棱镜</a:t>
            </a:r>
            <a:endParaRPr lang="zh-CN" sz="2800">
              <a:latin typeface="微软雅黑" panose="020b0503020204020204" charset="-122"/>
              <a:ea typeface="微软雅黑"/>
            </a:endParaRPr>
          </a:p>
        </p:txBody>
      </p:sp>
      <p:sp>
        <p:nvSpPr>
          <p:cNvPr id="4" name="文本框 3" title=""/>
          <p:cNvSpPr txBox="1"/>
          <p:nvPr/>
        </p:nvSpPr>
        <p:spPr>
          <a:xfrm>
            <a:off x="695325" y="1917065"/>
            <a:ext cx="7160260" cy="3997960"/>
          </a:xfrm>
          <a:prstGeom prst="rect">
            <a:avLst/>
          </a:prstGeom>
          <a:noFill/>
        </p:spPr>
        <p:txBody>
          <a:bodyPr wrap="square" rtlCol="0" anchor="t">
            <a:noAutofit/>
          </a:bodyPr>
          <a:lstStyle/>
          <a:p>
            <a:pPr indent="720090">
              <a:lnSpc>
                <a:spcPct val="125000"/>
              </a:lnSpc>
            </a:pPr>
            <a:r>
              <a:rPr lang="zh-CN" altLang="en-US" sz="2800">
                <a:latin typeface="宋体" panose="02010600030101010101" pitchFamily="2" charset="-122"/>
              </a:rPr>
              <a:t>如图所示，用三块等大的长方形玻璃片围成一个三棱柱，一端用塑料薄膜密封，三条棱也用透明胶带封住。往三棱柱里灌满水，尽量不留空隙，再将另一端也用塑料薄膜密封，不能渗水。</a:t>
            </a:r>
            <a:endParaRPr lang="zh-CN" altLang="en-US" sz="2800">
              <a:latin typeface="宋体" panose="02010600030101010101" pitchFamily="2" charset="-122"/>
            </a:endParaRPr>
          </a:p>
          <a:p>
            <a:pPr indent="720090">
              <a:lnSpc>
                <a:spcPct val="125000"/>
              </a:lnSpc>
            </a:pPr>
            <a:r>
              <a:rPr lang="zh-CN" altLang="en-US" sz="2800">
                <a:latin typeface="宋体" panose="02010600030101010101" pitchFamily="2" charset="-122"/>
              </a:rPr>
              <a:t>用你制作的水三棱镜去做太阳光的色散实验，试试能否看见由太阳光分解出的色光。</a:t>
            </a:r>
            <a:endParaRPr lang="zh-CN" altLang="en-US" sz="2800">
              <a:latin typeface="宋体" panose="02010600030101010101" pitchFamily="2" charset="-122"/>
            </a:endParaRPr>
          </a:p>
        </p:txBody>
      </p:sp>
      <p:pic>
        <p:nvPicPr>
          <p:cNvPr id="7" name="图片 6" title=""/>
          <p:cNvPicPr>
            <a:picLocks noChangeAspect="1"/>
          </p:cNvPicPr>
          <p:nvPr/>
        </p:nvPicPr>
        <p:blipFill>
          <a:blip r:embed="rId6">
            <a:clrChange>
              <a:clrFrom>
                <a:srgbClr val="FFFFFF">
                  <a:alpha val="100000"/>
                </a:srgbClr>
              </a:clrFrom>
              <a:clrTo>
                <a:srgbClr val="FFFFFF">
                  <a:alpha val="100000"/>
                  <a:alpha val="0"/>
                </a:srgbClr>
              </a:clrTo>
            </a:clrChange>
          </a:blip>
          <a:srcRect t="8563"/>
          <a:stretch>
            <a:fillRect/>
          </a:stretch>
        </p:blipFill>
        <p:spPr>
          <a:xfrm>
            <a:off x="8256270" y="2781300"/>
            <a:ext cx="2967990" cy="1882775"/>
          </a:xfrm>
          <a:prstGeom prst="rect">
            <a:avLst/>
          </a:prstGeom>
        </p:spPr>
      </p:pic>
      <p:sp>
        <p:nvSpPr>
          <p:cNvPr id="8" name="文本框 7" title=""/>
          <p:cNvSpPr txBox="1"/>
          <p:nvPr>
            <p:custDataLst>
              <p:tags r:id="rId7"/>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8"/>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9"/>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0"/>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矩形 8" title=""/>
          <p:cNvSpPr/>
          <p:nvPr>
            <p:custDataLst>
              <p:tags r:id="rId11"/>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色散现象</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文本框 4" title=""/>
          <p:cNvSpPr txBox="1"/>
          <p:nvPr>
            <p:custDataLst>
              <p:tags r:id="rId6"/>
            </p:custDataLst>
          </p:nvPr>
        </p:nvSpPr>
        <p:spPr>
          <a:xfrm>
            <a:off x="774065" y="1858645"/>
            <a:ext cx="5192395" cy="3717925"/>
          </a:xfrm>
          <a:prstGeom prst="rect">
            <a:avLst/>
          </a:prstGeom>
          <a:noFill/>
        </p:spPr>
        <p:txBody>
          <a:bodyPr wrap="square" rtlCol="0">
            <a:noAutofit/>
          </a:bodyPr>
          <a:lstStyle/>
          <a:p>
            <a:pPr indent="720090">
              <a:lnSpc>
                <a:spcPct val="140000"/>
              </a:lnSpc>
            </a:pPr>
            <a:r>
              <a:rPr lang="zh-CN" altLang="en-US" sz="2800">
                <a:latin typeface="微软雅黑" panose="020b0503020204020204" charset="-122"/>
                <a:ea typeface="微软雅黑"/>
                <a:cs typeface="微软雅黑" panose="020b0503020204020204" charset="-122"/>
              </a:rPr>
              <a:t>人们发现，用红、绿、蓝三种色光，可以混合成不同颜色的光。但红、绿、蓝三种颜色的光无法用其他颜色的光混合而成，因此</a:t>
            </a:r>
            <a:r>
              <a:rPr lang="zh-CN" altLang="en-US" sz="3200" b="1">
                <a:solidFill>
                  <a:srgbClr val="FF0000"/>
                </a:solidFill>
                <a:latin typeface="微软雅黑" panose="020b0503020204020204" charset="-122"/>
                <a:ea typeface="微软雅黑"/>
                <a:cs typeface="微软雅黑" panose="020b0503020204020204" charset="-122"/>
              </a:rPr>
              <a:t>红</a:t>
            </a:r>
            <a:r>
              <a:rPr lang="zh-CN" altLang="en-US" sz="2800" b="1">
                <a:latin typeface="微软雅黑" panose="020b0503020204020204" charset="-122"/>
                <a:ea typeface="微软雅黑"/>
                <a:cs typeface="微软雅黑" panose="020b0503020204020204" charset="-122"/>
              </a:rPr>
              <a:t>、</a:t>
            </a:r>
            <a:r>
              <a:rPr lang="zh-CN" altLang="en-US" sz="3200" b="1">
                <a:solidFill>
                  <a:srgbClr val="00B050"/>
                </a:solidFill>
                <a:latin typeface="微软雅黑" panose="020b0503020204020204" charset="-122"/>
                <a:ea typeface="微软雅黑"/>
                <a:cs typeface="微软雅黑" panose="020b0503020204020204" charset="-122"/>
              </a:rPr>
              <a:t>绿</a:t>
            </a:r>
            <a:r>
              <a:rPr lang="zh-CN" altLang="en-US" sz="2800" b="1">
                <a:latin typeface="微软雅黑" panose="020b0503020204020204" charset="-122"/>
                <a:ea typeface="微软雅黑"/>
                <a:cs typeface="微软雅黑" panose="020b0503020204020204" charset="-122"/>
              </a:rPr>
              <a:t>、</a:t>
            </a:r>
            <a:r>
              <a:rPr lang="zh-CN" altLang="en-US" sz="3200" b="1">
                <a:solidFill>
                  <a:srgbClr val="0070C0"/>
                </a:solidFill>
                <a:latin typeface="微软雅黑" panose="020b0503020204020204" charset="-122"/>
                <a:ea typeface="微软雅黑"/>
                <a:cs typeface="微软雅黑" panose="020b0503020204020204" charset="-122"/>
              </a:rPr>
              <a:t>蓝</a:t>
            </a:r>
            <a:r>
              <a:rPr lang="zh-CN" altLang="en-US" sz="2800">
                <a:solidFill>
                  <a:schemeClr val="tx1"/>
                </a:solidFill>
                <a:latin typeface="微软雅黑" panose="020b0503020204020204" charset="-122"/>
                <a:ea typeface="微软雅黑"/>
                <a:cs typeface="微软雅黑" panose="020b0503020204020204" charset="-122"/>
              </a:rPr>
              <a:t>三种颜色的光被称为</a:t>
            </a:r>
            <a:r>
              <a:rPr lang="zh-CN" altLang="en-US" sz="2800" b="1">
                <a:latin typeface="微软雅黑" panose="020b0503020204020204" charset="-122"/>
                <a:ea typeface="微软雅黑"/>
                <a:cs typeface="微软雅黑" panose="020b0503020204020204" charset="-122"/>
              </a:rPr>
              <a:t>光的</a:t>
            </a:r>
            <a:r>
              <a:rPr lang="en-US" altLang="zh-CN" sz="2800" b="1">
                <a:latin typeface="微软雅黑" panose="020b0503020204020204" charset="-122"/>
                <a:ea typeface="微软雅黑"/>
                <a:cs typeface="微软雅黑" panose="020b0503020204020204" charset="-122"/>
              </a:rPr>
              <a:t>“</a:t>
            </a:r>
            <a:r>
              <a:rPr lang="zh-CN" altLang="en-US" sz="2800" b="1">
                <a:latin typeface="微软雅黑" panose="020b0503020204020204" charset="-122"/>
                <a:ea typeface="微软雅黑"/>
                <a:cs typeface="微软雅黑" panose="020b0503020204020204" charset="-122"/>
              </a:rPr>
              <a:t>三原色</a:t>
            </a:r>
            <a:r>
              <a:rPr lang="en-US" altLang="zh-CN" sz="2800" b="1">
                <a:latin typeface="微软雅黑" panose="020b0503020204020204" charset="-122"/>
                <a:ea typeface="微软雅黑"/>
                <a:cs typeface="微软雅黑" panose="020b0503020204020204" charset="-122"/>
              </a:rPr>
              <a:t>”</a:t>
            </a:r>
            <a:r>
              <a:rPr lang="zh-CN" altLang="en-US" sz="2800">
                <a:latin typeface="微软雅黑" panose="020b0503020204020204" charset="-122"/>
                <a:ea typeface="微软雅黑"/>
                <a:cs typeface="微软雅黑" panose="020b0503020204020204" charset="-122"/>
              </a:rPr>
              <a:t>。</a:t>
            </a:r>
            <a:endParaRPr lang="zh-CN" altLang="en-US" sz="2800">
              <a:latin typeface="微软雅黑" panose="020b0503020204020204" charset="-122"/>
              <a:ea typeface="微软雅黑"/>
              <a:cs typeface="微软雅黑" panose="020b0503020204020204" charset="-122"/>
            </a:endParaRPr>
          </a:p>
        </p:txBody>
      </p:sp>
      <p:grpSp>
        <p:nvGrpSpPr>
          <p:cNvPr id="4" name="组合 3" title=""/>
          <p:cNvGrpSpPr/>
          <p:nvPr>
            <p:custDataLst>
              <p:tags r:id="rId7"/>
            </p:custDataLst>
          </p:nvPr>
        </p:nvGrpSpPr>
        <p:grpSpPr>
          <a:xfrm>
            <a:off x="282195" y="1168112"/>
            <a:ext cx="295322" cy="210471"/>
            <a:chOff x="435463" y="1226414"/>
            <a:chExt cx="295380" cy="210512"/>
          </a:xfrm>
        </p:grpSpPr>
        <p:sp>
          <p:nvSpPr>
            <p:cNvPr id="6" name="矩形 5"/>
            <p:cNvSpPr/>
            <p:nvPr>
              <p:custDataLst>
                <p:tags r:id="rId8"/>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9"/>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title=""/>
          <p:cNvSpPr txBox="1"/>
          <p:nvPr/>
        </p:nvSpPr>
        <p:spPr>
          <a:xfrm>
            <a:off x="767080" y="908685"/>
            <a:ext cx="2825750" cy="718185"/>
          </a:xfrm>
          <a:prstGeom prst="rect">
            <a:avLst/>
          </a:prstGeom>
          <a:noFill/>
        </p:spPr>
        <p:txBody>
          <a:bodyPr wrap="square" rtlCol="0">
            <a:noAutofit/>
          </a:bodyPr>
          <a:lstStyle/>
          <a:p>
            <a:pPr>
              <a:lnSpc>
                <a:spcPct val="120000"/>
              </a:lnSpc>
            </a:pPr>
            <a:r>
              <a:rPr lang="zh-CN" altLang="en-US" sz="3200" b="1">
                <a:solidFill>
                  <a:srgbClr val="036EB8"/>
                </a:solidFill>
                <a:latin typeface="微软雅黑" panose="020b0503020204020204" charset="-122"/>
                <a:ea typeface="微软雅黑"/>
              </a:rPr>
              <a:t>色光的混合</a:t>
            </a:r>
            <a:endParaRPr lang="zh-CN" altLang="en-US" sz="3200" b="1">
              <a:solidFill>
                <a:srgbClr val="036EB8"/>
              </a:solidFill>
              <a:latin typeface="微软雅黑" panose="020b0503020204020204" charset="-122"/>
              <a:ea typeface="微软雅黑"/>
            </a:endParaRPr>
          </a:p>
        </p:txBody>
      </p:sp>
      <p:pic>
        <p:nvPicPr>
          <p:cNvPr id="51208" name="Picture 6" title=""/>
          <p:cNvPicPr>
            <a:picLocks noChangeAspect="1"/>
          </p:cNvPicPr>
          <p:nvPr>
            <p:custDataLst>
              <p:tags r:id="rId11"/>
            </p:custDataLst>
          </p:nvPr>
        </p:nvPicPr>
        <p:blipFill>
          <a:blip r:embed="rId10">
            <a:clrChange>
              <a:clrFrom>
                <a:srgbClr val="FFFFFF">
                  <a:alpha val="100000"/>
                </a:srgbClr>
              </a:clrFrom>
              <a:clrTo>
                <a:srgbClr val="FFFFFF">
                  <a:alpha val="100000"/>
                  <a:alpha val="0"/>
                </a:srgbClr>
              </a:clrTo>
            </a:clrChange>
          </a:blip>
          <a:stretch>
            <a:fillRect/>
          </a:stretch>
        </p:blipFill>
        <p:spPr>
          <a:xfrm>
            <a:off x="6600190" y="2132648"/>
            <a:ext cx="3328988" cy="3179762"/>
          </a:xfrm>
          <a:prstGeom prst="rect">
            <a:avLst/>
          </a:prstGeom>
          <a:noFill/>
          <a:ln w="9525">
            <a:noFill/>
          </a:ln>
        </p:spPr>
      </p:pic>
      <p:sp>
        <p:nvSpPr>
          <p:cNvPr id="32" name="矩形 31" title=""/>
          <p:cNvSpPr/>
          <p:nvPr>
            <p:custDataLst>
              <p:tags r:id="rId12"/>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色光混合</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7" presetClass="entr" presetSubtype="0" fill="hold" grpId="0" nodeType="afterEffect">
                                  <p:stCondLst>
                                    <p:cond delay="0"/>
                                  </p:stCondLst>
                                  <p:iterate type="lt">
                                    <p:tmPct val="50000"/>
                                  </p:iterate>
                                  <p:childTnLst>
                                    <p:set>
                                      <p:cBhvr>
                                        <p:cTn id="6" dur="100" fill="hold">
                                          <p:stCondLst>
                                            <p:cond delay="0"/>
                                          </p:stCondLst>
                                        </p:cTn>
                                        <p:tgtEl>
                                          <p:spTgt spid="5"/>
                                        </p:tgtEl>
                                        <p:attrNameLst>
                                          <p:attrName>style.visibility</p:attrName>
                                        </p:attrNameLst>
                                      </p:cBhvr>
                                      <p:to>
                                        <p:strVal val="visible"/>
                                      </p:to>
                                    </p:set>
                                    <p:anim calcmode="discrete" valueType="clr">
                                      <p:cBhvr override="childStyle">
                                        <p:cTn id="7" dur="100"/>
                                        <p:tgtEl>
                                          <p:spTgt spid="5"/>
                                        </p:tgtEl>
                                        <p:attrNameLst>
                                          <p:attrName>style.color</p:attrName>
                                        </p:attrNameLst>
                                      </p:cBhvr>
                                      <p:tavLst>
                                        <p:tav tm="0">
                                          <p:val>
                                            <p:clrVal>
                                              <a:srgbClr val="036EB8"/>
                                            </p:clrVal>
                                          </p:val>
                                        </p:tav>
                                        <p:tav tm="50000">
                                          <p:val>
                                            <p:clrVal>
                                              <a:srgbClr val="BDD7EE"/>
                                            </p:clrVal>
                                          </p:val>
                                        </p:tav>
                                      </p:tavLst>
                                    </p:anim>
                                    <p:anim calcmode="discrete" valueType="clr">
                                      <p:cBhvr>
                                        <p:cTn id="8" dur="100"/>
                                        <p:tgtEl>
                                          <p:spTgt spid="5"/>
                                        </p:tgtEl>
                                        <p:attrNameLst>
                                          <p:attrName>fillcolor</p:attrName>
                                        </p:attrNameLst>
                                      </p:cBhvr>
                                      <p:tavLst>
                                        <p:tav tm="0">
                                          <p:val>
                                            <p:clrVal>
                                              <a:schemeClr val="accent2"/>
                                            </p:clrVal>
                                          </p:val>
                                        </p:tav>
                                        <p:tav tm="50000">
                                          <p:val>
                                            <p:clrVal>
                                              <a:schemeClr val="hlink"/>
                                            </p:clrVal>
                                          </p:val>
                                        </p:tav>
                                      </p:tavLst>
                                    </p:anim>
                                    <p:set>
                                      <p:cBhvr>
                                        <p:cTn id="9" dur="10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7" name="图片 6" title=""/>
          <p:cNvPicPr>
            <a:picLocks noChangeAspect="1"/>
          </p:cNvPicPr>
          <p:nvPr>
            <p:custDataLst>
              <p:tags r:id="rId7"/>
            </p:custDataLst>
          </p:nvPr>
        </p:nvPicPr>
        <p:blipFill>
          <a:blip r:embed="rId6"/>
          <a:stretch>
            <a:fillRect/>
          </a:stretch>
        </p:blipFill>
        <p:spPr>
          <a:xfrm>
            <a:off x="5015865" y="1844675"/>
            <a:ext cx="6694805" cy="3766185"/>
          </a:xfrm>
          <a:prstGeom prst="rect">
            <a:avLst/>
          </a:prstGeom>
        </p:spPr>
      </p:pic>
      <p:sp>
        <p:nvSpPr>
          <p:cNvPr id="5" name="文本框 4" title=""/>
          <p:cNvSpPr txBox="1"/>
          <p:nvPr>
            <p:custDataLst>
              <p:tags r:id="rId8"/>
            </p:custDataLst>
          </p:nvPr>
        </p:nvSpPr>
        <p:spPr>
          <a:xfrm>
            <a:off x="774065" y="2637155"/>
            <a:ext cx="4064000" cy="2030095"/>
          </a:xfrm>
          <a:prstGeom prst="rect">
            <a:avLst/>
          </a:prstGeom>
          <a:noFill/>
        </p:spPr>
        <p:txBody>
          <a:bodyPr wrap="square" rtlCol="0">
            <a:spAutoFit/>
          </a:bodyPr>
          <a:lstStyle/>
          <a:p>
            <a:pPr indent="720090">
              <a:lnSpc>
                <a:spcPct val="150000"/>
              </a:lnSpc>
            </a:pPr>
            <a:r>
              <a:rPr lang="zh-CN" altLang="en-US" sz="2800">
                <a:latin typeface="微软雅黑" panose="020b0503020204020204" charset="-122"/>
                <a:ea typeface="微软雅黑"/>
              </a:rPr>
              <a:t>将光的三原色通过各种不同的组合，可以获得各种不同的色光。</a:t>
            </a:r>
            <a:endParaRPr lang="zh-CN" altLang="en-US" sz="2800">
              <a:latin typeface="微软雅黑" panose="020b0503020204020204" charset="-122"/>
              <a:ea typeface="微软雅黑"/>
            </a:endParaRPr>
          </a:p>
        </p:txBody>
      </p:sp>
      <p:grpSp>
        <p:nvGrpSpPr>
          <p:cNvPr id="6" name="组合 5" title=""/>
          <p:cNvGrpSpPr/>
          <p:nvPr>
            <p:custDataLst>
              <p:tags r:id="rId9"/>
            </p:custDataLst>
          </p:nvPr>
        </p:nvGrpSpPr>
        <p:grpSpPr>
          <a:xfrm>
            <a:off x="282195" y="1168112"/>
            <a:ext cx="295322" cy="210471"/>
            <a:chOff x="435463" y="1226414"/>
            <a:chExt cx="295380" cy="210512"/>
          </a:xfrm>
        </p:grpSpPr>
        <p:sp>
          <p:nvSpPr>
            <p:cNvPr id="8" name="矩形 7"/>
            <p:cNvSpPr/>
            <p:nvPr>
              <p:custDataLst>
                <p:tags r:id="rId10"/>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11"/>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title=""/>
          <p:cNvSpPr txBox="1"/>
          <p:nvPr/>
        </p:nvSpPr>
        <p:spPr>
          <a:xfrm>
            <a:off x="767080" y="908685"/>
            <a:ext cx="2825750" cy="718185"/>
          </a:xfrm>
          <a:prstGeom prst="rect">
            <a:avLst/>
          </a:prstGeom>
          <a:noFill/>
        </p:spPr>
        <p:txBody>
          <a:bodyPr wrap="square" rtlCol="0">
            <a:noAutofit/>
          </a:bodyPr>
          <a:lstStyle/>
          <a:p>
            <a:pPr>
              <a:lnSpc>
                <a:spcPct val="120000"/>
              </a:lnSpc>
            </a:pPr>
            <a:r>
              <a:rPr lang="zh-CN" altLang="en-US" sz="3200" b="1">
                <a:solidFill>
                  <a:srgbClr val="036EB8"/>
                </a:solidFill>
                <a:latin typeface="微软雅黑" panose="020b0503020204020204" charset="-122"/>
                <a:ea typeface="微软雅黑"/>
              </a:rPr>
              <a:t>色光的混合</a:t>
            </a:r>
            <a:endParaRPr lang="zh-CN" altLang="en-US" sz="3200" b="1">
              <a:solidFill>
                <a:srgbClr val="036EB8"/>
              </a:solidFill>
              <a:latin typeface="微软雅黑" panose="020b0503020204020204" charset="-122"/>
              <a:ea typeface="微软雅黑"/>
            </a:endParaRPr>
          </a:p>
        </p:txBody>
      </p:sp>
      <p:sp>
        <p:nvSpPr>
          <p:cNvPr id="32" name="矩形 31" title=""/>
          <p:cNvSpPr/>
          <p:nvPr>
            <p:custDataLst>
              <p:tags r:id="rId12"/>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色光混合</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9" name="文本框 28" title=""/>
          <p:cNvSpPr txBox="1"/>
          <p:nvPr>
            <p:custDataLst>
              <p:tags r:id="rId6"/>
            </p:custDataLst>
          </p:nvPr>
        </p:nvSpPr>
        <p:spPr>
          <a:xfrm>
            <a:off x="774065" y="2781300"/>
            <a:ext cx="4239260" cy="2202180"/>
          </a:xfrm>
          <a:prstGeom prst="rect">
            <a:avLst/>
          </a:prstGeom>
          <a:noFill/>
        </p:spPr>
        <p:txBody>
          <a:bodyPr wrap="square" rtlCol="0">
            <a:noAutofit/>
          </a:bodyPr>
          <a:lstStyle/>
          <a:p>
            <a:pPr indent="720090">
              <a:lnSpc>
                <a:spcPct val="150000"/>
              </a:lnSpc>
            </a:pPr>
            <a:r>
              <a:rPr lang="zh-CN" altLang="en-US" sz="2800">
                <a:latin typeface="宋体" panose="02010600030101010101" pitchFamily="2" charset="-122"/>
                <a:ea typeface="宋体" panose="02010600030101010101" pitchFamily="2" charset="-122"/>
                <a:cs typeface="微软雅黑" panose="020b0503020204020204" charset="-122"/>
                <a:sym typeface="+mn-ea"/>
              </a:rPr>
              <a:t>如电视、电脑、手机等</a:t>
            </a:r>
            <a:r>
              <a:rPr lang="zh-CN" altLang="en-US" sz="2800">
                <a:latin typeface="宋体" panose="02010600030101010101" pitchFamily="2" charset="-122"/>
                <a:ea typeface="宋体" panose="02010600030101010101" pitchFamily="2" charset="-122"/>
                <a:cs typeface="微软雅黑" panose="020b0503020204020204" charset="-122"/>
              </a:rPr>
              <a:t>不同显示屏可选择三原色的不同排列方式。</a:t>
            </a:r>
            <a:endParaRPr lang="zh-CN" altLang="en-US" sz="2800">
              <a:latin typeface="宋体" panose="02010600030101010101" pitchFamily="2" charset="-122"/>
              <a:ea typeface="宋体" panose="02010600030101010101" pitchFamily="2" charset="-122"/>
              <a:cs typeface="微软雅黑" panose="020b0503020204020204" charset="-122"/>
            </a:endParaRPr>
          </a:p>
        </p:txBody>
      </p:sp>
      <p:pic>
        <p:nvPicPr>
          <p:cNvPr id="30" name="图片 29" title=""/>
          <p:cNvPicPr>
            <a:picLocks noChangeAspect="1"/>
          </p:cNvPicPr>
          <p:nvPr>
            <p:custDataLst>
              <p:tags r:id="rId8"/>
            </p:custDataLst>
          </p:nvPr>
        </p:nvPicPr>
        <p:blipFill>
          <a:blip r:embed="rId7"/>
          <a:srcRect l="4832" r="15317"/>
          <a:stretch>
            <a:fillRect/>
          </a:stretch>
        </p:blipFill>
        <p:spPr>
          <a:xfrm>
            <a:off x="8335010" y="2132965"/>
            <a:ext cx="2689860" cy="3618865"/>
          </a:xfrm>
          <a:prstGeom prst="rect">
            <a:avLst/>
          </a:prstGeom>
        </p:spPr>
      </p:pic>
      <p:pic>
        <p:nvPicPr>
          <p:cNvPr id="4" name="图片 3" title=""/>
          <p:cNvPicPr>
            <a:picLocks noChangeAspect="1"/>
          </p:cNvPicPr>
          <p:nvPr>
            <p:custDataLst>
              <p:tags r:id="rId10"/>
            </p:custDataLst>
          </p:nvPr>
        </p:nvPicPr>
        <p:blipFill>
          <a:blip r:embed="rId9"/>
          <a:srcRect r="19604"/>
          <a:stretch>
            <a:fillRect/>
          </a:stretch>
        </p:blipFill>
        <p:spPr>
          <a:xfrm>
            <a:off x="5664200" y="3963035"/>
            <a:ext cx="2661285" cy="1789430"/>
          </a:xfrm>
          <a:prstGeom prst="rect">
            <a:avLst/>
          </a:prstGeom>
        </p:spPr>
      </p:pic>
      <p:pic>
        <p:nvPicPr>
          <p:cNvPr id="32" name="图片 31" title=""/>
          <p:cNvPicPr>
            <a:picLocks noChangeAspect="1"/>
          </p:cNvPicPr>
          <p:nvPr>
            <p:custDataLst>
              <p:tags r:id="rId12"/>
            </p:custDataLst>
          </p:nvPr>
        </p:nvPicPr>
        <p:blipFill>
          <a:blip r:embed="rId11"/>
          <a:stretch>
            <a:fillRect/>
          </a:stretch>
        </p:blipFill>
        <p:spPr>
          <a:xfrm>
            <a:off x="5663565" y="2132965"/>
            <a:ext cx="2671445" cy="1828165"/>
          </a:xfrm>
          <a:prstGeom prst="rect">
            <a:avLst/>
          </a:prstGeom>
        </p:spPr>
      </p:pic>
      <p:grpSp>
        <p:nvGrpSpPr>
          <p:cNvPr id="5" name="组合 4" title=""/>
          <p:cNvGrpSpPr/>
          <p:nvPr>
            <p:custDataLst>
              <p:tags r:id="rId13"/>
            </p:custDataLst>
          </p:nvPr>
        </p:nvGrpSpPr>
        <p:grpSpPr>
          <a:xfrm>
            <a:off x="282195" y="1168112"/>
            <a:ext cx="295322" cy="210471"/>
            <a:chOff x="435463" y="1226414"/>
            <a:chExt cx="295380" cy="210512"/>
          </a:xfrm>
        </p:grpSpPr>
        <p:sp>
          <p:nvSpPr>
            <p:cNvPr id="6" name="矩形 5"/>
            <p:cNvSpPr/>
            <p:nvPr>
              <p:custDataLst>
                <p:tags r:id="rId1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1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title=""/>
          <p:cNvSpPr txBox="1"/>
          <p:nvPr/>
        </p:nvSpPr>
        <p:spPr>
          <a:xfrm>
            <a:off x="767080" y="908685"/>
            <a:ext cx="2825750" cy="718185"/>
          </a:xfrm>
          <a:prstGeom prst="rect">
            <a:avLst/>
          </a:prstGeom>
          <a:noFill/>
        </p:spPr>
        <p:txBody>
          <a:bodyPr wrap="square" rtlCol="0">
            <a:noAutofit/>
          </a:bodyPr>
          <a:lstStyle/>
          <a:p>
            <a:pPr>
              <a:lnSpc>
                <a:spcPct val="120000"/>
              </a:lnSpc>
            </a:pPr>
            <a:r>
              <a:rPr lang="zh-CN" altLang="en-US" sz="3200" b="1">
                <a:solidFill>
                  <a:srgbClr val="036EB8"/>
                </a:solidFill>
                <a:latin typeface="微软雅黑" panose="020b0503020204020204" charset="-122"/>
                <a:ea typeface="微软雅黑"/>
              </a:rPr>
              <a:t>色光的混合</a:t>
            </a:r>
            <a:endParaRPr lang="zh-CN" altLang="en-US" sz="3200" b="1">
              <a:solidFill>
                <a:srgbClr val="036EB8"/>
              </a:solidFill>
              <a:latin typeface="微软雅黑" panose="020b0503020204020204" charset="-122"/>
              <a:ea typeface="微软雅黑"/>
            </a:endParaRPr>
          </a:p>
        </p:txBody>
      </p:sp>
      <p:sp>
        <p:nvSpPr>
          <p:cNvPr id="7" name="矩形 6" title=""/>
          <p:cNvSpPr/>
          <p:nvPr>
            <p:custDataLst>
              <p:tags r:id="rId16"/>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色光混合</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 name="组合 3" title=""/>
          <p:cNvGrpSpPr/>
          <p:nvPr>
            <p:custDataLst>
              <p:tags r:id="rId6"/>
            </p:custDataLst>
          </p:nvPr>
        </p:nvGrpSpPr>
        <p:grpSpPr>
          <a:xfrm>
            <a:off x="282195" y="1168112"/>
            <a:ext cx="295322" cy="210471"/>
            <a:chOff x="435463" y="1226414"/>
            <a:chExt cx="295380" cy="210512"/>
          </a:xfrm>
        </p:grpSpPr>
        <p:sp>
          <p:nvSpPr>
            <p:cNvPr id="6" name="矩形 5"/>
            <p:cNvSpPr/>
            <p:nvPr>
              <p:custDataLst>
                <p:tags r:id="rId7"/>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8"/>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title=""/>
          <p:cNvSpPr txBox="1"/>
          <p:nvPr/>
        </p:nvSpPr>
        <p:spPr>
          <a:xfrm>
            <a:off x="767080" y="908685"/>
            <a:ext cx="2825750" cy="718185"/>
          </a:xfrm>
          <a:prstGeom prst="rect">
            <a:avLst/>
          </a:prstGeom>
          <a:noFill/>
        </p:spPr>
        <p:txBody>
          <a:bodyPr wrap="square" rtlCol="0">
            <a:noAutofit/>
          </a:bodyPr>
          <a:lstStyle/>
          <a:p>
            <a:pPr>
              <a:lnSpc>
                <a:spcPct val="120000"/>
              </a:lnSpc>
            </a:pPr>
            <a:r>
              <a:rPr lang="zh-CN" altLang="en-US" sz="3200" b="1">
                <a:solidFill>
                  <a:srgbClr val="036EB8"/>
                </a:solidFill>
                <a:latin typeface="微软雅黑" panose="020b0503020204020204" charset="-122"/>
                <a:ea typeface="微软雅黑"/>
              </a:rPr>
              <a:t>物体的颜色</a:t>
            </a:r>
            <a:endParaRPr lang="zh-CN" altLang="en-US" sz="3200" b="1">
              <a:solidFill>
                <a:srgbClr val="036EB8"/>
              </a:solidFill>
              <a:latin typeface="微软雅黑" panose="020b0503020204020204" charset="-122"/>
              <a:ea typeface="微软雅黑"/>
            </a:endParaRPr>
          </a:p>
        </p:txBody>
      </p:sp>
      <p:sp>
        <p:nvSpPr>
          <p:cNvPr id="7" name="Rectangle 3" title=""/>
          <p:cNvSpPr/>
          <p:nvPr>
            <p:custDataLst>
              <p:tags r:id="rId9"/>
            </p:custDataLst>
          </p:nvPr>
        </p:nvSpPr>
        <p:spPr>
          <a:xfrm>
            <a:off x="767080" y="1530350"/>
            <a:ext cx="7241540" cy="1191260"/>
          </a:xfrm>
          <a:prstGeom prst="rect">
            <a:avLst/>
          </a:prstGeom>
          <a:noFill/>
          <a:ln w="9525">
            <a:noFill/>
          </a:ln>
        </p:spPr>
        <p:txBody>
          <a:bodyPr>
            <a:noAutofit/>
          </a:bodyPr>
          <a:lstStyle/>
          <a:p>
            <a:pPr>
              <a:lnSpc>
                <a:spcPct val="125000"/>
              </a:lnSpc>
              <a:buClr>
                <a:srgbClr val="9900CC"/>
              </a:buClr>
              <a:buFont typeface="Wingdings" panose="05000000000000000000" pitchFamily="2" charset="2"/>
            </a:pPr>
            <a:r>
              <a:rPr lang="zh-CN" altLang="en-US" sz="2800">
                <a:latin typeface="微软雅黑" panose="020b0503020204020204" charset="-122"/>
                <a:ea typeface="微软雅黑"/>
              </a:rPr>
              <a:t>透明物体的颜色：是由</a:t>
            </a:r>
            <a:r>
              <a:rPr lang="zh-CN" altLang="en-US" sz="2800">
                <a:solidFill>
                  <a:srgbClr val="FF0000"/>
                </a:solidFill>
                <a:latin typeface="微软雅黑" panose="020b0503020204020204" charset="-122"/>
                <a:ea typeface="微软雅黑"/>
              </a:rPr>
              <a:t>通过它的色光</a:t>
            </a:r>
            <a:r>
              <a:rPr lang="zh-CN" altLang="en-US" sz="2800">
                <a:latin typeface="微软雅黑" panose="020b0503020204020204" charset="-122"/>
                <a:ea typeface="微软雅黑"/>
              </a:rPr>
              <a:t>决定的。</a:t>
            </a:r>
            <a:endParaRPr lang="zh-CN" altLang="en-US" sz="2800">
              <a:latin typeface="微软雅黑" panose="020b0503020204020204" charset="-122"/>
              <a:ea typeface="微软雅黑"/>
            </a:endParaRPr>
          </a:p>
          <a:p>
            <a:pPr>
              <a:lnSpc>
                <a:spcPct val="125000"/>
              </a:lnSpc>
              <a:buClr>
                <a:srgbClr val="9900CC"/>
              </a:buClr>
              <a:buFont typeface="Wingdings" panose="05000000000000000000" pitchFamily="2" charset="2"/>
            </a:pPr>
            <a:r>
              <a:rPr lang="zh-CN" altLang="en-US" sz="2800">
                <a:latin typeface="微软雅黑" panose="020b0503020204020204" charset="-122"/>
                <a:ea typeface="微软雅黑"/>
                <a:sym typeface="+mn-ea"/>
              </a:rPr>
              <a:t>透明物体只能透过</a:t>
            </a:r>
            <a:r>
              <a:rPr lang="zh-CN" altLang="en-US" sz="2800">
                <a:solidFill>
                  <a:srgbClr val="FF0000"/>
                </a:solidFill>
                <a:latin typeface="微软雅黑" panose="020b0503020204020204" charset="-122"/>
                <a:ea typeface="微软雅黑"/>
                <a:sym typeface="+mn-ea"/>
              </a:rPr>
              <a:t>与它颜色相同</a:t>
            </a:r>
            <a:r>
              <a:rPr lang="zh-CN" altLang="en-US" sz="2800">
                <a:latin typeface="微软雅黑" panose="020b0503020204020204" charset="-122"/>
                <a:ea typeface="微软雅黑"/>
                <a:sym typeface="+mn-ea"/>
              </a:rPr>
              <a:t>的光。</a:t>
            </a:r>
            <a:endParaRPr lang="zh-CN" altLang="en-US" sz="2800" kern="1200">
              <a:latin typeface="微软雅黑" panose="020b0503020204020204" charset="-122"/>
              <a:ea typeface="微软雅黑"/>
              <a:cs typeface="+mn-cs"/>
            </a:endParaRPr>
          </a:p>
          <a:p>
            <a:pPr eaLnBrk="1" hangingPunct="1">
              <a:buClr>
                <a:srgbClr val="9900CC"/>
              </a:buClr>
              <a:buFont typeface="Wingdings" panose="05000000000000000000" pitchFamily="2" charset="2"/>
            </a:pPr>
            <a:endParaRPr lang="zh-CN" altLang="en-US" sz="2800">
              <a:latin typeface="微软雅黑" panose="020b0503020204020204" charset="-122"/>
              <a:ea typeface="微软雅黑"/>
            </a:endParaRPr>
          </a:p>
        </p:txBody>
      </p:sp>
      <p:pic>
        <p:nvPicPr>
          <p:cNvPr id="9" name="图片 8" title=""/>
          <p:cNvPicPr>
            <a:picLocks noChangeAspect="1"/>
          </p:cNvPicPr>
          <p:nvPr>
            <p:custDataLst>
              <p:tags r:id="rId11"/>
            </p:custDataLst>
          </p:nvPr>
        </p:nvPicPr>
        <p:blipFill>
          <a:blip r:embed="rId10"/>
          <a:stretch>
            <a:fillRect/>
          </a:stretch>
        </p:blipFill>
        <p:spPr>
          <a:xfrm>
            <a:off x="911225" y="2853055"/>
            <a:ext cx="9521825" cy="3324225"/>
          </a:xfrm>
          <a:prstGeom prst="rect">
            <a:avLst/>
          </a:prstGeom>
        </p:spPr>
      </p:pic>
      <p:sp>
        <p:nvSpPr>
          <p:cNvPr id="10" name="Text Box 3" title=""/>
          <p:cNvSpPr txBox="1"/>
          <p:nvPr>
            <p:custDataLst>
              <p:tags r:id="rId12"/>
            </p:custDataLst>
          </p:nvPr>
        </p:nvSpPr>
        <p:spPr>
          <a:xfrm>
            <a:off x="8256270" y="1412875"/>
            <a:ext cx="2541270" cy="1021080"/>
          </a:xfrm>
          <a:prstGeom prst="wedgeRoundRectCallout">
            <a:avLst>
              <a:gd name="adj1" fmla="val -81134"/>
              <a:gd name="adj2" fmla="val 205783"/>
              <a:gd name="adj3" fmla="val 16667"/>
            </a:avLst>
          </a:prstGeom>
          <a:solidFill>
            <a:schemeClr val="bg1"/>
          </a:solidFill>
          <a:ln w="9525">
            <a:solidFill>
              <a:srgbClr val="036EB8"/>
            </a:solidFill>
          </a:ln>
        </p:spPr>
        <p:txBody>
          <a:bodyPr wrap="square">
            <a:noAutofit/>
          </a:bodyPr>
          <a:lstStyle/>
          <a:p>
            <a:pPr eaLnBrk="1" hangingPunct="1">
              <a:spcBef>
                <a:spcPct val="50000"/>
              </a:spcBef>
            </a:pPr>
            <a:r>
              <a:rPr lang="zh-CN" altLang="en-US" sz="2800">
                <a:solidFill>
                  <a:schemeClr val="tx1"/>
                </a:solidFill>
                <a:latin typeface="微软雅黑" panose="020b0503020204020204" charset="-122"/>
                <a:ea typeface="微软雅黑"/>
              </a:rPr>
              <a:t>其余的色光被物体吸收了</a:t>
            </a:r>
            <a:endParaRPr lang="zh-CN" altLang="en-US" sz="2800">
              <a:solidFill>
                <a:schemeClr val="tx1"/>
              </a:solidFill>
              <a:latin typeface="微软雅黑" panose="020b0503020204020204" charset="-122"/>
              <a:ea typeface="微软雅黑"/>
            </a:endParaRPr>
          </a:p>
        </p:txBody>
      </p:sp>
      <p:sp>
        <p:nvSpPr>
          <p:cNvPr id="32" name="矩形 31" title=""/>
          <p:cNvSpPr/>
          <p:nvPr>
            <p:custDataLst>
              <p:tags r:id="rId13"/>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科学书屋</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8547" name="Rectangle 3" title=""/>
          <p:cNvSpPr/>
          <p:nvPr>
            <p:custDataLst>
              <p:tags r:id="rId6"/>
            </p:custDataLst>
          </p:nvPr>
        </p:nvSpPr>
        <p:spPr>
          <a:xfrm>
            <a:off x="758508" y="1518285"/>
            <a:ext cx="7502525" cy="1295400"/>
          </a:xfrm>
          <a:prstGeom prst="rect">
            <a:avLst/>
          </a:prstGeom>
          <a:noFill/>
          <a:ln>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宋体" panose="02010600030101010101" pitchFamily="2" charset="-122"/>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宋体" panose="02010600030101010101" pitchFamily="2" charset="-122"/>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宋体" panose="02010600030101010101" pitchFamily="2" charset="-122"/>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宋体" panose="02010600030101010101" pitchFamily="2" charset="-122"/>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宋体" panose="02010600030101010101" pitchFamily="2" charset="-122"/>
                <a:cs typeface="+mn-cs"/>
              </a:defRPr>
            </a:lvl5pPr>
            <a:lvl6pPr marL="2514600" lvl="5"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6pPr>
            <a:lvl7pPr marL="2971800" lvl="6"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7pPr>
            <a:lvl8pPr marL="3429000" lvl="7"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8pPr>
            <a:lvl9pPr marL="3886200" lvl="8"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9pPr>
          </a:lstStyle>
          <a:p>
            <a:pPr marL="0" indent="0">
              <a:lnSpc>
                <a:spcPct val="130000"/>
              </a:lnSpc>
              <a:spcBef>
                <a:spcPts val="25"/>
              </a:spcBef>
              <a:buClr>
                <a:srgbClr val="6600FF"/>
              </a:buClr>
              <a:buFont typeface="Wingdings" panose="05000000000000000000" pitchFamily="2" charset="2"/>
              <a:buNone/>
            </a:pPr>
            <a:r>
              <a:rPr lang="zh-CN" altLang="en-US" sz="2800" kern="1200">
                <a:latin typeface="微软雅黑" panose="020b0503020204020204" charset="-122"/>
                <a:ea typeface="微软雅黑"/>
                <a:cs typeface="微软雅黑" panose="020b0503020204020204" charset="-122"/>
              </a:rPr>
              <a:t>不透明物体的颜色是由</a:t>
            </a:r>
            <a:r>
              <a:rPr lang="zh-CN" altLang="en-US" sz="2800" kern="1200">
                <a:solidFill>
                  <a:srgbClr val="FF0000"/>
                </a:solidFill>
                <a:latin typeface="微软雅黑" panose="020b0503020204020204" charset="-122"/>
                <a:ea typeface="微软雅黑"/>
                <a:cs typeface="微软雅黑" panose="020b0503020204020204" charset="-122"/>
              </a:rPr>
              <a:t>它反射的色光</a:t>
            </a:r>
            <a:r>
              <a:rPr lang="zh-CN" altLang="en-US" sz="2800" kern="1200">
                <a:latin typeface="微软雅黑" panose="020b0503020204020204" charset="-122"/>
                <a:ea typeface="微软雅黑"/>
                <a:cs typeface="微软雅黑" panose="020b0503020204020204" charset="-122"/>
              </a:rPr>
              <a:t>决定的； </a:t>
            </a:r>
            <a:endParaRPr lang="zh-CN" altLang="en-US" sz="2800" kern="1200">
              <a:latin typeface="微软雅黑" panose="020b0503020204020204" charset="-122"/>
              <a:ea typeface="微软雅黑"/>
              <a:cs typeface="微软雅黑" panose="020b0503020204020204" charset="-122"/>
            </a:endParaRPr>
          </a:p>
          <a:p>
            <a:pPr marL="0" indent="0">
              <a:lnSpc>
                <a:spcPct val="130000"/>
              </a:lnSpc>
              <a:spcBef>
                <a:spcPts val="25"/>
              </a:spcBef>
              <a:buClr>
                <a:srgbClr val="6600FF"/>
              </a:buClr>
              <a:buFont typeface="Wingdings" panose="05000000000000000000" pitchFamily="2" charset="2"/>
              <a:buNone/>
            </a:pPr>
            <a:r>
              <a:rPr lang="zh-CN" altLang="en-US" sz="2800" kern="1200">
                <a:latin typeface="微软雅黑" panose="020b0503020204020204" charset="-122"/>
                <a:ea typeface="微软雅黑"/>
                <a:cs typeface="微软雅黑" panose="020b0503020204020204" charset="-122"/>
              </a:rPr>
              <a:t>不透明物体只能反射</a:t>
            </a:r>
            <a:r>
              <a:rPr lang="zh-CN" altLang="en-US" sz="2800" kern="1200">
                <a:solidFill>
                  <a:srgbClr val="FF0000"/>
                </a:solidFill>
                <a:latin typeface="微软雅黑" panose="020b0503020204020204" charset="-122"/>
                <a:ea typeface="微软雅黑"/>
                <a:cs typeface="微软雅黑" panose="020b0503020204020204" charset="-122"/>
              </a:rPr>
              <a:t>与它颜色相同</a:t>
            </a:r>
            <a:r>
              <a:rPr lang="zh-CN" altLang="en-US" sz="2800" kern="1200">
                <a:latin typeface="微软雅黑" panose="020b0503020204020204" charset="-122"/>
                <a:ea typeface="微软雅黑"/>
                <a:cs typeface="微软雅黑" panose="020b0503020204020204" charset="-122"/>
              </a:rPr>
              <a:t>的光。</a:t>
            </a:r>
            <a:endParaRPr lang="zh-CN" altLang="en-US" sz="2800" kern="1200">
              <a:latin typeface="微软雅黑" panose="020b0503020204020204" charset="-122"/>
              <a:ea typeface="微软雅黑"/>
              <a:cs typeface="微软雅黑" panose="020b0503020204020204" charset="-122"/>
            </a:endParaRPr>
          </a:p>
        </p:txBody>
      </p:sp>
      <p:pic>
        <p:nvPicPr>
          <p:cNvPr id="4" name="图片 3" title=""/>
          <p:cNvPicPr>
            <a:picLocks noChangeAspect="1"/>
          </p:cNvPicPr>
          <p:nvPr>
            <p:custDataLst>
              <p:tags r:id="rId8"/>
            </p:custDataLst>
          </p:nvPr>
        </p:nvPicPr>
        <p:blipFill>
          <a:blip r:embed="rId7"/>
          <a:stretch>
            <a:fillRect/>
          </a:stretch>
        </p:blipFill>
        <p:spPr>
          <a:xfrm>
            <a:off x="911225" y="2924810"/>
            <a:ext cx="9067165" cy="3210560"/>
          </a:xfrm>
          <a:prstGeom prst="rect">
            <a:avLst/>
          </a:prstGeom>
        </p:spPr>
      </p:pic>
      <p:sp>
        <p:nvSpPr>
          <p:cNvPr id="3" name="Text Box 3" title=""/>
          <p:cNvSpPr txBox="1"/>
          <p:nvPr>
            <p:custDataLst>
              <p:tags r:id="rId9"/>
            </p:custDataLst>
          </p:nvPr>
        </p:nvSpPr>
        <p:spPr>
          <a:xfrm>
            <a:off x="8399780" y="1412875"/>
            <a:ext cx="2541270" cy="1021080"/>
          </a:xfrm>
          <a:prstGeom prst="wedgeRoundRectCallout">
            <a:avLst>
              <a:gd name="adj1" fmla="val -69815"/>
              <a:gd name="adj2" fmla="val 220335"/>
              <a:gd name="adj3" fmla="val 16667"/>
            </a:avLst>
          </a:prstGeom>
          <a:solidFill>
            <a:schemeClr val="bg1"/>
          </a:solidFill>
          <a:ln w="9525">
            <a:solidFill>
              <a:srgbClr val="036EB8"/>
            </a:solidFill>
          </a:ln>
        </p:spPr>
        <p:txBody>
          <a:bodyPr wrap="square">
            <a:noAutofit/>
          </a:bodyPr>
          <a:lstStyle/>
          <a:p>
            <a:pPr eaLnBrk="1" hangingPunct="1">
              <a:spcBef>
                <a:spcPct val="50000"/>
              </a:spcBef>
            </a:pPr>
            <a:r>
              <a:rPr lang="zh-CN" altLang="en-US" sz="2800">
                <a:solidFill>
                  <a:schemeClr val="tx1"/>
                </a:solidFill>
                <a:latin typeface="微软雅黑" panose="020b0503020204020204" charset="-122"/>
                <a:ea typeface="微软雅黑"/>
              </a:rPr>
              <a:t>其余的色光被物体吸收了</a:t>
            </a:r>
            <a:endParaRPr lang="zh-CN" altLang="en-US" sz="2800">
              <a:solidFill>
                <a:schemeClr val="tx1"/>
              </a:solidFill>
              <a:latin typeface="微软雅黑" panose="020b0503020204020204" charset="-122"/>
              <a:ea typeface="微软雅黑"/>
            </a:endParaRPr>
          </a:p>
        </p:txBody>
      </p:sp>
      <p:grpSp>
        <p:nvGrpSpPr>
          <p:cNvPr id="11" name="组合 10" title=""/>
          <p:cNvGrpSpPr/>
          <p:nvPr>
            <p:custDataLst>
              <p:tags r:id="rId10"/>
            </p:custDataLst>
          </p:nvPr>
        </p:nvGrpSpPr>
        <p:grpSpPr>
          <a:xfrm>
            <a:off x="282195" y="1168112"/>
            <a:ext cx="295322" cy="210471"/>
            <a:chOff x="435463" y="1226414"/>
            <a:chExt cx="295380" cy="210512"/>
          </a:xfrm>
        </p:grpSpPr>
        <p:sp>
          <p:nvSpPr>
            <p:cNvPr id="12" name="矩形 11"/>
            <p:cNvSpPr/>
            <p:nvPr>
              <p:custDataLst>
                <p:tags r:id="rId11"/>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12"/>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文本框 12" title=""/>
          <p:cNvSpPr txBox="1"/>
          <p:nvPr/>
        </p:nvSpPr>
        <p:spPr>
          <a:xfrm>
            <a:off x="767080" y="908685"/>
            <a:ext cx="2825750" cy="718185"/>
          </a:xfrm>
          <a:prstGeom prst="rect">
            <a:avLst/>
          </a:prstGeom>
          <a:noFill/>
        </p:spPr>
        <p:txBody>
          <a:bodyPr wrap="square" rtlCol="0">
            <a:noAutofit/>
          </a:bodyPr>
          <a:lstStyle/>
          <a:p>
            <a:pPr>
              <a:lnSpc>
                <a:spcPct val="120000"/>
              </a:lnSpc>
            </a:pPr>
            <a:r>
              <a:rPr lang="zh-CN" altLang="en-US" sz="3200" b="1">
                <a:solidFill>
                  <a:srgbClr val="036EB8"/>
                </a:solidFill>
                <a:latin typeface="微软雅黑" panose="020b0503020204020204" charset="-122"/>
                <a:ea typeface="微软雅黑"/>
              </a:rPr>
              <a:t>物体的颜色</a:t>
            </a:r>
            <a:endParaRPr lang="zh-CN" altLang="en-US" sz="3200" b="1">
              <a:solidFill>
                <a:srgbClr val="036EB8"/>
              </a:solidFill>
              <a:latin typeface="微软雅黑" panose="020b0503020204020204" charset="-122"/>
              <a:ea typeface="微软雅黑"/>
            </a:endParaRPr>
          </a:p>
        </p:txBody>
      </p:sp>
      <p:sp>
        <p:nvSpPr>
          <p:cNvPr id="32" name="矩形 31" title=""/>
          <p:cNvSpPr/>
          <p:nvPr>
            <p:custDataLst>
              <p:tags r:id="rId13"/>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科学书屋</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08547">
                                            <p:txEl>
                                              <p:pRg st="0" end="0"/>
                                            </p:txEl>
                                          </p:spTgt>
                                        </p:tgtEl>
                                        <p:attrNameLst>
                                          <p:attrName>style.visibility</p:attrName>
                                        </p:attrNameLst>
                                      </p:cBhvr>
                                      <p:to>
                                        <p:strVal val="visible"/>
                                      </p:to>
                                    </p:set>
                                    <p:anim calcmode="lin" valueType="num">
                                      <p:cBhvr>
                                        <p:cTn id="7" dur="500" fill="hold"/>
                                        <p:tgtEl>
                                          <p:spTgt spid="1085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854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108547">
                                            <p:txEl>
                                              <p:pRg st="1" end="1"/>
                                            </p:txEl>
                                          </p:spTgt>
                                        </p:tgtEl>
                                        <p:attrNameLst>
                                          <p:attrName>style.visibility</p:attrName>
                                        </p:attrNameLst>
                                      </p:cBhvr>
                                      <p:to>
                                        <p:strVal val="visible"/>
                                      </p:to>
                                    </p:set>
                                    <p:anim calcmode="lin" valueType="num">
                                      <p:cBhvr>
                                        <p:cTn id="13" dur="500" fill="hold"/>
                                        <p:tgtEl>
                                          <p:spTgt spid="1085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854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title=""/>
          <p:cNvGrpSpPr/>
          <p:nvPr/>
        </p:nvGrpSpPr>
        <p:grpSpPr>
          <a:xfrm>
            <a:off x="704850" y="1772920"/>
            <a:ext cx="4592320" cy="3823970"/>
            <a:chOff x="1219" y="3007"/>
            <a:chExt cx="7232" cy="6022"/>
          </a:xfrm>
        </p:grpSpPr>
        <p:sp>
          <p:nvSpPr>
            <p:cNvPr id="108547" name="Rectangle 3"/>
            <p:cNvSpPr/>
            <p:nvPr>
              <p:custDataLst>
                <p:tags r:id="rId6"/>
              </p:custDataLst>
            </p:nvPr>
          </p:nvSpPr>
          <p:spPr>
            <a:xfrm>
              <a:off x="1219" y="3007"/>
              <a:ext cx="7233" cy="1009"/>
            </a:xfrm>
            <a:prstGeom prst="rect">
              <a:avLst/>
            </a:prstGeom>
            <a:noFill/>
            <a:ln>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宋体" panose="02010600030101010101" pitchFamily="2" charset="-122"/>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宋体" panose="02010600030101010101" pitchFamily="2" charset="-122"/>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宋体" panose="02010600030101010101" pitchFamily="2" charset="-122"/>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宋体" panose="02010600030101010101" pitchFamily="2" charset="-122"/>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宋体" panose="02010600030101010101" pitchFamily="2" charset="-122"/>
                  <a:cs typeface="+mn-cs"/>
                </a:defRPr>
              </a:lvl5pPr>
              <a:lvl6pPr marL="2514600" lvl="5"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6pPr>
              <a:lvl7pPr marL="2971800" lvl="6"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7pPr>
              <a:lvl8pPr marL="3429000" lvl="7"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8pPr>
              <a:lvl9pPr marL="3886200" lvl="8"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9pPr>
            </a:lstStyle>
            <a:p>
              <a:pPr marL="0" indent="0">
                <a:lnSpc>
                  <a:spcPct val="130000"/>
                </a:lnSpc>
                <a:spcBef>
                  <a:spcPts val="25"/>
                </a:spcBef>
                <a:buClr>
                  <a:srgbClr val="6600FF"/>
                </a:buClr>
                <a:buFont typeface="Wingdings" panose="05000000000000000000" pitchFamily="2" charset="2"/>
                <a:buNone/>
              </a:pPr>
              <a:r>
                <a:rPr lang="zh-CN" altLang="en-US" sz="2800" kern="1200">
                  <a:latin typeface="微软雅黑" panose="020b0503020204020204" charset="-122"/>
                  <a:ea typeface="微软雅黑"/>
                  <a:cs typeface="微软雅黑" panose="020b0503020204020204" charset="-122"/>
                </a:rPr>
                <a:t>白色物体能</a:t>
              </a:r>
              <a:r>
                <a:rPr lang="zh-CN" altLang="en-US" sz="2800" kern="1200">
                  <a:solidFill>
                    <a:srgbClr val="FF0000"/>
                  </a:solidFill>
                  <a:latin typeface="微软雅黑" panose="020b0503020204020204" charset="-122"/>
                  <a:ea typeface="微软雅黑"/>
                  <a:cs typeface="微软雅黑" panose="020b0503020204020204" charset="-122"/>
                </a:rPr>
                <a:t>反射所有</a:t>
              </a:r>
              <a:r>
                <a:rPr lang="zh-CN" altLang="en-US" sz="2800" kern="1200">
                  <a:solidFill>
                    <a:schemeClr val="tx1"/>
                  </a:solidFill>
                  <a:latin typeface="微软雅黑" panose="020b0503020204020204" charset="-122"/>
                  <a:ea typeface="微软雅黑"/>
                  <a:cs typeface="微软雅黑" panose="020b0503020204020204" charset="-122"/>
                </a:rPr>
                <a:t>色光</a:t>
              </a:r>
              <a:r>
                <a:rPr lang="zh-CN" altLang="en-US" sz="2800" kern="1200">
                  <a:latin typeface="微软雅黑" panose="020b0503020204020204" charset="-122"/>
                  <a:ea typeface="微软雅黑"/>
                  <a:cs typeface="微软雅黑" panose="020b0503020204020204" charset="-122"/>
                </a:rPr>
                <a:t> </a:t>
              </a:r>
              <a:endParaRPr lang="zh-CN" altLang="en-US" sz="2800" kern="1200">
                <a:latin typeface="微软雅黑" panose="020b0503020204020204" charset="-122"/>
                <a:ea typeface="微软雅黑"/>
                <a:cs typeface="微软雅黑" panose="020b0503020204020204" charset="-122"/>
              </a:endParaRPr>
            </a:p>
          </p:txBody>
        </p:sp>
        <p:pic>
          <p:nvPicPr>
            <p:cNvPr id="7" name="http://photo-static-api.fotomore.com/creative/vcg/veer/400/new/VCG41N638352750.jpg?uid=386&amp;timestamp=1695721648&amp;sign=a75c80bd760e807dea4ae1cba6805fef" descr="templates\picture_hover\&amp;pky220_sjzg_VCG41N638352750&amp;2&amp;src_toppic_inpsrchzd1&amp;"/>
            <p:cNvPicPr>
              <a:picLocks noChangeAspect="1"/>
            </p:cNvPicPr>
            <p:nvPr>
              <p:custDataLst>
                <p:tags r:id="rId8"/>
              </p:custDataLst>
            </p:nvPr>
          </p:nvPicPr>
          <p:blipFill>
            <a:blip r:embed="rId7"/>
            <a:srcRect t="24404" b="5843"/>
            <a:stretch>
              <a:fillRect/>
            </a:stretch>
          </p:blipFill>
          <p:spPr>
            <a:xfrm>
              <a:off x="1435" y="4493"/>
              <a:ext cx="6503" cy="4536"/>
            </a:xfrm>
            <a:prstGeom prst="rect">
              <a:avLst/>
            </a:prstGeom>
          </p:spPr>
        </p:pic>
      </p:grpSp>
      <p:grpSp>
        <p:nvGrpSpPr>
          <p:cNvPr id="4" name="组合 3" title=""/>
          <p:cNvGrpSpPr/>
          <p:nvPr/>
        </p:nvGrpSpPr>
        <p:grpSpPr>
          <a:xfrm>
            <a:off x="5520055" y="1772920"/>
            <a:ext cx="4884420" cy="4022090"/>
            <a:chOff x="8579" y="3019"/>
            <a:chExt cx="7692" cy="6334"/>
          </a:xfrm>
        </p:grpSpPr>
        <p:pic>
          <p:nvPicPr>
            <p:cNvPr id="6" name="http://photo-static-api.fotomore.com/creative/vcg/veer/400/new/VCG41N591400212.jpg?uid=386&amp;timestamp=1695721613&amp;sign=ba8f615fb1d51d5ddc909e744e95490e" descr="templates\picture_hover\&amp;pky270_sjzg_VCG41N591400212&amp;2&amp;src_toppic_inpsrchzd1&amp;"/>
            <p:cNvPicPr>
              <a:picLocks noChangeAspect="1"/>
            </p:cNvPicPr>
            <p:nvPr>
              <p:custDataLst>
                <p:tags r:id="rId10"/>
              </p:custDataLst>
            </p:nvPr>
          </p:nvPicPr>
          <p:blipFill>
            <a:blip r:embed="rId9"/>
            <a:srcRect l="7027" t="7528" r="6673" b="3638"/>
            <a:stretch>
              <a:fillRect/>
            </a:stretch>
          </p:blipFill>
          <p:spPr>
            <a:xfrm>
              <a:off x="8693" y="4153"/>
              <a:ext cx="7578" cy="5200"/>
            </a:xfrm>
            <a:prstGeom prst="rect">
              <a:avLst/>
            </a:prstGeom>
          </p:spPr>
        </p:pic>
        <p:sp>
          <p:nvSpPr>
            <p:cNvPr id="8" name="Rectangle 3"/>
            <p:cNvSpPr/>
            <p:nvPr>
              <p:custDataLst>
                <p:tags r:id="rId11"/>
              </p:custDataLst>
            </p:nvPr>
          </p:nvSpPr>
          <p:spPr>
            <a:xfrm>
              <a:off x="8579" y="3019"/>
              <a:ext cx="7568" cy="1193"/>
            </a:xfrm>
            <a:prstGeom prst="rect">
              <a:avLst/>
            </a:prstGeom>
            <a:noFill/>
            <a:ln>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宋体" panose="02010600030101010101" pitchFamily="2" charset="-122"/>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宋体" panose="02010600030101010101" pitchFamily="2" charset="-122"/>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宋体" panose="02010600030101010101" pitchFamily="2" charset="-122"/>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宋体" panose="02010600030101010101" pitchFamily="2" charset="-122"/>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宋体" panose="02010600030101010101" pitchFamily="2" charset="-122"/>
                  <a:cs typeface="+mn-cs"/>
                </a:defRPr>
              </a:lvl5pPr>
              <a:lvl6pPr marL="2514600" lvl="5"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6pPr>
              <a:lvl7pPr marL="2971800" lvl="6"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7pPr>
              <a:lvl8pPr marL="3429000" lvl="7"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8pPr>
              <a:lvl9pPr marL="3886200" lvl="8"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9pPr>
            </a:lstStyle>
            <a:p>
              <a:pPr marL="0" indent="0">
                <a:lnSpc>
                  <a:spcPct val="130000"/>
                </a:lnSpc>
                <a:spcBef>
                  <a:spcPts val="25"/>
                </a:spcBef>
                <a:buClr>
                  <a:srgbClr val="6600FF"/>
                </a:buClr>
                <a:buFont typeface="Wingdings" panose="05000000000000000000" pitchFamily="2" charset="2"/>
                <a:buNone/>
              </a:pPr>
              <a:r>
                <a:rPr lang="zh-CN" altLang="en-US" sz="2800" kern="1200">
                  <a:latin typeface="宋体" panose="02010600030101010101" pitchFamily="2" charset="-122"/>
                  <a:ea typeface="宋体" panose="02010600030101010101" pitchFamily="2" charset="-122"/>
                  <a:cs typeface="+mn-cs"/>
                </a:rPr>
                <a:t> </a:t>
              </a:r>
              <a:r>
                <a:rPr lang="zh-CN" altLang="en-US" sz="2800" kern="1200">
                  <a:latin typeface="微软雅黑" panose="020b0503020204020204" charset="-122"/>
                  <a:ea typeface="微软雅黑"/>
                  <a:cs typeface="+mn-cs"/>
                </a:rPr>
                <a:t>黑色物体能</a:t>
              </a:r>
              <a:r>
                <a:rPr lang="zh-CN" altLang="en-US" sz="2800" kern="1200">
                  <a:solidFill>
                    <a:srgbClr val="FF0000"/>
                  </a:solidFill>
                  <a:latin typeface="微软雅黑" panose="020b0503020204020204" charset="-122"/>
                  <a:ea typeface="微软雅黑"/>
                  <a:cs typeface="+mn-cs"/>
                </a:rPr>
                <a:t>吸收所有</a:t>
              </a:r>
              <a:r>
                <a:rPr lang="zh-CN" altLang="en-US" sz="2800" kern="1200">
                  <a:solidFill>
                    <a:schemeClr val="tx1"/>
                  </a:solidFill>
                  <a:latin typeface="微软雅黑" panose="020b0503020204020204" charset="-122"/>
                  <a:ea typeface="微软雅黑"/>
                  <a:cs typeface="+mn-cs"/>
                </a:rPr>
                <a:t>色</a:t>
              </a:r>
              <a:r>
                <a:rPr lang="zh-CN" altLang="en-US" sz="2800" kern="1200">
                  <a:latin typeface="微软雅黑" panose="020b0503020204020204" charset="-122"/>
                  <a:ea typeface="微软雅黑"/>
                  <a:cs typeface="+mn-cs"/>
                </a:rPr>
                <a:t>光</a:t>
              </a:r>
              <a:endParaRPr lang="zh-CN" altLang="en-US" sz="2800" kern="1200">
                <a:latin typeface="微软雅黑" panose="020b0503020204020204" charset="-122"/>
                <a:ea typeface="微软雅黑"/>
                <a:cs typeface="+mn-cs"/>
              </a:endParaRPr>
            </a:p>
          </p:txBody>
        </p:sp>
      </p:grpSp>
      <p:grpSp>
        <p:nvGrpSpPr>
          <p:cNvPr id="11" name="组合 10" title=""/>
          <p:cNvGrpSpPr/>
          <p:nvPr>
            <p:custDataLst>
              <p:tags r:id="rId12"/>
            </p:custDataLst>
          </p:nvPr>
        </p:nvGrpSpPr>
        <p:grpSpPr>
          <a:xfrm>
            <a:off x="282195" y="1168112"/>
            <a:ext cx="295322" cy="210471"/>
            <a:chOff x="435463" y="1226414"/>
            <a:chExt cx="295380" cy="210512"/>
          </a:xfrm>
        </p:grpSpPr>
        <p:sp>
          <p:nvSpPr>
            <p:cNvPr id="12" name="矩形 11"/>
            <p:cNvSpPr/>
            <p:nvPr>
              <p:custDataLst>
                <p:tags r:id="rId13"/>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14"/>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文本框 12" title=""/>
          <p:cNvSpPr txBox="1"/>
          <p:nvPr/>
        </p:nvSpPr>
        <p:spPr>
          <a:xfrm>
            <a:off x="767080" y="908685"/>
            <a:ext cx="2825750" cy="718185"/>
          </a:xfrm>
          <a:prstGeom prst="rect">
            <a:avLst/>
          </a:prstGeom>
          <a:noFill/>
        </p:spPr>
        <p:txBody>
          <a:bodyPr wrap="square" rtlCol="0">
            <a:noAutofit/>
          </a:bodyPr>
          <a:lstStyle/>
          <a:p>
            <a:pPr>
              <a:lnSpc>
                <a:spcPct val="120000"/>
              </a:lnSpc>
            </a:pPr>
            <a:r>
              <a:rPr lang="zh-CN" altLang="en-US" sz="3200" b="1">
                <a:solidFill>
                  <a:srgbClr val="036EB8"/>
                </a:solidFill>
                <a:latin typeface="微软雅黑" panose="020b0503020204020204" charset="-122"/>
                <a:ea typeface="微软雅黑"/>
              </a:rPr>
              <a:t>物体的颜色</a:t>
            </a:r>
            <a:endParaRPr lang="zh-CN" altLang="en-US" sz="3200" b="1">
              <a:solidFill>
                <a:srgbClr val="036EB8"/>
              </a:solidFill>
              <a:latin typeface="微软雅黑" panose="020b0503020204020204" charset="-122"/>
              <a:ea typeface="微软雅黑"/>
            </a:endParaRPr>
          </a:p>
        </p:txBody>
      </p:sp>
      <p:sp>
        <p:nvSpPr>
          <p:cNvPr id="32" name="矩形 31" title=""/>
          <p:cNvSpPr/>
          <p:nvPr>
            <p:custDataLst>
              <p:tags r:id="rId15"/>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科学书屋</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900" decel="100000" fill="hold"/>
                                        <p:tgtEl>
                                          <p:spTgt spid="4"/>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76" name="等腰三角形 75" title=""/>
          <p:cNvSpPr/>
          <p:nvPr>
            <p:custDataLst>
              <p:tags r:id="rId2"/>
            </p:custDataLst>
          </p:nvPr>
        </p:nvSpPr>
        <p:spPr>
          <a:xfrm rot="5400000">
            <a:off x="2604535" y="451365"/>
            <a:ext cx="175894" cy="151633"/>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77" name="等腰三角形 76" title=""/>
          <p:cNvSpPr/>
          <p:nvPr>
            <p:custDataLst>
              <p:tags r:id="rId3"/>
            </p:custDataLst>
          </p:nvPr>
        </p:nvSpPr>
        <p:spPr>
          <a:xfrm rot="5400000">
            <a:off x="2879443" y="451365"/>
            <a:ext cx="175894" cy="151633"/>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78" name="等腰三角形 77" title=""/>
          <p:cNvSpPr/>
          <p:nvPr>
            <p:custDataLst>
              <p:tags r:id="rId4"/>
            </p:custDataLst>
          </p:nvPr>
        </p:nvSpPr>
        <p:spPr>
          <a:xfrm rot="5400000">
            <a:off x="3154351" y="451365"/>
            <a:ext cx="175894" cy="151633"/>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title=""/>
          <p:cNvSpPr/>
          <p:nvPr>
            <p:custDataLst>
              <p:tags r:id="rId5"/>
            </p:custDataLst>
          </p:nvPr>
        </p:nvSpPr>
        <p:spPr>
          <a:xfrm>
            <a:off x="3441389" y="216765"/>
            <a:ext cx="868680" cy="460375"/>
          </a:xfrm>
          <a:prstGeom prst="rect">
            <a:avLst/>
          </a:prstGeom>
        </p:spPr>
        <p:txBody>
          <a:bodyPr wrap="none">
            <a:spAutoFit/>
          </a:bodyPr>
          <a:lstStyle/>
          <a:p>
            <a:pPr>
              <a:defRPr/>
            </a:pPr>
            <a:r>
              <a:rPr lang="zh-CN" altLang="en-US" sz="2400" b="1" spc="300" smtClean="0">
                <a:solidFill>
                  <a:srgbClr val="00A0E9"/>
                </a:solidFill>
                <a:latin typeface="微软雅黑" panose="020b0503020204020204" charset="-122"/>
                <a:ea typeface="微软雅黑"/>
                <a:cs typeface="+mn-ea"/>
                <a:sym typeface="+mn-lt"/>
              </a:rPr>
              <a:t>小结</a:t>
            </a:r>
            <a:endParaRPr lang="zh-CN" altLang="en-US" sz="3200" b="1" spc="300">
              <a:solidFill>
                <a:srgbClr val="00A0E9"/>
              </a:solidFill>
              <a:latin typeface="微软雅黑" panose="020b0503020204020204" charset="-122"/>
              <a:ea typeface="微软雅黑"/>
              <a:cs typeface="+mn-ea"/>
              <a:sym typeface="+mn-lt"/>
            </a:endParaRPr>
          </a:p>
        </p:txBody>
      </p:sp>
      <p:sp>
        <p:nvSpPr>
          <p:cNvPr id="80" name="文本框 79" title=""/>
          <p:cNvSpPr txBox="1"/>
          <p:nvPr>
            <p:custDataLst>
              <p:tags r:id="rId6"/>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a:latin typeface="微软雅黑" panose="020b0503020204020204" charset="-122"/>
              <a:ea typeface="微软雅黑"/>
            </a:endParaRPr>
          </a:p>
        </p:txBody>
      </p:sp>
      <p:sp>
        <p:nvSpPr>
          <p:cNvPr id="14" name="文本框 13" title=""/>
          <p:cNvSpPr txBox="1"/>
          <p:nvPr>
            <p:custDataLst>
              <p:tags r:id="rId7"/>
            </p:custDataLst>
          </p:nvPr>
        </p:nvSpPr>
        <p:spPr>
          <a:xfrm>
            <a:off x="5622925" y="1428750"/>
            <a:ext cx="5775960" cy="521970"/>
          </a:xfrm>
          <a:prstGeom prst="rect">
            <a:avLst/>
          </a:prstGeom>
          <a:noFill/>
          <a:ln>
            <a:solidFill>
              <a:srgbClr val="036EB8"/>
            </a:solidFill>
          </a:ln>
        </p:spPr>
        <p:txBody>
          <a:bodyPr wrap="square" rtlCol="0">
            <a:spAutoFit/>
          </a:bodyPr>
          <a:lstStyle/>
          <a:p>
            <a:pPr lvl="0" algn="ctr" fontAlgn="auto">
              <a:buClrTx/>
              <a:buSzTx/>
              <a:buFontTx/>
            </a:pPr>
            <a:r>
              <a:rPr lang="zh-CN" altLang="en-US" sz="2800">
                <a:latin typeface="微软雅黑" panose="020b0503020204020204" charset="-122"/>
                <a:ea typeface="微软雅黑"/>
                <a:sym typeface="+mn-ea"/>
              </a:rPr>
              <a:t>把复合光分解成几种单色光的现象</a:t>
            </a:r>
            <a:endParaRPr lang="zh-CN" altLang="en-US" sz="2800">
              <a:latin typeface="微软雅黑" panose="020b0503020204020204" charset="-122"/>
              <a:ea typeface="微软雅黑"/>
              <a:sym typeface="+mn-ea"/>
            </a:endParaRPr>
          </a:p>
        </p:txBody>
      </p:sp>
      <p:sp>
        <p:nvSpPr>
          <p:cNvPr id="16" name="文本框 15" title=""/>
          <p:cNvSpPr txBox="1"/>
          <p:nvPr>
            <p:custDataLst>
              <p:tags r:id="rId8"/>
            </p:custDataLst>
          </p:nvPr>
        </p:nvSpPr>
        <p:spPr>
          <a:xfrm>
            <a:off x="5622925" y="2150745"/>
            <a:ext cx="6151880" cy="521970"/>
          </a:xfrm>
          <a:prstGeom prst="rect">
            <a:avLst/>
          </a:prstGeom>
          <a:noFill/>
          <a:ln>
            <a:solidFill>
              <a:srgbClr val="036EB8"/>
            </a:solidFill>
          </a:ln>
        </p:spPr>
        <p:txBody>
          <a:bodyPr wrap="square" rtlCol="0">
            <a:spAutoFit/>
          </a:bodyPr>
          <a:lstStyle/>
          <a:p>
            <a:pPr lvl="0" algn="ctr" fontAlgn="auto">
              <a:buClrTx/>
              <a:buSzTx/>
              <a:buFontTx/>
            </a:pPr>
            <a:r>
              <a:rPr lang="zh-CN" altLang="en-US" sz="2800">
                <a:latin typeface="微软雅黑" panose="020b0503020204020204" charset="-122"/>
                <a:ea typeface="微软雅黑"/>
                <a:sym typeface="+mn-ea"/>
              </a:rPr>
              <a:t>白光→红、橙、黄、绿、蓝、靛、紫</a:t>
            </a:r>
            <a:endParaRPr lang="zh-CN" altLang="en-US" sz="2800">
              <a:latin typeface="微软雅黑" panose="020b0503020204020204" charset="-122"/>
              <a:ea typeface="微软雅黑"/>
              <a:sym typeface="+mn-ea"/>
            </a:endParaRPr>
          </a:p>
        </p:txBody>
      </p:sp>
      <p:sp>
        <p:nvSpPr>
          <p:cNvPr id="17" name="文本框 16" title=""/>
          <p:cNvSpPr txBox="1"/>
          <p:nvPr>
            <p:custDataLst>
              <p:tags r:id="rId9"/>
            </p:custDataLst>
          </p:nvPr>
        </p:nvSpPr>
        <p:spPr>
          <a:xfrm>
            <a:off x="5663565" y="3412490"/>
            <a:ext cx="2101215" cy="521970"/>
          </a:xfrm>
          <a:prstGeom prst="rect">
            <a:avLst/>
          </a:prstGeom>
          <a:noFill/>
          <a:ln>
            <a:solidFill>
              <a:srgbClr val="036EB8"/>
            </a:solidFill>
          </a:ln>
        </p:spPr>
        <p:txBody>
          <a:bodyPr wrap="square" rtlCol="0">
            <a:spAutoFit/>
          </a:bodyPr>
          <a:lstStyle/>
          <a:p>
            <a:pPr lvl="0" algn="ctr" fontAlgn="auto">
              <a:buClrTx/>
              <a:buSzTx/>
              <a:buFontTx/>
            </a:pPr>
            <a:r>
              <a:rPr lang="zh-CN" altLang="en-US" sz="2800">
                <a:latin typeface="微软雅黑" panose="020b0503020204020204" charset="-122"/>
                <a:ea typeface="微软雅黑"/>
                <a:sym typeface="+mn-ea"/>
              </a:rPr>
              <a:t>红、绿、蓝</a:t>
            </a:r>
            <a:endParaRPr lang="zh-CN" altLang="en-US" sz="2800">
              <a:latin typeface="微软雅黑" panose="020b0503020204020204" charset="-122"/>
              <a:ea typeface="微软雅黑"/>
              <a:sym typeface="+mn-ea"/>
            </a:endParaRPr>
          </a:p>
        </p:txBody>
      </p:sp>
      <p:sp>
        <p:nvSpPr>
          <p:cNvPr id="22" name="文本框 21" title=""/>
          <p:cNvSpPr txBox="1"/>
          <p:nvPr>
            <p:custDataLst>
              <p:tags r:id="rId10"/>
            </p:custDataLst>
          </p:nvPr>
        </p:nvSpPr>
        <p:spPr>
          <a:xfrm>
            <a:off x="5694680" y="4641215"/>
            <a:ext cx="5288280" cy="521970"/>
          </a:xfrm>
          <a:prstGeom prst="rect">
            <a:avLst/>
          </a:prstGeom>
          <a:noFill/>
          <a:ln>
            <a:solidFill>
              <a:srgbClr val="036EB8"/>
            </a:solidFill>
          </a:ln>
        </p:spPr>
        <p:txBody>
          <a:bodyPr wrap="square" rtlCol="0">
            <a:spAutoFit/>
          </a:bodyPr>
          <a:lstStyle/>
          <a:p>
            <a:pPr lvl="0" algn="ctr" fontAlgn="auto">
              <a:buClrTx/>
              <a:buSzTx/>
              <a:buFontTx/>
            </a:pPr>
            <a:r>
              <a:rPr lang="zh-CN" altLang="en-US" sz="2800">
                <a:latin typeface="微软雅黑" panose="020b0503020204020204" charset="-122"/>
                <a:ea typeface="微软雅黑"/>
                <a:sym typeface="+mn-ea"/>
              </a:rPr>
              <a:t>透明物体的颜色：透过的光决定</a:t>
            </a:r>
            <a:endParaRPr lang="zh-CN" altLang="en-US" sz="2800">
              <a:latin typeface="微软雅黑" panose="020b0503020204020204" charset="-122"/>
              <a:ea typeface="微软雅黑"/>
              <a:sym typeface="+mn-ea"/>
            </a:endParaRPr>
          </a:p>
        </p:txBody>
      </p:sp>
      <p:sp>
        <p:nvSpPr>
          <p:cNvPr id="23" name="文本框 22" title=""/>
          <p:cNvSpPr txBox="1"/>
          <p:nvPr>
            <p:custDataLst>
              <p:tags r:id="rId11"/>
            </p:custDataLst>
          </p:nvPr>
        </p:nvSpPr>
        <p:spPr>
          <a:xfrm>
            <a:off x="5694680" y="5412105"/>
            <a:ext cx="5763895" cy="521970"/>
          </a:xfrm>
          <a:prstGeom prst="rect">
            <a:avLst/>
          </a:prstGeom>
          <a:noFill/>
          <a:ln>
            <a:solidFill>
              <a:srgbClr val="036EB8"/>
            </a:solidFill>
          </a:ln>
        </p:spPr>
        <p:txBody>
          <a:bodyPr wrap="square" rtlCol="0">
            <a:spAutoFit/>
          </a:bodyPr>
          <a:lstStyle/>
          <a:p>
            <a:pPr lvl="0" algn="ctr" fontAlgn="auto">
              <a:buClrTx/>
              <a:buSzTx/>
              <a:buFontTx/>
            </a:pPr>
            <a:r>
              <a:rPr lang="zh-CN" altLang="en-US" sz="2800">
                <a:latin typeface="微软雅黑" panose="020b0503020204020204" charset="-122"/>
                <a:ea typeface="微软雅黑"/>
                <a:sym typeface="+mn-ea"/>
              </a:rPr>
              <a:t>不透明物体的颜色：反射的光决定</a:t>
            </a:r>
            <a:endParaRPr lang="zh-CN" altLang="en-US" sz="2800">
              <a:latin typeface="微软雅黑" panose="020b0503020204020204" charset="-122"/>
              <a:ea typeface="微软雅黑"/>
              <a:sym typeface="+mn-ea"/>
            </a:endParaRPr>
          </a:p>
        </p:txBody>
      </p:sp>
      <p:sp>
        <p:nvSpPr>
          <p:cNvPr id="24" name="左大括号 23" title=""/>
          <p:cNvSpPr/>
          <p:nvPr>
            <p:custDataLst>
              <p:tags r:id="rId12"/>
            </p:custDataLst>
          </p:nvPr>
        </p:nvSpPr>
        <p:spPr>
          <a:xfrm>
            <a:off x="5191125" y="1636395"/>
            <a:ext cx="408305" cy="863600"/>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25" name="左大括号 24" title=""/>
          <p:cNvSpPr/>
          <p:nvPr>
            <p:custDataLst>
              <p:tags r:id="rId13"/>
            </p:custDataLst>
          </p:nvPr>
        </p:nvSpPr>
        <p:spPr>
          <a:xfrm>
            <a:off x="5191125" y="4824730"/>
            <a:ext cx="408305" cy="863600"/>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26" name="左大括号 25" title=""/>
          <p:cNvSpPr/>
          <p:nvPr>
            <p:custDataLst>
              <p:tags r:id="rId14"/>
            </p:custDataLst>
          </p:nvPr>
        </p:nvSpPr>
        <p:spPr>
          <a:xfrm>
            <a:off x="1847215" y="2016760"/>
            <a:ext cx="882015" cy="3279775"/>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cxnSp>
        <p:nvCxnSpPr>
          <p:cNvPr id="2" name="直接连接符 1" title=""/>
          <p:cNvCxnSpPr>
            <a:endCxn id="17" idx="1"/>
          </p:cNvCxnSpPr>
          <p:nvPr/>
        </p:nvCxnSpPr>
        <p:spPr>
          <a:xfrm>
            <a:off x="4996815" y="3673475"/>
            <a:ext cx="666750" cy="0"/>
          </a:xfrm>
          <a:prstGeom prst="line">
            <a:avLst/>
          </a:prstGeom>
          <a:ln w="19050"/>
        </p:spPr>
        <p:style>
          <a:lnRef idx="2">
            <a:schemeClr val="accent1"/>
          </a:lnRef>
          <a:fillRef idx="0">
            <a:srgbClr val="FFFFFF"/>
          </a:fillRef>
          <a:effectRef idx="0">
            <a:srgbClr val="FFFFFF"/>
          </a:effectRef>
          <a:fontRef idx="minor">
            <a:schemeClr val="tx1"/>
          </a:fontRef>
        </p:style>
      </p:cxnSp>
      <p:sp>
        <p:nvSpPr>
          <p:cNvPr id="3" name="圆角矩形 2" title=""/>
          <p:cNvSpPr/>
          <p:nvPr/>
        </p:nvSpPr>
        <p:spPr>
          <a:xfrm>
            <a:off x="711835" y="1889760"/>
            <a:ext cx="855980" cy="3530600"/>
          </a:xfrm>
          <a:prstGeom prst="roundRect">
            <a:avLst/>
          </a:prstGeom>
          <a:solidFill>
            <a:srgbClr val="036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a:t>光的色散</a:t>
            </a:r>
            <a:endParaRPr lang="zh-CN" altLang="en-US" sz="4000"/>
          </a:p>
        </p:txBody>
      </p:sp>
      <p:sp>
        <p:nvSpPr>
          <p:cNvPr id="19" name="文本框 18" title=""/>
          <p:cNvSpPr txBox="1"/>
          <p:nvPr>
            <p:custDataLst>
              <p:tags r:id="rId15"/>
            </p:custDataLst>
          </p:nvPr>
        </p:nvSpPr>
        <p:spPr>
          <a:xfrm>
            <a:off x="2814320" y="1774825"/>
            <a:ext cx="2182495" cy="58674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光的色散</a:t>
            </a:r>
            <a:endParaRPr lang="zh-CN" altLang="en-US" sz="2800">
              <a:latin typeface="微软雅黑" panose="020b0503020204020204" charset="-122"/>
              <a:ea typeface="微软雅黑"/>
              <a:sym typeface="+mn-ea"/>
            </a:endParaRPr>
          </a:p>
        </p:txBody>
      </p:sp>
      <p:sp>
        <p:nvSpPr>
          <p:cNvPr id="5" name="文本框 4" title=""/>
          <p:cNvSpPr txBox="1"/>
          <p:nvPr>
            <p:custDataLst>
              <p:tags r:id="rId16"/>
            </p:custDataLst>
          </p:nvPr>
        </p:nvSpPr>
        <p:spPr>
          <a:xfrm>
            <a:off x="2814320" y="3357245"/>
            <a:ext cx="2182495" cy="58674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光的三原色</a:t>
            </a:r>
            <a:endParaRPr lang="zh-CN" altLang="en-US" sz="2800">
              <a:latin typeface="微软雅黑" panose="020b0503020204020204" charset="-122"/>
              <a:ea typeface="微软雅黑"/>
              <a:sym typeface="+mn-ea"/>
            </a:endParaRPr>
          </a:p>
        </p:txBody>
      </p:sp>
      <p:sp>
        <p:nvSpPr>
          <p:cNvPr id="7" name="文本框 6" title=""/>
          <p:cNvSpPr txBox="1"/>
          <p:nvPr>
            <p:custDataLst>
              <p:tags r:id="rId17"/>
            </p:custDataLst>
          </p:nvPr>
        </p:nvSpPr>
        <p:spPr>
          <a:xfrm>
            <a:off x="2811780" y="4977130"/>
            <a:ext cx="2182495" cy="58674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物体的颜色</a:t>
            </a:r>
            <a:endParaRPr lang="zh-CN" altLang="en-US" sz="2800">
              <a:latin typeface="微软雅黑" panose="020b0503020204020204" charset="-122"/>
              <a:ea typeface="微软雅黑"/>
              <a:sym typeface="+mn-ea"/>
            </a:endParaRP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ssolve">
                                      <p:cBhvr>
                                        <p:cTn id="7" dur="500"/>
                                        <p:tgtEl>
                                          <p:spTgt spid="26"/>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dissolve">
                                      <p:cBhvr>
                                        <p:cTn id="16" dur="500"/>
                                        <p:tgtEl>
                                          <p:spTgt spid="24"/>
                                        </p:tgtEl>
                                      </p:cBhvr>
                                    </p:animEffect>
                                  </p:childTnLst>
                                </p:cTn>
                              </p:par>
                            </p:childTnLst>
                          </p:cTn>
                        </p:par>
                      </p:childTnLst>
                    </p:cTn>
                  </p:par>
                  <p:par>
                    <p:cTn id="17" fill="hold" nodeType="clickPar">
                      <p:stCondLst>
                        <p:cond delay="indefinite"/>
                        <p:cond evt="onBegin" delay="0">
                          <p:tn val="16"/>
                        </p:cond>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childTnLst>
                    </p:cTn>
                  </p:par>
                  <p:par>
                    <p:cTn id="26" fill="hold" nodeType="clickPar">
                      <p:stCondLst>
                        <p:cond delay="indefinite"/>
                        <p:cond evt="onBegin" delay="0">
                          <p:tn val="25"/>
                        </p:cond>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left)">
                                      <p:cBhvr>
                                        <p:cTn id="30" dur="500"/>
                                        <p:tgtEl>
                                          <p:spTgt spid="5"/>
                                        </p:tgtEl>
                                      </p:cBhvr>
                                    </p:animEffect>
                                  </p:childTnLst>
                                </p:cTn>
                              </p:par>
                            </p:childTnLst>
                          </p:cTn>
                        </p:par>
                      </p:childTnLst>
                    </p:cTn>
                  </p:par>
                  <p:par>
                    <p:cTn id="31" fill="hold" nodeType="clickPar">
                      <p:stCondLst>
                        <p:cond delay="indefinite"/>
                        <p:cond evt="onBegin" delay="0">
                          <p:tn val="30"/>
                        </p:cond>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500"/>
                                        <p:tgtEl>
                                          <p:spTgt spid="2"/>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childTnLst>
                    </p:cTn>
                  </p:par>
                  <p:par>
                    <p:cTn id="40" fill="hold" nodeType="clickPar">
                      <p:stCondLst>
                        <p:cond delay="indefinite"/>
                        <p:cond evt="onBegin" delay="0">
                          <p:tn val="39"/>
                        </p:cond>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par>
                          <p:cTn id="45" fill="hold" nodeType="afterGroup">
                            <p:stCondLst>
                              <p:cond delay="500"/>
                            </p:stCondLst>
                            <p:childTnLst>
                              <p:par>
                                <p:cTn id="46" presetID="9" presetClass="entr" presetSubtype="0" fill="hold" grpId="0"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dissolve">
                                      <p:cBhvr>
                                        <p:cTn id="48" dur="500"/>
                                        <p:tgtEl>
                                          <p:spTgt spid="25"/>
                                        </p:tgtEl>
                                      </p:cBhvr>
                                    </p:animEffect>
                                  </p:childTnLst>
                                </p:cTn>
                              </p:par>
                            </p:childTnLst>
                          </p:cTn>
                        </p:par>
                      </p:childTnLst>
                    </p:cTn>
                  </p:par>
                  <p:par>
                    <p:cTn id="49" fill="hold" nodeType="clickPar">
                      <p:stCondLst>
                        <p:cond delay="indefinite"/>
                        <p:cond evt="onBegin" delay="0">
                          <p:tn val="48"/>
                        </p:cond>
                      </p:stCondLst>
                      <p:childTnLst>
                        <p:par>
                          <p:cTn id="50" fill="hold">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dissolve">
                                      <p:cBhvr>
                                        <p:cTn id="53" dur="500"/>
                                        <p:tgtEl>
                                          <p:spTgt spid="22"/>
                                        </p:tgtEl>
                                      </p:cBhvr>
                                    </p:animEffect>
                                  </p:childTnLst>
                                </p:cTn>
                              </p:par>
                            </p:childTnLst>
                          </p:cTn>
                        </p:par>
                      </p:childTnLst>
                    </p:cTn>
                  </p:par>
                  <p:par>
                    <p:cTn id="54" fill="hold" nodeType="clickPar">
                      <p:stCondLst>
                        <p:cond delay="indefinite"/>
                        <p:cond evt="onBegin" delay="0">
                          <p:tn val="53"/>
                        </p:cond>
                      </p:stCondLst>
                      <p:childTnLst>
                        <p:par>
                          <p:cTn id="55" fill="hold">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dissolve">
                                      <p:cBhvr>
                                        <p:cTn id="5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22" grpId="0" animBg="1"/>
      <p:bldP spid="23" grpId="0" animBg="1"/>
      <p:bldP spid="24" grpId="0" animBg="1"/>
      <p:bldP spid="25" grpId="0" animBg="1"/>
      <p:bldP spid="26" grpId="0" animBg="1"/>
      <p:bldP spid="19" grpId="0" animBg="1"/>
      <p:bldP spid="5" grpId="0" animBg="1"/>
      <p:bldP spid="7" grpId="0" animBg="1"/>
      <p:bldP spid="17" grpId="0" animBg="1"/>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习题练习</a:t>
            </a:r>
            <a:endParaRPr lang="zh-CN" altLang="en-US" sz="2800" b="1" spc="300" smtClean="0">
              <a:latin typeface="微软雅黑" panose="020b0503020204020204" charset="-122"/>
              <a:ea typeface="微软雅黑"/>
            </a:endParaRPr>
          </a:p>
        </p:txBody>
      </p:sp>
      <p:sp>
        <p:nvSpPr>
          <p:cNvPr id="29698" name="Text Box 10" title=""/>
          <p:cNvSpPr txBox="1"/>
          <p:nvPr>
            <p:custDataLst>
              <p:tags r:id="rId3"/>
            </p:custDataLst>
          </p:nvPr>
        </p:nvSpPr>
        <p:spPr>
          <a:xfrm>
            <a:off x="1864995" y="1700213"/>
            <a:ext cx="8616950" cy="3322955"/>
          </a:xfrm>
          <a:prstGeom prst="rect">
            <a:avLst/>
          </a:prstGeom>
          <a:noFill/>
          <a:ln w="9525">
            <a:noFill/>
          </a:ln>
        </p:spPr>
        <p:txBody>
          <a:bodyPr>
            <a:spAutoFit/>
          </a:bodyPr>
          <a:lstStyle/>
          <a:p>
            <a:pPr eaLnBrk="1" hangingPunct="1">
              <a:lnSpc>
                <a:spcPct val="150000"/>
              </a:lnSpc>
            </a:pPr>
            <a:r>
              <a:rPr lang="en-US" altLang="zh-CN" sz="2800">
                <a:solidFill>
                  <a:schemeClr val="tx1"/>
                </a:solidFill>
                <a:latin typeface="微软雅黑" panose="020b0503020204020204" charset="-122"/>
                <a:ea typeface="微软雅黑"/>
                <a:cs typeface="微软雅黑" panose="020b0503020204020204" charset="-122"/>
              </a:rPr>
              <a:t>1. </a:t>
            </a:r>
            <a:r>
              <a:rPr lang="zh-CN" altLang="en-US" sz="2800">
                <a:solidFill>
                  <a:schemeClr val="tx1"/>
                </a:solidFill>
                <a:latin typeface="微软雅黑" panose="020b0503020204020204" charset="-122"/>
                <a:ea typeface="微软雅黑"/>
                <a:cs typeface="微软雅黑" panose="020b0503020204020204" charset="-122"/>
              </a:rPr>
              <a:t>彩色电视机的色彩是由电视机中的电子枪射到屏幕内侧的荧光粉上产生的，根据色光的混合规律，在电视机中只需要</a:t>
            </a:r>
            <a:r>
              <a:rPr lang="en-US" altLang="zh-CN" sz="2800">
                <a:solidFill>
                  <a:schemeClr val="tx1"/>
                </a:solidFill>
                <a:latin typeface="微软雅黑" panose="020b0503020204020204" charset="-122"/>
                <a:ea typeface="微软雅黑"/>
                <a:cs typeface="微软雅黑" panose="020b0503020204020204" charset="-122"/>
              </a:rPr>
              <a:t>_____</a:t>
            </a:r>
            <a:r>
              <a:rPr lang="zh-CN" altLang="en-US" sz="2800">
                <a:solidFill>
                  <a:schemeClr val="tx1"/>
                </a:solidFill>
                <a:latin typeface="微软雅黑" panose="020b0503020204020204" charset="-122"/>
                <a:ea typeface="微软雅黑"/>
                <a:cs typeface="微软雅黑" panose="020b0503020204020204" charset="-122"/>
              </a:rPr>
              <a:t>、</a:t>
            </a:r>
            <a:r>
              <a:rPr lang="en-US" altLang="zh-CN" sz="2800">
                <a:solidFill>
                  <a:schemeClr val="tx1"/>
                </a:solidFill>
                <a:latin typeface="微软雅黑" panose="020b0503020204020204" charset="-122"/>
                <a:ea typeface="微软雅黑"/>
                <a:cs typeface="微软雅黑" panose="020b0503020204020204" charset="-122"/>
              </a:rPr>
              <a:t>_____</a:t>
            </a:r>
            <a:r>
              <a:rPr lang="zh-CN" altLang="en-US" sz="2800">
                <a:solidFill>
                  <a:schemeClr val="tx1"/>
                </a:solidFill>
                <a:latin typeface="微软雅黑" panose="020b0503020204020204" charset="-122"/>
                <a:ea typeface="微软雅黑"/>
                <a:cs typeface="微软雅黑" panose="020b0503020204020204" charset="-122"/>
              </a:rPr>
              <a:t>、</a:t>
            </a:r>
            <a:r>
              <a:rPr lang="en-US" altLang="zh-CN" sz="2800">
                <a:solidFill>
                  <a:schemeClr val="tx1"/>
                </a:solidFill>
                <a:latin typeface="微软雅黑" panose="020b0503020204020204" charset="-122"/>
                <a:ea typeface="微软雅黑"/>
                <a:cs typeface="微软雅黑" panose="020b0503020204020204" charset="-122"/>
              </a:rPr>
              <a:t>_______</a:t>
            </a:r>
            <a:r>
              <a:rPr lang="zh-CN" altLang="en-US" sz="2800">
                <a:solidFill>
                  <a:schemeClr val="tx1"/>
                </a:solidFill>
                <a:latin typeface="微软雅黑" panose="020b0503020204020204" charset="-122"/>
                <a:ea typeface="微软雅黑"/>
                <a:cs typeface="微软雅黑" panose="020b0503020204020204" charset="-122"/>
              </a:rPr>
              <a:t>三种颜色的电子枪即可配出各种绚丽的色彩来。 这几种颜色叫做色光的</a:t>
            </a:r>
            <a:r>
              <a:rPr lang="en-US" altLang="zh-CN" sz="2800">
                <a:solidFill>
                  <a:schemeClr val="tx1"/>
                </a:solidFill>
                <a:latin typeface="微软雅黑" panose="020b0503020204020204" charset="-122"/>
                <a:ea typeface="微软雅黑"/>
                <a:cs typeface="微软雅黑" panose="020b0503020204020204" charset="-122"/>
              </a:rPr>
              <a:t>___________</a:t>
            </a:r>
            <a:r>
              <a:rPr lang="zh-CN" altLang="en-US" sz="2800">
                <a:solidFill>
                  <a:schemeClr val="tx1"/>
                </a:solidFill>
                <a:latin typeface="微软雅黑" panose="020b0503020204020204" charset="-122"/>
                <a:ea typeface="微软雅黑"/>
                <a:cs typeface="微软雅黑" panose="020b0503020204020204" charset="-122"/>
              </a:rPr>
              <a:t>。</a:t>
            </a:r>
            <a:endParaRPr lang="zh-CN" altLang="en-US" sz="2800">
              <a:solidFill>
                <a:schemeClr val="tx1"/>
              </a:solidFill>
              <a:latin typeface="微软雅黑" panose="020b0503020204020204" charset="-122"/>
              <a:ea typeface="微软雅黑"/>
              <a:cs typeface="微软雅黑" panose="020b0503020204020204" charset="-122"/>
            </a:endParaRPr>
          </a:p>
        </p:txBody>
      </p:sp>
      <p:sp>
        <p:nvSpPr>
          <p:cNvPr id="29699" name="Text Box 11" title=""/>
          <p:cNvSpPr txBox="1"/>
          <p:nvPr>
            <p:custDataLst>
              <p:tags r:id="rId4"/>
            </p:custDataLst>
          </p:nvPr>
        </p:nvSpPr>
        <p:spPr>
          <a:xfrm>
            <a:off x="4145915" y="3085148"/>
            <a:ext cx="990600" cy="521970"/>
          </a:xfrm>
          <a:prstGeom prst="rect">
            <a:avLst/>
          </a:prstGeom>
          <a:noFill/>
          <a:ln w="9525">
            <a:noFill/>
          </a:ln>
        </p:spPr>
        <p:txBody>
          <a:bodyPr>
            <a:spAutoFit/>
          </a:bodyPr>
          <a:lstStyle/>
          <a:p>
            <a:pPr eaLnBrk="1" hangingPunct="1">
              <a:spcBef>
                <a:spcPct val="50000"/>
              </a:spcBef>
            </a:pPr>
            <a:r>
              <a:rPr lang="zh-CN" altLang="en-US" sz="2800">
                <a:solidFill>
                  <a:srgbClr val="FF0000"/>
                </a:solidFill>
                <a:latin typeface="微软雅黑" panose="020b0503020204020204" charset="-122"/>
                <a:ea typeface="微软雅黑"/>
              </a:rPr>
              <a:t>红</a:t>
            </a:r>
            <a:endParaRPr lang="zh-CN" altLang="en-US" sz="2800">
              <a:solidFill>
                <a:srgbClr val="FF0000"/>
              </a:solidFill>
              <a:latin typeface="微软雅黑" panose="020b0503020204020204" charset="-122"/>
              <a:ea typeface="微软雅黑"/>
            </a:endParaRPr>
          </a:p>
        </p:txBody>
      </p:sp>
      <p:sp>
        <p:nvSpPr>
          <p:cNvPr id="29700" name="Text Box 12" title=""/>
          <p:cNvSpPr txBox="1"/>
          <p:nvPr>
            <p:custDataLst>
              <p:tags r:id="rId5"/>
            </p:custDataLst>
          </p:nvPr>
        </p:nvSpPr>
        <p:spPr>
          <a:xfrm>
            <a:off x="5422265" y="3086735"/>
            <a:ext cx="847725" cy="583565"/>
          </a:xfrm>
          <a:prstGeom prst="rect">
            <a:avLst/>
          </a:prstGeom>
          <a:noFill/>
          <a:ln w="9525">
            <a:noFill/>
          </a:ln>
        </p:spPr>
        <p:txBody>
          <a:bodyPr>
            <a:spAutoFit/>
          </a:bodyPr>
          <a:lstStyle/>
          <a:p>
            <a:pPr eaLnBrk="1" hangingPunct="1">
              <a:spcBef>
                <a:spcPct val="50000"/>
              </a:spcBef>
            </a:pPr>
            <a:r>
              <a:rPr lang="zh-CN" altLang="en-US" sz="2800">
                <a:solidFill>
                  <a:srgbClr val="FF0000"/>
                </a:solidFill>
                <a:latin typeface="微软雅黑" panose="020b0503020204020204" charset="-122"/>
                <a:ea typeface="微软雅黑"/>
                <a:cs typeface="微软雅黑" panose="020b0503020204020204" charset="-122"/>
              </a:rPr>
              <a:t>绿</a:t>
            </a:r>
            <a:r>
              <a:rPr lang="zh-CN" altLang="en-US" sz="3200">
                <a:solidFill>
                  <a:srgbClr val="FF0000"/>
                </a:solidFill>
                <a:latin typeface="微软雅黑" panose="020b0503020204020204" charset="-122"/>
                <a:ea typeface="微软雅黑"/>
                <a:cs typeface="微软雅黑" panose="020b0503020204020204" charset="-122"/>
              </a:rPr>
              <a:t> </a:t>
            </a:r>
            <a:endParaRPr lang="zh-CN" altLang="en-US" sz="3200">
              <a:solidFill>
                <a:srgbClr val="FF0000"/>
              </a:solidFill>
              <a:latin typeface="微软雅黑" panose="020b0503020204020204" charset="-122"/>
              <a:ea typeface="微软雅黑"/>
              <a:cs typeface="微软雅黑" panose="020b0503020204020204" charset="-122"/>
            </a:endParaRPr>
          </a:p>
        </p:txBody>
      </p:sp>
      <p:sp>
        <p:nvSpPr>
          <p:cNvPr id="29701" name="Text Box 13" title=""/>
          <p:cNvSpPr txBox="1"/>
          <p:nvPr>
            <p:custDataLst>
              <p:tags r:id="rId6"/>
            </p:custDataLst>
          </p:nvPr>
        </p:nvSpPr>
        <p:spPr>
          <a:xfrm>
            <a:off x="6709728" y="3083560"/>
            <a:ext cx="942975" cy="521970"/>
          </a:xfrm>
          <a:prstGeom prst="rect">
            <a:avLst/>
          </a:prstGeom>
          <a:noFill/>
          <a:ln w="9525">
            <a:noFill/>
          </a:ln>
        </p:spPr>
        <p:txBody>
          <a:bodyPr>
            <a:spAutoFit/>
          </a:bodyPr>
          <a:lstStyle/>
          <a:p>
            <a:pPr eaLnBrk="1" hangingPunct="1">
              <a:spcBef>
                <a:spcPct val="50000"/>
              </a:spcBef>
            </a:pPr>
            <a:r>
              <a:rPr lang="zh-CN" altLang="en-US" sz="2800">
                <a:solidFill>
                  <a:srgbClr val="FF0000"/>
                </a:solidFill>
                <a:latin typeface="微软雅黑" panose="020b0503020204020204" charset="-122"/>
                <a:ea typeface="微软雅黑"/>
              </a:rPr>
              <a:t>蓝</a:t>
            </a:r>
            <a:endParaRPr lang="zh-CN" altLang="en-US" sz="2800">
              <a:solidFill>
                <a:srgbClr val="FF0000"/>
              </a:solidFill>
              <a:latin typeface="微软雅黑" panose="020b0503020204020204" charset="-122"/>
              <a:ea typeface="微软雅黑"/>
            </a:endParaRPr>
          </a:p>
        </p:txBody>
      </p:sp>
      <p:sp>
        <p:nvSpPr>
          <p:cNvPr id="29702" name="Text Box 11" title=""/>
          <p:cNvSpPr txBox="1"/>
          <p:nvPr>
            <p:custDataLst>
              <p:tags r:id="rId7"/>
            </p:custDataLst>
          </p:nvPr>
        </p:nvSpPr>
        <p:spPr>
          <a:xfrm>
            <a:off x="2133918" y="4398328"/>
            <a:ext cx="1571625" cy="521970"/>
          </a:xfrm>
          <a:prstGeom prst="rect">
            <a:avLst/>
          </a:prstGeom>
          <a:noFill/>
          <a:ln w="9525">
            <a:noFill/>
          </a:ln>
        </p:spPr>
        <p:txBody>
          <a:bodyPr>
            <a:spAutoFit/>
          </a:bodyPr>
          <a:lstStyle/>
          <a:p>
            <a:pPr eaLnBrk="1" hangingPunct="1">
              <a:spcBef>
                <a:spcPct val="50000"/>
              </a:spcBef>
            </a:pPr>
            <a:r>
              <a:rPr lang="zh-CN" altLang="en-US" sz="2800">
                <a:solidFill>
                  <a:srgbClr val="FF0000"/>
                </a:solidFill>
                <a:latin typeface="微软雅黑" panose="020b0503020204020204" charset="-122"/>
                <a:ea typeface="微软雅黑"/>
              </a:rPr>
              <a:t>三原色</a:t>
            </a:r>
            <a:endParaRPr lang="zh-CN" altLang="en-US" sz="2800">
              <a:solidFill>
                <a:srgbClr val="FF0000"/>
              </a:solidFill>
              <a:latin typeface="微软雅黑" panose="020b0503020204020204" charset="-122"/>
              <a:ea typeface="微软雅黑"/>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70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70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7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p:bldP spid="29700" grpId="0"/>
      <p:bldP spid="29701" grpId="0"/>
      <p:bldP spid="29702" grpId="0"/>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1487170" y="2061210"/>
            <a:ext cx="9316720" cy="2575560"/>
          </a:xfrm>
          <a:prstGeom prst="rect">
            <a:avLst/>
          </a:prstGeom>
          <a:noFill/>
        </p:spPr>
        <p:txBody>
          <a:bodyPr wrap="square" rtlCol="0" anchor="t">
            <a:noAutofit/>
          </a:bodyPr>
          <a:lstStyle/>
          <a:p>
            <a:pPr>
              <a:lnSpc>
                <a:spcPct val="150000"/>
              </a:lnSpc>
            </a:pPr>
            <a:r>
              <a:rPr lang="en-US" altLang="zh-CN" sz="3200">
                <a:latin typeface="微软雅黑" panose="020b0503020204020204" charset="-122"/>
                <a:ea typeface="微软雅黑"/>
              </a:rPr>
              <a:t>1. </a:t>
            </a:r>
            <a:r>
              <a:rPr lang="zh-CN" altLang="en-US" sz="3200">
                <a:latin typeface="微软雅黑" panose="020b0503020204020204" charset="-122"/>
                <a:ea typeface="微软雅黑"/>
              </a:rPr>
              <a:t>能通过实验，了解白光的组成、不同色光混合的现象，知道彩虹产生、颜色形成与光色散的联系；</a:t>
            </a:r>
            <a:endParaRPr lang="zh-CN" altLang="en-US" sz="3200">
              <a:latin typeface="微软雅黑" panose="020b0503020204020204" charset="-122"/>
              <a:ea typeface="微软雅黑"/>
            </a:endParaRPr>
          </a:p>
          <a:p>
            <a:pPr>
              <a:lnSpc>
                <a:spcPct val="150000"/>
              </a:lnSpc>
            </a:pPr>
            <a:r>
              <a:rPr lang="en-US" altLang="zh-CN" sz="3200">
                <a:latin typeface="微软雅黑" panose="020b0503020204020204" charset="-122"/>
                <a:ea typeface="微软雅黑"/>
              </a:rPr>
              <a:t>2.</a:t>
            </a:r>
            <a:r>
              <a:rPr lang="zh-CN" altLang="en-US" sz="3200">
                <a:latin typeface="微软雅黑" panose="020b0503020204020204" charset="-122"/>
                <a:ea typeface="微软雅黑"/>
              </a:rPr>
              <a:t>能体会物理学之美。</a:t>
            </a:r>
            <a:endParaRPr lang="zh-CN" altLang="en-US" sz="3200">
              <a:latin typeface="微软雅黑" panose="020b0503020204020204" charset="-122"/>
              <a:ea typeface="微软雅黑"/>
            </a:endParaRPr>
          </a:p>
        </p:txBody>
      </p:sp>
      <p:sp>
        <p:nvSpPr>
          <p:cNvPr id="4" name="文本框 3"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本节要点</a:t>
            </a:r>
            <a:endParaRPr lang="zh-CN" altLang="en-US" sz="2800" b="1" spc="300" smtClean="0">
              <a:latin typeface="微软雅黑" panose="020b0503020204020204" charset="-122"/>
              <a:ea typeface="微软雅黑"/>
            </a:endParaRPr>
          </a:p>
        </p:txBody>
      </p:sp>
    </p:spTree>
  </p:cSld>
  <p:clrMapOvr>
    <a:masterClrMapping/>
  </p:clrMapOvr>
  <mc:AlternateContent>
    <mc:Choice xmlns:p14="http://schemas.microsoft.com/office/powerpoint/2010/main" Requires="p14">
      <p:transition p14:dur="500"/>
    </mc:Choice>
    <mc:Fallback>
      <p:transition/>
    </mc:Fallback>
  </mc:AlternateConten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1703070" y="1412875"/>
            <a:ext cx="6763385" cy="742315"/>
          </a:xfrm>
          <a:prstGeom prst="rect">
            <a:avLst/>
          </a:prstGeom>
          <a:noFill/>
        </p:spPr>
        <p:txBody>
          <a:bodyPr wrap="square" rtlCol="0" anchor="t">
            <a:noAutofit/>
          </a:bodyPr>
          <a:lstStyle/>
          <a:p>
            <a:pPr>
              <a:lnSpc>
                <a:spcPct val="120000"/>
              </a:lnSpc>
            </a:pPr>
            <a:r>
              <a:rPr lang="en-US" altLang="zh-CN" sz="2800">
                <a:latin typeface="微软雅黑" panose="020b0503020204020204" charset="-122"/>
                <a:ea typeface="微软雅黑"/>
              </a:rPr>
              <a:t>2</a:t>
            </a:r>
            <a:r>
              <a:rPr lang="zh-CN" altLang="en-US" sz="2800">
                <a:latin typeface="微软雅黑" panose="020b0503020204020204" charset="-122"/>
                <a:ea typeface="微软雅黑"/>
              </a:rPr>
              <a:t>.</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为什么电影幕布的颜色都是白色的?</a:t>
            </a:r>
            <a:endParaRPr lang="zh-CN" altLang="en-US" sz="2800">
              <a:latin typeface="微软雅黑" panose="020b0503020204020204" charset="-122"/>
              <a:ea typeface="微软雅黑"/>
            </a:endParaRPr>
          </a:p>
          <a:p>
            <a:pPr>
              <a:lnSpc>
                <a:spcPct val="120000"/>
              </a:lnSpc>
            </a:pPr>
            <a:endParaRPr lang="zh-CN" altLang="en-US" sz="2800">
              <a:latin typeface="微软雅黑" panose="020b0503020204020204" charset="-122"/>
              <a:ea typeface="微软雅黑"/>
            </a:endParaRPr>
          </a:p>
        </p:txBody>
      </p:sp>
      <p:sp>
        <p:nvSpPr>
          <p:cNvPr id="4" name="文本框 3"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习题练习</a:t>
            </a:r>
            <a:endParaRPr lang="zh-CN" altLang="en-US" sz="2800" b="1" spc="300" smtClean="0">
              <a:latin typeface="微软雅黑" panose="020b0503020204020204" charset="-122"/>
              <a:ea typeface="微软雅黑"/>
            </a:endParaRPr>
          </a:p>
        </p:txBody>
      </p:sp>
      <p:sp>
        <p:nvSpPr>
          <p:cNvPr id="5" name="文本框 4" title=""/>
          <p:cNvSpPr txBox="1"/>
          <p:nvPr/>
        </p:nvSpPr>
        <p:spPr>
          <a:xfrm>
            <a:off x="1703070" y="2348865"/>
            <a:ext cx="9164320" cy="2188845"/>
          </a:xfrm>
          <a:prstGeom prst="rect">
            <a:avLst/>
          </a:prstGeom>
          <a:noFill/>
        </p:spPr>
        <p:txBody>
          <a:bodyPr wrap="square" rtlCol="0">
            <a:noAutofit/>
          </a:bodyPr>
          <a:lstStyle/>
          <a:p>
            <a:pPr>
              <a:lnSpc>
                <a:spcPct val="150000"/>
              </a:lnSpc>
            </a:pPr>
            <a:r>
              <a:rPr lang="zh-CN" altLang="en-US" sz="2800">
                <a:solidFill>
                  <a:srgbClr val="FF0000"/>
                </a:solidFill>
                <a:latin typeface="微软雅黑" panose="020b0503020204020204" charset="-122"/>
                <a:ea typeface="微软雅黑"/>
              </a:rPr>
              <a:t>答：因为白色不透明物体能反射所有色光，所以电影幕布做成白色，就能把所有颜色的光都反射出去。</a:t>
            </a:r>
            <a:endParaRPr lang="zh-CN" altLang="en-US" sz="2800">
              <a:solidFill>
                <a:srgbClr val="FF0000"/>
              </a:solidFill>
              <a:latin typeface="微软雅黑" panose="020b0503020204020204" charset="-122"/>
              <a:ea typeface="微软雅黑"/>
            </a:endParaRPr>
          </a:p>
        </p:txBody>
      </p:sp>
    </p:spTree>
  </p:cSld>
  <p:clrMapOvr>
    <a:masterClrMapping/>
  </p:clrMapOvr>
  <mc:AlternateContent>
    <mc:Choice xmlns:p14="http://schemas.microsoft.com/office/powerpoint/2010/main" Requires="p14">
      <p:transition spd="med" p14:dur="75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1205865" y="1196975"/>
            <a:ext cx="9528175" cy="1479550"/>
          </a:xfrm>
          <a:prstGeom prst="rect">
            <a:avLst/>
          </a:prstGeom>
          <a:noFill/>
        </p:spPr>
        <p:txBody>
          <a:bodyPr wrap="square" rtlCol="0" anchor="t">
            <a:noAutofit/>
          </a:bodyPr>
          <a:lstStyle/>
          <a:p>
            <a:pPr>
              <a:lnSpc>
                <a:spcPct val="150000"/>
              </a:lnSpc>
            </a:pPr>
            <a:r>
              <a:rPr lang="en-US" altLang="zh-CN" sz="2800">
                <a:latin typeface="微软雅黑" panose="020b0503020204020204" charset="-122"/>
                <a:ea typeface="微软雅黑"/>
              </a:rPr>
              <a:t>3. </a:t>
            </a:r>
            <a:r>
              <a:rPr lang="zh-CN" altLang="en-US" sz="2800">
                <a:latin typeface="微软雅黑" panose="020b0503020204020204" charset="-122"/>
                <a:ea typeface="微软雅黑"/>
              </a:rPr>
              <a:t>在阳光下红色玫瑰非常美丽，若用蓝光照射，红色玫瑰的颜色将怎样变化，为什么?</a:t>
            </a:r>
            <a:endParaRPr lang="zh-CN" altLang="en-US" sz="2800">
              <a:latin typeface="微软雅黑" panose="020b0503020204020204" charset="-122"/>
              <a:ea typeface="微软雅黑"/>
            </a:endParaRPr>
          </a:p>
          <a:p>
            <a:pPr>
              <a:lnSpc>
                <a:spcPct val="150000"/>
              </a:lnSpc>
            </a:pPr>
            <a:endParaRPr lang="zh-CN" altLang="en-US" sz="2800">
              <a:latin typeface="微软雅黑" panose="020b0503020204020204" charset="-122"/>
              <a:ea typeface="微软雅黑"/>
            </a:endParaRPr>
          </a:p>
        </p:txBody>
      </p:sp>
      <p:sp>
        <p:nvSpPr>
          <p:cNvPr id="4" name="文本框 3"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习题练习</a:t>
            </a:r>
            <a:endParaRPr lang="zh-CN" altLang="en-US" sz="2800" b="1" spc="300" smtClean="0">
              <a:latin typeface="微软雅黑" panose="020b0503020204020204" charset="-122"/>
              <a:ea typeface="微软雅黑"/>
            </a:endParaRPr>
          </a:p>
        </p:txBody>
      </p:sp>
      <p:sp>
        <p:nvSpPr>
          <p:cNvPr id="5" name="文本框 4" title=""/>
          <p:cNvSpPr txBox="1"/>
          <p:nvPr/>
        </p:nvSpPr>
        <p:spPr>
          <a:xfrm>
            <a:off x="1199515" y="2708910"/>
            <a:ext cx="9534525" cy="2203450"/>
          </a:xfrm>
          <a:prstGeom prst="rect">
            <a:avLst/>
          </a:prstGeom>
          <a:noFill/>
        </p:spPr>
        <p:txBody>
          <a:bodyPr wrap="square" rtlCol="0">
            <a:noAutofit/>
          </a:bodyPr>
          <a:lstStyle/>
          <a:p>
            <a:pPr>
              <a:lnSpc>
                <a:spcPct val="150000"/>
              </a:lnSpc>
            </a:pPr>
            <a:r>
              <a:rPr lang="zh-CN" altLang="en-US" sz="2800">
                <a:solidFill>
                  <a:srgbClr val="FF0000"/>
                </a:solidFill>
                <a:latin typeface="微软雅黑" panose="020b0503020204020204" charset="-122"/>
                <a:ea typeface="微软雅黑"/>
              </a:rPr>
              <a:t>答：红色玫瑰会呈黑色。因为不透明物体只能反射和塔颜色相同的色光，所以红色玫瑰只能反射红光，若用蓝光照射，红色玫瑰会把蓝光吸收，从而呈黑色。</a:t>
            </a:r>
            <a:endParaRPr lang="zh-CN" altLang="en-US" sz="2800">
              <a:solidFill>
                <a:srgbClr val="FF0000"/>
              </a:solidFill>
              <a:latin typeface="微软雅黑" panose="020b0503020204020204" charset="-122"/>
              <a:ea typeface="微软雅黑"/>
            </a:endParaRPr>
          </a:p>
        </p:txBody>
      </p:sp>
    </p:spTree>
  </p:cSld>
  <p:clrMapOvr>
    <a:masterClrMapping/>
  </p:clrMapOvr>
  <mc:AlternateContent>
    <mc:Choice xmlns:p14="http://schemas.microsoft.com/office/powerpoint/2010/main" Requires="p14">
      <p:transition spd="med" p14:dur="75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1205230" y="1196975"/>
            <a:ext cx="9743440" cy="3629025"/>
          </a:xfrm>
          <a:prstGeom prst="rect">
            <a:avLst/>
          </a:prstGeom>
          <a:noFill/>
        </p:spPr>
        <p:txBody>
          <a:bodyPr wrap="square" rtlCol="0" anchor="t">
            <a:noAutofit/>
          </a:bodyPr>
          <a:lstStyle/>
          <a:p>
            <a:pPr>
              <a:lnSpc>
                <a:spcPct val="150000"/>
              </a:lnSpc>
            </a:pPr>
            <a:r>
              <a:rPr lang="zh-CN" altLang="en-US" sz="2800">
                <a:latin typeface="微软雅黑" panose="020b0503020204020204" charset="-122"/>
                <a:ea typeface="微软雅黑"/>
              </a:rPr>
              <a:t>4.</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我国唐朝的张志和在《玄真子》中记载了一个著名的光学实验：“背日喷乎水，成虹霓之状。”这种现象的形成是由于( </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 )</a:t>
            </a:r>
            <a:endParaRPr lang="zh-CN" altLang="en-US" sz="2800">
              <a:latin typeface="微软雅黑" panose="020b0503020204020204" charset="-122"/>
              <a:ea typeface="微软雅黑"/>
            </a:endParaRP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A.光的直线传播</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B.光的反射</a:t>
            </a:r>
            <a:endParaRPr lang="zh-CN" altLang="en-US" sz="2800">
              <a:latin typeface="微软雅黑" panose="020b0503020204020204" charset="-122"/>
              <a:ea typeface="微软雅黑"/>
            </a:endParaRP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C.光的色散</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D.透镜成像</a:t>
            </a:r>
            <a:endParaRPr lang="zh-CN" altLang="en-US" sz="2800">
              <a:latin typeface="微软雅黑" panose="020b0503020204020204" charset="-122"/>
              <a:ea typeface="微软雅黑"/>
            </a:endParaRPr>
          </a:p>
        </p:txBody>
      </p:sp>
      <p:sp>
        <p:nvSpPr>
          <p:cNvPr id="4" name="文本框 3"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习题练习</a:t>
            </a:r>
            <a:endParaRPr lang="zh-CN" altLang="en-US" sz="2800" b="1" spc="300" smtClean="0">
              <a:latin typeface="微软雅黑" panose="020b0503020204020204" charset="-122"/>
              <a:ea typeface="微软雅黑"/>
            </a:endParaRPr>
          </a:p>
        </p:txBody>
      </p:sp>
      <p:sp>
        <p:nvSpPr>
          <p:cNvPr id="2" name="文本框 1" title=""/>
          <p:cNvSpPr txBox="1"/>
          <p:nvPr/>
        </p:nvSpPr>
        <p:spPr>
          <a:xfrm>
            <a:off x="1991360" y="2564765"/>
            <a:ext cx="785495" cy="664210"/>
          </a:xfrm>
          <a:prstGeom prst="rect">
            <a:avLst/>
          </a:prstGeom>
          <a:noFill/>
        </p:spPr>
        <p:txBody>
          <a:bodyPr wrap="square" rtlCol="0">
            <a:noAutofit/>
          </a:bodyPr>
          <a:lstStyle/>
          <a:p>
            <a:pPr>
              <a:lnSpc>
                <a:spcPct val="120000"/>
              </a:lnSpc>
            </a:pPr>
            <a:r>
              <a:rPr lang="en-US" altLang="zh-CN" sz="3200">
                <a:solidFill>
                  <a:srgbClr val="FF0000"/>
                </a:solidFill>
                <a:latin typeface="+mn-lt"/>
                <a:ea typeface="微软雅黑"/>
                <a:cs typeface="+mn-lt"/>
              </a:rPr>
              <a:t>C</a:t>
            </a:r>
            <a:endParaRPr lang="en-US" altLang="zh-CN" sz="3200">
              <a:solidFill>
                <a:srgbClr val="FF0000"/>
              </a:solidFill>
              <a:latin typeface="+mn-lt"/>
              <a:ea typeface="微软雅黑"/>
              <a:cs typeface="+mn-lt"/>
            </a:endParaRPr>
          </a:p>
        </p:txBody>
      </p:sp>
    </p:spTree>
  </p:cSld>
  <p:clrMapOvr>
    <a:masterClrMapping/>
  </p:clrMapOvr>
  <mc:AlternateContent>
    <mc:Choice xmlns:p14="http://schemas.microsoft.com/office/powerpoint/2010/main" Requires="p14">
      <p:transition spd="med" p14:dur="75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1271270" y="2421255"/>
            <a:ext cx="9460230" cy="1697990"/>
          </a:xfrm>
          <a:prstGeom prst="rect">
            <a:avLst/>
          </a:prstGeom>
          <a:noFill/>
        </p:spPr>
        <p:txBody>
          <a:bodyPr wrap="square" rtlCol="0" anchor="t">
            <a:noAutofit/>
          </a:bodyPr>
          <a:lstStyle/>
          <a:p>
            <a:pPr indent="720090">
              <a:lnSpc>
                <a:spcPct val="150000"/>
              </a:lnSpc>
            </a:pPr>
            <a:r>
              <a:rPr lang="zh-CN" altLang="en-US" sz="3200">
                <a:latin typeface="微软雅黑" panose="020b0503020204020204" charset="-122"/>
                <a:ea typeface="微软雅黑"/>
              </a:rPr>
              <a:t>能将光的色散与身边的“五彩斑斓”结合起来，能欣赏大自然的美丽，能体会物理学的魅力。</a:t>
            </a:r>
            <a:endParaRPr lang="zh-CN" altLang="en-US" sz="3200">
              <a:latin typeface="微软雅黑" panose="020b0503020204020204" charset="-122"/>
              <a:ea typeface="微软雅黑"/>
            </a:endParaRPr>
          </a:p>
        </p:txBody>
      </p:sp>
      <p:sp>
        <p:nvSpPr>
          <p:cNvPr id="4" name="文本框 3"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素养提升</a:t>
            </a:r>
            <a:endParaRPr lang="zh-CN" altLang="en-US" sz="2800" b="1" spc="300" smtClean="0">
              <a:latin typeface="微软雅黑" panose="020b0503020204020204" charset="-122"/>
              <a:ea typeface="微软雅黑"/>
            </a:endParaRPr>
          </a:p>
        </p:txBody>
      </p:sp>
    </p:spTree>
  </p:cSld>
  <p:clrMapOvr>
    <a:masterClrMapping/>
  </p:clrMapOvr>
  <mc:AlternateContent>
    <mc:Choice xmlns:p14="http://schemas.microsoft.com/office/powerpoint/2010/main" Requires="p14">
      <p:transition p14:dur="500"/>
    </mc:Choice>
    <mc:Fallback>
      <p:transition/>
    </mc:Fallback>
  </mc:AlternateConten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custDataLst>
              <p:tags r:id="rId2"/>
            </p:custDataLst>
          </p:nvPr>
        </p:nvSpPr>
        <p:spPr>
          <a:xfrm>
            <a:off x="774289" y="159124"/>
            <a:ext cx="1757680" cy="521970"/>
          </a:xfrm>
          <a:prstGeom prst="rect">
            <a:avLst/>
          </a:prstGeom>
          <a:noFill/>
        </p:spPr>
        <p:txBody>
          <a:bodyPr wrap="none" rtlCol="0">
            <a:spAutoFit/>
          </a:bodyPr>
          <a:lstStyle/>
          <a:p>
            <a:pPr algn="l"/>
            <a:r>
              <a:rPr lang="zh-CN" altLang="en-US" sz="2800" b="1" spc="300" smtClean="0">
                <a:latin typeface="微软雅黑" panose="020b0503020204020204" charset="-122"/>
                <a:ea typeface="微软雅黑"/>
              </a:rPr>
              <a:t>课程导入</a:t>
            </a:r>
            <a:endParaRPr lang="zh-CN" altLang="en-US" sz="2800" b="1" spc="300" smtClean="0">
              <a:latin typeface="微软雅黑" panose="020b0503020204020204" charset="-122"/>
              <a:ea typeface="微软雅黑"/>
            </a:endParaRPr>
          </a:p>
        </p:txBody>
      </p:sp>
      <p:pic>
        <p:nvPicPr>
          <p:cNvPr id="5" name="图片 4" title=""/>
          <p:cNvPicPr>
            <a:picLocks noChangeAspect="1"/>
          </p:cNvPicPr>
          <p:nvPr>
            <p:custDataLst>
              <p:tags r:id="rId4"/>
            </p:custDataLst>
          </p:nvPr>
        </p:nvPicPr>
        <p:blipFill>
          <a:blip r:embed="rId3">
            <a:alphaModFix amt="80000"/>
          </a:blip>
          <a:srcRect t="10297" b="21125"/>
          <a:stretch>
            <a:fillRect/>
          </a:stretch>
        </p:blipFill>
        <p:spPr>
          <a:xfrm>
            <a:off x="0" y="635"/>
            <a:ext cx="12189460" cy="6857365"/>
          </a:xfrm>
          <a:prstGeom prst="rect">
            <a:avLst/>
          </a:prstGeom>
        </p:spPr>
      </p:pic>
      <p:sp>
        <p:nvSpPr>
          <p:cNvPr id="12" name="文本框 11" title=""/>
          <p:cNvSpPr txBox="1"/>
          <p:nvPr>
            <p:custDataLst>
              <p:tags r:id="rId5"/>
            </p:custDataLst>
          </p:nvPr>
        </p:nvSpPr>
        <p:spPr>
          <a:xfrm>
            <a:off x="926465" y="1877060"/>
            <a:ext cx="3557905" cy="2159000"/>
          </a:xfrm>
          <a:prstGeom prst="rect">
            <a:avLst/>
          </a:prstGeom>
          <a:noFill/>
        </p:spPr>
        <p:txBody>
          <a:bodyPr wrap="square" rtlCol="0">
            <a:spAutoFit/>
          </a:bodyPr>
          <a:lstStyle/>
          <a:p>
            <a:pPr>
              <a:lnSpc>
                <a:spcPct val="140000"/>
              </a:lnSpc>
            </a:pPr>
            <a:r>
              <a:rPr lang="zh-CN" altLang="en-US" sz="3200">
                <a:latin typeface="微软雅黑" panose="020b0503020204020204" charset="-122"/>
                <a:ea typeface="微软雅黑"/>
                <a:cs typeface="微软雅黑" panose="020b0503020204020204" charset="-122"/>
              </a:rPr>
              <a:t>雨后天空偶尔会出现彩虹，彩虹是怎么形成的呢？</a:t>
            </a:r>
            <a:endParaRPr lang="zh-CN" altLang="en-US" sz="3200">
              <a:latin typeface="微软雅黑" panose="020b0503020204020204" charset="-122"/>
              <a:ea typeface="微软雅黑"/>
              <a:cs typeface="微软雅黑" panose="020b0503020204020204" charset="-122"/>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839470" y="1196975"/>
            <a:ext cx="5844540" cy="4662805"/>
          </a:xfrm>
          <a:prstGeom prst="rect">
            <a:avLst/>
          </a:prstGeom>
          <a:noFill/>
        </p:spPr>
        <p:txBody>
          <a:bodyPr wrap="square" rtlCol="0" anchor="t">
            <a:noAutofit/>
          </a:bodyPr>
          <a:lstStyle/>
          <a:p>
            <a:pPr indent="720090">
              <a:lnSpc>
                <a:spcPct val="150000"/>
              </a:lnSpc>
            </a:pPr>
            <a:r>
              <a:rPr lang="zh-CN" altLang="en-US" sz="2800">
                <a:latin typeface="宋体" panose="02010600030101010101" pitchFamily="2" charset="-122"/>
                <a:cs typeface="宋体" panose="02010600030101010101" pitchFamily="2" charset="-122"/>
              </a:rPr>
              <a:t>人们很早就认识了彩虹现象，并研究了彩虹的成因。我国早在殷代甲骨文里就有关于“虹”(即彩虹)的记载。唐初的《礼记注疏》中有“若云薄漏日，日照雨滴即生虹”,说明虹是太阳光照射雨滴所产生的一种自然现象。</a:t>
            </a:r>
            <a:endParaRPr lang="zh-CN" altLang="en-US" sz="2800">
              <a:latin typeface="宋体" panose="02010600030101010101" pitchFamily="2" charset="-122"/>
              <a:cs typeface="宋体" panose="02010600030101010101" pitchFamily="2" charset="-122"/>
            </a:endParaRPr>
          </a:p>
        </p:txBody>
      </p:sp>
      <p:sp>
        <p:nvSpPr>
          <p:cNvPr id="5" name="文本框 4"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31" title=""/>
          <p:cNvSpPr/>
          <p:nvPr>
            <p:custDataLst>
              <p:tags r:id="rId6"/>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色散现象</a:t>
            </a:r>
            <a:endParaRPr lang="zh-CN" altLang="en-US" sz="2800" b="1" spc="300">
              <a:solidFill>
                <a:srgbClr val="00A0E9"/>
              </a:solidFill>
              <a:latin typeface="微软雅黑" panose="020b0503020204020204" charset="-122"/>
              <a:ea typeface="微软雅黑"/>
              <a:cs typeface="+mn-ea"/>
              <a:sym typeface="+mn-lt"/>
            </a:endParaRPr>
          </a:p>
        </p:txBody>
      </p:sp>
      <p:pic>
        <p:nvPicPr>
          <p:cNvPr id="100" name="图片 99" title=""/>
          <p:cNvPicPr>
            <a:picLocks noChangeAspect="1"/>
          </p:cNvPicPr>
          <p:nvPr/>
        </p:nvPicPr>
        <p:blipFill>
          <a:blip r:embed="rId7">
            <a:clrChange>
              <a:clrFrom>
                <a:srgbClr val="FFFFFF">
                  <a:alpha val="100000"/>
                </a:srgbClr>
              </a:clrFrom>
              <a:clrTo>
                <a:srgbClr val="FFFFFF">
                  <a:alpha val="100000"/>
                  <a:alpha val="0"/>
                </a:srgbClr>
              </a:clrTo>
            </a:clrChange>
          </a:blip>
          <a:stretch>
            <a:fillRect/>
          </a:stretch>
        </p:blipFill>
        <p:spPr>
          <a:xfrm>
            <a:off x="6887845" y="1844675"/>
            <a:ext cx="4630420" cy="2959100"/>
          </a:xfrm>
          <a:prstGeom prst="rect">
            <a:avLst/>
          </a:prstGeom>
          <a:noFill/>
          <a:ln w="9525">
            <a:noFill/>
          </a:ln>
        </p:spPr>
      </p:pic>
      <p:sp>
        <p:nvSpPr>
          <p:cNvPr id="6" name="文本框 5" title=""/>
          <p:cNvSpPr txBox="1"/>
          <p:nvPr/>
        </p:nvSpPr>
        <p:spPr>
          <a:xfrm>
            <a:off x="8399780" y="4725035"/>
            <a:ext cx="2188210" cy="563245"/>
          </a:xfrm>
          <a:prstGeom prst="rect">
            <a:avLst/>
          </a:prstGeom>
          <a:noFill/>
        </p:spPr>
        <p:txBody>
          <a:bodyPr wrap="square" rtlCol="0">
            <a:noAutofit/>
          </a:bodyPr>
          <a:lstStyle/>
          <a:p>
            <a:pPr>
              <a:lnSpc>
                <a:spcPct val="120000"/>
              </a:lnSpc>
            </a:pPr>
            <a:r>
              <a:rPr lang="zh-CN" altLang="en-US" sz="2400" b="1">
                <a:latin typeface="宋体" panose="02010600030101010101" pitchFamily="2" charset="-122"/>
                <a:cs typeface="宋体" panose="02010600030101010101" pitchFamily="2" charset="-122"/>
              </a:rPr>
              <a:t>甲骨文</a:t>
            </a:r>
            <a:r>
              <a:rPr lang="en-US" altLang="zh-CN" sz="2400" b="1">
                <a:latin typeface="宋体" panose="02010600030101010101" pitchFamily="2" charset="-122"/>
                <a:cs typeface="宋体" panose="02010600030101010101" pitchFamily="2" charset="-122"/>
              </a:rPr>
              <a:t>“</a:t>
            </a:r>
            <a:r>
              <a:rPr lang="zh-CN" altLang="en-US" sz="2400" b="1">
                <a:latin typeface="宋体" panose="02010600030101010101" pitchFamily="2" charset="-122"/>
                <a:cs typeface="宋体" panose="02010600030101010101" pitchFamily="2" charset="-122"/>
              </a:rPr>
              <a:t>虹</a:t>
            </a:r>
            <a:r>
              <a:rPr lang="en-US" altLang="zh-CN" sz="2400" b="1">
                <a:latin typeface="宋体" panose="02010600030101010101" pitchFamily="2" charset="-122"/>
                <a:cs typeface="宋体" panose="02010600030101010101" pitchFamily="2" charset="-122"/>
              </a:rPr>
              <a:t>”</a:t>
            </a:r>
            <a:endParaRPr lang="en-US" altLang="zh-CN" sz="2400" b="1">
              <a:latin typeface="宋体" panose="02010600030101010101" pitchFamily="2" charset="-122"/>
              <a:cs typeface="宋体" panose="02010600030101010101" pitchFamily="2" charset="-122"/>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774065" y="2564765"/>
            <a:ext cx="4611370" cy="2363470"/>
          </a:xfrm>
          <a:prstGeom prst="rect">
            <a:avLst/>
          </a:prstGeom>
          <a:noFill/>
        </p:spPr>
        <p:txBody>
          <a:bodyPr wrap="square" rtlCol="0" anchor="t">
            <a:noAutofit/>
          </a:bodyPr>
          <a:lstStyle/>
          <a:p>
            <a:pPr indent="720090">
              <a:lnSpc>
                <a:spcPct val="150000"/>
              </a:lnSpc>
            </a:pPr>
            <a:r>
              <a:rPr lang="en-US" altLang="zh-CN" sz="2800">
                <a:latin typeface="宋体" panose="02010600030101010101" pitchFamily="2" charset="-122"/>
                <a:cs typeface="宋体" panose="02010600030101010101" pitchFamily="2" charset="-122"/>
              </a:rPr>
              <a:t>17</a:t>
            </a:r>
            <a:r>
              <a:rPr lang="zh-CN" altLang="en-US" sz="2800">
                <a:latin typeface="宋体" panose="02010600030101010101" pitchFamily="2" charset="-122"/>
                <a:cs typeface="宋体" panose="02010600030101010101" pitchFamily="2" charset="-122"/>
              </a:rPr>
              <a:t>世纪中叶，牛顿做了有名的三棱镜实验，揭示了彩虹现象的本质。</a:t>
            </a:r>
            <a:endParaRPr lang="zh-CN" altLang="en-US" sz="2800">
              <a:latin typeface="宋体" panose="02010600030101010101" pitchFamily="2" charset="-122"/>
              <a:cs typeface="宋体" panose="02010600030101010101" pitchFamily="2" charset="-122"/>
            </a:endParaRPr>
          </a:p>
        </p:txBody>
      </p:sp>
      <p:sp>
        <p:nvSpPr>
          <p:cNvPr id="5" name="文本框 4"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title=""/>
          <p:cNvPicPr>
            <a:picLocks noChangeAspect="1"/>
          </p:cNvPicPr>
          <p:nvPr>
            <p:custDataLst>
              <p:tags r:id="rId7"/>
            </p:custDataLst>
          </p:nvPr>
        </p:nvPicPr>
        <p:blipFill>
          <a:blip r:embed="rId6"/>
          <a:srcRect r="16819"/>
          <a:stretch>
            <a:fillRect/>
          </a:stretch>
        </p:blipFill>
        <p:spPr>
          <a:xfrm>
            <a:off x="5591810" y="1484630"/>
            <a:ext cx="5999480" cy="4307840"/>
          </a:xfrm>
          <a:prstGeom prst="rect">
            <a:avLst/>
          </a:prstGeom>
        </p:spPr>
      </p:pic>
      <p:sp>
        <p:nvSpPr>
          <p:cNvPr id="7" name="矩形 6" title=""/>
          <p:cNvSpPr/>
          <p:nvPr>
            <p:custDataLst>
              <p:tags r:id="rId8"/>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色散现象</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 name="组合 12" title=""/>
          <p:cNvGrpSpPr/>
          <p:nvPr>
            <p:custDataLst>
              <p:tags r:id="rId6"/>
            </p:custDataLst>
          </p:nvPr>
        </p:nvGrpSpPr>
        <p:grpSpPr>
          <a:xfrm>
            <a:off x="282195" y="1168112"/>
            <a:ext cx="295322" cy="210471"/>
            <a:chOff x="435463" y="1226414"/>
            <a:chExt cx="295380" cy="210512"/>
          </a:xfrm>
        </p:grpSpPr>
        <p:sp>
          <p:nvSpPr>
            <p:cNvPr id="14" name="矩形 13"/>
            <p:cNvSpPr/>
            <p:nvPr>
              <p:custDataLst>
                <p:tags r:id="rId7"/>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8"/>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圆角矩形 3" title=""/>
          <p:cNvSpPr/>
          <p:nvPr/>
        </p:nvSpPr>
        <p:spPr>
          <a:xfrm>
            <a:off x="774065" y="981075"/>
            <a:ext cx="1727835" cy="575945"/>
          </a:xfrm>
          <a:prstGeom prst="roundRect">
            <a:avLst/>
          </a:prstGeom>
          <a:solidFill>
            <a:srgbClr val="036EB8"/>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3200"/>
              <a:t>做中学</a:t>
            </a:r>
            <a:endParaRPr lang="zh-CN" altLang="en-US" sz="3200"/>
          </a:p>
        </p:txBody>
      </p:sp>
      <p:sp>
        <p:nvSpPr>
          <p:cNvPr id="10" name="文本框 9" title=""/>
          <p:cNvSpPr txBox="1"/>
          <p:nvPr/>
        </p:nvSpPr>
        <p:spPr>
          <a:xfrm>
            <a:off x="2762885" y="908685"/>
            <a:ext cx="4732655" cy="675640"/>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将白光变成多种颜色的光</a:t>
            </a:r>
            <a:endParaRPr lang="zh-CN" altLang="en-US" sz="2800">
              <a:latin typeface="微软雅黑" panose="020b0503020204020204" charset="-122"/>
              <a:ea typeface="微软雅黑"/>
            </a:endParaRPr>
          </a:p>
        </p:txBody>
      </p:sp>
      <p:sp>
        <p:nvSpPr>
          <p:cNvPr id="3" name="文本框 2" title=""/>
          <p:cNvSpPr txBox="1"/>
          <p:nvPr/>
        </p:nvSpPr>
        <p:spPr>
          <a:xfrm>
            <a:off x="767080" y="2708910"/>
            <a:ext cx="4725670" cy="1871345"/>
          </a:xfrm>
          <a:prstGeom prst="rect">
            <a:avLst/>
          </a:prstGeom>
          <a:noFill/>
        </p:spPr>
        <p:txBody>
          <a:bodyPr wrap="square" rtlCol="0">
            <a:noAutofit/>
          </a:bodyPr>
          <a:lstStyle/>
          <a:p>
            <a:pPr>
              <a:lnSpc>
                <a:spcPct val="140000"/>
              </a:lnSpc>
            </a:pPr>
            <a:r>
              <a:rPr lang="en-US" altLang="zh-CN" sz="2800">
                <a:latin typeface="宋体" panose="02010600030101010101" pitchFamily="2" charset="-122"/>
                <a:ea typeface="宋体" panose="02010600030101010101" pitchFamily="2" charset="-122"/>
                <a:cs typeface="微软雅黑" panose="020b0503020204020204" charset="-122"/>
              </a:rPr>
              <a:t>    </a:t>
            </a:r>
            <a:r>
              <a:rPr lang="zh-CN" altLang="en-US" sz="2800">
                <a:latin typeface="宋体" panose="02010600030101010101" pitchFamily="2" charset="-122"/>
                <a:ea typeface="宋体" panose="02010600030101010101" pitchFamily="2" charset="-122"/>
                <a:cs typeface="微软雅黑" panose="020b0503020204020204" charset="-122"/>
              </a:rPr>
              <a:t>让阳光通过三棱镜，在光屏上会观察到什么现象？</a:t>
            </a:r>
            <a:endParaRPr lang="zh-CN" altLang="en-US" sz="2800">
              <a:latin typeface="宋体" panose="02010600030101010101" pitchFamily="2" charset="-122"/>
              <a:ea typeface="宋体" panose="02010600030101010101" pitchFamily="2" charset="-122"/>
              <a:cs typeface="微软雅黑" panose="020b0503020204020204" charset="-122"/>
            </a:endParaRPr>
          </a:p>
        </p:txBody>
      </p:sp>
      <p:pic>
        <p:nvPicPr>
          <p:cNvPr id="19" name="5月15日(2)" title="">
            <a:hlinkClick action="ppaction://media"/>
          </p:cNvPr>
          <p:cNvPicPr/>
          <p:nvPr>
            <a:videoFile r:link="rId11"/>
            <p:custDataLst>
              <p:tags r:id="rId10"/>
            </p:custDataLst>
            <p:extLst>
              <p:ext uri="{DAA4B4D4-6D71-4841-9C94-3DE7FCFB9230}">
                <p14:media xmlns:p14="http://schemas.microsoft.com/office/powerpoint/2010/main" r:embed="rId12"/>
              </p:ext>
            </p:extLst>
          </p:nvPr>
        </p:nvPicPr>
        <p:blipFill>
          <a:blip r:embed="rId9"/>
          <a:stretch>
            <a:fillRect/>
          </a:stretch>
        </p:blipFill>
        <p:spPr>
          <a:xfrm>
            <a:off x="5492750" y="1917065"/>
            <a:ext cx="5997575" cy="3398520"/>
          </a:xfrm>
          <a:prstGeom prst="rect">
            <a:avLst/>
          </a:prstGeom>
        </p:spPr>
      </p:pic>
      <p:sp>
        <p:nvSpPr>
          <p:cNvPr id="8" name="矩形 7" title=""/>
          <p:cNvSpPr/>
          <p:nvPr>
            <p:custDataLst>
              <p:tags r:id="rId13"/>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色散现象</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19"/>
                                        </p:tgtEl>
                                      </p:cBhvr>
                                    </p:cmd>
                                  </p:childTnLst>
                                </p:cTn>
                              </p:par>
                            </p:childTnLst>
                          </p:cTn>
                        </p:par>
                      </p:childTnLst>
                    </p:cTn>
                  </p:par>
                </p:childTnLst>
              </p:cTn>
              <p:nextCondLst>
                <p:cond evt="onClick" delay="0">
                  <p:tgtEl>
                    <p:spTgt spid="19"/>
                  </p:tgtEl>
                </p:cond>
              </p:nextCondLst>
            </p:seq>
            <p:video fullScrn="1">
              <p:cMediaNode>
                <p:cTn id="7" fill="hold" display="0">
                  <p:stCondLst>
                    <p:cond delay="indefinite"/>
                  </p:stCondLst>
                </p:cTn>
                <p:tgtEl>
                  <p:spTgt spid="19"/>
                </p:tgtEl>
              </p:cMediaNode>
            </p:video>
          </p:childTnLst>
        </p:cTn>
      </p:par>
    </p:tn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3" name="图片 12" title=""/>
          <p:cNvPicPr>
            <a:picLocks noChangeAspect="1"/>
          </p:cNvPicPr>
          <p:nvPr>
            <p:custDataLst>
              <p:tags r:id="rId7"/>
            </p:custDataLst>
          </p:nvPr>
        </p:nvPicPr>
        <p:blipFill>
          <a:blip r:embed="rId6"/>
          <a:srcRect r="8998"/>
          <a:stretch>
            <a:fillRect/>
          </a:stretch>
        </p:blipFill>
        <p:spPr>
          <a:xfrm>
            <a:off x="6031230" y="1954530"/>
            <a:ext cx="5539105" cy="4057650"/>
          </a:xfrm>
          <a:prstGeom prst="rect">
            <a:avLst/>
          </a:prstGeom>
        </p:spPr>
      </p:pic>
      <p:sp>
        <p:nvSpPr>
          <p:cNvPr id="14" name="文本框 13" title=""/>
          <p:cNvSpPr txBox="1"/>
          <p:nvPr>
            <p:custDataLst>
              <p:tags r:id="rId8"/>
            </p:custDataLst>
          </p:nvPr>
        </p:nvSpPr>
        <p:spPr>
          <a:xfrm>
            <a:off x="774065" y="2277110"/>
            <a:ext cx="4998720" cy="3322955"/>
          </a:xfrm>
          <a:prstGeom prst="rect">
            <a:avLst/>
          </a:prstGeom>
          <a:noFill/>
        </p:spPr>
        <p:txBody>
          <a:bodyPr wrap="square" rtlCol="0">
            <a:spAutoFit/>
          </a:bodyPr>
          <a:lstStyle/>
          <a:p>
            <a:pPr indent="720090">
              <a:lnSpc>
                <a:spcPct val="150000"/>
              </a:lnSpc>
            </a:pPr>
            <a:r>
              <a:rPr lang="zh-CN" altLang="en-US" sz="2800">
                <a:latin typeface="微软雅黑" panose="020b0503020204020204" charset="-122"/>
                <a:ea typeface="微软雅黑"/>
                <a:cs typeface="微软雅黑" panose="020b0503020204020204" charset="-122"/>
              </a:rPr>
              <a:t>实验中，我们观察到太阳光通过三棱镜后被分解为不同颜色的光，在光屏上形成一条彩色光带。这种现象在物理学中称为</a:t>
            </a:r>
            <a:r>
              <a:rPr lang="zh-CN" altLang="en-US" sz="2800" b="1">
                <a:latin typeface="微软雅黑" panose="020b0503020204020204" charset="-122"/>
                <a:ea typeface="微软雅黑"/>
                <a:cs typeface="微软雅黑" panose="020b0503020204020204" charset="-122"/>
              </a:rPr>
              <a:t>光的色散</a:t>
            </a:r>
            <a:r>
              <a:rPr lang="zh-CN" altLang="en-US" sz="2800">
                <a:latin typeface="微软雅黑" panose="020b0503020204020204" charset="-122"/>
                <a:ea typeface="微软雅黑"/>
                <a:cs typeface="微软雅黑" panose="020b0503020204020204" charset="-122"/>
              </a:rPr>
              <a:t>。</a:t>
            </a:r>
            <a:endParaRPr lang="zh-CN" altLang="en-US" sz="2800">
              <a:latin typeface="微软雅黑" panose="020b0503020204020204" charset="-122"/>
              <a:ea typeface="微软雅黑"/>
              <a:cs typeface="微软雅黑" panose="020b0503020204020204" charset="-122"/>
            </a:endParaRPr>
          </a:p>
        </p:txBody>
      </p:sp>
      <p:grpSp>
        <p:nvGrpSpPr>
          <p:cNvPr id="4" name="组合 3" title=""/>
          <p:cNvGrpSpPr/>
          <p:nvPr>
            <p:custDataLst>
              <p:tags r:id="rId9"/>
            </p:custDataLst>
          </p:nvPr>
        </p:nvGrpSpPr>
        <p:grpSpPr>
          <a:xfrm>
            <a:off x="282195" y="1168112"/>
            <a:ext cx="295322" cy="210471"/>
            <a:chOff x="435463" y="1226414"/>
            <a:chExt cx="295380" cy="210512"/>
          </a:xfrm>
        </p:grpSpPr>
        <p:sp>
          <p:nvSpPr>
            <p:cNvPr id="5" name="矩形 4"/>
            <p:cNvSpPr/>
            <p:nvPr>
              <p:custDataLst>
                <p:tags r:id="rId10"/>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11"/>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title=""/>
          <p:cNvSpPr txBox="1"/>
          <p:nvPr/>
        </p:nvSpPr>
        <p:spPr>
          <a:xfrm>
            <a:off x="767080" y="908685"/>
            <a:ext cx="2030730" cy="702945"/>
          </a:xfrm>
          <a:prstGeom prst="rect">
            <a:avLst/>
          </a:prstGeom>
          <a:noFill/>
        </p:spPr>
        <p:txBody>
          <a:bodyPr wrap="square" rtlCol="0">
            <a:noAutofit/>
          </a:bodyPr>
          <a:lstStyle/>
          <a:p>
            <a:pPr>
              <a:lnSpc>
                <a:spcPct val="120000"/>
              </a:lnSpc>
            </a:pPr>
            <a:r>
              <a:rPr lang="zh-CN" altLang="en-US" sz="3200" b="1">
                <a:solidFill>
                  <a:srgbClr val="036EB8"/>
                </a:solidFill>
                <a:latin typeface="微软雅黑" panose="020b0503020204020204" charset="-122"/>
                <a:ea typeface="微软雅黑"/>
              </a:rPr>
              <a:t>光的色散</a:t>
            </a:r>
            <a:endParaRPr lang="zh-CN" altLang="en-US" sz="3200" b="1">
              <a:solidFill>
                <a:srgbClr val="036EB8"/>
              </a:solidFill>
              <a:latin typeface="微软雅黑" panose="020b0503020204020204" charset="-122"/>
              <a:ea typeface="微软雅黑"/>
            </a:endParaRPr>
          </a:p>
        </p:txBody>
      </p:sp>
      <p:sp>
        <p:nvSpPr>
          <p:cNvPr id="9" name="矩形 8" title=""/>
          <p:cNvSpPr/>
          <p:nvPr>
            <p:custDataLst>
              <p:tags r:id="rId12"/>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色散现象</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4"/>
                                        </p:tgtEl>
                                        <p:attrNameLst>
                                          <p:attrName>style.visibility</p:attrName>
                                        </p:attrNameLst>
                                      </p:cBhvr>
                                      <p:to>
                                        <p:strVal val="visible"/>
                                      </p:to>
                                    </p:set>
                                    <p:anim calcmode="discrete" valueType="clr">
                                      <p:cBhvr override="childStyle">
                                        <p:cTn id="12"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4"/>
                                        </p:tgtEl>
                                        <p:attrNameLst>
                                          <p:attrName>fillcolor</p:attrName>
                                        </p:attrNameLst>
                                      </p:cBhvr>
                                      <p:tavLst>
                                        <p:tav tm="0">
                                          <p:val>
                                            <p:clrVal>
                                              <a:schemeClr val="accent2"/>
                                            </p:clrVal>
                                          </p:val>
                                        </p:tav>
                                        <p:tav tm="50000">
                                          <p:val>
                                            <p:clrVal>
                                              <a:schemeClr val="hlink"/>
                                            </p:clrVal>
                                          </p:val>
                                        </p:tav>
                                      </p:tavLst>
                                    </p:anim>
                                    <p:set>
                                      <p:cBhvr>
                                        <p:cTn id="14" dur="80"/>
                                        <p:tgtEl>
                                          <p:spTgt spid="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nvGrpSpPr>
        <p:grpSpPr>
          <a:xfrm>
            <a:off x="2614295" y="444500"/>
            <a:ext cx="700405" cy="175260"/>
            <a:chOff x="4121" y="692"/>
            <a:chExt cx="1103" cy="276"/>
          </a:xfrm>
        </p:grpSpPr>
        <p:sp>
          <p:nvSpPr>
            <p:cNvPr id="26" name="等腰三角形 25"/>
            <p:cNvSpPr/>
            <p:nvPr>
              <p:custDataLst>
                <p:tags r:id="rId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文本框 3" title=""/>
          <p:cNvSpPr txBox="1"/>
          <p:nvPr/>
        </p:nvSpPr>
        <p:spPr>
          <a:xfrm>
            <a:off x="839470" y="2421255"/>
            <a:ext cx="4914900" cy="2797810"/>
          </a:xfrm>
          <a:prstGeom prst="rect">
            <a:avLst/>
          </a:prstGeom>
          <a:noFill/>
        </p:spPr>
        <p:txBody>
          <a:bodyPr wrap="square" rtlCol="0" anchor="t">
            <a:noAutofit/>
          </a:bodyPr>
          <a:lstStyle/>
          <a:p>
            <a:pPr indent="720090">
              <a:lnSpc>
                <a:spcPct val="150000"/>
              </a:lnSpc>
            </a:pPr>
            <a:r>
              <a:rPr lang="zh-CN" altLang="en-US" sz="2800">
                <a:latin typeface="微软雅黑" panose="020b0503020204020204" charset="-122"/>
                <a:ea typeface="微软雅黑"/>
              </a:rPr>
              <a:t>太阳光（白光）可分解为红、橙、黄、绿、蓝、靛、紫七种颜色的光。可见，白光是由各种色光混合而成的。</a:t>
            </a:r>
            <a:endParaRPr lang="zh-CN" altLang="en-US" sz="2800">
              <a:latin typeface="微软雅黑" panose="020b0503020204020204" charset="-122"/>
              <a:ea typeface="微软雅黑"/>
            </a:endParaRPr>
          </a:p>
        </p:txBody>
      </p:sp>
      <p:grpSp>
        <p:nvGrpSpPr>
          <p:cNvPr id="5" name="组合 4" title=""/>
          <p:cNvGrpSpPr/>
          <p:nvPr>
            <p:custDataLst>
              <p:tags r:id="rId6"/>
            </p:custDataLst>
          </p:nvPr>
        </p:nvGrpSpPr>
        <p:grpSpPr>
          <a:xfrm>
            <a:off x="282195" y="1168112"/>
            <a:ext cx="295322" cy="210471"/>
            <a:chOff x="435463" y="1226414"/>
            <a:chExt cx="295380" cy="210512"/>
          </a:xfrm>
        </p:grpSpPr>
        <p:sp>
          <p:nvSpPr>
            <p:cNvPr id="6" name="矩形 5"/>
            <p:cNvSpPr/>
            <p:nvPr>
              <p:custDataLst>
                <p:tags r:id="rId7"/>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8"/>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title=""/>
          <p:cNvSpPr txBox="1"/>
          <p:nvPr/>
        </p:nvSpPr>
        <p:spPr>
          <a:xfrm>
            <a:off x="767080" y="908685"/>
            <a:ext cx="2030730" cy="702945"/>
          </a:xfrm>
          <a:prstGeom prst="rect">
            <a:avLst/>
          </a:prstGeom>
          <a:noFill/>
        </p:spPr>
        <p:txBody>
          <a:bodyPr wrap="square" rtlCol="0">
            <a:noAutofit/>
          </a:bodyPr>
          <a:lstStyle/>
          <a:p>
            <a:pPr>
              <a:lnSpc>
                <a:spcPct val="120000"/>
              </a:lnSpc>
            </a:pPr>
            <a:r>
              <a:rPr lang="zh-CN" altLang="en-US" sz="3200" b="1">
                <a:solidFill>
                  <a:srgbClr val="036EB8"/>
                </a:solidFill>
                <a:latin typeface="微软雅黑" panose="020b0503020204020204" charset="-122"/>
                <a:ea typeface="微软雅黑"/>
              </a:rPr>
              <a:t>光的色散</a:t>
            </a:r>
            <a:endParaRPr lang="zh-CN" altLang="en-US" sz="3200" b="1">
              <a:solidFill>
                <a:srgbClr val="036EB8"/>
              </a:solidFill>
              <a:latin typeface="微软雅黑" panose="020b0503020204020204" charset="-122"/>
              <a:ea typeface="微软雅黑"/>
            </a:endParaRPr>
          </a:p>
        </p:txBody>
      </p:sp>
      <p:pic>
        <p:nvPicPr>
          <p:cNvPr id="7" name="Picture 4"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5663565" y="2348865"/>
            <a:ext cx="5951855" cy="2888615"/>
          </a:xfrm>
          <a:prstGeom prst="rect">
            <a:avLst/>
          </a:prstGeom>
          <a:noFill/>
          <a:ln w="9525">
            <a:noFill/>
          </a:ln>
        </p:spPr>
      </p:pic>
      <p:sp>
        <p:nvSpPr>
          <p:cNvPr id="9" name="矩形 8" title=""/>
          <p:cNvSpPr/>
          <p:nvPr>
            <p:custDataLst>
              <p:tags r:id="rId11"/>
            </p:custDataLst>
          </p:nvPr>
        </p:nvSpPr>
        <p:spPr>
          <a:xfrm>
            <a:off x="343757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色散现象</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 name="KSO_WM_UNIT_PLACING_PICTURE_USER_VIEWPORT" val="{&quot;height&quot;:4333,&quot;width&quot;:6056}"/>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10.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14.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15.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2.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3.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4.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3.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34.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5.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6.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47.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48.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49.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5.xml><?xml version="1.0" encoding="utf-8"?>
<p:tagLst xmlns:p="http://schemas.openxmlformats.org/presentationml/2006/main">
  <p:tag name="KSO_WM_BEAUTIFY_FLAG" val=""/>
</p:tagLst>
</file>

<file path=ppt/tags/tag150.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51.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52.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AS_OS" val="Unix 3.10 unknown"/>
  <p:tag name="AS_RELEASE_DATE" val="2023.03.31"/>
  <p:tag name="AS_TITLE" val="Aspose.Slides for Java"/>
  <p:tag name="AS_VERSION" val="23.3"/>
  <p:tag name="COMMONDATA" val="eyJoZGlkIjoiNzg1NTIyYTIwNmFmMTgyNGNiY2FjZTNiYzgxZDMzMzcifQ=="/>
  <p:tag name="KSO_WPP_MARK_KEY" val="0bdc71da-dbe0-4495-b4e9-319b3fea4dc2"/>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UNIT_PLACING_PICTURE_USER_VIEWPORT" val="{&quot;height&quot;:8600,&quot;width&quot;:14400}"/>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MEDIACOVER_FLAG" val="1"/>
  <p:tag name="KSO_WM_UNIT_MEDIACOVER_BTN_STATE" val="1"/>
  <p:tag name="KSO_WM_UNIT_MEDIACOVER_BTNRECT" val="0*0*0*0"/>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43.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9.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9.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9.xml><?xml version="1.0" encoding="utf-8"?>
<p:tagLst xmlns:p="http://schemas.openxmlformats.org/presentationml/2006/main">
  <p:tag name="KSO_WM_BEAUTIFY_FLAG" val=""/>
</p:tagLst>
</file>

<file path=ppt/theme/theme1.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nSpc>
            <a:spcPct val="120000"/>
          </a:lnSpc>
          <a:defRPr lang="zh-CN" altLang="en-US" sz="2800">
            <a:latin typeface="微软雅黑" panose="020B0503020204020204" charset="-122"/>
            <a:ea typeface="微软雅黑" panose="020B050302020402020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96</Paragraphs>
  <Slides>22</Slides>
  <Notes>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微软雅黑</vt:lpstr>
      <vt:lpstr>Times New Roman</vt:lpstr>
      <vt:lpstr>Calibri Light</vt:lpstr>
      <vt:lpstr>Calibri</vt:lpstr>
      <vt:lpstr>仿宋</vt:lpstr>
      <vt:lpstr>宋体</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2024-08-23T16:24:02Z</cp:lastPrinted>
  <dcterms:created xsi:type="dcterms:W3CDTF">2024-08-23T16:24:02Z</dcterms:created>
  <dcterms:modified xsi:type="dcterms:W3CDTF">2024-08-23T08:24:02Z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