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file:///C:\Documents and Settings\Administrator\&#26700;&#38754;\&#27743;&#35199;&#29289;&#29702;(JK)\N288.TIF" TargetMode="Externa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file:///C:\Documents and Settings\Administrator\&#26700;&#38754;\&#27743;&#35199;&#29289;&#29702;(JK)\N289.TIF" TargetMode="Externa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file:///C:\Documents and Settings\Administrator\&#26700;&#38754;\&#27743;&#35199;&#29289;&#29702;(JK)\N290.TIF" TargetMode="Externa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image" Target="file:///C:\Documents and Settings\Administrator\&#26700;&#38754;\&#27743;&#35199;&#29289;&#29702;(JK)\N291.TIF" TargetMode="External"/><Relationship Id="rId3" Type="http://schemas.openxmlformats.org/officeDocument/2006/relationships/image" Target="../media/image9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.xml"/><Relationship Id="rId3" Type="http://schemas.openxmlformats.org/officeDocument/2006/relationships/image" Target="file:///C:\Documents and Settings\Administrator\&#26700;&#38754;\&#27743;&#35199;&#29289;&#29702;(JK)\N292.TIF" TargetMode="External"/><Relationship Id="rId2" Type="http://schemas.openxmlformats.org/officeDocument/2006/relationships/image" Target="../media/image10.png"/><Relationship Id="rId1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Relationship Id="rId3" Type="http://schemas.openxmlformats.org/officeDocument/2006/relationships/image" Target="file:///C:\Documents and Settings\Administrator\&#26700;&#38754;\&#27743;&#35199;&#29289;&#29702;(JK)\N293.TIF" TargetMode="External"/><Relationship Id="rId2" Type="http://schemas.openxmlformats.org/officeDocument/2006/relationships/image" Target="../media/image11.png"/><Relationship Id="rId1" Type="http://schemas.openxmlformats.org/officeDocument/2006/relationships/image" Target="../media/image4.tif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2" Type="http://schemas.openxmlformats.org/officeDocument/2006/relationships/image" Target="file:///C:\Documents and Settings\Administrator\&#26700;&#38754;\&#27743;&#35199;&#29289;&#29702;(JK)\N294.TIF" TargetMode="Externa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file:///C:\Documents and Settings\Administrator\&#26700;&#38754;\&#27743;&#35199;&#29289;&#29702;(JK)\N293AB.TIF" TargetMode="Externa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file:///C:\Documents and Settings\Administrator\&#26700;&#38754;\&#27743;&#35199;&#29289;&#29702;(JK)\N295.TIF" TargetMode="Externa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9.xml"/><Relationship Id="rId7" Type="http://schemas.openxmlformats.org/officeDocument/2006/relationships/tags" Target="../tags/tag4.xml"/><Relationship Id="rId6" Type="http://schemas.openxmlformats.org/officeDocument/2006/relationships/slide" Target="slide26.xml"/><Relationship Id="rId5" Type="http://schemas.openxmlformats.org/officeDocument/2006/relationships/tags" Target="../tags/tag3.xml"/><Relationship Id="rId4" Type="http://schemas.openxmlformats.org/officeDocument/2006/relationships/slide" Target="slide13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file:///C:\Documents and Settings\Administrator\&#26700;&#38754;\&#27743;&#35199;&#29289;&#29702;(JK)\N293AC.TIF" TargetMode="Externa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.xml"/><Relationship Id="rId4" Type="http://schemas.openxmlformats.org/officeDocument/2006/relationships/image" Target="file:///C:\Documents and Settings\Administrator\&#26700;&#38754;\&#27743;&#35199;&#29289;&#29702;(JK)\N296.TIF" TargetMode="External"/><Relationship Id="rId3" Type="http://schemas.openxmlformats.org/officeDocument/2006/relationships/image" Target="../media/image16.png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5.xml"/><Relationship Id="rId4" Type="http://schemas.openxmlformats.org/officeDocument/2006/relationships/image" Target="file:///C:\Documents and Settings\Administrator\&#26700;&#38754;\&#27743;&#35199;&#29289;&#29702;(JK)\N297.TIF" TargetMode="External"/><Relationship Id="rId3" Type="http://schemas.openxmlformats.org/officeDocument/2006/relationships/image" Target="../media/image18.png"/><Relationship Id="rId2" Type="http://schemas.openxmlformats.org/officeDocument/2006/relationships/image" Target="file:///C:\Documents and Settings\Administrator\&#26700;&#38754;\&#27743;&#35199;&#29289;&#29702;(JK)\N298.TIF" TargetMode="Externa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.xml"/><Relationship Id="rId3" Type="http://schemas.openxmlformats.org/officeDocument/2006/relationships/image" Target="file:///C:\Documents and Settings\Administrator\&#26700;&#38754;\&#27743;&#35199;&#29289;&#29702;(JK)\N299.TIF" TargetMode="External"/><Relationship Id="rId2" Type="http://schemas.openxmlformats.org/officeDocument/2006/relationships/image" Target="../media/image19.png"/><Relationship Id="rId1" Type="http://schemas.openxmlformats.org/officeDocument/2006/relationships/image" Target="../media/image3.tiff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image" Target="file:///C:\Documents and Settings\Administrator\&#26700;&#38754;\&#27743;&#35199;&#29289;&#29702;(JK)\N300.TIF" TargetMode="External"/><Relationship Id="rId3" Type="http://schemas.openxmlformats.org/officeDocument/2006/relationships/image" Target="../media/image21.png"/><Relationship Id="rId2" Type="http://schemas.openxmlformats.org/officeDocument/2006/relationships/image" Target="file:///C:\Documents and Settings\Administrator\&#26700;&#38754;\&#27743;&#35199;&#29289;&#29702;(JK)\N301.TIF" TargetMode="Externa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2" Type="http://schemas.openxmlformats.org/officeDocument/2006/relationships/image" Target="../media/image5.tiff"/><Relationship Id="rId1" Type="http://schemas.openxmlformats.org/officeDocument/2006/relationships/image" Target="../media/image1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2.xml"/><Relationship Id="rId2" Type="http://schemas.openxmlformats.org/officeDocument/2006/relationships/image" Target="file:///C:\Documents and Settings\Administrator\&#26700;&#38754;\&#27743;&#35199;&#29289;&#29702;(JK)\N302.TIF" TargetMode="Externa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7.xml"/><Relationship Id="rId1" Type="http://schemas.openxmlformats.org/officeDocument/2006/relationships/image" Target="../media/image4.tiff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8.xml"/><Relationship Id="rId4" Type="http://schemas.openxmlformats.org/officeDocument/2006/relationships/image" Target="file:///C:\Documents and Settings\Administrator\&#26700;&#38754;\&#27743;&#35199;&#29289;&#29702;(JK)\N305.TIF" TargetMode="External"/><Relationship Id="rId3" Type="http://schemas.openxmlformats.org/officeDocument/2006/relationships/image" Target="../media/image26.png"/><Relationship Id="rId2" Type="http://schemas.openxmlformats.org/officeDocument/2006/relationships/image" Target="file:///C:\Documents and Settings\Administrator\&#26700;&#38754;\&#27743;&#35199;&#29289;&#29702;(JK)\N304.TIF" TargetMode="External"/><Relationship Id="rId1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9.xml"/><Relationship Id="rId2" Type="http://schemas.openxmlformats.org/officeDocument/2006/relationships/image" Target="file:///C:\Documents and Settings\Administrator\&#26700;&#38754;\&#27743;&#35199;&#29289;&#29702;(JK)\N306.TIF" TargetMode="External"/><Relationship Id="rId1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6.xml"/><Relationship Id="rId6" Type="http://schemas.openxmlformats.org/officeDocument/2006/relationships/slide" Target="slide3.xml"/><Relationship Id="rId5" Type="http://schemas.openxmlformats.org/officeDocument/2006/relationships/image" Target="file:///C:\Documents and Settings\Administrator\&#26700;&#38754;\&#27743;&#35199;&#29289;&#29702;(JK)\N286.TIF" TargetMode="External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slide" Target="slide3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3" Type="http://schemas.openxmlformats.org/officeDocument/2006/relationships/image" Target="file:///C:\Documents and Settings\Administrator\&#26700;&#38754;\&#27743;&#35199;&#29289;&#29702;(JK)\N286AB.TIF" TargetMode="External"/><Relationship Id="rId2" Type="http://schemas.openxmlformats.org/officeDocument/2006/relationships/image" Target="../media/image3.png"/><Relationship Id="rId1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file:///C:\Documents and Settings\Administrator\&#26700;&#38754;\&#27743;&#35199;&#29289;&#29702;(JK)\N286AC.TIF" TargetMode="Externa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Relationship Id="rId3" Type="http://schemas.openxmlformats.org/officeDocument/2006/relationships/image" Target="file:///C:\Documents and Settings\Administrator\&#26700;&#38754;\&#27743;&#35199;&#29289;&#29702;(JK)\N287.TIF" TargetMode="External"/><Relationship Id="rId2" Type="http://schemas.openxmlformats.org/officeDocument/2006/relationships/image" Target="../media/image5.png"/><Relationship Id="rId1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154555" y="2171700"/>
            <a:ext cx="870267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kumimoji="0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　</a:t>
            </a:r>
            <a:r>
              <a:rPr kumimoji="0" 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简单机械</a:t>
            </a:r>
            <a:endParaRPr kumimoji="0" lang="zh-CN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71750" y="3418205"/>
            <a:ext cx="79686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命题点1　杠杆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82600" y="921385"/>
            <a:ext cx="112344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命题点：杠杆平衡条件的应用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仔细观察如图所示的漫画，图中萝卜相当于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填物理学中的一种简单机械名称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．若萝卜平衡时，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分到的萝卜重，请简要说明理由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15" descr="C:\Documents and Settings\Administrator\桌面\江西物理(JK)\N28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16290" y="3183255"/>
            <a:ext cx="2386965" cy="2980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776720" y="1557655"/>
            <a:ext cx="1044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杠杆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91585" y="2092960"/>
            <a:ext cx="1125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2499360"/>
            <a:ext cx="112344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根据杠杆平衡条件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由于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则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故小猴分的萝卜要重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1525" y="964565"/>
            <a:ext cx="106362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命题点：杠杆类型判断、杠杆平衡条件的应用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一位物理老师用弹簧测力计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出了一头大象的质量，如图所示，他动用了吊车、铁笼和一根槽钢，长的槽钢实质是一个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费力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杠杆，图中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9.9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 cm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，当槽钢处于水平平衡时弹簧测力计的示数为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，若不计槽钢及铁笼的重，则该大象质量约为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________t.(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16" descr="C:\Documents and Settings\Administrator\桌面\江西物理(JK)\N28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678420" y="3825875"/>
            <a:ext cx="3444875" cy="2185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139305" y="2164715"/>
            <a:ext cx="995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省力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11515" y="3270885"/>
            <a:ext cx="786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34365" y="1268095"/>
            <a:ext cx="71628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命题点：杠杆类型判断、杠杆平衡条件的应用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如图所示，推走独轮车之前，先将其撑脚抬离地面，慢慢抬起的过程中，独轮车属于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费力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杠杆，已知车厢和砖头的总重力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1 000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，则图中人手竖直向上的力为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______N.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若施加在车把手向上的力始终与把手垂直，则慢慢抬起的过程中这个力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始终不变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17" descr="C:\Documents and Settings\Administrator\桌面\江西物理(JK)\N29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47710" y="1856740"/>
            <a:ext cx="2632075" cy="2769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18880" y="4965700"/>
            <a:ext cx="16897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P80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8985" y="2463165"/>
            <a:ext cx="802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省力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5955" y="3641725"/>
            <a:ext cx="915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66060" y="4673600"/>
            <a:ext cx="1593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逐渐减小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2311" y="87439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1180" y="1663700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杠杆类型的判断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[2017.6第1空，2015.23【拓展应用】第1空]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51180" y="2185670"/>
            <a:ext cx="111817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如图所示，是小鹰用扫帚打扫地面卫生的情景，此时扫帚属于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费力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．平时用力扫地，是通过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的方法来增大摩擦，可使地面打扫得更干净．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22" descr="C:\Documents and Settings\Administrator\桌面\江西物理(JK)\N291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687185" y="3607435"/>
            <a:ext cx="2833370" cy="2338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508875" y="6002655"/>
            <a:ext cx="11899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7870" y="2832100"/>
            <a:ext cx="995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费力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76105" y="2832100"/>
            <a:ext cx="1496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增大压力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269365" y="195199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77925" y="2503170"/>
            <a:ext cx="10052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如图所示是生活中几种常见的杠杆，其中属于费力杠杆的是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724" descr="C:\Documents and Settings\Administrator\桌面\江西物理(JK)\N29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841500" y="3469640"/>
            <a:ext cx="8724265" cy="1755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706610" y="2503170"/>
            <a:ext cx="769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718185" y="1970405"/>
            <a:ext cx="10533380" cy="521970"/>
            <a:chOff x="894" y="3246"/>
            <a:chExt cx="16588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58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杠杆平衡条件的应用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[2019.14A、2015.23【拓展应用】第3空]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18185" y="2492375"/>
            <a:ext cx="107950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(2014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下面是国王与阿基米德的一段精彩对话．国王说：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我想不费吹灰之力，就可以随便移动任何重量的东西．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阿基米德说：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我不仅可以移动任何重量的东西，我还可以撬动地球．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请你说出阿基米德应用的原理和实现撬动地球的条件．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8185" y="4892040"/>
            <a:ext cx="9939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答：原理是杠杆平衡；撬动地球的条件为找到支点和足够长的杠杆．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11530" y="108394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29615" y="1537335"/>
            <a:ext cx="110197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如图所示，假期小明和爸妈一起去旅游，在将较重的摄像机和较轻的衣物装进旅行箱时，从物理角度讲你觉得他应该把摄像机放在箱的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较合理．这样放的理由是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727" descr="C:\Documents and Settings\Administrator\桌面\江西物理(JK)\N29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401310" y="3387090"/>
            <a:ext cx="3054350" cy="218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303645" y="5798185"/>
            <a:ext cx="10922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55660" y="2183765"/>
            <a:ext cx="947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下部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54295" y="2712085"/>
            <a:ext cx="3208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阻力臂较小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更省力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21715" y="869315"/>
            <a:ext cx="101485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如图所示的杠杆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自重和摩擦不计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为支点，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处挂一物体，为保证杠杆在水平位置平衡，在中点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方向施加的力最小，若施加的最小力为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，则物重为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28" descr="C:\Documents and Settings\Administrator\桌面\江西物理(JK)\N29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735955" y="2971800"/>
            <a:ext cx="3932555" cy="2424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179945" y="5855335"/>
            <a:ext cx="10445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25820" y="1489075"/>
            <a:ext cx="785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94525" y="2055495"/>
            <a:ext cx="705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37845" y="953135"/>
            <a:ext cx="111163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三个和尚挑水吃的故事相信大家耳熟能详，如图所示，甲图中和尚们商量出新的挑水方案：胖和尚一人挑两小桶，瘦和尚和小和尚两人合抬一大桶，以下说法中不正确的是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乙图中水桶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向下沉，为保持水平平衡，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胖和尚可以将他的肩往后移动一点距离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乙图中水桶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向下沉，为保持水平平衡，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胖和尚可以将后面水桶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往前移动一点距离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丙图中小和尚为减轻瘦和尚的负担，可以让瘦和尚往前移动一点距离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丙图中小和尚为减轻瘦和尚的负担，可以将水桶往前移动一点距离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30" descr="C:\Documents and Settings\Administrator\桌面\江西物理(JK)\N293AB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429375" y="2832735"/>
            <a:ext cx="4885690" cy="1377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349615" y="4443095"/>
            <a:ext cx="10445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92400" y="2231390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90550" y="1223645"/>
            <a:ext cx="108432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如图，小明用一轻质杠杆自制简易密度秤的过程中，在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端的空桶内分别注入密度已知的不同液体，改变物体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悬挂点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的位置，当杠杆在水平位置平衡时，在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悬挂点处标出相应液体的密度值．下列关于密度秤制作的说法中，错误的是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每次倒入空桶的液体体积相同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秤的刻度值向右越来越大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悬点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适当右移，秤的量程会增大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减小每次倒入空桶的液体体积，秤的量程会增大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31" descr="C:\Documents and Settings\Administrator\桌面\江西物理(JK)\N29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625080" y="3291205"/>
            <a:ext cx="3259455" cy="1424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733155" y="4825365"/>
            <a:ext cx="10121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6625" y="3061970"/>
            <a:ext cx="464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61665" y="179324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61665" y="354139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161665" y="442912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642360" y="2762250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6318885" y="2762250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9775" y="899160"/>
            <a:ext cx="108896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(2003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题改编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如图所示是园艺师傅修剪树枝时所用的剪刀，请你回答下列问题：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剪刀刃口做的锋利的原因；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剪树枝时，树枝尽量靠近支点的原因．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32" descr="C:\Documents and Settings\Administrator\桌面\江西物理(JK)\N293AC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079865" y="1848485"/>
            <a:ext cx="1888490" cy="2521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08465" y="4549775"/>
            <a:ext cx="14319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9775" y="3303270"/>
            <a:ext cx="78733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剪刀刃口做得比较锋利是为了在压力一定时，减小受力面积从而增大压强，更加容易把树枝剪断；</a:t>
            </a:r>
            <a:endParaRPr lang="zh-CN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把要剪断的树枝尽量往支点靠近，可以减小阻力臂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，根据杠杆平衡条件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可知动力臂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和阻力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一定时，阻力臂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越小，动力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就越小，越省力．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142365" y="761365"/>
            <a:ext cx="10257790" cy="1291590"/>
            <a:chOff x="894" y="2801"/>
            <a:chExt cx="16154" cy="2034"/>
          </a:xfrm>
        </p:grpSpPr>
        <p:sp>
          <p:nvSpPr>
            <p:cNvPr id="13" name="文本框 4"/>
            <p:cNvSpPr txBox="1"/>
            <p:nvPr/>
          </p:nvSpPr>
          <p:spPr>
            <a:xfrm>
              <a:off x="3968" y="2801"/>
              <a:ext cx="13080" cy="20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fontAlgn="auto"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杠杆相关示意图的判断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(2018.18D、2016.16A，结合其他模块相关作图在选择题中考查)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137920" y="219202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42365" y="2879725"/>
            <a:ext cx="7920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力臂的作图中，正确的是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8015" y="2910205"/>
            <a:ext cx="866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2180" y="4002405"/>
            <a:ext cx="10577830" cy="1737360"/>
            <a:chOff x="1468" y="6687"/>
            <a:chExt cx="16658" cy="2736"/>
          </a:xfrm>
        </p:grpSpPr>
        <p:pic>
          <p:nvPicPr>
            <p:cNvPr id="3" name="图片 735" descr="C:\Documents and Settings\Administrator\桌面\江西物理(JK)\N296.TIF"/>
            <p:cNvPicPr>
              <a:picLocks noChangeAspect="1"/>
            </p:cNvPicPr>
            <p:nvPr/>
          </p:nvPicPr>
          <p:blipFill>
            <a:blip r:embed="rId3" r:link="rId4"/>
            <a:srcRect r="-2923" b="52392"/>
            <a:stretch>
              <a:fillRect/>
            </a:stretch>
          </p:blipFill>
          <p:spPr>
            <a:xfrm>
              <a:off x="1468" y="6756"/>
              <a:ext cx="7782" cy="26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图片 735" descr="C:\Documents and Settings\Administrator\桌面\江西物理(JK)\N296.TIF"/>
            <p:cNvPicPr>
              <a:picLocks noChangeAspect="1"/>
            </p:cNvPicPr>
            <p:nvPr/>
          </p:nvPicPr>
          <p:blipFill>
            <a:blip r:embed="rId3" r:link="rId4"/>
            <a:srcRect t="51160" r="-1640"/>
            <a:stretch>
              <a:fillRect/>
            </a:stretch>
          </p:blipFill>
          <p:spPr>
            <a:xfrm>
              <a:off x="10442" y="6687"/>
              <a:ext cx="7685" cy="273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82650" y="1244600"/>
            <a:ext cx="103911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如图是开瓶盖的起子，可以看成是一个杠杆，能正确表示出杠杆的支点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、动力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和阻力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37" descr="C:\Documents and Settings\Administrator\桌面\江西物理(JK)\N29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124710" y="2713990"/>
            <a:ext cx="4571365" cy="3463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164965" y="1983105"/>
            <a:ext cx="835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" name="图片 736" descr="C:\Documents and Settings\Administrator\桌面\江西物理(JK)\N297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7861935" y="3447415"/>
            <a:ext cx="2416810" cy="1120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739505" y="487045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688975" y="876300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探究杠杆平衡条件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[2019.25(二)、2015.23]　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69595" y="1286510"/>
            <a:ext cx="11196955" cy="5259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[2019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如图所示，是小鹰和小华同学用于探究杠杆平衡条件的实验装置．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实验前，小鹰和小华同学发现实验装置如图甲所示，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为了使杠杆在水平位置平衡，他们应将左端的螺母向左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调或将右端的螺母向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实验中，两位同学在杠杆的左右两侧加挂钩码，如图乙所示，如果两人决定只改变左侧钩码的位置，则向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移动，才能使杠杆在水平位置重新平衡．改变钩码的个数及位置，并进行多次实验．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实验后，两位同学将所得的数据分析处理，最终得到杠杆的平衡条件为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39" descr="C:\Documents and Settings\Administrator\桌面\江西物理(JK)\N299.TIF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7165" y="2022475"/>
            <a:ext cx="3969385" cy="1512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88475" y="3535045"/>
            <a:ext cx="13354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2535" y="3387090"/>
            <a:ext cx="835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04080" y="4415155"/>
            <a:ext cx="979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195" y="594169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动力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动力臂＝阻力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阻力臂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80390" y="783590"/>
            <a:ext cx="67151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12. (2015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探究杠杆的平衡条件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【提出问题】如图甲所示，是一种常见的杆秤，此时处于水平位置平衡．发现一：小明在左侧挂钩上增加物体，可观察到提纽左侧下沉，他认为改变杠杆的水平平衡可以通过改变作用在杠杆上的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来实现；发现二：接着小新移动秤砣使其恢复水平位置平衡，说明通过改变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的长短也可以改变杠杆的平衡．那么，杠杆在满足什么条件时才平衡呢？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741" descr="C:\Documents and Settings\Administrator\桌面\江西物理(JK)\N30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294880" y="2864485"/>
            <a:ext cx="4356735" cy="2810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013825" y="5802630"/>
            <a:ext cx="11734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39895" y="3597275"/>
            <a:ext cx="705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5020" y="4707255"/>
            <a:ext cx="1028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力臂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6" name="图片 740" descr="C:\Documents and Settings\Administrator\桌面\江西物理(JK)\N300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130540" y="842645"/>
            <a:ext cx="2939415" cy="1690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267190" y="242379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甲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9910" y="710565"/>
            <a:ext cx="112204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【制定计划与设计实验】实验前，轻质杠杆处于如图乙所示的状态，使用时，首先应将杠杆的平衡螺母向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调节，使杠杆处于水平位置平衡，这样做的好处是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【实验结论】如图丙所示，他们进行了三次实验，对实验数据进行分析，得出杠杆的平衡条件是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【拓展应用】如图丁所示，是用手托起重物的示意图，图中前臂可以看作是一个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费力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等臂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杠杆，此杠杆的支点是图中的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点，假如托起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的重物，请你根据图丁所示，估算出手臂要用的动力大约是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_____N.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9010" y="1857375"/>
            <a:ext cx="866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850" y="1720850"/>
            <a:ext cx="112204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便于直接测出力臂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035" y="4091940"/>
            <a:ext cx="4191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动力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动力臂＝阻力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阻力臂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7880" y="5179060"/>
            <a:ext cx="1044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费力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93630" y="5179060"/>
            <a:ext cx="624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9550" y="5731510"/>
            <a:ext cx="689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48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926809" y="150685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25195" y="2348865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探究杠杆的平衡条件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[2019.25(二)，2015.23]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　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96620" y="3312160"/>
            <a:ext cx="98882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【提出问题和假设】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杠杆在水平位置平衡可能是通过改变作用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在杠杆上的力和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的长短实现的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[2015.23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【提出问题】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160510" y="392747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88335" y="5078730"/>
            <a:ext cx="1221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力臂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71500" y="626745"/>
            <a:ext cx="1092263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【设计与进行实验】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杠杆平衡状态的判断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静止状态或左右匀速晃动的杠杆处于平衡状态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实验前杠杆平衡的调节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通过调节平衡螺母实现平衡，左高向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调，右高向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调，实验过程中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调节平衡螺母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][2019.25(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2015.23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【制定计划与设计实验】第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4.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实验前调节杠杆处于水平平衡状态的目的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________)[2015.23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【制定计划与设计实验】第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5.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支点处于杠杆中央的目的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避免杠杆自重对实验结果产生影响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6.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弹簧测力计的使用和读数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7.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进行多次实验的目的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减小偶然性对实验结果的影响，使实验结论具有普遍性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8.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实验表格设计及数据记录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47200" y="1697990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3200" y="2240280"/>
            <a:ext cx="786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4040" y="2213610"/>
            <a:ext cx="948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1050" y="3230880"/>
            <a:ext cx="1545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测量力臂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8490" y="982980"/>
            <a:ext cx="109550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【分析数据，总结结论】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9.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分析实验数据，总结杠杆的平衡条件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[2019.25(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2015.23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【实验结论】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10.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评估实验结论，并指出原因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实验结论是否普遍适用，常见原因为实验次数太少或测量数据过于特殊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11.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将一端的钩码换成弹簧测力计的好处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可以直接读出力的大小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12.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杠杆平衡条件的应用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为了使杠杆水平平衡，判断钩码的移动位置或增减钩码的数量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[2019.25(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)(2)]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杠杆偏转方向判断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，则哪边乘积大，杠杆哪边下沉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83285" y="758190"/>
            <a:ext cx="110851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计算力或力臂的大小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[2015.23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【拓展应用】第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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分析最省力或拉力最小的拉力方向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(5)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杠杆没有提前调平，实验中达到平衡状态时两侧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力臂与力的乘积大小比较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没有调平时偏高一侧的力臂和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力的乘积较大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13.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弹簧测力计从竖直拉杠杆变成倾斜拉杠杆使杠杆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继续在水平位置平衡时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，测力计示数的变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拉力力臂变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，弹簧测力计示数变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杠杆类型的判断及生活中杠杆的应用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[2015.23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【拓展应用】第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实验结论：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杠杆的平衡条件：动力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动力臂＝阻力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阻力臂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49" descr="C:\Documents and Settings\Administrator\桌面\江西物理(JK)\N30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658860" y="2834005"/>
            <a:ext cx="2454275" cy="1480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969895" y="4706620"/>
            <a:ext cx="721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99250" y="4706620"/>
            <a:ext cx="688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491798" y="2661920"/>
            <a:ext cx="2021205" cy="1386840"/>
          </a:xfrm>
          <a:custGeom>
            <a:avLst/>
            <a:gdLst>
              <a:gd name="rtl" fmla="*/ 224960 w 1456160"/>
              <a:gd name="rtt" fmla="*/ 132240 h 547200"/>
              <a:gd name="rtr" fmla="*/ 1228160 w 1456160"/>
              <a:gd name="rtb" fmla="*/ 428640 h 547200"/>
            </a:gdLst>
            <a:ahLst/>
            <a:cxnLst/>
            <a:rect l="rtl" t="rtt" r="rtr" b="rtb"/>
            <a:pathLst>
              <a:path w="1456160" h="547200">
                <a:moveTo>
                  <a:pt x="273600" y="0"/>
                </a:moveTo>
                <a:lnTo>
                  <a:pt x="1182560" y="0"/>
                </a:lnTo>
                <a:cubicBezTo>
                  <a:pt x="1333671" y="0"/>
                  <a:pt x="1456160" y="122491"/>
                  <a:pt x="1456160" y="273600"/>
                </a:cubicBezTo>
                <a:cubicBezTo>
                  <a:pt x="1456160" y="424709"/>
                  <a:pt x="1333671" y="547200"/>
                  <a:pt x="11825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简单机械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61398" y="3990340"/>
            <a:ext cx="3082290" cy="1010920"/>
            <a:chOff x="3013" y="7187"/>
            <a:chExt cx="4854" cy="1592"/>
          </a:xfrm>
        </p:grpSpPr>
        <p:sp>
          <p:nvSpPr>
            <p:cNvPr id="115" name="MMConnector"/>
            <p:cNvSpPr/>
            <p:nvPr/>
          </p:nvSpPr>
          <p:spPr>
            <a:xfrm>
              <a:off x="5977" y="7187"/>
              <a:ext cx="1891" cy="1285"/>
            </a:xfrm>
            <a:custGeom>
              <a:avLst/>
              <a:gdLst/>
              <a:ahLst/>
              <a:cxnLst/>
              <a:pathLst>
                <a:path w="865252" h="321932">
                  <a:moveTo>
                    <a:pt x="114565" y="-47574"/>
                  </a:moveTo>
                  <a:cubicBezTo>
                    <a:pt x="131696" y="-56137"/>
                    <a:pt x="137275" y="-72999"/>
                    <a:pt x="130481" y="-85955"/>
                  </a:cubicBezTo>
                  <a:cubicBezTo>
                    <a:pt x="123686" y="-98912"/>
                    <a:pt x="106552" y="-104077"/>
                    <a:pt x="89858" y="-94689"/>
                  </a:cubicBezTo>
                  <a:cubicBezTo>
                    <a:pt x="74273" y="-85925"/>
                    <a:pt x="58688" y="-77161"/>
                    <a:pt x="43208" y="-68279"/>
                  </a:cubicBezTo>
                  <a:cubicBezTo>
                    <a:pt x="27728" y="-59397"/>
                    <a:pt x="12353" y="-50397"/>
                    <a:pt x="-2977" y="-41365"/>
                  </a:cubicBezTo>
                  <a:cubicBezTo>
                    <a:pt x="-18307" y="-32333"/>
                    <a:pt x="-33592" y="-23268"/>
                    <a:pt x="-48850" y="-14203"/>
                  </a:cubicBezTo>
                  <a:cubicBezTo>
                    <a:pt x="-64109" y="-5138"/>
                    <a:pt x="-79340" y="3928"/>
                    <a:pt x="-94575" y="12948"/>
                  </a:cubicBezTo>
                  <a:cubicBezTo>
                    <a:pt x="-109811" y="21969"/>
                    <a:pt x="-125050" y="30943"/>
                    <a:pt x="-140321" y="39828"/>
                  </a:cubicBezTo>
                  <a:cubicBezTo>
                    <a:pt x="-155592" y="48713"/>
                    <a:pt x="-170894" y="57509"/>
                    <a:pt x="-186255" y="66170"/>
                  </a:cubicBezTo>
                  <a:cubicBezTo>
                    <a:pt x="-201616" y="74830"/>
                    <a:pt x="-217035" y="83356"/>
                    <a:pt x="-232539" y="91701"/>
                  </a:cubicBezTo>
                  <a:cubicBezTo>
                    <a:pt x="-248042" y="100046"/>
                    <a:pt x="-263629" y="108209"/>
                    <a:pt x="-279321" y="116145"/>
                  </a:cubicBezTo>
                  <a:cubicBezTo>
                    <a:pt x="-295013" y="124081"/>
                    <a:pt x="-310809" y="131788"/>
                    <a:pt x="-326728" y="139222"/>
                  </a:cubicBezTo>
                  <a:cubicBezTo>
                    <a:pt x="-342647" y="146655"/>
                    <a:pt x="-358687" y="153813"/>
                    <a:pt x="-374861" y="160652"/>
                  </a:cubicBezTo>
                  <a:cubicBezTo>
                    <a:pt x="-391034" y="167491"/>
                    <a:pt x="-407341" y="174010"/>
                    <a:pt x="-423783" y="180168"/>
                  </a:cubicBezTo>
                  <a:cubicBezTo>
                    <a:pt x="-440224" y="186325"/>
                    <a:pt x="-456800" y="192120"/>
                    <a:pt x="-473518" y="197518"/>
                  </a:cubicBezTo>
                  <a:cubicBezTo>
                    <a:pt x="-490236" y="202915"/>
                    <a:pt x="-507096" y="207914"/>
                    <a:pt x="-524048" y="212483"/>
                  </a:cubicBezTo>
                  <a:cubicBezTo>
                    <a:pt x="-541000" y="217053"/>
                    <a:pt x="-558044" y="221193"/>
                    <a:pt x="-575310" y="224889"/>
                  </a:cubicBezTo>
                  <a:cubicBezTo>
                    <a:pt x="-592575" y="228584"/>
                    <a:pt x="-610063" y="231834"/>
                    <a:pt x="-627206" y="234610"/>
                  </a:cubicBezTo>
                  <a:cubicBezTo>
                    <a:pt x="-644349" y="237386"/>
                    <a:pt x="-661148" y="239688"/>
                    <a:pt x="-679611" y="241583"/>
                  </a:cubicBezTo>
                  <a:cubicBezTo>
                    <a:pt x="-698073" y="243477"/>
                    <a:pt x="-718200" y="244965"/>
                    <a:pt x="-732382" y="245800"/>
                  </a:cubicBezTo>
                  <a:cubicBezTo>
                    <a:pt x="-746564" y="246635"/>
                    <a:pt x="-754802" y="246818"/>
                    <a:pt x="-763040" y="247000"/>
                  </a:cubicBezTo>
                  <a:cubicBezTo>
                    <a:pt x="-765775" y="247061"/>
                    <a:pt x="-767600" y="248710"/>
                    <a:pt x="-767600" y="250800"/>
                  </a:cubicBezTo>
                  <a:cubicBezTo>
                    <a:pt x="-767600" y="252890"/>
                    <a:pt x="-765775" y="254527"/>
                    <a:pt x="-763040" y="254600"/>
                  </a:cubicBezTo>
                  <a:cubicBezTo>
                    <a:pt x="-754745" y="254821"/>
                    <a:pt x="-746449" y="255042"/>
                    <a:pt x="-732114" y="254898"/>
                  </a:cubicBezTo>
                  <a:cubicBezTo>
                    <a:pt x="-717779" y="254754"/>
                    <a:pt x="-697405" y="254244"/>
                    <a:pt x="-678660" y="253240"/>
                  </a:cubicBezTo>
                  <a:cubicBezTo>
                    <a:pt x="-659915" y="252235"/>
                    <a:pt x="-642801" y="250736"/>
                    <a:pt x="-625294" y="248771"/>
                  </a:cubicBezTo>
                  <a:cubicBezTo>
                    <a:pt x="-607787" y="246806"/>
                    <a:pt x="-589888" y="244375"/>
                    <a:pt x="-572172" y="241478"/>
                  </a:cubicBezTo>
                  <a:cubicBezTo>
                    <a:pt x="-554456" y="238581"/>
                    <a:pt x="-536922" y="235218"/>
                    <a:pt x="-519447" y="231410"/>
                  </a:cubicBezTo>
                  <a:cubicBezTo>
                    <a:pt x="-501971" y="227602"/>
                    <a:pt x="-484555" y="223350"/>
                    <a:pt x="-467255" y="218682"/>
                  </a:cubicBezTo>
                  <a:cubicBezTo>
                    <a:pt x="-449954" y="214014"/>
                    <a:pt x="-432770" y="208932"/>
                    <a:pt x="-415704" y="203473"/>
                  </a:cubicBezTo>
                  <a:cubicBezTo>
                    <a:pt x="-398638" y="198014"/>
                    <a:pt x="-381689" y="192179"/>
                    <a:pt x="-364865" y="186013"/>
                  </a:cubicBezTo>
                  <a:cubicBezTo>
                    <a:pt x="-348042" y="179848"/>
                    <a:pt x="-331343" y="173351"/>
                    <a:pt x="-314767" y="166574"/>
                  </a:cubicBezTo>
                  <a:cubicBezTo>
                    <a:pt x="-298190" y="159797"/>
                    <a:pt x="-281735" y="152739"/>
                    <a:pt x="-265394" y="145452"/>
                  </a:cubicBezTo>
                  <a:cubicBezTo>
                    <a:pt x="-249052" y="138165"/>
                    <a:pt x="-232823" y="130649"/>
                    <a:pt x="-216693" y="122955"/>
                  </a:cubicBezTo>
                  <a:cubicBezTo>
                    <a:pt x="-200563" y="115262"/>
                    <a:pt x="-184531" y="107392"/>
                    <a:pt x="-168580" y="99397"/>
                  </a:cubicBezTo>
                  <a:cubicBezTo>
                    <a:pt x="-152629" y="91402"/>
                    <a:pt x="-136758" y="83281"/>
                    <a:pt x="-120946" y="75085"/>
                  </a:cubicBezTo>
                  <a:cubicBezTo>
                    <a:pt x="-105134" y="66889"/>
                    <a:pt x="-89381" y="58618"/>
                    <a:pt x="-73665" y="50320"/>
                  </a:cubicBezTo>
                  <a:cubicBezTo>
                    <a:pt x="-57950" y="42022"/>
                    <a:pt x="-42271" y="33697"/>
                    <a:pt x="-26606" y="25395"/>
                  </a:cubicBezTo>
                  <a:cubicBezTo>
                    <a:pt x="-10941" y="17092"/>
                    <a:pt x="4711" y="8814"/>
                    <a:pt x="20367" y="590"/>
                  </a:cubicBezTo>
                  <a:cubicBezTo>
                    <a:pt x="36023" y="-7634"/>
                    <a:pt x="51683" y="-15803"/>
                    <a:pt x="67384" y="-23821"/>
                  </a:cubicBezTo>
                  <a:cubicBezTo>
                    <a:pt x="83084" y="-31839"/>
                    <a:pt x="98825" y="-39707"/>
                    <a:pt x="114565" y="-4757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3013" y="7597"/>
              <a:ext cx="1296" cy="118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滑轮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61398" y="1985010"/>
            <a:ext cx="3050540" cy="1490345"/>
            <a:chOff x="3013" y="4029"/>
            <a:chExt cx="4804" cy="2347"/>
          </a:xfrm>
        </p:grpSpPr>
        <p:sp>
          <p:nvSpPr>
            <p:cNvPr id="117" name="MMConnector"/>
            <p:cNvSpPr/>
            <p:nvPr/>
          </p:nvSpPr>
          <p:spPr>
            <a:xfrm>
              <a:off x="5977" y="5404"/>
              <a:ext cx="1840" cy="972"/>
            </a:xfrm>
            <a:custGeom>
              <a:avLst/>
              <a:gdLst/>
              <a:ahLst/>
              <a:cxnLst/>
              <a:pathLst>
                <a:path w="841882" h="243672">
                  <a:moveTo>
                    <a:pt x="68810" y="72133"/>
                  </a:moveTo>
                  <a:cubicBezTo>
                    <a:pt x="86328" y="79875"/>
                    <a:pt x="102888" y="73084"/>
                    <a:pt x="108405" y="59534"/>
                  </a:cubicBezTo>
                  <a:cubicBezTo>
                    <a:pt x="113922" y="45984"/>
                    <a:pt x="106767" y="29689"/>
                    <a:pt x="88873" y="22861"/>
                  </a:cubicBezTo>
                  <a:cubicBezTo>
                    <a:pt x="72397" y="16573"/>
                    <a:pt x="55920" y="10286"/>
                    <a:pt x="39458" y="3887"/>
                  </a:cubicBezTo>
                  <a:cubicBezTo>
                    <a:pt x="22995" y="-2512"/>
                    <a:pt x="6547" y="-9022"/>
                    <a:pt x="-9908" y="-15566"/>
                  </a:cubicBezTo>
                  <a:cubicBezTo>
                    <a:pt x="-26363" y="-22109"/>
                    <a:pt x="-42824" y="-28685"/>
                    <a:pt x="-59305" y="-35264"/>
                  </a:cubicBezTo>
                  <a:cubicBezTo>
                    <a:pt x="-75786" y="-41843"/>
                    <a:pt x="-92286" y="-48424"/>
                    <a:pt x="-108821" y="-54963"/>
                  </a:cubicBezTo>
                  <a:cubicBezTo>
                    <a:pt x="-125356" y="-61502"/>
                    <a:pt x="-141926" y="-67997"/>
                    <a:pt x="-158544" y="-74407"/>
                  </a:cubicBezTo>
                  <a:cubicBezTo>
                    <a:pt x="-175163" y="-80817"/>
                    <a:pt x="-191830" y="-87141"/>
                    <a:pt x="-208558" y="-93334"/>
                  </a:cubicBezTo>
                  <a:cubicBezTo>
                    <a:pt x="-225287" y="-99527"/>
                    <a:pt x="-242077" y="-105590"/>
                    <a:pt x="-258938" y="-111476"/>
                  </a:cubicBezTo>
                  <a:cubicBezTo>
                    <a:pt x="-275800" y="-117363"/>
                    <a:pt x="-292733" y="-123074"/>
                    <a:pt x="-309743" y="-128565"/>
                  </a:cubicBezTo>
                  <a:cubicBezTo>
                    <a:pt x="-326754" y="-134056"/>
                    <a:pt x="-343842" y="-139327"/>
                    <a:pt x="-361011" y="-144336"/>
                  </a:cubicBezTo>
                  <a:cubicBezTo>
                    <a:pt x="-378180" y="-149345"/>
                    <a:pt x="-395429" y="-154093"/>
                    <a:pt x="-412755" y="-158539"/>
                  </a:cubicBezTo>
                  <a:cubicBezTo>
                    <a:pt x="-430080" y="-162986"/>
                    <a:pt x="-447481" y="-167132"/>
                    <a:pt x="-464960" y="-170943"/>
                  </a:cubicBezTo>
                  <a:cubicBezTo>
                    <a:pt x="-482439" y="-174754"/>
                    <a:pt x="-499996" y="-178231"/>
                    <a:pt x="-517583" y="-181346"/>
                  </a:cubicBezTo>
                  <a:cubicBezTo>
                    <a:pt x="-535171" y="-184461"/>
                    <a:pt x="-552787" y="-187215"/>
                    <a:pt x="-570556" y="-189585"/>
                  </a:cubicBezTo>
                  <a:cubicBezTo>
                    <a:pt x="-588325" y="-191955"/>
                    <a:pt x="-606245" y="-193942"/>
                    <a:pt x="-623788" y="-195542"/>
                  </a:cubicBezTo>
                  <a:cubicBezTo>
                    <a:pt x="-641331" y="-197142"/>
                    <a:pt x="-658497" y="-198355"/>
                    <a:pt x="-677177" y="-199147"/>
                  </a:cubicBezTo>
                  <a:cubicBezTo>
                    <a:pt x="-695856" y="-199939"/>
                    <a:pt x="-716048" y="-200311"/>
                    <a:pt x="-730611" y="-200378"/>
                  </a:cubicBezTo>
                  <a:cubicBezTo>
                    <a:pt x="-745174" y="-200446"/>
                    <a:pt x="-754107" y="-200211"/>
                    <a:pt x="-763040" y="-199975"/>
                  </a:cubicBezTo>
                  <a:cubicBezTo>
                    <a:pt x="-765775" y="-199903"/>
                    <a:pt x="-767600" y="-198265"/>
                    <a:pt x="-767600" y="-196175"/>
                  </a:cubicBezTo>
                  <a:cubicBezTo>
                    <a:pt x="-767600" y="-194085"/>
                    <a:pt x="-765775" y="-192444"/>
                    <a:pt x="-763040" y="-192375"/>
                  </a:cubicBezTo>
                  <a:cubicBezTo>
                    <a:pt x="-754162" y="-192151"/>
                    <a:pt x="-745284" y="-191926"/>
                    <a:pt x="-730858" y="-191114"/>
                  </a:cubicBezTo>
                  <a:cubicBezTo>
                    <a:pt x="-716432" y="-190302"/>
                    <a:pt x="-696458" y="-188901"/>
                    <a:pt x="-678027" y="-187164"/>
                  </a:cubicBezTo>
                  <a:cubicBezTo>
                    <a:pt x="-659597" y="-185427"/>
                    <a:pt x="-642709" y="-183353"/>
                    <a:pt x="-625485" y="-180881"/>
                  </a:cubicBezTo>
                  <a:cubicBezTo>
                    <a:pt x="-608261" y="-178409"/>
                    <a:pt x="-590700" y="-175538"/>
                    <a:pt x="-573323" y="-172300"/>
                  </a:cubicBezTo>
                  <a:cubicBezTo>
                    <a:pt x="-555947" y="-169062"/>
                    <a:pt x="-538755" y="-165458"/>
                    <a:pt x="-521621" y="-161502"/>
                  </a:cubicBezTo>
                  <a:cubicBezTo>
                    <a:pt x="-504487" y="-157546"/>
                    <a:pt x="-487411" y="-153238"/>
                    <a:pt x="-470434" y="-148607"/>
                  </a:cubicBezTo>
                  <a:cubicBezTo>
                    <a:pt x="-453456" y="-143977"/>
                    <a:pt x="-436578" y="-139023"/>
                    <a:pt x="-419789" y="-133777"/>
                  </a:cubicBezTo>
                  <a:cubicBezTo>
                    <a:pt x="-403000" y="-128531"/>
                    <a:pt x="-386301" y="-122994"/>
                    <a:pt x="-369687" y="-117202"/>
                  </a:cubicBezTo>
                  <a:cubicBezTo>
                    <a:pt x="-353074" y="-111409"/>
                    <a:pt x="-336547" y="-105361"/>
                    <a:pt x="-320096" y="-99097"/>
                  </a:cubicBezTo>
                  <a:cubicBezTo>
                    <a:pt x="-303645" y="-92832"/>
                    <a:pt x="-287269" y="-86351"/>
                    <a:pt x="-270957" y="-79693"/>
                  </a:cubicBezTo>
                  <a:cubicBezTo>
                    <a:pt x="-254644" y="-73035"/>
                    <a:pt x="-238393" y="-66201"/>
                    <a:pt x="-222188" y="-59232"/>
                  </a:cubicBezTo>
                  <a:cubicBezTo>
                    <a:pt x="-205983" y="-52262"/>
                    <a:pt x="-189823" y="-45157"/>
                    <a:pt x="-173690" y="-37958"/>
                  </a:cubicBezTo>
                  <a:cubicBezTo>
                    <a:pt x="-157557" y="-30758"/>
                    <a:pt x="-141450" y="-23465"/>
                    <a:pt x="-125350" y="-16117"/>
                  </a:cubicBezTo>
                  <a:cubicBezTo>
                    <a:pt x="-109250" y="-8768"/>
                    <a:pt x="-93157" y="-1366"/>
                    <a:pt x="-77048" y="6049"/>
                  </a:cubicBezTo>
                  <a:cubicBezTo>
                    <a:pt x="-60940" y="13464"/>
                    <a:pt x="-44817" y="20891"/>
                    <a:pt x="-28665" y="28301"/>
                  </a:cubicBezTo>
                  <a:cubicBezTo>
                    <a:pt x="-12512" y="35710"/>
                    <a:pt x="3668" y="43102"/>
                    <a:pt x="19919" y="50405"/>
                  </a:cubicBezTo>
                  <a:cubicBezTo>
                    <a:pt x="36170" y="57707"/>
                    <a:pt x="52490" y="64920"/>
                    <a:pt x="68810" y="72133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3013" y="4029"/>
              <a:ext cx="1296" cy="118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杠杆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85733" y="1301750"/>
            <a:ext cx="1049655" cy="1360170"/>
            <a:chOff x="1634" y="2953"/>
            <a:chExt cx="1653" cy="2142"/>
          </a:xfrm>
        </p:grpSpPr>
        <p:sp>
          <p:nvSpPr>
            <p:cNvPr id="154" name="MMConnector"/>
            <p:cNvSpPr/>
            <p:nvPr/>
          </p:nvSpPr>
          <p:spPr>
            <a:xfrm>
              <a:off x="2739" y="4147"/>
              <a:ext cx="548" cy="948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3" name="SubTopic"/>
            <p:cNvSpPr/>
            <p:nvPr/>
          </p:nvSpPr>
          <p:spPr>
            <a:xfrm>
              <a:off x="1634" y="2953"/>
              <a:ext cx="831" cy="720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16823" y="1855470"/>
            <a:ext cx="1218565" cy="529590"/>
            <a:chOff x="1368" y="3825"/>
            <a:chExt cx="1919" cy="834"/>
          </a:xfrm>
        </p:grpSpPr>
        <p:sp>
          <p:nvSpPr>
            <p:cNvPr id="157" name="MMConnector"/>
            <p:cNvSpPr/>
            <p:nvPr/>
          </p:nvSpPr>
          <p:spPr>
            <a:xfrm>
              <a:off x="2739" y="4583"/>
              <a:ext cx="548" cy="7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5" name="SubTopic"/>
            <p:cNvSpPr/>
            <p:nvPr/>
          </p:nvSpPr>
          <p:spPr>
            <a:xfrm>
              <a:off x="1368" y="3825"/>
              <a:ext cx="1096" cy="720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五要素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7373" y="2409190"/>
            <a:ext cx="3168015" cy="709930"/>
            <a:chOff x="-1702" y="4697"/>
            <a:chExt cx="4989" cy="1118"/>
          </a:xfrm>
        </p:grpSpPr>
        <p:sp>
          <p:nvSpPr>
            <p:cNvPr id="159" name="MMConnector"/>
            <p:cNvSpPr/>
            <p:nvPr/>
          </p:nvSpPr>
          <p:spPr>
            <a:xfrm>
              <a:off x="2739" y="5019"/>
              <a:ext cx="548" cy="796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8" name="SubTopic"/>
            <p:cNvSpPr/>
            <p:nvPr/>
          </p:nvSpPr>
          <p:spPr>
            <a:xfrm>
              <a:off x="-1702" y="4697"/>
              <a:ext cx="4166" cy="72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平衡条件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：</a:t>
              </a:r>
              <a:r>
                <a:rPr lang="en-US" altLang="zh-CN" sz="2400" i="1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400" baseline="-250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 i="1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sz="2400" baseline="-250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US" altLang="zh-CN" sz="2400" i="1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F</a:t>
              </a:r>
              <a:r>
                <a:rPr lang="en-US" altLang="zh-CN" sz="2400" baseline="-250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400" i="1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L</a:t>
              </a:r>
              <a:r>
                <a:rPr lang="en-US" altLang="zh-CN" sz="2400" baseline="-250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</a:t>
              </a:r>
              <a:endParaRPr lang="en-US" altLang="zh-CN" sz="2400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79638" y="2890520"/>
            <a:ext cx="1555750" cy="1059180"/>
            <a:chOff x="837" y="5455"/>
            <a:chExt cx="2450" cy="1668"/>
          </a:xfrm>
        </p:grpSpPr>
        <p:sp>
          <p:nvSpPr>
            <p:cNvPr id="161" name="MMConnector"/>
            <p:cNvSpPr/>
            <p:nvPr/>
          </p:nvSpPr>
          <p:spPr>
            <a:xfrm>
              <a:off x="2739" y="5455"/>
              <a:ext cx="548" cy="1668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0" name="SubTopic"/>
            <p:cNvSpPr/>
            <p:nvPr/>
          </p:nvSpPr>
          <p:spPr>
            <a:xfrm>
              <a:off x="837" y="5569"/>
              <a:ext cx="1627" cy="72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杠杆分类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516823" y="3843655"/>
            <a:ext cx="1218565" cy="944880"/>
            <a:chOff x="1368" y="6956"/>
            <a:chExt cx="1919" cy="1488"/>
          </a:xfrm>
        </p:grpSpPr>
        <p:sp>
          <p:nvSpPr>
            <p:cNvPr id="163" name="MMConnector"/>
            <p:cNvSpPr/>
            <p:nvPr/>
          </p:nvSpPr>
          <p:spPr>
            <a:xfrm>
              <a:off x="2739" y="7932"/>
              <a:ext cx="548" cy="51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2" name="SubTopic"/>
            <p:cNvSpPr/>
            <p:nvPr/>
          </p:nvSpPr>
          <p:spPr>
            <a:xfrm>
              <a:off x="1368" y="6956"/>
              <a:ext cx="1096" cy="720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定滑轮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16823" y="4397375"/>
            <a:ext cx="1218565" cy="571500"/>
            <a:chOff x="1368" y="7828"/>
            <a:chExt cx="1919" cy="900"/>
          </a:xfrm>
        </p:grpSpPr>
        <p:sp>
          <p:nvSpPr>
            <p:cNvPr id="166" name="MMConnector"/>
            <p:cNvSpPr/>
            <p:nvPr/>
          </p:nvSpPr>
          <p:spPr>
            <a:xfrm>
              <a:off x="2739" y="8368"/>
              <a:ext cx="548" cy="360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" name="SubTopic"/>
            <p:cNvSpPr/>
            <p:nvPr/>
          </p:nvSpPr>
          <p:spPr>
            <a:xfrm>
              <a:off x="1368" y="7828"/>
              <a:ext cx="1096" cy="720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动滑轮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516823" y="5417820"/>
            <a:ext cx="1218565" cy="1511935"/>
            <a:chOff x="1368" y="8903"/>
            <a:chExt cx="1919" cy="2381"/>
          </a:xfrm>
        </p:grpSpPr>
        <p:sp>
          <p:nvSpPr>
            <p:cNvPr id="168" name="MMConnector"/>
            <p:cNvSpPr/>
            <p:nvPr/>
          </p:nvSpPr>
          <p:spPr>
            <a:xfrm>
              <a:off x="2739" y="8903"/>
              <a:ext cx="548" cy="2381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7" name="SubTopic"/>
            <p:cNvSpPr/>
            <p:nvPr/>
          </p:nvSpPr>
          <p:spPr>
            <a:xfrm>
              <a:off x="1368" y="9378"/>
              <a:ext cx="1096" cy="720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滑轮组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509443" y="3126105"/>
            <a:ext cx="701040" cy="1703705"/>
            <a:chOff x="14301" y="5826"/>
            <a:chExt cx="1104" cy="2683"/>
          </a:xfrm>
        </p:grpSpPr>
        <p:sp>
          <p:nvSpPr>
            <p:cNvPr id="147" name="MMConnector"/>
            <p:cNvSpPr/>
            <p:nvPr/>
          </p:nvSpPr>
          <p:spPr>
            <a:xfrm>
              <a:off x="14301" y="7201"/>
              <a:ext cx="548" cy="1308"/>
            </a:xfrm>
            <a:custGeom>
              <a:avLst/>
              <a:gdLst/>
              <a:ahLst/>
              <a:cxnLst/>
              <a:pathLst>
                <a:path w="250800" h="327750" fill="none">
                  <a:moveTo>
                    <a:pt x="-125400" y="163875"/>
                  </a:moveTo>
                  <a:cubicBezTo>
                    <a:pt x="11859" y="163875"/>
                    <a:pt x="-36032" y="-163875"/>
                    <a:pt x="125400" y="-1638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14575" y="5826"/>
              <a:ext cx="831" cy="720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509443" y="3679825"/>
            <a:ext cx="701040" cy="873125"/>
            <a:chOff x="14301" y="6698"/>
            <a:chExt cx="1104" cy="1375"/>
          </a:xfrm>
        </p:grpSpPr>
        <p:sp>
          <p:nvSpPr>
            <p:cNvPr id="149" name="MMConnector"/>
            <p:cNvSpPr/>
            <p:nvPr/>
          </p:nvSpPr>
          <p:spPr>
            <a:xfrm>
              <a:off x="14301" y="7637"/>
              <a:ext cx="548" cy="43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8" name="SubTopic"/>
            <p:cNvSpPr/>
            <p:nvPr/>
          </p:nvSpPr>
          <p:spPr>
            <a:xfrm>
              <a:off x="14575" y="6698"/>
              <a:ext cx="831" cy="720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509443" y="4734560"/>
            <a:ext cx="1915795" cy="1390650"/>
            <a:chOff x="14301" y="8359"/>
            <a:chExt cx="3017" cy="2190"/>
          </a:xfrm>
        </p:grpSpPr>
        <p:sp>
          <p:nvSpPr>
            <p:cNvPr id="151" name="MMConnector"/>
            <p:cNvSpPr/>
            <p:nvPr/>
          </p:nvSpPr>
          <p:spPr>
            <a:xfrm>
              <a:off x="14301" y="8735"/>
              <a:ext cx="548" cy="1814"/>
            </a:xfrm>
            <a:custGeom>
              <a:avLst/>
              <a:gdLst/>
              <a:ahLst/>
              <a:cxnLst/>
              <a:pathLst>
                <a:path w="250800" h="327750" fill="none">
                  <a:moveTo>
                    <a:pt x="-125400" y="-163875"/>
                  </a:moveTo>
                  <a:cubicBezTo>
                    <a:pt x="11859" y="-163875"/>
                    <a:pt x="-36032" y="163875"/>
                    <a:pt x="125400" y="1638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14462" y="8359"/>
              <a:ext cx="2856" cy="1255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提高机械效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率的方法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509443" y="4233545"/>
            <a:ext cx="2132330" cy="596265"/>
            <a:chOff x="14301" y="7570"/>
            <a:chExt cx="3358" cy="939"/>
          </a:xfrm>
        </p:grpSpPr>
        <p:sp>
          <p:nvSpPr>
            <p:cNvPr id="156" name="MMConnector"/>
            <p:cNvSpPr/>
            <p:nvPr/>
          </p:nvSpPr>
          <p:spPr>
            <a:xfrm>
              <a:off x="14301" y="8073"/>
              <a:ext cx="548" cy="43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2" name="SubTopic"/>
            <p:cNvSpPr/>
            <p:nvPr/>
          </p:nvSpPr>
          <p:spPr>
            <a:xfrm>
              <a:off x="14583" y="7570"/>
              <a:ext cx="3076" cy="720"/>
            </a:xfrm>
            <a:custGeom>
              <a:avLst/>
              <a:gdLst>
                <a:gd name="rtl" fmla="*/ 54150 w 1048800"/>
                <a:gd name="rtt" fmla="*/ 26030 h 180500"/>
                <a:gd name="rtr" fmla="*/ 996550 w 1048800"/>
                <a:gd name="rtb" fmla="*/ 162830 h 180500"/>
              </a:gdLst>
              <a:ahLst/>
              <a:cxnLst/>
              <a:rect l="rtl" t="rtt" r="rtr" b="rtb"/>
              <a:pathLst>
                <a:path w="1048800" h="180500" stroke="0">
                  <a:moveTo>
                    <a:pt x="0" y="0"/>
                  </a:moveTo>
                  <a:lnTo>
                    <a:pt x="1048800" y="0"/>
                  </a:lnTo>
                  <a:lnTo>
                    <a:pt x="1048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048800" h="180500" fill="none">
                  <a:moveTo>
                    <a:pt x="0" y="180500"/>
                  </a:moveTo>
                  <a:lnTo>
                    <a:pt x="1048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机械效率总小于1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43903" y="3181350"/>
            <a:ext cx="1970405" cy="1375410"/>
            <a:chOff x="184" y="6391"/>
            <a:chExt cx="3103" cy="2166"/>
          </a:xfrm>
        </p:grpSpPr>
        <p:sp>
          <p:nvSpPr>
            <p:cNvPr id="23" name="MMConnector"/>
            <p:cNvSpPr/>
            <p:nvPr/>
          </p:nvSpPr>
          <p:spPr>
            <a:xfrm>
              <a:off x="2739" y="7714"/>
              <a:ext cx="548" cy="843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4" name="SubTopic"/>
            <p:cNvSpPr/>
            <p:nvPr/>
          </p:nvSpPr>
          <p:spPr>
            <a:xfrm>
              <a:off x="184" y="6391"/>
              <a:ext cx="2280" cy="923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等臂杠杆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20763" y="3839845"/>
            <a:ext cx="1776730" cy="496800"/>
            <a:chOff x="1046" y="8419"/>
            <a:chExt cx="2798" cy="797"/>
          </a:xfrm>
        </p:grpSpPr>
        <p:sp>
          <p:nvSpPr>
            <p:cNvPr id="29" name="MMConnector"/>
            <p:cNvSpPr/>
            <p:nvPr/>
          </p:nvSpPr>
          <p:spPr>
            <a:xfrm>
              <a:off x="3270" y="9144"/>
              <a:ext cx="574" cy="72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" name="SubTopic"/>
            <p:cNvSpPr/>
            <p:nvPr/>
          </p:nvSpPr>
          <p:spPr>
            <a:xfrm>
              <a:off x="1046" y="8419"/>
              <a:ext cx="1937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32498" y="4397375"/>
            <a:ext cx="1776730" cy="493200"/>
            <a:chOff x="1046" y="8419"/>
            <a:chExt cx="2798" cy="797"/>
          </a:xfrm>
        </p:grpSpPr>
        <p:sp>
          <p:nvSpPr>
            <p:cNvPr id="32" name="MMConnector"/>
            <p:cNvSpPr/>
            <p:nvPr/>
          </p:nvSpPr>
          <p:spPr>
            <a:xfrm>
              <a:off x="3270" y="9144"/>
              <a:ext cx="574" cy="72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3" name="SubTopic"/>
            <p:cNvSpPr/>
            <p:nvPr/>
          </p:nvSpPr>
          <p:spPr>
            <a:xfrm>
              <a:off x="1046" y="8419"/>
              <a:ext cx="1937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省力杠杆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58558" y="4904105"/>
            <a:ext cx="1555750" cy="709930"/>
            <a:chOff x="837" y="4697"/>
            <a:chExt cx="2450" cy="1118"/>
          </a:xfrm>
        </p:grpSpPr>
        <p:sp>
          <p:nvSpPr>
            <p:cNvPr id="35" name="MMConnector"/>
            <p:cNvSpPr/>
            <p:nvPr/>
          </p:nvSpPr>
          <p:spPr>
            <a:xfrm>
              <a:off x="2739" y="5019"/>
              <a:ext cx="548" cy="796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6" name="SubTopic"/>
            <p:cNvSpPr/>
            <p:nvPr/>
          </p:nvSpPr>
          <p:spPr>
            <a:xfrm>
              <a:off x="837" y="4697"/>
              <a:ext cx="1627" cy="72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22098" y="4045585"/>
            <a:ext cx="2719705" cy="760730"/>
            <a:chOff x="10319" y="7274"/>
            <a:chExt cx="4283" cy="1198"/>
          </a:xfrm>
        </p:grpSpPr>
        <p:sp>
          <p:nvSpPr>
            <p:cNvPr id="106" name="MainTopic"/>
            <p:cNvSpPr/>
            <p:nvPr/>
          </p:nvSpPr>
          <p:spPr>
            <a:xfrm>
              <a:off x="12676" y="7290"/>
              <a:ext cx="1927" cy="1183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机械效率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1" name="MMConnector"/>
            <p:cNvSpPr/>
            <p:nvPr/>
          </p:nvSpPr>
          <p:spPr>
            <a:xfrm flipH="1">
              <a:off x="10319" y="7274"/>
              <a:ext cx="1257" cy="831"/>
            </a:xfrm>
            <a:custGeom>
              <a:avLst/>
              <a:gdLst/>
              <a:ahLst/>
              <a:cxnLst/>
              <a:pathLst>
                <a:path w="865252" h="321932">
                  <a:moveTo>
                    <a:pt x="114565" y="-47574"/>
                  </a:moveTo>
                  <a:cubicBezTo>
                    <a:pt x="131696" y="-56137"/>
                    <a:pt x="137275" y="-72999"/>
                    <a:pt x="130481" y="-85955"/>
                  </a:cubicBezTo>
                  <a:cubicBezTo>
                    <a:pt x="123686" y="-98912"/>
                    <a:pt x="106552" y="-104077"/>
                    <a:pt x="89858" y="-94689"/>
                  </a:cubicBezTo>
                  <a:cubicBezTo>
                    <a:pt x="74273" y="-85925"/>
                    <a:pt x="58688" y="-77161"/>
                    <a:pt x="43208" y="-68279"/>
                  </a:cubicBezTo>
                  <a:cubicBezTo>
                    <a:pt x="27728" y="-59397"/>
                    <a:pt x="12353" y="-50397"/>
                    <a:pt x="-2977" y="-41365"/>
                  </a:cubicBezTo>
                  <a:cubicBezTo>
                    <a:pt x="-18307" y="-32333"/>
                    <a:pt x="-33592" y="-23268"/>
                    <a:pt x="-48850" y="-14203"/>
                  </a:cubicBezTo>
                  <a:cubicBezTo>
                    <a:pt x="-64109" y="-5138"/>
                    <a:pt x="-79340" y="3928"/>
                    <a:pt x="-94575" y="12948"/>
                  </a:cubicBezTo>
                  <a:cubicBezTo>
                    <a:pt x="-109811" y="21969"/>
                    <a:pt x="-125050" y="30943"/>
                    <a:pt x="-140321" y="39828"/>
                  </a:cubicBezTo>
                  <a:cubicBezTo>
                    <a:pt x="-155592" y="48713"/>
                    <a:pt x="-170894" y="57509"/>
                    <a:pt x="-186255" y="66170"/>
                  </a:cubicBezTo>
                  <a:cubicBezTo>
                    <a:pt x="-201616" y="74830"/>
                    <a:pt x="-217035" y="83356"/>
                    <a:pt x="-232539" y="91701"/>
                  </a:cubicBezTo>
                  <a:cubicBezTo>
                    <a:pt x="-248042" y="100046"/>
                    <a:pt x="-263629" y="108209"/>
                    <a:pt x="-279321" y="116145"/>
                  </a:cubicBezTo>
                  <a:cubicBezTo>
                    <a:pt x="-295013" y="124081"/>
                    <a:pt x="-310809" y="131788"/>
                    <a:pt x="-326728" y="139222"/>
                  </a:cubicBezTo>
                  <a:cubicBezTo>
                    <a:pt x="-342647" y="146655"/>
                    <a:pt x="-358687" y="153813"/>
                    <a:pt x="-374861" y="160652"/>
                  </a:cubicBezTo>
                  <a:cubicBezTo>
                    <a:pt x="-391034" y="167491"/>
                    <a:pt x="-407341" y="174010"/>
                    <a:pt x="-423783" y="180168"/>
                  </a:cubicBezTo>
                  <a:cubicBezTo>
                    <a:pt x="-440224" y="186325"/>
                    <a:pt x="-456800" y="192120"/>
                    <a:pt x="-473518" y="197518"/>
                  </a:cubicBezTo>
                  <a:cubicBezTo>
                    <a:pt x="-490236" y="202915"/>
                    <a:pt x="-507096" y="207914"/>
                    <a:pt x="-524048" y="212483"/>
                  </a:cubicBezTo>
                  <a:cubicBezTo>
                    <a:pt x="-541000" y="217053"/>
                    <a:pt x="-558044" y="221193"/>
                    <a:pt x="-575310" y="224889"/>
                  </a:cubicBezTo>
                  <a:cubicBezTo>
                    <a:pt x="-592575" y="228584"/>
                    <a:pt x="-610063" y="231834"/>
                    <a:pt x="-627206" y="234610"/>
                  </a:cubicBezTo>
                  <a:cubicBezTo>
                    <a:pt x="-644349" y="237386"/>
                    <a:pt x="-661148" y="239688"/>
                    <a:pt x="-679611" y="241583"/>
                  </a:cubicBezTo>
                  <a:cubicBezTo>
                    <a:pt x="-698073" y="243477"/>
                    <a:pt x="-718200" y="244965"/>
                    <a:pt x="-732382" y="245800"/>
                  </a:cubicBezTo>
                  <a:cubicBezTo>
                    <a:pt x="-746564" y="246635"/>
                    <a:pt x="-754802" y="246818"/>
                    <a:pt x="-763040" y="247000"/>
                  </a:cubicBezTo>
                  <a:cubicBezTo>
                    <a:pt x="-765775" y="247061"/>
                    <a:pt x="-767600" y="248710"/>
                    <a:pt x="-767600" y="250800"/>
                  </a:cubicBezTo>
                  <a:cubicBezTo>
                    <a:pt x="-767600" y="252890"/>
                    <a:pt x="-765775" y="254527"/>
                    <a:pt x="-763040" y="254600"/>
                  </a:cubicBezTo>
                  <a:cubicBezTo>
                    <a:pt x="-754745" y="254821"/>
                    <a:pt x="-746449" y="255042"/>
                    <a:pt x="-732114" y="254898"/>
                  </a:cubicBezTo>
                  <a:cubicBezTo>
                    <a:pt x="-717779" y="254754"/>
                    <a:pt x="-697405" y="254244"/>
                    <a:pt x="-678660" y="253240"/>
                  </a:cubicBezTo>
                  <a:cubicBezTo>
                    <a:pt x="-659915" y="252235"/>
                    <a:pt x="-642801" y="250736"/>
                    <a:pt x="-625294" y="248771"/>
                  </a:cubicBezTo>
                  <a:cubicBezTo>
                    <a:pt x="-607787" y="246806"/>
                    <a:pt x="-589888" y="244375"/>
                    <a:pt x="-572172" y="241478"/>
                  </a:cubicBezTo>
                  <a:cubicBezTo>
                    <a:pt x="-554456" y="238581"/>
                    <a:pt x="-536922" y="235218"/>
                    <a:pt x="-519447" y="231410"/>
                  </a:cubicBezTo>
                  <a:cubicBezTo>
                    <a:pt x="-501971" y="227602"/>
                    <a:pt x="-484555" y="223350"/>
                    <a:pt x="-467255" y="218682"/>
                  </a:cubicBezTo>
                  <a:cubicBezTo>
                    <a:pt x="-449954" y="214014"/>
                    <a:pt x="-432770" y="208932"/>
                    <a:pt x="-415704" y="203473"/>
                  </a:cubicBezTo>
                  <a:cubicBezTo>
                    <a:pt x="-398638" y="198014"/>
                    <a:pt x="-381689" y="192179"/>
                    <a:pt x="-364865" y="186013"/>
                  </a:cubicBezTo>
                  <a:cubicBezTo>
                    <a:pt x="-348042" y="179848"/>
                    <a:pt x="-331343" y="173351"/>
                    <a:pt x="-314767" y="166574"/>
                  </a:cubicBezTo>
                  <a:cubicBezTo>
                    <a:pt x="-298190" y="159797"/>
                    <a:pt x="-281735" y="152739"/>
                    <a:pt x="-265394" y="145452"/>
                  </a:cubicBezTo>
                  <a:cubicBezTo>
                    <a:pt x="-249052" y="138165"/>
                    <a:pt x="-232823" y="130649"/>
                    <a:pt x="-216693" y="122955"/>
                  </a:cubicBezTo>
                  <a:cubicBezTo>
                    <a:pt x="-200563" y="115262"/>
                    <a:pt x="-184531" y="107392"/>
                    <a:pt x="-168580" y="99397"/>
                  </a:cubicBezTo>
                  <a:cubicBezTo>
                    <a:pt x="-152629" y="91402"/>
                    <a:pt x="-136758" y="83281"/>
                    <a:pt x="-120946" y="75085"/>
                  </a:cubicBezTo>
                  <a:cubicBezTo>
                    <a:pt x="-105134" y="66889"/>
                    <a:pt x="-89381" y="58618"/>
                    <a:pt x="-73665" y="50320"/>
                  </a:cubicBezTo>
                  <a:cubicBezTo>
                    <a:pt x="-57950" y="42022"/>
                    <a:pt x="-42271" y="33697"/>
                    <a:pt x="-26606" y="25395"/>
                  </a:cubicBezTo>
                  <a:cubicBezTo>
                    <a:pt x="-10941" y="17092"/>
                    <a:pt x="4711" y="8814"/>
                    <a:pt x="20367" y="590"/>
                  </a:cubicBezTo>
                  <a:cubicBezTo>
                    <a:pt x="36023" y="-7634"/>
                    <a:pt x="51683" y="-15803"/>
                    <a:pt x="67384" y="-23821"/>
                  </a:cubicBezTo>
                  <a:cubicBezTo>
                    <a:pt x="83084" y="-31839"/>
                    <a:pt x="98825" y="-39707"/>
                    <a:pt x="114565" y="-4757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</p:grpSp>
      <p:grpSp>
        <p:nvGrpSpPr>
          <p:cNvPr id="43" name="组合 42"/>
          <p:cNvGrpSpPr/>
          <p:nvPr/>
        </p:nvGrpSpPr>
        <p:grpSpPr>
          <a:xfrm flipH="1">
            <a:off x="6380163" y="1681480"/>
            <a:ext cx="2580005" cy="1490345"/>
            <a:chOff x="3013" y="4029"/>
            <a:chExt cx="4804" cy="2347"/>
          </a:xfrm>
        </p:grpSpPr>
        <p:sp>
          <p:nvSpPr>
            <p:cNvPr id="44" name="MMConnector"/>
            <p:cNvSpPr/>
            <p:nvPr/>
          </p:nvSpPr>
          <p:spPr>
            <a:xfrm>
              <a:off x="5977" y="5404"/>
              <a:ext cx="1840" cy="972"/>
            </a:xfrm>
            <a:custGeom>
              <a:avLst/>
              <a:gdLst/>
              <a:ahLst/>
              <a:cxnLst/>
              <a:pathLst>
                <a:path w="841882" h="243672">
                  <a:moveTo>
                    <a:pt x="68810" y="72133"/>
                  </a:moveTo>
                  <a:cubicBezTo>
                    <a:pt x="86328" y="79875"/>
                    <a:pt x="102888" y="73084"/>
                    <a:pt x="108405" y="59534"/>
                  </a:cubicBezTo>
                  <a:cubicBezTo>
                    <a:pt x="113922" y="45984"/>
                    <a:pt x="106767" y="29689"/>
                    <a:pt x="88873" y="22861"/>
                  </a:cubicBezTo>
                  <a:cubicBezTo>
                    <a:pt x="72397" y="16573"/>
                    <a:pt x="55920" y="10286"/>
                    <a:pt x="39458" y="3887"/>
                  </a:cubicBezTo>
                  <a:cubicBezTo>
                    <a:pt x="22995" y="-2512"/>
                    <a:pt x="6547" y="-9022"/>
                    <a:pt x="-9908" y="-15566"/>
                  </a:cubicBezTo>
                  <a:cubicBezTo>
                    <a:pt x="-26363" y="-22109"/>
                    <a:pt x="-42824" y="-28685"/>
                    <a:pt x="-59305" y="-35264"/>
                  </a:cubicBezTo>
                  <a:cubicBezTo>
                    <a:pt x="-75786" y="-41843"/>
                    <a:pt x="-92286" y="-48424"/>
                    <a:pt x="-108821" y="-54963"/>
                  </a:cubicBezTo>
                  <a:cubicBezTo>
                    <a:pt x="-125356" y="-61502"/>
                    <a:pt x="-141926" y="-67997"/>
                    <a:pt x="-158544" y="-74407"/>
                  </a:cubicBezTo>
                  <a:cubicBezTo>
                    <a:pt x="-175163" y="-80817"/>
                    <a:pt x="-191830" y="-87141"/>
                    <a:pt x="-208558" y="-93334"/>
                  </a:cubicBezTo>
                  <a:cubicBezTo>
                    <a:pt x="-225287" y="-99527"/>
                    <a:pt x="-242077" y="-105590"/>
                    <a:pt x="-258938" y="-111476"/>
                  </a:cubicBezTo>
                  <a:cubicBezTo>
                    <a:pt x="-275800" y="-117363"/>
                    <a:pt x="-292733" y="-123074"/>
                    <a:pt x="-309743" y="-128565"/>
                  </a:cubicBezTo>
                  <a:cubicBezTo>
                    <a:pt x="-326754" y="-134056"/>
                    <a:pt x="-343842" y="-139327"/>
                    <a:pt x="-361011" y="-144336"/>
                  </a:cubicBezTo>
                  <a:cubicBezTo>
                    <a:pt x="-378180" y="-149345"/>
                    <a:pt x="-395429" y="-154093"/>
                    <a:pt x="-412755" y="-158539"/>
                  </a:cubicBezTo>
                  <a:cubicBezTo>
                    <a:pt x="-430080" y="-162986"/>
                    <a:pt x="-447481" y="-167132"/>
                    <a:pt x="-464960" y="-170943"/>
                  </a:cubicBezTo>
                  <a:cubicBezTo>
                    <a:pt x="-482439" y="-174754"/>
                    <a:pt x="-499996" y="-178231"/>
                    <a:pt x="-517583" y="-181346"/>
                  </a:cubicBezTo>
                  <a:cubicBezTo>
                    <a:pt x="-535171" y="-184461"/>
                    <a:pt x="-552787" y="-187215"/>
                    <a:pt x="-570556" y="-189585"/>
                  </a:cubicBezTo>
                  <a:cubicBezTo>
                    <a:pt x="-588325" y="-191955"/>
                    <a:pt x="-606245" y="-193942"/>
                    <a:pt x="-623788" y="-195542"/>
                  </a:cubicBezTo>
                  <a:cubicBezTo>
                    <a:pt x="-641331" y="-197142"/>
                    <a:pt x="-658497" y="-198355"/>
                    <a:pt x="-677177" y="-199147"/>
                  </a:cubicBezTo>
                  <a:cubicBezTo>
                    <a:pt x="-695856" y="-199939"/>
                    <a:pt x="-716048" y="-200311"/>
                    <a:pt x="-730611" y="-200378"/>
                  </a:cubicBezTo>
                  <a:cubicBezTo>
                    <a:pt x="-745174" y="-200446"/>
                    <a:pt x="-754107" y="-200211"/>
                    <a:pt x="-763040" y="-199975"/>
                  </a:cubicBezTo>
                  <a:cubicBezTo>
                    <a:pt x="-765775" y="-199903"/>
                    <a:pt x="-767600" y="-198265"/>
                    <a:pt x="-767600" y="-196175"/>
                  </a:cubicBezTo>
                  <a:cubicBezTo>
                    <a:pt x="-767600" y="-194085"/>
                    <a:pt x="-765775" y="-192444"/>
                    <a:pt x="-763040" y="-192375"/>
                  </a:cubicBezTo>
                  <a:cubicBezTo>
                    <a:pt x="-754162" y="-192151"/>
                    <a:pt x="-745284" y="-191926"/>
                    <a:pt x="-730858" y="-191114"/>
                  </a:cubicBezTo>
                  <a:cubicBezTo>
                    <a:pt x="-716432" y="-190302"/>
                    <a:pt x="-696458" y="-188901"/>
                    <a:pt x="-678027" y="-187164"/>
                  </a:cubicBezTo>
                  <a:cubicBezTo>
                    <a:pt x="-659597" y="-185427"/>
                    <a:pt x="-642709" y="-183353"/>
                    <a:pt x="-625485" y="-180881"/>
                  </a:cubicBezTo>
                  <a:cubicBezTo>
                    <a:pt x="-608261" y="-178409"/>
                    <a:pt x="-590700" y="-175538"/>
                    <a:pt x="-573323" y="-172300"/>
                  </a:cubicBezTo>
                  <a:cubicBezTo>
                    <a:pt x="-555947" y="-169062"/>
                    <a:pt x="-538755" y="-165458"/>
                    <a:pt x="-521621" y="-161502"/>
                  </a:cubicBezTo>
                  <a:cubicBezTo>
                    <a:pt x="-504487" y="-157546"/>
                    <a:pt x="-487411" y="-153238"/>
                    <a:pt x="-470434" y="-148607"/>
                  </a:cubicBezTo>
                  <a:cubicBezTo>
                    <a:pt x="-453456" y="-143977"/>
                    <a:pt x="-436578" y="-139023"/>
                    <a:pt x="-419789" y="-133777"/>
                  </a:cubicBezTo>
                  <a:cubicBezTo>
                    <a:pt x="-403000" y="-128531"/>
                    <a:pt x="-386301" y="-122994"/>
                    <a:pt x="-369687" y="-117202"/>
                  </a:cubicBezTo>
                  <a:cubicBezTo>
                    <a:pt x="-353074" y="-111409"/>
                    <a:pt x="-336547" y="-105361"/>
                    <a:pt x="-320096" y="-99097"/>
                  </a:cubicBezTo>
                  <a:cubicBezTo>
                    <a:pt x="-303645" y="-92832"/>
                    <a:pt x="-287269" y="-86351"/>
                    <a:pt x="-270957" y="-79693"/>
                  </a:cubicBezTo>
                  <a:cubicBezTo>
                    <a:pt x="-254644" y="-73035"/>
                    <a:pt x="-238393" y="-66201"/>
                    <a:pt x="-222188" y="-59232"/>
                  </a:cubicBezTo>
                  <a:cubicBezTo>
                    <a:pt x="-205983" y="-52262"/>
                    <a:pt x="-189823" y="-45157"/>
                    <a:pt x="-173690" y="-37958"/>
                  </a:cubicBezTo>
                  <a:cubicBezTo>
                    <a:pt x="-157557" y="-30758"/>
                    <a:pt x="-141450" y="-23465"/>
                    <a:pt x="-125350" y="-16117"/>
                  </a:cubicBezTo>
                  <a:cubicBezTo>
                    <a:pt x="-109250" y="-8768"/>
                    <a:pt x="-93157" y="-1366"/>
                    <a:pt x="-77048" y="6049"/>
                  </a:cubicBezTo>
                  <a:cubicBezTo>
                    <a:pt x="-60940" y="13464"/>
                    <a:pt x="-44817" y="20891"/>
                    <a:pt x="-28665" y="28301"/>
                  </a:cubicBezTo>
                  <a:cubicBezTo>
                    <a:pt x="-12512" y="35710"/>
                    <a:pt x="3668" y="43102"/>
                    <a:pt x="19919" y="50405"/>
                  </a:cubicBezTo>
                  <a:cubicBezTo>
                    <a:pt x="36170" y="57707"/>
                    <a:pt x="52490" y="64920"/>
                    <a:pt x="68810" y="72133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45" name="MainTopic"/>
            <p:cNvSpPr/>
            <p:nvPr/>
          </p:nvSpPr>
          <p:spPr>
            <a:xfrm>
              <a:off x="3013" y="4029"/>
              <a:ext cx="1296" cy="118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斜面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8847773" y="1254760"/>
            <a:ext cx="2674620" cy="928370"/>
            <a:chOff x="-1016" y="8419"/>
            <a:chExt cx="4860" cy="797"/>
          </a:xfrm>
        </p:grpSpPr>
        <p:sp>
          <p:nvSpPr>
            <p:cNvPr id="47" name="MMConnector"/>
            <p:cNvSpPr/>
            <p:nvPr/>
          </p:nvSpPr>
          <p:spPr>
            <a:xfrm>
              <a:off x="3270" y="9144"/>
              <a:ext cx="574" cy="72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48" name="SubTopic"/>
            <p:cNvSpPr/>
            <p:nvPr/>
          </p:nvSpPr>
          <p:spPr>
            <a:xfrm>
              <a:off x="-1016" y="8419"/>
              <a:ext cx="3999" cy="68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高度相同时，斜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面越长越省力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142048" y="5638165"/>
            <a:ext cx="1574800" cy="566420"/>
            <a:chOff x="1689" y="9278"/>
            <a:chExt cx="2480" cy="892"/>
          </a:xfrm>
        </p:grpSpPr>
        <p:sp>
          <p:nvSpPr>
            <p:cNvPr id="39" name="SubTopic"/>
            <p:cNvSpPr/>
            <p:nvPr/>
          </p:nvSpPr>
          <p:spPr>
            <a:xfrm>
              <a:off x="1689" y="9278"/>
              <a:ext cx="1627" cy="86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0" name="MMConnector"/>
            <p:cNvSpPr/>
            <p:nvPr/>
          </p:nvSpPr>
          <p:spPr>
            <a:xfrm rot="20460000">
              <a:off x="3621" y="10050"/>
              <a:ext cx="548" cy="120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41400" y="109855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75640" y="1849120"/>
            <a:ext cx="97389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　小明利用如图所示的实验装置探究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杠杆的平衡条件”．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【设计实验】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实验前杠杆在如图甲所示的位置静止，应将杠杆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两端的平衡螺母向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调节，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使杠杆在水平位置平衡，这样做的目的是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12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6680" y="2613660"/>
            <a:ext cx="3793490" cy="276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100820" y="5534025"/>
            <a:ext cx="10445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例题图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  <a:cs typeface="楷体_GB231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36620" y="3603625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5640" y="3960495"/>
            <a:ext cx="66090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便于测量力臂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1340" y="586105"/>
            <a:ext cx="110693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【进行实验与收集证据】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调节杠杆平衡后，在杠杆两端挂上不同数量的钩码，使杠杆在水平位置重新平衡，如图乙所示，并多次实验，得到的实验数据如下表所示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12470" y="2339340"/>
          <a:ext cx="10142220" cy="2374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5790"/>
                <a:gridCol w="1958975"/>
                <a:gridCol w="2427605"/>
                <a:gridCol w="1804035"/>
                <a:gridCol w="2075815"/>
              </a:tblGrid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次数</a:t>
                      </a:r>
                      <a:endParaRPr 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动力F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动力臂L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阻力F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阻力臂L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05790" y="4697730"/>
            <a:ext cx="107613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分析表格数据可得出杠杆的平衡条件是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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次实验中的阻力臂是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________cm.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5010" y="5344160"/>
            <a:ext cx="6725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动力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动力臂＝阻力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阻力臂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62120" y="5883910"/>
            <a:ext cx="753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19480" y="923290"/>
            <a:ext cx="104235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【交流反思】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杠杆调节平衡后，小明在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个钩码如图丙所示，要使杠杆在水平位置平衡，应在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个相同的钩码；当杠杆平衡后，将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两点下方所挂的钩码同时朝远离支点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方向移动一个小格，则杠杆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仍水平平衡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左端下沉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右端下沉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如图丁所示，小明将杠杆右端的钩码换成了弹簧测力计，这样做的好处是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．当弹簧测力计由位置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转至位置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的过程中，杠杆在水平位置始终保持平衡，则测力计的示数将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79825" y="2096135"/>
            <a:ext cx="721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24825" y="2658745"/>
            <a:ext cx="1689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右端下沉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9650" y="4304030"/>
            <a:ext cx="3001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能直接读出力的大小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26860" y="4872990"/>
            <a:ext cx="842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53055" y="5404485"/>
            <a:ext cx="6370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拉力偏离竖直方向时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拉力的力臂会变小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34085" y="187515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31850" y="2538095"/>
            <a:ext cx="105283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实验中多次改变挂在杠杆两端钩码的数量和悬挂位置，收集杠杆平衡时的多组动力、动力臂和阻力、阻力臂的数据，其目的是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减小误差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寻找普遍规律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”). 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杠杆在图乙位置水平平衡后，用手使杠杆缓慢转过一个角度后松手，杠杆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保持静止．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32420" y="3190240"/>
            <a:ext cx="2239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寻找普遍规律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1725" y="4838700"/>
            <a:ext cx="835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753" descr="C:\Documents and Settings\Administrator\桌面\江西物理(JK)\N30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566910" y="1360805"/>
            <a:ext cx="2238375" cy="1432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994900" y="304165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例题图戊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  <a:cs typeface="楷体_GB231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785" y="742950"/>
            <a:ext cx="93078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小明同学所在的实验小组在完成规定实验后，他们想进一步研究，如果杠杆受到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两个阻力，结果会怎样？通过实验，他们得到了如图戊所示的结果，根据这个结果，可以初步得出，在这种情况下杠杆的平衡条件为：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的力臂分别为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实验完成后，小明提出新的探究问题：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若支点不在杠杆的中点时，杠杆的平衡条件是否仍然成立？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利用如图己所示的装置进行探究，弹簧测力计的拉力为动力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，钩码重力为阻力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，图中拉力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______N.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多次调整力和力臂的大小进行测量，发现：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总是大于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，其原因是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87545" y="2479675"/>
            <a:ext cx="2029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i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i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i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en-US" sz="2400" b="0" i="1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94900" y="5792470"/>
            <a:ext cx="12217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例题图己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  <a:cs typeface="楷体_GB231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2625" y="5240020"/>
            <a:ext cx="721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3.3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0175" y="5771515"/>
            <a:ext cx="3110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受到杠杆自重的影响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8" name="图片 754" descr="C:\Documents and Settings\Administrator\桌面\江西物理(JK)\N305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9745980" y="3714115"/>
            <a:ext cx="1631950" cy="17735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23950" y="1035050"/>
            <a:ext cx="102457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杠杆在生活中有很多应用．现欲使如图庚所示的静止跷跷板发生转动，小女孩可以采取的做法是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755" descr="C:\Documents and Settings\Administrator\桌面\江西物理(JK)\N30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928870" y="2599690"/>
            <a:ext cx="2766695" cy="2534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33415" y="5554980"/>
            <a:ext cx="1157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例题图庚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  <a:cs typeface="楷体_GB231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1370" y="1710055"/>
            <a:ext cx="3724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远离支点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或向右端移动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4"/>
          <p:cNvGrpSpPr/>
          <p:nvPr/>
        </p:nvGrpSpPr>
        <p:grpSpPr>
          <a:xfrm>
            <a:off x="741489" y="1069340"/>
            <a:ext cx="10515147" cy="645159"/>
            <a:chOff x="1208" y="1190"/>
            <a:chExt cx="16640" cy="1018"/>
          </a:xfrm>
        </p:grpSpPr>
        <p:pic>
          <p:nvPicPr>
            <p:cNvPr id="13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41680" y="1746885"/>
            <a:ext cx="4036060" cy="648335"/>
            <a:chOff x="1456" y="3050"/>
            <a:chExt cx="6356" cy="1021"/>
          </a:xfrm>
        </p:grpSpPr>
        <p:sp>
          <p:nvSpPr>
            <p:cNvPr id="16" name="文本框 15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17" name="图片 16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741680" y="2585720"/>
            <a:ext cx="10210800" cy="523080"/>
            <a:chOff x="894" y="3246"/>
            <a:chExt cx="16080" cy="824"/>
          </a:xfrm>
        </p:grpSpPr>
        <p:sp>
          <p:nvSpPr>
            <p:cNvPr id="19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杠杆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(6年6考)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1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741680" y="3310890"/>
            <a:ext cx="65252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：在力的作用下能够绕支撑点转动的坚实物体．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特别提醒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]硬棒可以是直的，也可以是弯曲的，即杠杆形状可以是多样的．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01" descr="C:\Documents and Settings\Administrator\桌面\江西物理(JK)\N286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470900" y="2846705"/>
            <a:ext cx="2609850" cy="2364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6" action="ppaction://hlinksldjump"/>
          </p:cNvPr>
          <p:cNvSpPr/>
          <p:nvPr/>
        </p:nvSpPr>
        <p:spPr>
          <a:xfrm>
            <a:off x="8758555" y="56178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30250" y="937260"/>
            <a:ext cx="106330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杠杆的五要素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)(2018.18D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2016.16A)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支点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：杠杆绕着转动的支撑点，用字母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：使杠杆转动的力，用字母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阻力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：阻碍杠杆转动的力，用字母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动力臂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：从支点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的距离，用字母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(5)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阻力臂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：从支点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的距离，用字母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杠杆的平衡条件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杠杆的平衡条件：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阿基米德首先发现了杠杆平衡的条件是动力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动力臂＝阻力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阻力臂，或写成：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2535" y="3261360"/>
            <a:ext cx="2146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作用线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72535" y="379793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作用线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8070" y="5389245"/>
            <a:ext cx="1707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333230" y="55581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827405" y="745490"/>
            <a:ext cx="9943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杠杆的分类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827405" y="1536065"/>
          <a:ext cx="1057084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570"/>
                <a:gridCol w="2945130"/>
                <a:gridCol w="3100705"/>
                <a:gridCol w="3012440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省力杠杆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费力杠杆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等臂杠杆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力臂</a:t>
                      </a: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关系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动力臂______阻力臂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动力臂______阻力臂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动力臂______阻力臂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阻力臂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力的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动力______阻力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动力______阻力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动力______阻力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省力，______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费力，______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不省力和距离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羊角锤、瓶起子、钢丝钳等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钓鱼竿、筷子、食品夹、船桨等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天平、定滑轮、跷跷板等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431540" y="2384425"/>
            <a:ext cx="953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67475" y="2384425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92615" y="2384425"/>
            <a:ext cx="1000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32175" y="3503930"/>
            <a:ext cx="95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1120" y="3503930"/>
            <a:ext cx="106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92615" y="3503930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30625" y="4610100"/>
            <a:ext cx="1221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费距离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96405" y="4601210"/>
            <a:ext cx="1301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省距离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95130" y="8045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0" grpId="0"/>
      <p:bldP spid="10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211580" y="102933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211580" y="1503680"/>
            <a:ext cx="98259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如图所示，使用手机自拍杆拍照时，自拍杆伸得越长，手握杆的力就越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，此时自拍杆是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等臂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费力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04" descr="C:\Documents and Settings\Administrator\桌面\江西物理(JK)\N286AB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850890" y="3049270"/>
            <a:ext cx="2127250" cy="2681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45835" y="5730875"/>
            <a:ext cx="9950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96745" y="2150110"/>
            <a:ext cx="721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01560" y="2150110"/>
            <a:ext cx="882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费力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3270" y="702945"/>
            <a:ext cx="107784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如图所示，一位母亲推着婴儿车行走，当前轮遇到障碍物时，母亲向下按扶把，若把婴儿车视为杠杆，这时杠杆的支点是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；当后轮遇到障碍物时，母亲向上抬起扶把，这时婴儿车可视为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费力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05" descr="C:\Documents and Settings\Administrator\桌面\江西物理(JK)\N286AC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692650" y="2851150"/>
            <a:ext cx="2469515" cy="2938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27675" y="5948680"/>
            <a:ext cx="11366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62165" y="1349375"/>
            <a:ext cx="1136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后轮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51265" y="1913890"/>
            <a:ext cx="1432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省力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698500" y="113665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631190" y="1854200"/>
            <a:ext cx="66814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命题点：杠杆类型判断、杠杆平衡条件的应用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如图所示，在用杠杆撬石头的过程中，该杠杆属于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费力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杠杆．在用力方向不变的情况下，此人想用更小的力撬起石头，那么他的手应该向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支点方向移动．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714" descr="C:\Documents and Settings\Administrator\桌面\江西物理(JK)\N28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899400" y="1960880"/>
            <a:ext cx="3138805" cy="2843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171815" y="4900930"/>
            <a:ext cx="25946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P76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2565" y="3059430"/>
            <a:ext cx="915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省力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33645" y="4128770"/>
            <a:ext cx="947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0.xml><?xml version="1.0" encoding="utf-8"?>
<p:tagLst xmlns:p="http://schemas.openxmlformats.org/presentationml/2006/main">
  <p:tag name="KSO_WM_SLIDE_ITEM_CNT" val="1"/>
  <p:tag name="KSO_WM_SLIDE_MODEL_TYPE" val="timeline"/>
</p:tagLst>
</file>

<file path=ppt/tags/tag31.xml><?xml version="1.0" encoding="utf-8"?>
<p:tagLst xmlns:p="http://schemas.openxmlformats.org/presentationml/2006/main">
  <p:tag name="KSO_WM_SLIDE_ITEM_CNT" val="1"/>
  <p:tag name="KSO_WM_SLIDE_MODEL_TYPE" val="timeline"/>
</p:tagLst>
</file>

<file path=ppt/tags/tag32.xml><?xml version="1.0" encoding="utf-8"?>
<p:tagLst xmlns:p="http://schemas.openxmlformats.org/presentationml/2006/main">
  <p:tag name="KSO_WM_SLIDE_ITEM_CNT" val="1"/>
  <p:tag name="KSO_WM_SLIDE_MODEL_TYPE" val="timeline"/>
</p:tagLst>
</file>

<file path=ppt/tags/tag33.xml><?xml version="1.0" encoding="utf-8"?>
<p:tagLst xmlns:p="http://schemas.openxmlformats.org/presentationml/2006/main">
  <p:tag name="KSO_WM_SLIDE_ITEM_CNT" val="1"/>
  <p:tag name="KSO_WM_SLIDE_MODEL_TYPE" val="timeline"/>
</p:tagLst>
</file>

<file path=ppt/tags/tag34.xml><?xml version="1.0" encoding="utf-8"?>
<p:tagLst xmlns:p="http://schemas.openxmlformats.org/presentationml/2006/main">
  <p:tag name="KSO_WM_UNIT_TABLE_BEAUTIFY" val="smartTable{9a8cf8af-8e8d-4b64-9d9c-c21751ca8fe4}"/>
</p:tagLst>
</file>

<file path=ppt/tags/tag35.xml><?xml version="1.0" encoding="utf-8"?>
<p:tagLst xmlns:p="http://schemas.openxmlformats.org/presentationml/2006/main">
  <p:tag name="KSO_WM_SLIDE_ITEM_CNT" val="1"/>
  <p:tag name="KSO_WM_SLIDE_MODEL_TYPE" val="timeline"/>
</p:tagLst>
</file>

<file path=ppt/tags/tag36.xml><?xml version="1.0" encoding="utf-8"?>
<p:tagLst xmlns:p="http://schemas.openxmlformats.org/presentationml/2006/main">
  <p:tag name="KSO_WM_SLIDE_ITEM_CNT" val="1"/>
  <p:tag name="KSO_WM_SLIDE_MODEL_TYPE" val="timeline"/>
</p:tagLst>
</file>

<file path=ppt/tags/tag37.xml><?xml version="1.0" encoding="utf-8"?>
<p:tagLst xmlns:p="http://schemas.openxmlformats.org/presentationml/2006/main">
  <p:tag name="KSO_WM_SLIDE_ITEM_CNT" val="1"/>
  <p:tag name="KSO_WM_SLIDE_MODEL_TYPE" val="timeline"/>
</p:tagLst>
</file>

<file path=ppt/tags/tag38.xml><?xml version="1.0" encoding="utf-8"?>
<p:tagLst xmlns:p="http://schemas.openxmlformats.org/presentationml/2006/main">
  <p:tag name="KSO_WM_SLIDE_ITEM_CNT" val="1"/>
  <p:tag name="KSO_WM_SLIDE_MODEL_TYPE" val="timeline"/>
</p:tagLst>
</file>

<file path=ppt/tags/tag39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UNIT_TABLE_BEAUTIFY" val="smartTable{5615ab37-94f3-4373-a0b6-5205de0878e0}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6496</Words>
  <Application>WPS 演示</Application>
  <PresentationFormat>宽屏</PresentationFormat>
  <Paragraphs>547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