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12192000"/>
  <p:custDataLst>
    <p:tags r:id="rId5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tags" Target="tags/tag1.xml" /><Relationship Id="rId53" Type="http://schemas.openxmlformats.org/officeDocument/2006/relationships/presProps" Target="presProps.xml" /><Relationship Id="rId54" Type="http://schemas.openxmlformats.org/officeDocument/2006/relationships/viewProps" Target="viewProps.xml" /><Relationship Id="rId55" Type="http://schemas.openxmlformats.org/officeDocument/2006/relationships/theme" Target="theme/theme1.xml" /><Relationship Id="rId56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2.jpe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5.jpe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8.jpeg" /><Relationship Id="rId4" Type="http://schemas.openxmlformats.org/officeDocument/2006/relationships/image" Target="../media/image1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0.png" /><Relationship Id="rId4" Type="http://schemas.openxmlformats.org/officeDocument/2006/relationships/image" Target="../media/image2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1.jpeg" /><Relationship Id="rId6" Type="http://schemas.openxmlformats.org/officeDocument/2006/relationships/image" Target="../media/image2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6.jpeg" /><Relationship Id="rId4" Type="http://schemas.openxmlformats.org/officeDocument/2006/relationships/image" Target="../media/image27.png" /><Relationship Id="rId5" Type="http://schemas.openxmlformats.org/officeDocument/2006/relationships/image" Target="../media/image2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0.xml" TargetMode="Internal" /><Relationship Id="rId7" Type="http://schemas.openxmlformats.org/officeDocument/2006/relationships/slide" Target="slide35.xml" TargetMode="Internal" /><Relationship Id="rId8" Type="http://schemas.openxmlformats.org/officeDocument/2006/relationships/slide" Target="slide46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9.jpeg" /><Relationship Id="rId4" Type="http://schemas.openxmlformats.org/officeDocument/2006/relationships/image" Target="../media/image30.png" /><Relationship Id="rId5" Type="http://schemas.openxmlformats.org/officeDocument/2006/relationships/image" Target="../media/image31.png" /><Relationship Id="rId6" Type="http://schemas.openxmlformats.org/officeDocument/2006/relationships/image" Target="../media/image3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3.png" /><Relationship Id="rId4" Type="http://schemas.openxmlformats.org/officeDocument/2006/relationships/image" Target="../media/image29.jpeg" /><Relationship Id="rId5" Type="http://schemas.openxmlformats.org/officeDocument/2006/relationships/image" Target="../media/image3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9.jpeg" /><Relationship Id="rId4" Type="http://schemas.openxmlformats.org/officeDocument/2006/relationships/image" Target="../media/image35.png" /><Relationship Id="rId5" Type="http://schemas.openxmlformats.org/officeDocument/2006/relationships/image" Target="../media/image36.png" /><Relationship Id="rId6" Type="http://schemas.openxmlformats.org/officeDocument/2006/relationships/image" Target="../media/image37.png" /><Relationship Id="rId7" Type="http://schemas.openxmlformats.org/officeDocument/2006/relationships/image" Target="../media/image3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0.jpeg" /><Relationship Id="rId4" Type="http://schemas.openxmlformats.org/officeDocument/2006/relationships/image" Target="../media/image39.png" /><Relationship Id="rId5" Type="http://schemas.openxmlformats.org/officeDocument/2006/relationships/image" Target="../media/image40.jpeg" /><Relationship Id="rId6" Type="http://schemas.openxmlformats.org/officeDocument/2006/relationships/image" Target="../media/image41.jpeg" /><Relationship Id="rId7" Type="http://schemas.openxmlformats.org/officeDocument/2006/relationships/image" Target="../media/image42.jpeg" /><Relationship Id="rId8" Type="http://schemas.openxmlformats.org/officeDocument/2006/relationships/image" Target="../media/image4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4.png" /><Relationship Id="rId4" Type="http://schemas.openxmlformats.org/officeDocument/2006/relationships/image" Target="../media/image45.jpeg" /><Relationship Id="rId5" Type="http://schemas.openxmlformats.org/officeDocument/2006/relationships/image" Target="../media/image4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7.png" /><Relationship Id="rId4" Type="http://schemas.openxmlformats.org/officeDocument/2006/relationships/image" Target="../media/image48.png" /><Relationship Id="rId5" Type="http://schemas.openxmlformats.org/officeDocument/2006/relationships/image" Target="../media/image49.jpeg" /><Relationship Id="rId6" Type="http://schemas.openxmlformats.org/officeDocument/2006/relationships/image" Target="../media/image50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51.jpeg" /><Relationship Id="rId4" Type="http://schemas.openxmlformats.org/officeDocument/2006/relationships/image" Target="../media/image52.png" /><Relationship Id="rId5" Type="http://schemas.openxmlformats.org/officeDocument/2006/relationships/image" Target="../media/image5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54.jpeg" /><Relationship Id="rId4" Type="http://schemas.openxmlformats.org/officeDocument/2006/relationships/image" Target="../media/image55.png" /><Relationship Id="rId5" Type="http://schemas.openxmlformats.org/officeDocument/2006/relationships/image" Target="../media/image56.png" /><Relationship Id="rId6" Type="http://schemas.openxmlformats.org/officeDocument/2006/relationships/image" Target="../media/image57.png" /><Relationship Id="rId7" Type="http://schemas.openxmlformats.org/officeDocument/2006/relationships/image" Target="../media/image58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54.jpeg" /><Relationship Id="rId4" Type="http://schemas.openxmlformats.org/officeDocument/2006/relationships/image" Target="../media/image59.png" /><Relationship Id="rId5" Type="http://schemas.openxmlformats.org/officeDocument/2006/relationships/image" Target="../media/image6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61.png" /><Relationship Id="rId4" Type="http://schemas.openxmlformats.org/officeDocument/2006/relationships/image" Target="../media/image54.jpeg" /><Relationship Id="rId5" Type="http://schemas.openxmlformats.org/officeDocument/2006/relationships/image" Target="../media/image6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54.jpeg" /><Relationship Id="rId4" Type="http://schemas.openxmlformats.org/officeDocument/2006/relationships/image" Target="../media/image63.png" /><Relationship Id="rId5" Type="http://schemas.openxmlformats.org/officeDocument/2006/relationships/image" Target="../media/image64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65.jpeg" /><Relationship Id="rId4" Type="http://schemas.openxmlformats.org/officeDocument/2006/relationships/image" Target="../media/image66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65.jpeg" /><Relationship Id="rId4" Type="http://schemas.openxmlformats.org/officeDocument/2006/relationships/image" Target="../media/image67.png" /><Relationship Id="rId5" Type="http://schemas.openxmlformats.org/officeDocument/2006/relationships/image" Target="../media/image68.png" /><Relationship Id="rId6" Type="http://schemas.openxmlformats.org/officeDocument/2006/relationships/image" Target="../media/image69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65.jpeg" /><Relationship Id="rId4" Type="http://schemas.openxmlformats.org/officeDocument/2006/relationships/image" Target="../media/image70.png" /><Relationship Id="rId5" Type="http://schemas.openxmlformats.org/officeDocument/2006/relationships/image" Target="../media/image71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65.jpeg" /><Relationship Id="rId4" Type="http://schemas.openxmlformats.org/officeDocument/2006/relationships/image" Target="../media/image72.png" /><Relationship Id="rId5" Type="http://schemas.openxmlformats.org/officeDocument/2006/relationships/image" Target="../media/image73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74.jpeg" /><Relationship Id="rId4" Type="http://schemas.openxmlformats.org/officeDocument/2006/relationships/image" Target="../media/image75.png" /><Relationship Id="rId5" Type="http://schemas.openxmlformats.org/officeDocument/2006/relationships/image" Target="../media/image7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77.jpeg" /><Relationship Id="rId4" Type="http://schemas.openxmlformats.org/officeDocument/2006/relationships/image" Target="../media/image78.png" /><Relationship Id="rId5" Type="http://schemas.openxmlformats.org/officeDocument/2006/relationships/image" Target="../media/image79.png" /><Relationship Id="rId6" Type="http://schemas.openxmlformats.org/officeDocument/2006/relationships/image" Target="../media/image80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81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82.png" /><Relationship Id="rId4" Type="http://schemas.openxmlformats.org/officeDocument/2006/relationships/image" Target="../media/image81.jpeg" /><Relationship Id="rId5" Type="http://schemas.openxmlformats.org/officeDocument/2006/relationships/image" Target="../media/image8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84.png" /><Relationship Id="rId4" Type="http://schemas.openxmlformats.org/officeDocument/2006/relationships/image" Target="../media/image81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85.png" /><Relationship Id="rId4" Type="http://schemas.openxmlformats.org/officeDocument/2006/relationships/image" Target="../media/image86.jpeg" /><Relationship Id="rId5" Type="http://schemas.openxmlformats.org/officeDocument/2006/relationships/image" Target="../media/image87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88.jpeg" /><Relationship Id="rId4" Type="http://schemas.openxmlformats.org/officeDocument/2006/relationships/image" Target="../media/image89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90.png" /><Relationship Id="rId4" Type="http://schemas.openxmlformats.org/officeDocument/2006/relationships/image" Target="../media/image88.jpeg" /><Relationship Id="rId5" Type="http://schemas.openxmlformats.org/officeDocument/2006/relationships/image" Target="../media/image91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88.jpeg" /><Relationship Id="rId4" Type="http://schemas.openxmlformats.org/officeDocument/2006/relationships/image" Target="../media/image92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88.jpeg" /><Relationship Id="rId4" Type="http://schemas.openxmlformats.org/officeDocument/2006/relationships/image" Target="../media/image93.png" /><Relationship Id="rId5" Type="http://schemas.openxmlformats.org/officeDocument/2006/relationships/image" Target="../media/image94.png" /><Relationship Id="rId6" Type="http://schemas.openxmlformats.org/officeDocument/2006/relationships/image" Target="../media/image95.png" /><Relationship Id="rId7" Type="http://schemas.openxmlformats.org/officeDocument/2006/relationships/image" Target="../media/image96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6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97.jpeg" /><Relationship Id="rId4" Type="http://schemas.openxmlformats.org/officeDocument/2006/relationships/image" Target="../media/image98.png" /><Relationship Id="rId5" Type="http://schemas.openxmlformats.org/officeDocument/2006/relationships/image" Target="../media/image99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8.xml" /><Relationship Id="rId3" Type="http://schemas.openxmlformats.org/officeDocument/2006/relationships/image" Target="../media/image100.png" /><Relationship Id="rId4" Type="http://schemas.openxmlformats.org/officeDocument/2006/relationships/image" Target="../media/image101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0.jpeg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b51d1846c.fixed?vcp=1&amp;pid=d886613b3&amp;color=0,0,0&amp;vtp=1&amp;bbb=1" title=""/>
          <p:cNvSpPr/>
          <p:nvPr/>
        </p:nvSpPr>
        <p:spPr>
          <a:xfrm>
            <a:off x="0" y="16219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000"/>
              </a:lnSpc>
            </a:pPr>
            <a:r>
              <a:rPr lang="en-US" altLang="zh-CN" sz="48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4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8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4800"/>
          </a:p>
        </p:txBody>
      </p:sp>
      <p:sp>
        <p:nvSpPr>
          <p:cNvPr id="3" name="C_3#b51d1846c.fixed?vcp=1&amp;pid=d886613b3&amp;color=0,0,0&amp;vtp=1&amp;bbb=1" title=""/>
          <p:cNvSpPr/>
          <p:nvPr/>
        </p:nvSpPr>
        <p:spPr>
          <a:xfrm>
            <a:off x="0" y="26826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000"/>
              </a:lnSpc>
            </a:pPr>
            <a:r>
              <a:rPr lang="en-US" altLang="zh-CN" sz="48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4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8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4800"/>
          </a:p>
        </p:txBody>
      </p:sp>
      <p:sp>
        <p:nvSpPr>
          <p:cNvPr id="4" name="C_3_BD#b51d1846c.fixed?vcp=1&amp;pid=d886613b3&amp;color=0,0,0&amp;vtp=1&amp;bbb=1" title=""/>
          <p:cNvSpPr/>
          <p:nvPr/>
        </p:nvSpPr>
        <p:spPr>
          <a:xfrm>
            <a:off x="0" y="36153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000"/>
              </a:lnSpc>
            </a:pPr>
            <a:r>
              <a:rPr lang="en-US" altLang="zh-CN" sz="48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第25讲</a:t>
            </a:r>
            <a:r>
              <a:rPr lang="en-US" altLang="zh-CN" sz="4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8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焦耳定律（含多挡位电器专项练习）</a:t>
            </a:r>
            <a:endParaRPr lang="en-US" altLang="zh-CN" sz="4800"/>
          </a:p>
        </p:txBody>
      </p:sp>
      <p:sp>
        <p:nvSpPr>
          <p:cNvPr id="5" name="C_3#b51d1846c" title=""/>
          <p:cNvSpPr/>
          <p:nvPr/>
        </p:nvSpPr>
        <p:spPr>
          <a:xfrm>
            <a:off x="1956816" y="46485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44176069b.fixed?vcp=1&amp;pid=b51d1846c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44176069b.fixed?vcp=1&amp;pid=b51d1846c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44176069b.fixed?vcp=1&amp;pid=b51d1846c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fb3a61521?vcp=1&amp;pid=44176069b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fb3a61521?vcp=1&amp;pid=44176069b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电流的热效应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焦耳定律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电热的利用与防止</a:t>
            </a:r>
            <a:endParaRPr lang="en-US" altLang="zh-CN" sz="100"/>
          </a:p>
        </p:txBody>
      </p:sp>
      <p:sp>
        <p:nvSpPr>
          <p:cNvPr id="4" name="QC_6_BD.9_1#b5b08cb89?vcp=1&amp;vop=1&amp;vis=1&amp;pid=fb3a61521&amp;color=0,0,0&amp;vtp=1&amp;bbb=1" title=""/>
          <p:cNvSpPr/>
          <p:nvPr/>
        </p:nvSpPr>
        <p:spPr>
          <a:xfrm>
            <a:off x="932688" y="1351063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（2025·北京）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下列用电器中，利用电流热效应工作的是(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10_1#b5b08cb89.bracket?vcp=1&amp;vop=1&amp;vis=1&amp;pid=fb3a61521&amp;color=0,0,0&amp;vpa=9&amp;vtp=1" title=""/>
          <p:cNvSpPr/>
          <p:nvPr/>
        </p:nvSpPr>
        <p:spPr>
          <a:xfrm>
            <a:off x="10164795" y="1347253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6" name="QC_6_BD.9_2#b5b08cb89.choices?vcp=1&amp;vop=1&amp;vis=1&amp;pid=fb3a61521&amp;color=0,0,0&amp;vtp=1&amp;bbb=1" title=""/>
          <p:cNvSpPr/>
          <p:nvPr/>
        </p:nvSpPr>
        <p:spPr>
          <a:xfrm>
            <a:off x="932688" y="1982253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910205"/>
                <a:tab pos="5438775"/>
                <a:tab pos="79806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A.电热水壶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B.吸尘器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C.电冰箱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D.电视机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11_1#d757837ae?iti=1&amp;htil=1&amp;vcp=1&amp;vop=1&amp;vis=1&amp;pid=fb3a6152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9086" y="970312"/>
            <a:ext cx="2770632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11_2#d757837ae?iti=1&amp;htil=1&amp;vcp=1&amp;vop=1&amp;vis=1&amp;pid=fb3a61521&amp;color=0,0,0&amp;vtp=1&amp;bbb=1" title=""/>
          <p:cNvSpPr/>
          <p:nvPr/>
        </p:nvSpPr>
        <p:spPr>
          <a:xfrm>
            <a:off x="9279096" y="3542380"/>
            <a:ext cx="1090612" cy="9773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11_3#d757837ae?htil=1&amp;vcp=1&amp;vop=1&amp;vis=1&amp;pid=fb3a61521&amp;color=0,0,0&amp;vtp=1&amp;bt=1&amp;bbb=1&amp;hb=1" title=""/>
              <p:cNvSpPr/>
              <p:nvPr/>
            </p:nvSpPr>
            <p:spPr>
              <a:xfrm>
                <a:off x="932688" y="933736"/>
                <a:ext cx="7415784" cy="11791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如图25-1所示为电阻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图像，下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列说法正确的是(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11_3#d757837ae?htil=1&amp;vcp=1&amp;vop=1&amp;vis=1&amp;pid=fb3a6152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33736"/>
                <a:ext cx="7415784" cy="1179132"/>
              </a:xfrm>
              <a:prstGeom prst="rect">
                <a:avLst/>
              </a:prstGeom>
              <a:blipFill rotWithShape="1">
                <a:blip r:embed="rId4"/>
                <a:stretch>
                  <a:fillRect l="-7" t="-24" r="2" b="-55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12_1#d757837ae.bracket?vcp=1&amp;vop=1&amp;vis=1&amp;pid=fb3a61521&amp;color=0,0,0&amp;vpa=10&amp;vtp=1" title=""/>
          <p:cNvSpPr/>
          <p:nvPr/>
        </p:nvSpPr>
        <p:spPr>
          <a:xfrm>
            <a:off x="3710019" y="1555465"/>
            <a:ext cx="515938" cy="548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11_4#d757837ae.choices?htil=1&amp;vcp=1&amp;vop=1&amp;vis=1&amp;pid=fb3a61521&amp;color=0,0,0&amp;vtp=1&amp;bbb=1&amp;hb=1" title=""/>
              <p:cNvSpPr/>
              <p:nvPr/>
            </p:nvSpPr>
            <p:spPr>
              <a:xfrm>
                <a:off x="932688" y="2124551"/>
                <a:ext cx="7415784" cy="37808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B.两电阻串联与并联的总阻值之比为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C.将两电阻串联接入电路，通电后，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两端电压之比为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D.将两电阻并联接入电路，通电1分钟，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的热量与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产生的热量之比为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: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11_4#d757837ae.choices?htil=1&amp;vcp=1&amp;vop=1&amp;vis=1&amp;pid=fb3a6152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24551"/>
                <a:ext cx="7415784" cy="3780854"/>
              </a:xfrm>
              <a:prstGeom prst="rect">
                <a:avLst/>
              </a:prstGeom>
              <a:blipFill rotWithShape="1">
                <a:blip r:embed="rId5"/>
                <a:stretch>
                  <a:fillRect l="-7" t="-13" r="-735" b="-2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13_1#0529478b7?iti=2&amp;htil=2&amp;vcp=1&amp;vop=1&amp;vis=1&amp;pid=fb3a6152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8379" y="1563592"/>
            <a:ext cx="3099816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13_2#0529478b7?iti=2&amp;htil=2&amp;vcp=1&amp;vop=1&amp;vis=1&amp;pid=fb3a61521&amp;color=0,0,0&amp;vtp=1&amp;bbb=1" title=""/>
          <p:cNvSpPr/>
          <p:nvPr/>
        </p:nvSpPr>
        <p:spPr>
          <a:xfrm>
            <a:off x="9112981" y="417776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图25-2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6_BD.13_3#0529478b7?htil=2&amp;vcp=1&amp;vop=1&amp;vis=1&amp;pid=fb3a61521&amp;color=0,0,0&amp;vtp=1&amp;bt=1&amp;bbb=1&amp;hb=1" title=""/>
              <p:cNvSpPr/>
              <p:nvPr/>
            </p:nvSpPr>
            <p:spPr>
              <a:xfrm>
                <a:off x="932688" y="1545304"/>
                <a:ext cx="7086600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（2025·黑龙江）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如图25-2是探究电流通过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导体时产生的热量跟电阻大小的关系的实验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装置，实验中通过观察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来比较电阻产生的热量。若通过电阻的电流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生的热量为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6_BD.13_3#0529478b7?htil=2&amp;vcp=1&amp;vop=1&amp;vis=1&amp;pid=fb3a6152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7086600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-620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6_AN.14_1#0529478b7.blank?vcp=1&amp;vop=1&amp;vis=1&amp;pid=fb3a61521&amp;color=0,0,0&amp;vpa=11&amp;vtp=1&amp;bbb=1" title=""/>
              <p:cNvSpPr/>
              <p:nvPr/>
            </p:nvSpPr>
            <p:spPr>
              <a:xfrm>
                <a:off x="4476781" y="2927826"/>
                <a:ext cx="3362325" cy="4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形管中液面高度差</a:t>
                </a:r>
                <a:endParaRPr lang="en-US" altLang="zh-CN" sz="1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QB_6_AN.14_1#0529478b7.blank?vcp=1&amp;vop=1&amp;vis=1&amp;pid=fb3a61521&amp;color=0,0,0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81" y="2927826"/>
                <a:ext cx="3362325" cy="420307"/>
              </a:xfrm>
              <a:prstGeom prst="rect">
                <a:avLst/>
              </a:prstGeom>
              <a:blipFill rotWithShape="1">
                <a:blip r:embed="rId5"/>
                <a:stretch>
                  <a:fillRect l="-1" t="-113" r="1" b="-5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15_1#0529478b7.blank?vcp=1&amp;vop=1&amp;vis=1&amp;pid=fb3a61521&amp;color=0,0,0&amp;vpa=12&amp;vtp=1&amp;bbb=1" title=""/>
          <p:cNvSpPr/>
          <p:nvPr/>
        </p:nvSpPr>
        <p:spPr>
          <a:xfrm>
            <a:off x="2728944" y="4732369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12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16_1#4d6e5d4db?iti=3&amp;htil=3&amp;vcp=1&amp;vop=1&amp;vis=1&amp;pid=fb3a6152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5864" y="1609820"/>
            <a:ext cx="3182112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16_2#4d6e5d4db?iti=3&amp;htil=3&amp;vcp=1&amp;vop=1&amp;vis=1&amp;pid=fb3a61521&amp;color=0,0,0&amp;vtp=1&amp;bbb=1" title=""/>
          <p:cNvSpPr/>
          <p:nvPr/>
        </p:nvSpPr>
        <p:spPr>
          <a:xfrm>
            <a:off x="9101614" y="469947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16_3#4d6e5d4db?htil=3&amp;vcp=1&amp;vop=1&amp;vis=1&amp;pid=fb3a61521&amp;color=0,0,0&amp;vtp=1&amp;bt=1&amp;bbb=1&amp;hb=1" title=""/>
              <p:cNvSpPr/>
              <p:nvPr/>
            </p:nvSpPr>
            <p:spPr>
              <a:xfrm>
                <a:off x="932688" y="1591532"/>
                <a:ext cx="7004304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（2025·安徽）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如图25-3所示电路中，电源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电压保持不变，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均为定值电阻，其中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，电流表的示数为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整个电路共产生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的热量，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16_3#4d6e5d4db?htil=3&amp;vcp=1&amp;vop=1&amp;vis=1&amp;pid=fb3a6152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91532"/>
                <a:ext cx="7004304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7" r="-4023" b="-2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17_1#4d6e5d4db.blank?vcp=1&amp;vop=1&amp;vis=1&amp;pid=fb3a61521&amp;color=0,0,0&amp;vpa=13&amp;vtp=1" title=""/>
          <p:cNvSpPr/>
          <p:nvPr/>
        </p:nvSpPr>
        <p:spPr>
          <a:xfrm>
            <a:off x="4575651" y="4130897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18_1#9b565b477?vcp=1&amp;vop=1&amp;vis=1&amp;pid=fb3a61521&amp;color=0,0,0&amp;vtp=1&amp;bt=1&amp;bbb=1&amp;hb=1" title=""/>
              <p:cNvSpPr/>
              <p:nvPr/>
            </p:nvSpPr>
            <p:spPr>
              <a:xfrm>
                <a:off x="932688" y="818102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小杰和小芳在探究“电流产生的热量与哪些因素有关系”的实验中，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在两个透明容器中密封等量的空气，各放置一段电阻丝，并连接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一个装水的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形管，通过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形管中水面的高度差来判断电阻产生热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量的多少。装置的密封性能良好，电源电压为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18_1#9b565b477?vcp=1&amp;vop=1&amp;vis=1&amp;pid=fb3a6152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18102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9" r="-3946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18_2#9b565b477?iti=4&amp;vcp=1&amp;vop=1&amp;vis=1&amp;pid=fb3a6152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144" y="3443954"/>
            <a:ext cx="5312664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18_3#9b565b477?iti=4&amp;vcp=1&amp;vop=1&amp;vis=1&amp;pid=fb3a61521&amp;color=0,0,0&amp;vtp=1&amp;bbb=1" title=""/>
          <p:cNvSpPr/>
          <p:nvPr/>
        </p:nvSpPr>
        <p:spPr>
          <a:xfrm>
            <a:off x="5549170" y="547290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19_1#27545eac2?vcp=1&amp;vop=1&amp;vis=1&amp;pid=9b565b477&amp;color=0,0,0&amp;vtp=1&amp;bt=1&amp;bbb=1&amp;hb=1" title=""/>
          <p:cNvSpPr/>
          <p:nvPr/>
        </p:nvSpPr>
        <p:spPr>
          <a:xfrm>
            <a:off x="932688" y="143202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小杰根据如图25-4甲所示观察到的现象得到“在通电时间和电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阻相同时，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，电阻产生的热量越多”的结论。</a:t>
            </a:r>
            <a:endParaRPr lang="en-US" altLang="zh-CN" sz="2800"/>
          </a:p>
        </p:txBody>
      </p:sp>
      <p:sp>
        <p:nvSpPr>
          <p:cNvPr id="3" name="QB_7_AN.20_1#27545eac2.blank?vcp=1&amp;vop=1&amp;vis=1&amp;pid=9b565b477&amp;color=0,0,0&amp;vpa=14&amp;vtp=1&amp;bbb=1" title=""/>
          <p:cNvSpPr/>
          <p:nvPr/>
        </p:nvSpPr>
        <p:spPr>
          <a:xfrm>
            <a:off x="2728944" y="2028285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电流越大</a:t>
            </a:r>
            <a:endParaRPr lang="en-US" altLang="zh-CN" sz="2800"/>
          </a:p>
        </p:txBody>
      </p:sp>
      <p:pic>
        <p:nvPicPr>
          <p:cNvPr id="4" name="QB_7_BD.19_2#27545eac2?iti=5&amp;vcp=1&amp;vop=1&amp;vis=1&amp;visfb=1&amp;pid=9b565b477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4992" y="2769457"/>
            <a:ext cx="5468112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19_3#27545eac2?iti=5&amp;vcp=1&amp;vop=1&amp;vis=1&amp;visfb=1&amp;pid=9b565b477&amp;color=0,0,0&amp;vtp=1&amp;bbb=1" title=""/>
          <p:cNvSpPr/>
          <p:nvPr/>
        </p:nvSpPr>
        <p:spPr>
          <a:xfrm>
            <a:off x="5553742" y="485327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7_BD.21_1#2fb3bdbc9?vcp=1&amp;vop=1&amp;vis=1&amp;pid=9b565b477&amp;color=0,0,0&amp;vtp=1&amp;bt=1&amp;bbb=1&amp;hb=1" title=""/>
          <p:cNvSpPr/>
          <p:nvPr/>
        </p:nvSpPr>
        <p:spPr>
          <a:xfrm>
            <a:off x="932688" y="835120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小芳猜想电流产生的热量与电阻大小有关，下列能支持她猜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想的现象是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C_7_AN.22_1#2fb3bdbc9.blank?vcp=1&amp;vop=1&amp;vis=1&amp;pid=9b565b477&amp;color=0,0,0&amp;vpa=15&amp;vtp=1" title=""/>
          <p:cNvSpPr/>
          <p:nvPr/>
        </p:nvSpPr>
        <p:spPr>
          <a:xfrm>
            <a:off x="2690844" y="1431385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7_BD.21_2#2fb3bdbc9.choices?vcp=1&amp;vop=1&amp;vis=1&amp;pid=9b565b477&amp;color=0,0,0&amp;vtp=1&amp;bbb=1" title=""/>
              <p:cNvSpPr/>
              <p:nvPr/>
            </p:nvSpPr>
            <p:spPr>
              <a:xfrm>
                <a:off x="932688" y="2045557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A.正常工作时，“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”的灯泡比“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”的灯泡亮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B.接线板上接入的用电器越多，导线越容易发热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C.电熨斗工作时发热明显，而与之相连的导线却不怎么热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7_BD.21_2#2fb3bdbc9.choices?vcp=1&amp;vop=1&amp;vis=1&amp;pid=9b565b47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045557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2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C_7_BD.21_3#2fb3bdbc9?iti=6&amp;vcp=1&amp;vop=1&amp;vis=1&amp;visfb=1&amp;pid=9b565b477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112" y="4026757"/>
            <a:ext cx="3547872" cy="127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7_BD.21_4#2fb3bdbc9?iti=6&amp;vcp=1&amp;vop=1&amp;vis=1&amp;visfb=1&amp;pid=9b565b477&amp;color=0,0,0&amp;vtp=1&amp;bbb=1" title=""/>
          <p:cNvSpPr/>
          <p:nvPr/>
        </p:nvSpPr>
        <p:spPr>
          <a:xfrm>
            <a:off x="5553742" y="542477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23_1#9c83f154d?vcp=1&amp;vop=1&amp;vis=1&amp;pid=9b565b477&amp;color=0,0,0&amp;vtp=1&amp;bt=1&amp;bbb=1&amp;hb=1" title=""/>
              <p:cNvSpPr/>
              <p:nvPr/>
            </p:nvSpPr>
            <p:spPr>
              <a:xfrm>
                <a:off x="932688" y="720000"/>
                <a:ext cx="10323576" cy="27920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为了验证猜想，小芳选用了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的电阻丝进行实验，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如图25-4乙所示，请你用笔画线把电路连接完整。闭合开关，她发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现较长时间后两个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形管的高度差均不明显，原因是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。请你提出改进办法：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23_1#9c83f154d?vcp=1&amp;vop=1&amp;vis=1&amp;pid=9b565b477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2792032"/>
              </a:xfrm>
              <a:prstGeom prst="rect">
                <a:avLst/>
              </a:prstGeom>
              <a:blipFill rotWithShape="1">
                <a:blip r:embed="rId3"/>
                <a:stretch>
                  <a:fillRect l="-5" t="-20" r="-4106" b="-1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24_1#9c83f154d.blank?vcp=1&amp;vop=1&amp;vis=1&amp;pid=9b565b477&amp;color=0,0,0&amp;vpa=16&amp;vtp=1&amp;bbb=1&amp;hb=1" title=""/>
          <p:cNvSpPr/>
          <p:nvPr/>
        </p:nvSpPr>
        <p:spPr>
          <a:xfrm>
            <a:off x="932689" y="1828837"/>
            <a:ext cx="10323321" cy="10775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5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电路中电流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太小或电源电压太低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7_AN.26_1#9c83f154d.blank?vcp=1&amp;vop=1&amp;vis=1&amp;pid=9b565b477&amp;color=0,0,0&amp;vpa=17&amp;vtp=1&amp;bbb=1&amp;hb=1" title=""/>
              <p:cNvSpPr/>
              <p:nvPr/>
            </p:nvSpPr>
            <p:spPr>
              <a:xfrm>
                <a:off x="932689" y="2400337"/>
                <a:ext cx="10323321" cy="10775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                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的电阻丝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换为阻值更小的电阻丝或增大电源电压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7_AN.26_1#9c83f154d.blank?vcp=1&amp;vop=1&amp;vis=1&amp;pid=9b565b477&amp;color=0,0,0&amp;vpa=17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2400337"/>
                <a:ext cx="10323321" cy="1077532"/>
              </a:xfrm>
              <a:prstGeom prst="rect">
                <a:avLst/>
              </a:prstGeom>
              <a:blipFill rotWithShape="1">
                <a:blip r:embed="rId4"/>
                <a:stretch>
                  <a:fillRect l="-5" t="-3" r="0" b="-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B_7_BD.25_1#9c83f154d?iti=7&amp;htil=4&amp;vcp=1&amp;vop=1&amp;vis=1&amp;visfb=1&amp;pid=9b565b477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634396"/>
            <a:ext cx="5111496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25_2#9c83f154d?iti=7&amp;htil=4&amp;vcp=1&amp;vop=1&amp;vis=1&amp;visfb=1&amp;pid=9b565b477&amp;color=0,0,0&amp;vtp=1&amp;bbb=1" title=""/>
          <p:cNvSpPr/>
          <p:nvPr/>
        </p:nvSpPr>
        <p:spPr>
          <a:xfrm>
            <a:off x="2924842" y="5565304"/>
            <a:ext cx="1090612" cy="5126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图25-4</a:t>
            </a:r>
            <a:endParaRPr lang="en-US" altLang="zh-CN" sz="2800"/>
          </a:p>
        </p:txBody>
      </p:sp>
      <p:sp>
        <p:nvSpPr>
          <p:cNvPr id="7" name="QB_7_AN.27_1#9c83f154d?htil=4&amp;vcp=1&amp;vop=1&amp;vis=1&amp;pid=9b565b477&amp;color=0,0,0&amp;vtp=1&amp;bbb=1" title=""/>
          <p:cNvSpPr/>
          <p:nvPr/>
        </p:nvSpPr>
        <p:spPr>
          <a:xfrm>
            <a:off x="6089904" y="3716692"/>
            <a:ext cx="5157216" cy="5060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8" name="QB_7_AN.27_2#9c83f154d?htil=4&amp;vcp=1&amp;vop=1&amp;vis=1&amp;pid=9b565b477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896" y="4349724"/>
            <a:ext cx="2999232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28_1#3cb6b4ccd?iti=8&amp;htil=5&amp;vcp=1&amp;vop=1&amp;vis=1&amp;pid=fb3a61521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3167" y="1274286"/>
            <a:ext cx="2807208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28_2#3cb6b4ccd?iti=8&amp;htil=5&amp;vcp=1&amp;vop=1&amp;vis=1&amp;pid=fb3a61521&amp;color=0,0,0&amp;vtp=1&amp;bbb=1" title=""/>
          <p:cNvSpPr/>
          <p:nvPr/>
        </p:nvSpPr>
        <p:spPr>
          <a:xfrm>
            <a:off x="9181465" y="306549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28_3#3cb6b4ccd?htil=5&amp;vcp=1&amp;vop=1&amp;vis=1&amp;pid=fb3a61521&amp;color=0,0,0&amp;vtp=1&amp;bt=1&amp;bbb=1&amp;hb=1&amp;hs=1" title=""/>
              <p:cNvSpPr/>
              <p:nvPr/>
            </p:nvSpPr>
            <p:spPr>
              <a:xfrm>
                <a:off x="932688" y="1255998"/>
                <a:ext cx="7379208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（2025·深圳市模拟改编）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小明设计了一款简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易烘干器模型，其简化电路如图25-5甲所示。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电源电压恒为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为一种特殊发热电阻，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其阻值随温度变化的关系如图乙所示。只闭合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28_3#3cb6b4ccd?htil=5&amp;vcp=1&amp;vop=1&amp;vis=1&amp;pid=fb3a6152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5998"/>
                <a:ext cx="7379208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7" t="-24" r="5"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29_1#3cb6b4ccd.blank?vcp=1&amp;vop=1&amp;vis=1&amp;pid=fb3a61521&amp;color=0,0,0&amp;vpa=18&amp;vtp=1&amp;bbb=1" title=""/>
          <p:cNvSpPr/>
          <p:nvPr/>
        </p:nvSpPr>
        <p:spPr>
          <a:xfrm>
            <a:off x="4281964" y="4372070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</a:t>
            </a:r>
            <a:endParaRPr lang="en-US" altLang="zh-CN" sz="2800"/>
          </a:p>
        </p:txBody>
      </p:sp>
      <p:sp>
        <p:nvSpPr>
          <p:cNvPr id="6" name="QB_6_AN.30_1#3cb6b4ccd.blank?vcp=1&amp;vop=1&amp;vis=1&amp;pid=fb3a61521&amp;color=0,0,0&amp;vpa=19&amp;vtp=1" title=""/>
          <p:cNvSpPr/>
          <p:nvPr/>
        </p:nvSpPr>
        <p:spPr>
          <a:xfrm>
            <a:off x="9735471" y="4372070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</a:t>
            </a:r>
            <a:endParaRPr lang="en-US" altLang="zh-CN" sz="2800"/>
          </a:p>
        </p:txBody>
      </p:sp>
      <p:sp>
        <p:nvSpPr>
          <p:cNvPr id="7" name="QB_6_AN.31_1#3cb6b4ccd.blank?vcp=1&amp;vop=1&amp;vis=1&amp;pid=fb3a61521&amp;color=0,0,0&amp;vpa=20&amp;vtp=1" title=""/>
          <p:cNvSpPr/>
          <p:nvPr/>
        </p:nvSpPr>
        <p:spPr>
          <a:xfrm>
            <a:off x="6985477" y="4998815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</a:t>
            </a:r>
            <a:endParaRPr lang="en-US" altLang="zh-CN" sz="2800"/>
          </a:p>
        </p:txBody>
      </p:sp>
      <mc:AlternateContent>
        <mc:Choice Requires="a14">
          <p:sp>
            <p:nvSpPr>
              <p:cNvPr id="8" name="QB_6_BD.28_3#3cb6b4ccd?htil=5&amp;vcp=1&amp;vop=1&amp;vis=1&amp;pid=fb3a61521&amp;color=0,0,0&amp;vtp=1&amp;bt=1&amp;bbb=1&amp;hb=1&amp;hs=1" title=""/>
              <p:cNvSpPr/>
              <p:nvPr/>
            </p:nvSpPr>
            <p:spPr>
              <a:xfrm>
                <a:off x="932688" y="3754850"/>
                <a:ext cx="10320018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时，照明灯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正常发光，通过灯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。则当温度为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zh-CN" altLang="en-US" sz="2800" b="1" i="0" kern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此时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消耗的功率达到最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以最大功率工作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B_6_BD.28_3#3cb6b4ccd?htil=5&amp;vcp=1&amp;vop=1&amp;vis=1&amp;pid=fb3a6152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54850"/>
                <a:ext cx="10320018" cy="1849057"/>
              </a:xfrm>
              <a:prstGeom prst="rect">
                <a:avLst/>
              </a:prstGeom>
              <a:blipFill rotWithShape="1">
                <a:blip r:embed="rId5"/>
                <a:stretch>
                  <a:fillRect l="-5" t="-5" r="5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b51d1846c?lid=0a5693351&amp;cid=0a5693351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b51d1846c?lid=0a5693351&amp;cid=0a5693351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b51d1846c?lid=0a5693351&amp;cid=0a5693351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b51d1846c?lid=52067845f&amp;cid=52067845f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b51d1846c?lid=52067845f&amp;cid=52067845f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b51d1846c?lid=52067845f&amp;cid=52067845f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b51d1846c?lid=44176069b&amp;cid=44176069b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b51d1846c?lid=44176069b&amp;cid=44176069b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b51d1846c?lid=44176069b&amp;cid=44176069b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b51d1846c?lid=a782f2eb1&amp;cid=a782f2eb1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b51d1846c?lid=a782f2eb1&amp;cid=a782f2eb1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b51d1846c?lid=a782f2eb1&amp;cid=a782f2eb1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b51d1846c?lid=67633f81c&amp;cid=67633f81c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b51d1846c?lid=67633f81c&amp;cid=67633f81c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b51d1846c?lid=67633f81c&amp;cid=67633f81c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b51d1846c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b51d1846c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b51d1846c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32_1#d59cbd88d?iti=9&amp;htil=6&amp;vcp=1&amp;vop=1&amp;vis=1&amp;pid=fb3a6152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8709" y="1128268"/>
            <a:ext cx="2203704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32_2#d59cbd88d?iti=9&amp;htil=6&amp;vcp=1&amp;vop=1&amp;vis=1&amp;pid=fb3a61521&amp;color=0,0,0&amp;vtp=1&amp;bbb=1" title=""/>
          <p:cNvSpPr/>
          <p:nvPr/>
        </p:nvSpPr>
        <p:spPr>
          <a:xfrm>
            <a:off x="9535255" y="343154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32_3#d59cbd88d?htil=6&amp;vcp=1&amp;vop=1&amp;vis=1&amp;pid=fb3a61521&amp;color=0,0,0&amp;vtp=1&amp;bt=1&amp;bbb=1&amp;hb=1&amp;hs=1" title=""/>
              <p:cNvSpPr/>
              <p:nvPr/>
            </p:nvSpPr>
            <p:spPr>
              <a:xfrm>
                <a:off x="932688" y="1109980"/>
                <a:ext cx="7982712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（2025·深圳改编）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某简易植物工厂，为了给植物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提供光和热，设计了如图25-6所示的电路图。小灯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的规格是“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  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”。电源电压为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加热电阻，阻值大小为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32_3#d59cbd88d?htil=6&amp;vcp=1&amp;vop=1&amp;vis=1&amp;pid=fb3a6152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09980"/>
                <a:ext cx="7982712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6" r="-64" b="-2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BD.33_1#77f0d07a1?htil=6&amp;vcp=1&amp;vop=1&amp;vis=1&amp;pid=d59cbd88d&amp;color=0,0,0&amp;vtp=1&amp;bbb=1" title=""/>
              <p:cNvSpPr/>
              <p:nvPr/>
            </p:nvSpPr>
            <p:spPr>
              <a:xfrm>
                <a:off x="932688" y="3674110"/>
                <a:ext cx="7982712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BD.33_1#77f0d07a1?htil=6&amp;vcp=1&amp;vop=1&amp;vis=1&amp;pid=d59cbd88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74110"/>
                <a:ext cx="7982712" cy="563182"/>
              </a:xfrm>
              <a:prstGeom prst="rect">
                <a:avLst/>
              </a:prstGeom>
              <a:blipFill rotWithShape="1">
                <a:blip r:embed="rId5"/>
                <a:stretch>
                  <a:fillRect l="-6" r="0" b="-12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7_AN.34_1#77f0d07a1?vcp=1&amp;vop=1&amp;vis=1&amp;pid=d59cbd88d&amp;color=0,0,0&amp;vtp=1&amp;bbb=1&amp;hs=1" title=""/>
              <p:cNvSpPr/>
              <p:nvPr/>
            </p:nvSpPr>
            <p:spPr>
              <a:xfrm>
                <a:off x="932688" y="4240022"/>
                <a:ext cx="10323576" cy="1239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𝟏𝟐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AN.34_1#77f0d07a1?vcp=1&amp;vop=1&amp;vis=1&amp;pid=d59cbd88d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240022"/>
                <a:ext cx="10323576" cy="1239457"/>
              </a:xfrm>
              <a:prstGeom prst="rect">
                <a:avLst/>
              </a:prstGeom>
              <a:blipFill rotWithShape="1">
                <a:blip r:embed="rId6"/>
                <a:stretch>
                  <a:fillRect l="-5" t="-10" r="2" b="-55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7_BD.35_1#f907fa3ea?vcp=1&amp;vop=1&amp;vis=1&amp;pid=d59cbd88d&amp;color=0,0,0&amp;vtp=1&amp;bt=1&amp;bbb=1" title=""/>
              <p:cNvSpPr/>
              <p:nvPr/>
            </p:nvSpPr>
            <p:spPr>
              <a:xfrm>
                <a:off x="932688" y="1043590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7_BD.35_1#f907fa3ea?vcp=1&amp;vop=1&amp;vis=1&amp;pid=d59cbd88d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43590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51" r="2" b="-12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7_BD.35_2#f907fa3ea?iti=10&amp;vcp=1&amp;vop=1&amp;vis=1&amp;visfb=1&amp;pid=d59cbd88d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7216" y="1744377"/>
            <a:ext cx="1874520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35_3#f907fa3ea?iti=10&amp;vcp=1&amp;vop=1&amp;vis=1&amp;visfb=1&amp;pid=d59cbd88d&amp;color=0,0,0&amp;vtp=1&amp;bbb=1" title=""/>
          <p:cNvSpPr/>
          <p:nvPr/>
        </p:nvSpPr>
        <p:spPr>
          <a:xfrm>
            <a:off x="5549170" y="366360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图25-6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7_AN.36_1#f907fa3ea?vcp=1&amp;vop=1&amp;vis=1&amp;pid=d59cbd88d&amp;color=0,0,0&amp;vtp=1&amp;bbb=1" title=""/>
              <p:cNvSpPr/>
              <p:nvPr/>
            </p:nvSpPr>
            <p:spPr>
              <a:xfrm>
                <a:off x="932688" y="4233576"/>
                <a:ext cx="10323576" cy="15569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7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bSup>
                            <m:sSubSupPr>
                              <m:alnScr m:val="off"/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额</m:t>
                              </m:r>
                            </m:sub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𝑷</m:t>
                              </m:r>
                            </m:e>
                            <m:sub>
                              <m:r>
                                <m:rPr>
                                  <m:sty m:val="b"/>
                                </m:rPr>
                                <a:rPr lang="en-US" altLang="zh-CN" sz="2800" b="1" baseline="-1000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</a:rPr>
                                <m:t>额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(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𝟏𝟐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𝐖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36_1#f907fa3ea?vcp=1&amp;vop=1&amp;vis=1&amp;pid=d59cbd88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233576"/>
                <a:ext cx="10323576" cy="1556957"/>
              </a:xfrm>
              <a:prstGeom prst="rect">
                <a:avLst/>
              </a:prstGeom>
              <a:blipFill rotWithShape="1">
                <a:blip r:embed="rId5"/>
                <a:stretch>
                  <a:fillRect l="-5" t="-2" r="2" b="-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37_1#4a1901055?iti=11&amp;htil=7&amp;vcp=1&amp;vop=1&amp;vis=1&amp;visfb=1&amp;pid=d59cbd88d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2328" y="1555115"/>
            <a:ext cx="2240280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37_2#4a1901055?iti=11&amp;htil=7&amp;vcp=1&amp;vop=1&amp;vis=1&amp;visfb=1&amp;pid=d59cbd88d&amp;color=0,0,0&amp;vtp=1&amp;bbb=1" title=""/>
          <p:cNvSpPr/>
          <p:nvPr/>
        </p:nvSpPr>
        <p:spPr>
          <a:xfrm>
            <a:off x="9557162" y="389115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37_3#4a1901055?htil=7&amp;vcp=1&amp;vop=1&amp;vis=1&amp;pid=d59cbd88d&amp;color=0,0,0&amp;vtp=1&amp;bt=1&amp;bbb=1" title=""/>
              <p:cNvSpPr/>
              <p:nvPr/>
            </p:nvSpPr>
            <p:spPr>
              <a:xfrm>
                <a:off x="932688" y="1527683"/>
                <a:ext cx="794613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后，通电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37_3#4a1901055?htil=7&amp;vcp=1&amp;vop=1&amp;vis=1&amp;pid=d59cbd88d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27683"/>
                <a:ext cx="7946136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6" t="-90" r="-1899" b="-12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AN.38_1#4a1901055?htil=7&amp;vcp=1&amp;vop=1&amp;vis=1&amp;pid=d59cbd88d&amp;color=0,0,0&amp;vtp=1&amp;bbb=1&amp;hb=1" title=""/>
              <p:cNvSpPr/>
              <p:nvPr/>
            </p:nvSpPr>
            <p:spPr>
              <a:xfrm>
                <a:off x="932688" y="2101469"/>
                <a:ext cx="7946136" cy="647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后，通电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产生的热量为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5" name="QO_7_AN.38_1#4a1901055?htil=7&amp;vcp=1&amp;vop=1&amp;vis=1&amp;pid=d59cbd88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01469"/>
                <a:ext cx="7946136" cy="647700"/>
              </a:xfrm>
              <a:prstGeom prst="rect">
                <a:avLst/>
              </a:prstGeom>
              <a:blipFill rotWithShape="1">
                <a:blip r:embed="rId5"/>
                <a:stretch>
                  <a:fillRect l="-6" t="-39" r="3" b="-1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7_AN.38_1#4a1901055?htil=7&amp;vcp=1&amp;vop=1&amp;vis=1&amp;pid=d59cbd88d&amp;color=0,0,0&amp;vtp=1&amp;bbb=1&amp;hb=1" title=""/>
              <p:cNvSpPr/>
              <p:nvPr/>
            </p:nvSpPr>
            <p:spPr>
              <a:xfrm>
                <a:off x="932688" y="2749169"/>
                <a:ext cx="7946136" cy="134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Sup>
                        <m:sSubSupPr>
                          <m:alnScr m:val="off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</m:ctrlPr>
                        </m:sSub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sub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bSup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7_AN.38_1#4a1901055?htil=7&amp;vcp=1&amp;vop=1&amp;vis=1&amp;pid=d59cbd88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49169"/>
                <a:ext cx="7946136" cy="1346200"/>
              </a:xfrm>
              <a:prstGeom prst="rect">
                <a:avLst/>
              </a:prstGeom>
              <a:blipFill rotWithShape="1">
                <a:blip r:embed="rId6"/>
                <a:stretch>
                  <a:fillRect l="-6" t="-19" r="3" b="-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7_AN.38_1#4a1901055?htil=7&amp;vcp=1&amp;vop=1&amp;vis=1&amp;pid=d59cbd88d&amp;color=0,0,0&amp;vtp=1&amp;bbb=1&amp;hb=1" title=""/>
              <p:cNvSpPr/>
              <p:nvPr/>
            </p:nvSpPr>
            <p:spPr>
              <a:xfrm>
                <a:off x="932688" y="4095369"/>
                <a:ext cx="7946136" cy="12126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后，通电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产生的热量是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7_AN.38_1#4a1901055?htil=7&amp;vcp=1&amp;vop=1&amp;vis=1&amp;pid=d59cbd88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95369"/>
                <a:ext cx="7946136" cy="1212660"/>
              </a:xfrm>
              <a:prstGeom prst="rect">
                <a:avLst/>
              </a:prstGeom>
              <a:blipFill rotWithShape="1">
                <a:blip r:embed="rId7"/>
                <a:stretch>
                  <a:fillRect l="-6" t="-21" r="3" b="-5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1c49325f9?vcp=1&amp;pid=44176069b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1c49325f9?vcp=1&amp;pid=44176069b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多挡位电器</a:t>
            </a:r>
            <a:endParaRPr lang="en-US" altLang="zh-CN" sz="100"/>
          </a:p>
        </p:txBody>
      </p:sp>
      <mc:AlternateContent>
        <mc:Choice Requires="a14">
          <p:sp>
            <p:nvSpPr>
              <p:cNvPr id="4" name="QC_6_BD.39_1#e135f0048?vcp=1&amp;vop=1&amp;vis=1&amp;pid=1c49325f9&amp;color=0,0,0&amp;vtp=1&amp;bbb=1&amp;hb=1" title=""/>
              <p:cNvSpPr/>
              <p:nvPr/>
            </p:nvSpPr>
            <p:spPr>
              <a:xfrm>
                <a:off x="932688" y="1351063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8.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（2025·佛山市南海区模拟）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下列选项所示四种电路设计中，相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同时间内线框里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电阻丝产生总热量最多的是(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39_1#e135f0048?vcp=1&amp;vop=1&amp;vis=1&amp;pid=1c49325f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5" t="-35" r="2" b="-5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40_1#e135f0048.bracket?vcp=1&amp;vop=1&amp;vis=1&amp;pid=1c49325f9&amp;color=0,0,0&amp;vpa=21&amp;vtp=1" title=""/>
          <p:cNvSpPr/>
          <p:nvPr/>
        </p:nvSpPr>
        <p:spPr>
          <a:xfrm>
            <a:off x="9189371" y="19854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6_BD.39_2#e135f0048.choices?vcp=1&amp;vop=1&amp;vis=1&amp;pid=1c49325f9&amp;color=0,0,0&amp;vtp=1&amp;bbb=1" title=""/>
          <p:cNvSpPr/>
          <p:nvPr/>
        </p:nvSpPr>
        <p:spPr>
          <a:xfrm>
            <a:off x="932689" y="2708820"/>
            <a:ext cx="10323320" cy="21583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9300"/>
              </a:lnSpc>
              <a:tabLst>
                <a:tab pos="2627630"/>
                <a:tab pos="5165725"/>
                <a:tab pos="795845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84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98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107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7" name="QC_6_BD.39_2#e135f0048.choice_image?vcp=1&amp;vop=1&amp;vis=1&amp;pid=1c49325f9&amp;color=0,0,0&amp;tib=255,255,255&amp;iip=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5085" y="3171164"/>
            <a:ext cx="1947672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39_2#e135f0048.choice_image?vcp=1&amp;vop=1&amp;vis=1&amp;pid=1c49325f9&amp;color=0,0,0&amp;tib=255,255,255&amp;iip=6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2647" y="3171164"/>
            <a:ext cx="1929384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39_2#e135f0048.choice_image?vcp=1&amp;vop=1&amp;vis=1&amp;pid=1c49325f9&amp;color=0,0,0&amp;tib=255,255,255&amp;iip=7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2014" y="2887700"/>
            <a:ext cx="2157984" cy="1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6_BD.39_2#e135f0048.choice_image?vcp=1&amp;vop=1&amp;vis=1&amp;pid=1c49325f9&amp;color=0,0,0&amp;tib=255,255,255&amp;iip=8&amp;vtp=1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8460" y="2685770"/>
            <a:ext cx="1901952" cy="2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41_1#67320bdc6?vcp=1&amp;vop=1&amp;vis=1&amp;pid=1c49325f9&amp;color=0,0,0&amp;vtp=1&amp;bt=1&amp;bbb=1&amp;hb=1" title=""/>
              <p:cNvSpPr/>
              <p:nvPr/>
            </p:nvSpPr>
            <p:spPr>
              <a:xfrm>
                <a:off x="932688" y="916908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9.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（2025·广州花都区模拟）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如图25-7甲所示的空气炸锅能快捷烹制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食物，图乙是该空气炸锅加热部分的简化电路，有低温、中温和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高温三个挡位，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是发热定值电阻。下列说法中正确的是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41_1#67320bdc6?vcp=1&amp;vop=1&amp;vis=1&amp;pid=1c49325f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16908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24" r="-1000"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42_1#67320bdc6.bracket?vcp=1&amp;vop=1&amp;vis=1&amp;pid=1c49325f9&amp;color=0,0,0&amp;vpa=22&amp;vtp=1" title=""/>
          <p:cNvSpPr/>
          <p:nvPr/>
        </p:nvSpPr>
        <p:spPr>
          <a:xfrm>
            <a:off x="1222407" y="2846673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pic>
        <p:nvPicPr>
          <p:cNvPr id="4" name="QC_6_BD.41_2#67320bdc6?iti=12&amp;htil=8&amp;vcp=1&amp;vop=1&amp;vis=1&amp;pid=1c49325f9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4652" y="3443192"/>
            <a:ext cx="2578608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41_3#67320bdc6?iti=12&amp;htil=8&amp;vcp=1&amp;vop=1&amp;vis=1&amp;pid=1c49325f9&amp;color=0,0,0&amp;vtp=1&amp;bbb=1" title=""/>
          <p:cNvSpPr/>
          <p:nvPr/>
        </p:nvSpPr>
        <p:spPr>
          <a:xfrm>
            <a:off x="8758650" y="506980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图25-7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41_4#67320bdc6.choices?htil=8&amp;vcp=1&amp;vop=1&amp;vis=1&amp;pid=1c49325f9&amp;color=0,0,0&amp;vtp=1&amp;bbb=1" title=""/>
              <p:cNvSpPr/>
              <p:nvPr/>
            </p:nvSpPr>
            <p:spPr>
              <a:xfrm>
                <a:off x="932688" y="3415760"/>
                <a:ext cx="7607808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，该空气炸锅是高温挡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，该空气炸锅是低温挡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C.只闭合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，该空气炸锅是高温挡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D.同时闭合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，该空气炸锅是低温挡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41_4#67320bdc6.choices?htil=8&amp;vcp=1&amp;vop=1&amp;vis=1&amp;pid=1c49325f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15760"/>
                <a:ext cx="7607808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7" t="-4" r="5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3_1#1de020115?vcp=1&amp;vop=1&amp;vis=1&amp;pid=1c49325f9&amp;color=0,0,0&amp;vtp=1&amp;bt=1&amp;bbb=1&amp;hb=1" title=""/>
              <p:cNvSpPr/>
              <p:nvPr/>
            </p:nvSpPr>
            <p:spPr>
              <a:xfrm>
                <a:off x="932688" y="81237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10.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如图25-8所示是某电加热器的工作电路图，电加热器有“高温”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和“低温”两挡，其中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𝟏𝟕𝟔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。当开关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（选填“闭合”或“断开”）时是高温挡。该电加热器低温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挡的电流为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A，正常工作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43_1#1de020115?vcp=1&amp;vop=1&amp;vis=1&amp;pid=1c49325f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12374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600" b="-2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44_1#1de020115.blank?vcp=1&amp;vop=1&amp;vis=1&amp;pid=1c49325f9&amp;color=0,0,0&amp;vpa=23&amp;vtp=1&amp;bbb=1" title=""/>
          <p:cNvSpPr/>
          <p:nvPr/>
        </p:nvSpPr>
        <p:spPr>
          <a:xfrm>
            <a:off x="1300638" y="207729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闭合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QB_6_AN.45_1#1de020115.blank?vcp=1&amp;vop=1&amp;vis=1&amp;pid=1c49325f9&amp;color=0,0,0&amp;vpa=24&amp;vtp=1" title=""/>
          <p:cNvSpPr/>
          <p:nvPr/>
        </p:nvSpPr>
        <p:spPr>
          <a:xfrm>
            <a:off x="2728944" y="2704039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5" name="QB_6_AN.47_1#1de020115.blank?vcp=1&amp;vop=1&amp;vis=1&amp;pid=1c49325f9&amp;color=0,0,0&amp;vpa=25&amp;vtp=1&amp;bbb=1" title=""/>
              <p:cNvSpPr/>
              <p:nvPr/>
            </p:nvSpPr>
            <p:spPr>
              <a:xfrm>
                <a:off x="8409814" y="2810846"/>
                <a:ext cx="1746441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6_AN.47_1#1de020115.blank?vcp=1&amp;vop=1&amp;vis=1&amp;pid=1c49325f9&amp;color=0,0,0&amp;vpa=2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814" y="2810846"/>
                <a:ext cx="1746441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29" t="-78" r="4" b="-8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B_6_BD.46_1#1de020115?iti=13&amp;vcp=1&amp;vop=1&amp;vis=1&amp;pid=1c49325f9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3765" y="3438226"/>
            <a:ext cx="2810566" cy="19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46_2#1de020115?iti=13&amp;vcp=1&amp;vop=1&amp;vis=1&amp;pid=1c49325f9&amp;color=0,0,0&amp;vtp=1&amp;bbb=1" title=""/>
          <p:cNvSpPr/>
          <p:nvPr/>
        </p:nvSpPr>
        <p:spPr>
          <a:xfrm>
            <a:off x="5553742" y="547863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图25-8</a:t>
            </a:r>
            <a:endParaRPr lang="en-US" altLang="zh-CN" sz="280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69600" y="12573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48_1#46a3c8898?iti=14&amp;htil=9&amp;vcp=1&amp;vop=1&amp;vis=1&amp;pid=1c49325f9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780" y="1243552"/>
            <a:ext cx="3465576" cy="31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48_2#46a3c8898?iti=14&amp;htil=9&amp;vcp=1&amp;vop=1&amp;vis=1&amp;pid=1c49325f9&amp;color=0,0,0&amp;vtp=1&amp;bbb=1" title=""/>
          <p:cNvSpPr/>
          <p:nvPr/>
        </p:nvSpPr>
        <p:spPr>
          <a:xfrm>
            <a:off x="8950261" y="448865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图25-9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48_3#46a3c8898?htil=9&amp;vcp=1&amp;vop=1&amp;vis=1&amp;pid=1c49325f9&amp;color=0,0,0&amp;vtp=1&amp;bt=1&amp;bbb=1&amp;hb=1" title=""/>
              <p:cNvSpPr/>
              <p:nvPr/>
            </p:nvSpPr>
            <p:spPr>
              <a:xfrm>
                <a:off x="932688" y="1225264"/>
                <a:ext cx="6720840" cy="443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（2025·威海）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某汽车加热坐椅的工作原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理如图25-9所示，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均为发热电阻，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通过控制开关通断，实现高、中、低三挡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加热功能，其中高、中挡位的电功率分别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。处于低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挡位时开关的通断情况为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，此时电路消耗的总功率为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48_3#46a3c8898?htil=9&amp;vcp=1&amp;vop=1&amp;vis=1&amp;pid=1c49325f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5264"/>
                <a:ext cx="6720840" cy="4439857"/>
              </a:xfrm>
              <a:prstGeom prst="rect">
                <a:avLst/>
              </a:prstGeom>
              <a:blipFill rotWithShape="1">
                <a:blip r:embed="rId4"/>
                <a:stretch>
                  <a:fillRect l="-8" t="-8" r="-1523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6_AN.49_1#46a3c8898.blank?vcp=1&amp;vop=1&amp;vis=1&amp;pid=1c49325f9&amp;color=0,0,0&amp;vpa=26&amp;vtp=1&amp;bbb=1&amp;hb=1" title=""/>
              <p:cNvSpPr/>
              <p:nvPr/>
            </p:nvSpPr>
            <p:spPr>
              <a:xfrm>
                <a:off x="932688" y="4425664"/>
                <a:ext cx="6720840" cy="122040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095"/>
                  </a:lnSpc>
                </a:pPr>
                <a:r>
                  <a:rPr lang="en-US" altLang="zh-CN" sz="2800" b="1" i="0" ker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           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连接2，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断开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6_AN.49_1#46a3c8898.blank?vcp=1&amp;vop=1&amp;vis=1&amp;pid=1c49325f9&amp;color=0,0,0&amp;vpa=26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425664"/>
                <a:ext cx="6720840" cy="1220407"/>
              </a:xfrm>
              <a:prstGeom prst="rect">
                <a:avLst/>
              </a:prstGeom>
              <a:blipFill rotWithShape="1">
                <a:blip r:embed="rId5"/>
                <a:stretch>
                  <a:fillRect l="-8" t="-29" r="8" b="-60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50_1#46a3c8898.blank?vcp=1&amp;vop=1&amp;vis=1&amp;pid=1c49325f9&amp;color=0,0,0&amp;vpa=27&amp;vtp=1&amp;bbb=1" title=""/>
          <p:cNvSpPr/>
          <p:nvPr/>
        </p:nvSpPr>
        <p:spPr>
          <a:xfrm>
            <a:off x="5762656" y="5060029"/>
            <a:ext cx="6143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1_1#8bd6c513f?iti=15&amp;htil=10&amp;vcp=1&amp;vop=1&amp;vis=1&amp;pid=1c49325f9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4153" y="738289"/>
            <a:ext cx="2489254" cy="31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1_2#8bd6c513f?iti=15&amp;htil=10&amp;vcp=1&amp;vop=1&amp;vis=1&amp;pid=1c49325f9&amp;color=0,0,0&amp;vtp=1&amp;bbb=1" title=""/>
          <p:cNvSpPr/>
          <p:nvPr/>
        </p:nvSpPr>
        <p:spPr>
          <a:xfrm>
            <a:off x="9164574" y="3981388"/>
            <a:ext cx="1268412" cy="5414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图25-10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51_3#8bd6c513f?htil=10&amp;vcp=1&amp;vop=1&amp;vis=1&amp;pid=1c49325f9&amp;color=0,0,0&amp;vtp=1&amp;bt=1&amp;bbb=1&amp;hb=1&amp;hs=1" title=""/>
              <p:cNvSpPr/>
              <p:nvPr/>
            </p:nvSpPr>
            <p:spPr>
              <a:xfrm>
                <a:off x="932688" y="720000"/>
                <a:ext cx="7443216" cy="23538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（2024·长沙）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小明为爷爷设计了一款有“速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热”和“保温”两挡的防寒服，内部电路简化如图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25-10所示。电源两端电压为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，电热丝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的阻值恒定，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51_3#8bd6c513f?htil=10&amp;vcp=1&amp;vop=1&amp;vis=1&amp;pid=1c49325f9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7443216" cy="2353882"/>
              </a:xfrm>
              <a:prstGeom prst="rect">
                <a:avLst/>
              </a:prstGeom>
              <a:blipFill rotWithShape="1">
                <a:blip r:embed="rId4"/>
                <a:stretch>
                  <a:fillRect l="-7" t="-23" r="3" b="-2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BD.52_1#037162c26?htil=10&amp;vcp=1&amp;vop=1&amp;vis=1&amp;pid=8bd6c513f&amp;color=0,0,0&amp;vtp=1&amp;bbb=1&amp;hs=1" title=""/>
              <p:cNvSpPr/>
              <p:nvPr/>
            </p:nvSpPr>
            <p:spPr>
              <a:xfrm>
                <a:off x="932688" y="3139160"/>
                <a:ext cx="7443216" cy="5346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只闭合开关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的电流是多大？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BD.52_1#037162c26?htil=10&amp;vcp=1&amp;vop=1&amp;vis=1&amp;pid=8bd6c513f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39160"/>
                <a:ext cx="7443216" cy="534607"/>
              </a:xfrm>
              <a:prstGeom prst="rect">
                <a:avLst/>
              </a:prstGeom>
              <a:blipFill rotWithShape="1">
                <a:blip r:embed="rId5"/>
                <a:stretch>
                  <a:fillRect l="-7" t="-66" r="-244" b="-11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7_AN.53_1#037162c26?htil=10&amp;vcp=1&amp;vop=1&amp;vis=1&amp;pid=8bd6c513f&amp;color=0,0,0&amp;vtp=1&amp;bbb=1&amp;hb=1&amp;hs=1" title=""/>
              <p:cNvSpPr/>
              <p:nvPr/>
            </p:nvSpPr>
            <p:spPr>
              <a:xfrm>
                <a:off x="932688" y="3676688"/>
                <a:ext cx="7443216" cy="11346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解：只闭合开关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时，电路为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的简单电路,通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7_AN.53_1#037162c26?htil=10&amp;vcp=1&amp;vop=1&amp;vis=1&amp;pid=8bd6c513f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676688"/>
                <a:ext cx="7443216" cy="1134682"/>
              </a:xfrm>
              <a:prstGeom prst="rect">
                <a:avLst/>
              </a:prstGeom>
              <a:blipFill rotWithShape="1">
                <a:blip r:embed="rId6"/>
                <a:stretch>
                  <a:fillRect l="-7" t="-3" r="3" b="-5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7_AN.53_1#037162c26?htil=10&amp;vcp=1&amp;vop=1&amp;vis=1&amp;pid=8bd6c513f&amp;color=0,0,0&amp;vtp=1&amp;bbb=1&amp;hb=1&amp;hs=1" title=""/>
              <p:cNvSpPr/>
              <p:nvPr/>
            </p:nvSpPr>
            <p:spPr>
              <a:xfrm>
                <a:off x="935991" y="4819752"/>
                <a:ext cx="10320018" cy="1198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答：只闭合开关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7_AN.53_1#037162c26?htil=10&amp;vcp=1&amp;vop=1&amp;vis=1&amp;pid=8bd6c513f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819752"/>
                <a:ext cx="10320018" cy="1198182"/>
              </a:xfrm>
              <a:prstGeom prst="rect">
                <a:avLst/>
              </a:prstGeom>
              <a:blipFill rotWithShape="1">
                <a:blip r:embed="rId7"/>
                <a:stretch>
                  <a:fillRect t="-221" r="6" b="-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54_1#c275fa0ee?iti=16&amp;htil=11&amp;vcp=1&amp;vop=1&amp;vis=1&amp;visfb=1&amp;pid=8bd6c513f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1954" y="1641824"/>
            <a:ext cx="2267712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54_2#c275fa0ee?iti=16&amp;htil=11&amp;vcp=1&amp;vop=1&amp;vis=1&amp;visfb=1&amp;pid=8bd6c513f&amp;color=0,0,0&amp;vtp=1&amp;bbb=1" title=""/>
          <p:cNvSpPr/>
          <p:nvPr/>
        </p:nvSpPr>
        <p:spPr>
          <a:xfrm>
            <a:off x="9271604" y="466010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图25-10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54_3#c275fa0ee?htil=11&amp;vcp=1&amp;vop=1&amp;vis=1&amp;pid=8bd6c513f&amp;color=0,0,0&amp;vtp=1&amp;bt=1&amp;bbb=1" title=""/>
              <p:cNvSpPr/>
              <p:nvPr/>
            </p:nvSpPr>
            <p:spPr>
              <a:xfrm>
                <a:off x="932688" y="1614392"/>
                <a:ext cx="7918704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只闭合开关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的电功率是多少？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54_3#c275fa0ee?htil=11&amp;vcp=1&amp;vop=1&amp;vis=1&amp;pid=8bd6c513f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614392"/>
                <a:ext cx="7918704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6" t="-39" r="2" b="-12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AN.55_1#c275fa0ee?htil=11&amp;vcp=1&amp;vop=1&amp;vis=1&amp;pid=8bd6c513f&amp;color=0,0,0&amp;vtp=1&amp;bbb=1&amp;hb=1" title=""/>
              <p:cNvSpPr/>
              <p:nvPr/>
            </p:nvSpPr>
            <p:spPr>
              <a:xfrm>
                <a:off x="932688" y="2188178"/>
                <a:ext cx="7918704" cy="2014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解：只闭合开关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时，电路为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的简单电路，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(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答：只闭合开关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的电功率是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55_1#c275fa0ee?htil=11&amp;vcp=1&amp;vop=1&amp;vis=1&amp;pid=8bd6c513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88178"/>
                <a:ext cx="7918704" cy="2014157"/>
              </a:xfrm>
              <a:prstGeom prst="rect">
                <a:avLst/>
              </a:prstGeom>
              <a:blipFill rotWithShape="1">
                <a:blip r:embed="rId5"/>
                <a:stretch>
                  <a:fillRect l="-6" t="-30" r="2" b="-3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7_BD.56_1#4e06b3564?vcp=1&amp;vop=1&amp;vis=1&amp;pid=8bd6c513f&amp;color=0,0,0&amp;vtp=1&amp;bt=1&amp;bbb=1&amp;hb=1" title=""/>
              <p:cNvSpPr/>
              <p:nvPr/>
            </p:nvSpPr>
            <p:spPr>
              <a:xfrm>
                <a:off x="932688" y="118183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电源两端电压为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时，“速热”挡的电功率为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。若更换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的电源，则使用“速热”挡通电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产生的热量是多少？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7_BD.56_1#4e06b3564?vcp=1&amp;vop=1&amp;vis=1&amp;pid=8bd6c513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81830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2372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7_AN.57_1#4e06b3564?iti=17&amp;htil=12&amp;vcp=1&amp;vop=1&amp;vis=1&amp;visfb=1&amp;pid=8bd6c513f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9516" y="2535015"/>
            <a:ext cx="197510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AN.57_2#4e06b3564?iti=17&amp;htil=12&amp;vcp=1&amp;vop=1&amp;vis=1&amp;visfb=1&amp;pid=8bd6c513f&amp;color=0,0,0&amp;vtp=1&amp;bbb=1" title=""/>
          <p:cNvSpPr/>
          <p:nvPr/>
        </p:nvSpPr>
        <p:spPr>
          <a:xfrm>
            <a:off x="9432862" y="510346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图25-10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7_AN.57_3#4e06b3564?htil=12&amp;vcp=1&amp;vop=1&amp;vis=1&amp;pid=8bd6c513f&amp;color=0,0,0&amp;vtp=1&amp;bbb=1&amp;hb=1" title=""/>
              <p:cNvSpPr/>
              <p:nvPr/>
            </p:nvSpPr>
            <p:spPr>
              <a:xfrm>
                <a:off x="932688" y="2388711"/>
                <a:ext cx="8092440" cy="2692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解：两开关都闭合时，两电阻并联，由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此时电路功率最大，为“速热”挡，已知电源两端电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𝑼𝑰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可得，干路中的电流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𝐖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57_3#4e06b3564?htil=12&amp;vcp=1&amp;vop=1&amp;vis=1&amp;pid=8bd6c513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388711"/>
                <a:ext cx="8092440" cy="2692400"/>
              </a:xfrm>
              <a:prstGeom prst="rect">
                <a:avLst/>
              </a:prstGeom>
              <a:blipFill rotWithShape="1">
                <a:blip r:embed="rId5"/>
                <a:stretch>
                  <a:fillRect l="-6" t="-18" r="6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0a5693351.fixed?vcp=1&amp;pid=b51d1846c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0a5693351.fixed?vcp=1&amp;pid=b51d1846c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0a5693351.fixed?vcp=1&amp;pid=b51d1846c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AN.57_4#4e06b3564?iti=18&amp;htil=13&amp;vcp=1&amp;vop=1&amp;vis=1&amp;visfb=1&amp;pid=8bd6c513f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8337" y="1102455"/>
            <a:ext cx="1801368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AN.57_5#4e06b3564?iti=18&amp;htil=13&amp;vcp=1&amp;vop=1&amp;vis=1&amp;visfb=1&amp;pid=8bd6c513f&amp;color=0,0,0&amp;vtp=1&amp;bbb=1" title=""/>
          <p:cNvSpPr/>
          <p:nvPr/>
        </p:nvSpPr>
        <p:spPr>
          <a:xfrm>
            <a:off x="9564815" y="3506311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图25-10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AN.57_6#4e06b3564?htil=13&amp;vcp=1&amp;vop=1&amp;vis=1&amp;pid=8bd6c513f&amp;color=0,0,0&amp;mp=1&amp;vtp=1&amp;bt=1&amp;bbb=1&amp;hb=1&amp;hs=1" title=""/>
              <p:cNvSpPr/>
              <p:nvPr/>
            </p:nvSpPr>
            <p:spPr>
              <a:xfrm>
                <a:off x="932688" y="1075023"/>
                <a:ext cx="8385048" cy="3474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𝑰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若换成电压为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的电源，电路中的总电流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7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f>
                            <m:fPr>
                              <m:type m:val="bar"/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𝟒</m:t>
                              </m:r>
                            </m:num>
                            <m:den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使用“速热”挡通电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AN.57_6#4e06b3564?htil=13&amp;vcp=1&amp;vop=1&amp;vis=1&amp;pid=8bd6c513f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75023"/>
                <a:ext cx="8385048" cy="3474657"/>
              </a:xfrm>
              <a:prstGeom prst="rect">
                <a:avLst/>
              </a:prstGeom>
              <a:blipFill rotWithShape="1">
                <a:blip r:embed="rId4"/>
                <a:stretch>
                  <a:fillRect l="-6" t="-17" r="5" b="-1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AN.57_6#4e06b3564?htil=13&amp;vcp=1&amp;vop=1&amp;vis=1&amp;pid=8bd6c513f&amp;color=0,0,0&amp;mp=1&amp;vtp=1&amp;bt=1&amp;bbb=1&amp;hb=1&amp;hs=1" title=""/>
              <p:cNvSpPr/>
              <p:nvPr/>
            </p:nvSpPr>
            <p:spPr>
              <a:xfrm>
                <a:off x="935991" y="4537805"/>
                <a:ext cx="1032001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′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答：使用“速热”挡通电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57_6#4e06b3564?htil=13&amp;vcp=1&amp;vop=1&amp;vis=1&amp;pid=8bd6c513f&amp;color=0,0,0&amp;mp=1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537805"/>
                <a:ext cx="10320018" cy="1201357"/>
              </a:xfrm>
              <a:prstGeom prst="rect">
                <a:avLst/>
              </a:prstGeom>
              <a:blipFill rotWithShape="1">
                <a:blip r:embed="rId5"/>
                <a:stretch>
                  <a:fillRect t="-8" r="6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8_1#5312e9af5?iti=19&amp;htil=14&amp;vcp=1&amp;vop=1&amp;vis=1&amp;pid=1c49325f9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1472660"/>
            <a:ext cx="3236976" cy="32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8_2#5312e9af5?iti=19&amp;htil=14&amp;vcp=1&amp;vop=1&amp;vis=1&amp;pid=1c49325f9&amp;color=0,0,0&amp;vtp=1&amp;bbb=1" title=""/>
          <p:cNvSpPr/>
          <p:nvPr/>
        </p:nvSpPr>
        <p:spPr>
          <a:xfrm>
            <a:off x="8995093" y="4836636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58_3#5312e9af5?htil=14&amp;vcp=1&amp;vop=1&amp;vis=1&amp;pid=1c49325f9&amp;color=0,0,0&amp;vtp=1&amp;bt=1&amp;bbb=1&amp;hb=1" title=""/>
              <p:cNvSpPr/>
              <p:nvPr/>
            </p:nvSpPr>
            <p:spPr>
              <a:xfrm>
                <a:off x="932688" y="1454372"/>
                <a:ext cx="6949440" cy="38425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（2025·扬州）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某电水壶内部电路简化后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如图25-11，当开关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都闭合，电水壶处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于加热状态，水烧开后温控开关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自动断开，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电水壶处于保温状态。已知电阻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保温时通过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3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𝒄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/(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⋅℃)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58_3#5312e9af5?htil=14&amp;vcp=1&amp;vop=1&amp;vis=1&amp;pid=1c49325f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54372"/>
                <a:ext cx="6949440" cy="3842576"/>
              </a:xfrm>
              <a:prstGeom prst="rect">
                <a:avLst/>
              </a:prstGeom>
              <a:blipFill rotWithShape="1">
                <a:blip r:embed="rId4"/>
                <a:stretch>
                  <a:fillRect l="-7" t="-6" r="-4251" b="-22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59_1#55a88e45b?iti=20&amp;htil=15&amp;vcp=1&amp;vop=1&amp;vis=1&amp;visfb=1&amp;pid=5312e9af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9936" y="1477232"/>
            <a:ext cx="3236976" cy="32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59_2#55a88e45b?iti=20&amp;htil=15&amp;vcp=1&amp;vop=1&amp;vis=1&amp;visfb=1&amp;pid=5312e9af5&amp;color=0,0,0&amp;vtp=1&amp;bbb=1" title=""/>
          <p:cNvSpPr/>
          <p:nvPr/>
        </p:nvSpPr>
        <p:spPr>
          <a:xfrm>
            <a:off x="8864029" y="4822793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59_3#55a88e45b?htil=15&amp;vcp=1&amp;vop=1&amp;vis=1&amp;pid=5312e9af5&amp;color=0,0,0&amp;mp=1&amp;vtp=1&amp;bt=1&amp;bbb=1&amp;hb=1" title=""/>
              <p:cNvSpPr/>
              <p:nvPr/>
            </p:nvSpPr>
            <p:spPr>
              <a:xfrm>
                <a:off x="932688" y="1449800"/>
                <a:ext cx="6949440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、初温为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的水加热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，水吸收的热量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59_3#55a88e45b?htil=15&amp;vcp=1&amp;vop=1&amp;vis=1&amp;pid=5312e9af5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49800"/>
                <a:ext cx="6949440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7" t="-8" r="7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7_AN.60_1#55a88e45b?htil=15&amp;vcp=1&amp;vop=1&amp;vis=1&amp;pid=5312e9af5&amp;color=0,0,0&amp;vtp=1&amp;bbb=1&amp;hb=1" title=""/>
          <p:cNvSpPr/>
          <p:nvPr/>
        </p:nvSpPr>
        <p:spPr>
          <a:xfrm>
            <a:off x="932688" y="2656681"/>
            <a:ext cx="6949440" cy="647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解：水吸收的热量</a:t>
            </a:r>
            <a:endParaRPr lang="en-US" altLang="zh-CN" sz="2800"/>
          </a:p>
          <a:p>
            <a:pPr latinLnBrk="1">
              <a:lnSpc>
                <a:spcPts val="100"/>
              </a:lnSpc>
            </a:pPr>
            <a:endParaRPr lang="en-US" altLang="zh-CN" sz="2800"/>
          </a:p>
        </p:txBody>
      </p:sp>
      <mc:AlternateContent>
        <mc:Choice Requires="a14">
          <p:sp>
            <p:nvSpPr>
              <p:cNvPr id="6" name="QO_7_AN.60_1#55a88e45b?htil=15&amp;vcp=1&amp;vop=1&amp;vis=1&amp;pid=5312e9af5&amp;color=0,0,0&amp;vtp=1&amp;bbb=1&amp;hb=1" title=""/>
              <p:cNvSpPr/>
              <p:nvPr/>
            </p:nvSpPr>
            <p:spPr>
              <a:xfrm>
                <a:off x="932688" y="3304381"/>
                <a:ext cx="6949440" cy="1371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𝒄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𝚫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/(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⋅℃)×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℃)=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7_AN.60_1#55a88e45b?htil=15&amp;vcp=1&amp;vop=1&amp;vis=1&amp;pid=5312e9af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304381"/>
                <a:ext cx="6949440" cy="1371600"/>
              </a:xfrm>
              <a:prstGeom prst="rect">
                <a:avLst/>
              </a:prstGeom>
              <a:blipFill rotWithShape="1">
                <a:blip r:embed="rId5"/>
                <a:stretch>
                  <a:fillRect l="-7" t="-35" r="7" b="-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7_AN.60_1#55a88e45b?htil=15&amp;vcp=1&amp;vop=1&amp;vis=1&amp;pid=5312e9af5&amp;color=0,0,0&amp;vtp=1&amp;bbb=1&amp;hb=1" title=""/>
              <p:cNvSpPr/>
              <p:nvPr/>
            </p:nvSpPr>
            <p:spPr>
              <a:xfrm>
                <a:off x="932688" y="4675981"/>
                <a:ext cx="6949440" cy="5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答：水吸收的热量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7_AN.60_1#55a88e45b?htil=15&amp;vcp=1&amp;vop=1&amp;vis=1&amp;pid=5312e9af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75981"/>
                <a:ext cx="6949440" cy="576009"/>
              </a:xfrm>
              <a:prstGeom prst="rect">
                <a:avLst/>
              </a:prstGeom>
              <a:blipFill rotWithShape="1">
                <a:blip r:embed="rId6"/>
                <a:stretch>
                  <a:fillRect l="-7" t="-83" r="7" b="-12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61_1#e7c32b728?iti=21&amp;htil=16&amp;vcp=1&amp;vop=1&amp;vis=1&amp;visfb=1&amp;pid=5312e9af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3248" y="1477232"/>
            <a:ext cx="3236976" cy="32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61_2#e7c32b728?iti=21&amp;htil=16&amp;vcp=1&amp;vop=1&amp;vis=1&amp;visfb=1&amp;pid=5312e9af5&amp;color=0,0,0&amp;vtp=1&amp;bbb=1" title=""/>
          <p:cNvSpPr/>
          <p:nvPr/>
        </p:nvSpPr>
        <p:spPr>
          <a:xfrm>
            <a:off x="8947341" y="4837398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61_3#e7c32b728?htil=16&amp;vcp=1&amp;vop=1&amp;vis=1&amp;pid=5312e9af5&amp;color=0,0,0&amp;vtp=1&amp;bt=1&amp;bbb=1" title=""/>
              <p:cNvSpPr/>
              <p:nvPr/>
            </p:nvSpPr>
            <p:spPr>
              <a:xfrm>
                <a:off x="932688" y="1449800"/>
                <a:ext cx="6949440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电水壶处于加热状态时的电功率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61_3#e7c32b728?htil=16&amp;vcp=1&amp;vop=1&amp;vis=1&amp;pid=5312e9af5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49800"/>
                <a:ext cx="6949440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7" t="-17" r="7" b="-1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AN.62_1#e7c32b728?htil=16&amp;vcp=1&amp;vop=1&amp;vis=1&amp;pid=5312e9af5&amp;color=0,0,0&amp;vtp=1&amp;bbb=1&amp;hb=1" title=""/>
              <p:cNvSpPr/>
              <p:nvPr/>
            </p:nvSpPr>
            <p:spPr>
              <a:xfrm>
                <a:off x="932688" y="2023586"/>
                <a:ext cx="6949440" cy="3309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解：加热时，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都闭合，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被短路，此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时电路中只有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工作，则电水壶处于加热状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态时的电功率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(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答：电水壶处于加热状态时的电功率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62_1#e7c32b728?htil=16&amp;vcp=1&amp;vop=1&amp;vis=1&amp;pid=5312e9af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023586"/>
                <a:ext cx="6949440" cy="3309557"/>
              </a:xfrm>
              <a:prstGeom prst="rect">
                <a:avLst/>
              </a:prstGeom>
              <a:blipFill rotWithShape="1">
                <a:blip r:embed="rId5"/>
                <a:stretch>
                  <a:fillRect l="-7" t="-14" r="7" b="-20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7_BD.63_1#7375e6563?iti=22&amp;htil=17&amp;vcp=1&amp;vop=1&amp;vis=1&amp;visfb=1&amp;pid=5312e9af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960088"/>
            <a:ext cx="3236976" cy="32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7_BD.63_2#7375e6563?iti=22&amp;htil=17&amp;vcp=1&amp;vop=1&amp;vis=1&amp;visfb=1&amp;pid=5312e9af5&amp;color=0,0,0&amp;vtp=1&amp;bbb=1" title=""/>
          <p:cNvSpPr/>
          <p:nvPr/>
        </p:nvSpPr>
        <p:spPr>
          <a:xfrm>
            <a:off x="8995093" y="4318349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7_BD.63_3#7375e6563?htil=17&amp;vcp=1&amp;vop=1&amp;vis=1&amp;pid=5312e9af5&amp;color=0,0,0&amp;vtp=1&amp;bt=1&amp;bbb=1&amp;hb=1" title=""/>
              <p:cNvSpPr/>
              <p:nvPr/>
            </p:nvSpPr>
            <p:spPr>
              <a:xfrm>
                <a:off x="932688" y="932656"/>
                <a:ext cx="6949440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电水壶处于保温状态时，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7_BD.63_3#7375e6563?htil=17&amp;vcp=1&amp;vop=1&amp;vis=1&amp;pid=5312e9af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32656"/>
                <a:ext cx="6949440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7" t="-40" r="7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7_AN.64_1#7375e6563?htil=17&amp;vcp=1&amp;vop=1&amp;vis=1&amp;pid=5312e9af5&amp;color=0,0,0&amp;vtp=1&amp;bbb=1&amp;hb=1" title=""/>
              <p:cNvSpPr/>
              <p:nvPr/>
            </p:nvSpPr>
            <p:spPr>
              <a:xfrm>
                <a:off x="932688" y="2139537"/>
                <a:ext cx="6949440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解：保温时两电阻串联，通过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，则电路中的电流也为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，保温时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，则消耗的电能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𝑼𝑰𝒕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答：电水壶处于保温状态时，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7_AN.64_1#7375e6563?htil=17&amp;vcp=1&amp;vop=1&amp;vis=1&amp;pid=5312e9af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39537"/>
                <a:ext cx="6949440" cy="3792157"/>
              </a:xfrm>
              <a:prstGeom prst="rect">
                <a:avLst/>
              </a:prstGeom>
              <a:blipFill rotWithShape="1">
                <a:blip r:embed="rId5"/>
                <a:stretch>
                  <a:fillRect l="-7" t="-6" r="-3657" b="-1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782f2eb1.fixed?vcp=1&amp;pid=b51d1846c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a782f2eb1.fixed?vcp=1&amp;pid=b51d1846c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a782f2eb1.fixed?vcp=1&amp;pid=b51d1846c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65_1#5b3fda915?iti=23&amp;htil=18&amp;vcp=1&amp;vop=1&amp;vis=1&amp;pid=a782f2eb1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1392" y="1276826"/>
            <a:ext cx="2377440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65_2#5b3fda915?iti=23&amp;htil=18&amp;vcp=1&amp;vop=1&amp;vis=1&amp;pid=a782f2eb1&amp;color=0,0,0&amp;vtp=1&amp;bbb=1" title=""/>
          <p:cNvSpPr/>
          <p:nvPr/>
        </p:nvSpPr>
        <p:spPr>
          <a:xfrm>
            <a:off x="9405906" y="328749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图25-12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65_3#5b3fda915?htil=18&amp;vcp=1&amp;vop=1&amp;vis=1&amp;pid=a782f2eb1&amp;color=0,0,0&amp;vtp=1&amp;bt=1&amp;bbb=1&amp;hb=1&amp;hs=1" title=""/>
              <p:cNvSpPr/>
              <p:nvPr/>
            </p:nvSpPr>
            <p:spPr>
              <a:xfrm>
                <a:off x="932688" y="1258538"/>
                <a:ext cx="78089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（2025·成都）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小彬想制作一款有“低温”“中温” 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“高温”三个挡位的电加热器，电路如图25-12所示。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为单刀多掷开关，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是阻值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的电热丝，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为某种材料制成粗细均匀的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电热丝，最大阻值为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，触点2为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的中点位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65_3#5b3fda915?htil=18&amp;vcp=1&amp;vop=1&amp;vis=1&amp;pid=a782f2eb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8538"/>
                <a:ext cx="780897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9" r="-3420" b="-2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66_1#5b3fda915.blank?vcp=1&amp;vop=1&amp;vis=1&amp;pid=a782f2eb1&amp;color=0,0,0&amp;vpa=28&amp;vtp=1&amp;bbb=1" title=""/>
          <p:cNvSpPr/>
          <p:nvPr/>
        </p:nvSpPr>
        <p:spPr>
          <a:xfrm>
            <a:off x="8000462" y="4361910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高温</a:t>
            </a:r>
            <a:endParaRPr lang="en-US" altLang="zh-CN" sz="2800"/>
          </a:p>
        </p:txBody>
      </p:sp>
      <p:sp>
        <p:nvSpPr>
          <p:cNvPr id="6" name="QB_5_AN.67_1#5b3fda915.blank?vcp=1&amp;vop=1&amp;vis=1&amp;pid=a782f2eb1&amp;color=0,0,0&amp;vpa=29&amp;vtp=1&amp;bbb=1" title=""/>
          <p:cNvSpPr/>
          <p:nvPr/>
        </p:nvSpPr>
        <p:spPr>
          <a:xfrm>
            <a:off x="8321835" y="4988655"/>
            <a:ext cx="11493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440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B_5_BD.65_3#5b3fda915?htil=18&amp;vcp=1&amp;vop=1&amp;vis=1&amp;pid=a782f2eb1&amp;color=0,0,0&amp;vtp=1&amp;bt=1&amp;bbb=1&amp;hb=1&amp;hs=1" title=""/>
              <p:cNvSpPr/>
              <p:nvPr/>
            </p:nvSpPr>
            <p:spPr>
              <a:xfrm>
                <a:off x="935991" y="4392390"/>
                <a:ext cx="1032001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置。当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拨到触点3时，加热器处于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挡；加热器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在“中温”挡下工作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，电路消耗的总电能是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B_5_BD.65_3#5b3fda915?htil=18&amp;vcp=1&amp;vop=1&amp;vis=1&amp;pid=a782f2eb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392390"/>
                <a:ext cx="10320018" cy="1201357"/>
              </a:xfrm>
              <a:prstGeom prst="rect">
                <a:avLst/>
              </a:prstGeom>
              <a:blipFill rotWithShape="1">
                <a:blip r:embed="rId5"/>
                <a:stretch>
                  <a:fillRect t="-8" r="6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68_1#13d9c781b?iti=24&amp;htil=19&amp;vcp=1&amp;vop=1&amp;vis=1&amp;pid=a782f2eb1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8675" y="1276826"/>
            <a:ext cx="2953512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68_2#13d9c781b?iti=24&amp;htil=19&amp;vcp=1&amp;vop=1&amp;vis=1&amp;pid=a782f2eb1&amp;color=0,0,0&amp;vtp=1&amp;bbb=1" title=""/>
          <p:cNvSpPr/>
          <p:nvPr/>
        </p:nvSpPr>
        <p:spPr>
          <a:xfrm>
            <a:off x="9031225" y="3726402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图25-13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5_BD.68_3#13d9c781b?htil=19&amp;vcp=1&amp;vop=1&amp;vis=1&amp;pid=a782f2eb1&amp;color=0,0,0&amp;vtp=1&amp;bt=1&amp;bbb=1&amp;hb=1&amp;hs=1" title=""/>
              <p:cNvSpPr/>
              <p:nvPr/>
            </p:nvSpPr>
            <p:spPr>
              <a:xfrm>
                <a:off x="932688" y="1258538"/>
                <a:ext cx="7232904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小强同学利用家庭实验室中的器材，设计了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一个可调节功率的简易“电饭锅”，如图25-13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所示，电源电压为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，电阻丝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是两个触点。“电饭锅”能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煮饭是利用了电流的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效应。闭合开关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5_BD.68_3#13d9c781b?htil=19&amp;vcp=1&amp;vop=1&amp;vis=1&amp;pid=a782f2eb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8538"/>
                <a:ext cx="7232904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9" r="2" b="-2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69_1#13d9c781b.blank?vcp=1&amp;vop=1&amp;vis=1&amp;pid=a782f2eb1&amp;color=0,0,0&amp;vpa=30&amp;vtp=1" title=""/>
          <p:cNvSpPr/>
          <p:nvPr/>
        </p:nvSpPr>
        <p:spPr>
          <a:xfrm>
            <a:off x="4157694" y="379790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热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QB_5_AN.70_1#13d9c781b.blank?vcp=1&amp;vop=1&amp;vis=1&amp;pid=a782f2eb1&amp;color=0,0,0&amp;vpa=31&amp;vtp=1&amp;bbb=1" title=""/>
              <p:cNvSpPr/>
              <p:nvPr/>
            </p:nvSpPr>
            <p:spPr>
              <a:xfrm>
                <a:off x="3865245" y="4494180"/>
                <a:ext cx="4016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5_AN.70_1#13d9c781b.blank?vcp=1&amp;vop=1&amp;vis=1&amp;pid=a782f2eb1&amp;color=0,0,0&amp;vpa=3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245" y="4494180"/>
                <a:ext cx="401638" cy="412369"/>
              </a:xfrm>
              <a:prstGeom prst="rect">
                <a:avLst/>
              </a:prstGeom>
              <a:blipFill rotWithShape="1">
                <a:blip r:embed="rId5"/>
                <a:stretch>
                  <a:fillRect t="-69" r="79" b="-7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5_AN.71_1#13d9c781b.blank?vcp=1&amp;vop=1&amp;vis=1&amp;pid=a782f2eb1&amp;color=0,0,0&amp;vpa=32&amp;vtp=1&amp;bbb=1" title=""/>
          <p:cNvSpPr/>
          <p:nvPr/>
        </p:nvSpPr>
        <p:spPr>
          <a:xfrm>
            <a:off x="4391056" y="4988655"/>
            <a:ext cx="7921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432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8" name="QB_5_BD.68_3#13d9c781b?htil=19&amp;vcp=1&amp;vop=1&amp;vis=1&amp;pid=a782f2eb1&amp;color=0,0,0&amp;vtp=1&amp;bt=1&amp;bbb=1&amp;hb=1&amp;hs=1" title=""/>
              <p:cNvSpPr/>
              <p:nvPr/>
            </p:nvSpPr>
            <p:spPr>
              <a:xfrm>
                <a:off x="932688" y="4392390"/>
                <a:ext cx="1032001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接通触点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时，“电饭锅”的功率更大。将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接入电路工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产生的热量是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QB_5_BD.68_3#13d9c781b?htil=19&amp;vcp=1&amp;vop=1&amp;vis=1&amp;pid=a782f2eb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392390"/>
                <a:ext cx="10320018" cy="1201357"/>
              </a:xfrm>
              <a:prstGeom prst="rect">
                <a:avLst/>
              </a:prstGeom>
              <a:blipFill rotWithShape="1">
                <a:blip r:embed="rId6"/>
                <a:stretch>
                  <a:fillRect l="-5" t="-8" r="-143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72_1#8ffe42551?vcp=1&amp;vop=1&amp;vis=1&amp;pid=a782f2eb1&amp;color=0,0,0&amp;vtp=1&amp;bt=1&amp;bbb=1&amp;hb=1" title=""/>
          <p:cNvSpPr/>
          <p:nvPr/>
        </p:nvSpPr>
        <p:spPr>
          <a:xfrm>
            <a:off x="932688" y="1473168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（2025·陕西改编）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劳动实践小组为温室育苗基地制作了一个保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温箱，其电路如图25-14甲所示。</a:t>
            </a:r>
            <a:endParaRPr lang="en-US" altLang="zh-CN" sz="2800"/>
          </a:p>
        </p:txBody>
      </p:sp>
      <p:pic>
        <p:nvPicPr>
          <p:cNvPr id="3" name="QO_5_BD.72_2#8ffe42551?iti=25&amp;vcp=1&amp;vop=1&amp;vis=1&amp;pid=a782f2eb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7520" y="2810605"/>
            <a:ext cx="6163056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72_3#8ffe42551?iti=25&amp;vcp=1&amp;vop=1&amp;vis=1&amp;pid=a782f2eb1&amp;color=0,0,0&amp;vtp=1&amp;bbb=1" title=""/>
          <p:cNvSpPr/>
          <p:nvPr/>
        </p:nvSpPr>
        <p:spPr>
          <a:xfrm>
            <a:off x="5464842" y="4812125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73_1#b7488b65b?vcp=1&amp;vop=1&amp;vis=1&amp;pid=8ffe42551&amp;color=0,0,0&amp;vtp=1&amp;bt=1&amp;bbb=1" title=""/>
              <p:cNvSpPr/>
              <p:nvPr/>
            </p:nvSpPr>
            <p:spPr>
              <a:xfrm>
                <a:off x="932688" y="1092740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电热丝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，则电路中的电流是多少？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73_1#b7488b65b?vcp=1&amp;vop=1&amp;vis=1&amp;pid=8ffe42551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92740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96" r="2" b="-12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73_2#b7488b65b?iti=26&amp;vcp=1&amp;vop=1&amp;vis=1&amp;visfb=1&amp;pid=8ffe4255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648" y="1793526"/>
            <a:ext cx="6400800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73_3#b7488b65b?iti=26&amp;vcp=1&amp;vop=1&amp;vis=1&amp;visfb=1&amp;pid=8ffe42551&amp;color=0,0,0&amp;vtp=1&amp;bbb=1" title=""/>
          <p:cNvSpPr/>
          <p:nvPr/>
        </p:nvSpPr>
        <p:spPr>
          <a:xfrm>
            <a:off x="5464842" y="386819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图25-14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74_1#b7488b65b?vcp=1&amp;vop=1&amp;vis=1&amp;pid=8ffe42551&amp;color=0,0,0&amp;vtp=1&amp;bbb=1" title=""/>
              <p:cNvSpPr/>
              <p:nvPr/>
            </p:nvSpPr>
            <p:spPr>
              <a:xfrm>
                <a:off x="932688" y="4447826"/>
                <a:ext cx="10323576" cy="12902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8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解：根据欧姆定律，电路中的电流为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𝑹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答：电热丝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，则电路中的电流是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74_1#b7488b65b?vcp=1&amp;vop=1&amp;vis=1&amp;pid=8ffe4255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447826"/>
                <a:ext cx="10323576" cy="1290257"/>
              </a:xfrm>
              <a:prstGeom prst="rect">
                <a:avLst/>
              </a:prstGeom>
              <a:blipFill rotWithShape="1">
                <a:blip r:embed="rId5"/>
                <a:stretch>
                  <a:fillRect l="-5" t="-22" r="2" b="-5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6a97e86d2?colgroup=7,20&amp;vcp=1&amp;pid=0a5693351&amp;color=0,0,0&amp;vtp=1&amp;bt=1&amp;bbb=1&amp;hb=1" title=""/>
          <p:cNvGraphicFramePr>
            <a:graphicFrameLocks noGrp="1"/>
          </p:cNvGraphicFramePr>
          <p:nvPr/>
        </p:nvGraphicFramePr>
        <p:xfrm>
          <a:off x="932688" y="1458214"/>
          <a:ext cx="10259568" cy="3941573"/>
        </p:xfrm>
        <a:graphic>
          <a:graphicData uri="http://schemas.openxmlformats.org/drawingml/2006/table">
            <a:tbl>
              <a:tblPr/>
              <a:tblGrid>
                <a:gridCol w="2724912"/>
                <a:gridCol w="1234440"/>
                <a:gridCol w="1755648"/>
                <a:gridCol w="3300984"/>
                <a:gridCol w="1243584"/>
              </a:tblGrid>
              <a:tr h="1688656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1.通过实验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了解焦耳定律及其应用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并能用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焦耳定律解释生产生活中的有关现象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2.了解多挡位电器的分析和应用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近三年广东中考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考查情况分析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多挡位电器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电流的热效应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焦耳定律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75_1#c818a22a0?vcp=1&amp;vop=1&amp;vis=1&amp;pid=8ffe42551&amp;color=0,0,0&amp;vtp=1&amp;bt=1&amp;bbb=1&amp;hb=1" title=""/>
              <p:cNvSpPr/>
              <p:nvPr/>
            </p:nvSpPr>
            <p:spPr>
              <a:xfrm>
                <a:off x="932688" y="101190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现增加一个阻值为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的电热丝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，根据实际需求，利用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电热丝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，为保温箱设计两个挡位，高温挡的电功率为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，低温挡的电功率为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。请根据需求，在图乙的虚线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框内将电路连接完整。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75_1#c818a22a0?vcp=1&amp;vop=1&amp;vis=1&amp;pid=8ffe4255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011904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-557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75_2#c818a22a0?iti=27&amp;vcp=1&amp;vop=1&amp;vis=1&amp;visfb=1&amp;pid=8ffe4255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2736" y="3634200"/>
            <a:ext cx="4992624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75_3#c818a22a0?iti=27&amp;vcp=1&amp;vop=1&amp;vis=1&amp;visfb=1&amp;pid=8ffe42551&amp;color=0,0,0&amp;vtp=1&amp;bbb=1" title=""/>
          <p:cNvSpPr/>
          <p:nvPr/>
        </p:nvSpPr>
        <p:spPr>
          <a:xfrm>
            <a:off x="5464842" y="527910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AN.76_1#c818a22a0?vcp=1&amp;vop=1&amp;vis=1&amp;pid=8ffe42551&amp;color=0,0,0&amp;mp=1&amp;vtp=1&amp;bt=1&amp;bbb=1&amp;hb=1" title=""/>
              <p:cNvSpPr/>
              <p:nvPr/>
            </p:nvSpPr>
            <p:spPr>
              <a:xfrm>
                <a:off x="932688" y="1374140"/>
                <a:ext cx="10323576" cy="2108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解：增加一个阻值为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的电热丝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，根据实际需求，利用电热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丝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，为保温箱设计两个挡位，高温挡的电功率为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4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此时的电阻为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𝑷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(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𝐖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AN.76_1#c818a22a0?vcp=1&amp;vop=1&amp;vis=1&amp;pid=8ffe42551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74140"/>
                <a:ext cx="10323576" cy="2108200"/>
              </a:xfrm>
              <a:prstGeom prst="rect">
                <a:avLst/>
              </a:prstGeom>
              <a:blipFill rotWithShape="1">
                <a:blip r:embed="rId3"/>
                <a:stretch>
                  <a:fillRect l="-5" r="-1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AN.76_2#c818a22a0?htil=20&amp;vcp=1&amp;vop=1&amp;vis=1&amp;pid=8ffe4255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4896" y="3490468"/>
            <a:ext cx="5029200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>
        <mc:Choice Requires="a14">
          <p:sp>
            <p:nvSpPr>
              <p:cNvPr id="4" name="QO_6_AN.76_3#c818a22a0?htil=20&amp;vcp=1&amp;vop=1&amp;vis=1&amp;pid=8ffe42551&amp;color=0,0,0&amp;vtp=1&amp;bbb=1&amp;hb=1" title=""/>
              <p:cNvSpPr/>
              <p:nvPr/>
            </p:nvSpPr>
            <p:spPr>
              <a:xfrm>
                <a:off x="932688" y="3463036"/>
                <a:ext cx="515721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此时只有一个电阻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接入电路，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如图所示。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AN.76_3#c818a22a0?htil=20&amp;vcp=1&amp;vop=1&amp;vis=1&amp;pid=8ffe4255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63036"/>
                <a:ext cx="5157216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10" t="-32" r="-44" b="-5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6_AN.76_4#c818a22a0?htil=20&amp;vcp=1&amp;vop=1&amp;vis=1&amp;pid=8ffe42551&amp;color=0,0,0&amp;vtp=1&amp;bbb=1" title=""/>
          <p:cNvSpPr/>
          <p:nvPr/>
        </p:nvSpPr>
        <p:spPr>
          <a:xfrm>
            <a:off x="932688" y="4741799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答：如上图。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uiExpand="1" build="p" animBg="1"/>
      <p:bldP spid="5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77_1#5912540d5?iti=28&amp;htil=21&amp;vcp=1&amp;vop=1&amp;vis=1&amp;pid=a782f2eb1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8544" y="962025"/>
            <a:ext cx="4599432" cy="10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77_2#5912540d5?iti=28&amp;htil=21&amp;vcp=1&amp;vop=1&amp;vis=1&amp;pid=a782f2eb1&amp;color=0,0,0&amp;vtp=1&amp;bbb=1" title=""/>
          <p:cNvSpPr/>
          <p:nvPr/>
        </p:nvSpPr>
        <p:spPr>
          <a:xfrm>
            <a:off x="8304054" y="211315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图25-15</a:t>
            </a:r>
            <a:endParaRPr lang="en-US" altLang="zh-CN" sz="2800"/>
          </a:p>
        </p:txBody>
      </p:sp>
      <p:sp>
        <p:nvSpPr>
          <p:cNvPr id="4" name="QO_5_BD.77_3#5912540d5?htil=21&amp;vcp=1&amp;vop=1&amp;vis=1&amp;pid=a782f2eb1&amp;color=0,0,0&amp;vtp=1&amp;bt=1&amp;bbb=1&amp;hb=1&amp;hs=1" title=""/>
          <p:cNvSpPr/>
          <p:nvPr/>
        </p:nvSpPr>
        <p:spPr>
          <a:xfrm>
            <a:off x="932688" y="943737"/>
            <a:ext cx="5586984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（2024·湖北）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小红用如图25-15甲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所示的手持挂烫机帮家人熨烫衣物，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挂烫机内的水被加热汽化后喷出。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5_BD.77_3#5912540d5?htil=21&amp;vcp=1&amp;vop=1&amp;vis=1&amp;pid=a782f2eb1&amp;color=0,0,0&amp;vtp=1&amp;bt=1&amp;bbb=1&amp;hb=1&amp;hs=1" title=""/>
              <p:cNvSpPr/>
              <p:nvPr/>
            </p:nvSpPr>
            <p:spPr>
              <a:xfrm>
                <a:off x="932688" y="2794889"/>
                <a:ext cx="10320018" cy="31460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如图25-15乙所示为挂烫机的等效电路，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为加热电阻，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为限流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电阻，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为自动温控开关。将挂烫机接入电路，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在位置“1”，前端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电热板被加热，电路中的电流为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；当温度升到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换到位置 “2”，挂烫机处于待机状态，电路中的电流为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，当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温度降到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又回到位置“1”。求：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5_BD.77_3#5912540d5?htil=21&amp;vcp=1&amp;vop=1&amp;vis=1&amp;pid=a782f2eb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94889"/>
                <a:ext cx="10320018" cy="3146044"/>
              </a:xfrm>
              <a:prstGeom prst="rect">
                <a:avLst/>
              </a:prstGeom>
              <a:blipFill rotWithShape="1">
                <a:blip r:embed="rId4"/>
                <a:stretch>
                  <a:fillRect l="-5" t="-8" r="-1035" b="-2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78_1#1b0c249ca?vcp=1&amp;vop=1&amp;vis=1&amp;pid=5912540d5&amp;color=0,0,0&amp;vtp=1&amp;bt=1&amp;bbb=1" title=""/>
              <p:cNvSpPr/>
              <p:nvPr/>
            </p:nvSpPr>
            <p:spPr>
              <a:xfrm>
                <a:off x="932688" y="852709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78_1#1b0c249ca?vcp=1&amp;vop=1&amp;vis=1&amp;pid=5912540d5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52709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96" r="2" b="-12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78_2#1b0c249ca?iti=29&amp;vcp=1&amp;vop=1&amp;vis=1&amp;visfb=1&amp;pid=5912540d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3864" y="1553496"/>
            <a:ext cx="522122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78_3#1b0c249ca?iti=29&amp;vcp=1&amp;vop=1&amp;vis=1&amp;visfb=1&amp;pid=5912540d5&amp;color=0,0,0&amp;vtp=1&amp;bbb=1" title=""/>
          <p:cNvSpPr/>
          <p:nvPr/>
        </p:nvSpPr>
        <p:spPr>
          <a:xfrm>
            <a:off x="5460270" y="282349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图25-15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79_1#1b0c249ca?vcp=1&amp;vop=1&amp;vis=1&amp;pid=5912540d5&amp;color=0,0,0&amp;vtp=1&amp;bbb=1&amp;hb=1" title=""/>
              <p:cNvSpPr/>
              <p:nvPr/>
            </p:nvSpPr>
            <p:spPr>
              <a:xfrm>
                <a:off x="932688" y="3394995"/>
                <a:ext cx="10323576" cy="2585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在位置“1”时，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接入电路，电路中的电流为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阻值</a:t>
                </a:r>
                <a:endParaRPr lang="en-US" altLang="zh-CN" sz="2800"/>
              </a:p>
              <a:p>
                <a:pPr latinLnBrk="1">
                  <a:lnSpc>
                    <a:spcPts val="58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𝑰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79_1#1b0c249ca?vcp=1&amp;vop=1&amp;vis=1&amp;pid=5912540d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394995"/>
                <a:ext cx="10323576" cy="2585657"/>
              </a:xfrm>
              <a:prstGeom prst="rect">
                <a:avLst/>
              </a:prstGeom>
              <a:blipFill rotWithShape="1">
                <a:blip r:embed="rId5"/>
                <a:stretch>
                  <a:fillRect l="-5" t="-11" r="-656" b="-2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80_1#77d21d0d1?vcp=1&amp;vop=1&amp;vis=1&amp;pid=5912540d5&amp;color=0,0,0&amp;vtp=1&amp;bt=1&amp;bbb=1" title=""/>
          <p:cNvSpPr/>
          <p:nvPr/>
        </p:nvSpPr>
        <p:spPr>
          <a:xfrm>
            <a:off x="932688" y="83943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挂烫机待机状态的功率；</a:t>
            </a:r>
            <a:endParaRPr lang="en-US" altLang="zh-CN" sz="2800"/>
          </a:p>
        </p:txBody>
      </p:sp>
      <p:pic>
        <p:nvPicPr>
          <p:cNvPr id="3" name="QO_6_BD.80_2#77d21d0d1?iti=30&amp;vcp=1&amp;vop=1&amp;vis=1&amp;visfb=1&amp;pid=5912540d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5264" y="1531080"/>
            <a:ext cx="5678424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80_3#77d21d0d1?iti=30&amp;vcp=1&amp;vop=1&amp;vis=1&amp;visfb=1&amp;pid=5912540d5&amp;color=0,0,0&amp;vtp=1&amp;bbb=1" title=""/>
          <p:cNvSpPr/>
          <p:nvPr/>
        </p:nvSpPr>
        <p:spPr>
          <a:xfrm>
            <a:off x="5460270" y="290166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图25-15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81_1#77d21d0d1?vcp=1&amp;vop=1&amp;vis=1&amp;pid=5912540d5&amp;color=0,0,0&amp;vtp=1&amp;bbb=1&amp;hb=1" title=""/>
              <p:cNvSpPr/>
              <p:nvPr/>
            </p:nvSpPr>
            <p:spPr>
              <a:xfrm>
                <a:off x="932688" y="3474180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解：当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在位置“2”时，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接入电路，挂烫机处于待机状态，则挂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烫机待机状态的功率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待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答：挂烫机待机状态的功率为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81_1#77d21d0d1?vcp=1&amp;vop=1&amp;vis=1&amp;pid=5912540d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74180"/>
                <a:ext cx="10323576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5" t="-4" r="2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82_1#23e8217ff?iti=31&amp;htil=22&amp;vcp=1&amp;vop=1&amp;vis=1&amp;visfb=1&amp;pid=5912540d5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9844" y="738288"/>
            <a:ext cx="4093522" cy="9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82_2#23e8217ff?iti=31&amp;htil=22&amp;vcp=1&amp;vop=1&amp;vis=1&amp;visfb=1&amp;pid=5912540d5&amp;color=0,0,0&amp;vtp=1&amp;bbb=1" title=""/>
          <p:cNvSpPr/>
          <p:nvPr/>
        </p:nvSpPr>
        <p:spPr>
          <a:xfrm>
            <a:off x="8272399" y="1776768"/>
            <a:ext cx="1268412" cy="53181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BD.82_3#23e8217ff?htil=22&amp;vcp=1&amp;vop=1&amp;vis=1&amp;pid=5912540d5&amp;color=0,0,0&amp;vtp=1&amp;bt=1&amp;bbb=1&amp;hb=1&amp;hs=1" title=""/>
              <p:cNvSpPr/>
              <p:nvPr/>
            </p:nvSpPr>
            <p:spPr>
              <a:xfrm>
                <a:off x="932688" y="720000"/>
                <a:ext cx="5586984" cy="1709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熨烫过程中，电路的电流随时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间变化如图25-15丙所示，挂烫机工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82_3#23e8217ff?htil=22&amp;vcp=1&amp;vop=1&amp;vis=1&amp;pid=5912540d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5586984" cy="1709357"/>
              </a:xfrm>
              <a:prstGeom prst="rect">
                <a:avLst/>
              </a:prstGeom>
              <a:blipFill rotWithShape="1">
                <a:blip r:embed="rId4"/>
                <a:stretch>
                  <a:fillRect l="-9" t="-32" r="-930" b="-3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AN.83_1#23e8217ff?vcp=1&amp;vop=1&amp;vis=1&amp;pid=5912540d5&amp;color=0,0,0&amp;vtp=1&amp;bbb=1&amp;hb=1&amp;hs=1" title=""/>
              <p:cNvSpPr/>
              <p:nvPr/>
            </p:nvSpPr>
            <p:spPr>
              <a:xfrm>
                <a:off x="932688" y="2429357"/>
                <a:ext cx="10323576" cy="1790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解：挂烫机加热状态时的功率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加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47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挂烫机工作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5" name="QO_6_AN.83_1#23e8217ff?vcp=1&amp;vop=1&amp;vis=1&amp;pid=5912540d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29357"/>
                <a:ext cx="10323576" cy="1790700"/>
              </a:xfrm>
              <a:prstGeom prst="rect">
                <a:avLst/>
              </a:prstGeom>
              <a:blipFill rotWithShape="1">
                <a:blip r:embed="rId5"/>
                <a:stretch>
                  <a:fillRect l="-5" t="-27" r="2" b="-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83_1#23e8217ff?vcp=1&amp;vop=1&amp;vis=1&amp;pid=5912540d5&amp;color=0,0,0&amp;vtp=1&amp;bbb=1&amp;hb=1" title=""/>
              <p:cNvSpPr/>
              <p:nvPr/>
            </p:nvSpPr>
            <p:spPr>
              <a:xfrm>
                <a:off x="932688" y="4220439"/>
                <a:ext cx="10323576" cy="1219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48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加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加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待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</a:rPr>
                            <m:t>待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𝟕𝟎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6" name="QO_6_AN.83_1#23e8217ff?vcp=1&amp;vop=1&amp;vis=1&amp;pid=5912540d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220439"/>
                <a:ext cx="10323576" cy="1219200"/>
              </a:xfrm>
              <a:prstGeom prst="rect">
                <a:avLst/>
              </a:prstGeom>
              <a:blipFill rotWithShape="1">
                <a:blip r:embed="rId6"/>
                <a:stretch>
                  <a:fillRect l="-5" t="-19" r="2" b="-10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O_6_AN.83_1#23e8217ff?vcp=1&amp;vop=1&amp;vis=1&amp;pid=5912540d5&amp;color=0,0,0&amp;vtp=1&amp;bbb=1&amp;hb=1" title=""/>
              <p:cNvSpPr/>
              <p:nvPr/>
            </p:nvSpPr>
            <p:spPr>
              <a:xfrm>
                <a:off x="932688" y="5439639"/>
                <a:ext cx="10323576" cy="515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答：挂烫机工作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～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𝟏𝟓𝟎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O_6_AN.83_1#23e8217ff?vcp=1&amp;vop=1&amp;vis=1&amp;pid=5912540d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439639"/>
                <a:ext cx="10323576" cy="515557"/>
              </a:xfrm>
              <a:prstGeom prst="rect">
                <a:avLst/>
              </a:prstGeom>
              <a:blipFill rotWithShape="1">
                <a:blip r:embed="rId7"/>
                <a:stretch>
                  <a:fillRect l="-5" t="-44" r="2" b="-10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67633f81c.fixed?vcp=1&amp;pid=b51d1846c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67633f81c.fixed?vcp=1&amp;pid=b51d1846c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67633f81c.fixed?vcp=1&amp;pid=b51d1846c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84_1#99b7e320c?iti=32&amp;htil=23&amp;vcp=1&amp;vop=1&amp;vis=1&amp;pid=67633f81c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7281" y="1563592"/>
            <a:ext cx="272491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84_2#99b7e320c?iti=32&amp;htil=23&amp;vcp=1&amp;vop=1&amp;vis=1&amp;pid=67633f81c&amp;color=0,0,0&amp;vtp=1&amp;bbb=1" title=""/>
          <p:cNvSpPr/>
          <p:nvPr/>
        </p:nvSpPr>
        <p:spPr>
          <a:xfrm>
            <a:off x="9195531" y="403145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图25-16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5_BD.84_3#99b7e320c?htil=23&amp;vcp=1&amp;vop=1&amp;vis=1&amp;pid=67633f81c&amp;color=0,0,0&amp;vtp=1&amp;bt=1&amp;bbb=1&amp;hb=1" title=""/>
              <p:cNvSpPr/>
              <p:nvPr/>
            </p:nvSpPr>
            <p:spPr>
              <a:xfrm>
                <a:off x="932688" y="1545304"/>
                <a:ext cx="7461504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如图25-16所示实验，实验前已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调好器材，实验过程中通过电阻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（选填“相等”或“不相等”）；观察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内液面高度差可知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生的热量较多；要使液面高度差变化更快，可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将滑动变阻器的滑片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滑动。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5_BD.84_3#99b7e320c?htil=23&amp;vcp=1&amp;vop=1&amp;vis=1&amp;pid=67633f81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7461504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-313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85_1#99b7e320c.blank?vcp=1&amp;vop=1&amp;vis=1&amp;pid=67633f81c&amp;color=0,0,0&amp;vpa=33&amp;vtp=1&amp;bbb=1" title=""/>
          <p:cNvSpPr/>
          <p:nvPr/>
        </p:nvSpPr>
        <p:spPr>
          <a:xfrm>
            <a:off x="943007" y="281022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QB_5_AN.86_1#99b7e320c.blank?vcp=1&amp;vop=1&amp;vis=1&amp;pid=67633f81c&amp;color=0,0,0&amp;vpa=34&amp;vtp=1&amp;bbb=1" title=""/>
              <p:cNvSpPr/>
              <p:nvPr/>
            </p:nvSpPr>
            <p:spPr>
              <a:xfrm>
                <a:off x="3852101" y="3583082"/>
                <a:ext cx="598932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QB_5_AN.86_1#99b7e320c.blank?vcp=1&amp;vop=1&amp;vis=1&amp;pid=67633f81c&amp;color=0,0,0&amp;vpa=3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101" y="3583082"/>
                <a:ext cx="598932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32" t="-100" r="53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5_AN.87_1#99b7e320c.blank?vcp=1&amp;vop=1&amp;vis=1&amp;pid=67633f81c&amp;color=0,0,0&amp;vpa=35&amp;vtp=1" title=""/>
          <p:cNvSpPr/>
          <p:nvPr/>
        </p:nvSpPr>
        <p:spPr>
          <a:xfrm>
            <a:off x="4759356" y="473236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88_1#1db37b934?vcp=1&amp;vop=1&amp;vis=1&amp;pid=67633f81c&amp;color=0,0,0&amp;vtp=1&amp;bt=1&amp;bbb=1&amp;hb=1" title=""/>
              <p:cNvSpPr/>
              <p:nvPr/>
            </p:nvSpPr>
            <p:spPr>
              <a:xfrm>
                <a:off x="932688" y="988282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如图25-17所示，导线夹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固定在左侧闭合开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关，导线夹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在铅笔芯上向右移动，电流表的示数变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。实验时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铅笔芯发烫的现象，属于电流的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效应。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88_1#1db37b934?vcp=1&amp;vop=1&amp;vis=1&amp;pid=67633f81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88282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-1025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89_1#1db37b934.blank?vcp=1&amp;vop=1&amp;vis=1&amp;pid=67633f81c&amp;color=0,0,0&amp;vpa=36&amp;vtp=1" title=""/>
          <p:cNvSpPr/>
          <p:nvPr/>
        </p:nvSpPr>
        <p:spPr>
          <a:xfrm>
            <a:off x="9126570" y="1605502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</a:t>
            </a:r>
            <a:endParaRPr lang="en-US" altLang="zh-CN" sz="2800"/>
          </a:p>
        </p:txBody>
      </p:sp>
      <p:sp>
        <p:nvSpPr>
          <p:cNvPr id="4" name="QB_5_AN.91_1#1db37b934.blank?vcp=1&amp;vop=1&amp;vis=1&amp;pid=67633f81c&amp;color=0,0,0&amp;vpa=37&amp;vtp=1" title=""/>
          <p:cNvSpPr/>
          <p:nvPr/>
        </p:nvSpPr>
        <p:spPr>
          <a:xfrm>
            <a:off x="5943631" y="2232247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热</a:t>
            </a:r>
            <a:endParaRPr lang="en-US" altLang="zh-CN" sz="2800"/>
          </a:p>
        </p:txBody>
      </p:sp>
      <p:pic>
        <p:nvPicPr>
          <p:cNvPr id="5" name="QB_5_BD.90_1#1db37b934?iti=33&amp;vcp=1&amp;vop=1&amp;vis=1&amp;pid=67633f81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384" y="2962878"/>
            <a:ext cx="3758184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5_BD.90_2#1db37b934?iti=33&amp;vcp=1&amp;vop=1&amp;vis=1&amp;pid=67633f81c&amp;color=0,0,0&amp;vtp=1&amp;bbb=1" title=""/>
          <p:cNvSpPr/>
          <p:nvPr/>
        </p:nvSpPr>
        <p:spPr>
          <a:xfrm>
            <a:off x="5460270" y="530272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图25-17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52067845f.fixed?vcp=1&amp;pid=b51d1846c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52067845f.fixed?vcp=1&amp;pid=b51d1846c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52067845f.fixed?vcp=1&amp;pid=b51d1846c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8a6599f6e?vcp=1&amp;pid=52067845f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8a6599f6e?vcp=1&amp;pid=52067845f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电流的热效应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焦耳定律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电热的利用与防止</a:t>
            </a:r>
            <a:endParaRPr lang="en-US" altLang="zh-CN" sz="100">
              <a:solidFill>
                <a:srgbClr val="000000"/>
              </a:solidFill>
            </a:endParaRPr>
          </a:p>
        </p:txBody>
      </p:sp>
      <p:sp>
        <p:nvSpPr>
          <p:cNvPr id="4" name="P_6_BD#85b6fabc5?vcp=1&amp;pid=8a6599f6e&amp;color=0,0,0&amp;vtp=1&amp;bbb=1&amp;hb=1" title=""/>
          <p:cNvSpPr/>
          <p:nvPr/>
        </p:nvSpPr>
        <p:spPr>
          <a:xfrm>
            <a:off x="932688" y="1351063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1.电流通过导体时电能转化为内能，这种现象叫作电流的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2.焦耳定律：电流通过导体产生的热量跟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成正比，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跟导体的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成正比，跟通电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成正比，用公式表示是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P_6_AN.1_1#85b6fabc5.blank?vcp=1&amp;pid=8a6599f6e&amp;color=0,0,0&amp;vpa=1&amp;vtp=1&amp;bbb=1" title=""/>
          <p:cNvSpPr/>
          <p:nvPr/>
        </p:nvSpPr>
        <p:spPr>
          <a:xfrm>
            <a:off x="9782207" y="13205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热效应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2_1#85b6fabc5.blank?vcp=1&amp;pid=8a6599f6e&amp;color=0,0,0&amp;vpa=2&amp;vtp=1&amp;bbb=1" title=""/>
          <p:cNvSpPr/>
          <p:nvPr/>
        </p:nvSpPr>
        <p:spPr>
          <a:xfrm>
            <a:off x="7281895" y="1968283"/>
            <a:ext cx="240188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电流的二次方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3_1#85b6fabc5.blank?vcp=1&amp;pid=8a6599f6e&amp;color=0,0,0&amp;vpa=3&amp;vtp=1&amp;bbb=1" title=""/>
          <p:cNvSpPr/>
          <p:nvPr/>
        </p:nvSpPr>
        <p:spPr>
          <a:xfrm>
            <a:off x="2371757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电阻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4_1#85b6fabc5.blank?vcp=1&amp;pid=8a6599f6e&amp;color=0,0,0&amp;vpa=4&amp;vtp=1&amp;bbb=1" title=""/>
          <p:cNvSpPr/>
          <p:nvPr/>
        </p:nvSpPr>
        <p:spPr>
          <a:xfrm>
            <a:off x="5938869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时间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9" name="P_6_AN.5_1#85b6fabc5.blank?vcp=1&amp;pid=8a6599f6e&amp;color=0,0,0&amp;vpa=5&amp;vtp=1&amp;bbb=1" title=""/>
              <p:cNvSpPr/>
              <p:nvPr/>
            </p:nvSpPr>
            <p:spPr>
              <a:xfrm>
                <a:off x="1007300" y="3349661"/>
                <a:ext cx="1626807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5_1#85b6fabc5.blank?vcp=1&amp;pid=8a6599f6e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00" y="3349661"/>
                <a:ext cx="1626807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12" t="-8" r="8" b="-8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85b6fabc5?vcp=1&amp;pid=8a6599f6e&amp;color=0,0,0&amp;vtp=1&amp;bt=1&amp;bbb=1&amp;hb=1" title=""/>
              <p:cNvSpPr/>
              <p:nvPr/>
            </p:nvSpPr>
            <p:spPr>
              <a:xfrm>
                <a:off x="932688" y="1865344"/>
                <a:ext cx="1032357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3.电流通过导体时，如果电能全部转化为内能，没有同时转化为其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他形式的能量，那么电流产生的热量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m:t>"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消耗的电能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，如电饭锅和热水器等。若电能除了转化为内能，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还转化为其他能量，则电流产生的热量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𝑸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”）消耗的电能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𝑾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，如电风扇。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P_6_BD#85b6fabc5?vcp=1&amp;pid=8a6599f6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65344"/>
                <a:ext cx="10323576" cy="3144457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r="-1757" b="-2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P_6_AN.6_1#85b6fabc5.blank?vcp=1&amp;pid=8a6599f6e&amp;color=0,0,0&amp;vpa=6&amp;vtp=1&amp;bbb=1" title=""/>
              <p:cNvSpPr/>
              <p:nvPr/>
            </p:nvSpPr>
            <p:spPr>
              <a:xfrm>
                <a:off x="6957250" y="2605436"/>
                <a:ext cx="44608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P_6_AN.6_1#85b6fabc5.blank?vcp=1&amp;pid=8a6599f6e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250" y="2605436"/>
                <a:ext cx="446088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43" t="-8" r="114" b="-7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P_6_AN.7_1#85b6fabc5.blank?vcp=1&amp;pid=8a6599f6e&amp;color=0,0,0&amp;vpa=7&amp;vtp=1&amp;bbb=1" title=""/>
              <p:cNvSpPr/>
              <p:nvPr/>
            </p:nvSpPr>
            <p:spPr>
              <a:xfrm>
                <a:off x="7314439" y="3903122"/>
                <a:ext cx="4476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P_6_AN.7_1#85b6fabc5.blank?vcp=1&amp;pid=8a6599f6e&amp;color=0,0,0&amp;vpa=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439" y="3903122"/>
                <a:ext cx="447675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114" t="-100" r="114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85b6fabc5?vcp=1&amp;pid=8a6599f6e&amp;color=0,0,0&amp;vtp=1&amp;bt=1&amp;bbb=1&amp;hb=1" title=""/>
          <p:cNvSpPr/>
          <p:nvPr/>
        </p:nvSpPr>
        <p:spPr>
          <a:xfrm>
            <a:off x="932688" y="217903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4.电热的利用：家里的电热水器、电饭锅、电熨斗、养鸡场的电热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孵化器等。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电热的防止：如果电热器聚集的电热过多，温度过高，有可能烧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坏用电器，甚至引起火灾。电脑里装有风扇是为了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P_6_AN.8_1#85b6fabc5.blank?vcp=1&amp;pid=8a6599f6e&amp;color=0,0,0&amp;vpa=8&amp;vtp=1&amp;bbb=1" title=""/>
          <p:cNvSpPr/>
          <p:nvPr/>
        </p:nvSpPr>
        <p:spPr>
          <a:xfrm>
            <a:off x="8801132" y="407069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散热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d93a2bafa?vcp=1&amp;pid=52067845f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d93a2bafa?vcp=1&amp;pid=52067845f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多挡位电器</a:t>
            </a:r>
            <a:endParaRPr lang="en-US" altLang="zh-CN" sz="100"/>
          </a:p>
        </p:txBody>
      </p:sp>
      <mc:AlternateContent>
        <mc:Choice Requires="a14">
          <p:sp>
            <p:nvSpPr>
              <p:cNvPr id="4" name="P_6_BD#cae5dc218?vcp=1&amp;pid=d93a2bafa&amp;color=0,0,0&amp;vtp=1&amp;bbb=1&amp;hb=1" title=""/>
              <p:cNvSpPr/>
              <p:nvPr/>
            </p:nvSpPr>
            <p:spPr>
              <a:xfrm>
                <a:off x="932688" y="1351063"/>
                <a:ext cx="10323576" cy="3246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5.多挡位电器一般是为了家用电器的实际应用场景的需要而设计的，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如电饭锅有加热和保温的需求。加热电阻有串联和并联两类连接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方式，家庭电压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，因此可以用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𝑼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来分析电路，只要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确定了电路总电阻的变化情况，就能知道电路总功率的变化情况，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从而确定电路是加热（功率大）还是保温（功率小）。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P_6_BD#cae5dc218?vcp=1&amp;pid=d93a2baf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246057"/>
              </a:xfrm>
              <a:prstGeom prst="rect">
                <a:avLst/>
              </a:prstGeom>
              <a:blipFill rotWithShape="1">
                <a:blip r:embed="rId4"/>
                <a:stretch>
                  <a:fillRect l="-5" t="-13" r="-3965" b="-2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323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2026-02-06T23:37:06Z</cp:lastPrinted>
  <dcterms:created xsi:type="dcterms:W3CDTF">2026-02-06T23:37:06Z</dcterms:created>
  <dcterms:modified xsi:type="dcterms:W3CDTF">2026-02-06T15:37:06Z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