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1" r:id="rId3"/>
    <p:sldId id="306" r:id="rId4"/>
    <p:sldId id="438" r:id="rId5"/>
    <p:sldId id="339" r:id="rId6"/>
    <p:sldId id="340" r:id="rId7"/>
    <p:sldId id="413" r:id="rId8"/>
    <p:sldId id="262" r:id="rId9"/>
    <p:sldId id="263" r:id="rId10"/>
    <p:sldId id="264" r:id="rId11"/>
    <p:sldId id="265" r:id="rId12"/>
    <p:sldId id="266" r:id="rId13"/>
    <p:sldId id="267" r:id="rId14"/>
    <p:sldId id="305" r:id="rId15"/>
    <p:sldId id="268" r:id="rId16"/>
    <p:sldId id="463" r:id="rId17"/>
    <p:sldId id="271" r:id="rId19"/>
    <p:sldId id="464" r:id="rId20"/>
    <p:sldId id="285" r:id="rId21"/>
    <p:sldId id="286" r:id="rId22"/>
    <p:sldId id="272" r:id="rId23"/>
    <p:sldId id="284" r:id="rId24"/>
    <p:sldId id="273" r:id="rId25"/>
    <p:sldId id="475" r:id="rId26"/>
    <p:sldId id="274" r:id="rId27"/>
    <p:sldId id="435" r:id="rId28"/>
    <p:sldId id="481" r:id="rId29"/>
    <p:sldId id="276" r:id="rId30"/>
    <p:sldId id="479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78"/>
      </p:cViewPr>
      <p:guideLst>
        <p:guide orient="horz" pos="2069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E5F17-360E-41AB-92C7-F7362DF4C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FA77F-4091-4EC3-BF78-D0E99EB4DD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⌒⌒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FA77F-4091-4EC3-BF78-D0E99EB4DD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FA77F-4091-4EC3-BF78-D0E99EB4DD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AD1-56F3-47A2-8039-6A51010064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F7C-7222-4DB4-8A54-0A18A36B24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AD1-56F3-47A2-8039-6A51010064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F7C-7222-4DB4-8A54-0A18A36B24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AD1-56F3-47A2-8039-6A51010064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F7C-7222-4DB4-8A54-0A18A36B24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AD1-56F3-47A2-8039-6A51010064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F7C-7222-4DB4-8A54-0A18A36B24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AD1-56F3-47A2-8039-6A51010064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F7C-7222-4DB4-8A54-0A18A36B24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AD1-56F3-47A2-8039-6A51010064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F7C-7222-4DB4-8A54-0A18A36B24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AD1-56F3-47A2-8039-6A51010064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F7C-7222-4DB4-8A54-0A18A36B24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AD1-56F3-47A2-8039-6A51010064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F7C-7222-4DB4-8A54-0A18A36B24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AD1-56F3-47A2-8039-6A51010064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F7C-7222-4DB4-8A54-0A18A36B24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AD1-56F3-47A2-8039-6A51010064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F7C-7222-4DB4-8A54-0A18A36B24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AD1-56F3-47A2-8039-6A51010064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DF7C-7222-4DB4-8A54-0A18A36B24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0AD1-56F3-47A2-8039-6A51010064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DF7C-7222-4DB4-8A54-0A18A36B24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13.wmf"/><Relationship Id="rId1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13.wmf"/><Relationship Id="rId1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0.pn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0.png"/><Relationship Id="rId3" Type="http://schemas.openxmlformats.org/officeDocument/2006/relationships/image" Target="../media/image25.png"/><Relationship Id="rId2" Type="http://schemas.openxmlformats.org/officeDocument/2006/relationships/oleObject" Target="../embeddings/oleObject6.bin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10.png"/><Relationship Id="rId4" Type="http://schemas.openxmlformats.org/officeDocument/2006/relationships/image" Target="../media/image30.jpeg"/><Relationship Id="rId3" Type="http://schemas.openxmlformats.org/officeDocument/2006/relationships/image" Target="../media/image29.png"/><Relationship Id="rId2" Type="http://schemas.openxmlformats.org/officeDocument/2006/relationships/oleObject" Target="../embeddings/oleObject7.bin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9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38.wmf"/><Relationship Id="rId1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1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84000" r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7780" y="32555"/>
            <a:ext cx="6012160" cy="1656184"/>
          </a:xfrm>
        </p:spPr>
        <p:txBody>
          <a:bodyPr>
            <a:normAutofit fontScale="90000"/>
          </a:bodyPr>
          <a:lstStyle/>
          <a:p>
            <a:r>
              <a:rPr lang="zh-CN" altLang="en-US" sz="8000" b="1" i="1" dirty="0" smtClean="0"/>
              <a:t>第九章    压强</a:t>
            </a:r>
            <a:endParaRPr lang="zh-CN" altLang="en-US" sz="8000" b="1" i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232266" y="1824459"/>
            <a:ext cx="5112568" cy="1080120"/>
          </a:xfrm>
        </p:spPr>
        <p:txBody>
          <a:bodyPr>
            <a:normAutofit/>
          </a:bodyPr>
          <a:lstStyle/>
          <a:p>
            <a:r>
              <a:rPr lang="zh-CN" altLang="en-US" sz="5400" b="1" i="1" dirty="0" smtClean="0">
                <a:solidFill>
                  <a:schemeClr val="tx1"/>
                </a:solidFill>
              </a:rPr>
              <a:t>第一节  压强</a:t>
            </a:r>
            <a:endParaRPr lang="zh-CN" altLang="en-US" sz="5400" b="1" i="1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50795" y="5657215"/>
            <a:ext cx="6635115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/>
              <a:t>威县 常庄中学    贾翠喜</a:t>
            </a:r>
            <a:endParaRPr lang="zh-CN" alt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827088" y="908050"/>
            <a:ext cx="7056437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Calibri" panose="020F0502020204030204" pitchFamily="34" charset="0"/>
              </a:rPr>
              <a:t>     压力的作用效果与压力的大小和受力面积的大小有关。</a:t>
            </a:r>
            <a:endParaRPr lang="zh-CN" altLang="en-US" sz="3200" b="1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2857500"/>
            <a:ext cx="1787525" cy="971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压力的作用效果</a:t>
            </a:r>
            <a:endParaRPr lang="zh-CN" altLang="en-US" sz="2800" b="1" smtClean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0" y="2286000"/>
            <a:ext cx="2803525" cy="971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相同受力面积，比较压力大小</a:t>
            </a:r>
            <a:endParaRPr lang="zh-CN" altLang="en-US" sz="2800" b="1" smtClean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00" y="3357563"/>
            <a:ext cx="2803525" cy="971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相同压力，比较受力面积大小</a:t>
            </a:r>
            <a:endParaRPr lang="zh-CN" altLang="en-US" sz="2800" b="1" smtClean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grpSp>
        <p:nvGrpSpPr>
          <p:cNvPr id="2" name="Group 24"/>
          <p:cNvGrpSpPr/>
          <p:nvPr/>
        </p:nvGrpSpPr>
        <p:grpSpPr bwMode="auto">
          <a:xfrm>
            <a:off x="2484438" y="2565400"/>
            <a:ext cx="1322387" cy="928688"/>
            <a:chOff x="1565" y="1616"/>
            <a:chExt cx="833" cy="585"/>
          </a:xfrm>
        </p:grpSpPr>
        <p:sp>
          <p:nvSpPr>
            <p:cNvPr id="4" name="右箭头 3"/>
            <p:cNvSpPr/>
            <p:nvPr/>
          </p:nvSpPr>
          <p:spPr>
            <a:xfrm>
              <a:off x="1565" y="2021"/>
              <a:ext cx="833" cy="18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8" y="1691"/>
              <a:ext cx="569" cy="3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/>
                <a:t>比较</a:t>
              </a:r>
              <a:endParaRPr lang="zh-CN" altLang="en-US" sz="2800" dirty="0"/>
            </a:p>
          </p:txBody>
        </p:sp>
      </p:grpSp>
      <p:grpSp>
        <p:nvGrpSpPr>
          <p:cNvPr id="9" name="组合 10"/>
          <p:cNvGrpSpPr/>
          <p:nvPr/>
        </p:nvGrpSpPr>
        <p:grpSpPr bwMode="auto">
          <a:xfrm>
            <a:off x="6804025" y="3213100"/>
            <a:ext cx="1565275" cy="2286000"/>
            <a:chOff x="6786578" y="3214686"/>
            <a:chExt cx="1564942" cy="2000264"/>
          </a:xfrm>
        </p:grpSpPr>
        <p:sp>
          <p:nvSpPr>
            <p:cNvPr id="7" name="手杖形箭头 6"/>
            <p:cNvSpPr/>
            <p:nvPr/>
          </p:nvSpPr>
          <p:spPr>
            <a:xfrm rot="5400000">
              <a:off x="6179269" y="3821995"/>
              <a:ext cx="2000264" cy="785646"/>
            </a:xfrm>
            <a:prstGeom prst="utur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71223" y="3643314"/>
              <a:ext cx="615553" cy="11551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eaVert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/>
                <a:t>求比值</a:t>
              </a:r>
              <a:endParaRPr lang="zh-CN" altLang="en-US" sz="2800" b="1" dirty="0"/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4832350"/>
            <a:ext cx="2016125" cy="97155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064A2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u="sng">
                <a:solidFill>
                  <a:srgbClr val="000000"/>
                </a:solidFill>
                <a:latin typeface="宋体" panose="02010600030101010101" pitchFamily="2" charset="-122"/>
              </a:rPr>
              <a:t>   压力</a:t>
            </a:r>
            <a:r>
              <a:rPr lang="en-US" altLang="zh-CN" sz="2800" b="1" u="sng">
                <a:solidFill>
                  <a:srgbClr val="000000"/>
                </a:solidFill>
                <a:latin typeface="宋体" panose="02010600030101010101" pitchFamily="2" charset="-122"/>
              </a:rPr>
              <a:t>___     </a:t>
            </a:r>
            <a:endParaRPr lang="en-US" altLang="zh-CN" sz="2800" b="1" u="sng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 受力面积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1" name="Group 25"/>
          <p:cNvGrpSpPr/>
          <p:nvPr/>
        </p:nvGrpSpPr>
        <p:grpSpPr bwMode="auto">
          <a:xfrm>
            <a:off x="2411413" y="4508500"/>
            <a:ext cx="1785937" cy="930275"/>
            <a:chOff x="1519" y="2840"/>
            <a:chExt cx="1125" cy="586"/>
          </a:xfrm>
        </p:grpSpPr>
        <p:sp>
          <p:nvSpPr>
            <p:cNvPr id="13" name="左箭头 12"/>
            <p:cNvSpPr/>
            <p:nvPr/>
          </p:nvSpPr>
          <p:spPr>
            <a:xfrm>
              <a:off x="1519" y="3246"/>
              <a:ext cx="1125" cy="180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4" y="2916"/>
              <a:ext cx="569" cy="32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/>
                <a:t>定义</a:t>
              </a:r>
              <a:endParaRPr lang="zh-CN" altLang="en-US" sz="28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38238" y="5048250"/>
            <a:ext cx="923925" cy="5445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/>
              <a:t>压强</a:t>
            </a:r>
            <a:endParaRPr lang="zh-CN" altLang="en-US" sz="2800" b="1" dirty="0"/>
          </a:p>
        </p:txBody>
      </p:sp>
      <p:sp>
        <p:nvSpPr>
          <p:cNvPr id="17" name="上箭头 16"/>
          <p:cNvSpPr/>
          <p:nvPr/>
        </p:nvSpPr>
        <p:spPr>
          <a:xfrm>
            <a:off x="1470025" y="3857625"/>
            <a:ext cx="214313" cy="1071563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2540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 Box 27"/>
          <p:cNvSpPr txBox="1">
            <a:spLocks noChangeArrowheads="1"/>
          </p:cNvSpPr>
          <p:nvPr/>
        </p:nvSpPr>
        <p:spPr bwMode="auto">
          <a:xfrm>
            <a:off x="468313" y="188913"/>
            <a:ext cx="16573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/>
              <a:t>结论：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2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68313" y="908050"/>
            <a:ext cx="8497887" cy="1188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二、压强</a:t>
            </a:r>
            <a:endParaRPr lang="en-US" altLang="zh-CN" sz="3200" b="1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．定义：物体所受压力的大小与受力面积之比。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550" y="2708275"/>
            <a:ext cx="7386638" cy="590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用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itchFamily="2" charset="-122"/>
              </a:rPr>
              <a:t>p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表示压强、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itchFamily="2" charset="-122"/>
              </a:rPr>
              <a:t>F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表示压力、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itchFamily="2" charset="-122"/>
              </a:rPr>
              <a:t>S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表示受力面积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418965" y="3576320"/>
          <a:ext cx="13652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公式" r:id="rId1" imgW="10668000" imgH="9448800" progId="Equation.3">
                  <p:embed/>
                </p:oleObj>
              </mc:Choice>
              <mc:Fallback>
                <p:oleObj name="公式" r:id="rId1" imgW="10668000" imgH="9448800" progId="Equation.3">
                  <p:embed/>
                  <p:pic>
                    <p:nvPicPr>
                      <p:cNvPr id="0" name="Object 2" descr="image1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18965" y="3576320"/>
                        <a:ext cx="1365250" cy="1209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250" y="3789363"/>
            <a:ext cx="923925" cy="5445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000000"/>
                </a:solidFill>
              </a:rPr>
              <a:t>公式</a:t>
            </a:r>
            <a:endParaRPr lang="zh-CN" altLang="en-US" sz="2800" b="1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4929188"/>
            <a:ext cx="7500937" cy="1146175"/>
          </a:xfrm>
          <a:prstGeom prst="rect">
            <a:avLst/>
          </a:prstGeom>
          <a:solidFill>
            <a:srgbClr val="F79646"/>
          </a:solidFill>
          <a:ln w="28575" algn="ctr">
            <a:solidFill>
              <a:schemeClr val="bg1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</a:rPr>
              <a:t>压强在数值上等于物体单位面积所受的压力，压强越大，压力产生的效果越明显。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华文楷体" pitchFamily="2" charset="-122"/>
            </a:endParaRPr>
          </a:p>
        </p:txBody>
      </p:sp>
      <p:pic>
        <p:nvPicPr>
          <p:cNvPr id="23559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116013" y="692150"/>
          <a:ext cx="129698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公式" r:id="rId1" imgW="10668000" imgH="9448800" progId="Equation.3">
                  <p:embed/>
                </p:oleObj>
              </mc:Choice>
              <mc:Fallback>
                <p:oleObj name="公式" r:id="rId1" imgW="10668000" imgH="9448800" progId="Equation.3">
                  <p:embed/>
                  <p:pic>
                    <p:nvPicPr>
                      <p:cNvPr id="0" name="Object 2" descr="image1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6013" y="692150"/>
                        <a:ext cx="1296987" cy="1149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箭头连接符 3"/>
          <p:cNvCxnSpPr/>
          <p:nvPr/>
        </p:nvCxnSpPr>
        <p:spPr>
          <a:xfrm>
            <a:off x="2627313" y="1125538"/>
            <a:ext cx="1285875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627313" y="1700213"/>
            <a:ext cx="1285875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836613"/>
            <a:ext cx="47783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1412875"/>
            <a:ext cx="6556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3200" b="1" baseline="30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140200" y="1412875"/>
            <a:ext cx="10001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92725" y="1125538"/>
            <a:ext cx="11715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=1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Pa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313" y="1916113"/>
            <a:ext cx="7192962" cy="111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．压强的单位：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国际单位：帕斯卡    简称：帕   符号：</a:t>
            </a:r>
            <a:r>
              <a:rPr lang="en-US" altLang="zh-CN" sz="2800" b="1">
                <a:latin typeface="Times New Roman" panose="02020603050405020304" pitchFamily="18" charset="0"/>
              </a:rPr>
              <a:t>Pa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4663" y="836613"/>
            <a:ext cx="6492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1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566738" y="3688080"/>
            <a:ext cx="8459787" cy="5445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Pa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表示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物体在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 m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面积上受到的压力是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9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4284663" y="1412875"/>
            <a:ext cx="64928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1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68630" y="3168968"/>
            <a:ext cx="4103688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压强单位</a:t>
            </a:r>
            <a:r>
              <a:rPr lang="en-US" altLang="zh-CN" sz="2800" b="1">
                <a:latin typeface="宋体" panose="02010600030101010101" pitchFamily="2" charset="-122"/>
              </a:rPr>
              <a:t>Pa</a:t>
            </a:r>
            <a:r>
              <a:rPr lang="zh-CN" altLang="en-US" sz="2800" b="1">
                <a:latin typeface="宋体" panose="02010600030101010101" pitchFamily="2" charset="-122"/>
              </a:rPr>
              <a:t>的物理意义：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40068" y="4374515"/>
            <a:ext cx="396081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</a:rPr>
              <a:t>15 </a:t>
            </a:r>
            <a:r>
              <a:rPr lang="zh-CN" altLang="zh-CN" sz="2800" b="1" dirty="0">
                <a:solidFill>
                  <a:srgbClr val="FF0000"/>
                </a:solidFill>
              </a:rPr>
              <a:t>Pa</a:t>
            </a:r>
            <a:r>
              <a:rPr lang="zh-CN" altLang="en-US" sz="2800" b="1" dirty="0">
                <a:solidFill>
                  <a:srgbClr val="3333FF"/>
                </a:solidFill>
              </a:rPr>
              <a:t>表示什么意思：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40385" y="5045710"/>
            <a:ext cx="785050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</a:rPr>
              <a:t>表示</a:t>
            </a:r>
            <a:r>
              <a:rPr lang="zh-CN" altLang="en-US" sz="2800" b="1" dirty="0">
                <a:solidFill>
                  <a:srgbClr val="000000"/>
                </a:solidFill>
              </a:rPr>
              <a:t>物体在</a:t>
            </a:r>
            <a:r>
              <a:rPr lang="en-US" altLang="zh-CN" sz="2800" b="1" dirty="0">
                <a:solidFill>
                  <a:srgbClr val="000000"/>
                </a:solidFill>
              </a:rPr>
              <a:t>1 m</a:t>
            </a:r>
            <a:r>
              <a:rPr lang="en-US" altLang="zh-CN" sz="2800" b="1" baseline="30000" dirty="0">
                <a:solidFill>
                  <a:srgbClr val="000000"/>
                </a:solidFill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</a:rPr>
              <a:t>面积上受到的压力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是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15 </a:t>
            </a:r>
            <a:r>
              <a:rPr lang="en-US" altLang="zh-CN" sz="2800" b="1" dirty="0">
                <a:solidFill>
                  <a:srgbClr val="000000"/>
                </a:solidFill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</a:rPr>
              <a:t>。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 bldLvl="0" animBg="1"/>
      <p:bldP spid="2" grpId="0"/>
      <p:bldP spid="2064" grpId="0" bldLvl="0" animBg="1"/>
      <p:bldP spid="2065" grpId="0" bldLvl="0" animBg="1"/>
      <p:bldP spid="206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/>
          <p:nvPr/>
        </p:nvSpPr>
        <p:spPr>
          <a:xfrm>
            <a:off x="1676400" y="838200"/>
            <a:ext cx="25765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3333FF"/>
                </a:solidFill>
                <a:latin typeface="Arial" panose="020B0604020202020204" pitchFamily="34" charset="0"/>
                <a:ea typeface="隶书" pitchFamily="49" charset="-122"/>
              </a:rPr>
              <a:t>小数据</a:t>
            </a:r>
            <a:endParaRPr lang="zh-CN" altLang="en-US" sz="3200" dirty="0">
              <a:solidFill>
                <a:srgbClr val="3333FF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36868" name="Text Box 4"/>
          <p:cNvSpPr txBox="1"/>
          <p:nvPr/>
        </p:nvSpPr>
        <p:spPr>
          <a:xfrm>
            <a:off x="228600" y="2057400"/>
            <a:ext cx="8458200" cy="3084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ea typeface="仿宋_GB2312" pitchFamily="49" charset="-122"/>
              </a:rPr>
              <a:t>一颗西瓜子平放在桌面上，对桌面的压强约</a:t>
            </a:r>
            <a:r>
              <a:rPr lang="en-US" altLang="zh-CN" sz="2800" b="1" dirty="0">
                <a:latin typeface="Times New Roman" panose="02020603050405020304" pitchFamily="18" charset="0"/>
                <a:ea typeface="仿宋_GB2312" pitchFamily="49" charset="-122"/>
              </a:rPr>
              <a:t>20 Pa</a:t>
            </a:r>
            <a:endParaRPr lang="en-US" altLang="zh-CN" sz="2800" b="1" dirty="0">
              <a:latin typeface="Times New Roman" panose="02020603050405020304" pitchFamily="18" charset="0"/>
              <a:ea typeface="仿宋_GB2312" pitchFamily="49" charset="-122"/>
            </a:endParaRPr>
          </a:p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zh-CN" altLang="en-US" sz="2800" b="1" dirty="0">
              <a:latin typeface="Times New Roman" panose="02020603050405020304" pitchFamily="18" charset="0"/>
              <a:ea typeface="仿宋_GB2312" pitchFamily="49" charset="-122"/>
            </a:endParaRPr>
          </a:p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ea typeface="仿宋_GB2312" pitchFamily="49" charset="-122"/>
              </a:rPr>
              <a:t>一张报纸平放时对桌面的压强约</a:t>
            </a:r>
            <a:r>
              <a:rPr lang="en-US" altLang="zh-CN" sz="2800" b="1" dirty="0">
                <a:latin typeface="Times New Roman" panose="02020603050405020304" pitchFamily="18" charset="0"/>
                <a:ea typeface="仿宋_GB2312" pitchFamily="49" charset="-122"/>
              </a:rPr>
              <a:t>0.5 Pa</a:t>
            </a:r>
            <a:endParaRPr lang="en-US" altLang="zh-CN" sz="2800" b="1" dirty="0">
              <a:latin typeface="Times New Roman" panose="02020603050405020304" pitchFamily="18" charset="0"/>
              <a:ea typeface="仿宋_GB2312" pitchFamily="49" charset="-122"/>
            </a:endParaRPr>
          </a:p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zh-CN" altLang="en-US" sz="2800" b="1" dirty="0">
              <a:latin typeface="Times New Roman" panose="02020603050405020304" pitchFamily="18" charset="0"/>
              <a:ea typeface="仿宋_GB2312" pitchFamily="49" charset="-122"/>
            </a:endParaRPr>
          </a:p>
          <a:p>
            <a:pPr marL="342900" lvl="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ea typeface="仿宋_GB2312" pitchFamily="49" charset="-122"/>
              </a:rPr>
              <a:t>成年人站立时对地面的压强约为</a:t>
            </a:r>
            <a:r>
              <a:rPr lang="en-US" altLang="zh-CN" sz="2800" b="1" dirty="0">
                <a:latin typeface="Times New Roman" panose="02020603050405020304" pitchFamily="18" charset="0"/>
                <a:ea typeface="仿宋_GB2312" pitchFamily="49" charset="-122"/>
              </a:rPr>
              <a:t>1.5×10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仿宋_GB2312" pitchFamily="49" charset="-122"/>
              </a:rPr>
              <a:t>4 </a:t>
            </a:r>
            <a:r>
              <a:rPr lang="en-US" altLang="zh-CN" sz="2800" b="1" dirty="0">
                <a:latin typeface="Times New Roman" panose="02020603050405020304" pitchFamily="18" charset="0"/>
                <a:ea typeface="仿宋_GB2312" pitchFamily="49" charset="-122"/>
              </a:rPr>
              <a:t>Pa</a:t>
            </a:r>
            <a:endParaRPr lang="zh-CN" altLang="en-US" sz="2800" b="1" dirty="0"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pic>
        <p:nvPicPr>
          <p:cNvPr id="2" name="Picture 7" descr="png-053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52800" y="6858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3" name="Picture 9" descr="0942548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609600"/>
            <a:ext cx="1752600" cy="131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5" name="Picture 11" descr="fbab6cdc961434bacd1166a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66700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7" name="Picture 13" descr="F2009032410013387403019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5181600"/>
            <a:ext cx="2286000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TextBox 1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3043" y="162243"/>
            <a:ext cx="13001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14020" y="249238"/>
            <a:ext cx="8985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FFFF"/>
                </a:solidFill>
                <a:latin typeface="Calibri" panose="020F0502020204030204" pitchFamily="34" charset="0"/>
              </a:rPr>
              <a:t>例题</a:t>
            </a:r>
            <a:endParaRPr lang="zh-CN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703" y="1001078"/>
            <a:ext cx="8429625" cy="1626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某同学利用体重计测得自己的质量是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50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㎏，测得每只脚与地面的接触面积为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175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㎝</a:t>
            </a:r>
            <a:r>
              <a:rPr lang="en-US" altLang="zh-CN" sz="2800" b="1" baseline="300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，计算这个同学站在水平地面上时，对地面的压强是多大？</a:t>
            </a:r>
            <a:endParaRPr lang="zh-CN" altLang="en-US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63700" y="3345180"/>
            <a:ext cx="667385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华文楷体" pitchFamily="2" charset="-122"/>
              </a:rPr>
              <a:t>即：</a:t>
            </a:r>
            <a:endParaRPr lang="zh-CN" altLang="en-US" sz="2800" b="1"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2852738"/>
            <a:ext cx="792003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解：依题意得   </a:t>
            </a:r>
            <a:r>
              <a:rPr lang="zh-CN" altLang="en-US" sz="2800" b="1">
                <a:latin typeface="宋体" panose="02010600030101010101" pitchFamily="2" charset="-122"/>
                <a:ea typeface="华文楷体" pitchFamily="2" charset="-122"/>
                <a:sym typeface="+mn-ea"/>
              </a:rPr>
              <a:t>人对地面</a:t>
            </a:r>
            <a:r>
              <a:rPr lang="zh-CN" altLang="en-US" sz="2800" b="1">
                <a:latin typeface="宋体" panose="02010600030101010101" pitchFamily="2" charset="-122"/>
                <a:ea typeface="华文楷体" pitchFamily="2" charset="-122"/>
              </a:rPr>
              <a:t>的压力等于它的重力，</a:t>
            </a:r>
            <a:endParaRPr lang="zh-CN" altLang="en-US" sz="2800" b="1"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27923" y="3283903"/>
            <a:ext cx="5494655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 i="1">
                <a:latin typeface="Times New Roman" panose="02020603050405020304" pitchFamily="18" charset="0"/>
                <a:ea typeface="华文楷体" pitchFamily="2" charset="-122"/>
              </a:rPr>
              <a:t>F</a:t>
            </a:r>
            <a:r>
              <a:rPr lang="zh-CN" altLang="en-US" sz="2800" b="1">
                <a:latin typeface="Times New Roman" panose="02020603050405020304" pitchFamily="18" charset="0"/>
                <a:ea typeface="华文楷体" pitchFamily="2" charset="-122"/>
              </a:rPr>
              <a:t>＝</a:t>
            </a:r>
            <a:r>
              <a:rPr lang="en-US" altLang="zh-CN" sz="2800" b="1" i="1">
                <a:latin typeface="Times New Roman" panose="02020603050405020304" pitchFamily="18" charset="0"/>
                <a:ea typeface="华文楷体" pitchFamily="2" charset="-122"/>
              </a:rPr>
              <a:t>G</a:t>
            </a:r>
            <a:r>
              <a:rPr lang="zh-CN" altLang="en-US" sz="2800" b="1">
                <a:latin typeface="Times New Roman" panose="02020603050405020304" pitchFamily="18" charset="0"/>
                <a:ea typeface="华文楷体" pitchFamily="2" charset="-122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华文楷体" pitchFamily="2" charset="-122"/>
              </a:rPr>
              <a:t>mg=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50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㎏×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9.8</a:t>
            </a:r>
            <a:r>
              <a:rPr lang="en-US" altLang="zh-CN" sz="2800" b="1">
                <a:latin typeface="Times New Roman" panose="02020603050405020304" pitchFamily="18" charset="0"/>
                <a:ea typeface="华文楷体" pitchFamily="2" charset="-122"/>
              </a:rPr>
              <a:t> N</a:t>
            </a:r>
            <a:r>
              <a:rPr lang="en-US" altLang="zh-CN" sz="3600" b="1">
                <a:latin typeface="Times New Roman" panose="02020603050405020304" pitchFamily="18" charset="0"/>
                <a:ea typeface="华文楷体" pitchFamily="2" charset="-122"/>
              </a:rPr>
              <a:t>/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㎏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=490N</a:t>
            </a: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华文楷体" pitchFamily="2" charset="-122"/>
              <a:sym typeface="+mn-ea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27760" y="3863023"/>
            <a:ext cx="2685415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华文楷体" pitchFamily="2" charset="-122"/>
              </a:rPr>
              <a:t>地面的受力面积</a:t>
            </a:r>
            <a:endParaRPr lang="zh-CN" altLang="en-US" sz="2800" b="1"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2223" y="3923983"/>
            <a:ext cx="529336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 i="1">
                <a:latin typeface="Times New Roman" panose="02020603050405020304" pitchFamily="18" charset="0"/>
                <a:ea typeface="华文楷体" pitchFamily="2" charset="-122"/>
              </a:rPr>
              <a:t>S</a:t>
            </a:r>
            <a:r>
              <a:rPr lang="zh-CN" altLang="en-US" sz="2800" b="1">
                <a:latin typeface="Times New Roman" panose="02020603050405020304" pitchFamily="18" charset="0"/>
                <a:ea typeface="华文楷体" pitchFamily="2" charset="-122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华文楷体" pitchFamily="2" charset="-122"/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175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㎝</a:t>
            </a:r>
            <a:r>
              <a:rPr lang="en-US" altLang="zh-CN" sz="2800" b="1" baseline="300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sym typeface="+mn-ea"/>
              </a:rPr>
              <a:t> =350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㎝</a:t>
            </a:r>
            <a:r>
              <a:rPr lang="en-US" altLang="zh-CN" sz="2800" b="1" baseline="300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sym typeface="+mn-ea"/>
              </a:rPr>
              <a:t> =0.035</a:t>
            </a:r>
            <a:r>
              <a:rPr 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㎡</a:t>
            </a:r>
            <a:r>
              <a:rPr lang="en-US" altLang="zh-CN" sz="2800" b="1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sym typeface="+mn-ea"/>
              </a:rPr>
              <a:t>   </a:t>
            </a:r>
            <a:endParaRPr lang="en-US" altLang="zh-CN" sz="2800" b="1" dirty="0" smtClean="0">
              <a:solidFill>
                <a:srgbClr val="000000"/>
              </a:solidFill>
              <a:uFillTx/>
              <a:latin typeface="Times New Roman" panose="02020603050405020304" pitchFamily="18" charset="0"/>
              <a:ea typeface="华文楷体" pitchFamily="2" charset="-122"/>
              <a:sym typeface="+mn-ea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1840" y="6035040"/>
            <a:ext cx="763968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华文楷体" pitchFamily="2" charset="-122"/>
              </a:rPr>
              <a:t>答：人对地面的压强为</a:t>
            </a:r>
            <a:r>
              <a:rPr lang="en-US" altLang="zh-CN" sz="2800" b="1">
                <a:uFillTx/>
                <a:sym typeface="+mn-ea"/>
              </a:rPr>
              <a:t>1.4</a:t>
            </a:r>
            <a:r>
              <a:rPr lang="zh-CN" altLang="en-US" sz="2800" b="1">
                <a:uFillTx/>
                <a:sym typeface="+mn-ea"/>
              </a:rPr>
              <a:t>×</a:t>
            </a:r>
            <a:r>
              <a:rPr lang="en-US" altLang="zh-CN" sz="2800" b="1">
                <a:uFillTx/>
                <a:sym typeface="+mn-ea"/>
              </a:rPr>
              <a:t>10</a:t>
            </a:r>
            <a:r>
              <a:rPr lang="en-US" altLang="zh-CN" sz="2800" b="1" baseline="30000">
                <a:uFillTx/>
                <a:sym typeface="+mn-ea"/>
              </a:rPr>
              <a:t>4</a:t>
            </a:r>
            <a:r>
              <a:rPr lang="en-US" altLang="zh-CN" sz="2800" b="1">
                <a:uFillTx/>
                <a:sym typeface="+mn-ea"/>
              </a:rPr>
              <a:t>Pa</a:t>
            </a:r>
            <a:endParaRPr lang="zh-CN" altLang="en-US" sz="2800" b="1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5613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14020" y="4885055"/>
            <a:ext cx="241236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uFillTx/>
                <a:latin typeface="+mj-ea"/>
                <a:ea typeface="+mj-ea"/>
              </a:rPr>
              <a:t>所以压强为</a:t>
            </a:r>
            <a:r>
              <a:rPr lang="zh-CN" altLang="en-US" sz="4000">
                <a:solidFill>
                  <a:schemeClr val="tx1"/>
                </a:solidFill>
                <a:uFillTx/>
              </a:rPr>
              <a:t>：</a:t>
            </a:r>
            <a:endParaRPr lang="en-US" altLang="zh-CN" sz="4000" baseline="66000">
              <a:solidFill>
                <a:schemeClr val="tx1"/>
              </a:solidFill>
              <a:uFillTx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55645" y="47085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grpSp>
        <p:nvGrpSpPr>
          <p:cNvPr id="34855" name="Group 39"/>
          <p:cNvGrpSpPr/>
          <p:nvPr/>
        </p:nvGrpSpPr>
        <p:grpSpPr>
          <a:xfrm>
            <a:off x="2686685" y="4587875"/>
            <a:ext cx="1447800" cy="1295400"/>
            <a:chOff x="2976" y="2448"/>
            <a:chExt cx="912" cy="816"/>
          </a:xfrm>
        </p:grpSpPr>
        <p:sp>
          <p:nvSpPr>
            <p:cNvPr id="23565" name="Rectangle 31"/>
            <p:cNvSpPr/>
            <p:nvPr/>
          </p:nvSpPr>
          <p:spPr>
            <a:xfrm>
              <a:off x="2976" y="2448"/>
              <a:ext cx="912" cy="816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 wrap="none" anchor="ctr"/>
            <a:lstStyle/>
            <a:p>
              <a:pPr lvl="0" indent="0" algn="ctr"/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566" name="Text Box 16"/>
            <p:cNvSpPr txBox="1"/>
            <p:nvPr/>
          </p:nvSpPr>
          <p:spPr>
            <a:xfrm>
              <a:off x="2992" y="2595"/>
              <a:ext cx="53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4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p=</a:t>
              </a:r>
              <a:r>
                <a:rPr lang="en-US" altLang="zh-CN" sz="4000" b="1" i="1" dirty="0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4000" b="1" i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567" name="Line 17"/>
            <p:cNvSpPr/>
            <p:nvPr/>
          </p:nvSpPr>
          <p:spPr>
            <a:xfrm>
              <a:off x="3466" y="2816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8" name="Text Box 18"/>
            <p:cNvSpPr txBox="1"/>
            <p:nvPr/>
          </p:nvSpPr>
          <p:spPr>
            <a:xfrm>
              <a:off x="3530" y="2491"/>
              <a:ext cx="26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28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569" name="Text Box 19"/>
            <p:cNvSpPr txBox="1"/>
            <p:nvPr/>
          </p:nvSpPr>
          <p:spPr>
            <a:xfrm>
              <a:off x="3505" y="2818"/>
              <a:ext cx="2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32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endPara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134485" y="4587875"/>
            <a:ext cx="455930" cy="10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tx1"/>
                </a:solidFill>
                <a:uFillTx/>
              </a:rPr>
              <a:t>=</a:t>
            </a:r>
            <a:endParaRPr lang="en-US" altLang="zh-CN" sz="6000">
              <a:solidFill>
                <a:schemeClr val="tx1"/>
              </a:solidFill>
              <a:uFillTx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28540" y="4690110"/>
            <a:ext cx="10623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u="heavy">
                <a:solidFill>
                  <a:schemeClr val="tx1"/>
                </a:solidFill>
                <a:uFillTx/>
              </a:rPr>
              <a:t>490N</a:t>
            </a:r>
            <a:endParaRPr lang="en-US" altLang="zh-CN" sz="3200" u="heavy">
              <a:solidFill>
                <a:schemeClr val="tx1"/>
              </a:solidFill>
              <a:uFillTx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90415" y="5076825"/>
            <a:ext cx="1538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0.035</a:t>
            </a:r>
            <a:r>
              <a:rPr lang="zh-CN" altLang="en-US" sz="3200"/>
              <a:t>㎡</a:t>
            </a:r>
            <a:endParaRPr lang="zh-CN" altLang="en-US" sz="3200"/>
          </a:p>
        </p:txBody>
      </p:sp>
      <p:sp>
        <p:nvSpPr>
          <p:cNvPr id="17" name="文本框 16"/>
          <p:cNvSpPr txBox="1"/>
          <p:nvPr/>
        </p:nvSpPr>
        <p:spPr>
          <a:xfrm>
            <a:off x="5890895" y="4587875"/>
            <a:ext cx="3135630" cy="10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tx1"/>
                </a:solidFill>
                <a:uFillTx/>
              </a:rPr>
              <a:t>=</a:t>
            </a:r>
            <a:r>
              <a:rPr lang="en-US" altLang="zh-CN" sz="3200" b="1">
                <a:solidFill>
                  <a:schemeClr val="tx1"/>
                </a:solidFill>
                <a:uFillTx/>
              </a:rPr>
              <a:t>1.4</a:t>
            </a:r>
            <a:r>
              <a:rPr lang="zh-CN" altLang="en-US" sz="3200" b="1">
                <a:solidFill>
                  <a:schemeClr val="tx1"/>
                </a:solidFill>
                <a:uFillTx/>
              </a:rPr>
              <a:t>×</a:t>
            </a:r>
            <a:r>
              <a:rPr lang="en-US" altLang="zh-CN" sz="3200">
                <a:solidFill>
                  <a:schemeClr val="tx1"/>
                </a:solidFill>
                <a:uFillTx/>
              </a:rPr>
              <a:t>10</a:t>
            </a:r>
            <a:r>
              <a:rPr lang="en-US" altLang="zh-CN" sz="4000" baseline="30000">
                <a:solidFill>
                  <a:schemeClr val="tx1"/>
                </a:solidFill>
                <a:uFillTx/>
              </a:rPr>
              <a:t>4</a:t>
            </a:r>
            <a:r>
              <a:rPr lang="en-US" altLang="zh-CN" sz="3600">
                <a:solidFill>
                  <a:schemeClr val="tx1"/>
                </a:solidFill>
                <a:uFillTx/>
              </a:rPr>
              <a:t>Pa</a:t>
            </a:r>
            <a:endParaRPr lang="en-US" altLang="zh-CN" sz="360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2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72" name="Group 56"/>
          <p:cNvGrpSpPr/>
          <p:nvPr/>
        </p:nvGrpSpPr>
        <p:grpSpPr>
          <a:xfrm>
            <a:off x="6068695" y="3741103"/>
            <a:ext cx="1728788" cy="1870075"/>
            <a:chOff x="467" y="1201"/>
            <a:chExt cx="1089" cy="1178"/>
          </a:xfrm>
        </p:grpSpPr>
        <p:grpSp>
          <p:nvGrpSpPr>
            <p:cNvPr id="29698" name="Group 5"/>
            <p:cNvGrpSpPr/>
            <p:nvPr/>
          </p:nvGrpSpPr>
          <p:grpSpPr>
            <a:xfrm>
              <a:off x="467" y="2288"/>
              <a:ext cx="1089" cy="91"/>
              <a:chOff x="0" y="0"/>
              <a:chExt cx="1089" cy="91"/>
            </a:xfrm>
          </p:grpSpPr>
          <p:sp>
            <p:nvSpPr>
              <p:cNvPr id="29699" name="Line 6"/>
              <p:cNvSpPr/>
              <p:nvPr/>
            </p:nvSpPr>
            <p:spPr>
              <a:xfrm>
                <a:off x="0" y="0"/>
                <a:ext cx="1089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0" name="Line 7"/>
              <p:cNvSpPr/>
              <p:nvPr/>
            </p:nvSpPr>
            <p:spPr>
              <a:xfrm flipH="1">
                <a:off x="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1" name="Line 8"/>
              <p:cNvSpPr/>
              <p:nvPr/>
            </p:nvSpPr>
            <p:spPr>
              <a:xfrm flipH="1">
                <a:off x="13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2" name="Line 9"/>
              <p:cNvSpPr/>
              <p:nvPr/>
            </p:nvSpPr>
            <p:spPr>
              <a:xfrm flipH="1">
                <a:off x="272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3" name="Line 10"/>
              <p:cNvSpPr/>
              <p:nvPr/>
            </p:nvSpPr>
            <p:spPr>
              <a:xfrm flipH="1">
                <a:off x="408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4" name="Line 11"/>
              <p:cNvSpPr/>
              <p:nvPr/>
            </p:nvSpPr>
            <p:spPr>
              <a:xfrm flipH="1">
                <a:off x="544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5" name="Line 12"/>
              <p:cNvSpPr/>
              <p:nvPr/>
            </p:nvSpPr>
            <p:spPr>
              <a:xfrm flipH="1">
                <a:off x="68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6" name="Line 13"/>
              <p:cNvSpPr/>
              <p:nvPr/>
            </p:nvSpPr>
            <p:spPr>
              <a:xfrm flipH="1">
                <a:off x="81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7" name="Line 14"/>
              <p:cNvSpPr/>
              <p:nvPr/>
            </p:nvSpPr>
            <p:spPr>
              <a:xfrm flipH="1">
                <a:off x="953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9708" name="Rectangle 15"/>
            <p:cNvSpPr/>
            <p:nvPr/>
          </p:nvSpPr>
          <p:spPr>
            <a:xfrm>
              <a:off x="603" y="1744"/>
              <a:ext cx="817" cy="544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9" name="未知"/>
            <p:cNvSpPr/>
            <p:nvPr/>
          </p:nvSpPr>
          <p:spPr>
            <a:xfrm>
              <a:off x="761" y="1852"/>
              <a:ext cx="115" cy="151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151"/>
                </a:cxn>
              </a:cxnLst>
              <a:rect l="0" t="0" r="0" b="0"/>
              <a:pathLst>
                <a:path w="115" h="151">
                  <a:moveTo>
                    <a:pt x="114" y="0"/>
                  </a:moveTo>
                  <a:cubicBezTo>
                    <a:pt x="100" y="104"/>
                    <a:pt x="115" y="151"/>
                    <a:pt x="0" y="15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0" name="未知"/>
            <p:cNvSpPr/>
            <p:nvPr/>
          </p:nvSpPr>
          <p:spPr>
            <a:xfrm>
              <a:off x="1110" y="1862"/>
              <a:ext cx="152" cy="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0" y="84"/>
                </a:cxn>
                <a:cxn ang="0">
                  <a:pos x="39" y="103"/>
                </a:cxn>
                <a:cxn ang="0">
                  <a:pos x="152" y="132"/>
                </a:cxn>
              </a:cxnLst>
              <a:rect l="0" t="0" r="0" b="0"/>
              <a:pathLst>
                <a:path w="152" h="132">
                  <a:moveTo>
                    <a:pt x="1" y="0"/>
                  </a:moveTo>
                  <a:cubicBezTo>
                    <a:pt x="4" y="28"/>
                    <a:pt x="0" y="58"/>
                    <a:pt x="10" y="84"/>
                  </a:cubicBezTo>
                  <a:cubicBezTo>
                    <a:pt x="14" y="95"/>
                    <a:pt x="29" y="98"/>
                    <a:pt x="39" y="103"/>
                  </a:cubicBezTo>
                  <a:cubicBezTo>
                    <a:pt x="70" y="119"/>
                    <a:pt x="118" y="132"/>
                    <a:pt x="152" y="13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1" name="未知"/>
            <p:cNvSpPr/>
            <p:nvPr/>
          </p:nvSpPr>
          <p:spPr>
            <a:xfrm>
              <a:off x="900" y="2086"/>
              <a:ext cx="201" cy="66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201" y="51"/>
                </a:cxn>
                <a:cxn ang="0">
                  <a:pos x="98" y="23"/>
                </a:cxn>
                <a:cxn ang="0">
                  <a:pos x="3" y="42"/>
                </a:cxn>
              </a:cxnLst>
              <a:rect l="0" t="0" r="0" b="0"/>
              <a:pathLst>
                <a:path w="201" h="66">
                  <a:moveTo>
                    <a:pt x="3" y="42"/>
                  </a:moveTo>
                  <a:cubicBezTo>
                    <a:pt x="78" y="66"/>
                    <a:pt x="113" y="58"/>
                    <a:pt x="201" y="51"/>
                  </a:cubicBezTo>
                  <a:cubicBezTo>
                    <a:pt x="166" y="40"/>
                    <a:pt x="135" y="30"/>
                    <a:pt x="98" y="23"/>
                  </a:cubicBezTo>
                  <a:cubicBezTo>
                    <a:pt x="0" y="32"/>
                    <a:pt x="3" y="0"/>
                    <a:pt x="3" y="4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2" name="Line 19"/>
            <p:cNvSpPr/>
            <p:nvPr/>
          </p:nvSpPr>
          <p:spPr>
            <a:xfrm flipH="1">
              <a:off x="467" y="2288"/>
              <a:ext cx="45" cy="91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13" name="Rectangle 20"/>
            <p:cNvSpPr/>
            <p:nvPr/>
          </p:nvSpPr>
          <p:spPr>
            <a:xfrm>
              <a:off x="921" y="1563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14" name="Rectangle 21"/>
            <p:cNvSpPr/>
            <p:nvPr/>
          </p:nvSpPr>
          <p:spPr>
            <a:xfrm>
              <a:off x="921" y="1382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15" name="Rectangle 22"/>
            <p:cNvSpPr/>
            <p:nvPr/>
          </p:nvSpPr>
          <p:spPr>
            <a:xfrm>
              <a:off x="910" y="1201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0439" name="Text Box 23"/>
          <p:cNvSpPr txBox="1"/>
          <p:nvPr/>
        </p:nvSpPr>
        <p:spPr>
          <a:xfrm>
            <a:off x="3004820" y="5492750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400" b="1" dirty="0">
                <a:solidFill>
                  <a:srgbClr val="3333FF"/>
                </a:solidFill>
                <a:latin typeface="Tahoma" panose="020B0604030504040204" pitchFamily="34" charset="0"/>
                <a:ea typeface="楷体_GB2312" pitchFamily="49" charset="-122"/>
              </a:rPr>
              <a:t>压的我受不了，救救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我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;</a:t>
            </a:r>
            <a:endParaRPr lang="en-US" altLang="zh-CN" sz="2400" b="1" dirty="0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60473" name="Group 57"/>
          <p:cNvGrpSpPr/>
          <p:nvPr/>
        </p:nvGrpSpPr>
        <p:grpSpPr>
          <a:xfrm>
            <a:off x="3396615" y="2608263"/>
            <a:ext cx="1728788" cy="1582738"/>
            <a:chOff x="2352" y="1355"/>
            <a:chExt cx="1089" cy="997"/>
          </a:xfrm>
        </p:grpSpPr>
        <p:sp>
          <p:nvSpPr>
            <p:cNvPr id="29718" name="Rectangle 25"/>
            <p:cNvSpPr/>
            <p:nvPr/>
          </p:nvSpPr>
          <p:spPr>
            <a:xfrm>
              <a:off x="2488" y="1717"/>
              <a:ext cx="817" cy="544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9719" name="Group 26"/>
            <p:cNvGrpSpPr/>
            <p:nvPr/>
          </p:nvGrpSpPr>
          <p:grpSpPr>
            <a:xfrm>
              <a:off x="2352" y="2261"/>
              <a:ext cx="1089" cy="91"/>
              <a:chOff x="0" y="0"/>
              <a:chExt cx="1089" cy="91"/>
            </a:xfrm>
          </p:grpSpPr>
          <p:sp>
            <p:nvSpPr>
              <p:cNvPr id="29720" name="Line 27"/>
              <p:cNvSpPr/>
              <p:nvPr/>
            </p:nvSpPr>
            <p:spPr>
              <a:xfrm>
                <a:off x="0" y="0"/>
                <a:ext cx="1089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1" name="Line 28"/>
              <p:cNvSpPr/>
              <p:nvPr/>
            </p:nvSpPr>
            <p:spPr>
              <a:xfrm flipH="1">
                <a:off x="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2" name="Line 29"/>
              <p:cNvSpPr/>
              <p:nvPr/>
            </p:nvSpPr>
            <p:spPr>
              <a:xfrm flipH="1">
                <a:off x="13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3" name="Line 30"/>
              <p:cNvSpPr/>
              <p:nvPr/>
            </p:nvSpPr>
            <p:spPr>
              <a:xfrm flipH="1">
                <a:off x="272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4" name="Line 31"/>
              <p:cNvSpPr/>
              <p:nvPr/>
            </p:nvSpPr>
            <p:spPr>
              <a:xfrm flipH="1">
                <a:off x="408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5" name="Line 32"/>
              <p:cNvSpPr/>
              <p:nvPr/>
            </p:nvSpPr>
            <p:spPr>
              <a:xfrm flipH="1">
                <a:off x="544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6" name="Line 33"/>
              <p:cNvSpPr/>
              <p:nvPr/>
            </p:nvSpPr>
            <p:spPr>
              <a:xfrm flipH="1">
                <a:off x="68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7" name="Line 34"/>
              <p:cNvSpPr/>
              <p:nvPr/>
            </p:nvSpPr>
            <p:spPr>
              <a:xfrm flipH="1">
                <a:off x="81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8" name="Line 35"/>
              <p:cNvSpPr/>
              <p:nvPr/>
            </p:nvSpPr>
            <p:spPr>
              <a:xfrm flipH="1">
                <a:off x="953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9730" name="Rectangle 37"/>
            <p:cNvSpPr/>
            <p:nvPr/>
          </p:nvSpPr>
          <p:spPr>
            <a:xfrm>
              <a:off x="2783" y="1536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1" name="Rectangle 38"/>
            <p:cNvSpPr/>
            <p:nvPr/>
          </p:nvSpPr>
          <p:spPr>
            <a:xfrm>
              <a:off x="2783" y="1355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2" name="AutoShape 39"/>
            <p:cNvSpPr/>
            <p:nvPr/>
          </p:nvSpPr>
          <p:spPr>
            <a:xfrm>
              <a:off x="2730" y="1827"/>
              <a:ext cx="362" cy="318"/>
            </a:xfrm>
            <a:prstGeom prst="smileyFace">
              <a:avLst>
                <a:gd name="adj" fmla="val -4653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0456" name="Text Box 40"/>
          <p:cNvSpPr txBox="1"/>
          <p:nvPr/>
        </p:nvSpPr>
        <p:spPr>
          <a:xfrm>
            <a:off x="3429000" y="4343400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有点难受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;</a:t>
            </a:r>
            <a:endParaRPr lang="en-US" altLang="zh-CN" sz="2400" b="1" dirty="0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60474" name="Group 58"/>
          <p:cNvGrpSpPr/>
          <p:nvPr/>
        </p:nvGrpSpPr>
        <p:grpSpPr>
          <a:xfrm>
            <a:off x="1994535" y="112395"/>
            <a:ext cx="1728788" cy="1295400"/>
            <a:chOff x="3840" y="1536"/>
            <a:chExt cx="1089" cy="816"/>
          </a:xfrm>
        </p:grpSpPr>
        <p:sp>
          <p:nvSpPr>
            <p:cNvPr id="29735" name="Rectangle 42"/>
            <p:cNvSpPr/>
            <p:nvPr/>
          </p:nvSpPr>
          <p:spPr>
            <a:xfrm>
              <a:off x="3976" y="1717"/>
              <a:ext cx="817" cy="544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9736" name="Group 43"/>
            <p:cNvGrpSpPr/>
            <p:nvPr/>
          </p:nvGrpSpPr>
          <p:grpSpPr>
            <a:xfrm>
              <a:off x="3840" y="2261"/>
              <a:ext cx="1089" cy="91"/>
              <a:chOff x="0" y="0"/>
              <a:chExt cx="1089" cy="91"/>
            </a:xfrm>
          </p:grpSpPr>
          <p:sp>
            <p:nvSpPr>
              <p:cNvPr id="29737" name="Line 44"/>
              <p:cNvSpPr/>
              <p:nvPr/>
            </p:nvSpPr>
            <p:spPr>
              <a:xfrm>
                <a:off x="0" y="0"/>
                <a:ext cx="1089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38" name="Line 45"/>
              <p:cNvSpPr/>
              <p:nvPr/>
            </p:nvSpPr>
            <p:spPr>
              <a:xfrm flipH="1">
                <a:off x="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39" name="Line 46"/>
              <p:cNvSpPr/>
              <p:nvPr/>
            </p:nvSpPr>
            <p:spPr>
              <a:xfrm flipH="1">
                <a:off x="13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40" name="Line 47"/>
              <p:cNvSpPr/>
              <p:nvPr/>
            </p:nvSpPr>
            <p:spPr>
              <a:xfrm flipH="1">
                <a:off x="272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41" name="Line 48"/>
              <p:cNvSpPr/>
              <p:nvPr/>
            </p:nvSpPr>
            <p:spPr>
              <a:xfrm flipH="1">
                <a:off x="408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42" name="Line 49"/>
              <p:cNvSpPr/>
              <p:nvPr/>
            </p:nvSpPr>
            <p:spPr>
              <a:xfrm flipH="1">
                <a:off x="544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43" name="Line 50"/>
              <p:cNvSpPr/>
              <p:nvPr/>
            </p:nvSpPr>
            <p:spPr>
              <a:xfrm flipH="1">
                <a:off x="68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44" name="Line 51"/>
              <p:cNvSpPr/>
              <p:nvPr/>
            </p:nvSpPr>
            <p:spPr>
              <a:xfrm flipH="1">
                <a:off x="81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45" name="Line 52"/>
              <p:cNvSpPr/>
              <p:nvPr/>
            </p:nvSpPr>
            <p:spPr>
              <a:xfrm flipH="1">
                <a:off x="953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9746" name="Rectangle 53"/>
            <p:cNvSpPr/>
            <p:nvPr/>
          </p:nvSpPr>
          <p:spPr>
            <a:xfrm>
              <a:off x="4429" y="1536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47" name="AutoShape 54"/>
            <p:cNvSpPr/>
            <p:nvPr/>
          </p:nvSpPr>
          <p:spPr>
            <a:xfrm>
              <a:off x="4203" y="1808"/>
              <a:ext cx="317" cy="317"/>
            </a:xfrm>
            <a:prstGeom prst="smileyFace">
              <a:avLst>
                <a:gd name="adj" fmla="val 4653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0471" name="Text Box 55"/>
          <p:cNvSpPr txBox="1"/>
          <p:nvPr/>
        </p:nvSpPr>
        <p:spPr>
          <a:xfrm>
            <a:off x="1489075" y="1574800"/>
            <a:ext cx="2667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没事</a:t>
            </a:r>
            <a:endParaRPr lang="zh-CN" altLang="en-US" sz="2400" b="1" dirty="0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476" name="Rectangle 60"/>
          <p:cNvSpPr/>
          <p:nvPr/>
        </p:nvSpPr>
        <p:spPr>
          <a:xfrm>
            <a:off x="1250315" y="2750185"/>
            <a:ext cx="2362200" cy="5791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增大压强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0477" name="Line 61"/>
          <p:cNvSpPr/>
          <p:nvPr/>
        </p:nvSpPr>
        <p:spPr>
          <a:xfrm>
            <a:off x="2576830" y="1887855"/>
            <a:ext cx="1066800" cy="12954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0478" name="Rectangle 62"/>
          <p:cNvSpPr/>
          <p:nvPr/>
        </p:nvSpPr>
        <p:spPr>
          <a:xfrm>
            <a:off x="5181600" y="2514600"/>
            <a:ext cx="2362200" cy="5791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增大压强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0479" name="Line 63"/>
          <p:cNvSpPr/>
          <p:nvPr/>
        </p:nvSpPr>
        <p:spPr>
          <a:xfrm>
            <a:off x="4991100" y="3329305"/>
            <a:ext cx="1149350" cy="116014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2" name="Group 58"/>
          <p:cNvGrpSpPr/>
          <p:nvPr/>
        </p:nvGrpSpPr>
        <p:grpSpPr>
          <a:xfrm>
            <a:off x="1994535" y="112395"/>
            <a:ext cx="1728788" cy="1295400"/>
            <a:chOff x="3840" y="1536"/>
            <a:chExt cx="1089" cy="816"/>
          </a:xfrm>
        </p:grpSpPr>
        <p:sp>
          <p:nvSpPr>
            <p:cNvPr id="3" name="Rectangle 42"/>
            <p:cNvSpPr/>
            <p:nvPr/>
          </p:nvSpPr>
          <p:spPr>
            <a:xfrm>
              <a:off x="3976" y="1717"/>
              <a:ext cx="817" cy="544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" name="Group 43"/>
            <p:cNvGrpSpPr/>
            <p:nvPr/>
          </p:nvGrpSpPr>
          <p:grpSpPr>
            <a:xfrm>
              <a:off x="3840" y="2261"/>
              <a:ext cx="1089" cy="91"/>
              <a:chOff x="0" y="0"/>
              <a:chExt cx="1089" cy="91"/>
            </a:xfrm>
          </p:grpSpPr>
          <p:sp>
            <p:nvSpPr>
              <p:cNvPr id="5" name="Line 44"/>
              <p:cNvSpPr/>
              <p:nvPr/>
            </p:nvSpPr>
            <p:spPr>
              <a:xfrm>
                <a:off x="0" y="0"/>
                <a:ext cx="1089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" name="Line 45"/>
              <p:cNvSpPr/>
              <p:nvPr/>
            </p:nvSpPr>
            <p:spPr>
              <a:xfrm flipH="1">
                <a:off x="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" name="Line 46"/>
              <p:cNvSpPr/>
              <p:nvPr/>
            </p:nvSpPr>
            <p:spPr>
              <a:xfrm flipH="1">
                <a:off x="13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" name="Line 47"/>
              <p:cNvSpPr/>
              <p:nvPr/>
            </p:nvSpPr>
            <p:spPr>
              <a:xfrm flipH="1">
                <a:off x="272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" name="Line 48"/>
              <p:cNvSpPr/>
              <p:nvPr/>
            </p:nvSpPr>
            <p:spPr>
              <a:xfrm flipH="1">
                <a:off x="408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" name="Line 49"/>
              <p:cNvSpPr/>
              <p:nvPr/>
            </p:nvSpPr>
            <p:spPr>
              <a:xfrm flipH="1">
                <a:off x="544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" name="Line 50"/>
              <p:cNvSpPr/>
              <p:nvPr/>
            </p:nvSpPr>
            <p:spPr>
              <a:xfrm flipH="1">
                <a:off x="68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" name="Line 51"/>
              <p:cNvSpPr/>
              <p:nvPr/>
            </p:nvSpPr>
            <p:spPr>
              <a:xfrm flipH="1">
                <a:off x="81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" name="Line 52"/>
              <p:cNvSpPr/>
              <p:nvPr/>
            </p:nvSpPr>
            <p:spPr>
              <a:xfrm flipH="1">
                <a:off x="953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4" name="Rectangle 53"/>
            <p:cNvSpPr/>
            <p:nvPr/>
          </p:nvSpPr>
          <p:spPr>
            <a:xfrm>
              <a:off x="4429" y="1536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AutoShape 54"/>
            <p:cNvSpPr/>
            <p:nvPr/>
          </p:nvSpPr>
          <p:spPr>
            <a:xfrm>
              <a:off x="4203" y="1808"/>
              <a:ext cx="317" cy="317"/>
            </a:xfrm>
            <a:prstGeom prst="smileyFace">
              <a:avLst>
                <a:gd name="adj" fmla="val 4653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" name="Rectangle 38"/>
          <p:cNvSpPr/>
          <p:nvPr/>
        </p:nvSpPr>
        <p:spPr>
          <a:xfrm>
            <a:off x="2570163" y="112078"/>
            <a:ext cx="287338" cy="287338"/>
          </a:xfrm>
          <a:prstGeom prst="rect">
            <a:avLst/>
          </a:prstGeom>
          <a:solidFill>
            <a:srgbClr val="FF99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6" grpId="0"/>
      <p:bldP spid="604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9_29093_fb7c1ffa725970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57250" y="1714500"/>
            <a:ext cx="292735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76700" y="1714500"/>
            <a:ext cx="4888230" cy="155448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  <a:ea typeface="华文楷体" pitchFamily="2" charset="-122"/>
              </a:rPr>
              <a:t>使用菜刀切菜时，我们又用了什么办法增大刀对菜的压强</a:t>
            </a:r>
            <a:r>
              <a:rPr lang="zh-CN" altLang="en-US" sz="3200" b="1" dirty="0" smtClean="0">
                <a:latin typeface="宋体" panose="02010600030101010101" pitchFamily="2" charset="-122"/>
                <a:ea typeface="华文楷体" pitchFamily="2" charset="-122"/>
                <a:sym typeface="+mn-ea"/>
              </a:rPr>
              <a:t>的？</a:t>
            </a:r>
            <a:r>
              <a:rPr lang="zh-CN" altLang="en-US" sz="3200" b="1" dirty="0" smtClean="0">
                <a:solidFill>
                  <a:srgbClr val="FFFFFF"/>
                </a:solidFill>
                <a:latin typeface="宋体" panose="02010600030101010101" pitchFamily="2" charset="-122"/>
                <a:ea typeface="华文楷体" pitchFamily="2" charset="-122"/>
              </a:rPr>
              <a:t>？</a:t>
            </a:r>
            <a:endParaRPr lang="zh-CN" altLang="en-US" sz="3200" b="1" dirty="0" smtClean="0">
              <a:solidFill>
                <a:srgbClr val="FFFFFF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05064"/>
            <a:ext cx="4541837" cy="5905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类似的事例你还知道哪些？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8313" y="549275"/>
            <a:ext cx="34559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．增大压强的方法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 bwMode="auto">
          <a:xfrm>
            <a:off x="7415481" y="3857873"/>
            <a:ext cx="1691343" cy="2776954"/>
            <a:chOff x="1709" y="2523"/>
            <a:chExt cx="2034" cy="1937"/>
          </a:xfrm>
        </p:grpSpPr>
        <p:pic>
          <p:nvPicPr>
            <p:cNvPr id="28688" name="Picture 15" descr="注射器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7" y="2523"/>
              <a:ext cx="1905" cy="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709" y="4130"/>
              <a:ext cx="2034" cy="3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800" b="1" dirty="0" smtClean="0">
                  <a:solidFill>
                    <a:srgbClr val="000000"/>
                  </a:solidFill>
                </a:rPr>
                <a:t>注射针尖</a:t>
              </a:r>
              <a:endParaRPr lang="zh-CN" altLang="en-US" sz="2800" b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4"/>
          <p:cNvGrpSpPr/>
          <p:nvPr/>
        </p:nvGrpSpPr>
        <p:grpSpPr bwMode="auto">
          <a:xfrm>
            <a:off x="179513" y="4725144"/>
            <a:ext cx="2232248" cy="1963421"/>
            <a:chOff x="0" y="2523"/>
            <a:chExt cx="1814" cy="1593"/>
          </a:xfrm>
        </p:grpSpPr>
        <p:pic>
          <p:nvPicPr>
            <p:cNvPr id="28686" name="Picture 17" descr="安全锤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523"/>
              <a:ext cx="1814" cy="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10" y="3691"/>
              <a:ext cx="1076" cy="425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79646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dk1"/>
                  </a:solidFill>
                  <a:latin typeface="+mn-lt"/>
                  <a:ea typeface="+mn-ea"/>
                </a:rPr>
                <a:t>破窗锤</a:t>
              </a:r>
              <a:endParaRPr lang="zh-CN" altLang="en-US" sz="2800" b="1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492781" y="5804842"/>
            <a:ext cx="923925" cy="54451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dk1"/>
                </a:solidFill>
                <a:latin typeface="+mn-lt"/>
                <a:ea typeface="+mn-ea"/>
              </a:rPr>
              <a:t>冰刀</a:t>
            </a:r>
            <a:endParaRPr lang="zh-CN" altLang="en-US" sz="2800" b="1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28681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760" y="3206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971550" y="1052513"/>
            <a:ext cx="6408738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可以增大压力或者减小受力面积。</a:t>
            </a:r>
            <a:endParaRPr lang="zh-CN" altLang="en-US" sz="2800" b="1"/>
          </a:p>
        </p:txBody>
      </p:sp>
      <p:sp>
        <p:nvSpPr>
          <p:cNvPr id="28683" name="TextBox 1"/>
          <p:cNvSpPr txBox="1">
            <a:spLocks noChangeArrowheads="1"/>
          </p:cNvSpPr>
          <p:nvPr/>
        </p:nvSpPr>
        <p:spPr bwMode="auto">
          <a:xfrm>
            <a:off x="250825" y="0"/>
            <a:ext cx="3400425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Calibri" panose="020F0502020204030204" pitchFamily="34" charset="0"/>
              </a:rPr>
              <a:t>三、</a:t>
            </a:r>
            <a:r>
              <a:rPr lang="zh-CN" altLang="en-US" sz="2800" b="1"/>
              <a:t>增大</a:t>
            </a:r>
            <a:r>
              <a:rPr lang="zh-CN" altLang="en-US" sz="2800" b="1">
                <a:latin typeface="Calibri" panose="020F0502020204030204" pitchFamily="34" charset="0"/>
              </a:rPr>
              <a:t>或</a:t>
            </a:r>
            <a:r>
              <a:rPr lang="zh-CN" altLang="en-US" sz="2800" b="1"/>
              <a:t>减小</a:t>
            </a:r>
            <a:r>
              <a:rPr lang="zh-CN" altLang="en-US" sz="2800" b="1">
                <a:latin typeface="Calibri" panose="020F0502020204030204" pitchFamily="34" charset="0"/>
              </a:rPr>
              <a:t>压强</a:t>
            </a:r>
            <a:endParaRPr lang="zh-CN" altLang="en-US" sz="2800" b="1">
              <a:latin typeface="Calibri" panose="020F0502020204030204" pitchFamily="34" charset="0"/>
            </a:endParaRPr>
          </a:p>
        </p:txBody>
      </p:sp>
      <p:pic>
        <p:nvPicPr>
          <p:cNvPr id="18" name="Picture 2" descr="啄木鸟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540885" y="5824220"/>
            <a:ext cx="3087370" cy="864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ea typeface="华文新魏" pitchFamily="2" charset="-122"/>
              </a:rPr>
              <a:t>啄木鸟的尖喙这</a:t>
            </a:r>
            <a:r>
              <a:rPr lang="zh-CN" altLang="en-US" sz="2400" b="1" dirty="0">
                <a:ea typeface="华文新魏" pitchFamily="2" charset="-122"/>
              </a:rPr>
              <a:t>对它的生存有什么用？</a:t>
            </a:r>
            <a:endParaRPr lang="zh-CN" altLang="en-US" sz="2400" b="1" dirty="0">
              <a:ea typeface="华文新魏" pitchFamily="2" charset="-122"/>
            </a:endParaRPr>
          </a:p>
        </p:txBody>
      </p:sp>
      <p:sp>
        <p:nvSpPr>
          <p:cNvPr id="20" name="Text Box 96"/>
          <p:cNvSpPr txBox="1">
            <a:spLocks noChangeArrowheads="1"/>
          </p:cNvSpPr>
          <p:nvPr/>
        </p:nvSpPr>
        <p:spPr bwMode="auto">
          <a:xfrm>
            <a:off x="2233072" y="5877272"/>
            <a:ext cx="23622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压路机的磙子是重质实心的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" name="Picture 100" descr="2007121110483433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509120"/>
            <a:ext cx="24482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19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72" name="Group 56"/>
          <p:cNvGrpSpPr/>
          <p:nvPr/>
        </p:nvGrpSpPr>
        <p:grpSpPr>
          <a:xfrm>
            <a:off x="1219200" y="533400"/>
            <a:ext cx="1728788" cy="1871663"/>
            <a:chOff x="467" y="1200"/>
            <a:chExt cx="1089" cy="1179"/>
          </a:xfrm>
        </p:grpSpPr>
        <p:grpSp>
          <p:nvGrpSpPr>
            <p:cNvPr id="29698" name="Group 5"/>
            <p:cNvGrpSpPr/>
            <p:nvPr/>
          </p:nvGrpSpPr>
          <p:grpSpPr>
            <a:xfrm>
              <a:off x="467" y="2288"/>
              <a:ext cx="1089" cy="91"/>
              <a:chOff x="0" y="0"/>
              <a:chExt cx="1089" cy="91"/>
            </a:xfrm>
          </p:grpSpPr>
          <p:sp>
            <p:nvSpPr>
              <p:cNvPr id="29699" name="Line 6"/>
              <p:cNvSpPr/>
              <p:nvPr/>
            </p:nvSpPr>
            <p:spPr>
              <a:xfrm>
                <a:off x="0" y="0"/>
                <a:ext cx="1089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0" name="Line 7"/>
              <p:cNvSpPr/>
              <p:nvPr/>
            </p:nvSpPr>
            <p:spPr>
              <a:xfrm flipH="1">
                <a:off x="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1" name="Line 8"/>
              <p:cNvSpPr/>
              <p:nvPr/>
            </p:nvSpPr>
            <p:spPr>
              <a:xfrm flipH="1">
                <a:off x="13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2" name="Line 9"/>
              <p:cNvSpPr/>
              <p:nvPr/>
            </p:nvSpPr>
            <p:spPr>
              <a:xfrm flipH="1">
                <a:off x="272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3" name="Line 10"/>
              <p:cNvSpPr/>
              <p:nvPr/>
            </p:nvSpPr>
            <p:spPr>
              <a:xfrm flipH="1">
                <a:off x="408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4" name="Line 11"/>
              <p:cNvSpPr/>
              <p:nvPr/>
            </p:nvSpPr>
            <p:spPr>
              <a:xfrm flipH="1">
                <a:off x="544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5" name="Line 12"/>
              <p:cNvSpPr/>
              <p:nvPr/>
            </p:nvSpPr>
            <p:spPr>
              <a:xfrm flipH="1">
                <a:off x="68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6" name="Line 13"/>
              <p:cNvSpPr/>
              <p:nvPr/>
            </p:nvSpPr>
            <p:spPr>
              <a:xfrm flipH="1">
                <a:off x="81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7" name="Line 14"/>
              <p:cNvSpPr/>
              <p:nvPr/>
            </p:nvSpPr>
            <p:spPr>
              <a:xfrm flipH="1">
                <a:off x="953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9708" name="Rectangle 15"/>
            <p:cNvSpPr/>
            <p:nvPr/>
          </p:nvSpPr>
          <p:spPr>
            <a:xfrm>
              <a:off x="603" y="1744"/>
              <a:ext cx="817" cy="544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9" name="未知"/>
            <p:cNvSpPr/>
            <p:nvPr/>
          </p:nvSpPr>
          <p:spPr>
            <a:xfrm>
              <a:off x="761" y="1852"/>
              <a:ext cx="115" cy="151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151"/>
                </a:cxn>
              </a:cxnLst>
              <a:rect l="0" t="0" r="0" b="0"/>
              <a:pathLst>
                <a:path w="115" h="151">
                  <a:moveTo>
                    <a:pt x="114" y="0"/>
                  </a:moveTo>
                  <a:cubicBezTo>
                    <a:pt x="100" y="104"/>
                    <a:pt x="115" y="151"/>
                    <a:pt x="0" y="15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0" name="未知"/>
            <p:cNvSpPr/>
            <p:nvPr/>
          </p:nvSpPr>
          <p:spPr>
            <a:xfrm>
              <a:off x="1110" y="1862"/>
              <a:ext cx="152" cy="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0" y="84"/>
                </a:cxn>
                <a:cxn ang="0">
                  <a:pos x="39" y="103"/>
                </a:cxn>
                <a:cxn ang="0">
                  <a:pos x="152" y="132"/>
                </a:cxn>
              </a:cxnLst>
              <a:rect l="0" t="0" r="0" b="0"/>
              <a:pathLst>
                <a:path w="152" h="132">
                  <a:moveTo>
                    <a:pt x="1" y="0"/>
                  </a:moveTo>
                  <a:cubicBezTo>
                    <a:pt x="4" y="28"/>
                    <a:pt x="0" y="58"/>
                    <a:pt x="10" y="84"/>
                  </a:cubicBezTo>
                  <a:cubicBezTo>
                    <a:pt x="14" y="95"/>
                    <a:pt x="29" y="98"/>
                    <a:pt x="39" y="103"/>
                  </a:cubicBezTo>
                  <a:cubicBezTo>
                    <a:pt x="70" y="119"/>
                    <a:pt x="118" y="132"/>
                    <a:pt x="152" y="13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1" name="未知"/>
            <p:cNvSpPr/>
            <p:nvPr/>
          </p:nvSpPr>
          <p:spPr>
            <a:xfrm>
              <a:off x="900" y="2086"/>
              <a:ext cx="201" cy="66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201" y="51"/>
                </a:cxn>
                <a:cxn ang="0">
                  <a:pos x="98" y="23"/>
                </a:cxn>
                <a:cxn ang="0">
                  <a:pos x="3" y="42"/>
                </a:cxn>
              </a:cxnLst>
              <a:rect l="0" t="0" r="0" b="0"/>
              <a:pathLst>
                <a:path w="201" h="66">
                  <a:moveTo>
                    <a:pt x="3" y="42"/>
                  </a:moveTo>
                  <a:cubicBezTo>
                    <a:pt x="78" y="66"/>
                    <a:pt x="113" y="58"/>
                    <a:pt x="201" y="51"/>
                  </a:cubicBezTo>
                  <a:cubicBezTo>
                    <a:pt x="166" y="40"/>
                    <a:pt x="135" y="30"/>
                    <a:pt x="98" y="23"/>
                  </a:cubicBezTo>
                  <a:cubicBezTo>
                    <a:pt x="0" y="32"/>
                    <a:pt x="3" y="0"/>
                    <a:pt x="3" y="4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2" name="Line 19"/>
            <p:cNvSpPr/>
            <p:nvPr/>
          </p:nvSpPr>
          <p:spPr>
            <a:xfrm flipH="1">
              <a:off x="467" y="2288"/>
              <a:ext cx="45" cy="91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13" name="Rectangle 20"/>
            <p:cNvSpPr/>
            <p:nvPr/>
          </p:nvSpPr>
          <p:spPr>
            <a:xfrm>
              <a:off x="921" y="1563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14" name="Rectangle 21"/>
            <p:cNvSpPr/>
            <p:nvPr/>
          </p:nvSpPr>
          <p:spPr>
            <a:xfrm>
              <a:off x="921" y="1382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15" name="Rectangle 22"/>
            <p:cNvSpPr/>
            <p:nvPr/>
          </p:nvSpPr>
          <p:spPr>
            <a:xfrm>
              <a:off x="921" y="1200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0439" name="Text Box 23"/>
          <p:cNvSpPr txBox="1"/>
          <p:nvPr/>
        </p:nvSpPr>
        <p:spPr>
          <a:xfrm>
            <a:off x="609600" y="2514600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400" b="1" dirty="0">
                <a:solidFill>
                  <a:srgbClr val="3333FF"/>
                </a:solidFill>
                <a:latin typeface="Tahoma" panose="020B0604030504040204" pitchFamily="34" charset="0"/>
                <a:ea typeface="楷体_GB2312" pitchFamily="49" charset="-122"/>
              </a:rPr>
              <a:t>压的我受不了，救救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我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;</a:t>
            </a:r>
            <a:endParaRPr lang="en-US" altLang="zh-CN" sz="2400" b="1" dirty="0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60473" name="Group 57"/>
          <p:cNvGrpSpPr/>
          <p:nvPr/>
        </p:nvGrpSpPr>
        <p:grpSpPr>
          <a:xfrm>
            <a:off x="3429000" y="2895600"/>
            <a:ext cx="1728788" cy="1295400"/>
            <a:chOff x="2352" y="1536"/>
            <a:chExt cx="1089" cy="816"/>
          </a:xfrm>
        </p:grpSpPr>
        <p:sp>
          <p:nvSpPr>
            <p:cNvPr id="29718" name="Rectangle 25"/>
            <p:cNvSpPr/>
            <p:nvPr/>
          </p:nvSpPr>
          <p:spPr>
            <a:xfrm>
              <a:off x="2488" y="1717"/>
              <a:ext cx="817" cy="544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9719" name="Group 26"/>
            <p:cNvGrpSpPr/>
            <p:nvPr/>
          </p:nvGrpSpPr>
          <p:grpSpPr>
            <a:xfrm>
              <a:off x="2352" y="2261"/>
              <a:ext cx="1089" cy="91"/>
              <a:chOff x="0" y="0"/>
              <a:chExt cx="1089" cy="91"/>
            </a:xfrm>
          </p:grpSpPr>
          <p:sp>
            <p:nvSpPr>
              <p:cNvPr id="29720" name="Line 27"/>
              <p:cNvSpPr/>
              <p:nvPr/>
            </p:nvSpPr>
            <p:spPr>
              <a:xfrm>
                <a:off x="0" y="0"/>
                <a:ext cx="1089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1" name="Line 28"/>
              <p:cNvSpPr/>
              <p:nvPr/>
            </p:nvSpPr>
            <p:spPr>
              <a:xfrm flipH="1">
                <a:off x="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2" name="Line 29"/>
              <p:cNvSpPr/>
              <p:nvPr/>
            </p:nvSpPr>
            <p:spPr>
              <a:xfrm flipH="1">
                <a:off x="13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3" name="Line 30"/>
              <p:cNvSpPr/>
              <p:nvPr/>
            </p:nvSpPr>
            <p:spPr>
              <a:xfrm flipH="1">
                <a:off x="272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4" name="Line 31"/>
              <p:cNvSpPr/>
              <p:nvPr/>
            </p:nvSpPr>
            <p:spPr>
              <a:xfrm flipH="1">
                <a:off x="408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5" name="Line 32"/>
              <p:cNvSpPr/>
              <p:nvPr/>
            </p:nvSpPr>
            <p:spPr>
              <a:xfrm flipH="1">
                <a:off x="544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6" name="Line 33"/>
              <p:cNvSpPr/>
              <p:nvPr/>
            </p:nvSpPr>
            <p:spPr>
              <a:xfrm flipH="1">
                <a:off x="68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7" name="Line 34"/>
              <p:cNvSpPr/>
              <p:nvPr/>
            </p:nvSpPr>
            <p:spPr>
              <a:xfrm flipH="1">
                <a:off x="81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28" name="Line 35"/>
              <p:cNvSpPr/>
              <p:nvPr/>
            </p:nvSpPr>
            <p:spPr>
              <a:xfrm flipH="1">
                <a:off x="953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9729" name="Rectangle 36"/>
            <p:cNvSpPr/>
            <p:nvPr/>
          </p:nvSpPr>
          <p:spPr>
            <a:xfrm>
              <a:off x="2534" y="1536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0" name="Rectangle 37"/>
            <p:cNvSpPr/>
            <p:nvPr/>
          </p:nvSpPr>
          <p:spPr>
            <a:xfrm>
              <a:off x="3078" y="1536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1" name="Rectangle 38"/>
            <p:cNvSpPr/>
            <p:nvPr/>
          </p:nvSpPr>
          <p:spPr>
            <a:xfrm>
              <a:off x="2807" y="1536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2" name="AutoShape 39"/>
            <p:cNvSpPr/>
            <p:nvPr/>
          </p:nvSpPr>
          <p:spPr>
            <a:xfrm>
              <a:off x="2754" y="1827"/>
              <a:ext cx="317" cy="317"/>
            </a:xfrm>
            <a:prstGeom prst="smileyFace">
              <a:avLst>
                <a:gd name="adj" fmla="val -4653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0456" name="Text Box 40"/>
          <p:cNvSpPr txBox="1"/>
          <p:nvPr/>
        </p:nvSpPr>
        <p:spPr>
          <a:xfrm>
            <a:off x="3429000" y="4343400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400" b="1" dirty="0">
                <a:solidFill>
                  <a:srgbClr val="3333FF"/>
                </a:solidFill>
                <a:latin typeface="Tahoma" panose="020B0604030504040204" pitchFamily="34" charset="0"/>
                <a:ea typeface="楷体_GB2312" pitchFamily="49" charset="-122"/>
              </a:rPr>
              <a:t>这舒服多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了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;</a:t>
            </a:r>
            <a:endParaRPr lang="en-US" altLang="zh-CN" sz="2400" b="1" dirty="0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60474" name="Group 58"/>
          <p:cNvGrpSpPr/>
          <p:nvPr/>
        </p:nvGrpSpPr>
        <p:grpSpPr>
          <a:xfrm>
            <a:off x="5867400" y="4419600"/>
            <a:ext cx="1728788" cy="1295400"/>
            <a:chOff x="3840" y="1536"/>
            <a:chExt cx="1089" cy="816"/>
          </a:xfrm>
        </p:grpSpPr>
        <p:sp>
          <p:nvSpPr>
            <p:cNvPr id="29735" name="Rectangle 42"/>
            <p:cNvSpPr/>
            <p:nvPr/>
          </p:nvSpPr>
          <p:spPr>
            <a:xfrm>
              <a:off x="3976" y="1717"/>
              <a:ext cx="817" cy="544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9736" name="Group 43"/>
            <p:cNvGrpSpPr/>
            <p:nvPr/>
          </p:nvGrpSpPr>
          <p:grpSpPr>
            <a:xfrm>
              <a:off x="3840" y="2261"/>
              <a:ext cx="1089" cy="91"/>
              <a:chOff x="0" y="0"/>
              <a:chExt cx="1089" cy="91"/>
            </a:xfrm>
          </p:grpSpPr>
          <p:sp>
            <p:nvSpPr>
              <p:cNvPr id="29737" name="Line 44"/>
              <p:cNvSpPr/>
              <p:nvPr/>
            </p:nvSpPr>
            <p:spPr>
              <a:xfrm>
                <a:off x="0" y="0"/>
                <a:ext cx="1089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38" name="Line 45"/>
              <p:cNvSpPr/>
              <p:nvPr/>
            </p:nvSpPr>
            <p:spPr>
              <a:xfrm flipH="1">
                <a:off x="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39" name="Line 46"/>
              <p:cNvSpPr/>
              <p:nvPr/>
            </p:nvSpPr>
            <p:spPr>
              <a:xfrm flipH="1">
                <a:off x="13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40" name="Line 47"/>
              <p:cNvSpPr/>
              <p:nvPr/>
            </p:nvSpPr>
            <p:spPr>
              <a:xfrm flipH="1">
                <a:off x="272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41" name="Line 48"/>
              <p:cNvSpPr/>
              <p:nvPr/>
            </p:nvSpPr>
            <p:spPr>
              <a:xfrm flipH="1">
                <a:off x="408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42" name="Line 49"/>
              <p:cNvSpPr/>
              <p:nvPr/>
            </p:nvSpPr>
            <p:spPr>
              <a:xfrm flipH="1">
                <a:off x="544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43" name="Line 50"/>
              <p:cNvSpPr/>
              <p:nvPr/>
            </p:nvSpPr>
            <p:spPr>
              <a:xfrm flipH="1">
                <a:off x="680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44" name="Line 51"/>
              <p:cNvSpPr/>
              <p:nvPr/>
            </p:nvSpPr>
            <p:spPr>
              <a:xfrm flipH="1">
                <a:off x="816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45" name="Line 52"/>
              <p:cNvSpPr/>
              <p:nvPr/>
            </p:nvSpPr>
            <p:spPr>
              <a:xfrm flipH="1">
                <a:off x="953" y="0"/>
                <a:ext cx="45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9746" name="Rectangle 53"/>
            <p:cNvSpPr/>
            <p:nvPr/>
          </p:nvSpPr>
          <p:spPr>
            <a:xfrm>
              <a:off x="4295" y="1536"/>
              <a:ext cx="181" cy="181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47" name="AutoShape 54"/>
            <p:cNvSpPr/>
            <p:nvPr/>
          </p:nvSpPr>
          <p:spPr>
            <a:xfrm>
              <a:off x="4203" y="1808"/>
              <a:ext cx="317" cy="317"/>
            </a:xfrm>
            <a:prstGeom prst="smileyFace">
              <a:avLst>
                <a:gd name="adj" fmla="val 4653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0471" name="Text Box 55"/>
          <p:cNvSpPr txBox="1"/>
          <p:nvPr/>
        </p:nvSpPr>
        <p:spPr>
          <a:xfrm>
            <a:off x="5867400" y="5867400"/>
            <a:ext cx="2667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400" b="1" dirty="0">
                <a:solidFill>
                  <a:srgbClr val="3333FF"/>
                </a:solidFill>
                <a:latin typeface="Tahoma" panose="020B0604030504040204" pitchFamily="34" charset="0"/>
                <a:ea typeface="楷体_GB2312" pitchFamily="49" charset="-122"/>
              </a:rPr>
              <a:t>这更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舒服了。</a:t>
            </a:r>
            <a:endParaRPr lang="en-US" altLang="zh-CN" sz="2400" b="1" dirty="0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476" name="Rectangle 60"/>
          <p:cNvSpPr/>
          <p:nvPr/>
        </p:nvSpPr>
        <p:spPr>
          <a:xfrm>
            <a:off x="1066800" y="3657600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减小压强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0477" name="Line 61"/>
          <p:cNvSpPr/>
          <p:nvPr/>
        </p:nvSpPr>
        <p:spPr>
          <a:xfrm>
            <a:off x="2133600" y="2895600"/>
            <a:ext cx="1066800" cy="12954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0478" name="Rectangle 62"/>
          <p:cNvSpPr/>
          <p:nvPr/>
        </p:nvSpPr>
        <p:spPr>
          <a:xfrm>
            <a:off x="5181600" y="2514600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减小压强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0479" name="Line 63"/>
          <p:cNvSpPr/>
          <p:nvPr/>
        </p:nvSpPr>
        <p:spPr>
          <a:xfrm>
            <a:off x="3581400" y="1371600"/>
            <a:ext cx="2971800" cy="2971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6" grpId="0"/>
      <p:bldP spid="604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{E4A43751-A6B9-4E42-8A48-53D962129448}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2060848"/>
            <a:ext cx="3240360" cy="175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686" y="1478263"/>
            <a:ext cx="162095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/>
              <a:t>想想议议</a:t>
            </a: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1628800"/>
            <a:ext cx="4248472" cy="20090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拖拉机在泥泞的田里工作，为了不陷进土里，我们用了什么办法减小它对地面的压强？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33190"/>
            <a:ext cx="5134610" cy="5742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类似的事例你还知道哪些？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8" name="组合 13"/>
          <p:cNvGrpSpPr/>
          <p:nvPr/>
        </p:nvGrpSpPr>
        <p:grpSpPr bwMode="auto">
          <a:xfrm>
            <a:off x="6804248" y="4077072"/>
            <a:ext cx="2232248" cy="2379415"/>
            <a:chOff x="5422510" y="4136012"/>
            <a:chExt cx="3208489" cy="4132150"/>
          </a:xfrm>
        </p:grpSpPr>
        <p:graphicFrame>
          <p:nvGraphicFramePr>
            <p:cNvPr id="26635" name="Object 3"/>
            <p:cNvGraphicFramePr>
              <a:graphicFrameLocks noChangeAspect="1"/>
            </p:cNvGraphicFramePr>
            <p:nvPr/>
          </p:nvGraphicFramePr>
          <p:xfrm>
            <a:off x="5422510" y="4136012"/>
            <a:ext cx="3076575" cy="3126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位图图像" r:id="rId2" imgW="2505075" imgH="3781425" progId="PBrush">
                    <p:embed/>
                  </p:oleObj>
                </mc:Choice>
                <mc:Fallback>
                  <p:oleObj name="位图图像" r:id="rId2" imgW="2505075" imgH="3781425" progId="PBrush">
                    <p:embed/>
                    <p:pic>
                      <p:nvPicPr>
                        <p:cNvPr id="0" name="Object 3" descr="image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422510" y="4136012"/>
                          <a:ext cx="3076575" cy="3126271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5526010" y="7387334"/>
              <a:ext cx="3104989" cy="8808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/>
                <a:t>铁轨下铺枕木</a:t>
              </a:r>
              <a:endParaRPr lang="zh-CN" altLang="en-US" sz="2400" b="1" dirty="0"/>
            </a:p>
          </p:txBody>
        </p:sp>
      </p:grpSp>
      <p:pic>
        <p:nvPicPr>
          <p:cNvPr id="2663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357188" y="-2857"/>
            <a:ext cx="4545330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宋体" panose="02010600030101010101" pitchFamily="2" charset="-122"/>
              </a:rPr>
              <a:t>2</a:t>
            </a:r>
            <a:r>
              <a:rPr lang="zh-CN" altLang="en-US" sz="3600" b="1">
                <a:latin typeface="宋体" panose="02010600030101010101" pitchFamily="2" charset="-122"/>
              </a:rPr>
              <a:t>．减小压强的方法：</a:t>
            </a:r>
            <a:endParaRPr lang="zh-CN" altLang="en-US" sz="3600" b="1">
              <a:latin typeface="宋体" panose="02010600030101010101" pitchFamily="2" charset="-122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57188" y="746443"/>
            <a:ext cx="6840537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可以减小压力或增大受力面积。</a:t>
            </a:r>
            <a:endParaRPr lang="zh-CN" altLang="en-US" sz="3600" b="1"/>
          </a:p>
        </p:txBody>
      </p:sp>
      <p:pic>
        <p:nvPicPr>
          <p:cNvPr id="17" name="Picture 2" descr="DSCF0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81128"/>
            <a:ext cx="266422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107504" y="5877272"/>
            <a:ext cx="3312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骆驼能背着沉重的货物行走松软的沙漠中</a:t>
            </a:r>
            <a:endParaRPr lang="en-US" altLang="zh-CN" sz="2400" b="1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581128"/>
            <a:ext cx="26642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491880" y="6021288"/>
            <a:ext cx="3096344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运动员穿的滑雪板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8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/>
        </p:nvGrpSpPr>
        <p:grpSpPr bwMode="auto">
          <a:xfrm>
            <a:off x="107504" y="4077071"/>
            <a:ext cx="2808311" cy="2539445"/>
            <a:chOff x="317019" y="4075820"/>
            <a:chExt cx="3277242" cy="2678859"/>
          </a:xfrm>
        </p:grpSpPr>
        <p:pic>
          <p:nvPicPr>
            <p:cNvPr id="27661" name="Picture 6" descr="http://ws08.mbbimg.cn/disini/201106/14/12030093/12030093_08.jp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69115" y="4075820"/>
              <a:ext cx="3025146" cy="2159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17019" y="6202735"/>
              <a:ext cx="2773052" cy="5519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/>
                <a:t>宽大的书包带</a:t>
              </a:r>
              <a:endParaRPr lang="zh-CN" altLang="en-US" sz="2800" b="1" dirty="0"/>
            </a:p>
          </p:txBody>
        </p:sp>
      </p:grpSp>
      <p:grpSp>
        <p:nvGrpSpPr>
          <p:cNvPr id="3" name="组合 7"/>
          <p:cNvGrpSpPr/>
          <p:nvPr/>
        </p:nvGrpSpPr>
        <p:grpSpPr bwMode="auto">
          <a:xfrm>
            <a:off x="879788" y="622464"/>
            <a:ext cx="2592288" cy="3092390"/>
            <a:chOff x="308806" y="483406"/>
            <a:chExt cx="3442096" cy="3234621"/>
          </a:xfrm>
        </p:grpSpPr>
        <p:graphicFrame>
          <p:nvGraphicFramePr>
            <p:cNvPr id="27659" name="Object 2"/>
            <p:cNvGraphicFramePr>
              <a:graphicFrameLocks noChangeAspect="1"/>
            </p:cNvGraphicFramePr>
            <p:nvPr/>
          </p:nvGraphicFramePr>
          <p:xfrm>
            <a:off x="308806" y="483406"/>
            <a:ext cx="3442096" cy="2571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位图图像" r:id="rId2" imgW="4086225" imgH="3219450" progId="PBrush">
                    <p:embed/>
                  </p:oleObj>
                </mc:Choice>
                <mc:Fallback>
                  <p:oleObj name="位图图像" r:id="rId2" imgW="4086225" imgH="3219450" progId="PBrush">
                    <p:embed/>
                    <p:pic>
                      <p:nvPicPr>
                        <p:cNvPr id="0" name="Object 2" descr="image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08806" y="483406"/>
                          <a:ext cx="3442096" cy="2571768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04420" y="3194923"/>
              <a:ext cx="2677186" cy="52310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/>
                <a:t>房屋的地基</a:t>
              </a:r>
              <a:endParaRPr lang="zh-CN" altLang="en-US" sz="2800" b="1" dirty="0"/>
            </a:p>
          </p:txBody>
        </p:sp>
      </p:grpSp>
      <p:sp>
        <p:nvSpPr>
          <p:cNvPr id="13" name="TextBox 12"/>
          <p:cNvSpPr txBox="1"/>
          <p:nvPr/>
        </p:nvSpPr>
        <p:spPr bwMode="auto">
          <a:xfrm>
            <a:off x="6119664" y="6165304"/>
            <a:ext cx="30243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重型卡车装有</a:t>
            </a:r>
            <a:r>
              <a:rPr lang="zh-CN" altLang="en-US" sz="2400" b="1" dirty="0" smtClean="0"/>
              <a:t>很多轮</a:t>
            </a:r>
            <a:endParaRPr lang="zh-CN" altLang="en-US" sz="2400" b="1" dirty="0"/>
          </a:p>
        </p:txBody>
      </p:sp>
      <p:grpSp>
        <p:nvGrpSpPr>
          <p:cNvPr id="5" name="组合 9"/>
          <p:cNvGrpSpPr/>
          <p:nvPr/>
        </p:nvGrpSpPr>
        <p:grpSpPr bwMode="auto">
          <a:xfrm>
            <a:off x="5242323" y="748830"/>
            <a:ext cx="2520279" cy="2827474"/>
            <a:chOff x="4928620" y="1026169"/>
            <a:chExt cx="3851275" cy="3928119"/>
          </a:xfrm>
        </p:grpSpPr>
        <p:pic>
          <p:nvPicPr>
            <p:cNvPr id="27655" name="Picture 7" descr="DSCN29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8620" y="1026169"/>
              <a:ext cx="3851275" cy="3063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020316" y="4227395"/>
              <a:ext cx="3649544" cy="72689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/>
                <a:t>螺丝下的垫圈</a:t>
              </a:r>
              <a:endParaRPr lang="zh-CN" altLang="en-US" sz="2800" b="1" dirty="0"/>
            </a:p>
          </p:txBody>
        </p:sp>
      </p:grpSp>
      <p:pic>
        <p:nvPicPr>
          <p:cNvPr id="2765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4" descr="20097421791643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221088"/>
            <a:ext cx="2700933" cy="18722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43" descr="8cb0e329b12350e498250ac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993" y="3841869"/>
            <a:ext cx="2448272" cy="20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2699539" y="5980519"/>
            <a:ext cx="338437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高层建筑用空心砖代替实心砖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/>
          <p:nvPr/>
        </p:nvSpPr>
        <p:spPr>
          <a:xfrm>
            <a:off x="916940" y="4617403"/>
            <a:ext cx="7310438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雪地行走，脚容易陷入积雪，有了宽宽的滑雪板，运动员不仅不会陷进雪里，而且还能在雪地上滑行，这其中的原因是什么呢？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098" name="Picture 13" descr="u=1880083720,682571505&amp;fm=23&amp;gp=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63725" y="260350"/>
            <a:ext cx="6811963" cy="367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" y="188595"/>
            <a:ext cx="8844915" cy="3745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128" y="352102"/>
            <a:ext cx="1627369" cy="5232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/>
              <a:t>练一练：</a:t>
            </a:r>
            <a:endParaRPr lang="zh-CN" altLang="en-US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8480" y="1208088"/>
            <a:ext cx="8067675" cy="131064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为什么我们会觉得坐软沙发比坐硬板凳要舒服呢？</a:t>
            </a:r>
            <a:endParaRPr lang="zh-CN" altLang="en-US" sz="4000" b="1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8163" y="3739515"/>
            <a:ext cx="8072437" cy="213868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6">
                <a:lumMod val="75000"/>
              </a:schemeClr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那是因为沙发受力形变后，与人体的接触面积大；板凳不怎么形变，与人体的接触面积小。根据压强的知识可知，沙发对人体的压强较小，所以人感觉舒服。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pic>
        <p:nvPicPr>
          <p:cNvPr id="2970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://hit.cuepa.cn/newspic/319344/s_ad9eb9d2280dbef89ec002ab5740449e32586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3000" y="2000250"/>
            <a:ext cx="667543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5698976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讨论交流：冰面救人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56" y="290495"/>
            <a:ext cx="2631440" cy="8229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/>
              <a:t>本课小结</a:t>
            </a:r>
            <a:endParaRPr lang="zh-CN" altLang="en-US" sz="4800" b="1" dirty="0"/>
          </a:p>
        </p:txBody>
      </p:sp>
      <p:pic>
        <p:nvPicPr>
          <p:cNvPr id="3072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53" y="1489393"/>
            <a:ext cx="6911975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2628583" y="1774508"/>
            <a:ext cx="4824412" cy="51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影响压力的作用效果的因素</a:t>
            </a:r>
            <a:endParaRPr lang="zh-CN" altLang="en-US" sz="2800" b="1"/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2628900" y="2905125"/>
            <a:ext cx="2159635" cy="51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压强的定义</a:t>
            </a:r>
            <a:endParaRPr lang="zh-CN" altLang="en-US" sz="2800" b="1"/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2628900" y="3516630"/>
            <a:ext cx="208756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压强的公式</a:t>
            </a:r>
            <a:endParaRPr lang="zh-CN" altLang="en-US" sz="2800" b="1"/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2701290" y="4036060"/>
            <a:ext cx="2087245" cy="51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压强的单位</a:t>
            </a:r>
            <a:endParaRPr lang="zh-CN" altLang="en-US" sz="2800" b="1"/>
          </a:p>
        </p:txBody>
      </p:sp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2700338" y="4961573"/>
            <a:ext cx="2808287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增大压强的方法</a:t>
            </a:r>
            <a:endParaRPr lang="zh-CN" altLang="en-US" sz="2800" b="1"/>
          </a:p>
        </p:txBody>
      </p:sp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2700338" y="5480368"/>
            <a:ext cx="2808287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减小压强的方法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76860" y="300355"/>
            <a:ext cx="8590915" cy="4979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8000" b="1" dirty="0">
                <a:solidFill>
                  <a:srgbClr val="FF3300"/>
                </a:solidFill>
              </a:rPr>
              <a:t>作业：</a:t>
            </a:r>
            <a:r>
              <a:rPr lang="en-US" altLang="zh-CN" sz="8000" b="1" dirty="0">
                <a:solidFill>
                  <a:srgbClr val="FF3300"/>
                </a:solidFill>
              </a:rPr>
              <a:t>1.</a:t>
            </a:r>
            <a:r>
              <a:rPr lang="zh-CN" altLang="en-US" sz="8000" b="1" dirty="0">
                <a:solidFill>
                  <a:srgbClr val="FF3300"/>
                </a:solidFill>
              </a:rPr>
              <a:t>课本第</a:t>
            </a:r>
            <a:r>
              <a:rPr lang="en-US" altLang="zh-CN" sz="8000" b="1" dirty="0">
                <a:solidFill>
                  <a:srgbClr val="FF3300"/>
                </a:solidFill>
              </a:rPr>
              <a:t>40</a:t>
            </a:r>
            <a:r>
              <a:rPr lang="zh-CN" altLang="en-US" sz="8000" b="1" dirty="0">
                <a:solidFill>
                  <a:srgbClr val="FF3300"/>
                </a:solidFill>
              </a:rPr>
              <a:t>页  </a:t>
            </a:r>
            <a:r>
              <a:rPr lang="en-US" altLang="zh-CN" sz="8000" b="1" dirty="0">
                <a:solidFill>
                  <a:srgbClr val="FF3300"/>
                </a:solidFill>
              </a:rPr>
              <a:t>1</a:t>
            </a:r>
            <a:r>
              <a:rPr lang="zh-CN" altLang="en-US" sz="8000" b="1" dirty="0">
                <a:solidFill>
                  <a:srgbClr val="FF3300"/>
                </a:solidFill>
              </a:rPr>
              <a:t>、</a:t>
            </a:r>
            <a:r>
              <a:rPr lang="en-US" altLang="zh-CN" sz="8000" b="1" dirty="0">
                <a:solidFill>
                  <a:srgbClr val="FF3300"/>
                </a:solidFill>
              </a:rPr>
              <a:t>2</a:t>
            </a:r>
            <a:r>
              <a:rPr lang="zh-CN" altLang="en-US" sz="8000" b="1" dirty="0">
                <a:solidFill>
                  <a:srgbClr val="FF3300"/>
                </a:solidFill>
              </a:rPr>
              <a:t>、</a:t>
            </a:r>
            <a:r>
              <a:rPr lang="en-US" altLang="zh-CN" sz="8000" b="1" dirty="0">
                <a:solidFill>
                  <a:srgbClr val="FF3300"/>
                </a:solidFill>
              </a:rPr>
              <a:t>3</a:t>
            </a:r>
            <a:r>
              <a:rPr lang="zh-CN" altLang="en-US" sz="8000" b="1" dirty="0">
                <a:solidFill>
                  <a:srgbClr val="FF3300"/>
                </a:solidFill>
              </a:rPr>
              <a:t>、</a:t>
            </a:r>
            <a:r>
              <a:rPr lang="en-US" altLang="zh-CN" sz="8000" b="1" dirty="0">
                <a:solidFill>
                  <a:srgbClr val="FF3300"/>
                </a:solidFill>
              </a:rPr>
              <a:t>4</a:t>
            </a:r>
            <a:r>
              <a:rPr lang="zh-CN" altLang="en-US" sz="8000" b="1" dirty="0">
                <a:solidFill>
                  <a:srgbClr val="FF3300"/>
                </a:solidFill>
              </a:rPr>
              <a:t>题</a:t>
            </a:r>
            <a:endParaRPr lang="zh-CN" altLang="en-US" sz="8000" b="1" dirty="0">
              <a:solidFill>
                <a:srgbClr val="FF3300"/>
              </a:solidFill>
            </a:endParaRPr>
          </a:p>
          <a:p>
            <a:r>
              <a:rPr lang="zh-CN" altLang="en-US" sz="8000" b="1" dirty="0">
                <a:solidFill>
                  <a:srgbClr val="FF3300"/>
                </a:solidFill>
              </a:rPr>
              <a:t> </a:t>
            </a:r>
            <a:r>
              <a:rPr lang="en-US" altLang="zh-CN" sz="8000" b="1" dirty="0">
                <a:solidFill>
                  <a:srgbClr val="FF3300"/>
                </a:solidFill>
              </a:rPr>
              <a:t>2.</a:t>
            </a:r>
            <a:r>
              <a:rPr lang="zh-CN" altLang="en-US" sz="8000" b="1" dirty="0">
                <a:solidFill>
                  <a:srgbClr val="FF3300"/>
                </a:solidFill>
              </a:rPr>
              <a:t>搜集动物利用压强的例子</a:t>
            </a:r>
            <a:endParaRPr lang="zh-CN" altLang="en-US" sz="8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709" y="351480"/>
            <a:ext cx="1305560" cy="7620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400" b="1" dirty="0" smtClean="0">
                <a:solidFill>
                  <a:schemeClr val="tx1"/>
                </a:solidFill>
              </a:rPr>
              <a:t>练习</a:t>
            </a:r>
            <a:endParaRPr lang="zh-CN" altLang="en-US" sz="4400" b="1" dirty="0" smtClean="0">
              <a:solidFill>
                <a:schemeClr val="tx1"/>
              </a:solidFill>
            </a:endParaRPr>
          </a:p>
        </p:txBody>
      </p:sp>
      <p:sp>
        <p:nvSpPr>
          <p:cNvPr id="31749" name="Rectangle 3"/>
          <p:cNvSpPr txBox="1">
            <a:spLocks noRot="1" noChangeArrowheads="1"/>
          </p:cNvSpPr>
          <p:nvPr/>
        </p:nvSpPr>
        <p:spPr bwMode="auto">
          <a:xfrm>
            <a:off x="312420" y="1180783"/>
            <a:ext cx="871378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</a:t>
            </a:r>
            <a:r>
              <a:rPr lang="zh-CN" altLang="en-US" sz="3600" b="1">
                <a:latin typeface="Times New Roman" panose="02020603050405020304" pitchFamily="18" charset="0"/>
              </a:rPr>
              <a:t>、如图所示，</a:t>
            </a:r>
            <a:r>
              <a:rPr lang="en-US" altLang="zh-CN" sz="3600" b="1">
                <a:latin typeface="Times New Roman" panose="02020603050405020304" pitchFamily="18" charset="0"/>
              </a:rPr>
              <a:t>A</a:t>
            </a:r>
            <a:r>
              <a:rPr lang="zh-CN" altLang="en-US" sz="3600" b="1">
                <a:latin typeface="Times New Roman" panose="02020603050405020304" pitchFamily="18" charset="0"/>
              </a:rPr>
              <a:t>、</a:t>
            </a:r>
            <a:r>
              <a:rPr lang="en-US" altLang="zh-CN" sz="3600" b="1">
                <a:latin typeface="Times New Roman" panose="02020603050405020304" pitchFamily="18" charset="0"/>
              </a:rPr>
              <a:t>B</a:t>
            </a:r>
            <a:r>
              <a:rPr lang="zh-CN" altLang="en-US" sz="3600" b="1">
                <a:latin typeface="Times New Roman" panose="02020603050405020304" pitchFamily="18" charset="0"/>
              </a:rPr>
              <a:t>、</a:t>
            </a:r>
            <a:r>
              <a:rPr lang="en-US" altLang="zh-CN" sz="3600" b="1">
                <a:latin typeface="Times New Roman" panose="02020603050405020304" pitchFamily="18" charset="0"/>
              </a:rPr>
              <a:t>C</a:t>
            </a:r>
            <a:r>
              <a:rPr lang="zh-CN" altLang="en-US" sz="3600" b="1">
                <a:latin typeface="Times New Roman" panose="02020603050405020304" pitchFamily="18" charset="0"/>
              </a:rPr>
              <a:t>三个实心物体的体积、密度均相同，它们对水平桌面的压力分别为</a:t>
            </a:r>
            <a:r>
              <a:rPr lang="en-US" altLang="zh-CN" sz="3600" b="1" i="1">
                <a:latin typeface="Times New Roman" panose="02020603050405020304" pitchFamily="18" charset="0"/>
              </a:rPr>
              <a:t>F</a:t>
            </a:r>
            <a:r>
              <a:rPr lang="en-US" altLang="zh-CN" sz="3600" b="1" baseline="-25000">
                <a:latin typeface="Times New Roman" panose="02020603050405020304" pitchFamily="18" charset="0"/>
              </a:rPr>
              <a:t>A</a:t>
            </a:r>
            <a:r>
              <a:rPr lang="zh-CN" altLang="en-US" sz="3600" b="1">
                <a:latin typeface="Times New Roman" panose="02020603050405020304" pitchFamily="18" charset="0"/>
              </a:rPr>
              <a:t>、</a:t>
            </a:r>
            <a:r>
              <a:rPr lang="en-US" altLang="zh-CN" sz="3600" b="1" i="1">
                <a:latin typeface="Times New Roman" panose="02020603050405020304" pitchFamily="18" charset="0"/>
              </a:rPr>
              <a:t>F</a:t>
            </a:r>
            <a:r>
              <a:rPr lang="en-US" altLang="zh-CN" sz="3600" b="1" baseline="-25000">
                <a:latin typeface="Times New Roman" panose="02020603050405020304" pitchFamily="18" charset="0"/>
              </a:rPr>
              <a:t>B</a:t>
            </a:r>
            <a:r>
              <a:rPr lang="zh-CN" altLang="en-US" sz="3600" b="1">
                <a:latin typeface="Times New Roman" panose="02020603050405020304" pitchFamily="18" charset="0"/>
              </a:rPr>
              <a:t>、</a:t>
            </a:r>
            <a:r>
              <a:rPr lang="en-US" altLang="zh-CN" sz="3600" b="1" i="1">
                <a:latin typeface="Times New Roman" panose="02020603050405020304" pitchFamily="18" charset="0"/>
              </a:rPr>
              <a:t>F</a:t>
            </a:r>
            <a:r>
              <a:rPr lang="en-US" altLang="zh-CN" sz="3600" b="1" baseline="-25000">
                <a:latin typeface="Times New Roman" panose="02020603050405020304" pitchFamily="18" charset="0"/>
              </a:rPr>
              <a:t>C</a:t>
            </a:r>
            <a:r>
              <a:rPr lang="zh-CN" altLang="en-US" sz="3600" b="1">
                <a:latin typeface="Times New Roman" panose="02020603050405020304" pitchFamily="18" charset="0"/>
              </a:rPr>
              <a:t>，</a:t>
            </a:r>
            <a:endParaRPr lang="zh-CN" altLang="en-US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它们对桌面的压强</a:t>
            </a:r>
            <a:endParaRPr lang="zh-CN" altLang="en-US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分别为</a:t>
            </a:r>
            <a:r>
              <a:rPr lang="en-US" altLang="zh-CN" sz="3600" b="1" i="1">
                <a:latin typeface="Times New Roman" panose="02020603050405020304" pitchFamily="18" charset="0"/>
              </a:rPr>
              <a:t>p</a:t>
            </a:r>
            <a:r>
              <a:rPr lang="en-US" altLang="zh-CN" sz="3600" b="1" baseline="-25000">
                <a:latin typeface="Times New Roman" panose="02020603050405020304" pitchFamily="18" charset="0"/>
              </a:rPr>
              <a:t>A</a:t>
            </a:r>
            <a:r>
              <a:rPr lang="zh-CN" altLang="en-US" sz="3600" b="1">
                <a:latin typeface="Times New Roman" panose="02020603050405020304" pitchFamily="18" charset="0"/>
              </a:rPr>
              <a:t>、</a:t>
            </a:r>
            <a:r>
              <a:rPr lang="en-US" altLang="zh-CN" sz="3600" b="1" i="1">
                <a:latin typeface="Times New Roman" panose="02020603050405020304" pitchFamily="18" charset="0"/>
              </a:rPr>
              <a:t>p</a:t>
            </a:r>
            <a:r>
              <a:rPr lang="en-US" altLang="zh-CN" sz="3600" b="1" baseline="-25000">
                <a:latin typeface="Times New Roman" panose="02020603050405020304" pitchFamily="18" charset="0"/>
              </a:rPr>
              <a:t>B</a:t>
            </a:r>
            <a:r>
              <a:rPr lang="zh-CN" altLang="en-US" sz="3600" b="1">
                <a:latin typeface="Times New Roman" panose="02020603050405020304" pitchFamily="18" charset="0"/>
              </a:rPr>
              <a:t>、</a:t>
            </a:r>
            <a:r>
              <a:rPr lang="en-US" altLang="zh-CN" sz="3600" b="1" i="1">
                <a:latin typeface="Times New Roman" panose="02020603050405020304" pitchFamily="18" charset="0"/>
              </a:rPr>
              <a:t>p</a:t>
            </a:r>
            <a:r>
              <a:rPr lang="en-US" altLang="zh-CN" sz="3600" b="1" baseline="-25000">
                <a:latin typeface="Times New Roman" panose="02020603050405020304" pitchFamily="18" charset="0"/>
              </a:rPr>
              <a:t>C</a:t>
            </a:r>
            <a:r>
              <a:rPr lang="zh-CN" altLang="en-US" sz="3600" b="1">
                <a:latin typeface="Times New Roman" panose="02020603050405020304" pitchFamily="18" charset="0"/>
              </a:rPr>
              <a:t>。则</a:t>
            </a:r>
            <a:endParaRPr lang="zh-CN" altLang="en-US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三个压力的大小关系是</a:t>
            </a:r>
            <a:r>
              <a:rPr lang="zh-CN" altLang="en-US" sz="3600" b="1" u="sng">
                <a:latin typeface="Times New Roman" panose="02020603050405020304" pitchFamily="18" charset="0"/>
              </a:rPr>
              <a:t>     　　　　　　　</a:t>
            </a:r>
            <a:r>
              <a:rPr lang="zh-CN" altLang="en-US" sz="3600" b="1">
                <a:latin typeface="Times New Roman" panose="02020603050405020304" pitchFamily="18" charset="0"/>
              </a:rPr>
              <a:t>，压强自小到大的顺序是</a:t>
            </a:r>
            <a:r>
              <a:rPr lang="zh-CN" altLang="en-US" sz="3600" b="1" u="sng">
                <a:latin typeface="Times New Roman" panose="02020603050405020304" pitchFamily="18" charset="0"/>
              </a:rPr>
              <a:t> </a:t>
            </a:r>
            <a:r>
              <a:rPr lang="zh-CN" altLang="en-US" sz="2800" b="1" u="sng">
                <a:latin typeface="Times New Roman" panose="02020603050405020304" pitchFamily="18" charset="0"/>
              </a:rPr>
              <a:t>        　　　　　　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2916238" y="3001963"/>
            <a:ext cx="28797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5588" y="4753293"/>
            <a:ext cx="2808287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84775" y="5512753"/>
            <a:ext cx="26638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＜</a:t>
            </a:r>
            <a:r>
              <a: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＜</a:t>
            </a:r>
            <a:r>
              <a: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5119370" y="2778125"/>
            <a:ext cx="3907155" cy="1640840"/>
            <a:chOff x="2835" y="1525"/>
            <a:chExt cx="2563" cy="1134"/>
          </a:xfrm>
        </p:grpSpPr>
        <p:pic>
          <p:nvPicPr>
            <p:cNvPr id="31755" name="Picture 18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835" y="1525"/>
              <a:ext cx="2563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Text Box 19"/>
            <p:cNvSpPr txBox="1">
              <a:spLocks noChangeArrowheads="1"/>
            </p:cNvSpPr>
            <p:nvPr/>
          </p:nvSpPr>
          <p:spPr bwMode="auto">
            <a:xfrm>
              <a:off x="3151" y="2296"/>
              <a:ext cx="409" cy="35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 A</a:t>
              </a:r>
              <a:endParaRPr lang="en-US" altLang="zh-CN" sz="2800">
                <a:latin typeface="Times New Roman" panose="02020603050405020304" pitchFamily="18" charset="0"/>
              </a:endParaRPr>
            </a:p>
          </p:txBody>
        </p:sp>
        <p:sp>
          <p:nvSpPr>
            <p:cNvPr id="31757" name="Text Box 20"/>
            <p:cNvSpPr txBox="1">
              <a:spLocks noChangeArrowheads="1"/>
            </p:cNvSpPr>
            <p:nvPr/>
          </p:nvSpPr>
          <p:spPr bwMode="auto">
            <a:xfrm>
              <a:off x="3878" y="2296"/>
              <a:ext cx="454" cy="35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  B</a:t>
              </a:r>
              <a:endParaRPr lang="en-US" altLang="zh-CN" sz="2800">
                <a:latin typeface="Times New Roman" panose="02020603050405020304" pitchFamily="18" charset="0"/>
              </a:endParaRPr>
            </a:p>
          </p:txBody>
        </p:sp>
        <p:sp>
          <p:nvSpPr>
            <p:cNvPr id="31758" name="Text Box 17"/>
            <p:cNvSpPr txBox="1">
              <a:spLocks noChangeArrowheads="1"/>
            </p:cNvSpPr>
            <p:nvPr/>
          </p:nvSpPr>
          <p:spPr bwMode="auto">
            <a:xfrm>
              <a:off x="4830" y="2296"/>
              <a:ext cx="454" cy="35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 C</a:t>
              </a:r>
              <a:endParaRPr lang="en-US" altLang="zh-CN" sz="2800">
                <a:latin typeface="Times New Roman" panose="02020603050405020304" pitchFamily="18" charset="0"/>
              </a:endParaRPr>
            </a:p>
          </p:txBody>
        </p:sp>
      </p:grpSp>
      <p:pic>
        <p:nvPicPr>
          <p:cNvPr id="3175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33793" descr="小娃娃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611188" y="404813"/>
            <a:ext cx="639762" cy="98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标题 33795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3240087"/>
          </a:xfrm>
        </p:spPr>
        <p:txBody>
          <a:bodyPr anchor="ctr"/>
          <a:lstStyle/>
          <a:p>
            <a:pPr algn="l"/>
            <a:r>
              <a:rPr lang="en-US" altLang="zh-CN" sz="3200" b="1" dirty="0">
                <a:solidFill>
                  <a:schemeClr val="tx1"/>
                </a:solidFill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</a:rPr>
              <a:t>、形状如图</a:t>
            </a:r>
            <a:r>
              <a:rPr lang="en-US" altLang="zh-CN" sz="3200" b="1" dirty="0">
                <a:solidFill>
                  <a:schemeClr val="tx1"/>
                </a:solidFill>
              </a:rPr>
              <a:t>3</a:t>
            </a:r>
            <a:r>
              <a:rPr lang="zh-CN" altLang="en-US" sz="3200" b="1" dirty="0">
                <a:solidFill>
                  <a:schemeClr val="tx1"/>
                </a:solidFill>
              </a:rPr>
              <a:t>所示的实心物体放在水平面上，如果将其倒放，则物体对水平面的</a:t>
            </a:r>
            <a:r>
              <a:rPr lang="en-US" altLang="zh-CN" sz="3200" b="1" dirty="0">
                <a:solidFill>
                  <a:schemeClr val="tx1"/>
                </a:solidFill>
              </a:rPr>
              <a:t>(          )</a:t>
            </a:r>
            <a:br>
              <a:rPr lang="en-US" altLang="zh-CN" sz="3200" b="1" dirty="0">
                <a:solidFill>
                  <a:schemeClr val="tx1"/>
                </a:solidFill>
              </a:rPr>
            </a:br>
            <a:r>
              <a:rPr lang="en-US" altLang="zh-CN" sz="3200" b="1" dirty="0">
                <a:solidFill>
                  <a:schemeClr val="tx1"/>
                </a:solidFill>
              </a:rPr>
              <a:t>      A.</a:t>
            </a:r>
            <a:r>
              <a:rPr lang="zh-CN" altLang="en-US" sz="3200" b="1" dirty="0">
                <a:solidFill>
                  <a:schemeClr val="tx1"/>
                </a:solidFill>
              </a:rPr>
              <a:t>压力、压强都改变</a:t>
            </a:r>
            <a:br>
              <a:rPr lang="zh-CN" altLang="en-US" sz="3200" b="1" dirty="0">
                <a:solidFill>
                  <a:schemeClr val="tx1"/>
                </a:solidFill>
              </a:rPr>
            </a:br>
            <a:r>
              <a:rPr lang="zh-CN" altLang="en-US" sz="3200" b="1" dirty="0">
                <a:solidFill>
                  <a:schemeClr val="tx1"/>
                </a:solidFill>
              </a:rPr>
              <a:t>      </a:t>
            </a:r>
            <a:r>
              <a:rPr lang="en-US" altLang="zh-CN" sz="3200" b="1" dirty="0">
                <a:solidFill>
                  <a:schemeClr val="tx1"/>
                </a:solidFill>
              </a:rPr>
              <a:t>B.</a:t>
            </a:r>
            <a:r>
              <a:rPr lang="zh-CN" altLang="en-US" sz="3200" b="1" dirty="0">
                <a:solidFill>
                  <a:schemeClr val="tx1"/>
                </a:solidFill>
              </a:rPr>
              <a:t>压力、压强都不变</a:t>
            </a:r>
            <a:br>
              <a:rPr lang="zh-CN" altLang="en-US" sz="3200" b="1" dirty="0">
                <a:solidFill>
                  <a:schemeClr val="tx1"/>
                </a:solidFill>
              </a:rPr>
            </a:br>
            <a:r>
              <a:rPr lang="zh-CN" altLang="en-US" sz="3200" b="1" dirty="0">
                <a:solidFill>
                  <a:schemeClr val="tx1"/>
                </a:solidFill>
              </a:rPr>
              <a:t>      </a:t>
            </a:r>
            <a:r>
              <a:rPr lang="en-US" altLang="zh-CN" sz="3200" b="1" dirty="0">
                <a:solidFill>
                  <a:schemeClr val="tx1"/>
                </a:solidFill>
              </a:rPr>
              <a:t>C.</a:t>
            </a:r>
            <a:r>
              <a:rPr lang="zh-CN" altLang="en-US" sz="3200" b="1" dirty="0">
                <a:solidFill>
                  <a:schemeClr val="tx1"/>
                </a:solidFill>
              </a:rPr>
              <a:t>压力不变、压强减小</a:t>
            </a:r>
            <a:br>
              <a:rPr lang="zh-CN" altLang="en-US" sz="3200" b="1" dirty="0">
                <a:solidFill>
                  <a:schemeClr val="tx1"/>
                </a:solidFill>
              </a:rPr>
            </a:br>
            <a:r>
              <a:rPr lang="zh-CN" altLang="en-US" sz="3200" b="1" dirty="0">
                <a:solidFill>
                  <a:schemeClr val="tx1"/>
                </a:solidFill>
              </a:rPr>
              <a:t>      </a:t>
            </a:r>
            <a:r>
              <a:rPr lang="en-US" altLang="zh-CN" sz="3200" b="1" dirty="0">
                <a:solidFill>
                  <a:schemeClr val="tx1"/>
                </a:solidFill>
              </a:rPr>
              <a:t>D.</a:t>
            </a:r>
            <a:r>
              <a:rPr lang="zh-CN" altLang="en-US" sz="3200" b="1" dirty="0">
                <a:solidFill>
                  <a:schemeClr val="tx1"/>
                </a:solidFill>
              </a:rPr>
              <a:t>压力不变、压强增大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33797" name="图片 33796" descr="w15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1500" y="3068638"/>
            <a:ext cx="2520950" cy="206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8" name="文本框 33797"/>
          <p:cNvSpPr txBox="1"/>
          <p:nvPr/>
        </p:nvSpPr>
        <p:spPr>
          <a:xfrm>
            <a:off x="6372225" y="5445125"/>
            <a:ext cx="7921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图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799" name="文本框 33798"/>
          <p:cNvSpPr txBox="1"/>
          <p:nvPr/>
        </p:nvSpPr>
        <p:spPr>
          <a:xfrm>
            <a:off x="7092950" y="2060575"/>
            <a:ext cx="5508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358775" y="875030"/>
            <a:ext cx="84264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3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、甲乙两个物体在水平桌面上，已知甲、乙两个物体的重力之比为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2:1,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甲、乙两物体与桌面的接触面积之比是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3:2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，则两个物体对桌面的压强之比为（    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4818" name="TextBox 4"/>
          <p:cNvSpPr txBox="1"/>
          <p:nvPr/>
        </p:nvSpPr>
        <p:spPr>
          <a:xfrm>
            <a:off x="714058" y="4342448"/>
            <a:ext cx="1465580" cy="7010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en-US" altLang="zh-CN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A.4:3</a:t>
            </a:r>
            <a:endParaRPr lang="en-US" altLang="zh-CN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19" name="TextBox 5"/>
          <p:cNvSpPr txBox="1"/>
          <p:nvPr/>
        </p:nvSpPr>
        <p:spPr>
          <a:xfrm>
            <a:off x="2808288" y="4403408"/>
            <a:ext cx="1452880" cy="7010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B.3:4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20" name="TextBox 6"/>
          <p:cNvSpPr txBox="1"/>
          <p:nvPr/>
        </p:nvSpPr>
        <p:spPr>
          <a:xfrm>
            <a:off x="4633278" y="4372928"/>
            <a:ext cx="1465580" cy="7010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en-US" altLang="zh-CN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C.3:1</a:t>
            </a:r>
            <a:endParaRPr lang="en-US" altLang="zh-CN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21" name="TextBox 7"/>
          <p:cNvSpPr txBox="1"/>
          <p:nvPr/>
        </p:nvSpPr>
        <p:spPr>
          <a:xfrm>
            <a:off x="6640513" y="4342448"/>
            <a:ext cx="157988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en-US" altLang="zh-CN" sz="4400" dirty="0">
                <a:latin typeface="黑体" panose="02010609060101010101" pitchFamily="2" charset="-122"/>
                <a:ea typeface="黑体" panose="02010609060101010101" pitchFamily="2" charset="-122"/>
              </a:rPr>
              <a:t>D.1:3</a:t>
            </a:r>
            <a:endParaRPr lang="en-US" altLang="zh-CN" sz="4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250825" y="404813"/>
            <a:ext cx="8569325" cy="3927475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latin typeface="宋体" panose="02010600030101010101" pitchFamily="2" charset="-122"/>
              </a:rPr>
              <a:t>4</a:t>
            </a:r>
            <a:r>
              <a:rPr lang="zh-CN" altLang="en-US" sz="3200" b="1" smtClean="0">
                <a:latin typeface="宋体" panose="02010600030101010101" pitchFamily="2" charset="-122"/>
              </a:rPr>
              <a:t>、我国云南省有一种野牛</a:t>
            </a:r>
            <a:r>
              <a:rPr lang="en-US" altLang="zh-CN" sz="3200" b="1" smtClean="0">
                <a:latin typeface="宋体" panose="02010600030101010101" pitchFamily="2" charset="-122"/>
              </a:rPr>
              <a:t>,</a:t>
            </a:r>
            <a:r>
              <a:rPr lang="zh-CN" altLang="en-US" sz="3200" b="1" smtClean="0">
                <a:latin typeface="宋体" panose="02010600030101010101" pitchFamily="2" charset="-122"/>
              </a:rPr>
              <a:t>俗称“白袜子”，属国家重点保护动物，经动物保护组织测量，成年野牛每只脚掌的面积大约为</a:t>
            </a:r>
            <a:r>
              <a:rPr lang="en-US" altLang="zh-CN" sz="3200" b="1" smtClean="0">
                <a:latin typeface="宋体" panose="02010600030101010101" pitchFamily="2" charset="-122"/>
              </a:rPr>
              <a:t>0.025m</a:t>
            </a:r>
            <a:r>
              <a:rPr lang="en-US" altLang="zh-CN" sz="3200" b="1" baseline="30000" smtClean="0">
                <a:latin typeface="宋体" panose="02010600030101010101" pitchFamily="2" charset="-122"/>
              </a:rPr>
              <a:t>2</a:t>
            </a:r>
            <a:r>
              <a:rPr lang="en-US" altLang="zh-CN" sz="3200" b="1" smtClean="0">
                <a:latin typeface="宋体" panose="02010600030101010101" pitchFamily="2" charset="-122"/>
              </a:rPr>
              <a:t> ,</a:t>
            </a:r>
            <a:r>
              <a:rPr lang="zh-CN" altLang="en-US" sz="3200" b="1" smtClean="0">
                <a:latin typeface="宋体" panose="02010600030101010101" pitchFamily="2" charset="-122"/>
              </a:rPr>
              <a:t>它在水平沙地上站立时留下脚印深度是</a:t>
            </a:r>
            <a:r>
              <a:rPr lang="en-US" altLang="zh-CN" sz="3200" b="1" smtClean="0">
                <a:latin typeface="宋体" panose="02010600030101010101" pitchFamily="2" charset="-122"/>
              </a:rPr>
              <a:t>1.8cm</a:t>
            </a:r>
            <a:r>
              <a:rPr lang="zh-CN" altLang="en-US" sz="3200" b="1" smtClean="0">
                <a:latin typeface="宋体" panose="02010600030101010101" pitchFamily="2" charset="-122"/>
              </a:rPr>
              <a:t>。实验表明，使沙地达到相同深度的压强为</a:t>
            </a:r>
            <a:r>
              <a:rPr lang="en-US" altLang="zh-CN" sz="3200" b="1" smtClean="0">
                <a:latin typeface="宋体" panose="02010600030101010101" pitchFamily="2" charset="-122"/>
              </a:rPr>
              <a:t>2×   Pa.</a:t>
            </a:r>
            <a:r>
              <a:rPr lang="zh-CN" altLang="en-US" sz="3200" b="1" smtClean="0">
                <a:latin typeface="宋体" panose="02010600030101010101" pitchFamily="2" charset="-122"/>
              </a:rPr>
              <a:t>假设它四只脚印面积相等（</a:t>
            </a:r>
            <a:r>
              <a:rPr lang="en-US" altLang="zh-CN" sz="3200" b="1" smtClean="0">
                <a:latin typeface="宋体" panose="02010600030101010101" pitchFamily="2" charset="-122"/>
              </a:rPr>
              <a:t>g</a:t>
            </a:r>
            <a:r>
              <a:rPr lang="zh-CN" altLang="en-US" sz="3200" b="1" smtClean="0">
                <a:latin typeface="宋体" panose="02010600030101010101" pitchFamily="2" charset="-122"/>
              </a:rPr>
              <a:t>取</a:t>
            </a:r>
            <a:r>
              <a:rPr lang="en-US" altLang="zh-CN" sz="3200" b="1" smtClean="0">
                <a:latin typeface="宋体" panose="02010600030101010101" pitchFamily="2" charset="-122"/>
              </a:rPr>
              <a:t>10N/Kg</a:t>
            </a:r>
            <a:r>
              <a:rPr lang="zh-CN" altLang="en-US" sz="3200" b="1" smtClean="0">
                <a:latin typeface="宋体" panose="02010600030101010101" pitchFamily="2" charset="-122"/>
              </a:rPr>
              <a:t>）</a:t>
            </a:r>
            <a:endParaRPr lang="zh-CN" altLang="en-US" sz="3200" b="1" smtClean="0">
              <a:latin typeface="宋体" panose="02010600030101010101" pitchFamily="2" charset="-122"/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413000" y="3744913"/>
          <a:ext cx="122238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公式" r:id="rId1" imgW="2743200" imgH="5181600" progId="Equation.3">
                  <p:embed/>
                </p:oleObj>
              </mc:Choice>
              <mc:Fallback>
                <p:oleObj name="公式" r:id="rId1" imgW="2743200" imgH="5181600" progId="Equation.3">
                  <p:embed/>
                  <p:pic>
                    <p:nvPicPr>
                      <p:cNvPr id="0" name="Object 3" descr="image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13000" y="3744913"/>
                        <a:ext cx="122238" cy="2365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7418070" y="2784475"/>
          <a:ext cx="6477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公式" r:id="rId3" imgW="5791200" imgH="4876800" progId="Equation.3">
                  <p:embed/>
                </p:oleObj>
              </mc:Choice>
              <mc:Fallback>
                <p:oleObj name="公式" r:id="rId3" imgW="5791200" imgH="4876800" progId="Equation.3">
                  <p:embed/>
                  <p:pic>
                    <p:nvPicPr>
                      <p:cNvPr id="0" name="Object 5" descr="image3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8070" y="2784475"/>
                        <a:ext cx="647700" cy="544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00698" y="3981450"/>
            <a:ext cx="7724775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3200" b="1">
                <a:latin typeface="宋体" panose="02010600030101010101" pitchFamily="2" charset="-122"/>
              </a:rPr>
              <a:t>求：</a:t>
            </a:r>
            <a:r>
              <a:rPr kumimoji="1" lang="zh-CN" altLang="en-US" sz="3200" b="1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kumimoji="1" lang="en-US" altLang="zh-CN" sz="3200" b="1">
                <a:latin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kumimoji="1" lang="zh-CN" altLang="en-US" sz="3200" b="1">
                <a:latin typeface="宋体" panose="02010600030101010101" pitchFamily="2" charset="-122"/>
                <a:sym typeface="Wingdings" panose="05000000000000000000" pitchFamily="2" charset="2"/>
              </a:rPr>
              <a:t>）野牛对沙地的压力</a:t>
            </a:r>
            <a:r>
              <a:rPr kumimoji="1" lang="en-US" altLang="zh-CN" sz="3200" b="1">
                <a:latin typeface="宋体" panose="02010600030101010101" pitchFamily="2" charset="-122"/>
                <a:sym typeface="Wingdings" panose="05000000000000000000" pitchFamily="2" charset="2"/>
              </a:rPr>
              <a:t>F</a:t>
            </a:r>
            <a:r>
              <a:rPr kumimoji="1" lang="zh-CN" altLang="en-US" sz="3200" b="1">
                <a:latin typeface="宋体" panose="02010600030101010101" pitchFamily="2" charset="-122"/>
                <a:sym typeface="Wingdings" panose="05000000000000000000" pitchFamily="2" charset="2"/>
              </a:rPr>
              <a:t>为多少？</a:t>
            </a:r>
            <a:endParaRPr kumimoji="1" lang="zh-CN" altLang="en-US" sz="3200" b="1"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r>
              <a:rPr kumimoji="1" lang="zh-CN" altLang="en-US" sz="3200" b="1">
                <a:latin typeface="宋体" panose="02010600030101010101" pitchFamily="2" charset="-122"/>
                <a:sym typeface="Wingdings" panose="05000000000000000000" pitchFamily="2" charset="2"/>
              </a:rPr>
              <a:t>    （</a:t>
            </a:r>
            <a:r>
              <a:rPr kumimoji="1" lang="en-US" altLang="zh-CN" sz="3200" b="1">
                <a:latin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kumimoji="1" lang="zh-CN" altLang="en-US" sz="3200" b="1">
                <a:latin typeface="宋体" panose="02010600030101010101" pitchFamily="2" charset="-122"/>
                <a:sym typeface="Wingdings" panose="05000000000000000000" pitchFamily="2" charset="2"/>
              </a:rPr>
              <a:t>）野牛的质量</a:t>
            </a:r>
            <a:r>
              <a:rPr kumimoji="1" lang="en-US" altLang="zh-CN" sz="3200" b="1">
                <a:latin typeface="宋体" panose="02010600030101010101" pitchFamily="2" charset="-122"/>
                <a:sym typeface="Wingdings" panose="05000000000000000000" pitchFamily="2" charset="2"/>
              </a:rPr>
              <a:t>m</a:t>
            </a:r>
            <a:r>
              <a:rPr kumimoji="1" lang="zh-CN" altLang="en-US" sz="3200" b="1">
                <a:latin typeface="宋体" panose="02010600030101010101" pitchFamily="2" charset="-122"/>
                <a:sym typeface="Wingdings" panose="05000000000000000000" pitchFamily="2" charset="2"/>
              </a:rPr>
              <a:t>为多少</a:t>
            </a:r>
            <a:r>
              <a:rPr kumimoji="1" lang="en-US" altLang="zh-CN" sz="3200" b="1">
                <a:latin typeface="宋体" panose="02010600030101010101" pitchFamily="2" charset="-122"/>
                <a:sym typeface="Wingdings" panose="05000000000000000000" pitchFamily="2" charset="2"/>
              </a:rPr>
              <a:t>?</a:t>
            </a:r>
            <a:endParaRPr kumimoji="1" lang="en-US" altLang="zh-CN" sz="32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24230"/>
            <a:ext cx="8229600" cy="4189730"/>
          </a:xfrm>
        </p:spPr>
        <p:txBody>
          <a:bodyPr>
            <a:normAutofit/>
          </a:bodyPr>
          <a:p>
            <a:pPr algn="l" fontAlgn="auto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图钉尖端的面积是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0.3mm</a:t>
            </a:r>
            <a:r>
              <a:rPr lang="en-US" altLang="zh-CN" sz="40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钉帽的面积是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1.5cm</a:t>
            </a:r>
            <a:r>
              <a:rPr lang="en-US" altLang="zh-CN" sz="40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用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9N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的力垂直于墙壁按这只图钉，试求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  <a:sym typeface="Wingdings" panose="05000000000000000000" pitchFamily="2" charset="2"/>
              </a:rPr>
              <a:t>: </a:t>
            </a:r>
            <a:b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  <a:sym typeface="Wingdings" panose="05000000000000000000" pitchFamily="2" charset="2"/>
              </a:rPr>
            </a:b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  <a:sym typeface="Wingdings" panose="05000000000000000000" pitchFamily="2" charset="2"/>
              </a:rPr>
              <a:t>(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1)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钉帽受到的压力和压强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？</a:t>
            </a:r>
            <a:b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(2)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墙壁受到的压力和压强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？</a:t>
            </a:r>
            <a:b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b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8" name="Object 7"/>
          <p:cNvGraphicFramePr/>
          <p:nvPr/>
        </p:nvGraphicFramePr>
        <p:xfrm>
          <a:off x="6708775" y="2411095"/>
          <a:ext cx="2331720" cy="176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5105400" imgH="4048125" progId="PBrush">
                  <p:embed/>
                </p:oleObj>
              </mc:Choice>
              <mc:Fallback>
                <p:oleObj name="" r:id="rId1" imgW="5105400" imgH="4048125" progId="PBrush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E8ECE8"/>
                          </a:clrFrom>
                          <a:clrTo>
                            <a:srgbClr val="E8ECE8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708775" y="2411095"/>
                        <a:ext cx="2331720" cy="17672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7200"/>
              <a:t>教学目标</a:t>
            </a:r>
            <a:endParaRPr lang="zh-CN" altLang="en-US" sz="7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、能通过实验，探究压力的作用效果跟压力的大小和受力面积的关系。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　　　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、能描述压强概念的建立过程，熟练写出压强公式、单位，并能用压强公式进行简单计算。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　　　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、会应用压强公式分析增大或减小压强的具体方法，并能解释与压强有关的物理现象。</a:t>
            </a:r>
            <a:endParaRPr lang="zh-CN" altLang="en-US"/>
          </a:p>
        </p:txBody>
      </p:sp>
      <p:sp>
        <p:nvSpPr>
          <p:cNvPr id="15373" name="AutoShape 13"/>
          <p:cNvSpPr/>
          <p:nvPr/>
        </p:nvSpPr>
        <p:spPr>
          <a:xfrm>
            <a:off x="257175" y="997585"/>
            <a:ext cx="8629650" cy="5732145"/>
          </a:xfrm>
          <a:prstGeom prst="horizontalScroll">
            <a:avLst>
              <a:gd name="adj" fmla="val 9069"/>
            </a:avLst>
          </a:prstGeom>
          <a:solidFill>
            <a:srgbClr val="FF3399">
              <a:alpha val="79999"/>
            </a:srgbClr>
          </a:solidFill>
          <a:ln w="19050" cap="sq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/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en-US" altLang="zh-CN" sz="32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、能通过实验，</a:t>
            </a:r>
            <a:r>
              <a:rPr lang="zh-CN" altLang="en-US" sz="3200" b="1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探究影响压力</a:t>
            </a:r>
            <a:r>
              <a:rPr lang="zh-CN" altLang="en-US" sz="32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的作用</a:t>
            </a:r>
            <a:r>
              <a:rPr lang="zh-CN" altLang="en-US" sz="3200" b="1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效果的因素。</a:t>
            </a:r>
            <a:endParaRPr lang="zh-CN" altLang="en-US" sz="3200" b="1" dirty="0">
              <a:solidFill>
                <a:schemeClr val="bg1"/>
              </a:solidFill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2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　  </a:t>
            </a:r>
            <a:r>
              <a:rPr lang="en-US" altLang="zh-CN" sz="32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、理解压强的概念</a:t>
            </a:r>
            <a:r>
              <a:rPr lang="zh-CN" altLang="en-US" sz="32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，并能用压强公式进行简单计算。</a:t>
            </a:r>
            <a:endParaRPr lang="zh-CN" altLang="en-US" sz="3200" b="1" dirty="0">
              <a:solidFill>
                <a:schemeClr val="bg1"/>
              </a:solidFill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2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　  </a:t>
            </a:r>
            <a:r>
              <a:rPr lang="en-US" altLang="zh-CN" sz="32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、会分析增大或减小压强的具体</a:t>
            </a:r>
            <a:r>
              <a:rPr lang="zh-CN" altLang="en-US" sz="3200" b="1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方法</a:t>
            </a: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/>
          <p:nvPr/>
        </p:nvGrpSpPr>
        <p:grpSpPr>
          <a:xfrm>
            <a:off x="5867400" y="836613"/>
            <a:ext cx="2881313" cy="2270125"/>
            <a:chOff x="3696" y="527"/>
            <a:chExt cx="1815" cy="1430"/>
          </a:xfrm>
        </p:grpSpPr>
        <p:grpSp>
          <p:nvGrpSpPr>
            <p:cNvPr id="5122" name="Group 35"/>
            <p:cNvGrpSpPr/>
            <p:nvPr/>
          </p:nvGrpSpPr>
          <p:grpSpPr>
            <a:xfrm>
              <a:off x="3696" y="527"/>
              <a:ext cx="1815" cy="1430"/>
              <a:chOff x="3696" y="527"/>
              <a:chExt cx="1815" cy="1430"/>
            </a:xfrm>
          </p:grpSpPr>
          <p:pic>
            <p:nvPicPr>
              <p:cNvPr id="5123" name="Picture 3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3696" y="527"/>
                <a:ext cx="1815" cy="14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24" name="Rectangle 22" descr="信纸"/>
              <p:cNvSpPr/>
              <p:nvPr/>
            </p:nvSpPr>
            <p:spPr>
              <a:xfrm rot="-2373785">
                <a:off x="4349" y="821"/>
                <a:ext cx="507" cy="494"/>
              </a:xfrm>
              <a:prstGeom prst="rect">
                <a:avLst/>
              </a:prstGeom>
              <a:blipFill rotWithShape="1">
                <a:blip r:embed="rId2" cstate="print"/>
              </a:blip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1800" dirty="0">
                  <a:latin typeface="Arial" panose="020B0604020202020204" pitchFamily="34" charset="0"/>
                  <a:ea typeface="隶书" pitchFamily="49" charset="-122"/>
                </a:endParaRPr>
              </a:p>
            </p:txBody>
          </p:sp>
        </p:grpSp>
        <p:sp>
          <p:nvSpPr>
            <p:cNvPr id="5125" name="Line 36"/>
            <p:cNvSpPr/>
            <p:nvPr/>
          </p:nvSpPr>
          <p:spPr>
            <a:xfrm flipV="1">
              <a:off x="3923" y="663"/>
              <a:ext cx="1542" cy="1270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aphicFrame>
        <p:nvGraphicFramePr>
          <p:cNvPr id="16386" name="Object 2"/>
          <p:cNvGraphicFramePr/>
          <p:nvPr/>
        </p:nvGraphicFramePr>
        <p:xfrm>
          <a:off x="3187700" y="842963"/>
          <a:ext cx="2592388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5610225" imgH="3686175" progId="PBrush">
                  <p:embed/>
                </p:oleObj>
              </mc:Choice>
              <mc:Fallback>
                <p:oleObj name="" r:id="rId3" imgW="5610225" imgH="3686175" progId="PBrush">
                  <p:embed/>
                  <p:pic>
                    <p:nvPicPr>
                      <p:cNvPr id="0" name="图片 1024" descr="image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7700" y="842963"/>
                        <a:ext cx="2592388" cy="2420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/>
          <p:nvPr/>
        </p:nvSpPr>
        <p:spPr>
          <a:xfrm>
            <a:off x="735013" y="39322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2" name="Rectangle 8"/>
          <p:cNvSpPr/>
          <p:nvPr/>
        </p:nvSpPr>
        <p:spPr>
          <a:xfrm>
            <a:off x="755650" y="3892550"/>
            <a:ext cx="7245350" cy="246570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>
              <a:spcBef>
                <a:spcPct val="50000"/>
              </a:spcBef>
            </a:pPr>
            <a:r>
              <a:rPr lang="zh-CN" altLang="en-US" sz="4400" b="1" dirty="0">
                <a:latin typeface="华文新魏" pitchFamily="2" charset="-122"/>
                <a:ea typeface="华文新魏" pitchFamily="2" charset="-122"/>
              </a:rPr>
              <a:t>思考？图中的茶杯对桌面</a:t>
            </a:r>
            <a:r>
              <a:rPr lang="en-US" altLang="zh-CN" sz="4400" b="1" dirty="0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4400" b="1" dirty="0">
                <a:latin typeface="华文新魏" pitchFamily="2" charset="-122"/>
                <a:ea typeface="华文新魏" pitchFamily="2" charset="-122"/>
              </a:rPr>
              <a:t>图钉对墙面</a:t>
            </a:r>
            <a:r>
              <a:rPr lang="en-US" altLang="zh-CN" sz="4400" b="1" dirty="0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4400" b="1" dirty="0">
                <a:latin typeface="华文新魏" pitchFamily="2" charset="-122"/>
                <a:ea typeface="华文新魏" pitchFamily="2" charset="-122"/>
              </a:rPr>
              <a:t>木块对斜面是否有作用</a:t>
            </a:r>
            <a:r>
              <a:rPr lang="zh-CN" altLang="en-US" sz="4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力</a:t>
            </a:r>
            <a:r>
              <a:rPr lang="en-US" altLang="zh-CN" sz="4400" b="1" dirty="0">
                <a:latin typeface="华文新魏" pitchFamily="2" charset="-122"/>
                <a:ea typeface="华文新魏" pitchFamily="2" charset="-122"/>
              </a:rPr>
              <a:t>?  </a:t>
            </a:r>
            <a:r>
              <a:rPr lang="zh-CN" altLang="en-US" sz="4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方向</a:t>
            </a:r>
            <a:r>
              <a:rPr lang="zh-CN" altLang="en-US" sz="4400" b="1" dirty="0">
                <a:latin typeface="华文新魏" pitchFamily="2" charset="-122"/>
                <a:ea typeface="华文新魏" pitchFamily="2" charset="-122"/>
              </a:rPr>
              <a:t>如何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？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655763" y="2709863"/>
            <a:ext cx="215900" cy="215900"/>
            <a:chOff x="2880" y="3216"/>
            <a:chExt cx="432" cy="336"/>
          </a:xfrm>
        </p:grpSpPr>
        <p:sp>
          <p:nvSpPr>
            <p:cNvPr id="5130" name="Line 10"/>
            <p:cNvSpPr/>
            <p:nvPr/>
          </p:nvSpPr>
          <p:spPr>
            <a:xfrm>
              <a:off x="3312" y="3216"/>
              <a:ext cx="0" cy="336"/>
            </a:xfrm>
            <a:prstGeom prst="line">
              <a:avLst/>
            </a:prstGeom>
            <a:ln w="5715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31" name="Line 11"/>
            <p:cNvSpPr/>
            <p:nvPr/>
          </p:nvSpPr>
          <p:spPr>
            <a:xfrm>
              <a:off x="2880" y="3552"/>
              <a:ext cx="432" cy="0"/>
            </a:xfrm>
            <a:prstGeom prst="line">
              <a:avLst/>
            </a:prstGeom>
            <a:ln w="5715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roup 12"/>
          <p:cNvGrpSpPr/>
          <p:nvPr/>
        </p:nvGrpSpPr>
        <p:grpSpPr>
          <a:xfrm rot="-2483675">
            <a:off x="7610475" y="1901825"/>
            <a:ext cx="247650" cy="282575"/>
            <a:chOff x="2880" y="3216"/>
            <a:chExt cx="432" cy="336"/>
          </a:xfrm>
        </p:grpSpPr>
        <p:sp>
          <p:nvSpPr>
            <p:cNvPr id="5133" name="Line 13"/>
            <p:cNvSpPr/>
            <p:nvPr/>
          </p:nvSpPr>
          <p:spPr>
            <a:xfrm>
              <a:off x="3312" y="3216"/>
              <a:ext cx="0" cy="336"/>
            </a:xfrm>
            <a:prstGeom prst="line">
              <a:avLst/>
            </a:prstGeom>
            <a:ln w="5715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34" name="Line 14"/>
            <p:cNvSpPr/>
            <p:nvPr/>
          </p:nvSpPr>
          <p:spPr>
            <a:xfrm>
              <a:off x="2880" y="3552"/>
              <a:ext cx="432" cy="0"/>
            </a:xfrm>
            <a:prstGeom prst="line">
              <a:avLst/>
            </a:prstGeom>
            <a:ln w="5715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" name="Group 15"/>
          <p:cNvGrpSpPr/>
          <p:nvPr/>
        </p:nvGrpSpPr>
        <p:grpSpPr>
          <a:xfrm rot="10800000">
            <a:off x="3619500" y="1247775"/>
            <a:ext cx="254000" cy="200025"/>
            <a:chOff x="2880" y="3216"/>
            <a:chExt cx="432" cy="336"/>
          </a:xfrm>
        </p:grpSpPr>
        <p:sp>
          <p:nvSpPr>
            <p:cNvPr id="5136" name="Line 16"/>
            <p:cNvSpPr/>
            <p:nvPr/>
          </p:nvSpPr>
          <p:spPr>
            <a:xfrm>
              <a:off x="3312" y="3216"/>
              <a:ext cx="0" cy="336"/>
            </a:xfrm>
            <a:prstGeom prst="line">
              <a:avLst/>
            </a:prstGeom>
            <a:ln w="5715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37" name="Line 17"/>
            <p:cNvSpPr/>
            <p:nvPr/>
          </p:nvSpPr>
          <p:spPr>
            <a:xfrm>
              <a:off x="2880" y="3552"/>
              <a:ext cx="432" cy="0"/>
            </a:xfrm>
            <a:prstGeom prst="line">
              <a:avLst/>
            </a:prstGeom>
            <a:ln w="5715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" name="Group 34"/>
          <p:cNvGrpSpPr/>
          <p:nvPr/>
        </p:nvGrpSpPr>
        <p:grpSpPr>
          <a:xfrm>
            <a:off x="468313" y="720725"/>
            <a:ext cx="2590800" cy="1981200"/>
            <a:chOff x="205" y="318"/>
            <a:chExt cx="1632" cy="1248"/>
          </a:xfrm>
        </p:grpSpPr>
        <p:sp>
          <p:nvSpPr>
            <p:cNvPr id="5139" name="AutoShape 19"/>
            <p:cNvSpPr/>
            <p:nvPr/>
          </p:nvSpPr>
          <p:spPr>
            <a:xfrm rot="5091324">
              <a:off x="1021" y="702"/>
              <a:ext cx="624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0" name="Line 20"/>
            <p:cNvSpPr/>
            <p:nvPr/>
          </p:nvSpPr>
          <p:spPr>
            <a:xfrm>
              <a:off x="205" y="1566"/>
              <a:ext cx="1632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41" name="AutoShape 21"/>
            <p:cNvSpPr/>
            <p:nvPr/>
          </p:nvSpPr>
          <p:spPr>
            <a:xfrm>
              <a:off x="541" y="318"/>
              <a:ext cx="816" cy="1248"/>
            </a:xfrm>
            <a:prstGeom prst="can">
              <a:avLst>
                <a:gd name="adj" fmla="val 38227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sz="1800" dirty="0">
                <a:latin typeface="Arial" panose="020B06040202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7366000" y="1847850"/>
            <a:ext cx="977900" cy="1395413"/>
            <a:chOff x="4640" y="1164"/>
            <a:chExt cx="616" cy="879"/>
          </a:xfrm>
        </p:grpSpPr>
        <p:sp>
          <p:nvSpPr>
            <p:cNvPr id="5143" name="Line 6"/>
            <p:cNvSpPr/>
            <p:nvPr/>
          </p:nvSpPr>
          <p:spPr>
            <a:xfrm rot="-2145683">
              <a:off x="5006" y="1164"/>
              <a:ext cx="98" cy="879"/>
            </a:xfrm>
            <a:prstGeom prst="line">
              <a:avLst/>
            </a:prstGeom>
            <a:ln w="76200" cap="flat" cmpd="sng">
              <a:solidFill>
                <a:srgbClr val="FF3399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5144" name="Text Box 23"/>
            <p:cNvSpPr txBox="1"/>
            <p:nvPr/>
          </p:nvSpPr>
          <p:spPr>
            <a:xfrm>
              <a:off x="4640" y="1180"/>
              <a:ext cx="212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12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●</a:t>
              </a:r>
              <a:endParaRPr lang="en-US" altLang="zh-CN" sz="1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5" name="Text Box 27"/>
            <p:cNvSpPr txBox="1"/>
            <p:nvPr/>
          </p:nvSpPr>
          <p:spPr>
            <a:xfrm rot="-2522136">
              <a:off x="4848" y="1570"/>
              <a:ext cx="40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>
                <a:spcBef>
                  <a:spcPct val="50000"/>
                </a:spcBef>
              </a:pP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1655763" y="2709863"/>
            <a:ext cx="682625" cy="1079500"/>
            <a:chOff x="953" y="1571"/>
            <a:chExt cx="430" cy="680"/>
          </a:xfrm>
        </p:grpSpPr>
        <p:sp>
          <p:nvSpPr>
            <p:cNvPr id="5147" name="Text Box 26"/>
            <p:cNvSpPr txBox="1"/>
            <p:nvPr/>
          </p:nvSpPr>
          <p:spPr>
            <a:xfrm>
              <a:off x="975" y="1797"/>
              <a:ext cx="40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>
                <a:spcBef>
                  <a:spcPct val="50000"/>
                </a:spcBef>
              </a:pP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48" name="Line 4"/>
            <p:cNvSpPr/>
            <p:nvPr/>
          </p:nvSpPr>
          <p:spPr>
            <a:xfrm>
              <a:off x="953" y="1571"/>
              <a:ext cx="0" cy="680"/>
            </a:xfrm>
            <a:prstGeom prst="line">
              <a:avLst/>
            </a:prstGeom>
            <a:ln w="76200" cap="flat" cmpd="sng">
              <a:solidFill>
                <a:srgbClr val="FF3399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0" name="Group 32"/>
          <p:cNvGrpSpPr/>
          <p:nvPr/>
        </p:nvGrpSpPr>
        <p:grpSpPr>
          <a:xfrm>
            <a:off x="2684463" y="823913"/>
            <a:ext cx="1555750" cy="762000"/>
            <a:chOff x="1691" y="519"/>
            <a:chExt cx="980" cy="480"/>
          </a:xfrm>
        </p:grpSpPr>
        <p:sp>
          <p:nvSpPr>
            <p:cNvPr id="5151" name="Line 5"/>
            <p:cNvSpPr/>
            <p:nvPr/>
          </p:nvSpPr>
          <p:spPr>
            <a:xfrm rot="5400000">
              <a:off x="2069" y="544"/>
              <a:ext cx="0" cy="756"/>
            </a:xfrm>
            <a:prstGeom prst="line">
              <a:avLst/>
            </a:prstGeom>
            <a:ln w="76200" cap="flat" cmpd="sng">
              <a:solidFill>
                <a:srgbClr val="FF3399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5152" name="Text Box 25"/>
            <p:cNvSpPr txBox="1"/>
            <p:nvPr/>
          </p:nvSpPr>
          <p:spPr>
            <a:xfrm>
              <a:off x="1728" y="519"/>
              <a:ext cx="40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>
                <a:spcBef>
                  <a:spcPct val="50000"/>
                </a:spcBef>
              </a:pP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53" name="Text Box 31"/>
            <p:cNvSpPr txBox="1"/>
            <p:nvPr/>
          </p:nvSpPr>
          <p:spPr>
            <a:xfrm>
              <a:off x="2308" y="826"/>
              <a:ext cx="363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>
                <a:spcBef>
                  <a:spcPct val="50000"/>
                </a:spcBef>
              </a:pPr>
              <a:r>
                <a:rPr lang="en-US" altLang="zh-CN" sz="1200" dirty="0">
                  <a:latin typeface="Arial" panose="020B0604020202020204" pitchFamily="34" charset="0"/>
                  <a:ea typeface="宋体" panose="02010600030101010101" pitchFamily="2" charset="-122"/>
                </a:rPr>
                <a:t>●</a:t>
              </a:r>
              <a:endParaRPr lang="en-US" altLang="zh-CN" sz="1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54" name="Group 58"/>
          <p:cNvGrpSpPr/>
          <p:nvPr/>
        </p:nvGrpSpPr>
        <p:grpSpPr>
          <a:xfrm>
            <a:off x="395288" y="476250"/>
            <a:ext cx="8424862" cy="6048375"/>
            <a:chOff x="249" y="300"/>
            <a:chExt cx="5307" cy="3810"/>
          </a:xfrm>
        </p:grpSpPr>
        <p:sp>
          <p:nvSpPr>
            <p:cNvPr id="5155" name="Rectangle 59"/>
            <p:cNvSpPr/>
            <p:nvPr/>
          </p:nvSpPr>
          <p:spPr>
            <a:xfrm>
              <a:off x="249" y="300"/>
              <a:ext cx="5307" cy="3810"/>
            </a:xfrm>
            <a:prstGeom prst="rect">
              <a:avLst/>
            </a:prstGeom>
            <a:noFill/>
            <a:ln w="9525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sz="1800" dirty="0">
                <a:latin typeface="Arial" panose="020B0604020202020204" pitchFamily="34" charset="0"/>
                <a:ea typeface="隶书" pitchFamily="49" charset="-122"/>
              </a:endParaRPr>
            </a:p>
          </p:txBody>
        </p:sp>
        <p:sp>
          <p:nvSpPr>
            <p:cNvPr id="5156" name="Rectangle 60"/>
            <p:cNvSpPr/>
            <p:nvPr/>
          </p:nvSpPr>
          <p:spPr>
            <a:xfrm>
              <a:off x="273" y="330"/>
              <a:ext cx="5262" cy="3746"/>
            </a:xfrm>
            <a:prstGeom prst="rect">
              <a:avLst/>
            </a:prstGeom>
            <a:noFill/>
            <a:ln w="9525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sz="1800" dirty="0">
                <a:latin typeface="Arial" panose="020B0604020202020204" pitchFamily="34" charset="0"/>
                <a:ea typeface="隶书" pitchFamily="49" charset="-122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Text Box 17"/>
          <p:cNvSpPr txBox="1"/>
          <p:nvPr/>
        </p:nvSpPr>
        <p:spPr>
          <a:xfrm>
            <a:off x="395288" y="3729038"/>
            <a:ext cx="23431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3200" b="1" dirty="0">
                <a:latin typeface="Times New Roman" panose="02020603050405020304" pitchFamily="18" charset="0"/>
                <a:ea typeface="华文新魏" pitchFamily="2" charset="-122"/>
              </a:rPr>
              <a:t>压力＝重力</a:t>
            </a:r>
            <a:endParaRPr lang="zh-CN" altLang="en-US" sz="32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17426" name="Text Box 18"/>
          <p:cNvSpPr txBox="1"/>
          <p:nvPr/>
        </p:nvSpPr>
        <p:spPr>
          <a:xfrm>
            <a:off x="3175000" y="3721100"/>
            <a:ext cx="245903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3200" b="1" dirty="0">
                <a:latin typeface="Times New Roman" panose="02020603050405020304" pitchFamily="18" charset="0"/>
                <a:ea typeface="华文新魏" pitchFamily="2" charset="-122"/>
              </a:rPr>
              <a:t>压力≠重力</a:t>
            </a:r>
            <a:endParaRPr lang="zh-CN" altLang="en-US" sz="32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17427" name="Text Box 19"/>
          <p:cNvSpPr txBox="1"/>
          <p:nvPr/>
        </p:nvSpPr>
        <p:spPr>
          <a:xfrm>
            <a:off x="6143625" y="3703638"/>
            <a:ext cx="237648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3200" b="1" dirty="0">
                <a:latin typeface="Times New Roman" panose="02020603050405020304" pitchFamily="18" charset="0"/>
                <a:ea typeface="华文新魏" pitchFamily="2" charset="-122"/>
              </a:rPr>
              <a:t>压力≠重力</a:t>
            </a:r>
            <a:endParaRPr lang="zh-CN" altLang="en-US" sz="32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17428" name="Text Box 20"/>
          <p:cNvSpPr txBox="1"/>
          <p:nvPr/>
        </p:nvSpPr>
        <p:spPr>
          <a:xfrm>
            <a:off x="469900" y="4810443"/>
            <a:ext cx="8316913" cy="11887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        </a:t>
            </a:r>
            <a:r>
              <a:rPr lang="zh-CN" altLang="en-US" sz="36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只有当物体放在水平面上时，物体对支持面的压力才等于物体所受的重力。</a:t>
            </a:r>
            <a:endParaRPr lang="zh-CN" altLang="en-US" sz="3600" b="1" dirty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2" name="Group 60"/>
          <p:cNvGrpSpPr/>
          <p:nvPr/>
        </p:nvGrpSpPr>
        <p:grpSpPr>
          <a:xfrm>
            <a:off x="5892800" y="621348"/>
            <a:ext cx="2881313" cy="2406650"/>
            <a:chOff x="3696" y="527"/>
            <a:chExt cx="1815" cy="1516"/>
          </a:xfrm>
        </p:grpSpPr>
        <p:grpSp>
          <p:nvGrpSpPr>
            <p:cNvPr id="6150" name="Group 27"/>
            <p:cNvGrpSpPr/>
            <p:nvPr/>
          </p:nvGrpSpPr>
          <p:grpSpPr>
            <a:xfrm>
              <a:off x="3696" y="527"/>
              <a:ext cx="1815" cy="1430"/>
              <a:chOff x="3696" y="527"/>
              <a:chExt cx="1815" cy="1430"/>
            </a:xfrm>
          </p:grpSpPr>
          <p:grpSp>
            <p:nvGrpSpPr>
              <p:cNvPr id="6151" name="Group 28"/>
              <p:cNvGrpSpPr/>
              <p:nvPr/>
            </p:nvGrpSpPr>
            <p:grpSpPr>
              <a:xfrm>
                <a:off x="3696" y="527"/>
                <a:ext cx="1815" cy="1430"/>
                <a:chOff x="3696" y="527"/>
                <a:chExt cx="1815" cy="1430"/>
              </a:xfrm>
            </p:grpSpPr>
            <p:pic>
              <p:nvPicPr>
                <p:cNvPr id="6152" name="Picture 29"/>
                <p:cNvPicPr>
                  <a:picLocks noChangeAspect="1"/>
                </p:cNvPicPr>
                <p:nvPr/>
              </p:nvPicPr>
              <p:blipFill>
                <a:blip r:embed="rId1" cstate="print"/>
                <a:stretch>
                  <a:fillRect/>
                </a:stretch>
              </p:blipFill>
              <p:spPr>
                <a:xfrm>
                  <a:off x="3696" y="527"/>
                  <a:ext cx="1815" cy="14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153" name="Rectangle 30" descr="信纸"/>
                <p:cNvSpPr/>
                <p:nvPr/>
              </p:nvSpPr>
              <p:spPr>
                <a:xfrm rot="-2373785">
                  <a:off x="4349" y="821"/>
                  <a:ext cx="507" cy="494"/>
                </a:xfrm>
                <a:prstGeom prst="rect">
                  <a:avLst/>
                </a:prstGeom>
                <a:blipFill rotWithShape="1">
                  <a:blip r:embed="rId2" cstate="print"/>
                </a:blip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 indent="0"/>
                  <a:endParaRPr lang="zh-CN" altLang="en-US" sz="1800" dirty="0">
                    <a:latin typeface="Arial" panose="020B0604020202020204" pitchFamily="34" charset="0"/>
                    <a:ea typeface="隶书" pitchFamily="49" charset="-122"/>
                  </a:endParaRPr>
                </a:p>
              </p:txBody>
            </p:sp>
          </p:grpSp>
          <p:sp>
            <p:nvSpPr>
              <p:cNvPr id="6154" name="Line 31"/>
              <p:cNvSpPr/>
              <p:nvPr/>
            </p:nvSpPr>
            <p:spPr>
              <a:xfrm flipV="1">
                <a:off x="3923" y="663"/>
                <a:ext cx="1542" cy="1270"/>
              </a:xfrm>
              <a:prstGeom prst="line">
                <a:avLst/>
              </a:prstGeom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155" name="Group 36"/>
            <p:cNvGrpSpPr/>
            <p:nvPr/>
          </p:nvGrpSpPr>
          <p:grpSpPr>
            <a:xfrm rot="-2483675">
              <a:off x="4794" y="1198"/>
              <a:ext cx="156" cy="178"/>
              <a:chOff x="2880" y="3216"/>
              <a:chExt cx="432" cy="336"/>
            </a:xfrm>
          </p:grpSpPr>
          <p:sp>
            <p:nvSpPr>
              <p:cNvPr id="6156" name="Line 37"/>
              <p:cNvSpPr/>
              <p:nvPr/>
            </p:nvSpPr>
            <p:spPr>
              <a:xfrm>
                <a:off x="3312" y="3216"/>
                <a:ext cx="0" cy="336"/>
              </a:xfrm>
              <a:prstGeom prst="line">
                <a:avLst/>
              </a:prstGeom>
              <a:ln w="57150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57" name="Line 38"/>
              <p:cNvSpPr/>
              <p:nvPr/>
            </p:nvSpPr>
            <p:spPr>
              <a:xfrm>
                <a:off x="2880" y="3552"/>
                <a:ext cx="432" cy="0"/>
              </a:xfrm>
              <a:prstGeom prst="line">
                <a:avLst/>
              </a:prstGeom>
              <a:ln w="57150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158" name="Group 46"/>
            <p:cNvGrpSpPr/>
            <p:nvPr/>
          </p:nvGrpSpPr>
          <p:grpSpPr>
            <a:xfrm>
              <a:off x="4640" y="1164"/>
              <a:ext cx="616" cy="879"/>
              <a:chOff x="4640" y="1164"/>
              <a:chExt cx="616" cy="879"/>
            </a:xfrm>
          </p:grpSpPr>
          <p:sp>
            <p:nvSpPr>
              <p:cNvPr id="6159" name="Line 47"/>
              <p:cNvSpPr/>
              <p:nvPr/>
            </p:nvSpPr>
            <p:spPr>
              <a:xfrm rot="-2145683">
                <a:off x="5006" y="1164"/>
                <a:ext cx="98" cy="879"/>
              </a:xfrm>
              <a:prstGeom prst="line">
                <a:avLst/>
              </a:prstGeom>
              <a:ln w="76200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6160" name="Text Box 48"/>
              <p:cNvSpPr txBox="1"/>
              <p:nvPr/>
            </p:nvSpPr>
            <p:spPr>
              <a:xfrm>
                <a:off x="4640" y="1180"/>
                <a:ext cx="21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sz="1200" dirty="0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●</a:t>
                </a:r>
                <a:endParaRPr lang="en-US" altLang="zh-CN" sz="12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61" name="Text Box 49"/>
              <p:cNvSpPr txBox="1"/>
              <p:nvPr/>
            </p:nvSpPr>
            <p:spPr>
              <a:xfrm rot="-2522136">
                <a:off x="4848" y="1570"/>
                <a:ext cx="408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>
                  <a:spcBef>
                    <a:spcPct val="50000"/>
                  </a:spcBef>
                </a:pPr>
                <a:r>
                  <a:rPr lang="en-US" altLang="zh-CN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7" name="Group 58"/>
          <p:cNvGrpSpPr/>
          <p:nvPr/>
        </p:nvGrpSpPr>
        <p:grpSpPr>
          <a:xfrm>
            <a:off x="325438" y="733425"/>
            <a:ext cx="2590800" cy="3068638"/>
            <a:chOff x="205" y="318"/>
            <a:chExt cx="1632" cy="1933"/>
          </a:xfrm>
        </p:grpSpPr>
        <p:grpSp>
          <p:nvGrpSpPr>
            <p:cNvPr id="6163" name="Group 33"/>
            <p:cNvGrpSpPr/>
            <p:nvPr/>
          </p:nvGrpSpPr>
          <p:grpSpPr>
            <a:xfrm>
              <a:off x="953" y="1571"/>
              <a:ext cx="136" cy="136"/>
              <a:chOff x="2880" y="3216"/>
              <a:chExt cx="432" cy="336"/>
            </a:xfrm>
          </p:grpSpPr>
          <p:sp>
            <p:nvSpPr>
              <p:cNvPr id="6164" name="Line 34"/>
              <p:cNvSpPr/>
              <p:nvPr/>
            </p:nvSpPr>
            <p:spPr>
              <a:xfrm>
                <a:off x="3312" y="3216"/>
                <a:ext cx="0" cy="336"/>
              </a:xfrm>
              <a:prstGeom prst="line">
                <a:avLst/>
              </a:prstGeom>
              <a:ln w="57150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65" name="Line 35"/>
              <p:cNvSpPr/>
              <p:nvPr/>
            </p:nvSpPr>
            <p:spPr>
              <a:xfrm>
                <a:off x="2880" y="3552"/>
                <a:ext cx="432" cy="0"/>
              </a:xfrm>
              <a:prstGeom prst="line">
                <a:avLst/>
              </a:prstGeom>
              <a:ln w="57150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166" name="Group 42"/>
            <p:cNvGrpSpPr/>
            <p:nvPr/>
          </p:nvGrpSpPr>
          <p:grpSpPr>
            <a:xfrm>
              <a:off x="205" y="318"/>
              <a:ext cx="1632" cy="1248"/>
              <a:chOff x="205" y="318"/>
              <a:chExt cx="1632" cy="1248"/>
            </a:xfrm>
          </p:grpSpPr>
          <p:sp>
            <p:nvSpPr>
              <p:cNvPr id="6167" name="AutoShape 43"/>
              <p:cNvSpPr/>
              <p:nvPr/>
            </p:nvSpPr>
            <p:spPr>
              <a:xfrm rot="5091324">
                <a:off x="1021" y="702"/>
                <a:ext cx="624" cy="6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" name="Line 44"/>
              <p:cNvSpPr/>
              <p:nvPr/>
            </p:nvSpPr>
            <p:spPr>
              <a:xfrm>
                <a:off x="205" y="1566"/>
                <a:ext cx="1632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69" name="AutoShape 45"/>
              <p:cNvSpPr/>
              <p:nvPr/>
            </p:nvSpPr>
            <p:spPr>
              <a:xfrm>
                <a:off x="541" y="318"/>
                <a:ext cx="816" cy="1248"/>
              </a:xfrm>
              <a:prstGeom prst="can">
                <a:avLst>
                  <a:gd name="adj" fmla="val 38227"/>
                </a:avLst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1800" dirty="0">
                  <a:latin typeface="Arial" panose="020B0604020202020204" pitchFamily="34" charset="0"/>
                  <a:ea typeface="隶书" pitchFamily="49" charset="-122"/>
                </a:endParaRPr>
              </a:p>
            </p:txBody>
          </p:sp>
        </p:grpSp>
        <p:grpSp>
          <p:nvGrpSpPr>
            <p:cNvPr id="6170" name="Group 50"/>
            <p:cNvGrpSpPr/>
            <p:nvPr/>
          </p:nvGrpSpPr>
          <p:grpSpPr>
            <a:xfrm>
              <a:off x="838" y="1480"/>
              <a:ext cx="545" cy="771"/>
              <a:chOff x="838" y="1480"/>
              <a:chExt cx="545" cy="771"/>
            </a:xfrm>
          </p:grpSpPr>
          <p:sp>
            <p:nvSpPr>
              <p:cNvPr id="6171" name="Text Box 51"/>
              <p:cNvSpPr txBox="1"/>
              <p:nvPr/>
            </p:nvSpPr>
            <p:spPr>
              <a:xfrm>
                <a:off x="975" y="1797"/>
                <a:ext cx="408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>
                  <a:spcBef>
                    <a:spcPct val="50000"/>
                  </a:spcBef>
                </a:pPr>
                <a:r>
                  <a:rPr lang="en-US" altLang="zh-CN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72" name="Line 52"/>
              <p:cNvSpPr/>
              <p:nvPr/>
            </p:nvSpPr>
            <p:spPr>
              <a:xfrm>
                <a:off x="953" y="1571"/>
                <a:ext cx="0" cy="680"/>
              </a:xfrm>
              <a:prstGeom prst="line">
                <a:avLst/>
              </a:prstGeom>
              <a:ln w="76200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6173" name="Text Box 53"/>
              <p:cNvSpPr txBox="1"/>
              <p:nvPr/>
            </p:nvSpPr>
            <p:spPr>
              <a:xfrm>
                <a:off x="838" y="1480"/>
                <a:ext cx="363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>
                  <a:spcBef>
                    <a:spcPct val="50000"/>
                  </a:spcBef>
                </a:pPr>
                <a:r>
                  <a:rPr lang="en-US" altLang="zh-CN" sz="1200" dirty="0">
                    <a:solidFill>
                      <a:srgbClr val="FFFF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●</a:t>
                </a:r>
                <a:endParaRPr lang="en-US" altLang="zh-CN" sz="120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1" name="Group 59"/>
          <p:cNvGrpSpPr/>
          <p:nvPr/>
        </p:nvGrpSpPr>
        <p:grpSpPr>
          <a:xfrm>
            <a:off x="2538413" y="641668"/>
            <a:ext cx="3095625" cy="2439987"/>
            <a:chOff x="1691" y="519"/>
            <a:chExt cx="1950" cy="1537"/>
          </a:xfrm>
        </p:grpSpPr>
        <p:graphicFrame>
          <p:nvGraphicFramePr>
            <p:cNvPr id="6175" name="Object 32"/>
            <p:cNvGraphicFramePr/>
            <p:nvPr/>
          </p:nvGraphicFramePr>
          <p:xfrm>
            <a:off x="2008" y="531"/>
            <a:ext cx="1633" cy="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" r:id="rId3" imgW="5610225" imgH="3686175" progId="PBrush">
                    <p:embed/>
                  </p:oleObj>
                </mc:Choice>
                <mc:Fallback>
                  <p:oleObj name="" r:id="rId3" imgW="5610225" imgH="3686175" progId="PBrush">
                    <p:embed/>
                    <p:pic>
                      <p:nvPicPr>
                        <p:cNvPr id="0" name="图片 2048" descr="image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08" y="531"/>
                          <a:ext cx="1633" cy="15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76" name="Group 39"/>
            <p:cNvGrpSpPr/>
            <p:nvPr/>
          </p:nvGrpSpPr>
          <p:grpSpPr>
            <a:xfrm rot="10800000">
              <a:off x="2280" y="786"/>
              <a:ext cx="160" cy="126"/>
              <a:chOff x="2880" y="3216"/>
              <a:chExt cx="432" cy="336"/>
            </a:xfrm>
          </p:grpSpPr>
          <p:sp>
            <p:nvSpPr>
              <p:cNvPr id="6177" name="Line 40"/>
              <p:cNvSpPr/>
              <p:nvPr/>
            </p:nvSpPr>
            <p:spPr>
              <a:xfrm>
                <a:off x="3312" y="3216"/>
                <a:ext cx="0" cy="336"/>
              </a:xfrm>
              <a:prstGeom prst="line">
                <a:avLst/>
              </a:prstGeom>
              <a:ln w="57150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78" name="Line 41"/>
              <p:cNvSpPr/>
              <p:nvPr/>
            </p:nvSpPr>
            <p:spPr>
              <a:xfrm>
                <a:off x="2880" y="3552"/>
                <a:ext cx="432" cy="0"/>
              </a:xfrm>
              <a:prstGeom prst="line">
                <a:avLst/>
              </a:prstGeom>
              <a:ln w="57150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179" name="Group 54"/>
            <p:cNvGrpSpPr/>
            <p:nvPr/>
          </p:nvGrpSpPr>
          <p:grpSpPr>
            <a:xfrm>
              <a:off x="1691" y="519"/>
              <a:ext cx="980" cy="480"/>
              <a:chOff x="1691" y="519"/>
              <a:chExt cx="980" cy="480"/>
            </a:xfrm>
          </p:grpSpPr>
          <p:sp>
            <p:nvSpPr>
              <p:cNvPr id="6180" name="Line 55"/>
              <p:cNvSpPr/>
              <p:nvPr/>
            </p:nvSpPr>
            <p:spPr>
              <a:xfrm rot="5400000">
                <a:off x="2069" y="544"/>
                <a:ext cx="0" cy="756"/>
              </a:xfrm>
              <a:prstGeom prst="line">
                <a:avLst/>
              </a:prstGeom>
              <a:ln w="76200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6181" name="Text Box 56"/>
              <p:cNvSpPr txBox="1"/>
              <p:nvPr/>
            </p:nvSpPr>
            <p:spPr>
              <a:xfrm>
                <a:off x="1728" y="519"/>
                <a:ext cx="408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>
                  <a:spcBef>
                    <a:spcPct val="50000"/>
                  </a:spcBef>
                </a:pPr>
                <a:r>
                  <a:rPr lang="en-US" altLang="zh-CN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82" name="Text Box 57"/>
              <p:cNvSpPr txBox="1"/>
              <p:nvPr/>
            </p:nvSpPr>
            <p:spPr>
              <a:xfrm>
                <a:off x="2308" y="826"/>
                <a:ext cx="363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>
                  <a:spcBef>
                    <a:spcPct val="50000"/>
                  </a:spcBef>
                </a:pPr>
                <a:r>
                  <a:rPr lang="en-US" altLang="zh-CN" sz="1200" dirty="0">
                    <a:latin typeface="Arial" panose="020B0604020202020204" pitchFamily="34" charset="0"/>
                    <a:ea typeface="宋体" panose="02010600030101010101" pitchFamily="2" charset="-122"/>
                  </a:rPr>
                  <a:t>●</a:t>
                </a:r>
                <a:endParaRPr lang="en-US" altLang="zh-CN" sz="1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183" name="Group 85"/>
          <p:cNvGrpSpPr/>
          <p:nvPr/>
        </p:nvGrpSpPr>
        <p:grpSpPr>
          <a:xfrm>
            <a:off x="395288" y="476250"/>
            <a:ext cx="8424862" cy="6048375"/>
            <a:chOff x="249" y="300"/>
            <a:chExt cx="5307" cy="3810"/>
          </a:xfrm>
        </p:grpSpPr>
        <p:sp>
          <p:nvSpPr>
            <p:cNvPr id="6184" name="Rectangle 86"/>
            <p:cNvSpPr/>
            <p:nvPr/>
          </p:nvSpPr>
          <p:spPr>
            <a:xfrm>
              <a:off x="249" y="300"/>
              <a:ext cx="5307" cy="3810"/>
            </a:xfrm>
            <a:prstGeom prst="rect">
              <a:avLst/>
            </a:prstGeom>
            <a:noFill/>
            <a:ln w="9525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sz="1800" dirty="0">
                <a:latin typeface="Arial" panose="020B0604020202020204" pitchFamily="34" charset="0"/>
                <a:ea typeface="隶书" pitchFamily="49" charset="-122"/>
              </a:endParaRPr>
            </a:p>
          </p:txBody>
        </p:sp>
        <p:sp>
          <p:nvSpPr>
            <p:cNvPr id="6185" name="Rectangle 87"/>
            <p:cNvSpPr/>
            <p:nvPr/>
          </p:nvSpPr>
          <p:spPr>
            <a:xfrm>
              <a:off x="273" y="330"/>
              <a:ext cx="5262" cy="3746"/>
            </a:xfrm>
            <a:prstGeom prst="rect">
              <a:avLst/>
            </a:prstGeom>
            <a:noFill/>
            <a:ln w="9525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sz="1800" dirty="0">
                <a:latin typeface="Arial" panose="020B0604020202020204" pitchFamily="34" charset="0"/>
                <a:ea typeface="隶书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wedge/>
        <p:sndAc>
          <p:stSnd>
            <p:snd r:embed="rId5" name="click.wav"/>
          </p:stSnd>
        </p:sndAc>
      </p:transition>
    </mc:Choice>
    <mc:Fallback>
      <p:transition>
        <p:wedg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/>
      <p:bldP spid="17426" grpId="0"/>
      <p:bldP spid="17427" grpId="0"/>
      <p:bldP spid="174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/>
          <p:nvPr/>
        </p:nvGraphicFramePr>
        <p:xfrm>
          <a:off x="357188" y="1211263"/>
          <a:ext cx="4105275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7515225" imgH="4010025" progId="">
                  <p:embed/>
                </p:oleObj>
              </mc:Choice>
              <mc:Fallback>
                <p:oleObj name="" r:id="rId1" imgW="7515225" imgH="4010025" progId="">
                  <p:embed/>
                  <p:pic>
                    <p:nvPicPr>
                      <p:cNvPr id="0" name="图片 3072" descr="image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7188" y="1211263"/>
                        <a:ext cx="4105275" cy="2746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手压气球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2150" y="1219200"/>
            <a:ext cx="3992563" cy="2738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4"/>
          <p:cNvSpPr txBox="1"/>
          <p:nvPr/>
        </p:nvSpPr>
        <p:spPr>
          <a:xfrm>
            <a:off x="501650" y="4062413"/>
            <a:ext cx="3797300" cy="25320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接触笔尖的手指受压的感觉比另一手指要强得多，且越用力这种感觉越明显。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4451350" y="4152900"/>
            <a:ext cx="4438650" cy="24415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与手掌接触的那部分气球的形变较小，而手指顶着的那部分形变明显；用力越大，形变越明显。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2" name="WordArt 6"/>
          <p:cNvSpPr>
            <a:spLocks noTextEdit="1"/>
          </p:cNvSpPr>
          <p:nvPr/>
        </p:nvSpPr>
        <p:spPr>
          <a:xfrm>
            <a:off x="788988" y="428625"/>
            <a:ext cx="1638300" cy="5667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 lnSpcReduction="10000"/>
          </a:bodyPr>
          <a:lstStyle/>
          <a:p>
            <a:pPr algn="ctr"/>
            <a:r>
              <a:rPr lang="zh-CN" altLang="en-US" sz="3200">
                <a:solidFill>
                  <a:srgbClr val="FF66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华文新魏" charset="0"/>
                <a:ea typeface="华文新魏" charset="0"/>
              </a:rPr>
              <a:t>做一做：</a:t>
            </a:r>
            <a:endParaRPr lang="zh-CN" altLang="en-US" sz="3200">
              <a:solidFill>
                <a:srgbClr val="FF66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华文新魏" charset="0"/>
              <a:ea typeface="华文新魏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2349500"/>
            <a:ext cx="908050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猜想</a:t>
            </a:r>
            <a:endParaRPr lang="zh-CN" altLang="en-US" sz="2800" b="1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786063" y="2357438"/>
            <a:ext cx="41132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华文楷体" pitchFamily="2" charset="-122"/>
              </a:rPr>
              <a:t>压力的作用效果可能与：</a:t>
            </a:r>
            <a:endParaRPr lang="zh-CN" altLang="en-US" sz="2800" b="1"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6063" y="3071813"/>
            <a:ext cx="16129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华文楷体" pitchFamily="2" charset="-122"/>
              </a:rPr>
              <a:t>压力大小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11850" y="3071813"/>
            <a:ext cx="16129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受力面积</a:t>
            </a:r>
            <a:endParaRPr lang="zh-CN" altLang="en-US" sz="2800" b="1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100540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/>
              <a:t>实验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16493" y="1142683"/>
            <a:ext cx="4852987" cy="54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/>
              <a:t>探究影响压力作用效果的因素</a:t>
            </a:r>
            <a:endParaRPr lang="zh-CN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750" y="4005263"/>
            <a:ext cx="1622425" cy="5286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实验方法</a:t>
            </a:r>
            <a:endParaRPr lang="zh-CN" altLang="en-US" sz="2800" b="1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43213" y="4000500"/>
            <a:ext cx="19700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华文楷体" pitchFamily="2" charset="-122"/>
              </a:rPr>
              <a:t>控制变量法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750" y="5229225"/>
            <a:ext cx="1622425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实验装置</a:t>
            </a:r>
            <a:endParaRPr lang="zh-CN" altLang="en-US" sz="2800" b="1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1" name="Picture 5" descr="Snap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67400" y="3716338"/>
            <a:ext cx="29527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14625" y="5214938"/>
            <a:ext cx="30416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华文楷体" pitchFamily="2" charset="-122"/>
              </a:rPr>
              <a:t>小桌、海绵、砝码</a:t>
            </a:r>
            <a:endParaRPr lang="zh-CN" altLang="en-US" sz="2800" b="1">
              <a:latin typeface="宋体" panose="02010600030101010101" pitchFamily="2" charset="-122"/>
              <a:ea typeface="华文楷体" pitchFamily="2" charset="-122"/>
            </a:endParaRPr>
          </a:p>
        </p:txBody>
      </p:sp>
      <p:pic>
        <p:nvPicPr>
          <p:cNvPr id="19471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466013" y="3082925"/>
            <a:ext cx="12557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有关。</a:t>
            </a:r>
            <a:endParaRPr lang="zh-CN" altLang="en-US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473" name="Text Box 1041"/>
          <p:cNvSpPr txBox="1">
            <a:spLocks noChangeArrowheads="1"/>
          </p:cNvSpPr>
          <p:nvPr/>
        </p:nvSpPr>
        <p:spPr bwMode="auto">
          <a:xfrm>
            <a:off x="323850" y="260350"/>
            <a:ext cx="29527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9474" name="Text Box 1042"/>
          <p:cNvSpPr txBox="1">
            <a:spLocks noChangeArrowheads="1"/>
          </p:cNvSpPr>
          <p:nvPr/>
        </p:nvSpPr>
        <p:spPr bwMode="auto">
          <a:xfrm>
            <a:off x="323850" y="260350"/>
            <a:ext cx="4103688" cy="579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一、压力的作用效果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386" grpId="0"/>
      <p:bldP spid="4" grpId="0"/>
      <p:bldP spid="5" grpId="0"/>
      <p:bldP spid="8" grpId="0" animBg="1"/>
      <p:bldP spid="9" grpId="0"/>
      <p:bldP spid="10" grpId="0" animBg="1"/>
      <p:bldP spid="1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630" y="664845"/>
            <a:ext cx="3133725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5400" b="1" smtClean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实验过程</a:t>
            </a:r>
            <a:endParaRPr lang="zh-CN" altLang="en-US" sz="5400" b="1" smtClean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pic>
        <p:nvPicPr>
          <p:cNvPr id="17410" name="Picture 4" descr="Snap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8313" y="1457008"/>
            <a:ext cx="352742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Sna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880" y="1457008"/>
            <a:ext cx="37449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8313" y="4508500"/>
            <a:ext cx="8358187" cy="1737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3000" b="1" dirty="0" smtClean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实验表明：压力的作用效果与</a:t>
            </a:r>
            <a:r>
              <a:rPr lang="zh-CN" altLang="en-US" sz="3000" b="1" u="sng" dirty="0" smtClean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            </a:t>
            </a:r>
            <a:r>
              <a:rPr lang="zh-CN" altLang="en-US" sz="3000" b="1" dirty="0" smtClean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有关。</a:t>
            </a:r>
            <a:r>
              <a:rPr lang="zh-CN" altLang="en-US" sz="3000" b="1" dirty="0" smtClean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受力面积</a:t>
            </a:r>
            <a:r>
              <a:rPr lang="zh-CN" altLang="en-US" sz="3000" b="1" dirty="0" smtClean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一定时，</a:t>
            </a:r>
            <a:r>
              <a:rPr lang="en-US" altLang="zh-CN" sz="3000" b="1" dirty="0" smtClean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_______</a:t>
            </a:r>
            <a:r>
              <a:rPr lang="zh-CN" altLang="en-US" sz="3000" b="1" dirty="0" smtClean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，压力的作用效果越明显。</a:t>
            </a:r>
            <a:endParaRPr lang="zh-CN" altLang="en-US" sz="3000" b="1" dirty="0" smtClean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5963" y="4564063"/>
            <a:ext cx="17145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压力大小</a:t>
            </a:r>
            <a:endParaRPr lang="zh-CN" altLang="en-US" sz="3000" b="1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5675" y="5113655"/>
            <a:ext cx="1714500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压力越大</a:t>
            </a:r>
            <a:endParaRPr lang="zh-CN" altLang="en-US" sz="3000" b="1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488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nap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1800" y="1184275"/>
            <a:ext cx="3852863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Snap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1166813"/>
            <a:ext cx="3779838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8625" y="4292600"/>
            <a:ext cx="8175625" cy="176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3000" b="1" dirty="0" smtClean="0">
                <a:latin typeface="宋体" panose="02010600030101010101" pitchFamily="2" charset="-122"/>
                <a:ea typeface="华文楷体" pitchFamily="2" charset="-122"/>
              </a:rPr>
              <a:t>实验表明：压力的作用效果与</a:t>
            </a:r>
            <a:r>
              <a:rPr lang="zh-CN" altLang="en-US" sz="3000" b="1" u="sng" dirty="0" smtClean="0">
                <a:latin typeface="宋体" panose="02010600030101010101" pitchFamily="2" charset="-122"/>
                <a:ea typeface="华文楷体" pitchFamily="2" charset="-122"/>
              </a:rPr>
              <a:t>　　　　　</a:t>
            </a:r>
            <a:r>
              <a:rPr lang="zh-CN" altLang="en-US" sz="3000" b="1" dirty="0" smtClean="0">
                <a:latin typeface="宋体" panose="02010600030101010101" pitchFamily="2" charset="-122"/>
                <a:ea typeface="华文楷体" pitchFamily="2" charset="-122"/>
              </a:rPr>
              <a:t>有关。</a:t>
            </a:r>
            <a:r>
              <a:rPr lang="zh-CN" altLang="en-US" sz="3000" b="1" dirty="0" smtClean="0">
                <a:solidFill>
                  <a:schemeClr val="hlink"/>
                </a:solidFill>
                <a:latin typeface="宋体" panose="02010600030101010101" pitchFamily="2" charset="-122"/>
                <a:ea typeface="华文楷体" pitchFamily="2" charset="-122"/>
              </a:rPr>
              <a:t>压力</a:t>
            </a:r>
            <a:r>
              <a:rPr lang="zh-CN" altLang="en-US" sz="3000" b="1" dirty="0" smtClean="0">
                <a:latin typeface="宋体" panose="02010600030101010101" pitchFamily="2" charset="-122"/>
                <a:ea typeface="华文楷体" pitchFamily="2" charset="-122"/>
              </a:rPr>
              <a:t>一定时，</a:t>
            </a:r>
            <a:r>
              <a:rPr lang="zh-CN" altLang="en-US" sz="3000" b="1" u="sng" dirty="0" smtClean="0">
                <a:latin typeface="宋体" panose="02010600030101010101" pitchFamily="2" charset="-122"/>
                <a:ea typeface="华文楷体" pitchFamily="2" charset="-122"/>
              </a:rPr>
              <a:t>　　　　      　</a:t>
            </a:r>
            <a:r>
              <a:rPr lang="zh-CN" altLang="en-US" sz="3000" b="1" dirty="0" smtClean="0">
                <a:latin typeface="宋体" panose="02010600030101010101" pitchFamily="2" charset="-122"/>
                <a:ea typeface="华文楷体" pitchFamily="2" charset="-122"/>
              </a:rPr>
              <a:t>，压力的作用效果越明显。</a:t>
            </a:r>
            <a:endParaRPr lang="zh-CN" altLang="en-US" sz="3000" b="1" dirty="0" smtClean="0"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8475" y="4337050"/>
            <a:ext cx="2282825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000" b="1">
                <a:solidFill>
                  <a:srgbClr val="FF0000"/>
                </a:solidFill>
                <a:latin typeface="宋体" panose="02010600030101010101" pitchFamily="2" charset="-122"/>
                <a:ea typeface="华文楷体" pitchFamily="2" charset="-122"/>
              </a:rPr>
              <a:t>受力面积</a:t>
            </a:r>
            <a:endParaRPr lang="zh-CN" altLang="en-US" sz="3000" b="1">
              <a:solidFill>
                <a:srgbClr val="FF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32138" y="4895850"/>
            <a:ext cx="2479675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000" b="1">
                <a:solidFill>
                  <a:srgbClr val="FF0000"/>
                </a:solidFill>
                <a:latin typeface="宋体" panose="02010600030101010101" pitchFamily="2" charset="-122"/>
                <a:ea typeface="华文楷体" pitchFamily="2" charset="-122"/>
              </a:rPr>
              <a:t>受力面积越小</a:t>
            </a:r>
            <a:endParaRPr lang="zh-CN" altLang="en-US" sz="3000" b="1">
              <a:solidFill>
                <a:srgbClr val="FF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pic>
        <p:nvPicPr>
          <p:cNvPr id="21511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3377</Words>
  <Application>WPS 演示</Application>
  <PresentationFormat>全屏显示(4:3)</PresentationFormat>
  <Paragraphs>319</Paragraphs>
  <Slides>28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28</vt:i4>
      </vt:variant>
    </vt:vector>
  </HeadingPairs>
  <TitlesOfParts>
    <vt:vector size="55" baseType="lpstr">
      <vt:lpstr>Arial</vt:lpstr>
      <vt:lpstr>宋体</vt:lpstr>
      <vt:lpstr>Wingdings</vt:lpstr>
      <vt:lpstr>华文新魏</vt:lpstr>
      <vt:lpstr>隶书</vt:lpstr>
      <vt:lpstr>Times New Roman</vt:lpstr>
      <vt:lpstr>华文新魏</vt:lpstr>
      <vt:lpstr>Calibri</vt:lpstr>
      <vt:lpstr>华文楷体</vt:lpstr>
      <vt:lpstr>微软雅黑</vt:lpstr>
      <vt:lpstr>楷体_GB2312</vt:lpstr>
      <vt:lpstr>仿宋_GB2312</vt:lpstr>
      <vt:lpstr>Tahoma</vt:lpstr>
      <vt:lpstr>黑体</vt:lpstr>
      <vt:lpstr>Segoe Print</vt:lpstr>
      <vt:lpstr>仿宋</vt:lpstr>
      <vt:lpstr>新宋体</vt:lpstr>
      <vt:lpstr>Office 主题</vt:lpstr>
      <vt:lpstr>PBrush</vt:lpstr>
      <vt:lpstr>PBrush</vt:lpstr>
      <vt:lpstr>PBrush</vt:lpstr>
      <vt:lpstr>Equation.3</vt:lpstr>
      <vt:lpstr>Equation.3</vt:lpstr>
      <vt:lpstr>PBrush</vt:lpstr>
      <vt:lpstr>PBrush</vt:lpstr>
      <vt:lpstr>Equation.3</vt:lpstr>
      <vt:lpstr>Equation.3</vt:lpstr>
      <vt:lpstr>第九章    压强</vt:lpstr>
      <vt:lpstr>PowerPoint 演示文稿</vt:lpstr>
      <vt:lpstr>教学目标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讨论交流：冰面救人</vt:lpstr>
      <vt:lpstr>PowerPoint 演示文稿</vt:lpstr>
      <vt:lpstr>PowerPoint 演示文稿</vt:lpstr>
      <vt:lpstr>PowerPoint 演示文稿</vt:lpstr>
      <vt:lpstr>2、形状如图3所示的实心物体放在水平面上，如果将其倒放，则物体对水平面的(          )       A.压力、压强都改变       B.压力、压强都不变       C.压力不变、压强减小       D.压力不变、压强增大</vt:lpstr>
      <vt:lpstr>PowerPoint 演示文稿</vt:lpstr>
      <vt:lpstr>4、我国云南省有一种野牛,俗称“白袜子”，属国家重点保护动物，经动物保护组织测量，成年野牛每只脚掌的面积大约为0.025m2 ,它在水平沙地上站立时留下脚印深度是1.8cm。实验表明，使沙地达到相同深度的压强为2×   Pa.假设它四只脚印面积相等（g取10N/Kg）</vt:lpstr>
      <vt:lpstr>5、图钉尖端的面积是0.3mm2，钉帽的面积是1.5cm2。用9N的力垂直于墙壁按这只图钉，试求:  (1)钉帽受到的压力和压强？ (2)墙壁受到的压力和压强？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Microsoft</dc:creator>
  <cp:lastModifiedBy>Administrator</cp:lastModifiedBy>
  <cp:revision>72</cp:revision>
  <dcterms:created xsi:type="dcterms:W3CDTF">2017-03-26T02:37:00Z</dcterms:created>
  <dcterms:modified xsi:type="dcterms:W3CDTF">2017-04-06T01:50:46Z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2052-10.1.0.6374</vt:lpwstr>
  </property>
</Properties>
</file>