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7.xml"/><Relationship Id="rId7" Type="http://schemas.openxmlformats.org/officeDocument/2006/relationships/slide" Target="slide3.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28.xml"/><Relationship Id="rId3" Type="http://schemas.openxmlformats.org/officeDocument/2006/relationships/image" Target="../media/image1.png"/><Relationship Id="rId2" Type="http://schemas.openxmlformats.org/officeDocument/2006/relationships/tags" Target="../tags/tag2.xml"/><Relationship Id="rId13" Type="http://schemas.openxmlformats.org/officeDocument/2006/relationships/slideLayout" Target="../slideLayouts/slideLayout7.xml"/><Relationship Id="rId12" Type="http://schemas.openxmlformats.org/officeDocument/2006/relationships/tags" Target="../tags/tag7.xml"/><Relationship Id="rId11" Type="http://schemas.openxmlformats.org/officeDocument/2006/relationships/slide" Target="slide21.xml"/><Relationship Id="rId10" Type="http://schemas.openxmlformats.org/officeDocument/2006/relationships/tags" Target="../tags/tag6.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5.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5.wmf"/><Relationship Id="rId3" Type="http://schemas.openxmlformats.org/officeDocument/2006/relationships/oleObject" Target="../embeddings/oleObject2.bin"/><Relationship Id="rId2" Type="http://schemas.openxmlformats.org/officeDocument/2006/relationships/image" Target="../media/image4.wmf"/><Relationship Id="rId1"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6.tiff"/></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10.tiff"/><Relationship Id="rId4" Type="http://schemas.openxmlformats.org/officeDocument/2006/relationships/image" Target="../media/image9.tiff"/><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5.wmf"/><Relationship Id="rId3" Type="http://schemas.openxmlformats.org/officeDocument/2006/relationships/oleObject" Target="../embeddings/oleObject4.bin"/><Relationship Id="rId2" Type="http://schemas.openxmlformats.org/officeDocument/2006/relationships/image" Target="../media/image6.wmf"/><Relationship Id="rId1"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2.tif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8.xml"/><Relationship Id="rId5" Type="http://schemas.openxmlformats.org/officeDocument/2006/relationships/slide" Target="slide11.xml"/><Relationship Id="rId4" Type="http://schemas.openxmlformats.org/officeDocument/2006/relationships/slide" Target="slide3.xml"/><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 Target="slide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2.tiff"/><Relationship Id="rId4" Type="http://schemas.openxmlformats.org/officeDocument/2006/relationships/image" Target="../media/image11.tiff"/><Relationship Id="rId3" Type="http://schemas.openxmlformats.org/officeDocument/2006/relationships/image" Target="../media/image1.tiff"/><Relationship Id="rId2" Type="http://schemas.openxmlformats.org/officeDocument/2006/relationships/image" Target="../media/image10.wmf"/><Relationship Id="rId1"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7.xml"/><Relationship Id="rId2" Type="http://schemas.openxmlformats.org/officeDocument/2006/relationships/image" Target="../media/image12.wmf"/><Relationship Id="rId1"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image" Target="../media/image13.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17.tiff"/><Relationship Id="rId2" Type="http://schemas.openxmlformats.org/officeDocument/2006/relationships/image" Target="../media/image16.tiff"/><Relationship Id="rId1" Type="http://schemas.openxmlformats.org/officeDocument/2006/relationships/image" Target="../media/image1.tif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6.tiff"/></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NULL" TargetMode="Externa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6.tif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tif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tif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8.tif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17.tif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3.tiff"/></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3.png"/><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4.tiff"/><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643823" y="498983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648905" y="2242185"/>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4337368" y="3128645"/>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6516053" y="3128645"/>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grpSp>
        <p:nvGrpSpPr>
          <p:cNvPr id="9" name="组合 8"/>
          <p:cNvGrpSpPr/>
          <p:nvPr/>
        </p:nvGrpSpPr>
        <p:grpSpPr>
          <a:xfrm>
            <a:off x="2649538" y="3767455"/>
            <a:ext cx="6904355" cy="828040"/>
            <a:chOff x="4370" y="4659"/>
            <a:chExt cx="10873" cy="1304"/>
          </a:xfrm>
        </p:grpSpPr>
        <p:grpSp>
          <p:nvGrpSpPr>
            <p:cNvPr id="2" name="组合 1"/>
            <p:cNvGrpSpPr/>
            <p:nvPr/>
          </p:nvGrpSpPr>
          <p:grpSpPr>
            <a:xfrm>
              <a:off x="4370" y="4659"/>
              <a:ext cx="10873" cy="1304"/>
              <a:chOff x="4509" y="3668"/>
              <a:chExt cx="10873" cy="1304"/>
            </a:xfrm>
          </p:grpSpPr>
          <p:sp>
            <p:nvSpPr>
              <p:cNvPr id="3" name="圆角矩形 6"/>
              <p:cNvSpPr/>
              <p:nvPr>
                <p:custDataLst>
                  <p:tags r:id="rId9"/>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椭圆 7"/>
              <p:cNvSpPr>
                <a:spLocks noChangeAspect="1"/>
              </p:cNvSpPr>
              <p:nvPr>
                <p:custDataLst>
                  <p:tags r:id="rId10"/>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p>
                <a:pPr algn="ctr" fontAlgn="auto"/>
                <a:endParaRPr lang="zh-CN" altLang="en-US" strike="noStrike" noProof="1"/>
              </a:p>
            </p:txBody>
          </p:sp>
          <p:pic>
            <p:nvPicPr>
              <p:cNvPr id="5" name="图片 8" descr="113"/>
              <p:cNvPicPr>
                <a:picLocks noChangeAspect="1"/>
              </p:cNvPicPr>
              <p:nvPr/>
            </p:nvPicPr>
            <p:blipFill>
              <a:blip r:embed="rId3"/>
              <a:stretch>
                <a:fillRect/>
              </a:stretch>
            </p:blipFill>
            <p:spPr>
              <a:xfrm>
                <a:off x="4826" y="3942"/>
                <a:ext cx="785" cy="698"/>
              </a:xfrm>
              <a:prstGeom prst="rect">
                <a:avLst/>
              </a:prstGeom>
              <a:noFill/>
              <a:ln w="9525">
                <a:noFill/>
              </a:ln>
            </p:spPr>
          </p:pic>
        </p:grpSp>
        <p:sp>
          <p:nvSpPr>
            <p:cNvPr id="8" name="文本框 7">
              <a:hlinkClick r:id="rId11" action="ppaction://hlinksldjump"/>
            </p:cNvPr>
            <p:cNvSpPr txBox="1"/>
            <p:nvPr/>
          </p:nvSpPr>
          <p:spPr>
            <a:xfrm>
              <a:off x="6163" y="4812"/>
              <a:ext cx="8692" cy="919"/>
            </a:xfrm>
            <a:prstGeom prst="rect">
              <a:avLst/>
            </a:prstGeom>
            <a:noFill/>
          </p:spPr>
          <p:txBody>
            <a:bodyPr wrap="square" rtlCol="0">
              <a:spAutoFit/>
            </a:bodyPr>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endPar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104" name="矩形 103"/>
          <p:cNvSpPr/>
          <p:nvPr/>
        </p:nvSpPr>
        <p:spPr>
          <a:xfrm>
            <a:off x="2497773" y="725170"/>
            <a:ext cx="718629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第七讲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机械运动</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4083" y="850265"/>
            <a:ext cx="10448290" cy="2861310"/>
          </a:xfrm>
          <a:prstGeom prst="rect">
            <a:avLst/>
          </a:prstGeom>
          <a:noFill/>
        </p:spPr>
        <p:txBody>
          <a:bodyPr wrap="square" rtlCol="0" anchor="t">
            <a:spAutoFit/>
          </a:bodyPr>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4. </a:t>
            </a:r>
            <a:r>
              <a:rPr lang="zh-CN" altLang="en-US" sz="2400">
                <a:latin typeface="Times New Roman" panose="02020603050405020304" pitchFamily="18" charset="0"/>
                <a:cs typeface="Times New Roman" panose="02020603050405020304" pitchFamily="18" charset="0"/>
              </a:rPr>
              <a:t>停表的读数：如图所示停表有两个表盘，小表盘量程为</a:t>
            </a:r>
            <a:r>
              <a:rPr lang="en-US" altLang="zh-CN" sz="2400">
                <a:latin typeface="Times New Roman" panose="02020603050405020304" pitchFamily="18" charset="0"/>
                <a:cs typeface="Times New Roman" panose="02020603050405020304" pitchFamily="18" charset="0"/>
              </a:rPr>
              <a:t>_________min</a:t>
            </a:r>
            <a:r>
              <a:rPr lang="zh-CN" altLang="en-US" sz="2400">
                <a:latin typeface="Times New Roman" panose="02020603050405020304" pitchFamily="18" charset="0"/>
                <a:cs typeface="Times New Roman" panose="02020603050405020304" pitchFamily="18" charset="0"/>
              </a:rPr>
              <a:t>， 分度值为</a:t>
            </a:r>
            <a:r>
              <a:rPr lang="en-US" altLang="zh-CN" sz="2400">
                <a:latin typeface="Times New Roman" panose="02020603050405020304" pitchFamily="18" charset="0"/>
                <a:cs typeface="Times New Roman" panose="02020603050405020304" pitchFamily="18" charset="0"/>
              </a:rPr>
              <a:t>_________min</a:t>
            </a:r>
            <a:r>
              <a:rPr lang="zh-CN" altLang="en-US" sz="2400">
                <a:latin typeface="Times New Roman" panose="02020603050405020304" pitchFamily="18" charset="0"/>
                <a:cs typeface="Times New Roman" panose="02020603050405020304" pitchFamily="18" charset="0"/>
              </a:rPr>
              <a:t>；大表盘量程为</a:t>
            </a:r>
            <a:r>
              <a:rPr lang="en-US" altLang="zh-CN" sz="2400">
                <a:latin typeface="Times New Roman" panose="02020603050405020304" pitchFamily="18" charset="0"/>
                <a:cs typeface="Times New Roman" panose="02020603050405020304" pitchFamily="18" charset="0"/>
              </a:rPr>
              <a:t>__________s</a:t>
            </a:r>
            <a:r>
              <a:rPr lang="zh-CN" altLang="en-US" sz="2400">
                <a:latin typeface="Times New Roman" panose="02020603050405020304" pitchFamily="18" charset="0"/>
                <a:cs typeface="Times New Roman" panose="02020603050405020304" pitchFamily="18" charset="0"/>
              </a:rPr>
              <a:t>，分度值为</a:t>
            </a:r>
            <a:r>
              <a:rPr lang="en-US" altLang="zh-CN" sz="2400">
                <a:latin typeface="Times New Roman" panose="02020603050405020304" pitchFamily="18" charset="0"/>
                <a:cs typeface="Times New Roman" panose="02020603050405020304" pitchFamily="18" charset="0"/>
              </a:rPr>
              <a:t>________s</a:t>
            </a:r>
            <a:r>
              <a:rPr lang="zh-CN" altLang="en-US" sz="2400">
                <a:latin typeface="Times New Roman" panose="02020603050405020304" pitchFamily="18" charset="0"/>
                <a:cs typeface="Times New Roman" panose="02020603050405020304" pitchFamily="18" charset="0"/>
              </a:rPr>
              <a:t>，当分针在后</a:t>
            </a:r>
            <a:r>
              <a:rPr lang="en-US" altLang="zh-CN" sz="2400">
                <a:latin typeface="Times New Roman" panose="02020603050405020304" pitchFamily="18" charset="0"/>
                <a:cs typeface="Times New Roman" panose="02020603050405020304" pitchFamily="18" charset="0"/>
              </a:rPr>
              <a:t>0.5</a:t>
            </a:r>
            <a:r>
              <a:rPr lang="zh-CN" altLang="en-US" sz="2400">
                <a:latin typeface="Times New Roman" panose="02020603050405020304" pitchFamily="18" charset="0"/>
                <a:cs typeface="Times New Roman" panose="02020603050405020304" pitchFamily="18" charset="0"/>
              </a:rPr>
              <a:t>分内时，秒针在</a:t>
            </a:r>
            <a:r>
              <a:rPr lang="en-US" altLang="zh-CN" sz="2400">
                <a:latin typeface="Times New Roman" panose="02020603050405020304" pitchFamily="18" charset="0"/>
                <a:cs typeface="Times New Roman" panose="02020603050405020304" pitchFamily="18" charset="0"/>
              </a:rPr>
              <a:t>30～60</a:t>
            </a:r>
            <a:r>
              <a:rPr lang="zh-CN" altLang="en-US" sz="2400">
                <a:latin typeface="Times New Roman" panose="02020603050405020304" pitchFamily="18" charset="0"/>
                <a:cs typeface="Times New Roman" panose="02020603050405020304" pitchFamily="18" charset="0"/>
              </a:rPr>
              <a:t>秒内读数．</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停表的读数＝小表盘内读出的分针数 ＋大表盘内读出的秒针数． 如图所示，停表的示数为</a:t>
            </a:r>
            <a:r>
              <a:rPr lang="en-US" altLang="zh-CN" sz="2400">
                <a:latin typeface="Times New Roman" panose="02020603050405020304" pitchFamily="18" charset="0"/>
                <a:cs typeface="Times New Roman" panose="02020603050405020304" pitchFamily="18" charset="0"/>
              </a:rPr>
              <a:t>________s.</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8821738" y="953135"/>
            <a:ext cx="11645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15</a:t>
            </a:r>
            <a:endParaRPr lang="zh-CN" altLang="en-US"/>
          </a:p>
        </p:txBody>
      </p:sp>
      <p:sp>
        <p:nvSpPr>
          <p:cNvPr id="7" name="文本框 6"/>
          <p:cNvSpPr txBox="1"/>
          <p:nvPr/>
        </p:nvSpPr>
        <p:spPr>
          <a:xfrm>
            <a:off x="2197418" y="1492250"/>
            <a:ext cx="7480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0.5</a:t>
            </a:r>
            <a:endParaRPr lang="zh-CN" altLang="en-US"/>
          </a:p>
        </p:txBody>
      </p:sp>
      <p:sp>
        <p:nvSpPr>
          <p:cNvPr id="8" name="文本框 7"/>
          <p:cNvSpPr txBox="1"/>
          <p:nvPr/>
        </p:nvSpPr>
        <p:spPr>
          <a:xfrm>
            <a:off x="6145213" y="1492250"/>
            <a:ext cx="9918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a:t>
            </a:r>
            <a:endParaRPr lang="zh-CN" altLang="en-US"/>
          </a:p>
        </p:txBody>
      </p:sp>
      <p:sp>
        <p:nvSpPr>
          <p:cNvPr id="9" name="文本框 8"/>
          <p:cNvSpPr txBox="1"/>
          <p:nvPr/>
        </p:nvSpPr>
        <p:spPr>
          <a:xfrm>
            <a:off x="9261158" y="1492250"/>
            <a:ext cx="7969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0.1</a:t>
            </a:r>
            <a:endParaRPr lang="zh-CN" altLang="en-US"/>
          </a:p>
        </p:txBody>
      </p:sp>
      <p:sp>
        <p:nvSpPr>
          <p:cNvPr id="10" name="文本框 9"/>
          <p:cNvSpPr txBox="1"/>
          <p:nvPr/>
        </p:nvSpPr>
        <p:spPr>
          <a:xfrm>
            <a:off x="3029903" y="3145790"/>
            <a:ext cx="8451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99.8</a:t>
            </a:r>
            <a:endParaRPr lang="zh-CN" altLang="en-US"/>
          </a:p>
        </p:txBody>
      </p:sp>
      <p:pic>
        <p:nvPicPr>
          <p:cNvPr id="11" name="图片 10" descr="W18"/>
          <p:cNvPicPr>
            <a:picLocks noChangeAspect="1"/>
          </p:cNvPicPr>
          <p:nvPr/>
        </p:nvPicPr>
        <p:blipFill>
          <a:blip r:embed="rId1"/>
          <a:stretch>
            <a:fillRect/>
          </a:stretch>
        </p:blipFill>
        <p:spPr>
          <a:xfrm>
            <a:off x="4340543" y="3606165"/>
            <a:ext cx="4987290" cy="2566670"/>
          </a:xfrm>
          <a:prstGeom prst="rect">
            <a:avLst/>
          </a:prstGeom>
        </p:spPr>
      </p:pic>
      <p:sp>
        <p:nvSpPr>
          <p:cNvPr id="3" name="流程图: 终止 2">
            <a:hlinkClick r:id="rId2" action="ppaction://hlinksldjump"/>
          </p:cNvPr>
          <p:cNvSpPr/>
          <p:nvPr/>
        </p:nvSpPr>
        <p:spPr>
          <a:xfrm>
            <a:off x="8757603" y="360616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3118" y="685165"/>
            <a:ext cx="11129010" cy="5775960"/>
          </a:xfrm>
          <a:prstGeom prst="rect">
            <a:avLst/>
          </a:prstGeom>
          <a:noFill/>
        </p:spPr>
        <p:txBody>
          <a:bodyPr wrap="square" rtlCol="0" anchor="t">
            <a:spAutoFit/>
          </a:bodyPr>
          <a:p>
            <a:pPr>
              <a:lnSpc>
                <a:spcPct val="140000"/>
              </a:lnSpc>
              <a:spcBef>
                <a:spcPts val="0"/>
              </a:spcBef>
              <a:spcAft>
                <a:spcPts val="0"/>
              </a:spcAft>
            </a:pPr>
            <a:r>
              <a:rPr lang="en-US" altLang="zh-CN" sz="2400">
                <a:latin typeface="Times New Roman" panose="02020603050405020304" pitchFamily="18" charset="0"/>
                <a:ea typeface="+mj-ea"/>
                <a:cs typeface="Times New Roman" panose="02020603050405020304" pitchFamily="18" charset="0"/>
                <a:sym typeface="+mn-ea"/>
              </a:rPr>
              <a:t>5. </a:t>
            </a:r>
            <a:r>
              <a:rPr lang="zh-CN" altLang="en-US" sz="2400">
                <a:latin typeface="Times New Roman" panose="02020603050405020304" pitchFamily="18" charset="0"/>
                <a:cs typeface="Times New Roman" panose="02020603050405020304" pitchFamily="18" charset="0"/>
              </a:rPr>
              <a:t>常见时间估测：</a:t>
            </a:r>
            <a:endParaRPr lang="zh-CN" altLang="en-US" sz="2400">
              <a:latin typeface="Times New Roman" panose="02020603050405020304" pitchFamily="18" charset="0"/>
              <a:cs typeface="Times New Roman" panose="02020603050405020304" pitchFamily="18" charset="0"/>
            </a:endParaRPr>
          </a:p>
          <a:p>
            <a:pPr>
              <a:lnSpc>
                <a:spcPct val="140000"/>
              </a:lnSpc>
              <a:spcBef>
                <a:spcPts val="0"/>
              </a:spcBef>
              <a:spcAft>
                <a:spcPts val="0"/>
              </a:spcAft>
            </a:pPr>
            <a:r>
              <a:rPr lang="en-US" altLang="zh-CN" sz="2400">
                <a:latin typeface="Times New Roman" panose="02020603050405020304" pitchFamily="18" charset="0"/>
                <a:cs typeface="Times New Roman" panose="02020603050405020304" pitchFamily="18" charset="0"/>
              </a:rPr>
              <a:t>a</a:t>
            </a:r>
            <a:r>
              <a:rPr lang="zh-CN" altLang="en-US" sz="2400">
                <a:latin typeface="Times New Roman" panose="02020603050405020304" pitchFamily="18" charset="0"/>
                <a:cs typeface="Times New Roman" panose="02020603050405020304" pitchFamily="18" charset="0"/>
              </a:rPr>
              <a:t>．中学生百米测试成绩约为 </a:t>
            </a:r>
            <a:r>
              <a:rPr lang="en-US" altLang="zh-CN" sz="2400">
                <a:latin typeface="Times New Roman" panose="02020603050405020304" pitchFamily="18" charset="0"/>
                <a:cs typeface="Times New Roman" panose="02020603050405020304" pitchFamily="18" charset="0"/>
              </a:rPr>
              <a:t>15s</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a:lnSpc>
                <a:spcPct val="140000"/>
              </a:lnSpc>
              <a:spcBef>
                <a:spcPts val="0"/>
              </a:spcBef>
              <a:spcAft>
                <a:spcPts val="0"/>
              </a:spcAft>
            </a:pPr>
            <a:r>
              <a:rPr lang="en-US" altLang="zh-CN" sz="2400">
                <a:latin typeface="Times New Roman" panose="02020603050405020304" pitchFamily="18" charset="0"/>
                <a:cs typeface="Times New Roman" panose="02020603050405020304" pitchFamily="18" charset="0"/>
              </a:rPr>
              <a:t>b</a:t>
            </a:r>
            <a:r>
              <a:rPr lang="zh-CN" altLang="en-US" sz="2400">
                <a:latin typeface="Times New Roman" panose="02020603050405020304" pitchFamily="18" charset="0"/>
                <a:cs typeface="Times New Roman" panose="02020603050405020304" pitchFamily="18" charset="0"/>
              </a:rPr>
              <a:t>．橡皮从课桌掉到地上的时间约为</a:t>
            </a:r>
            <a:r>
              <a:rPr lang="en-US" altLang="zh-CN" sz="2400">
                <a:latin typeface="Times New Roman" panose="02020603050405020304" pitchFamily="18" charset="0"/>
                <a:cs typeface="Times New Roman" panose="02020603050405020304" pitchFamily="18" charset="0"/>
              </a:rPr>
              <a:t>0.4_______</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a:lnSpc>
                <a:spcPct val="140000"/>
              </a:lnSpc>
              <a:spcBef>
                <a:spcPts val="0"/>
              </a:spcBef>
              <a:spcAft>
                <a:spcPts val="0"/>
              </a:spcAft>
            </a:pPr>
            <a:r>
              <a:rPr lang="en-US" altLang="zh-CN" sz="2400">
                <a:latin typeface="Times New Roman" panose="02020603050405020304" pitchFamily="18" charset="0"/>
                <a:cs typeface="Times New Roman" panose="02020603050405020304" pitchFamily="18" charset="0"/>
              </a:rPr>
              <a:t>c</a:t>
            </a:r>
            <a:r>
              <a:rPr lang="zh-CN" altLang="en-US" sz="2400">
                <a:latin typeface="Times New Roman" panose="02020603050405020304" pitchFamily="18" charset="0"/>
                <a:cs typeface="Times New Roman" panose="02020603050405020304" pitchFamily="18" charset="0"/>
              </a:rPr>
              <a:t>．演奏中华人民共和国国歌用时约为 </a:t>
            </a:r>
            <a:r>
              <a:rPr lang="en-US" altLang="zh-CN" sz="2400">
                <a:latin typeface="Times New Roman" panose="02020603050405020304" pitchFamily="18" charset="0"/>
                <a:cs typeface="Times New Roman" panose="02020603050405020304" pitchFamily="18" charset="0"/>
              </a:rPr>
              <a:t>46s</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a:lnSpc>
                <a:spcPct val="140000"/>
              </a:lnSpc>
              <a:spcBef>
                <a:spcPts val="0"/>
              </a:spcBef>
              <a:spcAft>
                <a:spcPts val="0"/>
              </a:spcAft>
            </a:pPr>
            <a:r>
              <a:rPr lang="en-US" altLang="zh-CN" sz="2400">
                <a:latin typeface="Times New Roman" panose="02020603050405020304" pitchFamily="18" charset="0"/>
                <a:cs typeface="Times New Roman" panose="02020603050405020304" pitchFamily="18" charset="0"/>
              </a:rPr>
              <a:t>d</a:t>
            </a:r>
            <a:r>
              <a:rPr lang="zh-CN" altLang="en-US" sz="2400">
                <a:latin typeface="Times New Roman" panose="02020603050405020304" pitchFamily="18" charset="0"/>
                <a:cs typeface="Times New Roman" panose="02020603050405020304" pitchFamily="18" charset="0"/>
              </a:rPr>
              <a:t>．人眨眼一次的时间约为</a:t>
            </a:r>
            <a:r>
              <a:rPr lang="en-US" altLang="zh-CN" sz="2400">
                <a:latin typeface="Times New Roman" panose="02020603050405020304" pitchFamily="18" charset="0"/>
                <a:cs typeface="Times New Roman" panose="02020603050405020304" pitchFamily="18" charset="0"/>
              </a:rPr>
              <a:t>0.2s.</a:t>
            </a:r>
            <a:endParaRPr lang="en-US" altLang="zh-CN" sz="2400">
              <a:latin typeface="Times New Roman" panose="02020603050405020304" pitchFamily="18" charset="0"/>
              <a:cs typeface="Times New Roman" panose="02020603050405020304" pitchFamily="18" charset="0"/>
            </a:endParaRPr>
          </a:p>
          <a:p>
            <a:pPr>
              <a:lnSpc>
                <a:spcPct val="140000"/>
              </a:lnSpc>
              <a:spcBef>
                <a:spcPts val="0"/>
              </a:spcBef>
              <a:spcAft>
                <a:spcPts val="0"/>
              </a:spcAft>
            </a:pPr>
            <a:r>
              <a:rPr lang="zh-CN" altLang="en-US" sz="2400">
                <a:latin typeface="黑体" panose="02010609060101010101" pitchFamily="49" charset="-122"/>
                <a:ea typeface="黑体" panose="02010609060101010101" pitchFamily="49" charset="-122"/>
                <a:cs typeface="Times New Roman" panose="02020603050405020304" pitchFamily="18" charset="0"/>
              </a:rPr>
              <a:t>三、误差</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p>
            <a:pPr>
              <a:lnSpc>
                <a:spcPct val="140000"/>
              </a:lnSpc>
              <a:spcBef>
                <a:spcPts val="0"/>
              </a:spcBef>
              <a:spcAft>
                <a:spcPts val="0"/>
              </a:spcAft>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误差：在测量时受所用仪器和测量方法的限制，测量值与真实值之间就会产生误差，减小误差的常用方法是</a:t>
            </a:r>
            <a:r>
              <a:rPr lang="en-US" altLang="zh-CN" sz="2400">
                <a:latin typeface="Times New Roman" panose="02020603050405020304" pitchFamily="18" charset="0"/>
                <a:cs typeface="Times New Roman" panose="02020603050405020304" pitchFamily="18" charset="0"/>
              </a:rPr>
              <a:t>__________________</a:t>
            </a:r>
            <a:r>
              <a:rPr lang="zh-CN" altLang="en-US" sz="2400">
                <a:latin typeface="Times New Roman" panose="02020603050405020304" pitchFamily="18" charset="0"/>
                <a:cs typeface="Times New Roman" panose="02020603050405020304" pitchFamily="18" charset="0"/>
              </a:rPr>
              <a:t>，使用精密仪器或改进测量方法</a:t>
            </a:r>
            <a:r>
              <a:rPr lang="en-US" altLang="zh-CN" sz="2400">
                <a:latin typeface="Times New Roman" panose="02020603050405020304" pitchFamily="18" charset="0"/>
                <a:cs typeface="Times New Roman" panose="02020603050405020304" pitchFamily="18" charset="0"/>
              </a:rPr>
              <a:t>_______</a:t>
            </a:r>
            <a:r>
              <a:rPr lang="zh-CN" altLang="en-US" sz="2400">
                <a:latin typeface="Times New Roman" panose="02020603050405020304" pitchFamily="18" charset="0"/>
                <a:cs typeface="Times New Roman" panose="02020603050405020304" pitchFamily="18" charset="0"/>
              </a:rPr>
              <a:t>(选填“能”或“不能”)避免误差． </a:t>
            </a:r>
            <a:endParaRPr lang="zh-CN" altLang="en-US" sz="2400">
              <a:latin typeface="Times New Roman" panose="02020603050405020304" pitchFamily="18" charset="0"/>
              <a:cs typeface="Times New Roman" panose="02020603050405020304" pitchFamily="18" charset="0"/>
            </a:endParaRPr>
          </a:p>
          <a:p>
            <a:pPr>
              <a:lnSpc>
                <a:spcPct val="140000"/>
              </a:lnSpc>
              <a:spcBef>
                <a:spcPts val="0"/>
              </a:spcBef>
              <a:spcAft>
                <a:spcPts val="0"/>
              </a:spcAft>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错误：测量错误是由于不遵守仪器的使用规则，读数时粗心造成的，错误</a:t>
            </a:r>
            <a:r>
              <a:rPr lang="en-US" altLang="zh-CN" sz="2400">
                <a:latin typeface="Times New Roman" panose="02020603050405020304" pitchFamily="18" charset="0"/>
                <a:cs typeface="Times New Roman" panose="02020603050405020304" pitchFamily="18" charset="0"/>
              </a:rPr>
              <a:t>_____</a:t>
            </a:r>
            <a:r>
              <a:rPr lang="zh-CN" altLang="en-US"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选填“能”或“不能”)避免</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
        <p:nvSpPr>
          <p:cNvPr id="107" name="文本框 106"/>
          <p:cNvSpPr txBox="1"/>
          <p:nvPr/>
        </p:nvSpPr>
        <p:spPr>
          <a:xfrm>
            <a:off x="6353493" y="1790065"/>
            <a:ext cx="5518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s</a:t>
            </a:r>
            <a:endParaRPr lang="zh-CN" altLang="en-US"/>
          </a:p>
        </p:txBody>
      </p:sp>
      <p:sp>
        <p:nvSpPr>
          <p:cNvPr id="3" name="文本框 2"/>
          <p:cNvSpPr txBox="1"/>
          <p:nvPr/>
        </p:nvSpPr>
        <p:spPr>
          <a:xfrm>
            <a:off x="4614863" y="4328160"/>
            <a:ext cx="29502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多次测量求平均值</a:t>
            </a:r>
            <a:endParaRPr lang="zh-CN" altLang="en-US"/>
          </a:p>
        </p:txBody>
      </p:sp>
      <p:sp>
        <p:nvSpPr>
          <p:cNvPr id="4" name="文本框 3"/>
          <p:cNvSpPr txBox="1"/>
          <p:nvPr/>
        </p:nvSpPr>
        <p:spPr>
          <a:xfrm>
            <a:off x="985838" y="4860290"/>
            <a:ext cx="8636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a:p>
        </p:txBody>
      </p:sp>
      <p:sp>
        <p:nvSpPr>
          <p:cNvPr id="5" name="文本框 4"/>
          <p:cNvSpPr txBox="1"/>
          <p:nvPr/>
        </p:nvSpPr>
        <p:spPr>
          <a:xfrm>
            <a:off x="949643" y="5843270"/>
            <a:ext cx="6496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能</a:t>
            </a:r>
            <a:endParaRPr lang="zh-CN" altLang="en-US"/>
          </a:p>
        </p:txBody>
      </p:sp>
      <p:sp>
        <p:nvSpPr>
          <p:cNvPr id="6" name="流程图: 终止 5">
            <a:hlinkClick r:id="rId1" action="ppaction://hlinksldjump"/>
          </p:cNvPr>
          <p:cNvSpPr/>
          <p:nvPr/>
        </p:nvSpPr>
        <p:spPr>
          <a:xfrm>
            <a:off x="9266238" y="296735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9928" y="1167130"/>
            <a:ext cx="10812145" cy="4523105"/>
          </a:xfrm>
          <a:prstGeom prst="rect">
            <a:avLst/>
          </a:prstGeom>
          <a:noFill/>
        </p:spPr>
        <p:txBody>
          <a:bodyPr wrap="square" rtlCol="0" anchor="t">
            <a:spAutoFit/>
          </a:bodyPr>
          <a:p>
            <a:pPr>
              <a:lnSpc>
                <a:spcPct val="150000"/>
              </a:lnSpc>
            </a:pPr>
            <a:r>
              <a:rPr lang="zh-CN" altLang="en-US" sz="2400">
                <a:latin typeface="黑体" panose="02010609060101010101" pitchFamily="49" charset="-122"/>
                <a:ea typeface="黑体" panose="02010609060101010101" pitchFamily="49" charset="-122"/>
              </a:rPr>
              <a:t>四、运动的描述</a:t>
            </a:r>
            <a:endParaRPr lang="zh-CN" altLang="en-US" sz="2400">
              <a:latin typeface="黑体" panose="02010609060101010101" pitchFamily="49" charset="-122"/>
              <a:ea typeface="黑体" panose="02010609060101010101" pitchFamily="49" charset="-122"/>
            </a:endParaRPr>
          </a:p>
          <a:p>
            <a:pPr>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机械运动：在物理学中，把物体</a:t>
            </a:r>
            <a:r>
              <a:rPr lang="en-US" altLang="zh-CN" sz="2400">
                <a:latin typeface="Times New Roman" panose="02020603050405020304" pitchFamily="18" charset="0"/>
                <a:cs typeface="Times New Roman" panose="02020603050405020304" pitchFamily="18" charset="0"/>
              </a:rPr>
              <a:t>______________</a:t>
            </a:r>
            <a:r>
              <a:rPr lang="zh-CN" altLang="en-US" sz="2400">
                <a:latin typeface="Times New Roman" panose="02020603050405020304" pitchFamily="18" charset="0"/>
                <a:cs typeface="Times New Roman" panose="02020603050405020304" pitchFamily="18" charset="0"/>
              </a:rPr>
              <a:t>的变化叫做机械运动． </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ea typeface="黑体" panose="02010609060101010101" pitchFamily="49" charset="-122"/>
                <a:cs typeface="Times New Roman" panose="02020603050405020304" pitchFamily="18" charset="0"/>
              </a:rPr>
              <a:t>参照物：判断一个物体是运动还是静止时，总是选取某一物体作为标准，这个作为标准的物体叫参照物． </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a:latin typeface="Times New Roman" panose="02020603050405020304" pitchFamily="18" charset="0"/>
                <a:ea typeface="黑体" panose="02010609060101010101" pitchFamily="49" charset="-122"/>
                <a:cs typeface="Times New Roman" panose="02020603050405020304" pitchFamily="18" charset="0"/>
              </a:rPr>
              <a:t>温馨提示：不能选择研究对象自身为参照物．</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a:latin typeface="Times New Roman" panose="02020603050405020304" pitchFamily="18" charset="0"/>
                <a:ea typeface="黑体" panose="02010609060101010101" pitchFamily="49" charset="-122"/>
                <a:cs typeface="Times New Roman" panose="02020603050405020304" pitchFamily="18" charset="0"/>
              </a:rPr>
              <a:t>运动和静止的判断</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2400">
                <a:latin typeface="Times New Roman" panose="02020603050405020304" pitchFamily="18" charset="0"/>
                <a:ea typeface="黑体" panose="02010609060101010101" pitchFamily="49" charset="-122"/>
                <a:cs typeface="Times New Roman" panose="02020603050405020304" pitchFamily="18" charset="0"/>
              </a:rPr>
              <a:t>研究物体相对参照物位置</a:t>
            </a:r>
            <a:r>
              <a:rPr lang="en-US" altLang="zh-CN" sz="2400">
                <a:latin typeface="Times New Roman" panose="02020603050405020304" pitchFamily="18" charset="0"/>
                <a:ea typeface="黑体" panose="02010609060101010101" pitchFamily="49" charset="-122"/>
                <a:cs typeface="Times New Roman" panose="02020603050405020304" pitchFamily="18" charset="0"/>
              </a:rPr>
              <a:t>_________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rPr>
              <a:t>→研究物体静止．</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en-US" sz="2400">
                <a:latin typeface="Times New Roman" panose="02020603050405020304" pitchFamily="18" charset="0"/>
                <a:ea typeface="黑体" panose="02010609060101010101" pitchFamily="49" charset="-122"/>
                <a:cs typeface="Times New Roman" panose="02020603050405020304" pitchFamily="18" charset="0"/>
              </a:rPr>
              <a:t>研究物体相对参照物位置</a:t>
            </a:r>
            <a:r>
              <a:rPr lang="en-US" altLang="zh-CN" sz="2400">
                <a:latin typeface="Times New Roman" panose="02020603050405020304" pitchFamily="18" charset="0"/>
                <a:ea typeface="黑体" panose="02010609060101010101" pitchFamily="49" charset="-122"/>
                <a:cs typeface="Times New Roman" panose="02020603050405020304" pitchFamily="18" charset="0"/>
              </a:rPr>
              <a:t>_________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rPr>
              <a:t> →研究物体运动</a:t>
            </a:r>
            <a:r>
              <a:rPr lang="zh-CN" altLang="en-US" sz="2400">
                <a:latin typeface="Times New Roman" panose="02020603050405020304" pitchFamily="18" charset="0"/>
                <a:cs typeface="Times New Roman" panose="02020603050405020304" pitchFamily="18" charset="0"/>
                <a:sym typeface="+mn-ea"/>
              </a:rPr>
              <a:t>．</a:t>
            </a:r>
            <a:endParaRPr lang="en-US" altLang="zh-CN" sz="2400">
              <a:latin typeface="Times New Roman" panose="02020603050405020304" pitchFamily="18" charset="0"/>
              <a:cs typeface="Times New Roman" panose="02020603050405020304" pitchFamily="18" charset="0"/>
            </a:endParaRPr>
          </a:p>
        </p:txBody>
      </p:sp>
      <p:sp>
        <p:nvSpPr>
          <p:cNvPr id="107" name="文本框 106"/>
          <p:cNvSpPr txBox="1"/>
          <p:nvPr/>
        </p:nvSpPr>
        <p:spPr>
          <a:xfrm>
            <a:off x="5386388" y="1821180"/>
            <a:ext cx="1897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位置随时间</a:t>
            </a:r>
            <a:endParaRPr lang="zh-CN" altLang="en-US"/>
          </a:p>
        </p:txBody>
      </p:sp>
      <p:sp>
        <p:nvSpPr>
          <p:cNvPr id="3" name="文本框 2"/>
          <p:cNvSpPr txBox="1"/>
          <p:nvPr/>
        </p:nvSpPr>
        <p:spPr>
          <a:xfrm>
            <a:off x="4769168" y="4568190"/>
            <a:ext cx="11633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
        <p:nvSpPr>
          <p:cNvPr id="4" name="文本框 3"/>
          <p:cNvSpPr txBox="1"/>
          <p:nvPr/>
        </p:nvSpPr>
        <p:spPr>
          <a:xfrm>
            <a:off x="4769168" y="5100320"/>
            <a:ext cx="8693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改变</a:t>
            </a:r>
            <a:endParaRPr lang="zh-CN" altLang="en-US"/>
          </a:p>
        </p:txBody>
      </p:sp>
      <p:sp>
        <p:nvSpPr>
          <p:cNvPr id="5" name="流程图: 终止 4">
            <a:hlinkClick r:id="rId1" action="ppaction://hlinksldjump"/>
          </p:cNvPr>
          <p:cNvSpPr/>
          <p:nvPr/>
        </p:nvSpPr>
        <p:spPr>
          <a:xfrm>
            <a:off x="9108758" y="529717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683578" y="890270"/>
            <a:ext cx="10829290" cy="5338445"/>
            <a:chOff x="1075" y="1402"/>
            <a:chExt cx="17054" cy="8407"/>
          </a:xfrm>
        </p:grpSpPr>
        <p:sp>
          <p:nvSpPr>
            <p:cNvPr id="2" name="文本框 1"/>
            <p:cNvSpPr txBox="1"/>
            <p:nvPr/>
          </p:nvSpPr>
          <p:spPr>
            <a:xfrm>
              <a:off x="1075" y="1402"/>
              <a:ext cx="17054" cy="8287"/>
            </a:xfrm>
            <a:prstGeom prst="rect">
              <a:avLst/>
            </a:prstGeom>
            <a:noFill/>
          </p:spPr>
          <p:txBody>
            <a:bodyPr wrap="square" rtlCol="0" anchor="t">
              <a:spAutoFit/>
            </a:bodyPr>
            <a:p>
              <a:pPr>
                <a:lnSpc>
                  <a:spcPct val="150000"/>
                </a:lnSpc>
              </a:pPr>
              <a:r>
                <a:rPr lang="zh-CN" altLang="en-US" sz="2400">
                  <a:latin typeface="Times New Roman" panose="02020603050405020304" pitchFamily="18" charset="0"/>
                  <a:ea typeface="黑体" panose="02010609060101010101" pitchFamily="49" charset="-122"/>
                  <a:cs typeface="Times New Roman" panose="02020603050405020304" pitchFamily="18" charset="0"/>
                </a:rPr>
                <a:t>六、运动的快慢</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速度</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ea typeface="黑体" panose="02010609060101010101" pitchFamily="49" charset="-122"/>
                  <a:cs typeface="Times New Roman" panose="02020603050405020304" pitchFamily="18" charset="0"/>
                </a:rPr>
                <a:t>定义：在物理学中，把</a:t>
              </a:r>
              <a:r>
                <a:rPr lang="en-US" altLang="zh-CN" sz="2400">
                  <a:latin typeface="Times New Roman" panose="02020603050405020304" pitchFamily="18" charset="0"/>
                  <a:ea typeface="黑体" panose="02010609060101010101" pitchFamily="49" charset="-122"/>
                  <a:cs typeface="Times New Roman" panose="02020603050405020304" pitchFamily="18" charset="0"/>
                </a:rPr>
                <a:t>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400">
                  <a:latin typeface="Times New Roman" panose="02020603050405020304" pitchFamily="18" charset="0"/>
                  <a:ea typeface="黑体" panose="02010609060101010101" pitchFamily="49" charset="-122"/>
                  <a:cs typeface="Times New Roman" panose="02020603050405020304" pitchFamily="18" charset="0"/>
                </a:rPr>
                <a:t>_________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rPr>
                <a:t>之比叫做速度．表示物体运动快慢的物理量</a:t>
              </a:r>
              <a:r>
                <a:rPr lang="zh-CN" alt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黑体" panose="02010609060101010101" pitchFamily="49" charset="-122"/>
                  <a:ea typeface="黑体" panose="02010609060101010101" pitchFamily="49" charset="-122"/>
                  <a:cs typeface="Times New Roman" panose="02020603050405020304" pitchFamily="18" charset="0"/>
                </a:rPr>
                <a:t>公式</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_______</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i="1">
                  <a:latin typeface="Times New Roman" panose="02020603050405020304" pitchFamily="18" charset="0"/>
                  <a:cs typeface="Times New Roman" panose="02020603050405020304" pitchFamily="18" charset="0"/>
                </a:rPr>
                <a:t>s</a:t>
              </a:r>
              <a:r>
                <a:rPr lang="zh-CN" altLang="en-US" sz="2400">
                  <a:latin typeface="Times New Roman" panose="02020603050405020304" pitchFamily="18" charset="0"/>
                  <a:cs typeface="Times New Roman" panose="02020603050405020304" pitchFamily="18" charset="0"/>
                </a:rPr>
                <a:t>表示</a:t>
              </a:r>
              <a:r>
                <a:rPr lang="en-US" altLang="zh-CN" sz="2400">
                  <a:latin typeface="Times New Roman" panose="02020603050405020304" pitchFamily="18" charset="0"/>
                  <a:cs typeface="Times New Roman" panose="02020603050405020304" pitchFamily="18" charset="0"/>
                </a:rPr>
                <a:t>_________</a:t>
              </a:r>
              <a:r>
                <a:rPr lang="zh-CN" altLang="en-US" sz="2400">
                  <a:latin typeface="Times New Roman" panose="02020603050405020304" pitchFamily="18" charset="0"/>
                  <a:cs typeface="Times New Roman" panose="02020603050405020304" pitchFamily="18" charset="0"/>
                </a:rPr>
                <a:t>，单位常用</a:t>
              </a:r>
              <a:r>
                <a:rPr lang="en-US" altLang="zh-CN" sz="2400">
                  <a:latin typeface="Times New Roman" panose="02020603050405020304" pitchFamily="18" charset="0"/>
                  <a:cs typeface="Times New Roman" panose="02020603050405020304" pitchFamily="18" charset="0"/>
                </a:rPr>
                <a:t>km</a:t>
              </a:r>
              <a:r>
                <a:rPr lang="zh-CN" altLang="en-US" sz="2400">
                  <a:latin typeface="Times New Roman" panose="02020603050405020304" pitchFamily="18" charset="0"/>
                  <a:cs typeface="Times New Roman" panose="02020603050405020304" pitchFamily="18" charset="0"/>
                </a:rPr>
                <a:t>或</a:t>
              </a:r>
              <a:r>
                <a:rPr lang="en-US" altLang="zh-CN" sz="2400">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a:t>
              </a:r>
              <a:r>
                <a:rPr lang="en-US" altLang="zh-CN" sz="2400" i="1">
                  <a:latin typeface="Times New Roman" panose="02020603050405020304" pitchFamily="18" charset="0"/>
                  <a:cs typeface="Times New Roman" panose="02020603050405020304" pitchFamily="18" charset="0"/>
                </a:rPr>
                <a:t>t</a:t>
              </a:r>
              <a:r>
                <a:rPr lang="zh-CN" altLang="en-US" sz="2400">
                  <a:latin typeface="Times New Roman" panose="02020603050405020304" pitchFamily="18" charset="0"/>
                  <a:cs typeface="Times New Roman" panose="02020603050405020304" pitchFamily="18" charset="0"/>
                </a:rPr>
                <a:t>表示</a:t>
              </a:r>
              <a:r>
                <a:rPr lang="en-US" altLang="zh-CN" sz="2400">
                  <a:latin typeface="Times New Roman" panose="02020603050405020304" pitchFamily="18" charset="0"/>
                  <a:cs typeface="Times New Roman" panose="02020603050405020304" pitchFamily="18" charset="0"/>
                </a:rPr>
                <a:t>_________</a:t>
              </a:r>
              <a:r>
                <a:rPr lang="zh-CN" altLang="en-US" sz="2400">
                  <a:latin typeface="Times New Roman" panose="02020603050405020304" pitchFamily="18" charset="0"/>
                  <a:cs typeface="Times New Roman" panose="02020603050405020304" pitchFamily="18" charset="0"/>
                </a:rPr>
                <a:t>，单位常用</a:t>
              </a:r>
              <a:r>
                <a:rPr lang="en-US" altLang="zh-CN" sz="2400">
                  <a:latin typeface="Times New Roman" panose="02020603050405020304" pitchFamily="18" charset="0"/>
                  <a:cs typeface="Times New Roman" panose="02020603050405020304" pitchFamily="18" charset="0"/>
                </a:rPr>
                <a:t>h</a:t>
              </a:r>
              <a:r>
                <a:rPr lang="zh-CN" altLang="en-US" sz="2400">
                  <a:latin typeface="Times New Roman" panose="02020603050405020304" pitchFamily="18" charset="0"/>
                  <a:cs typeface="Times New Roman" panose="02020603050405020304" pitchFamily="18" charset="0"/>
                </a:rPr>
                <a:t>或</a:t>
              </a:r>
              <a:r>
                <a:rPr lang="en-US" altLang="zh-CN" sz="2400">
                  <a:latin typeface="Times New Roman" panose="02020603050405020304" pitchFamily="18" charset="0"/>
                  <a:cs typeface="Times New Roman" panose="02020603050405020304" pitchFamily="18" charset="0"/>
                </a:rPr>
                <a:t>s</a:t>
              </a:r>
              <a:r>
                <a:rPr lang="zh-CN" altLang="en-US" sz="2400">
                  <a:latin typeface="Times New Roman" panose="02020603050405020304" pitchFamily="18" charset="0"/>
                  <a:cs typeface="Times New Roman" panose="02020603050405020304" pitchFamily="18" charset="0"/>
                </a:rPr>
                <a:t>；</a:t>
              </a:r>
              <a:r>
                <a:rPr lang="en-US" altLang="zh-CN" sz="2400" i="1">
                  <a:latin typeface="Times New Roman" panose="02020603050405020304" pitchFamily="18" charset="0"/>
                  <a:cs typeface="Times New Roman" panose="02020603050405020304" pitchFamily="18" charset="0"/>
                </a:rPr>
                <a:t>v</a:t>
              </a:r>
              <a:r>
                <a:rPr lang="zh-CN" altLang="en-US" sz="2400">
                  <a:latin typeface="Times New Roman" panose="02020603050405020304" pitchFamily="18" charset="0"/>
                  <a:cs typeface="Times New Roman" panose="02020603050405020304" pitchFamily="18" charset="0"/>
                </a:rPr>
                <a:t>表示速度，单位为</a:t>
              </a:r>
              <a:r>
                <a:rPr lang="en-US" altLang="zh-CN" sz="2400">
                  <a:latin typeface="Times New Roman" panose="02020603050405020304" pitchFamily="18" charset="0"/>
                  <a:cs typeface="Times New Roman" panose="02020603050405020304" pitchFamily="18" charset="0"/>
                </a:rPr>
                <a:t>km/h</a:t>
              </a:r>
              <a:r>
                <a:rPr lang="zh-CN" altLang="en-US" sz="2400">
                  <a:latin typeface="Times New Roman" panose="02020603050405020304" pitchFamily="18" charset="0"/>
                  <a:cs typeface="Times New Roman" panose="02020603050405020304" pitchFamily="18" charset="0"/>
                </a:rPr>
                <a:t>或</a:t>
              </a:r>
              <a:r>
                <a:rPr lang="en-US" altLang="zh-CN" sz="2400">
                  <a:latin typeface="Times New Roman" panose="02020603050405020304" pitchFamily="18" charset="0"/>
                  <a:cs typeface="Times New Roman" panose="02020603050405020304" pitchFamily="18" charset="0"/>
                </a:rPr>
                <a:t>m/s</a:t>
              </a:r>
              <a:r>
                <a:rPr lang="zh-CN" altLang="en-US" sz="2400">
                  <a:latin typeface="Times New Roman" panose="02020603050405020304" pitchFamily="18" charset="0"/>
                  <a:cs typeface="Times New Roman" panose="02020603050405020304" pitchFamily="18" charset="0"/>
                </a:rPr>
                <a:t>，为路程和时间的组合单位．计算时根据题目要求确定是否需要进行单位换算，一般对运算结果没有单位要求的可不用进行单位换算</a:t>
              </a:r>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a:p>
              <a:pPr>
                <a:lnSpc>
                  <a:spcPct val="200000"/>
                </a:lnSpc>
              </a:pPr>
              <a:r>
                <a:rPr lang="zh-CN" altLang="en-US" sz="2400">
                  <a:latin typeface="Times New Roman" panose="02020603050405020304" pitchFamily="18" charset="0"/>
                  <a:ea typeface="黑体" panose="02010609060101010101" pitchFamily="49" charset="-122"/>
                  <a:cs typeface="Times New Roman" panose="02020603050405020304" pitchFamily="18" charset="0"/>
                </a:rPr>
                <a:t>变形公式：求路程</a:t>
              </a:r>
              <a:r>
                <a:rPr lang="en-US" altLang="zh-CN" sz="2400" i="1">
                  <a:latin typeface="Times New Roman" panose="02020603050405020304" pitchFamily="18" charset="0"/>
                  <a:ea typeface="黑体" panose="02010609060101010101" pitchFamily="49" charset="-122"/>
                  <a:cs typeface="Times New Roman" panose="02020603050405020304" pitchFamily="18" charset="0"/>
                </a:rPr>
                <a:t>s</a:t>
              </a:r>
              <a:r>
                <a:rPr lang="zh-CN" altLang="en-US" sz="240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a:latin typeface="Times New Roman" panose="02020603050405020304" pitchFamily="18" charset="0"/>
                  <a:ea typeface="黑体" panose="02010609060101010101" pitchFamily="49" charset="-122"/>
                  <a:cs typeface="Times New Roman" panose="02020603050405020304" pitchFamily="18" charset="0"/>
                </a:rPr>
                <a:t>vt</a:t>
              </a:r>
              <a:r>
                <a:rPr lang="zh-CN" altLang="en-US" sz="2400">
                  <a:latin typeface="Times New Roman" panose="02020603050405020304" pitchFamily="18" charset="0"/>
                  <a:ea typeface="黑体" panose="02010609060101010101" pitchFamily="49" charset="-122"/>
                  <a:cs typeface="Times New Roman" panose="02020603050405020304" pitchFamily="18" charset="0"/>
                </a:rPr>
                <a:t>，求时间</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9" name="对象 8"/>
            <p:cNvGraphicFramePr/>
            <p:nvPr/>
          </p:nvGraphicFramePr>
          <p:xfrm>
            <a:off x="8190" y="8399"/>
            <a:ext cx="1051" cy="1410"/>
          </p:xfrm>
          <a:graphic>
            <a:graphicData uri="http://schemas.openxmlformats.org/presentationml/2006/ole">
              <mc:AlternateContent xmlns:mc="http://schemas.openxmlformats.org/markup-compatibility/2006">
                <mc:Choice xmlns:v="urn:schemas-microsoft-com:vml" Requires="v">
                  <p:oleObj spid="_x0000_s10" name="" r:id="rId1" imgW="728980" imgH="513715" progId="Equation.DSMT4">
                    <p:embed/>
                  </p:oleObj>
                </mc:Choice>
                <mc:Fallback>
                  <p:oleObj name="" r:id="rId1" imgW="728980" imgH="513715" progId="Equation.DSMT4">
                    <p:embed/>
                    <p:pic>
                      <p:nvPicPr>
                        <p:cNvPr id="0" name="图片 9"/>
                        <p:cNvPicPr/>
                        <p:nvPr/>
                      </p:nvPicPr>
                      <p:blipFill>
                        <a:blip r:embed="rId2"/>
                        <a:stretch>
                          <a:fillRect/>
                        </a:stretch>
                      </p:blipFill>
                      <p:spPr>
                        <a:xfrm>
                          <a:off x="8190" y="8399"/>
                          <a:ext cx="1051" cy="1410"/>
                        </a:xfrm>
                        <a:prstGeom prst="rect">
                          <a:avLst/>
                        </a:prstGeom>
                      </p:spPr>
                    </p:pic>
                  </p:oleObj>
                </mc:Fallback>
              </mc:AlternateContent>
            </a:graphicData>
          </a:graphic>
        </p:graphicFrame>
      </p:grpSp>
      <p:sp>
        <p:nvSpPr>
          <p:cNvPr id="107" name="文本框 106"/>
          <p:cNvSpPr txBox="1"/>
          <p:nvPr/>
        </p:nvSpPr>
        <p:spPr>
          <a:xfrm>
            <a:off x="4041458" y="2072005"/>
            <a:ext cx="9785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路程</a:t>
            </a:r>
            <a:endParaRPr lang="zh-CN" altLang="en-US"/>
          </a:p>
        </p:txBody>
      </p:sp>
      <p:sp>
        <p:nvSpPr>
          <p:cNvPr id="3" name="文本框 2"/>
          <p:cNvSpPr txBox="1"/>
          <p:nvPr/>
        </p:nvSpPr>
        <p:spPr>
          <a:xfrm>
            <a:off x="5618798" y="2072005"/>
            <a:ext cx="968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时间</a:t>
            </a:r>
            <a:endParaRPr lang="zh-CN" altLang="en-US"/>
          </a:p>
        </p:txBody>
      </p:sp>
      <p:sp>
        <p:nvSpPr>
          <p:cNvPr id="5" name="文本框 4"/>
          <p:cNvSpPr txBox="1"/>
          <p:nvPr/>
        </p:nvSpPr>
        <p:spPr>
          <a:xfrm>
            <a:off x="1912303" y="3729990"/>
            <a:ext cx="968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路程</a:t>
            </a:r>
            <a:endParaRPr lang="zh-CN" altLang="en-US"/>
          </a:p>
        </p:txBody>
      </p:sp>
      <p:sp>
        <p:nvSpPr>
          <p:cNvPr id="6" name="文本框 5"/>
          <p:cNvSpPr txBox="1"/>
          <p:nvPr/>
        </p:nvSpPr>
        <p:spPr>
          <a:xfrm>
            <a:off x="6600508" y="3734435"/>
            <a:ext cx="9918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时间</a:t>
            </a:r>
            <a:endParaRPr lang="zh-CN" altLang="en-US"/>
          </a:p>
        </p:txBody>
      </p:sp>
      <p:graphicFrame>
        <p:nvGraphicFramePr>
          <p:cNvPr id="7" name="对象 6"/>
          <p:cNvGraphicFramePr/>
          <p:nvPr/>
        </p:nvGraphicFramePr>
        <p:xfrm>
          <a:off x="1887538" y="2842895"/>
          <a:ext cx="706120" cy="845820"/>
        </p:xfrm>
        <a:graphic>
          <a:graphicData uri="http://schemas.openxmlformats.org/presentationml/2006/ole">
            <mc:AlternateContent xmlns:mc="http://schemas.openxmlformats.org/markup-compatibility/2006">
              <mc:Choice xmlns:v="urn:schemas-microsoft-com:vml" Requires="v">
                <p:oleObj spid="_x0000_s8" name="" r:id="rId3" imgW="583565" imgH="514350" progId="Equation.DSMT4">
                  <p:embed/>
                </p:oleObj>
              </mc:Choice>
              <mc:Fallback>
                <p:oleObj name="" r:id="rId3" imgW="583565" imgH="514350" progId="Equation.DSMT4">
                  <p:embed/>
                  <p:pic>
                    <p:nvPicPr>
                      <p:cNvPr id="0" name="图片 7"/>
                      <p:cNvPicPr/>
                      <p:nvPr/>
                    </p:nvPicPr>
                    <p:blipFill>
                      <a:blip r:embed="rId4"/>
                      <a:stretch>
                        <a:fillRect/>
                      </a:stretch>
                    </p:blipFill>
                    <p:spPr>
                      <a:xfrm>
                        <a:off x="1887538" y="2842895"/>
                        <a:ext cx="706120" cy="845820"/>
                      </a:xfrm>
                      <a:prstGeom prst="rect">
                        <a:avLst/>
                      </a:prstGeom>
                    </p:spPr>
                  </p:pic>
                </p:oleObj>
              </mc:Fallback>
            </mc:AlternateContent>
          </a:graphicData>
        </a:graphic>
      </p:graphicFrame>
      <p:sp>
        <p:nvSpPr>
          <p:cNvPr id="12" name="流程图: 终止 11">
            <a:hlinkClick r:id="rId5" action="ppaction://hlinksldjump"/>
          </p:cNvPr>
          <p:cNvSpPr/>
          <p:nvPr/>
        </p:nvSpPr>
        <p:spPr>
          <a:xfrm>
            <a:off x="9010333" y="567499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3773" y="824230"/>
            <a:ext cx="10102215" cy="3415030"/>
          </a:xfrm>
          <a:prstGeom prst="rect">
            <a:avLst/>
          </a:prstGeom>
          <a:noFill/>
        </p:spPr>
        <p:txBody>
          <a:bodyPr wrap="square" rtlCol="0" anchor="t">
            <a:spAutoFit/>
          </a:bodyPr>
          <a:p>
            <a:pPr>
              <a:lnSpc>
                <a:spcPct val="150000"/>
              </a:lnSpc>
            </a:pPr>
            <a:r>
              <a:rPr lang="zh-CN" altLang="en-US" sz="2400">
                <a:latin typeface="Times New Roman" panose="02020603050405020304" pitchFamily="18" charset="0"/>
                <a:cs typeface="Times New Roman" panose="02020603050405020304" pitchFamily="18" charset="0"/>
              </a:rPr>
              <a:t>单位换算：</a:t>
            </a:r>
            <a:r>
              <a:rPr lang="en-US" altLang="zh-CN" sz="2400">
                <a:latin typeface="Times New Roman" panose="02020603050405020304" pitchFamily="18" charset="0"/>
                <a:cs typeface="Times New Roman" panose="02020603050405020304" pitchFamily="18" charset="0"/>
              </a:rPr>
              <a:t>1m/s</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_______km/h</a:t>
            </a:r>
            <a:r>
              <a:rPr lang="zh-CN" alt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常见速度估测：</a:t>
            </a:r>
            <a:r>
              <a:rPr lang="en-US" altLang="zh-CN" sz="2400">
                <a:latin typeface="Times New Roman" panose="02020603050405020304" pitchFamily="18" charset="0"/>
                <a:cs typeface="Times New Roman" panose="02020603050405020304" pitchFamily="18" charset="0"/>
              </a:rPr>
              <a:t>a</a:t>
            </a:r>
            <a:r>
              <a:rPr lang="zh-CN" altLang="en-US" sz="2400">
                <a:latin typeface="Times New Roman" panose="02020603050405020304" pitchFamily="18" charset="0"/>
                <a:cs typeface="Times New Roman" panose="02020603050405020304" pitchFamily="18" charset="0"/>
              </a:rPr>
              <a:t>．人正常步行的速度约为</a:t>
            </a:r>
            <a:r>
              <a:rPr lang="en-US" altLang="zh-CN" sz="2400">
                <a:latin typeface="Times New Roman" panose="02020603050405020304" pitchFamily="18" charset="0"/>
                <a:cs typeface="Times New Roman" panose="02020603050405020304" pitchFamily="18" charset="0"/>
              </a:rPr>
              <a:t>_____m/s</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b</a:t>
            </a:r>
            <a:r>
              <a:rPr lang="zh-CN" altLang="en-US" sz="2400">
                <a:latin typeface="Times New Roman" panose="02020603050405020304" pitchFamily="18" charset="0"/>
                <a:cs typeface="Times New Roman" panose="02020603050405020304" pitchFamily="18" charset="0"/>
              </a:rPr>
              <a:t>．自行车的速度约为 </a:t>
            </a:r>
            <a:r>
              <a:rPr lang="en-US" altLang="zh-CN" sz="2400">
                <a:latin typeface="Times New Roman" panose="02020603050405020304" pitchFamily="18" charset="0"/>
                <a:cs typeface="Times New Roman" panose="02020603050405020304" pitchFamily="18" charset="0"/>
              </a:rPr>
              <a:t>5m/s</a:t>
            </a:r>
            <a:r>
              <a:rPr lang="zh-CN" altLang="en-US" sz="2400">
                <a:latin typeface="Times New Roman" panose="02020603050405020304" pitchFamily="18" charset="0"/>
                <a:cs typeface="Times New Roman" panose="02020603050405020304" pitchFamily="18" charset="0"/>
              </a:rPr>
              <a:t>； </a:t>
            </a:r>
            <a:r>
              <a:rPr lang="en-US" altLang="zh-CN" sz="2400">
                <a:latin typeface="Times New Roman" panose="02020603050405020304" pitchFamily="18" charset="0"/>
                <a:cs typeface="Times New Roman" panose="02020603050405020304" pitchFamily="18" charset="0"/>
              </a:rPr>
              <a:t>c</a:t>
            </a:r>
            <a:r>
              <a:rPr lang="zh-CN" altLang="en-US" sz="2400">
                <a:latin typeface="Times New Roman" panose="02020603050405020304" pitchFamily="18" charset="0"/>
                <a:cs typeface="Times New Roman" panose="02020603050405020304" pitchFamily="18" charset="0"/>
              </a:rPr>
              <a:t>．高速公路上小轿车的最高速度约为</a:t>
            </a:r>
            <a:r>
              <a:rPr lang="en-US" altLang="zh-CN" sz="2400">
                <a:latin typeface="Times New Roman" panose="02020603050405020304" pitchFamily="18" charset="0"/>
                <a:cs typeface="Times New Roman" panose="02020603050405020304" pitchFamily="18" charset="0"/>
              </a:rPr>
              <a:t>120km/h.</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比较物体运动快慢的两种方法</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(1)在相同时间内比较路程，路程长的，运动的______，如图甲． </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(2)在相同路程内比较时间，时间短的，运动的______，如图乙．</a:t>
            </a:r>
            <a:endParaRPr lang="en-US" altLang="zh-CN" sz="2400">
              <a:latin typeface="Times New Roman" panose="02020603050405020304" pitchFamily="18" charset="0"/>
              <a:cs typeface="Times New Roman" panose="02020603050405020304" pitchFamily="18" charset="0"/>
            </a:endParaRPr>
          </a:p>
        </p:txBody>
      </p:sp>
      <p:sp>
        <p:nvSpPr>
          <p:cNvPr id="107" name="文本框 106"/>
          <p:cNvSpPr txBox="1"/>
          <p:nvPr/>
        </p:nvSpPr>
        <p:spPr>
          <a:xfrm>
            <a:off x="3643948" y="934085"/>
            <a:ext cx="8693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3.6</a:t>
            </a:r>
            <a:endParaRPr lang="zh-CN" altLang="en-US"/>
          </a:p>
        </p:txBody>
      </p:sp>
      <p:sp>
        <p:nvSpPr>
          <p:cNvPr id="4" name="文本框 3"/>
          <p:cNvSpPr txBox="1"/>
          <p:nvPr/>
        </p:nvSpPr>
        <p:spPr>
          <a:xfrm>
            <a:off x="6897053" y="1481455"/>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zh-CN" altLang="en-US"/>
          </a:p>
        </p:txBody>
      </p:sp>
      <p:sp>
        <p:nvSpPr>
          <p:cNvPr id="5" name="文本框 4"/>
          <p:cNvSpPr txBox="1"/>
          <p:nvPr/>
        </p:nvSpPr>
        <p:spPr>
          <a:xfrm>
            <a:off x="7410768" y="3109595"/>
            <a:ext cx="5213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快</a:t>
            </a:r>
            <a:endParaRPr lang="zh-CN" altLang="en-US"/>
          </a:p>
        </p:txBody>
      </p:sp>
      <p:sp>
        <p:nvSpPr>
          <p:cNvPr id="6" name="文本框 5"/>
          <p:cNvSpPr txBox="1"/>
          <p:nvPr/>
        </p:nvSpPr>
        <p:spPr>
          <a:xfrm>
            <a:off x="7432358" y="3641725"/>
            <a:ext cx="4781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快</a:t>
            </a:r>
            <a:endParaRPr lang="zh-CN" altLang="en-US"/>
          </a:p>
        </p:txBody>
      </p:sp>
      <p:pic>
        <p:nvPicPr>
          <p:cNvPr id="7" name="图片 6" descr="H42"/>
          <p:cNvPicPr>
            <a:picLocks noChangeAspect="1"/>
          </p:cNvPicPr>
          <p:nvPr/>
        </p:nvPicPr>
        <p:blipFill>
          <a:blip r:embed="rId1"/>
          <a:stretch>
            <a:fillRect/>
          </a:stretch>
        </p:blipFill>
        <p:spPr>
          <a:xfrm>
            <a:off x="2035493" y="4303395"/>
            <a:ext cx="8401685" cy="1913255"/>
          </a:xfrm>
          <a:prstGeom prst="rect">
            <a:avLst/>
          </a:prstGeom>
        </p:spPr>
      </p:pic>
      <p:sp>
        <p:nvSpPr>
          <p:cNvPr id="8" name="流程图: 终止 7">
            <a:hlinkClick r:id="rId2" action="ppaction://hlinksldjump"/>
          </p:cNvPr>
          <p:cNvSpPr/>
          <p:nvPr/>
        </p:nvSpPr>
        <p:spPr>
          <a:xfrm>
            <a:off x="8666163" y="252476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705803" y="1619885"/>
          <a:ext cx="10833735" cy="4673600"/>
        </p:xfrm>
        <a:graphic>
          <a:graphicData uri="http://schemas.openxmlformats.org/drawingml/2006/table">
            <a:tbl>
              <a:tblPr firstRow="1" bandRow="1">
                <a:tableStyleId>{5C22544A-7EE6-4342-B048-85BDC9FD1C3A}</a:tableStyleId>
              </a:tblPr>
              <a:tblGrid>
                <a:gridCol w="1706880"/>
                <a:gridCol w="2281555"/>
                <a:gridCol w="2281555"/>
                <a:gridCol w="2282190"/>
                <a:gridCol w="2281555"/>
              </a:tblGrid>
              <a:tr h="640080">
                <a:tc>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运动方式</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gridSpan="2">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匀速直线运动</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gridSpan="2">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变速直线运动</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737360">
                <a:tc>
                  <a:txBody>
                    <a:bodyPr/>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定义</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p>
                      <a:pPr algn="l" fontAlgn="auto">
                        <a:lnSpc>
                          <a:spcPct val="150000"/>
                        </a:lnSpc>
                        <a:buNone/>
                      </a:pPr>
                      <a:r>
                        <a:rPr lang="zh-CN" altLang="en-US" sz="2400">
                          <a:latin typeface="Times New Roman" panose="02020603050405020304" pitchFamily="18" charset="0"/>
                          <a:cs typeface="Times New Roman" panose="02020603050405020304" pitchFamily="18" charset="0"/>
                        </a:rPr>
                        <a:t>物体沿着直线且速度大小</a:t>
                      </a:r>
                      <a:r>
                        <a:rPr lang="en-US" altLang="zh-CN" sz="2400">
                          <a:latin typeface="Times New Roman" panose="02020603050405020304" pitchFamily="18" charset="0"/>
                          <a:cs typeface="Times New Roman" panose="02020603050405020304" pitchFamily="18" charset="0"/>
                        </a:rPr>
                        <a:t>________</a:t>
                      </a:r>
                      <a:r>
                        <a:rPr lang="zh-CN" altLang="en-US" sz="2400">
                          <a:latin typeface="Times New Roman" panose="02020603050405020304" pitchFamily="18" charset="0"/>
                          <a:cs typeface="Times New Roman" panose="02020603050405020304" pitchFamily="18" charset="0"/>
                        </a:rPr>
                        <a:t>的运动，即相同的时间内通过的路程相等</a:t>
                      </a: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p>
                      <a:pPr algn="l" fontAlgn="auto">
                        <a:lnSpc>
                          <a:spcPct val="150000"/>
                        </a:lnSpc>
                        <a:buNone/>
                      </a:pPr>
                      <a:r>
                        <a:rPr lang="zh-CN" altLang="en-US" sz="2400">
                          <a:latin typeface="Times New Roman" panose="02020603050405020304" pitchFamily="18" charset="0"/>
                          <a:cs typeface="Times New Roman" panose="02020603050405020304" pitchFamily="18" charset="0"/>
                        </a:rPr>
                        <a:t>物体沿着直线运动时，速度大小是变 化的，即在相同的时间内通过的路</a:t>
                      </a:r>
                      <a:r>
                        <a:rPr lang="en-US" altLang="zh-CN" sz="2400">
                          <a:latin typeface="Times New Roman" panose="02020603050405020304" pitchFamily="18" charset="0"/>
                          <a:cs typeface="Times New Roman" panose="02020603050405020304" pitchFamily="18" charset="0"/>
                        </a:rPr>
                        <a:t>__________</a:t>
                      </a:r>
                      <a:endParaRPr lang="en-US" altLang="zh-CN"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40080">
                <a:tc rowSpan="3">
                  <a:txBody>
                    <a:bodyPr/>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图像</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en-US" altLang="zh-CN" sz="2400" i="1">
                          <a:latin typeface="Times New Roman" panose="02020603050405020304" pitchFamily="18" charset="0"/>
                          <a:cs typeface="Times New Roman" panose="02020603050405020304" pitchFamily="18" charset="0"/>
                        </a:rPr>
                        <a:t>s-t</a:t>
                      </a:r>
                      <a:endParaRPr lang="en-US" altLang="zh-CN" sz="2400" i="1">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en-US" altLang="zh-CN" sz="2400" i="1">
                          <a:latin typeface="Times New Roman" panose="02020603050405020304" pitchFamily="18" charset="0"/>
                          <a:cs typeface="Times New Roman" panose="02020603050405020304" pitchFamily="18" charset="0"/>
                        </a:rPr>
                        <a:t>v-t</a:t>
                      </a:r>
                      <a:endParaRPr lang="en-US" altLang="zh-CN" sz="2400" i="1">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r>
                        <a:rPr lang="en-US" altLang="zh-CN" sz="2400" i="1">
                          <a:latin typeface="Times New Roman" panose="02020603050405020304" pitchFamily="18" charset="0"/>
                          <a:cs typeface="Times New Roman" panose="02020603050405020304" pitchFamily="18" charset="0"/>
                        </a:rPr>
                        <a:t>s-t</a:t>
                      </a:r>
                      <a:endParaRPr lang="en-US" altLang="zh-CN" sz="2400" i="1">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r>
                        <a:rPr lang="en-US" altLang="zh-CN" sz="2400" i="1">
                          <a:latin typeface="Times New Roman" panose="02020603050405020304" pitchFamily="18" charset="0"/>
                          <a:cs typeface="Times New Roman" panose="02020603050405020304" pitchFamily="18" charset="0"/>
                        </a:rPr>
                        <a:t>v-t</a:t>
                      </a:r>
                      <a:endParaRPr lang="en-US" altLang="zh-CN" sz="2400" i="1">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lnT w="12700" cmpd="sng">
                      <a:solidFill>
                        <a:schemeClr val="tx1"/>
                      </a:solidFill>
                      <a:prstDash val="solid"/>
                    </a:lnT>
                    <a:lnB w="12700" cmpd="sng">
                      <a:solidFill>
                        <a:schemeClr val="tx1"/>
                      </a:solidFill>
                      <a:prstDash val="solid"/>
                    </a:lnB>
                  </a:tcPr>
                </a:tc>
              </a:tr>
              <a:tr h="165608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7" name="文本框 106"/>
          <p:cNvSpPr txBox="1"/>
          <p:nvPr/>
        </p:nvSpPr>
        <p:spPr>
          <a:xfrm>
            <a:off x="2622233" y="2911475"/>
            <a:ext cx="821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
        <p:nvSpPr>
          <p:cNvPr id="7" name="文本框 6"/>
          <p:cNvSpPr txBox="1"/>
          <p:nvPr/>
        </p:nvSpPr>
        <p:spPr>
          <a:xfrm>
            <a:off x="8132128" y="3443605"/>
            <a:ext cx="12839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不相等</a:t>
            </a:r>
            <a:endParaRPr lang="zh-CN" altLang="en-US"/>
          </a:p>
        </p:txBody>
      </p:sp>
      <p:sp>
        <p:nvSpPr>
          <p:cNvPr id="8" name="文本框 7"/>
          <p:cNvSpPr txBox="1"/>
          <p:nvPr/>
        </p:nvSpPr>
        <p:spPr>
          <a:xfrm>
            <a:off x="613728" y="860425"/>
            <a:ext cx="4292600" cy="645160"/>
          </a:xfrm>
          <a:prstGeom prst="rect">
            <a:avLst/>
          </a:prstGeom>
          <a:noFill/>
        </p:spPr>
        <p:txBody>
          <a:bodyPr wrap="square" rtlCol="0" anchor="t">
            <a:spAutoFit/>
          </a:bodyPr>
          <a:p>
            <a:pPr>
              <a:lnSpc>
                <a:spcPct val="150000"/>
              </a:lnSpc>
            </a:pPr>
            <a:r>
              <a:rPr lang="en-US"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匀速、变速直线运动</a:t>
            </a:r>
            <a:endParaRPr lang="zh-CN" altLang="en-US" sz="2400">
              <a:latin typeface="Times New Roman" panose="02020603050405020304" pitchFamily="18" charset="0"/>
              <a:cs typeface="Times New Roman" panose="02020603050405020304" pitchFamily="18" charset="0"/>
            </a:endParaRPr>
          </a:p>
        </p:txBody>
      </p:sp>
      <p:pic>
        <p:nvPicPr>
          <p:cNvPr id="9" name="图片 8" descr="H156"/>
          <p:cNvPicPr>
            <a:picLocks noChangeAspect="1"/>
          </p:cNvPicPr>
          <p:nvPr/>
        </p:nvPicPr>
        <p:blipFill>
          <a:blip r:embed="rId2"/>
          <a:stretch>
            <a:fillRect/>
          </a:stretch>
        </p:blipFill>
        <p:spPr>
          <a:xfrm>
            <a:off x="2886393" y="4732020"/>
            <a:ext cx="1460500" cy="1496695"/>
          </a:xfrm>
          <a:prstGeom prst="rect">
            <a:avLst/>
          </a:prstGeom>
        </p:spPr>
      </p:pic>
      <p:pic>
        <p:nvPicPr>
          <p:cNvPr id="10" name="图片 9" descr="H157"/>
          <p:cNvPicPr>
            <a:picLocks noChangeAspect="1"/>
          </p:cNvPicPr>
          <p:nvPr/>
        </p:nvPicPr>
        <p:blipFill>
          <a:blip r:embed="rId3"/>
          <a:stretch>
            <a:fillRect/>
          </a:stretch>
        </p:blipFill>
        <p:spPr>
          <a:xfrm>
            <a:off x="4982528" y="4686300"/>
            <a:ext cx="1624330" cy="1541780"/>
          </a:xfrm>
          <a:prstGeom prst="rect">
            <a:avLst/>
          </a:prstGeom>
        </p:spPr>
      </p:pic>
      <p:pic>
        <p:nvPicPr>
          <p:cNvPr id="11" name="图片 10" descr="H158"/>
          <p:cNvPicPr>
            <a:picLocks noChangeAspect="1"/>
          </p:cNvPicPr>
          <p:nvPr/>
        </p:nvPicPr>
        <p:blipFill>
          <a:blip r:embed="rId4"/>
          <a:stretch>
            <a:fillRect/>
          </a:stretch>
        </p:blipFill>
        <p:spPr>
          <a:xfrm>
            <a:off x="7441883" y="4683125"/>
            <a:ext cx="1442085" cy="1544955"/>
          </a:xfrm>
          <a:prstGeom prst="rect">
            <a:avLst/>
          </a:prstGeom>
        </p:spPr>
      </p:pic>
      <p:pic>
        <p:nvPicPr>
          <p:cNvPr id="12" name="图片 11" descr="H159"/>
          <p:cNvPicPr>
            <a:picLocks noChangeAspect="1"/>
          </p:cNvPicPr>
          <p:nvPr/>
        </p:nvPicPr>
        <p:blipFill>
          <a:blip r:embed="rId5"/>
          <a:stretch>
            <a:fillRect/>
          </a:stretch>
        </p:blipFill>
        <p:spPr>
          <a:xfrm>
            <a:off x="9631363" y="4763135"/>
            <a:ext cx="1498600" cy="1384935"/>
          </a:xfrm>
          <a:prstGeom prst="rect">
            <a:avLst/>
          </a:prstGeom>
        </p:spPr>
      </p:pic>
      <p:sp>
        <p:nvSpPr>
          <p:cNvPr id="13" name="流程图: 终止 12">
            <a:hlinkClick r:id="rId6" action="ppaction://hlinksldjump"/>
          </p:cNvPr>
          <p:cNvSpPr/>
          <p:nvPr/>
        </p:nvSpPr>
        <p:spPr>
          <a:xfrm>
            <a:off x="9504998" y="86042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827088" y="1444625"/>
            <a:ext cx="10616565" cy="4154170"/>
            <a:chOff x="1239" y="2275"/>
            <a:chExt cx="16719" cy="6542"/>
          </a:xfrm>
        </p:grpSpPr>
        <p:sp>
          <p:nvSpPr>
            <p:cNvPr id="2" name="文本框 1"/>
            <p:cNvSpPr txBox="1"/>
            <p:nvPr/>
          </p:nvSpPr>
          <p:spPr>
            <a:xfrm>
              <a:off x="1239" y="2275"/>
              <a:ext cx="16719" cy="6542"/>
            </a:xfrm>
            <a:prstGeom prst="rect">
              <a:avLst/>
            </a:prstGeom>
            <a:noFill/>
          </p:spPr>
          <p:txBody>
            <a:bodyPr wrap="square" rtlCol="0" anchor="t">
              <a:spAutoFit/>
            </a:bodyPr>
            <a:p>
              <a:pPr>
                <a:lnSpc>
                  <a:spcPct val="150000"/>
                </a:lnSpc>
              </a:pP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平均速度：物体在某一段路程内(或某一段时间内)运动的快慢程度．等于</a:t>
              </a:r>
              <a:r>
                <a:rPr lang="en-US" altLang="zh-CN" sz="2400">
                  <a:latin typeface="Times New Roman" panose="02020603050405020304" pitchFamily="18" charset="0"/>
                  <a:cs typeface="Times New Roman" panose="02020603050405020304" pitchFamily="18" charset="0"/>
                </a:rPr>
                <a:t>_____________</a:t>
              </a:r>
              <a:r>
                <a:rPr lang="zh-CN" altLang="en-US" sz="2400">
                  <a:latin typeface="Times New Roman" panose="02020603050405020304" pitchFamily="18" charset="0"/>
                  <a:cs typeface="Times New Roman" panose="02020603050405020304" pitchFamily="18" charset="0"/>
                </a:rPr>
                <a:t>之比 ． </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黑体" panose="02010609060101010101" pitchFamily="49" charset="-122"/>
                  <a:ea typeface="黑体" panose="02010609060101010101" pitchFamily="49" charset="-122"/>
                  <a:cs typeface="Times New Roman" panose="02020603050405020304" pitchFamily="18" charset="0"/>
                </a:rPr>
                <a:t>六、测量平均速度</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p>
              <a:pPr>
                <a:lnSpc>
                  <a:spcPct val="20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原理：</a:t>
              </a:r>
              <a:r>
                <a:rPr lang="en-US" altLang="zh-CN" sz="2400">
                  <a:latin typeface="Times New Roman" panose="02020603050405020304" pitchFamily="18" charset="0"/>
                  <a:cs typeface="Times New Roman" panose="02020603050405020304" pitchFamily="18" charset="0"/>
                </a:rPr>
                <a:t>________</a:t>
              </a:r>
              <a:r>
                <a:rPr lang="zh-CN" alt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常用测量工具：刻度尺、停表． </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实验步骤：测出物体运动的路程</a:t>
              </a:r>
              <a:r>
                <a:rPr lang="en-US" altLang="zh-CN" sz="2400">
                  <a:latin typeface="Times New Roman" panose="02020603050405020304" pitchFamily="18" charset="0"/>
                  <a:cs typeface="Times New Roman" panose="02020603050405020304" pitchFamily="18" charset="0"/>
                </a:rPr>
                <a:t>s</a:t>
              </a:r>
              <a:r>
                <a:rPr lang="zh-CN" altLang="en-US" sz="2400">
                  <a:latin typeface="Times New Roman" panose="02020603050405020304" pitchFamily="18" charset="0"/>
                  <a:cs typeface="Times New Roman" panose="02020603050405020304" pitchFamily="18" charset="0"/>
                </a:rPr>
                <a:t>和通过这段路程所用时间</a:t>
              </a:r>
              <a:r>
                <a:rPr lang="en-US" altLang="zh-CN" sz="2400" i="1">
                  <a:latin typeface="Times New Roman" panose="02020603050405020304" pitchFamily="18" charset="0"/>
                  <a:cs typeface="Times New Roman" panose="02020603050405020304" pitchFamily="18" charset="0"/>
                </a:rPr>
                <a:t>t=      </a:t>
              </a:r>
              <a:r>
                <a:rPr lang="zh-CN" altLang="en-US" sz="2400">
                  <a:latin typeface="Times New Roman" panose="02020603050405020304" pitchFamily="18" charset="0"/>
                  <a:cs typeface="Times New Roman" panose="02020603050405020304" pitchFamily="18" charset="0"/>
                </a:rPr>
                <a:t>，利用</a:t>
              </a:r>
              <a:r>
                <a:rPr lang="en-US" altLang="zh-CN" sz="2400" i="1">
                  <a:latin typeface="Times New Roman" panose="02020603050405020304" pitchFamily="18" charset="0"/>
                  <a:cs typeface="Times New Roman" panose="02020603050405020304" pitchFamily="18" charset="0"/>
                </a:rPr>
                <a:t>v</a:t>
              </a:r>
              <a:r>
                <a:rPr lang="en-US" altLang="zh-CN" sz="2400">
                  <a:latin typeface="Times New Roman" panose="02020603050405020304" pitchFamily="18" charset="0"/>
                  <a:cs typeface="Times New Roman" panose="02020603050405020304" pitchFamily="18" charset="0"/>
                </a:rPr>
                <a:t>=</a:t>
              </a:r>
              <a:r>
                <a:rPr lang="en-US" altLang="zh-CN" sz="2400" i="1">
                  <a:latin typeface="Times New Roman" panose="02020603050405020304" pitchFamily="18" charset="0"/>
                  <a:cs typeface="Times New Roman" panose="02020603050405020304" pitchFamily="18" charset="0"/>
                </a:rPr>
                <a:t>st</a:t>
              </a:r>
              <a:r>
                <a:rPr lang="zh-CN" altLang="en-US" sz="2400">
                  <a:latin typeface="Times New Roman" panose="02020603050405020304" pitchFamily="18" charset="0"/>
                  <a:cs typeface="Times New Roman" panose="02020603050405020304" pitchFamily="18" charset="0"/>
                </a:rPr>
                <a:t>计算出物体在这段时间内运动的平均速度</a:t>
              </a:r>
              <a:endParaRPr lang="zh-CN" altLang="en-US" sz="2400">
                <a:latin typeface="Times New Roman" panose="02020603050405020304" pitchFamily="18" charset="0"/>
                <a:cs typeface="Times New Roman" panose="02020603050405020304" pitchFamily="18" charset="0"/>
              </a:endParaRPr>
            </a:p>
          </p:txBody>
        </p:sp>
        <p:graphicFrame>
          <p:nvGraphicFramePr>
            <p:cNvPr id="4" name="对象 3"/>
            <p:cNvGraphicFramePr/>
            <p:nvPr/>
          </p:nvGraphicFramePr>
          <p:xfrm>
            <a:off x="14492" y="6780"/>
            <a:ext cx="584" cy="1353"/>
          </p:xfrm>
          <a:graphic>
            <a:graphicData uri="http://schemas.openxmlformats.org/presentationml/2006/ole">
              <mc:AlternateContent xmlns:mc="http://schemas.openxmlformats.org/markup-compatibility/2006">
                <mc:Choice xmlns:v="urn:schemas-microsoft-com:vml" Requires="v">
                  <p:oleObj spid="_x0000_s5" name="" r:id="rId1" imgW="271780" imgH="666115" progId="Equation.DSMT4">
                    <p:embed/>
                  </p:oleObj>
                </mc:Choice>
                <mc:Fallback>
                  <p:oleObj name="" r:id="rId1" imgW="271780" imgH="666115" progId="Equation.DSMT4">
                    <p:embed/>
                    <p:pic>
                      <p:nvPicPr>
                        <p:cNvPr id="0" name="图片 4"/>
                        <p:cNvPicPr/>
                        <p:nvPr/>
                      </p:nvPicPr>
                      <p:blipFill>
                        <a:blip r:embed="rId2"/>
                        <a:stretch>
                          <a:fillRect/>
                        </a:stretch>
                      </p:blipFill>
                      <p:spPr>
                        <a:xfrm>
                          <a:off x="14492" y="6780"/>
                          <a:ext cx="584" cy="1353"/>
                        </a:xfrm>
                        <a:prstGeom prst="rect">
                          <a:avLst/>
                        </a:prstGeom>
                      </p:spPr>
                    </p:pic>
                  </p:oleObj>
                </mc:Fallback>
              </mc:AlternateContent>
            </a:graphicData>
          </a:graphic>
        </p:graphicFrame>
      </p:grpSp>
      <p:sp>
        <p:nvSpPr>
          <p:cNvPr id="107" name="文本框 106"/>
          <p:cNvSpPr txBox="1"/>
          <p:nvPr/>
        </p:nvSpPr>
        <p:spPr>
          <a:xfrm>
            <a:off x="975678" y="2120265"/>
            <a:ext cx="17265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路程与时间</a:t>
            </a:r>
            <a:endParaRPr lang="zh-CN" altLang="en-US"/>
          </a:p>
        </p:txBody>
      </p:sp>
      <p:graphicFrame>
        <p:nvGraphicFramePr>
          <p:cNvPr id="7" name="对象 6"/>
          <p:cNvGraphicFramePr/>
          <p:nvPr/>
        </p:nvGraphicFramePr>
        <p:xfrm>
          <a:off x="2357438" y="2986405"/>
          <a:ext cx="706120" cy="845820"/>
        </p:xfrm>
        <a:graphic>
          <a:graphicData uri="http://schemas.openxmlformats.org/presentationml/2006/ole">
            <mc:AlternateContent xmlns:mc="http://schemas.openxmlformats.org/markup-compatibility/2006">
              <mc:Choice xmlns:v="urn:schemas-microsoft-com:vml" Requires="v">
                <p:oleObj spid="_x0000_s8" name="" r:id="rId3" imgW="583565" imgH="514350" progId="Equation.DSMT4">
                  <p:embed/>
                </p:oleObj>
              </mc:Choice>
              <mc:Fallback>
                <p:oleObj name="" r:id="rId3" imgW="583565" imgH="514350" progId="Equation.DSMT4">
                  <p:embed/>
                  <p:pic>
                    <p:nvPicPr>
                      <p:cNvPr id="0" name="图片 7"/>
                      <p:cNvPicPr/>
                      <p:nvPr/>
                    </p:nvPicPr>
                    <p:blipFill>
                      <a:blip r:embed="rId4"/>
                      <a:stretch>
                        <a:fillRect/>
                      </a:stretch>
                    </p:blipFill>
                    <p:spPr>
                      <a:xfrm>
                        <a:off x="2357438" y="2986405"/>
                        <a:ext cx="706120" cy="845820"/>
                      </a:xfrm>
                      <a:prstGeom prst="rect">
                        <a:avLst/>
                      </a:prstGeom>
                    </p:spPr>
                  </p:pic>
                </p:oleObj>
              </mc:Fallback>
            </mc:AlternateContent>
          </a:graphicData>
        </a:graphic>
      </p:graphicFrame>
      <p:sp>
        <p:nvSpPr>
          <p:cNvPr id="9" name="流程图: 终止 8">
            <a:hlinkClick r:id="rId5" action="ppaction://hlinksldjump"/>
          </p:cNvPr>
          <p:cNvSpPr/>
          <p:nvPr/>
        </p:nvSpPr>
        <p:spPr>
          <a:xfrm>
            <a:off x="9138603" y="549402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61073" y="1629410"/>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1" name="文本框 10"/>
          <p:cNvSpPr txBox="1"/>
          <p:nvPr/>
        </p:nvSpPr>
        <p:spPr>
          <a:xfrm>
            <a:off x="9477693" y="514159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105" name="文本框 104"/>
          <p:cNvSpPr txBox="1"/>
          <p:nvPr/>
        </p:nvSpPr>
        <p:spPr>
          <a:xfrm>
            <a:off x="888683" y="2576830"/>
            <a:ext cx="7349490" cy="286131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P18</a:t>
            </a:r>
            <a:r>
              <a:rPr lang="zh-CN" sz="2400" b="0">
                <a:latin typeface="Times New Roman" panose="02020603050405020304" pitchFamily="18" charset="0"/>
                <a:cs typeface="Times New Roman" panose="02020603050405020304" pitchFamily="18" charset="0"/>
              </a:rPr>
              <a:t>，想想议议改编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如图所示为一商场运行中的自动扶梯，某一顾客站在上行的自动扶梯上．当我们说该顾客</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静止</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时，所选的参照物是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顾客本身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扶梯　     </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C. </a:t>
            </a:r>
            <a:r>
              <a:rPr lang="zh-CN" sz="2400" b="0">
                <a:latin typeface="Times New Roman" panose="02020603050405020304" pitchFamily="18" charset="0"/>
                <a:cs typeface="Times New Roman" panose="02020603050405020304" pitchFamily="18" charset="0"/>
              </a:rPr>
              <a:t>大楼地面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相邻扶梯下行的乘客</a:t>
            </a:r>
            <a:endParaRPr lang="zh-CN" altLang="en-US">
              <a:latin typeface="Times New Roman" panose="02020603050405020304" pitchFamily="18" charset="0"/>
              <a:cs typeface="Times New Roman" panose="02020603050405020304" pitchFamily="18" charset="0"/>
            </a:endParaRPr>
          </a:p>
        </p:txBody>
      </p:sp>
      <p:pic>
        <p:nvPicPr>
          <p:cNvPr id="2" name="图片 -2147482256"/>
          <p:cNvPicPr>
            <a:picLocks noChangeAspect="1"/>
          </p:cNvPicPr>
          <p:nvPr/>
        </p:nvPicPr>
        <p:blipFill>
          <a:blip r:embed="rId2"/>
          <a:stretch>
            <a:fillRect/>
          </a:stretch>
        </p:blipFill>
        <p:spPr>
          <a:xfrm>
            <a:off x="9096058" y="2585085"/>
            <a:ext cx="1874520" cy="2414905"/>
          </a:xfrm>
          <a:prstGeom prst="rect">
            <a:avLst/>
          </a:prstGeom>
          <a:noFill/>
          <a:ln w="9525">
            <a:noFill/>
          </a:ln>
        </p:spPr>
      </p:pic>
      <p:sp>
        <p:nvSpPr>
          <p:cNvPr id="107" name="文本框 106"/>
          <p:cNvSpPr txBox="1"/>
          <p:nvPr/>
        </p:nvSpPr>
        <p:spPr>
          <a:xfrm>
            <a:off x="6742113" y="3844290"/>
            <a:ext cx="6731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1063943" y="804545"/>
            <a:ext cx="10293350" cy="3415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2.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P18</a:t>
            </a:r>
            <a:r>
              <a:rPr lang="zh-CN" sz="2400" b="0">
                <a:latin typeface="Times New Roman" panose="02020603050405020304" pitchFamily="18" charset="0"/>
                <a:cs typeface="Times New Roman" panose="02020603050405020304" pitchFamily="18" charset="0"/>
              </a:rPr>
              <a:t>，动手动脑学物理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鲁迅的《社戏》中有这样的描写：</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淡黑的起伏的连山，仿佛是踊跃的铁的兽脊似的，都远远地向船尾跑去了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其中</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山</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向船尾跑去了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所选的参照物是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山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船            </a:t>
            </a:r>
            <a:r>
              <a:rPr lang="en-US" sz="2400" b="0">
                <a:latin typeface="Times New Roman" panose="02020603050405020304" pitchFamily="18" charset="0"/>
                <a:cs typeface="Times New Roman" panose="02020603050405020304" pitchFamily="18" charset="0"/>
              </a:rPr>
              <a:t>C. </a:t>
            </a:r>
            <a:r>
              <a:rPr lang="zh-CN" sz="2400" b="0">
                <a:latin typeface="Times New Roman" panose="02020603050405020304" pitchFamily="18" charset="0"/>
                <a:cs typeface="Times New Roman" panose="02020603050405020304" pitchFamily="18" charset="0"/>
              </a:rPr>
              <a:t>流水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河岸</a:t>
            </a:r>
            <a:r>
              <a:rPr lang="en-US" sz="2400" b="0">
                <a:latin typeface="Times New Roman" panose="02020603050405020304" pitchFamily="18" charset="0"/>
                <a:cs typeface="Times New Roman" panose="02020603050405020304" pitchFamily="18" charset="0"/>
              </a:rPr>
              <a:t>3. </a:t>
            </a:r>
            <a:r>
              <a:rPr lang="zh-CN" sz="2400" b="0">
                <a:latin typeface="Times New Roman" panose="02020603050405020304" pitchFamily="18" charset="0"/>
                <a:cs typeface="Times New Roman" panose="02020603050405020304" pitchFamily="18" charset="0"/>
              </a:rPr>
              <a:t>如图甲所示，所测物体的长度是</a:t>
            </a:r>
            <a:r>
              <a:rPr lang="en-US" sz="2400" b="0">
                <a:latin typeface="Times New Roman" panose="02020603050405020304" pitchFamily="18" charset="0"/>
                <a:cs typeface="Times New Roman" panose="02020603050405020304" pitchFamily="18" charset="0"/>
              </a:rPr>
              <a:t>________cm.</a:t>
            </a:r>
            <a:r>
              <a:rPr lang="zh-CN" sz="2400" b="0">
                <a:latin typeface="Times New Roman" panose="02020603050405020304" pitchFamily="18" charset="0"/>
                <a:cs typeface="Times New Roman" panose="02020603050405020304" pitchFamily="18" charset="0"/>
              </a:rPr>
              <a:t>如图乙所示，停表显示的时间是</a:t>
            </a:r>
            <a:r>
              <a:rPr lang="en-US" sz="2400" b="0">
                <a:latin typeface="Times New Roman" panose="02020603050405020304" pitchFamily="18" charset="0"/>
                <a:cs typeface="Times New Roman" panose="02020603050405020304" pitchFamily="18" charset="0"/>
              </a:rPr>
              <a:t>________s.</a:t>
            </a:r>
            <a:endParaRPr lang="zh-CN" altLang="en-US">
              <a:latin typeface="Times New Roman" panose="02020603050405020304" pitchFamily="18" charset="0"/>
              <a:cs typeface="Times New Roman" panose="02020603050405020304" pitchFamily="18" charset="0"/>
            </a:endParaRPr>
          </a:p>
        </p:txBody>
      </p:sp>
      <p:pic>
        <p:nvPicPr>
          <p:cNvPr id="2" name="图片 -2147482255"/>
          <p:cNvPicPr>
            <a:picLocks noChangeAspect="1"/>
          </p:cNvPicPr>
          <p:nvPr/>
        </p:nvPicPr>
        <p:blipFill>
          <a:blip r:embed="rId1"/>
          <a:stretch>
            <a:fillRect/>
          </a:stretch>
        </p:blipFill>
        <p:spPr>
          <a:xfrm>
            <a:off x="4459923" y="3823970"/>
            <a:ext cx="3978910" cy="2202180"/>
          </a:xfrm>
          <a:prstGeom prst="rect">
            <a:avLst/>
          </a:prstGeom>
          <a:noFill/>
          <a:ln w="9525">
            <a:noFill/>
          </a:ln>
        </p:spPr>
      </p:pic>
      <p:sp>
        <p:nvSpPr>
          <p:cNvPr id="11" name="文本框 10"/>
          <p:cNvSpPr txBox="1"/>
          <p:nvPr/>
        </p:nvSpPr>
        <p:spPr>
          <a:xfrm>
            <a:off x="6058218" y="602615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107" name="文本框 106"/>
          <p:cNvSpPr txBox="1"/>
          <p:nvPr/>
        </p:nvSpPr>
        <p:spPr>
          <a:xfrm>
            <a:off x="6766878" y="2073910"/>
            <a:ext cx="6985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
        <p:nvSpPr>
          <p:cNvPr id="3" name="文本框 2"/>
          <p:cNvSpPr txBox="1"/>
          <p:nvPr/>
        </p:nvSpPr>
        <p:spPr>
          <a:xfrm>
            <a:off x="5821998" y="3122295"/>
            <a:ext cx="10414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2.50</a:t>
            </a:r>
            <a:endParaRPr lang="zh-CN" altLang="en-US"/>
          </a:p>
        </p:txBody>
      </p:sp>
      <p:sp>
        <p:nvSpPr>
          <p:cNvPr id="4" name="文本框 3"/>
          <p:cNvSpPr txBox="1"/>
          <p:nvPr/>
        </p:nvSpPr>
        <p:spPr>
          <a:xfrm>
            <a:off x="1949768" y="3669030"/>
            <a:ext cx="7969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110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643573" y="781685"/>
            <a:ext cx="10880090" cy="563118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4.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P18</a:t>
            </a:r>
            <a:r>
              <a:rPr lang="zh-CN" sz="2400" b="0">
                <a:latin typeface="Times New Roman" panose="02020603050405020304" pitchFamily="18" charset="0"/>
                <a:cs typeface="Times New Roman" panose="02020603050405020304" pitchFamily="18" charset="0"/>
              </a:rPr>
              <a:t>，动手动脑学物理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分别以树木、火车头、车厢的座椅、房屋为参照物，在平直轨道上沿直线匀速行驶的列车行李架上的物品相对于</a:t>
            </a:r>
            <a:r>
              <a:rPr lang="en-US" sz="2400" b="0">
                <a:latin typeface="Times New Roman" panose="02020603050405020304" pitchFamily="18" charset="0"/>
                <a:cs typeface="Times New Roman" panose="02020603050405020304" pitchFamily="18" charset="0"/>
              </a:rPr>
              <a:t>____________</a:t>
            </a:r>
            <a:endParaRPr lang="en-US"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_________</a:t>
            </a:r>
            <a:r>
              <a:rPr lang="zh-CN" sz="2400" b="0">
                <a:latin typeface="Times New Roman" panose="02020603050405020304" pitchFamily="18" charset="0"/>
                <a:cs typeface="Times New Roman" panose="02020603050405020304" pitchFamily="18" charset="0"/>
              </a:rPr>
              <a:t>是静止的，相对于</a:t>
            </a:r>
            <a:r>
              <a:rPr lang="en-US" sz="2400" b="0">
                <a:latin typeface="Times New Roman" panose="02020603050405020304" pitchFamily="18" charset="0"/>
                <a:cs typeface="Times New Roman" panose="02020603050405020304" pitchFamily="18" charset="0"/>
              </a:rPr>
              <a:t>_______________</a:t>
            </a:r>
            <a:r>
              <a:rPr lang="zh-CN" sz="2400" b="0">
                <a:latin typeface="Times New Roman" panose="02020603050405020304" pitchFamily="18" charset="0"/>
                <a:cs typeface="Times New Roman" panose="02020603050405020304" pitchFamily="18" charset="0"/>
              </a:rPr>
              <a:t>是运动的．</a:t>
            </a:r>
            <a:r>
              <a:rPr lang="en-US" sz="2400" b="0">
                <a:latin typeface="Times New Roman" panose="02020603050405020304" pitchFamily="18" charset="0"/>
                <a:cs typeface="Times New Roman" panose="02020603050405020304" pitchFamily="18" charset="0"/>
              </a:rPr>
              <a:t>5.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P21</a:t>
            </a:r>
            <a:r>
              <a:rPr lang="zh-CN" sz="2400" b="0">
                <a:latin typeface="Times New Roman" panose="02020603050405020304" pitchFamily="18" charset="0"/>
                <a:cs typeface="Times New Roman" panose="02020603050405020304" pitchFamily="18" charset="0"/>
              </a:rPr>
              <a:t>，想想议议改编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如图记录了甲、乙两辆汽车在平直公路上行驶时，在某段时间内的运动过程．乙车到达</a:t>
            </a:r>
            <a:r>
              <a:rPr lang="en-US" sz="2400" b="0">
                <a:latin typeface="Times New Roman" panose="02020603050405020304" pitchFamily="18" charset="0"/>
                <a:cs typeface="Times New Roman" panose="02020603050405020304" pitchFamily="18" charset="0"/>
              </a:rPr>
              <a:t>600 m</a:t>
            </a:r>
            <a:r>
              <a:rPr lang="zh-CN" sz="2400" b="0">
                <a:latin typeface="Times New Roman" panose="02020603050405020304" pitchFamily="18" charset="0"/>
                <a:cs typeface="Times New Roman" panose="02020603050405020304" pitchFamily="18" charset="0"/>
              </a:rPr>
              <a:t>处所用时间</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甲车到达此处所用时间，甲车在做</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匀速</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变速</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运动，</a:t>
            </a:r>
            <a:endParaRPr lang="zh-CN" sz="2400" b="0">
              <a:latin typeface="Times New Roman" panose="02020603050405020304" pitchFamily="18" charset="0"/>
              <a:cs typeface="Times New Roman" panose="02020603050405020304" pitchFamily="18" charset="0"/>
            </a:endParaRPr>
          </a:p>
          <a:p>
            <a:pPr indent="0">
              <a:lnSpc>
                <a:spcPct val="150000"/>
              </a:lnSpc>
            </a:pPr>
            <a:r>
              <a:rPr lang="zh-CN" sz="2400" b="0">
                <a:latin typeface="Times New Roman" panose="02020603050405020304" pitchFamily="18" charset="0"/>
                <a:cs typeface="Times New Roman" panose="02020603050405020304" pitchFamily="18" charset="0"/>
              </a:rPr>
              <a:t>甲车的平均速度是</a:t>
            </a:r>
            <a:r>
              <a:rPr lang="en-US" sz="2400" b="0">
                <a:latin typeface="Times New Roman" panose="02020603050405020304" pitchFamily="18" charset="0"/>
                <a:cs typeface="Times New Roman" panose="02020603050405020304" pitchFamily="18" charset="0"/>
              </a:rPr>
              <a:t>________m/s</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40 s</a:t>
            </a:r>
            <a:r>
              <a:rPr lang="zh-CN" sz="2400" b="0">
                <a:latin typeface="Times New Roman" panose="02020603050405020304" pitchFamily="18" charset="0"/>
                <a:cs typeface="Times New Roman" panose="02020603050405020304" pitchFamily="18" charset="0"/>
              </a:rPr>
              <a:t>内</a:t>
            </a:r>
            <a:endParaRPr lang="zh-CN" sz="2400" b="0">
              <a:latin typeface="Times New Roman" panose="02020603050405020304" pitchFamily="18" charset="0"/>
              <a:cs typeface="Times New Roman" panose="02020603050405020304" pitchFamily="18" charset="0"/>
            </a:endParaRPr>
          </a:p>
          <a:p>
            <a:pPr indent="0">
              <a:lnSpc>
                <a:spcPct val="150000"/>
              </a:lnSpc>
            </a:pPr>
            <a:r>
              <a:rPr lang="zh-CN" sz="2400" b="0">
                <a:latin typeface="Times New Roman" panose="02020603050405020304" pitchFamily="18" charset="0"/>
                <a:cs typeface="Times New Roman" panose="02020603050405020304" pitchFamily="18" charset="0"/>
              </a:rPr>
              <a:t>甲、乙两车的平均速度</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相同</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不相同</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254"/>
          <p:cNvPicPr>
            <a:picLocks noChangeAspect="1"/>
          </p:cNvPicPr>
          <p:nvPr/>
        </p:nvPicPr>
        <p:blipFill>
          <a:blip r:embed="rId1"/>
          <a:stretch>
            <a:fillRect/>
          </a:stretch>
        </p:blipFill>
        <p:spPr>
          <a:xfrm>
            <a:off x="6478588" y="3792855"/>
            <a:ext cx="4625975" cy="2178685"/>
          </a:xfrm>
          <a:prstGeom prst="rect">
            <a:avLst/>
          </a:prstGeom>
          <a:noFill/>
          <a:ln w="9525">
            <a:noFill/>
          </a:ln>
        </p:spPr>
      </p:pic>
      <p:sp>
        <p:nvSpPr>
          <p:cNvPr id="11" name="文本框 10"/>
          <p:cNvSpPr txBox="1"/>
          <p:nvPr/>
        </p:nvSpPr>
        <p:spPr>
          <a:xfrm>
            <a:off x="8240713" y="607822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107" name="文本框 106"/>
          <p:cNvSpPr txBox="1"/>
          <p:nvPr/>
        </p:nvSpPr>
        <p:spPr>
          <a:xfrm>
            <a:off x="643573" y="1250315"/>
            <a:ext cx="1080897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火车头和车厢的座椅</a:t>
            </a:r>
            <a:endParaRPr lang="zh-CN" altLang="en-US"/>
          </a:p>
        </p:txBody>
      </p:sp>
      <p:sp>
        <p:nvSpPr>
          <p:cNvPr id="3" name="文本框 2"/>
          <p:cNvSpPr txBox="1"/>
          <p:nvPr/>
        </p:nvSpPr>
        <p:spPr>
          <a:xfrm>
            <a:off x="4865053" y="1992630"/>
            <a:ext cx="17506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树木和房屋</a:t>
            </a:r>
            <a:endParaRPr lang="zh-CN" altLang="en-US"/>
          </a:p>
        </p:txBody>
      </p:sp>
      <p:sp>
        <p:nvSpPr>
          <p:cNvPr id="4" name="文本框 3"/>
          <p:cNvSpPr txBox="1"/>
          <p:nvPr/>
        </p:nvSpPr>
        <p:spPr>
          <a:xfrm>
            <a:off x="8156258" y="3098165"/>
            <a:ext cx="601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endParaRPr lang="zh-CN" altLang="en-US"/>
          </a:p>
        </p:txBody>
      </p:sp>
      <p:sp>
        <p:nvSpPr>
          <p:cNvPr id="5" name="文本框 4"/>
          <p:cNvSpPr txBox="1"/>
          <p:nvPr/>
        </p:nvSpPr>
        <p:spPr>
          <a:xfrm>
            <a:off x="899478" y="4173855"/>
            <a:ext cx="821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a:t>
            </a:r>
            <a:endParaRPr lang="zh-CN" altLang="en-US"/>
          </a:p>
        </p:txBody>
      </p:sp>
      <p:sp>
        <p:nvSpPr>
          <p:cNvPr id="6" name="文本框 5"/>
          <p:cNvSpPr txBox="1"/>
          <p:nvPr/>
        </p:nvSpPr>
        <p:spPr>
          <a:xfrm>
            <a:off x="3464878" y="4735830"/>
            <a:ext cx="6978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30</a:t>
            </a:r>
            <a:endParaRPr lang="zh-CN" altLang="en-US"/>
          </a:p>
        </p:txBody>
      </p:sp>
      <p:sp>
        <p:nvSpPr>
          <p:cNvPr id="7" name="文本框 6"/>
          <p:cNvSpPr txBox="1"/>
          <p:nvPr/>
        </p:nvSpPr>
        <p:spPr>
          <a:xfrm>
            <a:off x="3864293" y="5287010"/>
            <a:ext cx="10909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相同</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9904413" y="4536440"/>
            <a:ext cx="1681480" cy="1006475"/>
            <a:chOff x="15822" y="7072"/>
            <a:chExt cx="2648" cy="1585"/>
          </a:xfrm>
        </p:grpSpPr>
        <p:sp>
          <p:nvSpPr>
            <p:cNvPr id="193" name="MMConnector"/>
            <p:cNvSpPr/>
            <p:nvPr/>
          </p:nvSpPr>
          <p:spPr>
            <a:xfrm>
              <a:off x="15822" y="7072"/>
              <a:ext cx="572" cy="1585"/>
            </a:xfrm>
            <a:custGeom>
              <a:avLst/>
              <a:gdLst/>
              <a:ahLst/>
              <a:cxnLst/>
              <a:pathLst>
                <a:path w="250789" h="527250" fill="none">
                  <a:moveTo>
                    <a:pt x="-125394" y="-263625"/>
                  </a:moveTo>
                  <a:cubicBezTo>
                    <a:pt x="30216" y="-263625"/>
                    <a:pt x="-78865" y="263625"/>
                    <a:pt x="125394" y="263625"/>
                  </a:cubicBezTo>
                </a:path>
              </a:pathLst>
            </a:custGeom>
            <a:noFill/>
            <a:ln w="15200" cap="rnd">
              <a:solidFill>
                <a:srgbClr val="96E54E"/>
              </a:solidFill>
              <a:round/>
            </a:ln>
          </p:spPr>
        </p:sp>
        <p:sp>
          <p:nvSpPr>
            <p:cNvPr id="192" name="SubTopic"/>
            <p:cNvSpPr/>
            <p:nvPr/>
          </p:nvSpPr>
          <p:spPr>
            <a:xfrm>
              <a:off x="16096" y="7298"/>
              <a:ext cx="237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变速直线运动</a:t>
              </a:r>
              <a:endParaRPr sz="2400">
                <a:solidFill>
                  <a:srgbClr val="303030"/>
                </a:solidFill>
                <a:latin typeface="Times New Roman" panose="02020603050405020304" pitchFamily="18" charset="0"/>
              </a:endParaRPr>
            </a:p>
          </p:txBody>
        </p:sp>
      </p:grpSp>
      <p:sp>
        <p:nvSpPr>
          <p:cNvPr id="13" name="MainIdea"/>
          <p:cNvSpPr/>
          <p:nvPr/>
        </p:nvSpPr>
        <p:spPr>
          <a:xfrm>
            <a:off x="5258753" y="3398520"/>
            <a:ext cx="2106930" cy="104394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96E54E"/>
            </a:solidFill>
            <a:round/>
          </a:ln>
        </p:spPr>
        <p:txBody>
          <a:bodyPr wrap="none" lIns="0" tIns="0" rIns="0" bIns="22500" rtlCol="0" anchor="ctr"/>
          <a:p>
            <a:pPr algn="ctr">
              <a:lnSpc>
                <a:spcPct val="100000"/>
              </a:lnSpc>
            </a:pPr>
            <a:r>
              <a:rPr sz="2400" b="1">
                <a:solidFill>
                  <a:srgbClr val="454545"/>
                </a:solidFill>
                <a:latin typeface="Times New Roman" panose="02020603050405020304" pitchFamily="18" charset="0"/>
              </a:rPr>
              <a:t>机械运动</a:t>
            </a:r>
            <a:endParaRPr sz="2400" b="1">
              <a:solidFill>
                <a:srgbClr val="454545"/>
              </a:solidFill>
              <a:latin typeface="Times New Roman" panose="02020603050405020304" pitchFamily="18" charset="0"/>
            </a:endParaRPr>
          </a:p>
        </p:txBody>
      </p:sp>
      <p:grpSp>
        <p:nvGrpSpPr>
          <p:cNvPr id="21" name="组合 20"/>
          <p:cNvGrpSpPr/>
          <p:nvPr/>
        </p:nvGrpSpPr>
        <p:grpSpPr>
          <a:xfrm>
            <a:off x="7416483" y="2029460"/>
            <a:ext cx="2230120" cy="2235200"/>
            <a:chOff x="11904" y="3196"/>
            <a:chExt cx="3512" cy="3520"/>
          </a:xfrm>
        </p:grpSpPr>
        <p:sp>
          <p:nvSpPr>
            <p:cNvPr id="32" name="MMConnector"/>
            <p:cNvSpPr/>
            <p:nvPr/>
          </p:nvSpPr>
          <p:spPr>
            <a:xfrm>
              <a:off x="11904" y="4908"/>
              <a:ext cx="1371" cy="1808"/>
            </a:xfrm>
            <a:custGeom>
              <a:avLst/>
              <a:gdLst/>
              <a:ahLst/>
              <a:cxnLst/>
              <a:pathLst>
                <a:path w="941829" h="601722">
                  <a:moveTo>
                    <a:pt x="-196268" y="160345"/>
                  </a:moveTo>
                  <a:cubicBezTo>
                    <a:pt x="-210843" y="172770"/>
                    <a:pt x="-212464" y="190343"/>
                    <a:pt x="-202851" y="201371"/>
                  </a:cubicBezTo>
                  <a:cubicBezTo>
                    <a:pt x="-193237" y="212399"/>
                    <a:pt x="-175382" y="213440"/>
                    <a:pt x="-161310" y="200448"/>
                  </a:cubicBezTo>
                  <a:cubicBezTo>
                    <a:pt x="-148089" y="188241"/>
                    <a:pt x="-134867" y="176034"/>
                    <a:pt x="-121881" y="163638"/>
                  </a:cubicBezTo>
                  <a:cubicBezTo>
                    <a:pt x="-108895" y="151242"/>
                    <a:pt x="-96144" y="138657"/>
                    <a:pt x="-83517" y="125989"/>
                  </a:cubicBezTo>
                  <a:cubicBezTo>
                    <a:pt x="-70889" y="113321"/>
                    <a:pt x="-58383" y="100570"/>
                    <a:pt x="-45979" y="87759"/>
                  </a:cubicBezTo>
                  <a:cubicBezTo>
                    <a:pt x="-33575" y="74947"/>
                    <a:pt x="-21272" y="62074"/>
                    <a:pt x="-9024" y="49182"/>
                  </a:cubicBezTo>
                  <a:cubicBezTo>
                    <a:pt x="3224" y="36290"/>
                    <a:pt x="15417" y="23378"/>
                    <a:pt x="27593" y="10481"/>
                  </a:cubicBezTo>
                  <a:cubicBezTo>
                    <a:pt x="39770" y="-2416"/>
                    <a:pt x="51931" y="-15299"/>
                    <a:pt x="64117" y="-28130"/>
                  </a:cubicBezTo>
                  <a:cubicBezTo>
                    <a:pt x="76304" y="-40961"/>
                    <a:pt x="88515" y="-53741"/>
                    <a:pt x="100791" y="-66434"/>
                  </a:cubicBezTo>
                  <a:cubicBezTo>
                    <a:pt x="113068" y="-79126"/>
                    <a:pt x="125409" y="-91731"/>
                    <a:pt x="137855" y="-104208"/>
                  </a:cubicBezTo>
                  <a:cubicBezTo>
                    <a:pt x="150302" y="-116686"/>
                    <a:pt x="162853" y="-129036"/>
                    <a:pt x="175547" y="-141216"/>
                  </a:cubicBezTo>
                  <a:cubicBezTo>
                    <a:pt x="188242" y="-153395"/>
                    <a:pt x="201079" y="-165405"/>
                    <a:pt x="214097" y="-177197"/>
                  </a:cubicBezTo>
                  <a:cubicBezTo>
                    <a:pt x="227114" y="-188990"/>
                    <a:pt x="240312" y="-200565"/>
                    <a:pt x="253723" y="-211870"/>
                  </a:cubicBezTo>
                  <a:cubicBezTo>
                    <a:pt x="267134" y="-223176"/>
                    <a:pt x="280758" y="-234212"/>
                    <a:pt x="294625" y="-244923"/>
                  </a:cubicBezTo>
                  <a:cubicBezTo>
                    <a:pt x="308491" y="-255633"/>
                    <a:pt x="322600" y="-266018"/>
                    <a:pt x="336971" y="-276016"/>
                  </a:cubicBezTo>
                  <a:cubicBezTo>
                    <a:pt x="351342" y="-286015"/>
                    <a:pt x="365976" y="-295627"/>
                    <a:pt x="380885" y="-304792"/>
                  </a:cubicBezTo>
                  <a:cubicBezTo>
                    <a:pt x="395793" y="-313956"/>
                    <a:pt x="410977" y="-322674"/>
                    <a:pt x="426430" y="-330884"/>
                  </a:cubicBezTo>
                  <a:cubicBezTo>
                    <a:pt x="441884" y="-339095"/>
                    <a:pt x="457609" y="-346798"/>
                    <a:pt x="473597" y="-353944"/>
                  </a:cubicBezTo>
                  <a:cubicBezTo>
                    <a:pt x="489586" y="-361090"/>
                    <a:pt x="505838" y="-367678"/>
                    <a:pt x="522294" y="-373668"/>
                  </a:cubicBezTo>
                  <a:cubicBezTo>
                    <a:pt x="538749" y="-379658"/>
                    <a:pt x="555409" y="-385049"/>
                    <a:pt x="572350" y="-389825"/>
                  </a:cubicBezTo>
                  <a:cubicBezTo>
                    <a:pt x="589291" y="-394600"/>
                    <a:pt x="606514" y="-398759"/>
                    <a:pt x="623532" y="-402281"/>
                  </a:cubicBezTo>
                  <a:cubicBezTo>
                    <a:pt x="640551" y="-405802"/>
                    <a:pt x="657365" y="-408687"/>
                    <a:pt x="675571" y="-411011"/>
                  </a:cubicBezTo>
                  <a:cubicBezTo>
                    <a:pt x="693776" y="-413336"/>
                    <a:pt x="713373" y="-415101"/>
                    <a:pt x="728183" y="-416094"/>
                  </a:cubicBezTo>
                  <a:cubicBezTo>
                    <a:pt x="742994" y="-417086"/>
                    <a:pt x="753017" y="-417306"/>
                    <a:pt x="763040" y="-417525"/>
                  </a:cubicBezTo>
                  <a:cubicBezTo>
                    <a:pt x="765775" y="-417585"/>
                    <a:pt x="767600" y="-419235"/>
                    <a:pt x="767600" y="-421325"/>
                  </a:cubicBezTo>
                  <a:cubicBezTo>
                    <a:pt x="767600" y="-423415"/>
                    <a:pt x="765776" y="-425077"/>
                    <a:pt x="763040" y="-425125"/>
                  </a:cubicBezTo>
                  <a:cubicBezTo>
                    <a:pt x="752924" y="-425304"/>
                    <a:pt x="742808" y="-425483"/>
                    <a:pt x="727800" y="-425073"/>
                  </a:cubicBezTo>
                  <a:cubicBezTo>
                    <a:pt x="712792" y="-424662"/>
                    <a:pt x="692892" y="-423662"/>
                    <a:pt x="674344" y="-422036"/>
                  </a:cubicBezTo>
                  <a:cubicBezTo>
                    <a:pt x="655796" y="-420410"/>
                    <a:pt x="638599" y="-418158"/>
                    <a:pt x="621141" y="-415260"/>
                  </a:cubicBezTo>
                  <a:cubicBezTo>
                    <a:pt x="603683" y="-412363"/>
                    <a:pt x="585965" y="-408821"/>
                    <a:pt x="568483" y="-404631"/>
                  </a:cubicBezTo>
                  <a:cubicBezTo>
                    <a:pt x="551000" y="-400442"/>
                    <a:pt x="533754" y="-395607"/>
                    <a:pt x="516672" y="-390144"/>
                  </a:cubicBezTo>
                  <a:cubicBezTo>
                    <a:pt x="499590" y="-384682"/>
                    <a:pt x="482673" y="-378592"/>
                    <a:pt x="465992" y="-371915"/>
                  </a:cubicBezTo>
                  <a:cubicBezTo>
                    <a:pt x="449310" y="-365238"/>
                    <a:pt x="432865" y="-357974"/>
                    <a:pt x="416672" y="-350176"/>
                  </a:cubicBezTo>
                  <a:cubicBezTo>
                    <a:pt x="400480" y="-342378"/>
                    <a:pt x="384540" y="-334048"/>
                    <a:pt x="368868" y="-325248"/>
                  </a:cubicBezTo>
                  <a:cubicBezTo>
                    <a:pt x="353195" y="-316449"/>
                    <a:pt x="337790" y="-307180"/>
                    <a:pt x="322647" y="-297511"/>
                  </a:cubicBezTo>
                  <a:cubicBezTo>
                    <a:pt x="307504" y="-287842"/>
                    <a:pt x="292625" y="-277772"/>
                    <a:pt x="277994" y="-267369"/>
                  </a:cubicBezTo>
                  <a:cubicBezTo>
                    <a:pt x="263363" y="-256966"/>
                    <a:pt x="248981" y="-246229"/>
                    <a:pt x="234824" y="-235222"/>
                  </a:cubicBezTo>
                  <a:cubicBezTo>
                    <a:pt x="220666" y="-224214"/>
                    <a:pt x="206733" y="-212937"/>
                    <a:pt x="192995" y="-201448"/>
                  </a:cubicBezTo>
                  <a:cubicBezTo>
                    <a:pt x="179257" y="-189959"/>
                    <a:pt x="165714" y="-178259"/>
                    <a:pt x="152331" y="-166399"/>
                  </a:cubicBezTo>
                  <a:cubicBezTo>
                    <a:pt x="138949" y="-154539"/>
                    <a:pt x="125728" y="-142521"/>
                    <a:pt x="112631" y="-130392"/>
                  </a:cubicBezTo>
                  <a:cubicBezTo>
                    <a:pt x="99535" y="-118263"/>
                    <a:pt x="86564" y="-106024"/>
                    <a:pt x="73681" y="-93718"/>
                  </a:cubicBezTo>
                  <a:cubicBezTo>
                    <a:pt x="60799" y="-81413"/>
                    <a:pt x="48004" y="-69041"/>
                    <a:pt x="35261" y="-56644"/>
                  </a:cubicBezTo>
                  <a:cubicBezTo>
                    <a:pt x="22519" y="-44248"/>
                    <a:pt x="9827" y="-31827"/>
                    <a:pt x="-2850" y="-19423"/>
                  </a:cubicBezTo>
                  <a:cubicBezTo>
                    <a:pt x="-15527" y="-7018"/>
                    <a:pt x="-28189" y="5370"/>
                    <a:pt x="-40872" y="17704"/>
                  </a:cubicBezTo>
                  <a:cubicBezTo>
                    <a:pt x="-53554" y="30038"/>
                    <a:pt x="-66258" y="42318"/>
                    <a:pt x="-79020" y="54496"/>
                  </a:cubicBezTo>
                  <a:cubicBezTo>
                    <a:pt x="-91782" y="66674"/>
                    <a:pt x="-104603" y="78752"/>
                    <a:pt x="-117503" y="90707"/>
                  </a:cubicBezTo>
                  <a:cubicBezTo>
                    <a:pt x="-130404" y="102662"/>
                    <a:pt x="-143383" y="114494"/>
                    <a:pt x="-156523" y="126080"/>
                  </a:cubicBezTo>
                  <a:cubicBezTo>
                    <a:pt x="-169664" y="137666"/>
                    <a:pt x="-182966" y="149006"/>
                    <a:pt x="-196268" y="160345"/>
                  </a:cubicBezTo>
                  <a:close/>
                </a:path>
              </a:pathLst>
            </a:custGeom>
            <a:solidFill>
              <a:srgbClr val="96E54E"/>
            </a:solidFill>
            <a:ln w="7600" cap="rnd">
              <a:solidFill>
                <a:srgbClr val="96E54E"/>
              </a:solidFill>
              <a:round/>
            </a:ln>
          </p:spPr>
        </p:sp>
        <p:sp>
          <p:nvSpPr>
            <p:cNvPr id="33" name="MainTopic"/>
            <p:cNvSpPr/>
            <p:nvPr/>
          </p:nvSpPr>
          <p:spPr>
            <a:xfrm>
              <a:off x="13078" y="3196"/>
              <a:ext cx="2338" cy="891"/>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hlinkClick r:id="rId1" action="ppaction://hlinksldjump"/>
                </a:rPr>
                <a:t>运动的描述</a:t>
              </a:r>
              <a:endParaRPr sz="2400">
                <a:solidFill>
                  <a:srgbClr val="303030"/>
                </a:solidFill>
                <a:latin typeface="Times New Roman" panose="02020603050405020304" pitchFamily="18" charset="0"/>
                <a:hlinkClick r:id="rId1" action="ppaction://hlinksldjump"/>
              </a:endParaRPr>
            </a:p>
          </p:txBody>
        </p:sp>
      </p:grpSp>
      <p:grpSp>
        <p:nvGrpSpPr>
          <p:cNvPr id="34" name="组合 33"/>
          <p:cNvGrpSpPr/>
          <p:nvPr/>
        </p:nvGrpSpPr>
        <p:grpSpPr>
          <a:xfrm>
            <a:off x="7416483" y="3576320"/>
            <a:ext cx="2277110" cy="883920"/>
            <a:chOff x="11904" y="5632"/>
            <a:chExt cx="3586" cy="1392"/>
          </a:xfrm>
        </p:grpSpPr>
        <p:sp>
          <p:nvSpPr>
            <p:cNvPr id="105" name="MMConnector"/>
            <p:cNvSpPr/>
            <p:nvPr/>
          </p:nvSpPr>
          <p:spPr>
            <a:xfrm>
              <a:off x="11904" y="6251"/>
              <a:ext cx="828" cy="120"/>
            </a:xfrm>
            <a:custGeom>
              <a:avLst/>
              <a:gdLst/>
              <a:ahLst/>
              <a:cxnLst/>
              <a:pathLst>
                <a:path w="798776" h="30387">
                  <a:moveTo>
                    <a:pt x="-34415" y="-31303"/>
                  </a:moveTo>
                  <a:cubicBezTo>
                    <a:pt x="-53508" y="-32811"/>
                    <a:pt x="-66893" y="-20940"/>
                    <a:pt x="-67622" y="-6328"/>
                  </a:cubicBezTo>
                  <a:cubicBezTo>
                    <a:pt x="-68351" y="8284"/>
                    <a:pt x="-56215" y="21413"/>
                    <a:pt x="-37068" y="21830"/>
                  </a:cubicBezTo>
                  <a:cubicBezTo>
                    <a:pt x="-19343" y="22216"/>
                    <a:pt x="-1618" y="22602"/>
                    <a:pt x="16109" y="23000"/>
                  </a:cubicBezTo>
                  <a:cubicBezTo>
                    <a:pt x="33837" y="23398"/>
                    <a:pt x="51568" y="23809"/>
                    <a:pt x="69300" y="24222"/>
                  </a:cubicBezTo>
                  <a:cubicBezTo>
                    <a:pt x="87032" y="24636"/>
                    <a:pt x="104767" y="25052"/>
                    <a:pt x="122504" y="25467"/>
                  </a:cubicBezTo>
                  <a:cubicBezTo>
                    <a:pt x="140240" y="25883"/>
                    <a:pt x="157979" y="26297"/>
                    <a:pt x="175720" y="26705"/>
                  </a:cubicBezTo>
                  <a:cubicBezTo>
                    <a:pt x="193462" y="27113"/>
                    <a:pt x="211205" y="27514"/>
                    <a:pt x="228950" y="27903"/>
                  </a:cubicBezTo>
                  <a:cubicBezTo>
                    <a:pt x="246695" y="28292"/>
                    <a:pt x="264442" y="28669"/>
                    <a:pt x="282191" y="29027"/>
                  </a:cubicBezTo>
                  <a:cubicBezTo>
                    <a:pt x="299940" y="29385"/>
                    <a:pt x="317691" y="29725"/>
                    <a:pt x="335444" y="30040"/>
                  </a:cubicBezTo>
                  <a:cubicBezTo>
                    <a:pt x="353196" y="30355"/>
                    <a:pt x="370951" y="30645"/>
                    <a:pt x="388706" y="30905"/>
                  </a:cubicBezTo>
                  <a:cubicBezTo>
                    <a:pt x="406462" y="31164"/>
                    <a:pt x="424219" y="31392"/>
                    <a:pt x="441977" y="31582"/>
                  </a:cubicBezTo>
                  <a:cubicBezTo>
                    <a:pt x="459734" y="31773"/>
                    <a:pt x="477492" y="31926"/>
                    <a:pt x="495253" y="32034"/>
                  </a:cubicBezTo>
                  <a:cubicBezTo>
                    <a:pt x="513013" y="32142"/>
                    <a:pt x="530776" y="32206"/>
                    <a:pt x="548531" y="32219"/>
                  </a:cubicBezTo>
                  <a:cubicBezTo>
                    <a:pt x="566286" y="32231"/>
                    <a:pt x="584034" y="32193"/>
                    <a:pt x="601809" y="32096"/>
                  </a:cubicBezTo>
                  <a:cubicBezTo>
                    <a:pt x="619583" y="31999"/>
                    <a:pt x="637385" y="31842"/>
                    <a:pt x="655081" y="31627"/>
                  </a:cubicBezTo>
                  <a:cubicBezTo>
                    <a:pt x="672776" y="31411"/>
                    <a:pt x="690367" y="31137"/>
                    <a:pt x="708342" y="30771"/>
                  </a:cubicBezTo>
                  <a:cubicBezTo>
                    <a:pt x="726316" y="30405"/>
                    <a:pt x="744675" y="29948"/>
                    <a:pt x="763034" y="29491"/>
                  </a:cubicBezTo>
                  <a:cubicBezTo>
                    <a:pt x="765769" y="29423"/>
                    <a:pt x="767594" y="27740"/>
                    <a:pt x="767594" y="25650"/>
                  </a:cubicBezTo>
                  <a:cubicBezTo>
                    <a:pt x="767594" y="23560"/>
                    <a:pt x="765769" y="21891"/>
                    <a:pt x="763034" y="21809"/>
                  </a:cubicBezTo>
                  <a:cubicBezTo>
                    <a:pt x="744703" y="21254"/>
                    <a:pt x="726372" y="20700"/>
                    <a:pt x="708433" y="20055"/>
                  </a:cubicBezTo>
                  <a:cubicBezTo>
                    <a:pt x="690495" y="19409"/>
                    <a:pt x="672949" y="18672"/>
                    <a:pt x="655303" y="17877"/>
                  </a:cubicBezTo>
                  <a:cubicBezTo>
                    <a:pt x="637657" y="17082"/>
                    <a:pt x="619910" y="16228"/>
                    <a:pt x="602196" y="15315"/>
                  </a:cubicBezTo>
                  <a:cubicBezTo>
                    <a:pt x="584481" y="14402"/>
                    <a:pt x="566797" y="13429"/>
                    <a:pt x="549110" y="12406"/>
                  </a:cubicBezTo>
                  <a:cubicBezTo>
                    <a:pt x="531422" y="11384"/>
                    <a:pt x="513730" y="10310"/>
                    <a:pt x="496043" y="9192"/>
                  </a:cubicBezTo>
                  <a:cubicBezTo>
                    <a:pt x="478355" y="8075"/>
                    <a:pt x="460673" y="6913"/>
                    <a:pt x="442991" y="5713"/>
                  </a:cubicBezTo>
                  <a:cubicBezTo>
                    <a:pt x="425310" y="4513"/>
                    <a:pt x="407630" y="3276"/>
                    <a:pt x="389952" y="2007"/>
                  </a:cubicBezTo>
                  <a:cubicBezTo>
                    <a:pt x="372274" y="739"/>
                    <a:pt x="354597" y="-561"/>
                    <a:pt x="336921" y="-1885"/>
                  </a:cubicBezTo>
                  <a:cubicBezTo>
                    <a:pt x="319245" y="-3209"/>
                    <a:pt x="301569" y="-4558"/>
                    <a:pt x="283894" y="-5925"/>
                  </a:cubicBezTo>
                  <a:cubicBezTo>
                    <a:pt x="266218" y="-7292"/>
                    <a:pt x="248542" y="-8678"/>
                    <a:pt x="230866" y="-10076"/>
                  </a:cubicBezTo>
                  <a:cubicBezTo>
                    <a:pt x="213190" y="-11474"/>
                    <a:pt x="195512" y="-12885"/>
                    <a:pt x="177834" y="-14302"/>
                  </a:cubicBezTo>
                  <a:cubicBezTo>
                    <a:pt x="160155" y="-15720"/>
                    <a:pt x="142475" y="-17144"/>
                    <a:pt x="124793" y="-18570"/>
                  </a:cubicBezTo>
                  <a:cubicBezTo>
                    <a:pt x="107111" y="-19995"/>
                    <a:pt x="89427" y="-21422"/>
                    <a:pt x="71740" y="-22846"/>
                  </a:cubicBezTo>
                  <a:cubicBezTo>
                    <a:pt x="54053" y="-24269"/>
                    <a:pt x="36365" y="-25691"/>
                    <a:pt x="18672" y="-27100"/>
                  </a:cubicBezTo>
                  <a:cubicBezTo>
                    <a:pt x="979" y="-28509"/>
                    <a:pt x="-16718" y="-29906"/>
                    <a:pt x="-34415" y="-31303"/>
                  </a:cubicBezTo>
                  <a:close/>
                </a:path>
              </a:pathLst>
            </a:custGeom>
            <a:solidFill>
              <a:srgbClr val="96E54E"/>
            </a:solidFill>
            <a:ln w="7600" cap="rnd">
              <a:solidFill>
                <a:srgbClr val="96E54E"/>
              </a:solidFill>
              <a:round/>
            </a:ln>
          </p:spPr>
        </p:sp>
        <p:sp>
          <p:nvSpPr>
            <p:cNvPr id="104" name="MainTopic"/>
            <p:cNvSpPr/>
            <p:nvPr/>
          </p:nvSpPr>
          <p:spPr>
            <a:xfrm>
              <a:off x="12734" y="5632"/>
              <a:ext cx="2756" cy="1393"/>
            </a:xfrm>
            <a:custGeom>
              <a:avLst/>
              <a:gdLst>
                <a:gd name="rtl" fmla="*/ 135280 w 959143"/>
                <a:gd name="rtt" fmla="*/ 71440 h 463600"/>
                <a:gd name="rtr" fmla="*/ 820824 w 959143"/>
                <a:gd name="rtb" fmla="*/ 405840 h 463600"/>
              </a:gdLst>
              <a:ahLst/>
              <a:cxnLst/>
              <a:rect l="rtl" t="rtt" r="rtr" b="rtb"/>
              <a:pathLst>
                <a:path w="959143" h="463600">
                  <a:moveTo>
                    <a:pt x="30400" y="0"/>
                  </a:moveTo>
                  <a:lnTo>
                    <a:pt x="928743" y="0"/>
                  </a:lnTo>
                  <a:cubicBezTo>
                    <a:pt x="945524" y="0"/>
                    <a:pt x="959143" y="13619"/>
                    <a:pt x="959143" y="30400"/>
                  </a:cubicBezTo>
                  <a:lnTo>
                    <a:pt x="959143" y="433200"/>
                  </a:lnTo>
                  <a:cubicBezTo>
                    <a:pt x="959143" y="449981"/>
                    <a:pt x="945524" y="463600"/>
                    <a:pt x="928743"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p>
              <a:pPr algn="ctr">
                <a:lnSpc>
                  <a:spcPct val="100000"/>
                </a:lnSpc>
              </a:pPr>
              <a:r>
                <a:rPr sz="2400">
                  <a:solidFill>
                    <a:srgbClr val="303030"/>
                  </a:solidFill>
                  <a:latin typeface="Times New Roman" panose="02020603050405020304" pitchFamily="18" charset="0"/>
                  <a:hlinkClick r:id="rId2" action="ppaction://hlinksldjump"/>
                </a:rPr>
                <a:t>运动的快慢：速度</a:t>
              </a:r>
              <a:endParaRPr sz="2400">
                <a:solidFill>
                  <a:srgbClr val="303030"/>
                </a:solidFill>
                <a:latin typeface="Times New Roman" panose="02020603050405020304" pitchFamily="18" charset="0"/>
                <a:hlinkClick r:id="rId2" action="ppaction://hlinksldjump"/>
              </a:endParaRPr>
            </a:p>
          </p:txBody>
        </p:sp>
      </p:grpSp>
      <p:grpSp>
        <p:nvGrpSpPr>
          <p:cNvPr id="35" name="组合 34"/>
          <p:cNvGrpSpPr/>
          <p:nvPr/>
        </p:nvGrpSpPr>
        <p:grpSpPr>
          <a:xfrm>
            <a:off x="7344728" y="4773295"/>
            <a:ext cx="3914140" cy="1235710"/>
            <a:chOff x="11791" y="7517"/>
            <a:chExt cx="6164" cy="1946"/>
          </a:xfrm>
        </p:grpSpPr>
        <p:sp>
          <p:nvSpPr>
            <p:cNvPr id="36" name="MMConnector"/>
            <p:cNvSpPr/>
            <p:nvPr/>
          </p:nvSpPr>
          <p:spPr>
            <a:xfrm>
              <a:off x="11791" y="7517"/>
              <a:ext cx="1077" cy="1946"/>
            </a:xfrm>
            <a:custGeom>
              <a:avLst/>
              <a:gdLst/>
              <a:ahLst/>
              <a:cxnLst/>
              <a:pathLst>
                <a:path w="952482" h="647570">
                  <a:moveTo>
                    <a:pt x="-171436" y="-220175"/>
                  </a:moveTo>
                  <a:cubicBezTo>
                    <a:pt x="-185159" y="-233534"/>
                    <a:pt x="-203034" y="-232971"/>
                    <a:pt x="-212937" y="-222202"/>
                  </a:cubicBezTo>
                  <a:cubicBezTo>
                    <a:pt x="-222840" y="-211433"/>
                    <a:pt x="-221672" y="-193840"/>
                    <a:pt x="-207448" y="-181016"/>
                  </a:cubicBezTo>
                  <a:cubicBezTo>
                    <a:pt x="-194476" y="-169322"/>
                    <a:pt x="-181505" y="-157628"/>
                    <a:pt x="-168714" y="-145679"/>
                  </a:cubicBezTo>
                  <a:cubicBezTo>
                    <a:pt x="-155923" y="-133730"/>
                    <a:pt x="-143313" y="-121525"/>
                    <a:pt x="-130794" y="-109191"/>
                  </a:cubicBezTo>
                  <a:cubicBezTo>
                    <a:pt x="-118275" y="-96857"/>
                    <a:pt x="-105848" y="-84394"/>
                    <a:pt x="-93493" y="-71821"/>
                  </a:cubicBezTo>
                  <a:cubicBezTo>
                    <a:pt x="-81139" y="-59249"/>
                    <a:pt x="-68857" y="-46566"/>
                    <a:pt x="-56609" y="-33820"/>
                  </a:cubicBezTo>
                  <a:cubicBezTo>
                    <a:pt x="-44361" y="-21073"/>
                    <a:pt x="-32147" y="-8262"/>
                    <a:pt x="-19930" y="4577"/>
                  </a:cubicBezTo>
                  <a:cubicBezTo>
                    <a:pt x="-7714" y="17417"/>
                    <a:pt x="4504" y="30284"/>
                    <a:pt x="16760" y="43142"/>
                  </a:cubicBezTo>
                  <a:cubicBezTo>
                    <a:pt x="29016" y="56000"/>
                    <a:pt x="41311" y="68848"/>
                    <a:pt x="53682" y="81648"/>
                  </a:cubicBezTo>
                  <a:cubicBezTo>
                    <a:pt x="66053" y="94448"/>
                    <a:pt x="78500" y="107200"/>
                    <a:pt x="91059" y="119863"/>
                  </a:cubicBezTo>
                  <a:cubicBezTo>
                    <a:pt x="103619" y="132526"/>
                    <a:pt x="116293" y="145101"/>
                    <a:pt x="129116" y="157542"/>
                  </a:cubicBezTo>
                  <a:cubicBezTo>
                    <a:pt x="141940" y="169983"/>
                    <a:pt x="154914" y="182291"/>
                    <a:pt x="168075" y="194418"/>
                  </a:cubicBezTo>
                  <a:cubicBezTo>
                    <a:pt x="181236" y="206545"/>
                    <a:pt x="194583" y="218490"/>
                    <a:pt x="208151" y="230198"/>
                  </a:cubicBezTo>
                  <a:cubicBezTo>
                    <a:pt x="221719" y="241907"/>
                    <a:pt x="235507" y="253380"/>
                    <a:pt x="249545" y="264556"/>
                  </a:cubicBezTo>
                  <a:cubicBezTo>
                    <a:pt x="263583" y="275733"/>
                    <a:pt x="277870" y="286613"/>
                    <a:pt x="292430" y="297130"/>
                  </a:cubicBezTo>
                  <a:cubicBezTo>
                    <a:pt x="306989" y="307648"/>
                    <a:pt x="321821" y="317803"/>
                    <a:pt x="336936" y="327526"/>
                  </a:cubicBezTo>
                  <a:cubicBezTo>
                    <a:pt x="352052" y="337250"/>
                    <a:pt x="367451" y="346541"/>
                    <a:pt x="383135" y="355330"/>
                  </a:cubicBezTo>
                  <a:cubicBezTo>
                    <a:pt x="398818" y="364120"/>
                    <a:pt x="414785" y="372407"/>
                    <a:pt x="431015" y="380129"/>
                  </a:cubicBezTo>
                  <a:cubicBezTo>
                    <a:pt x="447245" y="387850"/>
                    <a:pt x="463739" y="395005"/>
                    <a:pt x="480478" y="401541"/>
                  </a:cubicBezTo>
                  <a:cubicBezTo>
                    <a:pt x="497218" y="408077"/>
                    <a:pt x="514204" y="413993"/>
                    <a:pt x="531333" y="419256"/>
                  </a:cubicBezTo>
                  <a:cubicBezTo>
                    <a:pt x="548462" y="424520"/>
                    <a:pt x="565734" y="429130"/>
                    <a:pt x="583314" y="433070"/>
                  </a:cubicBezTo>
                  <a:cubicBezTo>
                    <a:pt x="600893" y="437009"/>
                    <a:pt x="618780" y="440277"/>
                    <a:pt x="636108" y="442900"/>
                  </a:cubicBezTo>
                  <a:cubicBezTo>
                    <a:pt x="653436" y="445524"/>
                    <a:pt x="670205" y="447503"/>
                    <a:pt x="689395" y="448796"/>
                  </a:cubicBezTo>
                  <a:cubicBezTo>
                    <a:pt x="708586" y="450089"/>
                    <a:pt x="730197" y="450696"/>
                    <a:pt x="742875" y="450912"/>
                  </a:cubicBezTo>
                  <a:cubicBezTo>
                    <a:pt x="755553" y="451127"/>
                    <a:pt x="759296" y="450951"/>
                    <a:pt x="763040" y="450775"/>
                  </a:cubicBezTo>
                  <a:cubicBezTo>
                    <a:pt x="765773" y="450646"/>
                    <a:pt x="767600" y="449065"/>
                    <a:pt x="767600" y="446975"/>
                  </a:cubicBezTo>
                  <a:cubicBezTo>
                    <a:pt x="767600" y="444885"/>
                    <a:pt x="765776" y="443151"/>
                    <a:pt x="763040" y="443175"/>
                  </a:cubicBezTo>
                  <a:cubicBezTo>
                    <a:pt x="759322" y="443207"/>
                    <a:pt x="755603" y="443239"/>
                    <a:pt x="743081" y="442546"/>
                  </a:cubicBezTo>
                  <a:cubicBezTo>
                    <a:pt x="730560" y="441853"/>
                    <a:pt x="709235" y="440434"/>
                    <a:pt x="690364" y="438435"/>
                  </a:cubicBezTo>
                  <a:cubicBezTo>
                    <a:pt x="671494" y="436435"/>
                    <a:pt x="655077" y="433855"/>
                    <a:pt x="638161" y="430627"/>
                  </a:cubicBezTo>
                  <a:cubicBezTo>
                    <a:pt x="621244" y="427398"/>
                    <a:pt x="603828" y="423521"/>
                    <a:pt x="586766" y="419005"/>
                  </a:cubicBezTo>
                  <a:cubicBezTo>
                    <a:pt x="569705" y="414490"/>
                    <a:pt x="552998" y="409336"/>
                    <a:pt x="536476" y="403558"/>
                  </a:cubicBezTo>
                  <a:cubicBezTo>
                    <a:pt x="519954" y="397779"/>
                    <a:pt x="503616" y="391377"/>
                    <a:pt x="487556" y="384386"/>
                  </a:cubicBezTo>
                  <a:cubicBezTo>
                    <a:pt x="471495" y="377395"/>
                    <a:pt x="455712" y="369817"/>
                    <a:pt x="440212" y="361701"/>
                  </a:cubicBezTo>
                  <a:cubicBezTo>
                    <a:pt x="424712" y="353585"/>
                    <a:pt x="409495" y="344931"/>
                    <a:pt x="394571" y="335799"/>
                  </a:cubicBezTo>
                  <a:cubicBezTo>
                    <a:pt x="379648" y="326667"/>
                    <a:pt x="365018" y="317058"/>
                    <a:pt x="350673" y="307033"/>
                  </a:cubicBezTo>
                  <a:cubicBezTo>
                    <a:pt x="336328" y="297009"/>
                    <a:pt x="322269" y="286570"/>
                    <a:pt x="308477" y="275779"/>
                  </a:cubicBezTo>
                  <a:cubicBezTo>
                    <a:pt x="294684" y="264988"/>
                    <a:pt x="281158" y="253846"/>
                    <a:pt x="267873" y="242410"/>
                  </a:cubicBezTo>
                  <a:cubicBezTo>
                    <a:pt x="254587" y="230974"/>
                    <a:pt x="241541" y="219246"/>
                    <a:pt x="228702" y="207278"/>
                  </a:cubicBezTo>
                  <a:cubicBezTo>
                    <a:pt x="215863" y="195310"/>
                    <a:pt x="203231" y="183104"/>
                    <a:pt x="190770" y="170707"/>
                  </a:cubicBezTo>
                  <a:cubicBezTo>
                    <a:pt x="178309" y="158310"/>
                    <a:pt x="166019" y="145722"/>
                    <a:pt x="153861" y="132988"/>
                  </a:cubicBezTo>
                  <a:cubicBezTo>
                    <a:pt x="141704" y="120253"/>
                    <a:pt x="129679" y="107372"/>
                    <a:pt x="117747" y="94383"/>
                  </a:cubicBezTo>
                  <a:cubicBezTo>
                    <a:pt x="105815" y="81394"/>
                    <a:pt x="93976" y="68297"/>
                    <a:pt x="82190" y="55129"/>
                  </a:cubicBezTo>
                  <a:cubicBezTo>
                    <a:pt x="70405" y="41961"/>
                    <a:pt x="58672" y="28721"/>
                    <a:pt x="46953" y="15444"/>
                  </a:cubicBezTo>
                  <a:cubicBezTo>
                    <a:pt x="35233" y="2166"/>
                    <a:pt x="23527" y="-11149"/>
                    <a:pt x="11793" y="-24468"/>
                  </a:cubicBezTo>
                  <a:cubicBezTo>
                    <a:pt x="58" y="-37787"/>
                    <a:pt x="-11704" y="-51110"/>
                    <a:pt x="-23534" y="-64404"/>
                  </a:cubicBezTo>
                  <a:cubicBezTo>
                    <a:pt x="-35364" y="-77699"/>
                    <a:pt x="-47261" y="-90966"/>
                    <a:pt x="-59272" y="-104164"/>
                  </a:cubicBezTo>
                  <a:cubicBezTo>
                    <a:pt x="-71284" y="-117363"/>
                    <a:pt x="-83410" y="-130493"/>
                    <a:pt x="-95670" y="-143536"/>
                  </a:cubicBezTo>
                  <a:cubicBezTo>
                    <a:pt x="-107931" y="-156578"/>
                    <a:pt x="-120326" y="-169532"/>
                    <a:pt x="-132976" y="-182290"/>
                  </a:cubicBezTo>
                  <a:cubicBezTo>
                    <a:pt x="-145626" y="-195049"/>
                    <a:pt x="-158531" y="-207612"/>
                    <a:pt x="-171436" y="-220175"/>
                  </a:cubicBezTo>
                  <a:close/>
                </a:path>
              </a:pathLst>
            </a:custGeom>
            <a:solidFill>
              <a:srgbClr val="96E54E"/>
            </a:solidFill>
            <a:ln w="7600" cap="rnd">
              <a:solidFill>
                <a:srgbClr val="96E54E"/>
              </a:solidFill>
              <a:round/>
            </a:ln>
          </p:spPr>
        </p:sp>
        <p:sp>
          <p:nvSpPr>
            <p:cNvPr id="37" name="MainTopic"/>
            <p:cNvSpPr/>
            <p:nvPr/>
          </p:nvSpPr>
          <p:spPr>
            <a:xfrm>
              <a:off x="12668" y="8415"/>
              <a:ext cx="5287" cy="891"/>
            </a:xfrm>
            <a:custGeom>
              <a:avLst/>
              <a:gdLst>
                <a:gd name="rtl" fmla="*/ 135280 w 1892400"/>
                <a:gd name="rtt" fmla="*/ 71440 h 296400"/>
                <a:gd name="rtr" fmla="*/ 1754080 w 1892400"/>
                <a:gd name="rtb" fmla="*/ 238640 h 296400"/>
              </a:gdLst>
              <a:ahLst/>
              <a:cxnLst/>
              <a:rect l="rtl" t="rtt" r="rtr" b="rtb"/>
              <a:pathLst>
                <a:path w="1892400" h="296400">
                  <a:moveTo>
                    <a:pt x="30400" y="0"/>
                  </a:moveTo>
                  <a:lnTo>
                    <a:pt x="1862000" y="0"/>
                  </a:lnTo>
                  <a:cubicBezTo>
                    <a:pt x="1878781" y="0"/>
                    <a:pt x="1892400" y="13619"/>
                    <a:pt x="1892400" y="30400"/>
                  </a:cubicBezTo>
                  <a:lnTo>
                    <a:pt x="1892400" y="266000"/>
                  </a:lnTo>
                  <a:cubicBezTo>
                    <a:pt x="1892400" y="282781"/>
                    <a:pt x="1878781" y="296400"/>
                    <a:pt x="1862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lang="zh-CN" sz="2400">
                  <a:solidFill>
                    <a:srgbClr val="303030"/>
                  </a:solidFill>
                  <a:latin typeface="Times New Roman" panose="02020603050405020304" pitchFamily="18" charset="0"/>
                  <a:hlinkClick r:id="rId3" action="ppaction://hlinksldjump"/>
                </a:rPr>
                <a:t>测量</a:t>
              </a:r>
              <a:r>
                <a:rPr sz="2400">
                  <a:solidFill>
                    <a:srgbClr val="303030"/>
                  </a:solidFill>
                  <a:latin typeface="Times New Roman" panose="02020603050405020304" pitchFamily="18" charset="0"/>
                  <a:hlinkClick r:id="rId3" action="ppaction://hlinksldjump"/>
                </a:rPr>
                <a:t>物体运动的平</a:t>
              </a:r>
              <a:r>
                <a:rPr lang="zh-CN" sz="2400">
                  <a:solidFill>
                    <a:srgbClr val="303030"/>
                  </a:solidFill>
                  <a:latin typeface="Times New Roman" panose="02020603050405020304" pitchFamily="18" charset="0"/>
                  <a:hlinkClick r:id="rId3" action="ppaction://hlinksldjump"/>
                </a:rPr>
                <a:t>均</a:t>
              </a:r>
              <a:r>
                <a:rPr sz="2400">
                  <a:solidFill>
                    <a:srgbClr val="303030"/>
                  </a:solidFill>
                  <a:latin typeface="Times New Roman" panose="02020603050405020304" pitchFamily="18" charset="0"/>
                  <a:hlinkClick r:id="rId3" action="ppaction://hlinksldjump"/>
                </a:rPr>
                <a:t>速度</a:t>
              </a:r>
              <a:endParaRPr sz="2400">
                <a:solidFill>
                  <a:srgbClr val="303030"/>
                </a:solidFill>
                <a:latin typeface="Times New Roman" panose="02020603050405020304" pitchFamily="18" charset="0"/>
              </a:endParaRPr>
            </a:p>
          </p:txBody>
        </p:sp>
      </p:grpSp>
      <p:grpSp>
        <p:nvGrpSpPr>
          <p:cNvPr id="38" name="组合 37"/>
          <p:cNvGrpSpPr/>
          <p:nvPr/>
        </p:nvGrpSpPr>
        <p:grpSpPr>
          <a:xfrm>
            <a:off x="3233738" y="2375535"/>
            <a:ext cx="2646680" cy="1812925"/>
            <a:chOff x="5338" y="4298"/>
            <a:chExt cx="4168" cy="2855"/>
          </a:xfrm>
        </p:grpSpPr>
        <p:sp>
          <p:nvSpPr>
            <p:cNvPr id="39" name="MMConnector"/>
            <p:cNvSpPr/>
            <p:nvPr/>
          </p:nvSpPr>
          <p:spPr>
            <a:xfrm>
              <a:off x="8562" y="5923"/>
              <a:ext cx="944" cy="1230"/>
            </a:xfrm>
            <a:custGeom>
              <a:avLst/>
              <a:gdLst/>
              <a:ahLst/>
              <a:cxnLst/>
              <a:pathLst>
                <a:path w="841892" h="243673">
                  <a:moveTo>
                    <a:pt x="68815" y="72134"/>
                  </a:moveTo>
                  <a:cubicBezTo>
                    <a:pt x="86333" y="79876"/>
                    <a:pt x="102893" y="73086"/>
                    <a:pt x="108410" y="59536"/>
                  </a:cubicBezTo>
                  <a:cubicBezTo>
                    <a:pt x="113927" y="45986"/>
                    <a:pt x="106771" y="29690"/>
                    <a:pt x="88878" y="22862"/>
                  </a:cubicBezTo>
                  <a:cubicBezTo>
                    <a:pt x="72401" y="16575"/>
                    <a:pt x="55925" y="10288"/>
                    <a:pt x="39462" y="3889"/>
                  </a:cubicBezTo>
                  <a:cubicBezTo>
                    <a:pt x="23000" y="-2510"/>
                    <a:pt x="6552" y="-9020"/>
                    <a:pt x="-9903" y="-15564"/>
                  </a:cubicBezTo>
                  <a:cubicBezTo>
                    <a:pt x="-26358" y="-22107"/>
                    <a:pt x="-42819" y="-28683"/>
                    <a:pt x="-59300" y="-35262"/>
                  </a:cubicBezTo>
                  <a:cubicBezTo>
                    <a:pt x="-75781" y="-41841"/>
                    <a:pt x="-92281" y="-48422"/>
                    <a:pt x="-108816" y="-54961"/>
                  </a:cubicBezTo>
                  <a:cubicBezTo>
                    <a:pt x="-125351" y="-61499"/>
                    <a:pt x="-141921" y="-67995"/>
                    <a:pt x="-158540" y="-74405"/>
                  </a:cubicBezTo>
                  <a:cubicBezTo>
                    <a:pt x="-175158" y="-80815"/>
                    <a:pt x="-191825" y="-87139"/>
                    <a:pt x="-208554" y="-93332"/>
                  </a:cubicBezTo>
                  <a:cubicBezTo>
                    <a:pt x="-225283" y="-99525"/>
                    <a:pt x="-242072" y="-105587"/>
                    <a:pt x="-258934" y="-111474"/>
                  </a:cubicBezTo>
                  <a:cubicBezTo>
                    <a:pt x="-275795" y="-117360"/>
                    <a:pt x="-292728" y="-123071"/>
                    <a:pt x="-309739" y="-128562"/>
                  </a:cubicBezTo>
                  <a:cubicBezTo>
                    <a:pt x="-326749" y="-134053"/>
                    <a:pt x="-343837" y="-139325"/>
                    <a:pt x="-361006" y="-144334"/>
                  </a:cubicBezTo>
                  <a:cubicBezTo>
                    <a:pt x="-378175" y="-149343"/>
                    <a:pt x="-395425" y="-154091"/>
                    <a:pt x="-412750" y="-158537"/>
                  </a:cubicBezTo>
                  <a:cubicBezTo>
                    <a:pt x="-430075" y="-162984"/>
                    <a:pt x="-447476" y="-167130"/>
                    <a:pt x="-464955" y="-170941"/>
                  </a:cubicBezTo>
                  <a:cubicBezTo>
                    <a:pt x="-482434" y="-174752"/>
                    <a:pt x="-499992" y="-178229"/>
                    <a:pt x="-517579" y="-181344"/>
                  </a:cubicBezTo>
                  <a:cubicBezTo>
                    <a:pt x="-535166" y="-184459"/>
                    <a:pt x="-552783" y="-187213"/>
                    <a:pt x="-570551" y="-189584"/>
                  </a:cubicBezTo>
                  <a:cubicBezTo>
                    <a:pt x="-588320" y="-191954"/>
                    <a:pt x="-606240" y="-193941"/>
                    <a:pt x="-623784" y="-195541"/>
                  </a:cubicBezTo>
                  <a:cubicBezTo>
                    <a:pt x="-641327" y="-197141"/>
                    <a:pt x="-658493" y="-198355"/>
                    <a:pt x="-677172" y="-199147"/>
                  </a:cubicBezTo>
                  <a:cubicBezTo>
                    <a:pt x="-695850" y="-199939"/>
                    <a:pt x="-716042" y="-200310"/>
                    <a:pt x="-730606" y="-200378"/>
                  </a:cubicBezTo>
                  <a:cubicBezTo>
                    <a:pt x="-745171" y="-200446"/>
                    <a:pt x="-754108" y="-200211"/>
                    <a:pt x="-763046" y="-199975"/>
                  </a:cubicBezTo>
                  <a:cubicBezTo>
                    <a:pt x="-765781" y="-199903"/>
                    <a:pt x="-767606" y="-198265"/>
                    <a:pt x="-767606" y="-196175"/>
                  </a:cubicBezTo>
                  <a:cubicBezTo>
                    <a:pt x="-767606" y="-194085"/>
                    <a:pt x="-765781" y="-192444"/>
                    <a:pt x="-763046" y="-192375"/>
                  </a:cubicBezTo>
                  <a:cubicBezTo>
                    <a:pt x="-754163" y="-192151"/>
                    <a:pt x="-745281" y="-191926"/>
                    <a:pt x="-730853" y="-191113"/>
                  </a:cubicBezTo>
                  <a:cubicBezTo>
                    <a:pt x="-716425" y="-190301"/>
                    <a:pt x="-696453" y="-188900"/>
                    <a:pt x="-678023" y="-187163"/>
                  </a:cubicBezTo>
                  <a:cubicBezTo>
                    <a:pt x="-659593" y="-185426"/>
                    <a:pt x="-642705" y="-183352"/>
                    <a:pt x="-625480" y="-180879"/>
                  </a:cubicBezTo>
                  <a:cubicBezTo>
                    <a:pt x="-608256" y="-178407"/>
                    <a:pt x="-590695" y="-175536"/>
                    <a:pt x="-573319" y="-172298"/>
                  </a:cubicBezTo>
                  <a:cubicBezTo>
                    <a:pt x="-555943" y="-169061"/>
                    <a:pt x="-538751" y="-165456"/>
                    <a:pt x="-521617" y="-161500"/>
                  </a:cubicBezTo>
                  <a:cubicBezTo>
                    <a:pt x="-504483" y="-157544"/>
                    <a:pt x="-487406" y="-153236"/>
                    <a:pt x="-470429" y="-148605"/>
                  </a:cubicBezTo>
                  <a:cubicBezTo>
                    <a:pt x="-453452" y="-143974"/>
                    <a:pt x="-436574" y="-139020"/>
                    <a:pt x="-419785" y="-133774"/>
                  </a:cubicBezTo>
                  <a:cubicBezTo>
                    <a:pt x="-402996" y="-128529"/>
                    <a:pt x="-386296" y="-122992"/>
                    <a:pt x="-369683" y="-117199"/>
                  </a:cubicBezTo>
                  <a:cubicBezTo>
                    <a:pt x="-353069" y="-111406"/>
                    <a:pt x="-336542" y="-105359"/>
                    <a:pt x="-320091" y="-99094"/>
                  </a:cubicBezTo>
                  <a:cubicBezTo>
                    <a:pt x="-303640" y="-92829"/>
                    <a:pt x="-287265" y="-86348"/>
                    <a:pt x="-270952" y="-79690"/>
                  </a:cubicBezTo>
                  <a:cubicBezTo>
                    <a:pt x="-254639" y="-73033"/>
                    <a:pt x="-238389" y="-66199"/>
                    <a:pt x="-222184" y="-59229"/>
                  </a:cubicBezTo>
                  <a:cubicBezTo>
                    <a:pt x="-205979" y="-52260"/>
                    <a:pt x="-189819" y="-45155"/>
                    <a:pt x="-173686" y="-37955"/>
                  </a:cubicBezTo>
                  <a:cubicBezTo>
                    <a:pt x="-157552" y="-30756"/>
                    <a:pt x="-141446" y="-23462"/>
                    <a:pt x="-125346" y="-16114"/>
                  </a:cubicBezTo>
                  <a:cubicBezTo>
                    <a:pt x="-109245" y="-8766"/>
                    <a:pt x="-93152" y="-1363"/>
                    <a:pt x="-77044" y="6052"/>
                  </a:cubicBezTo>
                  <a:cubicBezTo>
                    <a:pt x="-60936" y="13467"/>
                    <a:pt x="-44812" y="20894"/>
                    <a:pt x="-28660" y="28303"/>
                  </a:cubicBezTo>
                  <a:cubicBezTo>
                    <a:pt x="-12508" y="35713"/>
                    <a:pt x="3673" y="43104"/>
                    <a:pt x="19924" y="50407"/>
                  </a:cubicBezTo>
                  <a:cubicBezTo>
                    <a:pt x="36174" y="57709"/>
                    <a:pt x="52495" y="64922"/>
                    <a:pt x="68815" y="72134"/>
                  </a:cubicBezTo>
                  <a:close/>
                </a:path>
              </a:pathLst>
            </a:custGeom>
            <a:solidFill>
              <a:srgbClr val="96E54E"/>
            </a:solidFill>
            <a:ln w="7600" cap="rnd">
              <a:solidFill>
                <a:srgbClr val="96E54E"/>
              </a:solidFill>
              <a:round/>
            </a:ln>
          </p:spPr>
        </p:sp>
        <p:sp>
          <p:nvSpPr>
            <p:cNvPr id="40" name="MainTopic"/>
            <p:cNvSpPr/>
            <p:nvPr/>
          </p:nvSpPr>
          <p:spPr>
            <a:xfrm>
              <a:off x="5338" y="4298"/>
              <a:ext cx="2351" cy="1393"/>
            </a:xfrm>
            <a:custGeom>
              <a:avLst/>
              <a:gdLst>
                <a:gd name="rtl" fmla="*/ 135280 w 758456"/>
                <a:gd name="rtt" fmla="*/ 71440 h 463600"/>
                <a:gd name="rtr" fmla="*/ 620136 w 758456"/>
                <a:gd name="rtb" fmla="*/ 405840 h 463600"/>
              </a:gdLst>
              <a:ahLst/>
              <a:cxnLst/>
              <a:rect l="rtl" t="rtt" r="rtr" b="rtb"/>
              <a:pathLst>
                <a:path w="758456" h="463600">
                  <a:moveTo>
                    <a:pt x="30400" y="0"/>
                  </a:moveTo>
                  <a:lnTo>
                    <a:pt x="728056" y="0"/>
                  </a:lnTo>
                  <a:cubicBezTo>
                    <a:pt x="744837" y="0"/>
                    <a:pt x="758456" y="13619"/>
                    <a:pt x="758456" y="30400"/>
                  </a:cubicBezTo>
                  <a:lnTo>
                    <a:pt x="758456" y="433200"/>
                  </a:lnTo>
                  <a:cubicBezTo>
                    <a:pt x="758456" y="449981"/>
                    <a:pt x="744837" y="463600"/>
                    <a:pt x="728056"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p>
              <a:pPr algn="ctr">
                <a:lnSpc>
                  <a:spcPct val="100000"/>
                </a:lnSpc>
              </a:pPr>
              <a:r>
                <a:rPr sz="2400">
                  <a:solidFill>
                    <a:srgbClr val="303030"/>
                  </a:solidFill>
                  <a:latin typeface="Times New Roman" panose="02020603050405020304" pitchFamily="18" charset="0"/>
                  <a:hlinkClick r:id="rId4" action="ppaction://hlinksldjump"/>
                </a:rPr>
                <a:t>长</a:t>
              </a:r>
              <a:r>
                <a:rPr lang="zh-CN" sz="2400">
                  <a:solidFill>
                    <a:srgbClr val="303030"/>
                  </a:solidFill>
                  <a:latin typeface="Times New Roman" panose="02020603050405020304" pitchFamily="18" charset="0"/>
                  <a:hlinkClick r:id="rId4" action="ppaction://hlinksldjump"/>
                </a:rPr>
                <a:t>度和</a:t>
              </a:r>
              <a:r>
                <a:rPr sz="2400">
                  <a:solidFill>
                    <a:srgbClr val="303030"/>
                  </a:solidFill>
                  <a:latin typeface="Times New Roman" panose="02020603050405020304" pitchFamily="18" charset="0"/>
                  <a:hlinkClick r:id="rId4" action="ppaction://hlinksldjump"/>
                </a:rPr>
                <a:t>时间</a:t>
              </a:r>
              <a:endParaRPr sz="2400">
                <a:solidFill>
                  <a:srgbClr val="303030"/>
                </a:solidFill>
                <a:latin typeface="Times New Roman" panose="02020603050405020304" pitchFamily="18" charset="0"/>
              </a:endParaRPr>
            </a:p>
          </p:txBody>
        </p:sp>
      </p:grpSp>
      <p:grpSp>
        <p:nvGrpSpPr>
          <p:cNvPr id="41" name="组合 40"/>
          <p:cNvGrpSpPr/>
          <p:nvPr/>
        </p:nvGrpSpPr>
        <p:grpSpPr>
          <a:xfrm>
            <a:off x="9874568" y="2997200"/>
            <a:ext cx="716280" cy="1351915"/>
            <a:chOff x="15775" y="4720"/>
            <a:chExt cx="1128" cy="2129"/>
          </a:xfrm>
        </p:grpSpPr>
        <p:sp>
          <p:nvSpPr>
            <p:cNvPr id="42" name="MMConnector"/>
            <p:cNvSpPr/>
            <p:nvPr/>
          </p:nvSpPr>
          <p:spPr>
            <a:xfrm>
              <a:off x="15775" y="5807"/>
              <a:ext cx="572" cy="1042"/>
            </a:xfrm>
            <a:custGeom>
              <a:avLst/>
              <a:gdLst/>
              <a:ahLst/>
              <a:cxnLst/>
              <a:pathLst>
                <a:path w="250789" h="346750" fill="none">
                  <a:moveTo>
                    <a:pt x="-125394" y="173375"/>
                  </a:moveTo>
                  <a:cubicBezTo>
                    <a:pt x="13794" y="173375"/>
                    <a:pt x="-40545" y="-173375"/>
                    <a:pt x="125394" y="-173375"/>
                  </a:cubicBezTo>
                </a:path>
              </a:pathLst>
            </a:custGeom>
            <a:noFill/>
            <a:ln w="15200" cap="rnd">
              <a:solidFill>
                <a:srgbClr val="96E54E"/>
              </a:solidFill>
              <a:round/>
            </a:ln>
          </p:spPr>
        </p:sp>
        <p:sp>
          <p:nvSpPr>
            <p:cNvPr id="43" name="SubTopic"/>
            <p:cNvSpPr/>
            <p:nvPr/>
          </p:nvSpPr>
          <p:spPr>
            <a:xfrm>
              <a:off x="16037" y="4720"/>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定义</a:t>
              </a:r>
              <a:endParaRPr sz="2400">
                <a:solidFill>
                  <a:srgbClr val="303030"/>
                </a:solidFill>
                <a:latin typeface="Times New Roman" panose="02020603050405020304" pitchFamily="18" charset="0"/>
              </a:endParaRPr>
            </a:p>
          </p:txBody>
        </p:sp>
      </p:grpSp>
      <p:grpSp>
        <p:nvGrpSpPr>
          <p:cNvPr id="44" name="组合 43"/>
          <p:cNvGrpSpPr/>
          <p:nvPr/>
        </p:nvGrpSpPr>
        <p:grpSpPr>
          <a:xfrm>
            <a:off x="9885363" y="3861435"/>
            <a:ext cx="1226820" cy="429895"/>
            <a:chOff x="15888" y="6057"/>
            <a:chExt cx="1932" cy="677"/>
          </a:xfrm>
        </p:grpSpPr>
        <p:sp>
          <p:nvSpPr>
            <p:cNvPr id="45" name="MMConnector"/>
            <p:cNvSpPr/>
            <p:nvPr/>
          </p:nvSpPr>
          <p:spPr>
            <a:xfrm>
              <a:off x="15888" y="6464"/>
              <a:ext cx="572" cy="271"/>
            </a:xfrm>
            <a:custGeom>
              <a:avLst/>
              <a:gdLst/>
              <a:ahLst/>
              <a:cxnLst/>
              <a:pathLst>
                <a:path w="250789" h="90250" fill="none">
                  <a:moveTo>
                    <a:pt x="-125394" y="-45125"/>
                  </a:moveTo>
                  <a:cubicBezTo>
                    <a:pt x="-14482" y="-45125"/>
                    <a:pt x="25431" y="45125"/>
                    <a:pt x="125394" y="45125"/>
                  </a:cubicBezTo>
                </a:path>
              </a:pathLst>
            </a:custGeom>
            <a:noFill/>
            <a:ln w="15200" cap="rnd">
              <a:solidFill>
                <a:srgbClr val="96E54E"/>
              </a:solidFill>
              <a:round/>
            </a:ln>
          </p:spPr>
        </p:sp>
        <p:sp>
          <p:nvSpPr>
            <p:cNvPr id="46" name="SubTopic"/>
            <p:cNvSpPr/>
            <p:nvPr/>
          </p:nvSpPr>
          <p:spPr>
            <a:xfrm>
              <a:off x="16162" y="6057"/>
              <a:ext cx="165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物理意义</a:t>
              </a:r>
              <a:endParaRPr sz="2400">
                <a:solidFill>
                  <a:srgbClr val="303030"/>
                </a:solidFill>
                <a:latin typeface="Times New Roman" panose="02020603050405020304" pitchFamily="18" charset="0"/>
              </a:endParaRPr>
            </a:p>
          </p:txBody>
        </p:sp>
      </p:grpSp>
      <p:grpSp>
        <p:nvGrpSpPr>
          <p:cNvPr id="47" name="组合 46"/>
          <p:cNvGrpSpPr/>
          <p:nvPr/>
        </p:nvGrpSpPr>
        <p:grpSpPr>
          <a:xfrm>
            <a:off x="1728153" y="1603375"/>
            <a:ext cx="1661795" cy="1649730"/>
            <a:chOff x="2967" y="3082"/>
            <a:chExt cx="2617" cy="2598"/>
          </a:xfrm>
        </p:grpSpPr>
        <p:sp>
          <p:nvSpPr>
            <p:cNvPr id="48" name="MMConnector"/>
            <p:cNvSpPr/>
            <p:nvPr/>
          </p:nvSpPr>
          <p:spPr>
            <a:xfrm>
              <a:off x="5012" y="4310"/>
              <a:ext cx="572" cy="1370"/>
            </a:xfrm>
            <a:custGeom>
              <a:avLst/>
              <a:gdLst/>
              <a:ahLst/>
              <a:cxnLst/>
              <a:pathLst>
                <a:path w="250812" h="456000" fill="none">
                  <a:moveTo>
                    <a:pt x="125406" y="228000"/>
                  </a:moveTo>
                  <a:cubicBezTo>
                    <a:pt x="-24191" y="228000"/>
                    <a:pt x="64806" y="-228000"/>
                    <a:pt x="-125406" y="-228000"/>
                  </a:cubicBezTo>
                </a:path>
              </a:pathLst>
            </a:custGeom>
            <a:noFill/>
            <a:ln w="15200" cap="rnd">
              <a:solidFill>
                <a:srgbClr val="96E54E"/>
              </a:solidFill>
              <a:round/>
            </a:ln>
          </p:spPr>
        </p:sp>
        <p:sp>
          <p:nvSpPr>
            <p:cNvPr id="49" name="SubTopic"/>
            <p:cNvSpPr/>
            <p:nvPr/>
          </p:nvSpPr>
          <p:spPr>
            <a:xfrm>
              <a:off x="2967" y="3082"/>
              <a:ext cx="179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基本单位</a:t>
              </a:r>
              <a:endParaRPr sz="2400">
                <a:solidFill>
                  <a:srgbClr val="303030"/>
                </a:solidFill>
                <a:latin typeface="Times New Roman" panose="02020603050405020304" pitchFamily="18" charset="0"/>
              </a:endParaRPr>
            </a:p>
          </p:txBody>
        </p:sp>
      </p:grpSp>
      <p:grpSp>
        <p:nvGrpSpPr>
          <p:cNvPr id="50" name="组合 49"/>
          <p:cNvGrpSpPr/>
          <p:nvPr/>
        </p:nvGrpSpPr>
        <p:grpSpPr>
          <a:xfrm>
            <a:off x="1728153" y="2228850"/>
            <a:ext cx="1661795" cy="710565"/>
            <a:chOff x="2967" y="4067"/>
            <a:chExt cx="2617" cy="1119"/>
          </a:xfrm>
        </p:grpSpPr>
        <p:sp>
          <p:nvSpPr>
            <p:cNvPr id="51" name="MMConnector"/>
            <p:cNvSpPr/>
            <p:nvPr/>
          </p:nvSpPr>
          <p:spPr>
            <a:xfrm>
              <a:off x="5012" y="4802"/>
              <a:ext cx="572" cy="385"/>
            </a:xfrm>
            <a:custGeom>
              <a:avLst/>
              <a:gdLst/>
              <a:ahLst/>
              <a:cxnLst/>
              <a:pathLst>
                <a:path w="250812" h="128250" fill="none">
                  <a:moveTo>
                    <a:pt x="125406" y="64125"/>
                  </a:moveTo>
                  <a:cubicBezTo>
                    <a:pt x="10073" y="64125"/>
                    <a:pt x="-15144" y="-64125"/>
                    <a:pt x="-125406" y="-64125"/>
                  </a:cubicBezTo>
                </a:path>
              </a:pathLst>
            </a:custGeom>
            <a:noFill/>
            <a:ln w="15200" cap="rnd">
              <a:solidFill>
                <a:srgbClr val="96E54E"/>
              </a:solidFill>
              <a:round/>
            </a:ln>
          </p:spPr>
        </p:sp>
        <p:sp>
          <p:nvSpPr>
            <p:cNvPr id="52" name="SubTopic"/>
            <p:cNvSpPr/>
            <p:nvPr/>
          </p:nvSpPr>
          <p:spPr>
            <a:xfrm>
              <a:off x="2967" y="4067"/>
              <a:ext cx="179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单位换算</a:t>
              </a:r>
              <a:endParaRPr sz="2400">
                <a:solidFill>
                  <a:srgbClr val="303030"/>
                </a:solidFill>
                <a:latin typeface="Times New Roman" panose="02020603050405020304" pitchFamily="18" charset="0"/>
              </a:endParaRPr>
            </a:p>
          </p:txBody>
        </p:sp>
      </p:grpSp>
      <p:grpSp>
        <p:nvGrpSpPr>
          <p:cNvPr id="53" name="组合 52"/>
          <p:cNvGrpSpPr/>
          <p:nvPr/>
        </p:nvGrpSpPr>
        <p:grpSpPr>
          <a:xfrm>
            <a:off x="1350328" y="2630805"/>
            <a:ext cx="2039620" cy="445135"/>
            <a:chOff x="2372" y="4700"/>
            <a:chExt cx="3212" cy="701"/>
          </a:xfrm>
        </p:grpSpPr>
        <p:sp>
          <p:nvSpPr>
            <p:cNvPr id="54" name="MMConnector"/>
            <p:cNvSpPr/>
            <p:nvPr/>
          </p:nvSpPr>
          <p:spPr>
            <a:xfrm>
              <a:off x="5012" y="5130"/>
              <a:ext cx="572" cy="271"/>
            </a:xfrm>
            <a:custGeom>
              <a:avLst/>
              <a:gdLst/>
              <a:ahLst/>
              <a:cxnLst/>
              <a:pathLst>
                <a:path w="250812" h="90250" fill="none">
                  <a:moveTo>
                    <a:pt x="125406" y="-45125"/>
                  </a:moveTo>
                  <a:cubicBezTo>
                    <a:pt x="14484" y="-45125"/>
                    <a:pt x="-25436" y="45125"/>
                    <a:pt x="-125406" y="45125"/>
                  </a:cubicBezTo>
                </a:path>
              </a:pathLst>
            </a:custGeom>
            <a:noFill/>
            <a:ln w="15200" cap="rnd">
              <a:solidFill>
                <a:srgbClr val="96E54E"/>
              </a:solidFill>
              <a:round/>
            </a:ln>
          </p:spPr>
        </p:sp>
        <p:sp>
          <p:nvSpPr>
            <p:cNvPr id="55" name="SubTopic"/>
            <p:cNvSpPr/>
            <p:nvPr/>
          </p:nvSpPr>
          <p:spPr>
            <a:xfrm>
              <a:off x="2372" y="4700"/>
              <a:ext cx="2353" cy="56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常考长度估测</a:t>
              </a:r>
              <a:endParaRPr sz="2400">
                <a:solidFill>
                  <a:srgbClr val="303030"/>
                </a:solidFill>
                <a:latin typeface="Times New Roman" panose="02020603050405020304" pitchFamily="18" charset="0"/>
              </a:endParaRPr>
            </a:p>
          </p:txBody>
        </p:sp>
      </p:grpSp>
      <p:grpSp>
        <p:nvGrpSpPr>
          <p:cNvPr id="56" name="组合 55"/>
          <p:cNvGrpSpPr/>
          <p:nvPr/>
        </p:nvGrpSpPr>
        <p:grpSpPr>
          <a:xfrm>
            <a:off x="2295208" y="3425190"/>
            <a:ext cx="1094740" cy="1214120"/>
            <a:chOff x="3860" y="5951"/>
            <a:chExt cx="1724" cy="1912"/>
          </a:xfrm>
        </p:grpSpPr>
        <p:sp>
          <p:nvSpPr>
            <p:cNvPr id="57" name="MMConnector"/>
            <p:cNvSpPr/>
            <p:nvPr/>
          </p:nvSpPr>
          <p:spPr>
            <a:xfrm>
              <a:off x="5012" y="5951"/>
              <a:ext cx="572" cy="1913"/>
            </a:xfrm>
            <a:custGeom>
              <a:avLst/>
              <a:gdLst/>
              <a:ahLst/>
              <a:cxnLst/>
              <a:pathLst>
                <a:path w="250812" h="636500" fill="none">
                  <a:moveTo>
                    <a:pt x="125406" y="-318250"/>
                  </a:moveTo>
                  <a:cubicBezTo>
                    <a:pt x="-38094" y="-318250"/>
                    <a:pt x="97247" y="318250"/>
                    <a:pt x="-125406" y="318250"/>
                  </a:cubicBezTo>
                </a:path>
              </a:pathLst>
            </a:custGeom>
            <a:noFill/>
            <a:ln w="15200" cap="rnd">
              <a:solidFill>
                <a:srgbClr val="96E54E"/>
              </a:solidFill>
              <a:round/>
            </a:ln>
          </p:spPr>
        </p:sp>
        <p:sp>
          <p:nvSpPr>
            <p:cNvPr id="58" name="SubTopic"/>
            <p:cNvSpPr/>
            <p:nvPr/>
          </p:nvSpPr>
          <p:spPr>
            <a:xfrm>
              <a:off x="3860" y="6365"/>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测量</a:t>
              </a:r>
              <a:endParaRPr sz="2400">
                <a:solidFill>
                  <a:srgbClr val="303030"/>
                </a:solidFill>
                <a:latin typeface="Times New Roman" panose="02020603050405020304" pitchFamily="18" charset="0"/>
              </a:endParaRPr>
            </a:p>
          </p:txBody>
        </p:sp>
      </p:grpSp>
      <p:grpSp>
        <p:nvGrpSpPr>
          <p:cNvPr id="59" name="组合 58"/>
          <p:cNvGrpSpPr/>
          <p:nvPr/>
        </p:nvGrpSpPr>
        <p:grpSpPr>
          <a:xfrm>
            <a:off x="1206818" y="3062605"/>
            <a:ext cx="2183130" cy="639445"/>
            <a:chOff x="2146" y="5380"/>
            <a:chExt cx="3438" cy="1007"/>
          </a:xfrm>
        </p:grpSpPr>
        <p:sp>
          <p:nvSpPr>
            <p:cNvPr id="60" name="MMConnector"/>
            <p:cNvSpPr/>
            <p:nvPr/>
          </p:nvSpPr>
          <p:spPr>
            <a:xfrm>
              <a:off x="5012" y="5459"/>
              <a:ext cx="572" cy="928"/>
            </a:xfrm>
            <a:custGeom>
              <a:avLst/>
              <a:gdLst/>
              <a:ahLst/>
              <a:cxnLst/>
              <a:pathLst>
                <a:path w="250812" h="308750" fill="none">
                  <a:moveTo>
                    <a:pt x="125406" y="-154375"/>
                  </a:moveTo>
                  <a:cubicBezTo>
                    <a:pt x="-9892" y="-154375"/>
                    <a:pt x="31442" y="154375"/>
                    <a:pt x="-125406" y="154375"/>
                  </a:cubicBezTo>
                </a:path>
              </a:pathLst>
            </a:custGeom>
            <a:noFill/>
            <a:ln w="15200" cap="rnd">
              <a:solidFill>
                <a:srgbClr val="96E54E"/>
              </a:solidFill>
              <a:round/>
            </a:ln>
          </p:spPr>
        </p:sp>
        <p:sp>
          <p:nvSpPr>
            <p:cNvPr id="61" name="SubTopic"/>
            <p:cNvSpPr/>
            <p:nvPr/>
          </p:nvSpPr>
          <p:spPr>
            <a:xfrm>
              <a:off x="2146" y="5380"/>
              <a:ext cx="2579"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常考时间估测</a:t>
              </a:r>
              <a:endParaRPr sz="2400">
                <a:solidFill>
                  <a:srgbClr val="303030"/>
                </a:solidFill>
                <a:latin typeface="Times New Roman" panose="02020603050405020304" pitchFamily="18" charset="0"/>
              </a:endParaRPr>
            </a:p>
          </p:txBody>
        </p:sp>
      </p:grpSp>
      <p:grpSp>
        <p:nvGrpSpPr>
          <p:cNvPr id="62" name="组合 61"/>
          <p:cNvGrpSpPr/>
          <p:nvPr/>
        </p:nvGrpSpPr>
        <p:grpSpPr>
          <a:xfrm>
            <a:off x="551498" y="3866515"/>
            <a:ext cx="1925320" cy="478790"/>
            <a:chOff x="1114" y="6646"/>
            <a:chExt cx="3032" cy="754"/>
          </a:xfrm>
        </p:grpSpPr>
        <p:sp>
          <p:nvSpPr>
            <p:cNvPr id="63" name="MMConnector"/>
            <p:cNvSpPr/>
            <p:nvPr/>
          </p:nvSpPr>
          <p:spPr>
            <a:xfrm>
              <a:off x="3575" y="7072"/>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64" name="SubTopic"/>
            <p:cNvSpPr/>
            <p:nvPr/>
          </p:nvSpPr>
          <p:spPr>
            <a:xfrm>
              <a:off x="1114" y="6646"/>
              <a:ext cx="2175" cy="577"/>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时间：秒表</a:t>
              </a:r>
              <a:endParaRPr sz="2400">
                <a:solidFill>
                  <a:srgbClr val="303030"/>
                </a:solidFill>
                <a:latin typeface="Times New Roman" panose="02020603050405020304" pitchFamily="18" charset="0"/>
              </a:endParaRPr>
            </a:p>
          </p:txBody>
        </p:sp>
      </p:grpSp>
      <p:grpSp>
        <p:nvGrpSpPr>
          <p:cNvPr id="65" name="组合 64"/>
          <p:cNvGrpSpPr/>
          <p:nvPr/>
        </p:nvGrpSpPr>
        <p:grpSpPr>
          <a:xfrm>
            <a:off x="679133" y="3479800"/>
            <a:ext cx="1797050" cy="657225"/>
            <a:chOff x="1315" y="6037"/>
            <a:chExt cx="2830" cy="1035"/>
          </a:xfrm>
        </p:grpSpPr>
        <p:sp>
          <p:nvSpPr>
            <p:cNvPr id="66" name="MMConnector"/>
            <p:cNvSpPr/>
            <p:nvPr/>
          </p:nvSpPr>
          <p:spPr>
            <a:xfrm>
              <a:off x="3575" y="6744"/>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67" name="SubTopic"/>
            <p:cNvSpPr/>
            <p:nvPr/>
          </p:nvSpPr>
          <p:spPr>
            <a:xfrm>
              <a:off x="1315" y="6037"/>
              <a:ext cx="197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长度：刻度尺</a:t>
              </a:r>
              <a:endParaRPr sz="2400">
                <a:solidFill>
                  <a:srgbClr val="303030"/>
                </a:solidFill>
                <a:latin typeface="Times New Roman" panose="02020603050405020304" pitchFamily="18" charset="0"/>
              </a:endParaRPr>
            </a:p>
          </p:txBody>
        </p:sp>
      </p:grpSp>
      <p:grpSp>
        <p:nvGrpSpPr>
          <p:cNvPr id="68" name="组合 67"/>
          <p:cNvGrpSpPr/>
          <p:nvPr/>
        </p:nvGrpSpPr>
        <p:grpSpPr>
          <a:xfrm flipH="1">
            <a:off x="2697163" y="4545330"/>
            <a:ext cx="1160780" cy="726440"/>
            <a:chOff x="4803" y="7715"/>
            <a:chExt cx="1724" cy="1144"/>
          </a:xfrm>
        </p:grpSpPr>
        <p:sp>
          <p:nvSpPr>
            <p:cNvPr id="69" name="MMConnector"/>
            <p:cNvSpPr/>
            <p:nvPr/>
          </p:nvSpPr>
          <p:spPr>
            <a:xfrm>
              <a:off x="5955" y="8474"/>
              <a:ext cx="572" cy="385"/>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70" name="SubTopic"/>
            <p:cNvSpPr/>
            <p:nvPr/>
          </p:nvSpPr>
          <p:spPr>
            <a:xfrm>
              <a:off x="4803" y="7715"/>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概念</a:t>
              </a:r>
              <a:endParaRPr sz="2400">
                <a:solidFill>
                  <a:srgbClr val="303030"/>
                </a:solidFill>
                <a:latin typeface="Times New Roman" panose="02020603050405020304" pitchFamily="18" charset="0"/>
              </a:endParaRPr>
            </a:p>
          </p:txBody>
        </p:sp>
      </p:grpSp>
      <p:grpSp>
        <p:nvGrpSpPr>
          <p:cNvPr id="71" name="组合 70"/>
          <p:cNvGrpSpPr/>
          <p:nvPr/>
        </p:nvGrpSpPr>
        <p:grpSpPr>
          <a:xfrm flipH="1">
            <a:off x="2697163" y="4886325"/>
            <a:ext cx="2887674" cy="521335"/>
            <a:chOff x="1960" y="8252"/>
            <a:chExt cx="4567" cy="821"/>
          </a:xfrm>
        </p:grpSpPr>
        <p:sp>
          <p:nvSpPr>
            <p:cNvPr id="72" name="MMConnector"/>
            <p:cNvSpPr/>
            <p:nvPr/>
          </p:nvSpPr>
          <p:spPr>
            <a:xfrm>
              <a:off x="5955" y="8802"/>
              <a:ext cx="572" cy="271"/>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73" name="SubTopic"/>
            <p:cNvSpPr/>
            <p:nvPr/>
          </p:nvSpPr>
          <p:spPr>
            <a:xfrm>
              <a:off x="1960" y="8252"/>
              <a:ext cx="3709" cy="687"/>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误差与错误的区别</a:t>
              </a:r>
              <a:endParaRPr sz="2400">
                <a:solidFill>
                  <a:srgbClr val="303030"/>
                </a:solidFill>
                <a:latin typeface="Times New Roman" panose="02020603050405020304" pitchFamily="18" charset="0"/>
              </a:endParaRPr>
            </a:p>
          </p:txBody>
        </p:sp>
      </p:grpSp>
      <p:grpSp>
        <p:nvGrpSpPr>
          <p:cNvPr id="74" name="组合 73"/>
          <p:cNvGrpSpPr/>
          <p:nvPr/>
        </p:nvGrpSpPr>
        <p:grpSpPr>
          <a:xfrm flipH="1">
            <a:off x="2625408" y="5394325"/>
            <a:ext cx="2365483" cy="638810"/>
            <a:chOff x="3778" y="9052"/>
            <a:chExt cx="2749" cy="1006"/>
          </a:xfrm>
        </p:grpSpPr>
        <p:sp>
          <p:nvSpPr>
            <p:cNvPr id="75" name="MMConnector"/>
            <p:cNvSpPr/>
            <p:nvPr/>
          </p:nvSpPr>
          <p:spPr>
            <a:xfrm>
              <a:off x="5955" y="9130"/>
              <a:ext cx="572" cy="928"/>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76" name="SubTopic"/>
            <p:cNvSpPr/>
            <p:nvPr/>
          </p:nvSpPr>
          <p:spPr>
            <a:xfrm>
              <a:off x="3778" y="9052"/>
              <a:ext cx="1891" cy="54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减小误差方法</a:t>
              </a:r>
              <a:endParaRPr sz="2400">
                <a:solidFill>
                  <a:srgbClr val="303030"/>
                </a:solidFill>
                <a:latin typeface="Times New Roman" panose="02020603050405020304" pitchFamily="18" charset="0"/>
              </a:endParaRPr>
            </a:p>
          </p:txBody>
        </p:sp>
      </p:grpSp>
      <p:grpSp>
        <p:nvGrpSpPr>
          <p:cNvPr id="77" name="组合 76"/>
          <p:cNvGrpSpPr/>
          <p:nvPr/>
        </p:nvGrpSpPr>
        <p:grpSpPr>
          <a:xfrm>
            <a:off x="9756458" y="1916430"/>
            <a:ext cx="1769110" cy="414020"/>
            <a:chOff x="15589" y="3018"/>
            <a:chExt cx="2786" cy="652"/>
          </a:xfrm>
        </p:grpSpPr>
        <p:sp>
          <p:nvSpPr>
            <p:cNvPr id="78" name="MMConnector"/>
            <p:cNvSpPr/>
            <p:nvPr/>
          </p:nvSpPr>
          <p:spPr>
            <a:xfrm>
              <a:off x="15589" y="3613"/>
              <a:ext cx="572" cy="57"/>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79" name="SubTopic"/>
            <p:cNvSpPr/>
            <p:nvPr/>
          </p:nvSpPr>
          <p:spPr>
            <a:xfrm>
              <a:off x="15822" y="3018"/>
              <a:ext cx="2553" cy="54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lang="zh-CN" sz="2400">
                  <a:solidFill>
                    <a:srgbClr val="303030"/>
                  </a:solidFill>
                  <a:latin typeface="Times New Roman" panose="02020603050405020304" pitchFamily="18" charset="0"/>
                </a:rPr>
                <a:t>运动和静止</a:t>
              </a:r>
              <a:endParaRPr lang="zh-CN" sz="2400">
                <a:solidFill>
                  <a:srgbClr val="303030"/>
                </a:solidFill>
                <a:latin typeface="Times New Roman" panose="02020603050405020304" pitchFamily="18" charset="0"/>
              </a:endParaRPr>
            </a:p>
          </p:txBody>
        </p:sp>
      </p:grpSp>
      <p:grpSp>
        <p:nvGrpSpPr>
          <p:cNvPr id="80" name="组合 79"/>
          <p:cNvGrpSpPr/>
          <p:nvPr/>
        </p:nvGrpSpPr>
        <p:grpSpPr>
          <a:xfrm>
            <a:off x="9828213" y="2303780"/>
            <a:ext cx="1849120" cy="579755"/>
            <a:chOff x="15702" y="3628"/>
            <a:chExt cx="2912" cy="913"/>
          </a:xfrm>
        </p:grpSpPr>
        <p:sp>
          <p:nvSpPr>
            <p:cNvPr id="81" name="MMConnector"/>
            <p:cNvSpPr/>
            <p:nvPr/>
          </p:nvSpPr>
          <p:spPr>
            <a:xfrm>
              <a:off x="15702" y="3941"/>
              <a:ext cx="572" cy="600"/>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82" name="SubTopic"/>
            <p:cNvSpPr/>
            <p:nvPr/>
          </p:nvSpPr>
          <p:spPr>
            <a:xfrm>
              <a:off x="15887" y="3628"/>
              <a:ext cx="2727" cy="60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运动</a:t>
              </a:r>
              <a:r>
                <a:rPr lang="zh-CN" sz="2400">
                  <a:solidFill>
                    <a:srgbClr val="303030"/>
                  </a:solidFill>
                  <a:latin typeface="Times New Roman" panose="02020603050405020304" pitchFamily="18" charset="0"/>
                </a:rPr>
                <a:t>的相对性</a:t>
              </a:r>
              <a:endParaRPr lang="zh-CN" sz="2400">
                <a:solidFill>
                  <a:srgbClr val="303030"/>
                </a:solidFill>
                <a:latin typeface="Times New Roman" panose="02020603050405020304" pitchFamily="18" charset="0"/>
              </a:endParaRPr>
            </a:p>
          </p:txBody>
        </p:sp>
      </p:grpSp>
      <p:grpSp>
        <p:nvGrpSpPr>
          <p:cNvPr id="83" name="组合 82"/>
          <p:cNvGrpSpPr/>
          <p:nvPr/>
        </p:nvGrpSpPr>
        <p:grpSpPr>
          <a:xfrm>
            <a:off x="9874568" y="3413760"/>
            <a:ext cx="731520" cy="726440"/>
            <a:chOff x="15775" y="5376"/>
            <a:chExt cx="1152" cy="1144"/>
          </a:xfrm>
        </p:grpSpPr>
        <p:sp>
          <p:nvSpPr>
            <p:cNvPr id="84" name="MMConnector"/>
            <p:cNvSpPr/>
            <p:nvPr/>
          </p:nvSpPr>
          <p:spPr>
            <a:xfrm>
              <a:off x="15775" y="6135"/>
              <a:ext cx="572" cy="385"/>
            </a:xfrm>
            <a:custGeom>
              <a:avLst/>
              <a:gdLst/>
              <a:ahLst/>
              <a:cxnLst/>
              <a:pathLst>
                <a:path w="250789" h="128250" fill="none">
                  <a:moveTo>
                    <a:pt x="-125394" y="64125"/>
                  </a:moveTo>
                  <a:cubicBezTo>
                    <a:pt x="-10071" y="64125"/>
                    <a:pt x="15140" y="-64125"/>
                    <a:pt x="125394" y="-64125"/>
                  </a:cubicBezTo>
                </a:path>
              </a:pathLst>
            </a:custGeom>
            <a:noFill/>
            <a:ln w="15200" cap="rnd">
              <a:solidFill>
                <a:srgbClr val="96E54E"/>
              </a:solidFill>
              <a:round/>
            </a:ln>
          </p:spPr>
        </p:sp>
        <p:sp>
          <p:nvSpPr>
            <p:cNvPr id="85" name="SubTopic"/>
            <p:cNvSpPr/>
            <p:nvPr/>
          </p:nvSpPr>
          <p:spPr>
            <a:xfrm>
              <a:off x="16061" y="5376"/>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公式</a:t>
              </a:r>
              <a:endParaRPr sz="2400">
                <a:solidFill>
                  <a:srgbClr val="303030"/>
                </a:solidFill>
                <a:latin typeface="Times New Roman" panose="02020603050405020304" pitchFamily="18" charset="0"/>
              </a:endParaRPr>
            </a:p>
          </p:txBody>
        </p:sp>
      </p:grpSp>
      <p:grpSp>
        <p:nvGrpSpPr>
          <p:cNvPr id="86" name="组合 85"/>
          <p:cNvGrpSpPr/>
          <p:nvPr/>
        </p:nvGrpSpPr>
        <p:grpSpPr>
          <a:xfrm>
            <a:off x="9900603" y="4278630"/>
            <a:ext cx="1578610" cy="638810"/>
            <a:chOff x="15888" y="6714"/>
            <a:chExt cx="2486" cy="1006"/>
          </a:xfrm>
        </p:grpSpPr>
        <p:sp>
          <p:nvSpPr>
            <p:cNvPr id="87" name="MMConnector"/>
            <p:cNvSpPr/>
            <p:nvPr/>
          </p:nvSpPr>
          <p:spPr>
            <a:xfrm>
              <a:off x="15888" y="6792"/>
              <a:ext cx="572" cy="928"/>
            </a:xfrm>
            <a:custGeom>
              <a:avLst/>
              <a:gdLst/>
              <a:ahLst/>
              <a:cxnLst/>
              <a:pathLst>
                <a:path w="250789" h="308750" fill="none">
                  <a:moveTo>
                    <a:pt x="-125394" y="-154375"/>
                  </a:moveTo>
                  <a:cubicBezTo>
                    <a:pt x="9894" y="-154375"/>
                    <a:pt x="-31447" y="154375"/>
                    <a:pt x="125394" y="154375"/>
                  </a:cubicBezTo>
                </a:path>
              </a:pathLst>
            </a:custGeom>
            <a:noFill/>
            <a:ln w="15200" cap="rnd">
              <a:solidFill>
                <a:srgbClr val="96E54E"/>
              </a:solidFill>
              <a:round/>
            </a:ln>
          </p:spPr>
        </p:sp>
        <p:sp>
          <p:nvSpPr>
            <p:cNvPr id="88" name="SubTopic"/>
            <p:cNvSpPr/>
            <p:nvPr/>
          </p:nvSpPr>
          <p:spPr>
            <a:xfrm>
              <a:off x="16160" y="6714"/>
              <a:ext cx="221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rPr>
                <a:t>匀速直线运动</a:t>
              </a:r>
              <a:endParaRPr sz="2400">
                <a:solidFill>
                  <a:srgbClr val="303030"/>
                </a:solidFill>
                <a:latin typeface="Times New Roman" panose="02020603050405020304" pitchFamily="18" charset="0"/>
              </a:endParaRPr>
            </a:p>
          </p:txBody>
        </p:sp>
      </p:grpSp>
      <p:grpSp>
        <p:nvGrpSpPr>
          <p:cNvPr id="89" name="组合 88"/>
          <p:cNvGrpSpPr/>
          <p:nvPr/>
        </p:nvGrpSpPr>
        <p:grpSpPr>
          <a:xfrm>
            <a:off x="551498" y="1395095"/>
            <a:ext cx="1357630" cy="656590"/>
            <a:chOff x="1114" y="2754"/>
            <a:chExt cx="2138" cy="1034"/>
          </a:xfrm>
        </p:grpSpPr>
        <p:sp>
          <p:nvSpPr>
            <p:cNvPr id="90" name="MMConnector"/>
            <p:cNvSpPr/>
            <p:nvPr/>
          </p:nvSpPr>
          <p:spPr>
            <a:xfrm>
              <a:off x="2682" y="3460"/>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91" name="SubTopic"/>
            <p:cNvSpPr/>
            <p:nvPr/>
          </p:nvSpPr>
          <p:spPr>
            <a:xfrm>
              <a:off x="1114" y="2754"/>
              <a:ext cx="1282" cy="542"/>
            </a:xfrm>
            <a:custGeom>
              <a:avLst/>
              <a:gdLst>
                <a:gd name="rtl" fmla="*/ 54150 w 562400"/>
                <a:gd name="rtt" fmla="*/ 26030 h 180500"/>
                <a:gd name="rtr" fmla="*/ 510150 w 562400"/>
                <a:gd name="rtb" fmla="*/ 162830 h 180500"/>
              </a:gdLst>
              <a:ahLst/>
              <a:cxnLst/>
              <a:rect l="rtl" t="rtt" r="rtr" b="rtb"/>
              <a:pathLst>
                <a:path w="562400" h="180500" stroke="0">
                  <a:moveTo>
                    <a:pt x="0" y="0"/>
                  </a:moveTo>
                  <a:lnTo>
                    <a:pt x="562400" y="0"/>
                  </a:lnTo>
                  <a:lnTo>
                    <a:pt x="562400" y="180500"/>
                  </a:lnTo>
                  <a:lnTo>
                    <a:pt x="0" y="180500"/>
                  </a:lnTo>
                  <a:lnTo>
                    <a:pt x="0" y="0"/>
                  </a:lnTo>
                  <a:close/>
                </a:path>
                <a:path w="562400" h="180500" fill="none">
                  <a:moveTo>
                    <a:pt x="0" y="180500"/>
                  </a:moveTo>
                  <a:lnTo>
                    <a:pt x="562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cs typeface="Times New Roman" panose="02020603050405020304" pitchFamily="18" charset="0"/>
                </a:rPr>
                <a:t>长度：m</a:t>
              </a:r>
              <a:endParaRPr sz="2400">
                <a:solidFill>
                  <a:srgbClr val="303030"/>
                </a:solidFill>
                <a:latin typeface="Times New Roman" panose="02020603050405020304" pitchFamily="18" charset="0"/>
                <a:cs typeface="Times New Roman" panose="02020603050405020304" pitchFamily="18" charset="0"/>
              </a:endParaRPr>
            </a:p>
          </p:txBody>
        </p:sp>
      </p:grpSp>
      <p:grpSp>
        <p:nvGrpSpPr>
          <p:cNvPr id="92" name="组合 91"/>
          <p:cNvGrpSpPr/>
          <p:nvPr/>
        </p:nvGrpSpPr>
        <p:grpSpPr>
          <a:xfrm>
            <a:off x="551498" y="1811655"/>
            <a:ext cx="1357630" cy="448945"/>
            <a:chOff x="1114" y="3410"/>
            <a:chExt cx="2138" cy="707"/>
          </a:xfrm>
        </p:grpSpPr>
        <p:sp>
          <p:nvSpPr>
            <p:cNvPr id="93" name="MMConnector"/>
            <p:cNvSpPr/>
            <p:nvPr/>
          </p:nvSpPr>
          <p:spPr>
            <a:xfrm>
              <a:off x="2682" y="3789"/>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94" name="SubTopic"/>
            <p:cNvSpPr/>
            <p:nvPr/>
          </p:nvSpPr>
          <p:spPr>
            <a:xfrm>
              <a:off x="1114" y="3410"/>
              <a:ext cx="1282" cy="542"/>
            </a:xfrm>
            <a:custGeom>
              <a:avLst/>
              <a:gdLst>
                <a:gd name="rtl" fmla="*/ 54150 w 562400"/>
                <a:gd name="rtt" fmla="*/ 26030 h 180500"/>
                <a:gd name="rtr" fmla="*/ 510150 w 562400"/>
                <a:gd name="rtb" fmla="*/ 162830 h 180500"/>
              </a:gdLst>
              <a:ahLst/>
              <a:cxnLst/>
              <a:rect l="rtl" t="rtt" r="rtr" b="rtb"/>
              <a:pathLst>
                <a:path w="562400" h="180500" stroke="0">
                  <a:moveTo>
                    <a:pt x="0" y="0"/>
                  </a:moveTo>
                  <a:lnTo>
                    <a:pt x="562400" y="0"/>
                  </a:lnTo>
                  <a:lnTo>
                    <a:pt x="562400" y="180500"/>
                  </a:lnTo>
                  <a:lnTo>
                    <a:pt x="0" y="180500"/>
                  </a:lnTo>
                  <a:lnTo>
                    <a:pt x="0" y="0"/>
                  </a:lnTo>
                  <a:close/>
                </a:path>
                <a:path w="562400" h="180500" fill="none">
                  <a:moveTo>
                    <a:pt x="0" y="180500"/>
                  </a:moveTo>
                  <a:lnTo>
                    <a:pt x="562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cs typeface="Times New Roman" panose="02020603050405020304" pitchFamily="18" charset="0"/>
                </a:rPr>
                <a:t>时间：s</a:t>
              </a:r>
              <a:endParaRPr sz="2400">
                <a:solidFill>
                  <a:srgbClr val="303030"/>
                </a:solidFill>
                <a:latin typeface="Times New Roman" panose="02020603050405020304" pitchFamily="18" charset="0"/>
                <a:cs typeface="Times New Roman" panose="02020603050405020304" pitchFamily="18" charset="0"/>
              </a:endParaRPr>
            </a:p>
          </p:txBody>
        </p:sp>
      </p:grpSp>
      <p:grpSp>
        <p:nvGrpSpPr>
          <p:cNvPr id="95" name="组合 94"/>
          <p:cNvGrpSpPr/>
          <p:nvPr/>
        </p:nvGrpSpPr>
        <p:grpSpPr>
          <a:xfrm>
            <a:off x="2013268" y="4020185"/>
            <a:ext cx="857250" cy="1411605"/>
            <a:chOff x="3416" y="6436"/>
            <a:chExt cx="1350" cy="2223"/>
          </a:xfrm>
        </p:grpSpPr>
        <p:sp>
          <p:nvSpPr>
            <p:cNvPr id="96" name="MainTopic"/>
            <p:cNvSpPr/>
            <p:nvPr/>
          </p:nvSpPr>
          <p:spPr>
            <a:xfrm>
              <a:off x="3416" y="7769"/>
              <a:ext cx="1351" cy="89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Times New Roman" panose="02020603050405020304" pitchFamily="18" charset="0"/>
                  <a:hlinkClick r:id="rId5" action="ppaction://hlinksldjump"/>
                </a:rPr>
                <a:t>误差</a:t>
              </a:r>
              <a:endParaRPr sz="2400">
                <a:solidFill>
                  <a:srgbClr val="303030"/>
                </a:solidFill>
                <a:latin typeface="Times New Roman" panose="02020603050405020304" pitchFamily="18" charset="0"/>
                <a:hlinkClick r:id="rId5" action="ppaction://hlinksldjump"/>
              </a:endParaRPr>
            </a:p>
          </p:txBody>
        </p:sp>
        <p:sp>
          <p:nvSpPr>
            <p:cNvPr id="97" name="右箭头 96"/>
            <p:cNvSpPr/>
            <p:nvPr/>
          </p:nvSpPr>
          <p:spPr>
            <a:xfrm rot="5400000">
              <a:off x="3370" y="6987"/>
              <a:ext cx="1332" cy="231"/>
            </a:xfrm>
            <a:prstGeom prst="rightArrow">
              <a:avLst>
                <a:gd name="adj1" fmla="val 29203"/>
                <a:gd name="adj2" fmla="val 143805"/>
              </a:avLst>
            </a:prstGeom>
            <a:solidFill>
              <a:srgbClr val="94DB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pitchFamily="18" charset="0"/>
                <a:cs typeface="Times New Roman" panose="02020603050405020304" pitchFamily="18" charset="0"/>
              </a:endParaRPr>
            </a:p>
          </p:txBody>
        </p:sp>
      </p:grpSp>
      <p:grpSp>
        <p:nvGrpSpPr>
          <p:cNvPr id="98" name="组合 97"/>
          <p:cNvGrpSpPr/>
          <p:nvPr/>
        </p:nvGrpSpPr>
        <p:grpSpPr>
          <a:xfrm>
            <a:off x="9828213" y="1411605"/>
            <a:ext cx="1242060" cy="1193165"/>
            <a:chOff x="15775" y="4857"/>
            <a:chExt cx="1956" cy="1879"/>
          </a:xfrm>
        </p:grpSpPr>
        <p:sp>
          <p:nvSpPr>
            <p:cNvPr id="99" name="MMConnector"/>
            <p:cNvSpPr/>
            <p:nvPr/>
          </p:nvSpPr>
          <p:spPr>
            <a:xfrm>
              <a:off x="15775" y="5858"/>
              <a:ext cx="572" cy="878"/>
            </a:xfrm>
            <a:custGeom>
              <a:avLst/>
              <a:gdLst/>
              <a:ahLst/>
              <a:cxnLst/>
              <a:pathLst>
                <a:path w="250789" h="346750" fill="none">
                  <a:moveTo>
                    <a:pt x="-125394" y="173375"/>
                  </a:moveTo>
                  <a:cubicBezTo>
                    <a:pt x="13794" y="173375"/>
                    <a:pt x="-40545" y="-173375"/>
                    <a:pt x="125394" y="-173375"/>
                  </a:cubicBezTo>
                </a:path>
              </a:pathLst>
            </a:custGeom>
            <a:noFill/>
            <a:ln w="15200" cap="rnd">
              <a:solidFill>
                <a:srgbClr val="96E54E"/>
              </a:solidFill>
              <a:round/>
            </a:ln>
          </p:spPr>
        </p:sp>
        <p:sp>
          <p:nvSpPr>
            <p:cNvPr id="100" name="SubTopic"/>
            <p:cNvSpPr/>
            <p:nvPr/>
          </p:nvSpPr>
          <p:spPr>
            <a:xfrm>
              <a:off x="16061" y="4857"/>
              <a:ext cx="1670"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lang="zh-CN" sz="2400">
                  <a:solidFill>
                    <a:srgbClr val="303030"/>
                  </a:solidFill>
                  <a:latin typeface="Times New Roman" panose="02020603050405020304" pitchFamily="18" charset="0"/>
                </a:rPr>
                <a:t>参照物</a:t>
              </a:r>
              <a:endParaRPr lang="zh-CN" sz="2400">
                <a:solidFill>
                  <a:srgbClr val="303030"/>
                </a:solidFill>
                <a:latin typeface="Times New Roman" panose="02020603050405020304" pitchFamily="18" charset="0"/>
              </a:endParaRPr>
            </a:p>
          </p:txBody>
        </p:sp>
      </p:gr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linds(horizontal)">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linds(horizontal)">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blinds(horizontal)">
                                      <p:cBhvr>
                                        <p:cTn id="22" dur="500"/>
                                        <p:tgtEl>
                                          <p:spTgt spid="8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blinds(horizontal)">
                                      <p:cBhvr>
                                        <p:cTn id="27" dur="500"/>
                                        <p:tgtEl>
                                          <p:spTgt spid="9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blinds(horizontal)">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blinds(horizontal)">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blinds(horizontal)">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blinds(horizontal)">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blinds(horizontal)">
                                      <p:cBhvr>
                                        <p:cTn id="52" dur="500"/>
                                        <p:tgtEl>
                                          <p:spTgt spid="6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blinds(horizontal)">
                                      <p:cBhvr>
                                        <p:cTn id="57" dur="500"/>
                                        <p:tgtEl>
                                          <p:spTgt spid="6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blinds(horizontal)">
                                      <p:cBhvr>
                                        <p:cTn id="62" dur="500"/>
                                        <p:tgtEl>
                                          <p:spTgt spid="9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blinds(horizontal)">
                                      <p:cBhvr>
                                        <p:cTn id="67" dur="500"/>
                                        <p:tgtEl>
                                          <p:spTgt spid="6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blinds(horizontal)">
                                      <p:cBhvr>
                                        <p:cTn id="72" dur="500"/>
                                        <p:tgtEl>
                                          <p:spTgt spid="7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blinds(horizontal)">
                                      <p:cBhvr>
                                        <p:cTn id="77" dur="500"/>
                                        <p:tgtEl>
                                          <p:spTgt spid="7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linds(horizontal)">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98"/>
                                        </p:tgtEl>
                                        <p:attrNameLst>
                                          <p:attrName>style.visibility</p:attrName>
                                        </p:attrNameLst>
                                      </p:cBhvr>
                                      <p:to>
                                        <p:strVal val="visible"/>
                                      </p:to>
                                    </p:set>
                                    <p:animEffect transition="in" filter="blinds(horizontal)">
                                      <p:cBhvr>
                                        <p:cTn id="87" dur="500"/>
                                        <p:tgtEl>
                                          <p:spTgt spid="9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blinds(horizontal)">
                                      <p:cBhvr>
                                        <p:cTn id="92" dur="500"/>
                                        <p:tgtEl>
                                          <p:spTgt spid="77"/>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80"/>
                                        </p:tgtEl>
                                        <p:attrNameLst>
                                          <p:attrName>style.visibility</p:attrName>
                                        </p:attrNameLst>
                                      </p:cBhvr>
                                      <p:to>
                                        <p:strVal val="visible"/>
                                      </p:to>
                                    </p:set>
                                    <p:animEffect transition="in" filter="blinds(horizontal)">
                                      <p:cBhvr>
                                        <p:cTn id="97" dur="500"/>
                                        <p:tgtEl>
                                          <p:spTgt spid="8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blinds(horizontal)">
                                      <p:cBhvr>
                                        <p:cTn id="102" dur="500"/>
                                        <p:tgtEl>
                                          <p:spTgt spid="34"/>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blinds(horizontal)">
                                      <p:cBhvr>
                                        <p:cTn id="107" dur="500"/>
                                        <p:tgtEl>
                                          <p:spTgt spid="41"/>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blinds(horizontal)">
                                      <p:cBhvr>
                                        <p:cTn id="112" dur="500"/>
                                        <p:tgtEl>
                                          <p:spTgt spid="83"/>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blinds(horizontal)">
                                      <p:cBhvr>
                                        <p:cTn id="117" dur="500"/>
                                        <p:tgtEl>
                                          <p:spTgt spid="44"/>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86"/>
                                        </p:tgtEl>
                                        <p:attrNameLst>
                                          <p:attrName>style.visibility</p:attrName>
                                        </p:attrNameLst>
                                      </p:cBhvr>
                                      <p:to>
                                        <p:strVal val="visible"/>
                                      </p:to>
                                    </p:set>
                                    <p:animEffect transition="in" filter="blinds(horizontal)">
                                      <p:cBhvr>
                                        <p:cTn id="122" dur="500"/>
                                        <p:tgtEl>
                                          <p:spTgt spid="86"/>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blinds(horizontal)">
                                      <p:cBhvr>
                                        <p:cTn id="127" dur="500"/>
                                        <p:tgtEl>
                                          <p:spTgt spid="26"/>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blinds(horizontal)">
                                      <p:cBhvr>
                                        <p:cTn id="1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999173" y="2438400"/>
            <a:ext cx="10194290"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6.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P13</a:t>
            </a:r>
            <a:r>
              <a:rPr lang="zh-CN" sz="2400" b="0">
                <a:latin typeface="Times New Roman" panose="02020603050405020304" pitchFamily="18" charset="0"/>
                <a:cs typeface="Times New Roman" panose="02020603050405020304" pitchFamily="18" charset="0"/>
              </a:rPr>
              <a:t>，想想议议</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生活中，我们常采用一些粗略的方法来测量长度，小高想利用自己的步长和停表估测教学楼的长度和自己步行的速度，他先测出步长为</a:t>
            </a:r>
            <a:r>
              <a:rPr lang="en-US" sz="2400" b="0">
                <a:latin typeface="Times New Roman" panose="02020603050405020304" pitchFamily="18" charset="0"/>
                <a:cs typeface="Times New Roman" panose="02020603050405020304" pitchFamily="18" charset="0"/>
              </a:rPr>
              <a:t>0.5 m</a:t>
            </a:r>
            <a:r>
              <a:rPr lang="zh-CN" sz="2400" b="0">
                <a:latin typeface="Times New Roman" panose="02020603050405020304" pitchFamily="18" charset="0"/>
                <a:cs typeface="Times New Roman" panose="02020603050405020304" pitchFamily="18" charset="0"/>
              </a:rPr>
              <a:t>，然后从教学楼的一端走到另一端，用时</a:t>
            </a:r>
            <a:r>
              <a:rPr lang="en-US" sz="2400" b="0">
                <a:latin typeface="Times New Roman" panose="02020603050405020304" pitchFamily="18" charset="0"/>
                <a:cs typeface="Times New Roman" panose="02020603050405020304" pitchFamily="18" charset="0"/>
              </a:rPr>
              <a:t>40 s</a:t>
            </a:r>
            <a:r>
              <a:rPr lang="zh-CN" sz="2400" b="0">
                <a:latin typeface="Times New Roman" panose="02020603050405020304" pitchFamily="18" charset="0"/>
                <a:cs typeface="Times New Roman" panose="02020603050405020304" pitchFamily="18" charset="0"/>
              </a:rPr>
              <a:t>，共走了</a:t>
            </a:r>
            <a:r>
              <a:rPr lang="en-US" sz="2400" b="0">
                <a:latin typeface="Times New Roman" panose="02020603050405020304" pitchFamily="18" charset="0"/>
                <a:cs typeface="Times New Roman" panose="02020603050405020304" pitchFamily="18" charset="0"/>
              </a:rPr>
              <a:t>94</a:t>
            </a:r>
            <a:r>
              <a:rPr lang="zh-CN" sz="2400" b="0">
                <a:latin typeface="Times New Roman" panose="02020603050405020304" pitchFamily="18" charset="0"/>
                <a:cs typeface="Times New Roman" panose="02020603050405020304" pitchFamily="18" charset="0"/>
              </a:rPr>
              <a:t>步，则教学楼的长度是</a:t>
            </a:r>
            <a:r>
              <a:rPr lang="en-US" sz="2400" b="0">
                <a:latin typeface="Times New Roman" panose="02020603050405020304" pitchFamily="18" charset="0"/>
                <a:cs typeface="Times New Roman" panose="02020603050405020304" pitchFamily="18" charset="0"/>
              </a:rPr>
              <a:t>______m</a:t>
            </a:r>
            <a:r>
              <a:rPr lang="zh-CN" sz="2400" b="0">
                <a:latin typeface="Times New Roman" panose="02020603050405020304" pitchFamily="18" charset="0"/>
                <a:cs typeface="Times New Roman" panose="02020603050405020304" pitchFamily="18" charset="0"/>
              </a:rPr>
              <a:t>，他的步行速度是</a:t>
            </a:r>
            <a:r>
              <a:rPr lang="en-US" sz="2400" b="0">
                <a:latin typeface="Times New Roman" panose="02020603050405020304" pitchFamily="18" charset="0"/>
                <a:cs typeface="Times New Roman" panose="02020603050405020304" pitchFamily="18" charset="0"/>
              </a:rPr>
              <a:t>__________m/s.</a:t>
            </a:r>
            <a:endParaRPr lang="zh-CN" altLang="en-US">
              <a:latin typeface="Times New Roman" panose="02020603050405020304" pitchFamily="18" charset="0"/>
              <a:cs typeface="Times New Roman" panose="02020603050405020304" pitchFamily="18" charset="0"/>
            </a:endParaRPr>
          </a:p>
        </p:txBody>
      </p:sp>
      <p:sp>
        <p:nvSpPr>
          <p:cNvPr id="107" name="文本框 106"/>
          <p:cNvSpPr txBox="1"/>
          <p:nvPr/>
        </p:nvSpPr>
        <p:spPr>
          <a:xfrm>
            <a:off x="4364038" y="4028440"/>
            <a:ext cx="674370" cy="645160"/>
          </a:xfrm>
          <a:prstGeom prst="rect">
            <a:avLst/>
          </a:prstGeom>
          <a:noFill/>
          <a:ln w="9525">
            <a:noFill/>
          </a:ln>
        </p:spPr>
        <p:txBody>
          <a:bodyPr wrap="square">
            <a:spAutoFit/>
          </a:bodyPr>
          <a:p>
            <a:pPr indent="0">
              <a:lnSpc>
                <a:spcPct val="150000"/>
              </a:lnSpc>
            </a:pPr>
            <a:r>
              <a:rPr lang="en-US" sz="2400" b="0">
                <a:solidFill>
                  <a:srgbClr val="FF0000"/>
                </a:solidFill>
                <a:latin typeface="Times New Roman" panose="02020603050405020304" pitchFamily="18" charset="0"/>
                <a:ea typeface="宋体" panose="02010600030101010101" pitchFamily="2" charset="-122"/>
              </a:rPr>
              <a:t>47</a:t>
            </a:r>
            <a:endParaRPr lang="zh-CN" altLang="en-US"/>
          </a:p>
        </p:txBody>
      </p:sp>
      <p:sp>
        <p:nvSpPr>
          <p:cNvPr id="2" name="文本框 1"/>
          <p:cNvSpPr txBox="1"/>
          <p:nvPr/>
        </p:nvSpPr>
        <p:spPr>
          <a:xfrm>
            <a:off x="8009573" y="4192905"/>
            <a:ext cx="10655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1.175</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4853" y="3011805"/>
            <a:ext cx="10630535" cy="3415030"/>
            <a:chOff x="1381" y="4831"/>
            <a:chExt cx="16741" cy="5378"/>
          </a:xfrm>
        </p:grpSpPr>
        <p:sp>
          <p:nvSpPr>
            <p:cNvPr id="105" name="文本框 104"/>
            <p:cNvSpPr txBox="1"/>
            <p:nvPr/>
          </p:nvSpPr>
          <p:spPr>
            <a:xfrm>
              <a:off x="1381" y="4831"/>
              <a:ext cx="16741" cy="5378"/>
            </a:xfrm>
            <a:prstGeom prst="rect">
              <a:avLst/>
            </a:prstGeom>
            <a:noFill/>
            <a:ln w="9525">
              <a:noFill/>
            </a:ln>
          </p:spPr>
          <p:txBody>
            <a:bodyPr wrap="square">
              <a:spAutoFit/>
            </a:bodyPr>
            <a:p>
              <a:pPr indent="0">
                <a:lnSpc>
                  <a:spcPct val="150000"/>
                </a:lnSpc>
              </a:pPr>
              <a:r>
                <a:rPr lang="zh-CN" sz="2400" b="0">
                  <a:ea typeface="宋体" panose="02010600030101010101" pitchFamily="2" charset="-122"/>
                </a:rPr>
                <a:t>【设计与进行实验】</a:t>
              </a:r>
              <a:r>
                <a:rPr lang="en-US" sz="2400" b="0">
                  <a:latin typeface="Times New Roman" panose="02020603050405020304" pitchFamily="18" charset="0"/>
                  <a:ea typeface="宋体" panose="02010600030101010101" pitchFamily="2" charset="-122"/>
                </a:rPr>
                <a:t>1. </a:t>
              </a:r>
              <a:r>
                <a:rPr lang="zh-CN" sz="2400" b="0">
                  <a:ea typeface="宋体" panose="02010600030101010101" pitchFamily="2" charset="-122"/>
                </a:rPr>
                <a:t>实验装置图</a:t>
              </a:r>
              <a:r>
                <a:rPr lang="en-US" sz="2400" b="0">
                  <a:latin typeface="Times New Roman" panose="02020603050405020304" pitchFamily="18" charset="0"/>
                  <a:ea typeface="宋体" panose="02010600030101010101" pitchFamily="2" charset="-122"/>
                </a:rPr>
                <a:t>2. </a:t>
              </a:r>
              <a:r>
                <a:rPr lang="zh-CN" sz="2400" b="0">
                  <a:ea typeface="宋体" panose="02010600030101010101" pitchFamily="2" charset="-122"/>
                </a:rPr>
                <a:t>实验原理</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3. </a:t>
              </a:r>
              <a:r>
                <a:rPr lang="zh-CN" sz="2400" b="0">
                  <a:ea typeface="宋体" panose="02010600030101010101" pitchFamily="2" charset="-122"/>
                </a:rPr>
                <a:t>主要实验器材及操作</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刻度尺的使用和读数</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测量小车运动的路程；测量时应</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头对头</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尾对尾</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进行测量</a:t>
              </a:r>
              <a:r>
                <a:rPr lang="en-US" sz="2400" b="0">
                  <a:latin typeface="Times New Roman" panose="02020603050405020304" pitchFamily="18" charset="0"/>
                  <a:ea typeface="宋体" panose="02010600030101010101" pitchFamily="2" charset="-122"/>
                </a:rPr>
                <a:t>)</a:t>
              </a:r>
              <a:endParaRPr lang="zh-CN" altLang="en-US"/>
            </a:p>
          </p:txBody>
        </p:sp>
        <p:graphicFrame>
          <p:nvGraphicFramePr>
            <p:cNvPr id="8" name="对象 7">
              <a:hlinkClick r:id="" action="ppaction://ole?verb="/>
            </p:cNvPr>
            <p:cNvGraphicFramePr>
              <a:graphicFrameLocks noChangeAspect="1"/>
            </p:cNvGraphicFramePr>
            <p:nvPr/>
          </p:nvGraphicFramePr>
          <p:xfrm>
            <a:off x="4291" y="6501"/>
            <a:ext cx="1060" cy="1174"/>
          </p:xfrm>
          <a:graphic>
            <a:graphicData uri="http://schemas.openxmlformats.org/presentationml/2006/ole">
              <mc:AlternateContent xmlns:mc="http://schemas.openxmlformats.org/markup-compatibility/2006">
                <mc:Choice xmlns:v="urn:schemas-microsoft-com:vml" Requires="v">
                  <p:oleObj spid="_x0000_s1025" name="" r:id="rId1" imgW="355600" imgH="393700" progId="Equation.KSEE3">
                    <p:embed/>
                  </p:oleObj>
                </mc:Choice>
                <mc:Fallback>
                  <p:oleObj name="" r:id="rId1" imgW="355600" imgH="393700" progId="Equation.KSEE3">
                    <p:embed/>
                    <p:pic>
                      <p:nvPicPr>
                        <p:cNvPr id="0" name="图片 1024"/>
                        <p:cNvPicPr/>
                        <p:nvPr/>
                      </p:nvPicPr>
                      <p:blipFill>
                        <a:blip r:embed="rId2"/>
                        <a:stretch>
                          <a:fillRect/>
                        </a:stretch>
                      </p:blipFill>
                      <p:spPr>
                        <a:xfrm>
                          <a:off x="4291" y="6501"/>
                          <a:ext cx="1060" cy="1174"/>
                        </a:xfrm>
                        <a:prstGeom prst="rect">
                          <a:avLst/>
                        </a:prstGeom>
                      </p:spPr>
                    </p:pic>
                  </p:oleObj>
                </mc:Fallback>
              </mc:AlternateContent>
            </a:graphicData>
          </a:graphic>
        </p:graphicFrame>
      </p:grpSp>
      <p:grpSp>
        <p:nvGrpSpPr>
          <p:cNvPr id="14" name="组合 13"/>
          <p:cNvGrpSpPr/>
          <p:nvPr/>
        </p:nvGrpSpPr>
        <p:grpSpPr>
          <a:xfrm>
            <a:off x="2207424" y="909980"/>
            <a:ext cx="7909560" cy="645795"/>
            <a:chOff x="3297" y="1732"/>
            <a:chExt cx="12456" cy="1017"/>
          </a:xfrm>
        </p:grpSpPr>
        <p:pic>
          <p:nvPicPr>
            <p:cNvPr id="15" name="图片 12" descr="2020试题研究版式22"/>
            <p:cNvPicPr>
              <a:picLocks noChangeAspect="1"/>
            </p:cNvPicPr>
            <p:nvPr/>
          </p:nvPicPr>
          <p:blipFill>
            <a:blip r:embed="rId3"/>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9" name="组合 8"/>
          <p:cNvGrpSpPr/>
          <p:nvPr/>
        </p:nvGrpSpPr>
        <p:grpSpPr>
          <a:xfrm>
            <a:off x="733743" y="2485335"/>
            <a:ext cx="1848485" cy="521970"/>
            <a:chOff x="1642" y="4118"/>
            <a:chExt cx="2911" cy="822"/>
          </a:xfrm>
        </p:grpSpPr>
        <p:pic>
          <p:nvPicPr>
            <p:cNvPr id="10" name="图片 9" descr="方块小标3字"/>
            <p:cNvPicPr>
              <a:picLocks noChangeAspect="1"/>
            </p:cNvPicPr>
            <p:nvPr/>
          </p:nvPicPr>
          <p:blipFill>
            <a:blip r:embed="rId4"/>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9228480" y="2942301"/>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64" name="组合 63"/>
          <p:cNvGrpSpPr/>
          <p:nvPr/>
        </p:nvGrpSpPr>
        <p:grpSpPr>
          <a:xfrm>
            <a:off x="722313" y="1744980"/>
            <a:ext cx="9502140" cy="558165"/>
            <a:chOff x="1388" y="4017"/>
            <a:chExt cx="14964" cy="879"/>
          </a:xfrm>
        </p:grpSpPr>
        <p:pic>
          <p:nvPicPr>
            <p:cNvPr id="65" name="图片 64" descr="无序号考点3字以上"/>
            <p:cNvPicPr>
              <a:picLocks noChangeAspect="1"/>
            </p:cNvPicPr>
            <p:nvPr/>
          </p:nvPicPr>
          <p:blipFill>
            <a:blip r:embed="rId5"/>
            <a:stretch>
              <a:fillRect/>
            </a:stretch>
          </p:blipFill>
          <p:spPr>
            <a:xfrm>
              <a:off x="1388" y="4017"/>
              <a:ext cx="1740" cy="879"/>
            </a:xfrm>
            <a:prstGeom prst="rect">
              <a:avLst/>
            </a:prstGeom>
          </p:spPr>
        </p:pic>
        <p:grpSp>
          <p:nvGrpSpPr>
            <p:cNvPr id="66" name="组合 65"/>
            <p:cNvGrpSpPr/>
            <p:nvPr/>
          </p:nvGrpSpPr>
          <p:grpSpPr>
            <a:xfrm>
              <a:off x="1570" y="4047"/>
              <a:ext cx="14782" cy="824"/>
              <a:chOff x="1457" y="4047"/>
              <a:chExt cx="14782" cy="824"/>
            </a:xfrm>
          </p:grpSpPr>
          <p:sp>
            <p:nvSpPr>
              <p:cNvPr id="67" name="文本框 66"/>
              <p:cNvSpPr txBox="1"/>
              <p:nvPr/>
            </p:nvSpPr>
            <p:spPr>
              <a:xfrm>
                <a:off x="1457" y="4049"/>
                <a:ext cx="1558"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实验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68" name="文本框 67"/>
              <p:cNvSpPr txBox="1"/>
              <p:nvPr/>
            </p:nvSpPr>
            <p:spPr>
              <a:xfrm>
                <a:off x="3536" y="4047"/>
                <a:ext cx="12703" cy="822"/>
              </a:xfrm>
              <a:prstGeom prst="rect">
                <a:avLst/>
              </a:prstGeom>
              <a:noFill/>
            </p:spPr>
            <p:txBody>
              <a:bodyPr wrap="square" rtlCol="0">
                <a:spAutoFit/>
              </a:bodyPr>
              <a:p>
                <a:r>
                  <a:rPr sz="2800" dirty="0">
                    <a:latin typeface="黑体" panose="02010609060101010101" pitchFamily="49" charset="-122"/>
                    <a:ea typeface="黑体" panose="02010609060101010101" pitchFamily="49" charset="-122"/>
                    <a:cs typeface="Times New Roman" panose="02020603050405020304" pitchFamily="18" charset="0"/>
                  </a:rPr>
                  <a:t>测量物体运动的平均速度</a:t>
                </a:r>
                <a:endParaRPr sz="2400" dirty="0">
                  <a:latin typeface="Times New Roman" panose="02020603050405020304" pitchFamily="18" charset="0"/>
                  <a:cs typeface="Times New Roman" panose="02020603050405020304" pitchFamily="18" charset="0"/>
                </a:endParaRPr>
              </a:p>
            </p:txBody>
          </p:sp>
        </p:grpSp>
      </p:grpSp>
      <p:pic>
        <p:nvPicPr>
          <p:cNvPr id="3" name="图片 -2147482249"/>
          <p:cNvPicPr>
            <a:picLocks noChangeAspect="1"/>
          </p:cNvPicPr>
          <p:nvPr/>
        </p:nvPicPr>
        <p:blipFill>
          <a:blip r:embed="rId6"/>
          <a:stretch>
            <a:fillRect/>
          </a:stretch>
        </p:blipFill>
        <p:spPr>
          <a:xfrm>
            <a:off x="4099243" y="3295015"/>
            <a:ext cx="4553585" cy="1411605"/>
          </a:xfrm>
          <a:prstGeom prst="rect">
            <a:avLst/>
          </a:prstGeom>
          <a:noFill/>
          <a:ln w="9525">
            <a:noFill/>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1000443" y="1056005"/>
            <a:ext cx="10317480"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金属片的作用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确定终点的位置，便于测量时间</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4. </a:t>
            </a:r>
            <a:r>
              <a:rPr lang="zh-CN" sz="2400" b="0">
                <a:ea typeface="宋体" panose="02010600030101010101" pitchFamily="2" charset="-122"/>
              </a:rPr>
              <a:t>实验中增大或减小平均速度的操作</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适当改变斜面</a:t>
            </a:r>
            <a:r>
              <a:rPr lang="zh-CN" sz="2400" b="0" u="sng">
                <a:ea typeface="宋体" panose="02010600030101010101" pitchFamily="2" charset="-122"/>
              </a:rPr>
              <a:t>倾斜程度</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5. </a:t>
            </a:r>
            <a:r>
              <a:rPr lang="zh-CN" sz="2400" b="0">
                <a:ea typeface="宋体" panose="02010600030101010101" pitchFamily="2" charset="-122"/>
              </a:rPr>
              <a:t>实验中斜面倾斜程度</a:t>
            </a:r>
            <a:r>
              <a:rPr lang="zh-CN" sz="2400" b="0" u="sng">
                <a:ea typeface="宋体" panose="02010600030101010101" pitchFamily="2" charset="-122"/>
              </a:rPr>
              <a:t>不宜过大也不宜过小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如果倾斜程度过大，小车运行较快，不利于时间测量；倾角过小会造成各阶段测出的平均速度太过接近</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6. </a:t>
            </a:r>
            <a:r>
              <a:rPr lang="zh-CN" sz="2400" b="0">
                <a:ea typeface="宋体" panose="02010600030101010101" pitchFamily="2" charset="-122"/>
              </a:rPr>
              <a:t>多次测量时的注意事项</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每次测量时必须让小车</a:t>
            </a:r>
            <a:r>
              <a:rPr lang="zh-CN" sz="2400" b="0" u="sng">
                <a:ea typeface="宋体" panose="02010600030101010101" pitchFamily="2" charset="-122"/>
              </a:rPr>
              <a:t>从斜面的同一位置</a:t>
            </a:r>
            <a:r>
              <a:rPr lang="zh-CN" sz="2400" b="0">
                <a:ea typeface="宋体" panose="02010600030101010101" pitchFamily="2" charset="-122"/>
              </a:rPr>
              <a:t>由静止开始下滑</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7. </a:t>
            </a:r>
            <a:r>
              <a:rPr lang="zh-CN" sz="2400" b="0">
                <a:ea typeface="宋体" panose="02010600030101010101" pitchFamily="2" charset="-122"/>
              </a:rPr>
              <a:t>实验表格的设计及数据记录</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注意：物理量带单位、至少三组数据</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【分析实验数据，总结结论】</a:t>
            </a:r>
            <a:r>
              <a:rPr lang="en-US" sz="2400" b="0">
                <a:latin typeface="Times New Roman" panose="02020603050405020304" pitchFamily="18" charset="0"/>
                <a:ea typeface="宋体" panose="02010600030101010101" pitchFamily="2" charset="-122"/>
              </a:rPr>
              <a:t>8. </a:t>
            </a:r>
            <a:r>
              <a:rPr lang="zh-CN" sz="2400" b="0">
                <a:ea typeface="宋体" panose="02010600030101010101" pitchFamily="2" charset="-122"/>
              </a:rPr>
              <a:t>根据表格数据计算小车在不同阶段的平均速度</a:t>
            </a:r>
            <a:endParaRPr lang="zh-CN" alt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93763" y="993775"/>
            <a:ext cx="10586085" cy="5077460"/>
            <a:chOff x="1359" y="1394"/>
            <a:chExt cx="16671" cy="7996"/>
          </a:xfrm>
        </p:grpSpPr>
        <p:sp>
          <p:nvSpPr>
            <p:cNvPr id="105" name="文本框 104"/>
            <p:cNvSpPr txBox="1"/>
            <p:nvPr/>
          </p:nvSpPr>
          <p:spPr>
            <a:xfrm>
              <a:off x="1359" y="1394"/>
              <a:ext cx="16671" cy="7996"/>
            </a:xfrm>
            <a:prstGeom prst="rect">
              <a:avLst/>
            </a:prstGeom>
            <a:noFill/>
            <a:ln w="9525">
              <a:noFill/>
            </a:ln>
          </p:spPr>
          <p:txBody>
            <a:bodyPr wrap="square">
              <a:spAutoFit/>
            </a:bodyPr>
            <a:p>
              <a:pPr indent="0">
                <a:lnSpc>
                  <a:spcPct val="150000"/>
                </a:lnSpc>
              </a:pPr>
              <a:r>
                <a:rPr lang="zh-CN" sz="2400" b="0">
                  <a:ea typeface="宋体" panose="02010600030101010101" pitchFamily="2" charset="-122"/>
                </a:rPr>
                <a:t>【交流与反思】</a:t>
              </a:r>
              <a:r>
                <a:rPr lang="en-US" sz="2400" b="0">
                  <a:latin typeface="Times New Roman" panose="02020603050405020304" pitchFamily="18" charset="0"/>
                  <a:ea typeface="宋体" panose="02010600030101010101" pitchFamily="2" charset="-122"/>
                </a:rPr>
                <a:t>9. </a:t>
              </a:r>
              <a:r>
                <a:rPr lang="zh-CN" sz="2400" b="0">
                  <a:ea typeface="宋体" panose="02010600030101010101" pitchFamily="2" charset="-122"/>
                </a:rPr>
                <a:t>误差分析</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主要来自于</a:t>
              </a:r>
              <a:r>
                <a:rPr lang="zh-CN" sz="2400" b="0" u="sng">
                  <a:ea typeface="宋体" panose="02010600030101010101" pitchFamily="2" charset="-122"/>
                </a:rPr>
                <a:t>时间测量</a:t>
              </a:r>
              <a:r>
                <a:rPr lang="zh-CN" sz="2400" b="0">
                  <a:ea typeface="宋体" panose="02010600030101010101" pitchFamily="2" charset="-122"/>
                </a:rPr>
                <a:t>产生的误差</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测量时间偏大，导致速度偏小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原因为小车过了终点才停止计时或小车未开始运动提前计时</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测量时间偏小，导致速度偏大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原因为小车未达终点停止计时或小车运动后才开始计时</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10. </a:t>
              </a:r>
              <a:r>
                <a:rPr lang="zh-CN" sz="2400" b="0">
                  <a:ea typeface="宋体" panose="02010600030101010101" pitchFamily="2" charset="-122"/>
                </a:rPr>
                <a:t>实验评估：</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平均速度计算方法的评估</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平均速度＝             ，不能用前、后两个阶段的平均速度之和除以</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来计算</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graphicFrame>
          <p:nvGraphicFramePr>
            <p:cNvPr id="2" name="对象 1">
              <a:hlinkClick r:id="" action="ppaction://ole?verb="/>
            </p:cNvPr>
            <p:cNvGraphicFramePr>
              <a:graphicFrameLocks noChangeAspect="1"/>
            </p:cNvGraphicFramePr>
            <p:nvPr/>
          </p:nvGraphicFramePr>
          <p:xfrm>
            <a:off x="9998" y="7383"/>
            <a:ext cx="1572" cy="1266"/>
          </p:xfrm>
          <a:graphic>
            <a:graphicData uri="http://schemas.openxmlformats.org/presentationml/2006/ole">
              <mc:AlternateContent xmlns:mc="http://schemas.openxmlformats.org/markup-compatibility/2006">
                <mc:Choice xmlns:v="urn:schemas-microsoft-com:vml" Requires="v">
                  <p:oleObj spid="_x0000_s2049" name="" r:id="rId1" imgW="520700" imgH="419100" progId="Equation.KSEE3">
                    <p:embed/>
                  </p:oleObj>
                </mc:Choice>
                <mc:Fallback>
                  <p:oleObj name="" r:id="rId1" imgW="520700" imgH="419100" progId="Equation.KSEE3">
                    <p:embed/>
                    <p:pic>
                      <p:nvPicPr>
                        <p:cNvPr id="0" name="图片 2048"/>
                        <p:cNvPicPr/>
                        <p:nvPr/>
                      </p:nvPicPr>
                      <p:blipFill>
                        <a:blip r:embed="rId2"/>
                        <a:stretch>
                          <a:fillRect/>
                        </a:stretch>
                      </p:blipFill>
                      <p:spPr>
                        <a:xfrm>
                          <a:off x="9998" y="7383"/>
                          <a:ext cx="1572" cy="1266"/>
                        </a:xfrm>
                        <a:prstGeom prst="rect">
                          <a:avLst/>
                        </a:prstGeom>
                      </p:spPr>
                    </p:pic>
                  </p:oleObj>
                </mc:Fallback>
              </mc:AlternateContent>
            </a:graphicData>
          </a:graphic>
        </p:graphicFrame>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1157288" y="1506220"/>
            <a:ext cx="9877425"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测量小车后半程平均速度方法的评估</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由于小车经过中点的速度不为</a:t>
            </a:r>
            <a:r>
              <a:rPr lang="en-US" sz="2400" b="0">
                <a:latin typeface="Times New Roman" panose="02020603050405020304" pitchFamily="18" charset="0"/>
                <a:ea typeface="宋体" panose="02010600030101010101" pitchFamily="2" charset="-122"/>
              </a:rPr>
              <a:t>0</a:t>
            </a:r>
            <a:r>
              <a:rPr lang="zh-CN" sz="2400" b="0">
                <a:ea typeface="宋体" panose="02010600030101010101" pitchFamily="2" charset="-122"/>
              </a:rPr>
              <a:t>，因此不能用小车从中点由静止开始下滑运动到终点的路程和时间来计算后半程的平均速度</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11. </a:t>
            </a:r>
            <a:r>
              <a:rPr lang="zh-CN" sz="2400" b="0">
                <a:ea typeface="宋体" panose="02010600030101010101" pitchFamily="2" charset="-122"/>
              </a:rPr>
              <a:t>探究小车的平均速度是否和质量有关</a:t>
            </a:r>
            <a:r>
              <a:rPr lang="en-US" sz="2400" b="0">
                <a:latin typeface="Times New Roman" panose="02020603050405020304" pitchFamily="18" charset="0"/>
                <a:ea typeface="宋体" panose="02010600030101010101" pitchFamily="2" charset="-122"/>
              </a:rPr>
              <a:t>12. </a:t>
            </a:r>
            <a:r>
              <a:rPr lang="zh-CN" sz="2400" b="0">
                <a:ea typeface="宋体" panose="02010600030101010101" pitchFamily="2" charset="-122"/>
              </a:rPr>
              <a:t>小车在斜面下滑过程中运动状态的判断</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做</a:t>
            </a:r>
            <a:r>
              <a:rPr lang="zh-CN" sz="2400" b="0" u="sng">
                <a:ea typeface="宋体" panose="02010600030101010101" pitchFamily="2" charset="-122"/>
              </a:rPr>
              <a:t>变速运动或加速运动</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13. </a:t>
            </a:r>
            <a:r>
              <a:rPr lang="zh-CN" sz="2400" b="0">
                <a:ea typeface="宋体" panose="02010600030101010101" pitchFamily="2" charset="-122"/>
              </a:rPr>
              <a:t>判断小车在运动过程中</a:t>
            </a:r>
            <a:r>
              <a:rPr lang="zh-CN" sz="2400" b="0" u="sng">
                <a:ea typeface="宋体" panose="02010600030101010101" pitchFamily="2" charset="-122"/>
              </a:rPr>
              <a:t>机械能</a:t>
            </a:r>
            <a:r>
              <a:rPr lang="zh-CN" sz="2400" b="0">
                <a:ea typeface="宋体" panose="02010600030101010101" pitchFamily="2" charset="-122"/>
              </a:rPr>
              <a:t>的转化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小车重力势能</a:t>
            </a:r>
            <a:r>
              <a:rPr lang="zh-CN" sz="2400" b="0" u="sng">
                <a:ea typeface="宋体" panose="02010600030101010101" pitchFamily="2" charset="-122"/>
              </a:rPr>
              <a:t>减小</a:t>
            </a:r>
            <a:r>
              <a:rPr lang="zh-CN" sz="2400" b="0">
                <a:ea typeface="宋体" panose="02010600030101010101" pitchFamily="2" charset="-122"/>
              </a:rPr>
              <a:t>，动能</a:t>
            </a:r>
            <a:r>
              <a:rPr lang="zh-CN" sz="2400" b="0" u="sng">
                <a:ea typeface="宋体" panose="02010600030101010101" pitchFamily="2" charset="-122"/>
              </a:rPr>
              <a:t>增大</a:t>
            </a:r>
            <a:r>
              <a:rPr lang="zh-CN" sz="2400" b="0">
                <a:ea typeface="宋体" panose="02010600030101010101" pitchFamily="2" charset="-122"/>
              </a:rPr>
              <a:t>；重力势能转化为</a:t>
            </a:r>
            <a:r>
              <a:rPr lang="zh-CN" sz="2400" b="0" u="sng">
                <a:ea typeface="宋体" panose="02010600030101010101" pitchFamily="2" charset="-122"/>
              </a:rPr>
              <a:t>动能</a:t>
            </a:r>
            <a:r>
              <a:rPr lang="zh-CN" sz="2400" b="0">
                <a:ea typeface="宋体" panose="02010600030101010101" pitchFamily="2" charset="-122"/>
              </a:rPr>
              <a:t>和内能</a:t>
            </a:r>
            <a:r>
              <a:rPr lang="en-US" sz="2400" b="0">
                <a:latin typeface="Times New Roman" panose="02020603050405020304" pitchFamily="18" charset="0"/>
                <a:ea typeface="宋体" panose="02010600030101010101" pitchFamily="2" charset="-122"/>
              </a:rPr>
              <a:t>)</a:t>
            </a:r>
            <a:endParaRPr lang="zh-CN"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文本框 104"/>
          <p:cNvSpPr txBox="1"/>
          <p:nvPr/>
        </p:nvSpPr>
        <p:spPr>
          <a:xfrm>
            <a:off x="710883" y="1287780"/>
            <a:ext cx="10709275" cy="5077460"/>
          </a:xfrm>
          <a:prstGeom prst="rect">
            <a:avLst/>
          </a:prstGeom>
          <a:noFill/>
          <a:ln w="9525">
            <a:noFill/>
          </a:ln>
        </p:spPr>
        <p:txBody>
          <a:bodyPr wrap="square">
            <a:spAutoFit/>
          </a:bodyPr>
          <a:p>
            <a:pPr indent="0">
              <a:lnSpc>
                <a:spcPct val="150000"/>
              </a:lnSpc>
            </a:pPr>
            <a:r>
              <a:rPr lang="zh-CN" sz="2400" b="0">
                <a:latin typeface="Times New Roman" panose="02020603050405020304" pitchFamily="18" charset="0"/>
                <a:cs typeface="Times New Roman" panose="02020603050405020304" pitchFamily="18" charset="0"/>
              </a:rPr>
              <a:t>例　如图是小明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测量小车的平均速度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的实验装置，让小车从斜面的</a:t>
            </a:r>
            <a:r>
              <a:rPr lang="en-US" sz="2400" b="0" i="1">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cs typeface="Times New Roman" panose="02020603050405020304" pitchFamily="18" charset="0"/>
              </a:rPr>
              <a:t>点由静止滑下，分别测出小车到达</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点和</a:t>
            </a:r>
            <a:r>
              <a:rPr lang="en-US" sz="2400" b="0" i="1">
                <a:latin typeface="Times New Roman" panose="02020603050405020304" pitchFamily="18" charset="0"/>
                <a:cs typeface="Times New Roman" panose="02020603050405020304" pitchFamily="18" charset="0"/>
              </a:rPr>
              <a:t>C</a:t>
            </a:r>
            <a:r>
              <a:rPr lang="zh-CN" sz="2400" b="0">
                <a:latin typeface="Times New Roman" panose="02020603050405020304" pitchFamily="18" charset="0"/>
                <a:cs typeface="Times New Roman" panose="02020603050405020304" pitchFamily="18" charset="0"/>
              </a:rPr>
              <a:t>点的时间，即可测出不同路段的平均速度．</a:t>
            </a:r>
            <a:endParaRPr lang="zh-CN" sz="2400" b="0">
              <a:latin typeface="Times New Roman" panose="02020603050405020304" pitchFamily="18" charset="0"/>
              <a:cs typeface="Times New Roman" panose="02020603050405020304" pitchFamily="18" charset="0"/>
            </a:endParaRPr>
          </a:p>
          <a:p>
            <a:pPr indent="0">
              <a:lnSpc>
                <a:spcPct val="200000"/>
              </a:lnSpc>
            </a:pPr>
            <a:endParaRPr lang="zh-CN" altLang="en-US">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(1)由题图可知，刻度尺的最小分度值为________cm；</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(2)在测量过程中，发现小车下滑时间较</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难测出，可采用的措施是_______</a:t>
            </a:r>
            <a:r>
              <a:rPr lang="en-US" altLang="zh-CN" sz="2400">
                <a:latin typeface="Times New Roman" panose="02020603050405020304" pitchFamily="18" charset="0"/>
                <a:cs typeface="Times New Roman" panose="02020603050405020304" pitchFamily="18" charset="0"/>
              </a:rPr>
              <a:t>__</a:t>
            </a:r>
            <a:r>
              <a:rPr lang="zh-CN" altLang="en-US" sz="2400">
                <a:latin typeface="Times New Roman" panose="02020603050405020304" pitchFamily="18" charset="0"/>
                <a:cs typeface="Times New Roman" panose="02020603050405020304" pitchFamily="18" charset="0"/>
              </a:rPr>
              <a:t>____</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___</a:t>
            </a:r>
            <a:r>
              <a:rPr lang="en-US" altLang="zh-CN" sz="2400">
                <a:latin typeface="Times New Roman" panose="02020603050405020304" pitchFamily="18" charset="0"/>
                <a:cs typeface="Times New Roman" panose="02020603050405020304" pitchFamily="18" charset="0"/>
              </a:rPr>
              <a:t>_</a:t>
            </a:r>
            <a:r>
              <a:rPr lang="zh-CN" altLang="en-US" sz="2400">
                <a:latin typeface="Times New Roman" panose="02020603050405020304" pitchFamily="18" charset="0"/>
                <a:cs typeface="Times New Roman" panose="02020603050405020304" pitchFamily="18" charset="0"/>
              </a:rPr>
              <a:t>____</a:t>
            </a:r>
            <a:r>
              <a:rPr lang="en-US" altLang="zh-CN" sz="2400">
                <a:latin typeface="Times New Roman" panose="02020603050405020304" pitchFamily="18" charset="0"/>
                <a:cs typeface="Times New Roman" panose="02020603050405020304" pitchFamily="18" charset="0"/>
              </a:rPr>
              <a:t>___</a:t>
            </a:r>
            <a:r>
              <a:rPr lang="zh-CN" altLang="en-US" sz="2400">
                <a:latin typeface="Times New Roman" panose="02020603050405020304" pitchFamily="18" charset="0"/>
                <a:cs typeface="Times New Roman" panose="02020603050405020304" pitchFamily="18" charset="0"/>
              </a:rPr>
              <a:t>_</a:t>
            </a:r>
            <a:r>
              <a:rPr lang="en-US" altLang="zh-CN" sz="2400">
                <a:latin typeface="Times New Roman" panose="02020603050405020304" pitchFamily="18" charset="0"/>
                <a:cs typeface="Times New Roman" panose="02020603050405020304" pitchFamily="18" charset="0"/>
              </a:rPr>
              <a:t>_____</a:t>
            </a:r>
            <a:r>
              <a:rPr lang="zh-CN" altLang="en-US" sz="2400">
                <a:latin typeface="Times New Roman" panose="02020603050405020304" pitchFamily="18" charset="0"/>
                <a:cs typeface="Times New Roman" panose="02020603050405020304" pitchFamily="18" charset="0"/>
              </a:rPr>
              <a:t>_；</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(3)小车从</a:t>
            </a:r>
            <a:r>
              <a:rPr lang="zh-CN" altLang="en-US" sz="2400" i="1">
                <a:latin typeface="Times New Roman" panose="02020603050405020304" pitchFamily="18" charset="0"/>
                <a:cs typeface="Times New Roman" panose="02020603050405020304" pitchFamily="18" charset="0"/>
              </a:rPr>
              <a:t>A</a:t>
            </a:r>
            <a:r>
              <a:rPr lang="zh-CN" altLang="en-US" sz="2400">
                <a:latin typeface="Times New Roman" panose="02020603050405020304" pitchFamily="18" charset="0"/>
                <a:cs typeface="Times New Roman" panose="02020603050405020304" pitchFamily="18" charset="0"/>
              </a:rPr>
              <a:t>运动到</a:t>
            </a:r>
            <a:r>
              <a:rPr lang="zh-CN" altLang="en-US" sz="2400" i="1">
                <a:latin typeface="Times New Roman" panose="02020603050405020304" pitchFamily="18" charset="0"/>
                <a:cs typeface="Times New Roman" panose="02020603050405020304" pitchFamily="18" charset="0"/>
              </a:rPr>
              <a:t>C</a:t>
            </a:r>
            <a:r>
              <a:rPr lang="zh-CN" altLang="en-US" sz="2400">
                <a:latin typeface="Times New Roman" panose="02020603050405020304" pitchFamily="18" charset="0"/>
                <a:cs typeface="Times New Roman" panose="02020603050405020304" pitchFamily="18" charset="0"/>
              </a:rPr>
              <a:t>时的路程为_</a:t>
            </a:r>
            <a:r>
              <a:rPr lang="en-US" altLang="zh-CN" sz="2400">
                <a:latin typeface="Times New Roman" panose="02020603050405020304" pitchFamily="18" charset="0"/>
                <a:cs typeface="Times New Roman" panose="02020603050405020304" pitchFamily="18" charset="0"/>
              </a:rPr>
              <a:t>_</a:t>
            </a:r>
            <a:r>
              <a:rPr lang="zh-CN" altLang="en-US" sz="2400">
                <a:latin typeface="Times New Roman" panose="02020603050405020304" pitchFamily="18" charset="0"/>
                <a:cs typeface="Times New Roman" panose="02020603050405020304" pitchFamily="18" charset="0"/>
              </a:rPr>
              <a:t>____cm，</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小车</a:t>
            </a:r>
            <a:r>
              <a:rPr lang="zh-CN" altLang="en-US" sz="2400" i="1">
                <a:latin typeface="Times New Roman" panose="02020603050405020304" pitchFamily="18" charset="0"/>
                <a:cs typeface="Times New Roman" panose="02020603050405020304" pitchFamily="18" charset="0"/>
              </a:rPr>
              <a:t>AB</a:t>
            </a:r>
            <a:r>
              <a:rPr lang="zh-CN" altLang="en-US" sz="2400">
                <a:latin typeface="Times New Roman" panose="02020603050405020304" pitchFamily="18" charset="0"/>
                <a:cs typeface="Times New Roman" panose="02020603050405020304" pitchFamily="18" charset="0"/>
              </a:rPr>
              <a:t>段运动的路程为______cm；</a:t>
            </a:r>
            <a:endParaRPr lang="zh-CN" altLang="en-US" sz="2400">
              <a:latin typeface="Times New Roman" panose="02020603050405020304" pitchFamily="18" charset="0"/>
              <a:cs typeface="Times New Roman" panose="02020603050405020304" pitchFamily="18" charset="0"/>
            </a:endParaRPr>
          </a:p>
        </p:txBody>
      </p:sp>
      <p:grpSp>
        <p:nvGrpSpPr>
          <p:cNvPr id="2" name="组合 1"/>
          <p:cNvGrpSpPr/>
          <p:nvPr/>
        </p:nvGrpSpPr>
        <p:grpSpPr>
          <a:xfrm>
            <a:off x="4134168" y="836965"/>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8622025" y="5744329"/>
            <a:ext cx="868680" cy="368300"/>
          </a:xfrm>
          <a:prstGeom prst="rect">
            <a:avLst/>
          </a:prstGeom>
        </p:spPr>
        <p:txBody>
          <a:bodyPr wrap="none">
            <a:spAutoFit/>
          </a:bodyPr>
          <a:lstStyle/>
          <a:p>
            <a:r>
              <a:rPr lang="zh-CN" altLang="zh-CN" dirty="0"/>
              <a:t>例题图</a:t>
            </a:r>
            <a:endParaRPr lang="zh-CN" altLang="en-US" dirty="0"/>
          </a:p>
        </p:txBody>
      </p:sp>
      <p:grpSp>
        <p:nvGrpSpPr>
          <p:cNvPr id="14" name="组合 5"/>
          <p:cNvGrpSpPr/>
          <p:nvPr/>
        </p:nvGrpSpPr>
        <p:grpSpPr>
          <a:xfrm>
            <a:off x="820764" y="2517481"/>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基础设问</a:t>
              </a:r>
              <a:endParaRPr lang="zh-CN" altLang="en-US" sz="2400" b="1">
                <a:solidFill>
                  <a:srgbClr val="18924B"/>
                </a:solidFill>
                <a:latin typeface="黑体" panose="02010609060101010101" pitchFamily="49" charset="-122"/>
                <a:ea typeface="黑体" panose="02010609060101010101" pitchFamily="49" charset="-122"/>
              </a:endParaRPr>
            </a:p>
          </p:txBody>
        </p:sp>
      </p:grpSp>
      <p:pic>
        <p:nvPicPr>
          <p:cNvPr id="5" name="图片 -2147482247"/>
          <p:cNvPicPr>
            <a:picLocks noChangeAspect="1"/>
          </p:cNvPicPr>
          <p:nvPr/>
        </p:nvPicPr>
        <p:blipFill>
          <a:blip r:embed="rId4"/>
          <a:stretch>
            <a:fillRect/>
          </a:stretch>
        </p:blipFill>
        <p:spPr>
          <a:xfrm>
            <a:off x="6677343" y="3879215"/>
            <a:ext cx="4742815" cy="1793240"/>
          </a:xfrm>
          <a:prstGeom prst="rect">
            <a:avLst/>
          </a:prstGeom>
          <a:noFill/>
          <a:ln w="9525">
            <a:noFill/>
          </a:ln>
        </p:spPr>
      </p:pic>
      <p:sp>
        <p:nvSpPr>
          <p:cNvPr id="107" name="文本框 106"/>
          <p:cNvSpPr txBox="1"/>
          <p:nvPr/>
        </p:nvSpPr>
        <p:spPr>
          <a:xfrm>
            <a:off x="6370003" y="2925445"/>
            <a:ext cx="4540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zh-CN" altLang="en-US"/>
          </a:p>
        </p:txBody>
      </p:sp>
      <p:sp>
        <p:nvSpPr>
          <p:cNvPr id="6" name="文本框 5"/>
          <p:cNvSpPr txBox="1"/>
          <p:nvPr/>
        </p:nvSpPr>
        <p:spPr>
          <a:xfrm>
            <a:off x="754063" y="3954780"/>
            <a:ext cx="535178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将斜面的坡度适当的调小一些</a:t>
            </a:r>
            <a:endParaRPr lang="zh-CN" altLang="en-US"/>
          </a:p>
        </p:txBody>
      </p:sp>
      <p:sp>
        <p:nvSpPr>
          <p:cNvPr id="12" name="文本框 11"/>
          <p:cNvSpPr txBox="1"/>
          <p:nvPr/>
        </p:nvSpPr>
        <p:spPr>
          <a:xfrm>
            <a:off x="4910773" y="5259070"/>
            <a:ext cx="8667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80.0</a:t>
            </a:r>
            <a:endParaRPr lang="zh-CN" altLang="en-US"/>
          </a:p>
        </p:txBody>
      </p:sp>
      <p:sp>
        <p:nvSpPr>
          <p:cNvPr id="13" name="文本框 12"/>
          <p:cNvSpPr txBox="1"/>
          <p:nvPr/>
        </p:nvSpPr>
        <p:spPr>
          <a:xfrm>
            <a:off x="4015423" y="5782310"/>
            <a:ext cx="8375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40</a:t>
            </a:r>
            <a:r>
              <a:rPr lang="en-US" alt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6"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639763" y="1167765"/>
            <a:ext cx="10912475"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若</a:t>
            </a:r>
            <a:r>
              <a:rPr lang="en-US" sz="2400" b="0" i="1">
                <a:latin typeface="Times New Roman" panose="02020603050405020304" pitchFamily="18" charset="0"/>
                <a:cs typeface="Times New Roman" panose="02020603050405020304" pitchFamily="18" charset="0"/>
              </a:rPr>
              <a:t>AB</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BC</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AC</a:t>
            </a:r>
            <a:r>
              <a:rPr lang="zh-CN" sz="2400" b="0">
                <a:latin typeface="Times New Roman" panose="02020603050405020304" pitchFamily="18" charset="0"/>
                <a:cs typeface="Times New Roman" panose="02020603050405020304" pitchFamily="18" charset="0"/>
              </a:rPr>
              <a:t>段的平均速度分别为</a:t>
            </a:r>
            <a:r>
              <a:rPr lang="en-US" sz="2400" b="0" i="1">
                <a:latin typeface="Times New Roman" panose="02020603050405020304" pitchFamily="18" charset="0"/>
                <a:cs typeface="Times New Roman" panose="02020603050405020304" pitchFamily="18" charset="0"/>
              </a:rPr>
              <a:t>v</a:t>
            </a:r>
            <a:r>
              <a:rPr lang="en-US" sz="2400" b="0" i="1" baseline="-25000">
                <a:latin typeface="Times New Roman" panose="02020603050405020304" pitchFamily="18" charset="0"/>
                <a:cs typeface="Times New Roman" panose="02020603050405020304" pitchFamily="18" charset="0"/>
              </a:rPr>
              <a:t>AB</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v</a:t>
            </a:r>
            <a:r>
              <a:rPr lang="en-US" sz="2400" b="0" i="1" baseline="-25000">
                <a:latin typeface="Times New Roman" panose="02020603050405020304" pitchFamily="18" charset="0"/>
                <a:cs typeface="Times New Roman" panose="02020603050405020304" pitchFamily="18" charset="0"/>
              </a:rPr>
              <a:t>BC</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v</a:t>
            </a:r>
            <a:r>
              <a:rPr lang="en-US" sz="2400" b="0" i="1" baseline="-25000">
                <a:latin typeface="Times New Roman" panose="02020603050405020304" pitchFamily="18" charset="0"/>
                <a:cs typeface="Times New Roman" panose="02020603050405020304" pitchFamily="18" charset="0"/>
              </a:rPr>
              <a:t>AC</a:t>
            </a:r>
            <a:r>
              <a:rPr lang="zh-CN" sz="2400" b="0">
                <a:latin typeface="Times New Roman" panose="02020603050405020304" pitchFamily="18" charset="0"/>
                <a:cs typeface="Times New Roman" panose="02020603050405020304" pitchFamily="18" charset="0"/>
              </a:rPr>
              <a:t>，则它们从大到小排列依次是：</a:t>
            </a:r>
            <a:r>
              <a:rPr lang="en-US" sz="2400" b="0">
                <a:latin typeface="Times New Roman" panose="02020603050405020304" pitchFamily="18" charset="0"/>
                <a:cs typeface="Times New Roman" panose="02020603050405020304" pitchFamily="18" charset="0"/>
              </a:rPr>
              <a:t>_________________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(5)</a:t>
            </a:r>
            <a:r>
              <a:rPr lang="zh-CN" sz="2400" b="0">
                <a:latin typeface="Times New Roman" panose="02020603050405020304" pitchFamily="18" charset="0"/>
                <a:cs typeface="Times New Roman" panose="02020603050405020304" pitchFamily="18" charset="0"/>
              </a:rPr>
              <a:t>实验测得</a:t>
            </a:r>
            <a:r>
              <a:rPr lang="en-US" sz="2400" b="0" i="1">
                <a:latin typeface="Times New Roman" panose="02020603050405020304" pitchFamily="18" charset="0"/>
                <a:cs typeface="Times New Roman" panose="02020603050405020304" pitchFamily="18" charset="0"/>
              </a:rPr>
              <a:t>t</a:t>
            </a:r>
            <a:r>
              <a:rPr lang="en-US" sz="2400" b="0" i="1" baseline="-25000">
                <a:latin typeface="Times New Roman" panose="02020603050405020304" pitchFamily="18" charset="0"/>
                <a:cs typeface="Times New Roman" panose="02020603050405020304" pitchFamily="18" charset="0"/>
              </a:rPr>
              <a:t>AC</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________ s</a:t>
            </a:r>
            <a:r>
              <a:rPr lang="zh-CN" sz="2400" b="0">
                <a:latin typeface="Times New Roman" panose="02020603050405020304" pitchFamily="18" charset="0"/>
                <a:cs typeface="Times New Roman" panose="02020603050405020304" pitchFamily="18" charset="0"/>
              </a:rPr>
              <a:t>，则小车在</a:t>
            </a:r>
            <a:r>
              <a:rPr lang="en-US" sz="2400" b="0" i="1">
                <a:latin typeface="Times New Roman" panose="02020603050405020304" pitchFamily="18" charset="0"/>
                <a:cs typeface="Times New Roman" panose="02020603050405020304" pitchFamily="18" charset="0"/>
              </a:rPr>
              <a:t>AC</a:t>
            </a:r>
            <a:r>
              <a:rPr lang="zh-CN" sz="2400" b="0">
                <a:latin typeface="Times New Roman" panose="02020603050405020304" pitchFamily="18" charset="0"/>
                <a:cs typeface="Times New Roman" panose="02020603050405020304" pitchFamily="18" charset="0"/>
              </a:rPr>
              <a:t>段的平均速度</a:t>
            </a:r>
            <a:r>
              <a:rPr lang="en-US" sz="2400" b="0" i="1">
                <a:latin typeface="Times New Roman" panose="02020603050405020304" pitchFamily="18" charset="0"/>
                <a:cs typeface="Times New Roman" panose="02020603050405020304" pitchFamily="18" charset="0"/>
              </a:rPr>
              <a:t>v</a:t>
            </a:r>
            <a:r>
              <a:rPr lang="en-US" sz="2400" b="0" i="1" baseline="-25000">
                <a:latin typeface="Times New Roman" panose="02020603050405020304" pitchFamily="18" charset="0"/>
                <a:cs typeface="Times New Roman" panose="02020603050405020304" pitchFamily="18" charset="0"/>
              </a:rPr>
              <a:t>AC</a:t>
            </a:r>
            <a:r>
              <a:rPr lang="en-US" sz="2400" b="0">
                <a:latin typeface="Times New Roman" panose="02020603050405020304" pitchFamily="18" charset="0"/>
                <a:cs typeface="Times New Roman" panose="02020603050405020304" pitchFamily="18" charset="0"/>
              </a:rPr>
              <a:t>≈________m/s</a:t>
            </a:r>
            <a:r>
              <a:rPr lang="zh-CN" sz="2400" b="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sym typeface="+mn-ea"/>
              </a:rPr>
              <a:t>(6)</a:t>
            </a:r>
            <a:r>
              <a:rPr lang="zh-CN" sz="2400">
                <a:latin typeface="Times New Roman" panose="02020603050405020304" pitchFamily="18" charset="0"/>
                <a:cs typeface="Times New Roman" panose="02020603050405020304" pitchFamily="18" charset="0"/>
                <a:sym typeface="+mn-ea"/>
              </a:rPr>
              <a:t>如果小车过了</a:t>
            </a:r>
            <a:r>
              <a:rPr lang="en-US" sz="2400" i="1">
                <a:latin typeface="Times New Roman" panose="02020603050405020304" pitchFamily="18" charset="0"/>
                <a:cs typeface="Times New Roman" panose="02020603050405020304" pitchFamily="18" charset="0"/>
                <a:sym typeface="+mn-ea"/>
              </a:rPr>
              <a:t>B</a:t>
            </a:r>
            <a:r>
              <a:rPr lang="zh-CN" sz="2400">
                <a:latin typeface="Times New Roman" panose="02020603050405020304" pitchFamily="18" charset="0"/>
                <a:cs typeface="Times New Roman" panose="02020603050405020304" pitchFamily="18" charset="0"/>
                <a:sym typeface="+mn-ea"/>
              </a:rPr>
              <a:t>点才停止计时，则测得的平均速度</a:t>
            </a:r>
            <a:r>
              <a:rPr lang="en-US" sz="2400" i="1">
                <a:latin typeface="Times New Roman" panose="02020603050405020304" pitchFamily="18" charset="0"/>
                <a:cs typeface="Times New Roman" panose="02020603050405020304" pitchFamily="18" charset="0"/>
                <a:sym typeface="+mn-ea"/>
              </a:rPr>
              <a:t>v</a:t>
            </a:r>
            <a:r>
              <a:rPr lang="en-US" sz="2400" i="1" baseline="-25000">
                <a:latin typeface="Times New Roman" panose="02020603050405020304" pitchFamily="18" charset="0"/>
                <a:cs typeface="Times New Roman" panose="02020603050405020304" pitchFamily="18" charset="0"/>
                <a:sym typeface="+mn-ea"/>
              </a:rPr>
              <a:t>AB</a:t>
            </a:r>
            <a:r>
              <a:rPr lang="zh-CN" sz="2400">
                <a:latin typeface="Times New Roman" panose="02020603050405020304" pitchFamily="18" charset="0"/>
                <a:cs typeface="Times New Roman" panose="02020603050405020304" pitchFamily="18" charset="0"/>
                <a:sym typeface="+mn-ea"/>
              </a:rPr>
              <a:t>会偏</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a:t>
            </a:r>
            <a:endParaRPr lang="zh-CN" sz="2400">
              <a:latin typeface="Times New Roman" panose="02020603050405020304" pitchFamily="18" charset="0"/>
              <a:cs typeface="Times New Roman" panose="02020603050405020304" pitchFamily="18" charset="0"/>
              <a:sym typeface="+mn-ea"/>
            </a:endParaRPr>
          </a:p>
          <a:p>
            <a:pPr indent="0">
              <a:lnSpc>
                <a:spcPct val="150000"/>
              </a:lnSpc>
            </a:pPr>
            <a:r>
              <a:rPr lang="zh-CN" altLang="en-US" sz="2400">
                <a:latin typeface="Times New Roman" panose="02020603050405020304" pitchFamily="18" charset="0"/>
                <a:cs typeface="Times New Roman" panose="02020603050405020304" pitchFamily="18" charset="0"/>
              </a:rPr>
              <a:t>(7)为了测量小车运动过程中下半程的平均速度，某同学让小车从B点由静止释放，测出小车到达C点的时间，从而计算出小车运动过程中下半程的平均速度．他的做法正确吗？________，理由是_____________</a:t>
            </a:r>
            <a:r>
              <a:rPr lang="en-US" altLang="zh-CN" sz="2400">
                <a:latin typeface="Times New Roman" panose="02020603050405020304" pitchFamily="18" charset="0"/>
                <a:cs typeface="Times New Roman" panose="02020603050405020304" pitchFamily="18" charset="0"/>
              </a:rPr>
              <a:t>___</a:t>
            </a:r>
            <a:r>
              <a:rPr lang="zh-CN" altLang="en-US" sz="2400">
                <a:latin typeface="Times New Roman" panose="02020603050405020304" pitchFamily="18" charset="0"/>
                <a:cs typeface="Times New Roman" panose="02020603050405020304" pitchFamily="18" charset="0"/>
              </a:rPr>
              <a:t>_</a:t>
            </a:r>
            <a:r>
              <a:rPr lang="en-US" altLang="zh-CN" sz="2400">
                <a:latin typeface="Times New Roman" panose="02020603050405020304" pitchFamily="18" charset="0"/>
                <a:cs typeface="Times New Roman" panose="02020603050405020304" pitchFamily="18" charset="0"/>
              </a:rPr>
              <a:t>_</a:t>
            </a:r>
            <a:r>
              <a:rPr lang="zh-CN" altLang="en-US" sz="2400">
                <a:latin typeface="Times New Roman" panose="02020603050405020304" pitchFamily="18" charset="0"/>
                <a:cs typeface="Times New Roman" panose="02020603050405020304" pitchFamily="18" charset="0"/>
              </a:rPr>
              <a:t>___________</a:t>
            </a:r>
            <a:r>
              <a:rPr lang="en-US" altLang="zh-CN" sz="2400">
                <a:latin typeface="Times New Roman" panose="02020603050405020304" pitchFamily="18" charset="0"/>
                <a:cs typeface="Times New Roman" panose="02020603050405020304" pitchFamily="18" charset="0"/>
              </a:rPr>
              <a:t>_________</a:t>
            </a:r>
            <a:r>
              <a:rPr lang="zh-CN" altLang="en-US" sz="2400">
                <a:latin typeface="Times New Roman" panose="02020603050405020304" pitchFamily="18" charset="0"/>
                <a:cs typeface="Times New Roman" panose="02020603050405020304" pitchFamily="18" charset="0"/>
              </a:rPr>
              <a:t>____</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_____________________________________________________________________；</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1598613" y="1812925"/>
            <a:ext cx="184848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v</a:t>
            </a:r>
            <a:r>
              <a:rPr lang="en-US" sz="2400" b="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BC</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&gt;</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v</a:t>
            </a:r>
            <a:r>
              <a:rPr lang="en-US" sz="2400" b="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AC</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&gt;</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v</a:t>
            </a:r>
            <a:r>
              <a:rPr lang="en-US" sz="2400" b="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AB</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3408363" y="2364105"/>
            <a:ext cx="5270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8861743" y="2354580"/>
            <a:ext cx="8451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0.27</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8915083" y="2929890"/>
            <a:ext cx="5765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小</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2586038" y="4552315"/>
            <a:ext cx="11150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不正确</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711518" y="4408170"/>
            <a:ext cx="10668635" cy="1198880"/>
          </a:xfrm>
          <a:prstGeom prst="rect">
            <a:avLst/>
          </a:prstGeom>
          <a:noFill/>
          <a:ln w="9525">
            <a:noFill/>
          </a:ln>
        </p:spPr>
        <p:txBody>
          <a:bodyPr wrap="square">
            <a:spAutoFit/>
          </a:bodyPr>
          <a:p>
            <a:pPr indent="0">
              <a:lnSpc>
                <a:spcPct val="150000"/>
              </a:lnSpc>
            </a:pPr>
            <a:r>
              <a:rPr lang="en-US" alt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因为小车后半程运动从</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点开始的速度不为</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r>
              <a:rPr 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，所以所测时间不是运动下半程的时间，利用公式计算所测得的结果偏小</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1247458" y="1068070"/>
            <a:ext cx="9779000" cy="4939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(8)</a:t>
            </a:r>
            <a:r>
              <a:rPr lang="zh-CN" sz="2400" b="0">
                <a:latin typeface="Times New Roman" panose="02020603050405020304" pitchFamily="18" charset="0"/>
                <a:cs typeface="Times New Roman" panose="02020603050405020304" pitchFamily="18" charset="0"/>
              </a:rPr>
              <a:t>根据表格中的数据，归纳本实验小车的平均速度与质量是否有关？</a:t>
            </a:r>
            <a:r>
              <a:rPr lang="en-US" sz="2400" b="0">
                <a:latin typeface="Times New Roman" panose="02020603050405020304" pitchFamily="18" charset="0"/>
                <a:cs typeface="Times New Roman" panose="02020603050405020304" pitchFamily="18" charset="0"/>
              </a:rPr>
              <a:t>________________________________</a:t>
            </a:r>
            <a:r>
              <a:rPr lang="zh-CN" sz="2400" b="0">
                <a:latin typeface="Times New Roman" panose="02020603050405020304" pitchFamily="18" charset="0"/>
                <a:cs typeface="Times New Roman" panose="02020603050405020304" pitchFamily="18" charset="0"/>
              </a:rPr>
              <a:t>；</a:t>
            </a:r>
            <a:endParaRPr lang="zh-CN" sz="2400" b="0">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20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20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(9)小车从斜面</a:t>
            </a:r>
            <a:r>
              <a:rPr lang="zh-CN" altLang="en-US" sz="2400" i="1">
                <a:latin typeface="Times New Roman" panose="02020603050405020304" pitchFamily="18" charset="0"/>
                <a:cs typeface="Times New Roman" panose="02020603050405020304" pitchFamily="18" charset="0"/>
              </a:rPr>
              <a:t>A</a:t>
            </a:r>
            <a:r>
              <a:rPr lang="zh-CN" altLang="en-US" sz="2400">
                <a:latin typeface="Times New Roman" panose="02020603050405020304" pitchFamily="18" charset="0"/>
                <a:cs typeface="Times New Roman" panose="02020603050405020304" pitchFamily="18" charset="0"/>
              </a:rPr>
              <a:t>点滑到</a:t>
            </a:r>
            <a:r>
              <a:rPr lang="zh-CN" altLang="en-US" sz="2400" i="1">
                <a:latin typeface="Times New Roman" panose="02020603050405020304" pitchFamily="18" charset="0"/>
                <a:cs typeface="Times New Roman" panose="02020603050405020304" pitchFamily="18" charset="0"/>
              </a:rPr>
              <a:t>C</a:t>
            </a:r>
            <a:r>
              <a:rPr lang="zh-CN" altLang="en-US" sz="2400">
                <a:latin typeface="Times New Roman" panose="02020603050405020304" pitchFamily="18" charset="0"/>
                <a:cs typeface="Times New Roman" panose="02020603050405020304" pitchFamily="18" charset="0"/>
              </a:rPr>
              <a:t>点的过程中，重力势能减小，______能增大</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graphicFrame>
        <p:nvGraphicFramePr>
          <p:cNvPr id="2" name="表格 1"/>
          <p:cNvGraphicFramePr/>
          <p:nvPr/>
        </p:nvGraphicFramePr>
        <p:xfrm>
          <a:off x="2410778" y="2428240"/>
          <a:ext cx="7120890" cy="2743200"/>
        </p:xfrm>
        <a:graphic>
          <a:graphicData uri="http://schemas.openxmlformats.org/drawingml/2006/table">
            <a:tbl>
              <a:tblPr firstRow="1" bandRow="1">
                <a:tableStyleId>{5940675A-B579-460E-94D1-54222C63F5DA}</a:tableStyleId>
              </a:tblPr>
              <a:tblGrid>
                <a:gridCol w="1607820"/>
                <a:gridCol w="1823085"/>
                <a:gridCol w="1896745"/>
                <a:gridCol w="1793240"/>
              </a:tblGrid>
              <a:tr h="54864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试验次数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木块质量/g</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运动距离/m</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运动时间/s</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54864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323975" y="1707833"/>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小车的平均速度与质量无关</a:t>
            </a:r>
            <a:endParaRPr lang="zh-CN" altLang="en-US"/>
          </a:p>
        </p:txBody>
      </p:sp>
      <p:sp>
        <p:nvSpPr>
          <p:cNvPr id="4" name="文本框 3"/>
          <p:cNvSpPr txBox="1"/>
          <p:nvPr/>
        </p:nvSpPr>
        <p:spPr>
          <a:xfrm>
            <a:off x="8656003" y="5420995"/>
            <a:ext cx="601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643063" y="94077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7" name="组合 6"/>
          <p:cNvGrpSpPr/>
          <p:nvPr/>
        </p:nvGrpSpPr>
        <p:grpSpPr>
          <a:xfrm>
            <a:off x="709613" y="1586230"/>
            <a:ext cx="10523220" cy="737235"/>
            <a:chOff x="1342" y="2812"/>
            <a:chExt cx="16572" cy="1161"/>
          </a:xfrm>
        </p:grpSpPr>
        <p:pic>
          <p:nvPicPr>
            <p:cNvPr id="3" name="图片 2" descr="带序号考点标2字"/>
            <p:cNvPicPr>
              <a:picLocks noChangeAspect="1"/>
            </p:cNvPicPr>
            <p:nvPr/>
          </p:nvPicPr>
          <p:blipFill>
            <a:blip r:embed="rId2"/>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长度的估测</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2015.10③)</a:t>
              </a:r>
              <a:endParaRPr lang="zh-CN" altLang="en-US" sz="2400" dirty="0">
                <a:latin typeface="Times New Roman" panose="02020603050405020304" pitchFamily="18" charset="0"/>
                <a:cs typeface="Times New Roman" panose="02020603050405020304" pitchFamily="18" charset="0"/>
              </a:endParaRPr>
            </a:p>
          </p:txBody>
        </p:sp>
      </p:grpSp>
      <p:sp>
        <p:nvSpPr>
          <p:cNvPr id="107" name="文本框 106"/>
          <p:cNvSpPr txBox="1"/>
          <p:nvPr/>
        </p:nvSpPr>
        <p:spPr>
          <a:xfrm>
            <a:off x="743903" y="2337435"/>
            <a:ext cx="880110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 (2015</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10③</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教室门的高度约为</a:t>
            </a:r>
            <a:r>
              <a:rPr lang="en-US" sz="2400" b="0">
                <a:latin typeface="Times New Roman" panose="02020603050405020304" pitchFamily="18" charset="0"/>
                <a:cs typeface="Times New Roman" panose="02020603050405020304" pitchFamily="18" charset="0"/>
              </a:rPr>
              <a:t>2______</a:t>
            </a:r>
            <a:r>
              <a:rPr lang="zh-CN" sz="2400" b="0">
                <a:latin typeface="Times New Roman" panose="02020603050405020304" pitchFamily="18" charset="0"/>
                <a:cs typeface="Times New Roman" panose="02020603050405020304" pitchFamily="18" charset="0"/>
              </a:rPr>
              <a:t>．</a:t>
            </a:r>
            <a:endParaRPr lang="zh-CN" sz="2400" b="0">
              <a:latin typeface="Times New Roman" panose="02020603050405020304" pitchFamily="18" charset="0"/>
              <a:cs typeface="Times New Roman" panose="02020603050405020304" pitchFamily="18" charset="0"/>
            </a:endParaRPr>
          </a:p>
          <a:p>
            <a:pPr indent="0">
              <a:lnSpc>
                <a:spcPct val="200000"/>
              </a:lnSpc>
            </a:pPr>
            <a:endParaRPr lang="zh-CN" altLang="en-US">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2. (2018广州1题3分)如图是常用的5号电池的示意图，其型号的另一种表示方法为“14 500”，前两位数是直径，后三位数是高度．这型号电池高度为(　　)</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A. 14 mm　              </a:t>
            </a:r>
            <a:r>
              <a:rPr lang="en-US" altLang="zh-CN" sz="2400">
                <a:latin typeface="Times New Roman" panose="02020603050405020304" pitchFamily="18" charset="0"/>
                <a:cs typeface="Times New Roman" panose="02020603050405020304" pitchFamily="18" charset="0"/>
              </a:rPr>
              <a:t>B</a:t>
            </a:r>
            <a:r>
              <a:rPr lang="zh-CN" altLang="en-US" sz="2400">
                <a:latin typeface="Times New Roman" panose="02020603050405020304" pitchFamily="18" charset="0"/>
                <a:cs typeface="Times New Roman" panose="02020603050405020304" pitchFamily="18" charset="0"/>
              </a:rPr>
              <a:t>. 145 mm</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C. 500 mm                D. 50.0 mm</a:t>
            </a:r>
            <a:endParaRPr lang="zh-CN" altLang="en-US" sz="2400">
              <a:latin typeface="Times New Roman" panose="02020603050405020304" pitchFamily="18" charset="0"/>
              <a:cs typeface="Times New Roman" panose="02020603050405020304" pitchFamily="18" charset="0"/>
            </a:endParaRPr>
          </a:p>
        </p:txBody>
      </p:sp>
      <p:grpSp>
        <p:nvGrpSpPr>
          <p:cNvPr id="12" name="组合 11"/>
          <p:cNvGrpSpPr/>
          <p:nvPr/>
        </p:nvGrpSpPr>
        <p:grpSpPr>
          <a:xfrm>
            <a:off x="815448" y="3022635"/>
            <a:ext cx="2295295" cy="475615"/>
            <a:chOff x="1698" y="7133"/>
            <a:chExt cx="3615" cy="749"/>
          </a:xfrm>
        </p:grpSpPr>
        <p:pic>
          <p:nvPicPr>
            <p:cNvPr id="13" name="图片 12" descr="方框小标4字"/>
            <p:cNvPicPr>
              <a:picLocks noChangeAspect="1"/>
            </p:cNvPicPr>
            <p:nvPr/>
          </p:nvPicPr>
          <p:blipFill>
            <a:blip r:embed="rId3"/>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pic>
        <p:nvPicPr>
          <p:cNvPr id="2" name="图片 -2147482238"/>
          <p:cNvPicPr>
            <a:picLocks noChangeAspect="1"/>
          </p:cNvPicPr>
          <p:nvPr/>
        </p:nvPicPr>
        <p:blipFill>
          <a:blip r:embed="rId4"/>
          <a:stretch>
            <a:fillRect/>
          </a:stretch>
        </p:blipFill>
        <p:spPr>
          <a:xfrm>
            <a:off x="10197148" y="3828415"/>
            <a:ext cx="779145" cy="1465580"/>
          </a:xfrm>
          <a:prstGeom prst="rect">
            <a:avLst/>
          </a:prstGeom>
          <a:noFill/>
          <a:ln w="9525">
            <a:noFill/>
          </a:ln>
        </p:spPr>
      </p:pic>
      <p:sp>
        <p:nvSpPr>
          <p:cNvPr id="5" name="矩形 4"/>
          <p:cNvSpPr/>
          <p:nvPr/>
        </p:nvSpPr>
        <p:spPr>
          <a:xfrm>
            <a:off x="10095254" y="543671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sp>
        <p:nvSpPr>
          <p:cNvPr id="8" name="文本框 7"/>
          <p:cNvSpPr txBox="1"/>
          <p:nvPr/>
        </p:nvSpPr>
        <p:spPr>
          <a:xfrm>
            <a:off x="6653848" y="2461895"/>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m</a:t>
            </a:r>
            <a:endParaRPr lang="zh-CN" altLang="en-US"/>
          </a:p>
        </p:txBody>
      </p:sp>
      <p:sp>
        <p:nvSpPr>
          <p:cNvPr id="9" name="文本框 8"/>
          <p:cNvSpPr txBox="1"/>
          <p:nvPr/>
        </p:nvSpPr>
        <p:spPr>
          <a:xfrm>
            <a:off x="4110673" y="4710430"/>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52183" y="949960"/>
            <a:ext cx="10523220" cy="737235"/>
            <a:chOff x="1342" y="2812"/>
            <a:chExt cx="16572"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长度单位的理解</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2010.8)</a:t>
              </a:r>
              <a:endParaRPr lang="zh-CN" altLang="en-US" sz="2400" dirty="0">
                <a:latin typeface="Times New Roman" panose="02020603050405020304" pitchFamily="18" charset="0"/>
                <a:cs typeface="Times New Roman" panose="02020603050405020304" pitchFamily="18" charset="0"/>
              </a:endParaRPr>
            </a:p>
          </p:txBody>
        </p:sp>
      </p:grpSp>
      <p:sp>
        <p:nvSpPr>
          <p:cNvPr id="107" name="文本框 106"/>
          <p:cNvSpPr txBox="1"/>
          <p:nvPr/>
        </p:nvSpPr>
        <p:spPr>
          <a:xfrm>
            <a:off x="986473" y="1838960"/>
            <a:ext cx="10243185" cy="2445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3. (2010</a:t>
            </a:r>
            <a:r>
              <a:rPr lang="zh-CN" sz="2400" b="0">
                <a:ea typeface="宋体" panose="02010600030101010101" pitchFamily="2" charset="-122"/>
              </a:rPr>
              <a:t>省卷</a:t>
            </a:r>
            <a:r>
              <a:rPr lang="en-US" sz="2400" b="0">
                <a:latin typeface="Times New Roman" panose="02020603050405020304" pitchFamily="18" charset="0"/>
                <a:ea typeface="宋体" panose="02010600030101010101" pitchFamily="2" charset="-122"/>
              </a:rPr>
              <a:t>8</a:t>
            </a:r>
            <a:r>
              <a:rPr lang="zh-CN" sz="2400" b="0">
                <a:ea typeface="宋体" panose="02010600030101010101" pitchFamily="2" charset="-122"/>
              </a:rPr>
              <a:t>第三空题</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纳米</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nm)</a:t>
            </a:r>
            <a:r>
              <a:rPr lang="zh-CN" sz="2400" b="0">
                <a:ea typeface="宋体" panose="02010600030101010101" pitchFamily="2" charset="-122"/>
              </a:rPr>
              <a:t>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单位．</a:t>
            </a:r>
            <a:endParaRPr lang="zh-CN" sz="2400" b="0">
              <a:ea typeface="宋体" panose="02010600030101010101" pitchFamily="2" charset="-122"/>
            </a:endParaRPr>
          </a:p>
          <a:p>
            <a:pPr indent="0">
              <a:lnSpc>
                <a:spcPct val="150000"/>
              </a:lnSpc>
            </a:pPr>
            <a:endParaRPr lang="zh-CN" altLang="en-US"/>
          </a:p>
          <a:p>
            <a:pPr indent="0">
              <a:lnSpc>
                <a:spcPct val="150000"/>
              </a:lnSpc>
            </a:pPr>
            <a:endParaRPr lang="zh-CN" altLang="en-US"/>
          </a:p>
          <a:p>
            <a:pPr indent="0">
              <a:lnSpc>
                <a:spcPct val="150000"/>
              </a:lnSpc>
            </a:pPr>
            <a:endParaRPr lang="zh-CN" altLang="en-US"/>
          </a:p>
          <a:p>
            <a:pPr indent="0">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4. [2019</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省卷</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16(1)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一空题</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分</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如图所示，木块的长度为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________________cm.</a:t>
            </a:r>
            <a:endParaRPr lang="zh-CN" altLang="en-US" sz="2400">
              <a:latin typeface="Times New Roman" panose="02020603050405020304" pitchFamily="18" charset="0"/>
              <a:cs typeface="Times New Roman" panose="02020603050405020304" pitchFamily="18" charset="0"/>
            </a:endParaRPr>
          </a:p>
        </p:txBody>
      </p:sp>
      <p:grpSp>
        <p:nvGrpSpPr>
          <p:cNvPr id="2" name="组合 1"/>
          <p:cNvGrpSpPr/>
          <p:nvPr/>
        </p:nvGrpSpPr>
        <p:grpSpPr>
          <a:xfrm>
            <a:off x="952183" y="2674620"/>
            <a:ext cx="10523220" cy="737235"/>
            <a:chOff x="1342" y="2812"/>
            <a:chExt cx="16572" cy="1161"/>
          </a:xfrm>
        </p:grpSpPr>
        <p:pic>
          <p:nvPicPr>
            <p:cNvPr id="5" name="图片 4" descr="带序号考点标2字"/>
            <p:cNvPicPr>
              <a:picLocks noChangeAspect="1"/>
            </p:cNvPicPr>
            <p:nvPr/>
          </p:nvPicPr>
          <p:blipFill>
            <a:blip r:embed="rId1"/>
            <a:stretch>
              <a:fillRect/>
            </a:stretch>
          </p:blipFill>
          <p:spPr>
            <a:xfrm>
              <a:off x="1342" y="3051"/>
              <a:ext cx="2803" cy="922"/>
            </a:xfrm>
            <a:prstGeom prst="rect">
              <a:avLst/>
            </a:prstGeom>
          </p:spPr>
        </p:pic>
        <p:sp>
          <p:nvSpPr>
            <p:cNvPr id="6" name="文本框 5"/>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8" name="文本框 7"/>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文本框 8"/>
            <p:cNvSpPr txBox="1"/>
            <p:nvPr/>
          </p:nvSpPr>
          <p:spPr>
            <a:xfrm>
              <a:off x="4537" y="2812"/>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刻度尺的读数</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10年9考)</a:t>
              </a:r>
              <a:endParaRPr lang="zh-CN" altLang="en-US" sz="2400" dirty="0">
                <a:latin typeface="Times New Roman" panose="02020603050405020304" pitchFamily="18" charset="0"/>
                <a:cs typeface="Times New Roman" panose="02020603050405020304" pitchFamily="18" charset="0"/>
              </a:endParaRPr>
            </a:p>
          </p:txBody>
        </p:sp>
      </p:grpSp>
      <p:pic>
        <p:nvPicPr>
          <p:cNvPr id="10" name="图片 -2147482235"/>
          <p:cNvPicPr>
            <a:picLocks noChangeAspect="1"/>
          </p:cNvPicPr>
          <p:nvPr/>
        </p:nvPicPr>
        <p:blipFill>
          <a:blip r:embed="rId2"/>
          <a:stretch>
            <a:fillRect/>
          </a:stretch>
        </p:blipFill>
        <p:spPr>
          <a:xfrm>
            <a:off x="4677093" y="4636770"/>
            <a:ext cx="3093720" cy="1061720"/>
          </a:xfrm>
          <a:prstGeom prst="rect">
            <a:avLst/>
          </a:prstGeom>
          <a:noFill/>
          <a:ln w="9525">
            <a:noFill/>
          </a:ln>
        </p:spPr>
      </p:pic>
      <p:sp>
        <p:nvSpPr>
          <p:cNvPr id="11" name="矩形 10"/>
          <p:cNvSpPr/>
          <p:nvPr/>
        </p:nvSpPr>
        <p:spPr>
          <a:xfrm>
            <a:off x="5616599" y="591550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4</a:t>
            </a:r>
            <a:r>
              <a:rPr lang="zh-CN" altLang="zh-CN" dirty="0"/>
              <a:t>题图</a:t>
            </a:r>
            <a:endParaRPr lang="zh-CN" altLang="en-US" dirty="0"/>
          </a:p>
        </p:txBody>
      </p:sp>
      <p:sp>
        <p:nvSpPr>
          <p:cNvPr id="12" name="文本框 11"/>
          <p:cNvSpPr txBox="1"/>
          <p:nvPr/>
        </p:nvSpPr>
        <p:spPr>
          <a:xfrm>
            <a:off x="6301423" y="1986915"/>
            <a:ext cx="855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长度</a:t>
            </a:r>
            <a:endParaRPr lang="zh-CN" altLang="en-US"/>
          </a:p>
        </p:txBody>
      </p:sp>
      <p:sp>
        <p:nvSpPr>
          <p:cNvPr id="13" name="文本框 12"/>
          <p:cNvSpPr txBox="1"/>
          <p:nvPr/>
        </p:nvSpPr>
        <p:spPr>
          <a:xfrm>
            <a:off x="8128953" y="3752215"/>
            <a:ext cx="25349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1.95(1.94</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1.95)</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3054668" y="829398"/>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658496" y="167830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 name="文本框 9"/>
          <p:cNvSpPr txBox="1"/>
          <p:nvPr/>
        </p:nvSpPr>
        <p:spPr>
          <a:xfrm>
            <a:off x="5727383" y="3319145"/>
            <a:ext cx="309880" cy="506730"/>
          </a:xfrm>
          <a:prstGeom prst="rect">
            <a:avLst/>
          </a:prstGeom>
          <a:noFill/>
        </p:spPr>
        <p:txBody>
          <a:bodyPr wrap="none" rtlCol="0" anchor="t">
            <a:spAutoFit/>
          </a:bodyPr>
          <a:lstStyle/>
          <a:p>
            <a:pPr>
              <a:lnSpc>
                <a:spcPct val="150000"/>
              </a:lnSpc>
            </a:pPr>
            <a:endParaRPr lang="zh-CN" altLang="en-US"/>
          </a:p>
        </p:txBody>
      </p:sp>
      <p:sp>
        <p:nvSpPr>
          <p:cNvPr id="4" name="文本框 3"/>
          <p:cNvSpPr txBox="1"/>
          <p:nvPr/>
        </p:nvSpPr>
        <p:spPr>
          <a:xfrm>
            <a:off x="643573" y="2336165"/>
            <a:ext cx="10925175" cy="3969385"/>
          </a:xfrm>
          <a:prstGeom prst="rect">
            <a:avLst/>
          </a:prstGeom>
          <a:noFill/>
        </p:spPr>
        <p:txBody>
          <a:bodyPr wrap="square" rtlCol="0" anchor="t">
            <a:spAutoFit/>
          </a:bodyPr>
          <a:p>
            <a:pPr>
              <a:lnSpc>
                <a:spcPct val="150000"/>
              </a:lnSpc>
            </a:pPr>
            <a:r>
              <a:rPr lang="zh-CN" altLang="en-US" sz="2400">
                <a:latin typeface="黑体" panose="02010609060101010101" pitchFamily="49" charset="-122"/>
                <a:ea typeface="黑体" panose="02010609060101010101" pitchFamily="49" charset="-122"/>
              </a:rPr>
              <a:t>一、长度的测量</a:t>
            </a:r>
            <a:endParaRPr lang="zh-CN" altLang="en-US" sz="2400">
              <a:latin typeface="黑体" panose="02010609060101010101" pitchFamily="49" charset="-122"/>
              <a:ea typeface="黑体" panose="02010609060101010101" pitchFamily="49" charset="-122"/>
            </a:endParaRPr>
          </a:p>
          <a:p>
            <a:pPr>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长度的单位</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(1)</a:t>
            </a:r>
            <a:r>
              <a:rPr lang="zh-CN" altLang="en-US" sz="2400">
                <a:latin typeface="Times New Roman" panose="02020603050405020304" pitchFamily="18" charset="0"/>
                <a:cs typeface="Times New Roman" panose="02020603050405020304" pitchFamily="18" charset="0"/>
              </a:rPr>
              <a:t>基本单位：米，符号是：</a:t>
            </a:r>
            <a:r>
              <a:rPr lang="en-US" altLang="zh-CN" sz="2400">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(2)</a:t>
            </a:r>
            <a:r>
              <a:rPr lang="zh-CN" altLang="en-US" sz="2400">
                <a:latin typeface="Times New Roman" panose="02020603050405020304" pitchFamily="18" charset="0"/>
                <a:cs typeface="Times New Roman" panose="02020603050405020304" pitchFamily="18" charset="0"/>
              </a:rPr>
              <a:t>常用单位：千米(</a:t>
            </a:r>
            <a:r>
              <a:rPr lang="en-US" altLang="zh-CN" sz="2400">
                <a:latin typeface="Times New Roman" panose="02020603050405020304" pitchFamily="18" charset="0"/>
                <a:cs typeface="Times New Roman" panose="02020603050405020304" pitchFamily="18" charset="0"/>
              </a:rPr>
              <a:t>____)</a:t>
            </a:r>
            <a:r>
              <a:rPr lang="zh-CN" altLang="en-US" sz="2400">
                <a:latin typeface="Times New Roman" panose="02020603050405020304" pitchFamily="18" charset="0"/>
                <a:cs typeface="Times New Roman" panose="02020603050405020304" pitchFamily="18" charset="0"/>
              </a:rPr>
              <a:t>、分米(</a:t>
            </a:r>
            <a:r>
              <a:rPr lang="en-US" altLang="zh-CN" sz="2400">
                <a:latin typeface="Times New Roman" panose="02020603050405020304" pitchFamily="18" charset="0"/>
                <a:cs typeface="Times New Roman" panose="02020603050405020304" pitchFamily="18" charset="0"/>
              </a:rPr>
              <a:t>dm</a:t>
            </a:r>
            <a:r>
              <a:rPr lang="zh-CN" altLang="en-US" sz="2400">
                <a:latin typeface="Times New Roman" panose="02020603050405020304" pitchFamily="18" charset="0"/>
                <a:cs typeface="Times New Roman" panose="02020603050405020304" pitchFamily="18" charset="0"/>
              </a:rPr>
              <a:t>)、厘米(</a:t>
            </a:r>
            <a:r>
              <a:rPr lang="en-US" altLang="zh-CN" sz="2400">
                <a:latin typeface="Times New Roman" panose="02020603050405020304" pitchFamily="18" charset="0"/>
                <a:cs typeface="Times New Roman" panose="02020603050405020304" pitchFamily="18" charset="0"/>
              </a:rPr>
              <a:t>cm</a:t>
            </a:r>
            <a:r>
              <a:rPr lang="zh-CN" altLang="en-US" sz="2400">
                <a:latin typeface="Times New Roman" panose="02020603050405020304" pitchFamily="18" charset="0"/>
                <a:cs typeface="Times New Roman" panose="02020603050405020304" pitchFamily="18" charset="0"/>
              </a:rPr>
              <a:t>)、毫米(</a:t>
            </a:r>
            <a:r>
              <a:rPr lang="en-US" altLang="zh-CN" sz="2400">
                <a:latin typeface="Times New Roman" panose="02020603050405020304" pitchFamily="18" charset="0"/>
                <a:cs typeface="Times New Roman" panose="02020603050405020304" pitchFamily="18" charset="0"/>
              </a:rPr>
              <a:t>mm</a:t>
            </a:r>
            <a:r>
              <a:rPr lang="zh-CN" altLang="en-US" sz="2400">
                <a:latin typeface="Times New Roman" panose="02020603050405020304" pitchFamily="18" charset="0"/>
                <a:cs typeface="Times New Roman" panose="02020603050405020304" pitchFamily="18" charset="0"/>
              </a:rPr>
              <a:t>)、微米(μ</a:t>
            </a:r>
            <a:r>
              <a:rPr lang="en-US" altLang="zh-CN" sz="2400">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)、纳米(</a:t>
            </a:r>
            <a:r>
              <a:rPr lang="en-US" altLang="zh-CN" sz="2400">
                <a:latin typeface="Times New Roman" panose="02020603050405020304" pitchFamily="18" charset="0"/>
                <a:cs typeface="Times New Roman" panose="02020603050405020304" pitchFamily="18" charset="0"/>
              </a:rPr>
              <a:t>nm</a:t>
            </a:r>
            <a:r>
              <a:rPr lang="zh-CN" altLang="en-US" sz="2400">
                <a:latin typeface="Times New Roman" panose="02020603050405020304" pitchFamily="18" charset="0"/>
                <a:cs typeface="Times New Roman" panose="02020603050405020304" pitchFamily="18" charset="0"/>
              </a:rPr>
              <a:t>)等</a:t>
            </a:r>
            <a:r>
              <a:rPr lang="en-US" altLang="zh-CN"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(3)</a:t>
            </a:r>
            <a:r>
              <a:rPr lang="zh-CN" altLang="en-US" sz="2400">
                <a:latin typeface="Times New Roman" panose="02020603050405020304" pitchFamily="18" charset="0"/>
                <a:cs typeface="Times New Roman" panose="02020603050405020304" pitchFamily="18" charset="0"/>
              </a:rPr>
              <a:t>单位换算：</a:t>
            </a:r>
            <a:r>
              <a:rPr lang="en-US" altLang="zh-CN" sz="2400">
                <a:latin typeface="Times New Roman" panose="02020603050405020304" pitchFamily="18" charset="0"/>
                <a:cs typeface="Times New Roman" panose="02020603050405020304" pitchFamily="18" charset="0"/>
              </a:rPr>
              <a:t>1km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_____m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1dm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1cm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______m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1mm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______</a:t>
            </a:r>
            <a:r>
              <a:rPr lang="zh-CN" altLang="en-US" sz="2400">
                <a:latin typeface="Times New Roman" panose="02020603050405020304" pitchFamily="18" charset="0"/>
                <a:cs typeface="Times New Roman" panose="02020603050405020304" pitchFamily="18" charset="0"/>
              </a:rPr>
              <a:t>ｍ、 </a:t>
            </a: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μ</a:t>
            </a:r>
            <a:r>
              <a:rPr lang="en-US" altLang="zh-CN" sz="2400">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_____m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1nm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_____m</a:t>
            </a:r>
            <a:r>
              <a:rPr lang="zh-CN" alt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5" name="文本框 4"/>
          <p:cNvSpPr txBox="1"/>
          <p:nvPr/>
        </p:nvSpPr>
        <p:spPr>
          <a:xfrm>
            <a:off x="3316288" y="4088130"/>
            <a:ext cx="820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km</a:t>
            </a:r>
            <a:endParaRPr lang="zh-CN" altLang="en-US"/>
          </a:p>
        </p:txBody>
      </p:sp>
      <p:sp>
        <p:nvSpPr>
          <p:cNvPr id="6" name="文本框 5"/>
          <p:cNvSpPr txBox="1"/>
          <p:nvPr/>
        </p:nvSpPr>
        <p:spPr>
          <a:xfrm>
            <a:off x="3523933" y="5189220"/>
            <a:ext cx="6978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a:t>
            </a:r>
            <a:r>
              <a:rPr lang="en-US" sz="2400" b="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7" name="文本框 6"/>
          <p:cNvSpPr txBox="1"/>
          <p:nvPr/>
        </p:nvSpPr>
        <p:spPr>
          <a:xfrm>
            <a:off x="5610543" y="5189220"/>
            <a:ext cx="64960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0.1</a:t>
            </a:r>
            <a:endParaRPr lang="zh-CN" altLang="en-US"/>
          </a:p>
        </p:txBody>
      </p:sp>
      <p:sp>
        <p:nvSpPr>
          <p:cNvPr id="8" name="文本框 7"/>
          <p:cNvSpPr txBox="1"/>
          <p:nvPr/>
        </p:nvSpPr>
        <p:spPr>
          <a:xfrm>
            <a:off x="7644448" y="5189220"/>
            <a:ext cx="820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0.01</a:t>
            </a:r>
            <a:endParaRPr lang="zh-CN" altLang="en-US"/>
          </a:p>
        </p:txBody>
      </p:sp>
      <p:sp>
        <p:nvSpPr>
          <p:cNvPr id="9" name="文本框 8"/>
          <p:cNvSpPr txBox="1"/>
          <p:nvPr/>
        </p:nvSpPr>
        <p:spPr>
          <a:xfrm>
            <a:off x="9957118" y="5179695"/>
            <a:ext cx="8699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a:t>
            </a:r>
            <a:r>
              <a:rPr lang="zh-CN" sz="2400" b="0" baseline="30000">
                <a:solidFill>
                  <a:srgbClr val="FF0000"/>
                </a:solidFill>
                <a:ea typeface="宋体" panose="02010600030101010101" pitchFamily="2" charset="-122"/>
              </a:rPr>
              <a:t>－</a:t>
            </a:r>
            <a:r>
              <a:rPr lang="en-US" sz="2400" b="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11" name="文本框 10"/>
          <p:cNvSpPr txBox="1"/>
          <p:nvPr/>
        </p:nvSpPr>
        <p:spPr>
          <a:xfrm>
            <a:off x="1596073" y="5721350"/>
            <a:ext cx="9918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a:t>
            </a:r>
            <a:r>
              <a:rPr lang="zh-CN" sz="2400" b="0" baseline="30000">
                <a:solidFill>
                  <a:srgbClr val="FF0000"/>
                </a:solidFill>
                <a:ea typeface="宋体" panose="02010600030101010101" pitchFamily="2" charset="-122"/>
              </a:rPr>
              <a:t>－</a:t>
            </a:r>
            <a:r>
              <a:rPr lang="en-US" sz="2400" b="0" baseline="30000">
                <a:solidFill>
                  <a:srgbClr val="FF0000"/>
                </a:solidFill>
                <a:latin typeface="Times New Roman" panose="02020603050405020304" pitchFamily="18" charset="0"/>
                <a:ea typeface="宋体" panose="02010600030101010101" pitchFamily="2" charset="-122"/>
              </a:rPr>
              <a:t>6</a:t>
            </a:r>
            <a:endParaRPr lang="zh-CN" altLang="en-US"/>
          </a:p>
        </p:txBody>
      </p:sp>
      <p:sp>
        <p:nvSpPr>
          <p:cNvPr id="12" name="文本框 11"/>
          <p:cNvSpPr txBox="1"/>
          <p:nvPr/>
        </p:nvSpPr>
        <p:spPr>
          <a:xfrm>
            <a:off x="3699193" y="5721350"/>
            <a:ext cx="8940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a:t>
            </a:r>
            <a:r>
              <a:rPr lang="zh-CN" sz="2400" b="0" baseline="30000">
                <a:solidFill>
                  <a:srgbClr val="FF0000"/>
                </a:solidFill>
                <a:ea typeface="宋体" panose="02010600030101010101" pitchFamily="2" charset="-122"/>
              </a:rPr>
              <a:t>－</a:t>
            </a:r>
            <a:r>
              <a:rPr lang="en-US" sz="2400" b="0" baseline="30000">
                <a:solidFill>
                  <a:srgbClr val="FF0000"/>
                </a:solidFill>
                <a:latin typeface="Times New Roman" panose="02020603050405020304" pitchFamily="18" charset="0"/>
                <a:ea typeface="宋体" panose="02010600030101010101" pitchFamily="2" charset="-122"/>
              </a:rPr>
              <a:t>9</a:t>
            </a:r>
            <a:endParaRPr lang="zh-CN" altLang="en-US"/>
          </a:p>
        </p:txBody>
      </p:sp>
      <p:sp>
        <p:nvSpPr>
          <p:cNvPr id="3" name="流程图: 终止 2">
            <a:hlinkClick r:id="rId3" action="ppaction://hlinksldjump"/>
          </p:cNvPr>
          <p:cNvSpPr/>
          <p:nvPr/>
        </p:nvSpPr>
        <p:spPr>
          <a:xfrm>
            <a:off x="9069388" y="582803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1497648" y="1392555"/>
            <a:ext cx="9409430" cy="119888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5. [2018</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16(1)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如图所示，小球的直径为</a:t>
            </a:r>
            <a:r>
              <a:rPr lang="en-US" sz="2400" b="0">
                <a:latin typeface="Times New Roman" panose="02020603050405020304" pitchFamily="18" charset="0"/>
                <a:cs typeface="Times New Roman" panose="02020603050405020304" pitchFamily="18" charset="0"/>
              </a:rPr>
              <a:t>________mm.6. [2016</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16(1)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如图所示，物体的长度为</a:t>
            </a:r>
            <a:r>
              <a:rPr lang="en-US" sz="2400" b="0">
                <a:latin typeface="Times New Roman" panose="02020603050405020304" pitchFamily="18" charset="0"/>
                <a:cs typeface="Times New Roman" panose="02020603050405020304" pitchFamily="18" charset="0"/>
              </a:rPr>
              <a:t>________cm..</a:t>
            </a:r>
            <a:endParaRPr lang="zh-CN" altLang="en-US">
              <a:latin typeface="Times New Roman" panose="02020603050405020304" pitchFamily="18" charset="0"/>
              <a:cs typeface="Times New Roman" panose="02020603050405020304" pitchFamily="18" charset="0"/>
            </a:endParaRPr>
          </a:p>
        </p:txBody>
      </p:sp>
      <p:pic>
        <p:nvPicPr>
          <p:cNvPr id="2" name="图片 -2147482234"/>
          <p:cNvPicPr>
            <a:picLocks noChangeAspect="1"/>
          </p:cNvPicPr>
          <p:nvPr/>
        </p:nvPicPr>
        <p:blipFill>
          <a:blip r:embed="rId1"/>
          <a:stretch>
            <a:fillRect/>
          </a:stretch>
        </p:blipFill>
        <p:spPr>
          <a:xfrm>
            <a:off x="2809558" y="3154680"/>
            <a:ext cx="2216785" cy="1935480"/>
          </a:xfrm>
          <a:prstGeom prst="rect">
            <a:avLst/>
          </a:prstGeom>
          <a:noFill/>
          <a:ln w="9525">
            <a:noFill/>
          </a:ln>
        </p:spPr>
      </p:pic>
      <p:pic>
        <p:nvPicPr>
          <p:cNvPr id="3" name="图片 -2147482233"/>
          <p:cNvPicPr>
            <a:picLocks noChangeAspect="1"/>
          </p:cNvPicPr>
          <p:nvPr/>
        </p:nvPicPr>
        <p:blipFill>
          <a:blip r:embed="rId2"/>
          <a:stretch>
            <a:fillRect/>
          </a:stretch>
        </p:blipFill>
        <p:spPr>
          <a:xfrm>
            <a:off x="6552883" y="4057015"/>
            <a:ext cx="3068955" cy="1033145"/>
          </a:xfrm>
          <a:prstGeom prst="rect">
            <a:avLst/>
          </a:prstGeom>
          <a:noFill/>
          <a:ln w="9525">
            <a:noFill/>
          </a:ln>
        </p:spPr>
      </p:pic>
      <p:sp>
        <p:nvSpPr>
          <p:cNvPr id="5" name="矩形 4"/>
          <p:cNvSpPr/>
          <p:nvPr/>
        </p:nvSpPr>
        <p:spPr>
          <a:xfrm>
            <a:off x="7739404" y="532431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6</a:t>
            </a:r>
            <a:r>
              <a:rPr lang="zh-CN" altLang="zh-CN" dirty="0"/>
              <a:t>题图</a:t>
            </a:r>
            <a:endParaRPr lang="zh-CN" altLang="en-US" dirty="0"/>
          </a:p>
        </p:txBody>
      </p:sp>
      <p:sp>
        <p:nvSpPr>
          <p:cNvPr id="7" name="矩形 6"/>
          <p:cNvSpPr/>
          <p:nvPr/>
        </p:nvSpPr>
        <p:spPr>
          <a:xfrm>
            <a:off x="3339489" y="532431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5</a:t>
            </a:r>
            <a:r>
              <a:rPr lang="zh-CN" altLang="zh-CN" dirty="0"/>
              <a:t>题图</a:t>
            </a:r>
            <a:endParaRPr lang="zh-CN" altLang="en-US" dirty="0"/>
          </a:p>
        </p:txBody>
      </p:sp>
      <p:sp>
        <p:nvSpPr>
          <p:cNvPr id="8" name="文本框 7"/>
          <p:cNvSpPr txBox="1"/>
          <p:nvPr/>
        </p:nvSpPr>
        <p:spPr>
          <a:xfrm>
            <a:off x="8255318" y="1454150"/>
            <a:ext cx="7480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12.0</a:t>
            </a:r>
            <a:endParaRPr lang="zh-CN" altLang="en-US"/>
          </a:p>
        </p:txBody>
      </p:sp>
      <p:sp>
        <p:nvSpPr>
          <p:cNvPr id="9" name="文本框 8"/>
          <p:cNvSpPr txBox="1"/>
          <p:nvPr/>
        </p:nvSpPr>
        <p:spPr>
          <a:xfrm>
            <a:off x="8327073" y="2058035"/>
            <a:ext cx="8699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2.90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692468" y="1327150"/>
            <a:ext cx="10878820"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7. [2014</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16(1)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如图所示，用两种不同规格的刻度尺测量同一支铅笔的长度，图甲中铅笔的长度是</a:t>
            </a:r>
            <a:r>
              <a:rPr lang="en-US" sz="2400" b="0">
                <a:latin typeface="Times New Roman" panose="02020603050405020304" pitchFamily="18" charset="0"/>
                <a:cs typeface="Times New Roman" panose="02020603050405020304" pitchFamily="18" charset="0"/>
              </a:rPr>
              <a:t>____________cm</a:t>
            </a:r>
            <a:r>
              <a:rPr lang="zh-CN" sz="2400" b="0">
                <a:latin typeface="Times New Roman" panose="02020603050405020304" pitchFamily="18" charset="0"/>
                <a:cs typeface="Times New Roman" panose="02020603050405020304" pitchFamily="18" charset="0"/>
              </a:rPr>
              <a:t>，图乙中铅笔的长度是</a:t>
            </a:r>
            <a:r>
              <a:rPr lang="en-US" sz="2400" b="0">
                <a:latin typeface="Times New Roman" panose="02020603050405020304" pitchFamily="18" charset="0"/>
                <a:cs typeface="Times New Roman" panose="02020603050405020304" pitchFamily="18" charset="0"/>
              </a:rPr>
              <a:t>________cm.</a:t>
            </a:r>
            <a:endParaRPr lang="en-US" sz="2400" b="0">
              <a:latin typeface="Times New Roman" panose="02020603050405020304" pitchFamily="18" charset="0"/>
              <a:cs typeface="Times New Roman" panose="02020603050405020304" pitchFamily="18" charset="0"/>
            </a:endParaRPr>
          </a:p>
          <a:p>
            <a:pPr indent="0">
              <a:lnSpc>
                <a:spcPct val="150000"/>
              </a:lnSpc>
            </a:pPr>
            <a:r>
              <a:rPr lang="en-US" sz="2400">
                <a:latin typeface="Times New Roman" panose="02020603050405020304" pitchFamily="18" charset="0"/>
                <a:cs typeface="Times New Roman" panose="02020603050405020304" pitchFamily="18" charset="0"/>
                <a:sym typeface="+mn-ea"/>
              </a:rPr>
              <a:t>8. [2012</a:t>
            </a:r>
            <a:r>
              <a:rPr lang="zh-CN" sz="2400">
                <a:latin typeface="Times New Roman" panose="02020603050405020304" pitchFamily="18" charset="0"/>
                <a:cs typeface="Times New Roman" panose="02020603050405020304" pitchFamily="18" charset="0"/>
                <a:sym typeface="+mn-ea"/>
              </a:rPr>
              <a:t>省卷</a:t>
            </a:r>
            <a:r>
              <a:rPr lang="en-US" sz="2400">
                <a:latin typeface="Times New Roman" panose="02020603050405020304" pitchFamily="18" charset="0"/>
                <a:cs typeface="Times New Roman" panose="02020603050405020304" pitchFamily="18" charset="0"/>
                <a:sym typeface="+mn-ea"/>
              </a:rPr>
              <a:t>16(1)</a:t>
            </a:r>
            <a:r>
              <a:rPr lang="zh-CN" sz="2400">
                <a:latin typeface="Times New Roman" panose="02020603050405020304" pitchFamily="18" charset="0"/>
                <a:cs typeface="Times New Roman" panose="02020603050405020304" pitchFamily="18" charset="0"/>
                <a:sym typeface="+mn-ea"/>
              </a:rPr>
              <a:t>题</a:t>
            </a:r>
            <a:r>
              <a:rPr lang="en-US" sz="24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分</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如图用刻度尺测量一物体的宽度，该刻度尺的分度值是</a:t>
            </a:r>
            <a:r>
              <a:rPr lang="en-US" sz="2400">
                <a:latin typeface="Times New Roman" panose="02020603050405020304" pitchFamily="18" charset="0"/>
                <a:cs typeface="Times New Roman" panose="02020603050405020304" pitchFamily="18" charset="0"/>
                <a:sym typeface="+mn-ea"/>
              </a:rPr>
              <a:t>__________________</a:t>
            </a:r>
            <a:r>
              <a:rPr lang="zh-CN" sz="2400">
                <a:latin typeface="Times New Roman" panose="02020603050405020304" pitchFamily="18" charset="0"/>
                <a:cs typeface="Times New Roman" panose="02020603050405020304" pitchFamily="18" charset="0"/>
                <a:sym typeface="+mn-ea"/>
              </a:rPr>
              <a:t>，物体的宽度是</a:t>
            </a:r>
            <a:r>
              <a:rPr lang="en-US" sz="2400">
                <a:latin typeface="Times New Roman" panose="02020603050405020304" pitchFamily="18" charset="0"/>
                <a:cs typeface="Times New Roman" panose="02020603050405020304" pitchFamily="18" charset="0"/>
                <a:sym typeface="+mn-ea"/>
              </a:rPr>
              <a:t>________cm.</a:t>
            </a:r>
            <a:endParaRPr lang="zh-CN" altLang="en-US" sz="2400">
              <a:latin typeface="Times New Roman" panose="02020603050405020304" pitchFamily="18" charset="0"/>
              <a:cs typeface="Times New Roman" panose="02020603050405020304" pitchFamily="18" charset="0"/>
            </a:endParaRPr>
          </a:p>
        </p:txBody>
      </p:sp>
      <p:pic>
        <p:nvPicPr>
          <p:cNvPr id="4" name="图片 -2147482232"/>
          <p:cNvPicPr>
            <a:picLocks noChangeAspect="1"/>
          </p:cNvPicPr>
          <p:nvPr/>
        </p:nvPicPr>
        <p:blipFill>
          <a:blip r:embed="rId1"/>
          <a:stretch>
            <a:fillRect/>
          </a:stretch>
        </p:blipFill>
        <p:spPr>
          <a:xfrm>
            <a:off x="1132523" y="4015105"/>
            <a:ext cx="6005195" cy="1109980"/>
          </a:xfrm>
          <a:prstGeom prst="rect">
            <a:avLst/>
          </a:prstGeom>
          <a:noFill/>
          <a:ln w="9525">
            <a:noFill/>
          </a:ln>
        </p:spPr>
      </p:pic>
      <p:sp>
        <p:nvSpPr>
          <p:cNvPr id="6" name="矩形 5"/>
          <p:cNvSpPr/>
          <p:nvPr/>
        </p:nvSpPr>
        <p:spPr>
          <a:xfrm>
            <a:off x="3643654" y="5309711"/>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7</a:t>
            </a:r>
            <a:r>
              <a:rPr lang="zh-CN" altLang="zh-CN" dirty="0"/>
              <a:t>题图</a:t>
            </a:r>
            <a:endParaRPr lang="zh-CN" altLang="en-US" dirty="0"/>
          </a:p>
        </p:txBody>
      </p:sp>
      <p:sp>
        <p:nvSpPr>
          <p:cNvPr id="10" name="文本框 9"/>
          <p:cNvSpPr txBox="1"/>
          <p:nvPr/>
        </p:nvSpPr>
        <p:spPr>
          <a:xfrm>
            <a:off x="4461828" y="1972945"/>
            <a:ext cx="19469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4.7(4.6</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4.8)</a:t>
            </a:r>
            <a:endParaRPr lang="zh-CN" altLang="en-US"/>
          </a:p>
        </p:txBody>
      </p:sp>
      <p:sp>
        <p:nvSpPr>
          <p:cNvPr id="11" name="文本框 10"/>
          <p:cNvSpPr txBox="1"/>
          <p:nvPr/>
        </p:nvSpPr>
        <p:spPr>
          <a:xfrm>
            <a:off x="9871393" y="1972945"/>
            <a:ext cx="11156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4.70</a:t>
            </a:r>
            <a:endParaRPr lang="zh-CN" altLang="en-US"/>
          </a:p>
        </p:txBody>
      </p:sp>
      <p:sp>
        <p:nvSpPr>
          <p:cNvPr id="12" name="文本框 11"/>
          <p:cNvSpPr txBox="1"/>
          <p:nvPr/>
        </p:nvSpPr>
        <p:spPr>
          <a:xfrm>
            <a:off x="776923" y="3060065"/>
            <a:ext cx="24117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0.1 cm(</a:t>
            </a:r>
            <a:r>
              <a:rPr lang="zh-CN" sz="2400" b="0">
                <a:solidFill>
                  <a:srgbClr val="FF0000"/>
                </a:solidFill>
                <a:ea typeface="宋体" panose="02010600030101010101" pitchFamily="2" charset="-122"/>
              </a:rPr>
              <a:t>或</a:t>
            </a:r>
            <a:r>
              <a:rPr lang="en-US" sz="2400" b="0">
                <a:solidFill>
                  <a:srgbClr val="FF0000"/>
                </a:solidFill>
                <a:latin typeface="Times New Roman" panose="02020603050405020304" pitchFamily="18" charset="0"/>
                <a:ea typeface="宋体" panose="02010600030101010101" pitchFamily="2" charset="-122"/>
              </a:rPr>
              <a:t>1 mm)</a:t>
            </a:r>
            <a:endParaRPr lang="zh-CN" altLang="en-US"/>
          </a:p>
        </p:txBody>
      </p:sp>
      <p:sp>
        <p:nvSpPr>
          <p:cNvPr id="13" name="文本框 12"/>
          <p:cNvSpPr txBox="1"/>
          <p:nvPr/>
        </p:nvSpPr>
        <p:spPr>
          <a:xfrm>
            <a:off x="5828983" y="3060065"/>
            <a:ext cx="9683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1.40</a:t>
            </a:r>
            <a:endParaRPr lang="zh-CN" altLang="en-US"/>
          </a:p>
        </p:txBody>
      </p:sp>
      <p:pic>
        <p:nvPicPr>
          <p:cNvPr id="14" name="图片 -2147482231"/>
          <p:cNvPicPr>
            <a:picLocks noChangeAspect="1"/>
          </p:cNvPicPr>
          <p:nvPr/>
        </p:nvPicPr>
        <p:blipFill>
          <a:blip r:embed="rId2"/>
          <a:stretch>
            <a:fillRect/>
          </a:stretch>
        </p:blipFill>
        <p:spPr>
          <a:xfrm>
            <a:off x="8345488" y="4236085"/>
            <a:ext cx="2179320" cy="889000"/>
          </a:xfrm>
          <a:prstGeom prst="rect">
            <a:avLst/>
          </a:prstGeom>
          <a:noFill/>
          <a:ln w="9525">
            <a:noFill/>
          </a:ln>
        </p:spPr>
      </p:pic>
      <p:sp>
        <p:nvSpPr>
          <p:cNvPr id="15" name="矩形 14"/>
          <p:cNvSpPr/>
          <p:nvPr/>
        </p:nvSpPr>
        <p:spPr>
          <a:xfrm>
            <a:off x="8883674" y="530971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8</a:t>
            </a:r>
            <a:r>
              <a:rPr lang="zh-CN" altLang="zh-CN" dirty="0"/>
              <a:t>题图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171258" y="722630"/>
            <a:ext cx="8780145" cy="737235"/>
            <a:chOff x="1342" y="2812"/>
            <a:chExt cx="13827" cy="1161"/>
          </a:xfrm>
        </p:grpSpPr>
        <p:pic>
          <p:nvPicPr>
            <p:cNvPr id="5" name="图片 4" descr="带序号考点标2字"/>
            <p:cNvPicPr>
              <a:picLocks noChangeAspect="1"/>
            </p:cNvPicPr>
            <p:nvPr/>
          </p:nvPicPr>
          <p:blipFill>
            <a:blip r:embed="rId1"/>
            <a:stretch>
              <a:fillRect/>
            </a:stretch>
          </p:blipFill>
          <p:spPr>
            <a:xfrm>
              <a:off x="1342" y="3051"/>
              <a:ext cx="2803" cy="922"/>
            </a:xfrm>
            <a:prstGeom prst="rect">
              <a:avLst/>
            </a:prstGeom>
          </p:spPr>
        </p:pic>
        <p:sp>
          <p:nvSpPr>
            <p:cNvPr id="6" name="文本框 5"/>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8" name="文本框 7"/>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文本框 8"/>
            <p:cNvSpPr txBox="1"/>
            <p:nvPr/>
          </p:nvSpPr>
          <p:spPr>
            <a:xfrm>
              <a:off x="4537" y="2812"/>
              <a:ext cx="10632"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机械停表的读数</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10年</a:t>
              </a:r>
              <a:r>
                <a:rPr lang="en-US" altLang="zh-CN" sz="2400" dirty="0">
                  <a:latin typeface="Times New Roman" panose="02020603050405020304" pitchFamily="18" charset="0"/>
                  <a:cs typeface="Times New Roman" panose="02020603050405020304" pitchFamily="18" charset="0"/>
                </a:rPr>
                <a:t>4</a:t>
              </a:r>
              <a:r>
                <a:rPr lang="zh-CN" altLang="en-US" sz="2400" dirty="0">
                  <a:latin typeface="Times New Roman" panose="02020603050405020304" pitchFamily="18" charset="0"/>
                  <a:cs typeface="Times New Roman" panose="02020603050405020304" pitchFamily="18" charset="0"/>
                </a:rPr>
                <a:t>考)</a:t>
              </a:r>
              <a:endParaRPr lang="zh-CN" altLang="en-US" sz="2400" dirty="0">
                <a:latin typeface="Times New Roman" panose="02020603050405020304" pitchFamily="18" charset="0"/>
                <a:cs typeface="Times New Roman" panose="02020603050405020304" pitchFamily="18" charset="0"/>
              </a:endParaRPr>
            </a:p>
          </p:txBody>
        </p:sp>
      </p:grpSp>
      <p:sp>
        <p:nvSpPr>
          <p:cNvPr id="107" name="文本框 106"/>
          <p:cNvSpPr txBox="1"/>
          <p:nvPr/>
        </p:nvSpPr>
        <p:spPr>
          <a:xfrm>
            <a:off x="1205548" y="1458595"/>
            <a:ext cx="9778365"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9. [2019</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16(1)</a:t>
            </a:r>
            <a:r>
              <a:rPr lang="zh-CN" sz="2400" b="0">
                <a:latin typeface="Times New Roman" panose="02020603050405020304" pitchFamily="18" charset="0"/>
                <a:cs typeface="Times New Roman" panose="02020603050405020304" pitchFamily="18" charset="0"/>
              </a:rPr>
              <a:t>第三空题</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图中秒表的读数是</a:t>
            </a:r>
            <a:r>
              <a:rPr lang="en-US" sz="2400" b="0">
                <a:latin typeface="Times New Roman" panose="02020603050405020304" pitchFamily="18" charset="0"/>
                <a:cs typeface="Times New Roman" panose="02020603050405020304" pitchFamily="18" charset="0"/>
              </a:rPr>
              <a:t>________s.10. [2018</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16(1)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如图所示，秒表的读数为</a:t>
            </a:r>
            <a:r>
              <a:rPr lang="en-US" sz="2400" b="0">
                <a:latin typeface="Times New Roman" panose="02020603050405020304" pitchFamily="18" charset="0"/>
                <a:cs typeface="Times New Roman" panose="02020603050405020304" pitchFamily="18" charset="0"/>
              </a:rPr>
              <a:t>________s.</a:t>
            </a:r>
            <a:endParaRPr lang="en-US" sz="2400" b="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11. [2014省卷16(2)题1分]如图所示，机械秒表的示数为________s.</a:t>
            </a:r>
            <a:endParaRPr lang="zh-CN" altLang="en-US" sz="2400">
              <a:latin typeface="Times New Roman" panose="02020603050405020304" pitchFamily="18" charset="0"/>
              <a:cs typeface="Times New Roman" panose="02020603050405020304" pitchFamily="18" charset="0"/>
            </a:endParaRPr>
          </a:p>
        </p:txBody>
      </p:sp>
      <p:pic>
        <p:nvPicPr>
          <p:cNvPr id="3" name="图片 -2147482229"/>
          <p:cNvPicPr>
            <a:picLocks noChangeAspect="1"/>
          </p:cNvPicPr>
          <p:nvPr/>
        </p:nvPicPr>
        <p:blipFill>
          <a:blip r:embed="rId2"/>
          <a:stretch>
            <a:fillRect/>
          </a:stretch>
        </p:blipFill>
        <p:spPr>
          <a:xfrm>
            <a:off x="1699578" y="3397885"/>
            <a:ext cx="2275205" cy="2338705"/>
          </a:xfrm>
          <a:prstGeom prst="rect">
            <a:avLst/>
          </a:prstGeom>
          <a:noFill/>
          <a:ln w="9525">
            <a:noFill/>
          </a:ln>
        </p:spPr>
      </p:pic>
      <p:pic>
        <p:nvPicPr>
          <p:cNvPr id="11" name="图片 419"/>
          <p:cNvPicPr>
            <a:picLocks noChangeAspect="1"/>
          </p:cNvPicPr>
          <p:nvPr/>
        </p:nvPicPr>
        <p:blipFill>
          <a:blip r:embed="rId3" r:link="rId4"/>
          <a:stretch>
            <a:fillRect/>
          </a:stretch>
        </p:blipFill>
        <p:spPr>
          <a:xfrm>
            <a:off x="4937443" y="3354070"/>
            <a:ext cx="2317750" cy="2382520"/>
          </a:xfrm>
          <a:prstGeom prst="rect">
            <a:avLst/>
          </a:prstGeom>
          <a:noFill/>
          <a:ln>
            <a:noFill/>
          </a:ln>
        </p:spPr>
      </p:pic>
      <p:sp>
        <p:nvSpPr>
          <p:cNvPr id="4" name="矩形 3"/>
          <p:cNvSpPr/>
          <p:nvPr/>
        </p:nvSpPr>
        <p:spPr>
          <a:xfrm>
            <a:off x="1973604" y="593772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9</a:t>
            </a:r>
            <a:r>
              <a:rPr lang="zh-CN" altLang="zh-CN" dirty="0"/>
              <a:t>题图</a:t>
            </a:r>
            <a:endParaRPr lang="zh-CN" altLang="en-US" dirty="0"/>
          </a:p>
        </p:txBody>
      </p:sp>
      <p:sp>
        <p:nvSpPr>
          <p:cNvPr id="7" name="矩形 6"/>
          <p:cNvSpPr/>
          <p:nvPr/>
        </p:nvSpPr>
        <p:spPr>
          <a:xfrm>
            <a:off x="5392444" y="5937726"/>
            <a:ext cx="10972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10</a:t>
            </a:r>
            <a:r>
              <a:rPr lang="zh-CN" altLang="zh-CN" dirty="0"/>
              <a:t>题图</a:t>
            </a:r>
            <a:endParaRPr lang="zh-CN" altLang="en-US" dirty="0"/>
          </a:p>
        </p:txBody>
      </p:sp>
      <p:pic>
        <p:nvPicPr>
          <p:cNvPr id="10" name="图片 -2147482227"/>
          <p:cNvPicPr>
            <a:picLocks noChangeAspect="1"/>
          </p:cNvPicPr>
          <p:nvPr/>
        </p:nvPicPr>
        <p:blipFill>
          <a:blip r:embed="rId5"/>
          <a:stretch>
            <a:fillRect/>
          </a:stretch>
        </p:blipFill>
        <p:spPr>
          <a:xfrm>
            <a:off x="8217853" y="3537585"/>
            <a:ext cx="2903220" cy="2199005"/>
          </a:xfrm>
          <a:prstGeom prst="rect">
            <a:avLst/>
          </a:prstGeom>
          <a:noFill/>
          <a:ln w="9525">
            <a:noFill/>
          </a:ln>
        </p:spPr>
      </p:pic>
      <p:sp>
        <p:nvSpPr>
          <p:cNvPr id="12" name="矩形 11"/>
          <p:cNvSpPr/>
          <p:nvPr/>
        </p:nvSpPr>
        <p:spPr>
          <a:xfrm>
            <a:off x="9067824" y="5937726"/>
            <a:ext cx="108839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11</a:t>
            </a:r>
            <a:r>
              <a:rPr lang="zh-CN" altLang="zh-CN" dirty="0"/>
              <a:t>题图</a:t>
            </a:r>
            <a:endParaRPr lang="zh-CN" altLang="en-US" dirty="0"/>
          </a:p>
        </p:txBody>
      </p:sp>
      <p:sp>
        <p:nvSpPr>
          <p:cNvPr id="13" name="文本框 12"/>
          <p:cNvSpPr txBox="1"/>
          <p:nvPr/>
        </p:nvSpPr>
        <p:spPr>
          <a:xfrm>
            <a:off x="8057198" y="1614170"/>
            <a:ext cx="7969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335</a:t>
            </a:r>
            <a:endParaRPr lang="zh-CN" altLang="en-US"/>
          </a:p>
        </p:txBody>
      </p:sp>
      <p:sp>
        <p:nvSpPr>
          <p:cNvPr id="14" name="文本框 13"/>
          <p:cNvSpPr txBox="1"/>
          <p:nvPr/>
        </p:nvSpPr>
        <p:spPr>
          <a:xfrm>
            <a:off x="8128953" y="2146300"/>
            <a:ext cx="8699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140</a:t>
            </a:r>
            <a:endParaRPr lang="zh-CN" altLang="en-US"/>
          </a:p>
        </p:txBody>
      </p:sp>
      <p:sp>
        <p:nvSpPr>
          <p:cNvPr id="15" name="文本框 14"/>
          <p:cNvSpPr txBox="1"/>
          <p:nvPr/>
        </p:nvSpPr>
        <p:spPr>
          <a:xfrm>
            <a:off x="8720138" y="2679700"/>
            <a:ext cx="8451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32.1</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26453" y="886460"/>
            <a:ext cx="10523220" cy="737235"/>
            <a:chOff x="1342" y="2812"/>
            <a:chExt cx="16572" cy="1161"/>
          </a:xfrm>
        </p:grpSpPr>
        <p:pic>
          <p:nvPicPr>
            <p:cNvPr id="5" name="图片 4" descr="带序号考点标2字"/>
            <p:cNvPicPr>
              <a:picLocks noChangeAspect="1"/>
            </p:cNvPicPr>
            <p:nvPr/>
          </p:nvPicPr>
          <p:blipFill>
            <a:blip r:embed="rId1"/>
            <a:stretch>
              <a:fillRect/>
            </a:stretch>
          </p:blipFill>
          <p:spPr>
            <a:xfrm>
              <a:off x="1342" y="3051"/>
              <a:ext cx="2803" cy="922"/>
            </a:xfrm>
            <a:prstGeom prst="rect">
              <a:avLst/>
            </a:prstGeom>
          </p:spPr>
        </p:pic>
        <p:sp>
          <p:nvSpPr>
            <p:cNvPr id="6" name="文本框 5"/>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8" name="文本框 7"/>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文本框 8"/>
            <p:cNvSpPr txBox="1"/>
            <p:nvPr/>
          </p:nvSpPr>
          <p:spPr>
            <a:xfrm>
              <a:off x="4537" y="2812"/>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参照物的选取及运动状态的判断</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10年</a:t>
              </a:r>
              <a:r>
                <a:rPr lang="en-US" altLang="zh-CN" sz="2400" dirty="0">
                  <a:latin typeface="Times New Roman" panose="02020603050405020304" pitchFamily="18" charset="0"/>
                  <a:cs typeface="Times New Roman" panose="02020603050405020304" pitchFamily="18" charset="0"/>
                </a:rPr>
                <a:t>5</a:t>
              </a:r>
              <a:r>
                <a:rPr lang="zh-CN" altLang="en-US" sz="2400" dirty="0">
                  <a:latin typeface="Times New Roman" panose="02020603050405020304" pitchFamily="18" charset="0"/>
                  <a:cs typeface="Times New Roman" panose="02020603050405020304" pitchFamily="18" charset="0"/>
                </a:rPr>
                <a:t>考)</a:t>
              </a:r>
              <a:endParaRPr lang="zh-CN" altLang="en-US" sz="2400" dirty="0">
                <a:latin typeface="Times New Roman" panose="02020603050405020304" pitchFamily="18" charset="0"/>
                <a:cs typeface="Times New Roman" panose="02020603050405020304" pitchFamily="18" charset="0"/>
              </a:endParaRPr>
            </a:p>
          </p:txBody>
        </p:sp>
      </p:grpSp>
      <p:sp>
        <p:nvSpPr>
          <p:cNvPr id="107" name="文本框 106"/>
          <p:cNvSpPr txBox="1"/>
          <p:nvPr/>
        </p:nvSpPr>
        <p:spPr>
          <a:xfrm>
            <a:off x="779463" y="1690370"/>
            <a:ext cx="10633075"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12. (2011</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坐在高速行驶火车上的乘客，我们说他静止是以下列哪个物体为参照物的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火车车厢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铁轨  </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C. </a:t>
            </a:r>
            <a:r>
              <a:rPr lang="zh-CN" sz="2400" b="0">
                <a:latin typeface="Times New Roman" panose="02020603050405020304" pitchFamily="18" charset="0"/>
                <a:cs typeface="Times New Roman" panose="02020603050405020304" pitchFamily="18" charset="0"/>
              </a:rPr>
              <a:t>迎面开来的火车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车厢里走动的乘务员</a:t>
            </a:r>
            <a:r>
              <a:rPr lang="en-US" sz="2400" b="0">
                <a:latin typeface="Times New Roman" panose="02020603050405020304" pitchFamily="18" charset="0"/>
                <a:cs typeface="Times New Roman" panose="02020603050405020304" pitchFamily="18" charset="0"/>
              </a:rPr>
              <a:t>13. (2014</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10</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在水平高速公路上做匀速直线运动的汽车，此时汽车的牵引力</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大于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小于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等于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汽车所受到的阻力；行李架上的物体以</a:t>
            </a:r>
            <a:r>
              <a:rPr lang="en-US" sz="2400" b="0">
                <a:latin typeface="Times New Roman" panose="02020603050405020304" pitchFamily="18" charset="0"/>
                <a:cs typeface="Times New Roman" panose="02020603050405020304" pitchFamily="18" charset="0"/>
              </a:rPr>
              <a:t>_____________________________</a:t>
            </a:r>
            <a:r>
              <a:rPr lang="zh-CN" sz="2400" b="0">
                <a:latin typeface="Times New Roman" panose="02020603050405020304" pitchFamily="18" charset="0"/>
                <a:cs typeface="Times New Roman" panose="02020603050405020304" pitchFamily="18" charset="0"/>
              </a:rPr>
              <a:t>为参照物，它是静止的，以</a:t>
            </a:r>
            <a:r>
              <a:rPr lang="en-US" sz="2400" b="0">
                <a:latin typeface="Times New Roman" panose="02020603050405020304" pitchFamily="18" charset="0"/>
                <a:cs typeface="Times New Roman" panose="02020603050405020304" pitchFamily="18" charset="0"/>
              </a:rPr>
              <a:t>_________________</a:t>
            </a:r>
            <a:r>
              <a:rPr lang="zh-CN" sz="2400" b="0">
                <a:latin typeface="Times New Roman" panose="02020603050405020304" pitchFamily="18" charset="0"/>
                <a:cs typeface="Times New Roman" panose="02020603050405020304" pitchFamily="18" charset="0"/>
              </a:rPr>
              <a:t>为参照物，它是运动的．</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3129598" y="2415540"/>
            <a:ext cx="6013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a:t>
            </a:r>
            <a:endParaRPr lang="zh-CN" altLang="en-US"/>
          </a:p>
        </p:txBody>
      </p:sp>
      <p:sp>
        <p:nvSpPr>
          <p:cNvPr id="4" name="文本框 3"/>
          <p:cNvSpPr txBox="1"/>
          <p:nvPr/>
        </p:nvSpPr>
        <p:spPr>
          <a:xfrm>
            <a:off x="1876743" y="4537710"/>
            <a:ext cx="10414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等于</a:t>
            </a:r>
            <a:endParaRPr lang="zh-CN" altLang="en-US"/>
          </a:p>
        </p:txBody>
      </p:sp>
      <p:sp>
        <p:nvSpPr>
          <p:cNvPr id="7" name="文本框 6"/>
          <p:cNvSpPr txBox="1"/>
          <p:nvPr/>
        </p:nvSpPr>
        <p:spPr>
          <a:xfrm>
            <a:off x="1841818" y="5079365"/>
            <a:ext cx="4518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行李架</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汽车、车上静坐的乘客</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
        <p:nvSpPr>
          <p:cNvPr id="10" name="文本框 9"/>
          <p:cNvSpPr txBox="1"/>
          <p:nvPr/>
        </p:nvSpPr>
        <p:spPr>
          <a:xfrm>
            <a:off x="898208" y="5639435"/>
            <a:ext cx="26758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公路旁的树</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房屋</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062463" y="2236505"/>
            <a:ext cx="2295295" cy="475615"/>
            <a:chOff x="1698" y="7133"/>
            <a:chExt cx="3615" cy="749"/>
          </a:xfrm>
        </p:grpSpPr>
        <p:pic>
          <p:nvPicPr>
            <p:cNvPr id="13" name="图片 12" descr="方框小标4字"/>
            <p:cNvPicPr>
              <a:picLocks noChangeAspect="1"/>
            </p:cNvPicPr>
            <p:nvPr/>
          </p:nvPicPr>
          <p:blipFill>
            <a:blip r:embed="rId1"/>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107" name="文本框 106"/>
          <p:cNvSpPr txBox="1"/>
          <p:nvPr/>
        </p:nvSpPr>
        <p:spPr>
          <a:xfrm>
            <a:off x="949008" y="2825115"/>
            <a:ext cx="10293985"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14. (2019</a:t>
            </a:r>
            <a:r>
              <a:rPr lang="zh-CN" sz="2400" b="0">
                <a:latin typeface="Times New Roman" panose="02020603050405020304" pitchFamily="18" charset="0"/>
                <a:cs typeface="Times New Roman" panose="02020603050405020304" pitchFamily="18" charset="0"/>
              </a:rPr>
              <a:t>阳春市一模</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我国第五代隐形战机</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歼</a:t>
            </a:r>
            <a:r>
              <a:rPr lang="en-US" sz="2400" b="0">
                <a:latin typeface="Times New Roman" panose="02020603050405020304" pitchFamily="18" charset="0"/>
                <a:cs typeface="Times New Roman" panose="02020603050405020304" pitchFamily="18" charset="0"/>
              </a:rPr>
              <a:t>20”</a:t>
            </a:r>
            <a:r>
              <a:rPr lang="zh-CN" sz="2400" b="0">
                <a:latin typeface="Times New Roman" panose="02020603050405020304" pitchFamily="18" charset="0"/>
                <a:cs typeface="Times New Roman" panose="02020603050405020304" pitchFamily="18" charset="0"/>
              </a:rPr>
              <a:t>已研制并试飞成功．若以</a:t>
            </a:r>
            <a:r>
              <a:rPr lang="en-US" sz="2400" b="0">
                <a:latin typeface="Times New Roman" panose="02020603050405020304" pitchFamily="18" charset="0"/>
                <a:cs typeface="Times New Roman" panose="02020603050405020304" pitchFamily="18" charset="0"/>
              </a:rPr>
              <a:t>680 m/s</a:t>
            </a:r>
            <a:r>
              <a:rPr lang="zh-CN" sz="2400" b="0">
                <a:latin typeface="Times New Roman" panose="02020603050405020304" pitchFamily="18" charset="0"/>
                <a:cs typeface="Times New Roman" panose="02020603050405020304" pitchFamily="18" charset="0"/>
              </a:rPr>
              <a:t>的速度匀速飞行，</a:t>
            </a:r>
            <a:r>
              <a:rPr lang="en-US" sz="2400" b="0">
                <a:latin typeface="Times New Roman" panose="02020603050405020304" pitchFamily="18" charset="0"/>
                <a:cs typeface="Times New Roman" panose="02020603050405020304" pitchFamily="18" charset="0"/>
              </a:rPr>
              <a:t>10 s</a:t>
            </a:r>
            <a:r>
              <a:rPr lang="zh-CN" sz="2400" b="0">
                <a:latin typeface="Times New Roman" panose="02020603050405020304" pitchFamily="18" charset="0"/>
                <a:cs typeface="Times New Roman" panose="02020603050405020304" pitchFamily="18" charset="0"/>
              </a:rPr>
              <a:t>内可飞行</a:t>
            </a:r>
            <a:r>
              <a:rPr lang="en-US" sz="2400" b="0">
                <a:latin typeface="Times New Roman" panose="02020603050405020304" pitchFamily="18" charset="0"/>
                <a:cs typeface="Times New Roman" panose="02020603050405020304" pitchFamily="18" charset="0"/>
              </a:rPr>
              <a:t>________m</a:t>
            </a:r>
            <a:r>
              <a:rPr lang="zh-CN"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飞行时，以</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为参照物，飞行员是静止的；以地面为参照物，飞行员是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的．</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276658" y="3471545"/>
            <a:ext cx="10655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6 800</a:t>
            </a:r>
            <a:endParaRPr lang="zh-CN" altLang="en-US"/>
          </a:p>
        </p:txBody>
      </p:sp>
      <p:sp>
        <p:nvSpPr>
          <p:cNvPr id="3" name="文本框 2"/>
          <p:cNvSpPr txBox="1"/>
          <p:nvPr/>
        </p:nvSpPr>
        <p:spPr>
          <a:xfrm>
            <a:off x="9724708" y="3471545"/>
            <a:ext cx="11633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战机</a:t>
            </a:r>
            <a:endParaRPr lang="zh-CN" altLang="en-US"/>
          </a:p>
        </p:txBody>
      </p:sp>
      <p:sp>
        <p:nvSpPr>
          <p:cNvPr id="4" name="文本框 3"/>
          <p:cNvSpPr txBox="1"/>
          <p:nvPr/>
        </p:nvSpPr>
        <p:spPr>
          <a:xfrm>
            <a:off x="8369618" y="4037330"/>
            <a:ext cx="11398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713423" y="810895"/>
            <a:ext cx="10764520" cy="1291590"/>
            <a:chOff x="1156" y="2906"/>
            <a:chExt cx="16952" cy="2034"/>
          </a:xfrm>
        </p:grpSpPr>
        <p:pic>
          <p:nvPicPr>
            <p:cNvPr id="24" name="图片 23" descr="带序号考点标3字"/>
            <p:cNvPicPr>
              <a:picLocks noChangeAspect="1"/>
            </p:cNvPicPr>
            <p:nvPr/>
          </p:nvPicPr>
          <p:blipFill>
            <a:blip r:embed="rId1"/>
            <a:stretch>
              <a:fillRect/>
            </a:stretch>
          </p:blipFill>
          <p:spPr>
            <a:xfrm>
              <a:off x="1156" y="3233"/>
              <a:ext cx="3346" cy="903"/>
            </a:xfrm>
            <a:prstGeom prst="rect">
              <a:avLst/>
            </a:prstGeom>
          </p:spPr>
        </p:pic>
        <p:grpSp>
          <p:nvGrpSpPr>
            <p:cNvPr id="25" name="组合 24"/>
            <p:cNvGrpSpPr/>
            <p:nvPr/>
          </p:nvGrpSpPr>
          <p:grpSpPr>
            <a:xfrm>
              <a:off x="1550" y="2906"/>
              <a:ext cx="16558" cy="2034"/>
              <a:chOff x="1324" y="1550"/>
              <a:chExt cx="16558" cy="2034"/>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05" y="1550"/>
                <a:ext cx="13377" cy="2034"/>
              </a:xfrm>
              <a:prstGeom prst="rect">
                <a:avLst/>
              </a:prstGeom>
              <a:noFill/>
            </p:spPr>
            <p:txBody>
              <a:bodyPr wrap="square" rtlCol="0">
                <a:spAutoFit/>
              </a:bodyPr>
              <a:p>
                <a:pPr>
                  <a:lnSpc>
                    <a:spcPct val="150000"/>
                  </a:lnSpc>
                </a:pPr>
                <a:r>
                  <a:rPr lang="zh-CN" sz="2800" dirty="0">
                    <a:latin typeface="黑体" panose="02010609060101010101" pitchFamily="49" charset="-122"/>
                    <a:ea typeface="黑体" panose="02010609060101010101" pitchFamily="49" charset="-122"/>
                    <a:cs typeface="+mn-ea"/>
                  </a:rPr>
                  <a:t>速度的相关计算</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必考，填空题考查2次，其余均在计算题中，结合压强、功、功率考查)</a:t>
                </a:r>
                <a:endParaRPr sz="2400" dirty="0">
                  <a:latin typeface="Times New Roman" panose="02020603050405020304" pitchFamily="18" charset="0"/>
                  <a:cs typeface="Times New Roman" panose="02020603050405020304" pitchFamily="18" charset="0"/>
                </a:endParaRPr>
              </a:p>
            </p:txBody>
          </p:sp>
        </p:grpSp>
      </p:grpSp>
      <p:sp>
        <p:nvSpPr>
          <p:cNvPr id="107" name="文本框 106"/>
          <p:cNvSpPr txBox="1"/>
          <p:nvPr/>
        </p:nvSpPr>
        <p:spPr>
          <a:xfrm>
            <a:off x="712788" y="2030730"/>
            <a:ext cx="10765155"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15. (2010</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13</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甲、乙、丙三辆小车同时、同地向同一方向运动，它们运动的图像如图所示，由图像可知：运动速度相同的小车是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和</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；经过</a:t>
            </a:r>
            <a:r>
              <a:rPr lang="en-US" sz="2400" b="0">
                <a:latin typeface="Times New Roman" panose="02020603050405020304" pitchFamily="18" charset="0"/>
                <a:cs typeface="Times New Roman" panose="02020603050405020304" pitchFamily="18" charset="0"/>
              </a:rPr>
              <a:t>5 s</a:t>
            </a:r>
            <a:r>
              <a:rPr lang="zh-CN" sz="2400" b="0">
                <a:latin typeface="Times New Roman" panose="02020603050405020304" pitchFamily="18" charset="0"/>
                <a:cs typeface="Times New Roman" panose="02020603050405020304" pitchFamily="18" charset="0"/>
              </a:rPr>
              <a:t>，跑在最前面的小车是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223"/>
          <p:cNvPicPr>
            <a:picLocks noChangeAspect="1"/>
          </p:cNvPicPr>
          <p:nvPr/>
        </p:nvPicPr>
        <p:blipFill>
          <a:blip r:embed="rId2"/>
          <a:stretch>
            <a:fillRect/>
          </a:stretch>
        </p:blipFill>
        <p:spPr>
          <a:xfrm>
            <a:off x="2794953" y="3860800"/>
            <a:ext cx="6174740" cy="2051050"/>
          </a:xfrm>
          <a:prstGeom prst="rect">
            <a:avLst/>
          </a:prstGeom>
          <a:noFill/>
          <a:ln w="9525">
            <a:noFill/>
          </a:ln>
        </p:spPr>
      </p:pic>
      <p:sp>
        <p:nvSpPr>
          <p:cNvPr id="3" name="矩形 2"/>
          <p:cNvSpPr/>
          <p:nvPr/>
        </p:nvSpPr>
        <p:spPr>
          <a:xfrm>
            <a:off x="5318784" y="6055201"/>
            <a:ext cx="10972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15</a:t>
            </a:r>
            <a:r>
              <a:rPr lang="zh-CN" altLang="zh-CN" dirty="0"/>
              <a:t>题图</a:t>
            </a:r>
            <a:endParaRPr lang="zh-CN" altLang="en-US" dirty="0"/>
          </a:p>
        </p:txBody>
      </p:sp>
      <p:sp>
        <p:nvSpPr>
          <p:cNvPr id="4" name="文本框 3"/>
          <p:cNvSpPr txBox="1"/>
          <p:nvPr/>
        </p:nvSpPr>
        <p:spPr>
          <a:xfrm>
            <a:off x="8610918" y="2677160"/>
            <a:ext cx="6254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甲</a:t>
            </a:r>
            <a:endParaRPr lang="zh-CN" altLang="en-US"/>
          </a:p>
        </p:txBody>
      </p:sp>
      <p:sp>
        <p:nvSpPr>
          <p:cNvPr id="5" name="文本框 4"/>
          <p:cNvSpPr txBox="1"/>
          <p:nvPr/>
        </p:nvSpPr>
        <p:spPr>
          <a:xfrm>
            <a:off x="10253663" y="2677160"/>
            <a:ext cx="673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丙</a:t>
            </a:r>
            <a:endParaRPr lang="zh-CN" altLang="en-US"/>
          </a:p>
        </p:txBody>
      </p:sp>
      <p:sp>
        <p:nvSpPr>
          <p:cNvPr id="7" name="文本框 6"/>
          <p:cNvSpPr txBox="1"/>
          <p:nvPr/>
        </p:nvSpPr>
        <p:spPr>
          <a:xfrm>
            <a:off x="5154613" y="3218815"/>
            <a:ext cx="748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乙</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826453" y="2340610"/>
            <a:ext cx="10539095"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16. [2017</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19(2)①</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常用机器人潜入水下打捞沉船上的物体．若机器人在水下</a:t>
            </a:r>
            <a:r>
              <a:rPr lang="en-US" sz="2400" b="0">
                <a:latin typeface="Times New Roman" panose="02020603050405020304" pitchFamily="18" charset="0"/>
                <a:cs typeface="Times New Roman" panose="02020603050405020304" pitchFamily="18" charset="0"/>
              </a:rPr>
              <a:t>30 m</a:t>
            </a:r>
            <a:r>
              <a:rPr lang="zh-CN" sz="2400" b="0">
                <a:latin typeface="Times New Roman" panose="02020603050405020304" pitchFamily="18" charset="0"/>
                <a:cs typeface="Times New Roman" panose="02020603050405020304" pitchFamily="18" charset="0"/>
              </a:rPr>
              <a:t>处将该物体匀速竖直向上运至水面需时间</a:t>
            </a:r>
            <a:r>
              <a:rPr lang="en-US" sz="2400" b="0">
                <a:latin typeface="Times New Roman" panose="02020603050405020304" pitchFamily="18" charset="0"/>
                <a:cs typeface="Times New Roman" panose="02020603050405020304" pitchFamily="18" charset="0"/>
              </a:rPr>
              <a:t>150 s</a:t>
            </a:r>
            <a:r>
              <a:rPr lang="zh-CN" sz="2400" b="0">
                <a:latin typeface="Times New Roman" panose="02020603050405020304" pitchFamily="18" charset="0"/>
                <a:cs typeface="Times New Roman" panose="02020603050405020304" pitchFamily="18" charset="0"/>
              </a:rPr>
              <a:t>，求：物体上升的速度是多少？</a:t>
            </a:r>
            <a:endParaRPr lang="zh-CN" altLang="en-US">
              <a:latin typeface="Times New Roman" panose="02020603050405020304" pitchFamily="18" charset="0"/>
              <a:cs typeface="Times New Roman" panose="02020603050405020304" pitchFamily="18" charset="0"/>
            </a:endParaRPr>
          </a:p>
        </p:txBody>
      </p:sp>
      <p:grpSp>
        <p:nvGrpSpPr>
          <p:cNvPr id="3" name="组合 2"/>
          <p:cNvGrpSpPr/>
          <p:nvPr/>
        </p:nvGrpSpPr>
        <p:grpSpPr>
          <a:xfrm>
            <a:off x="978535" y="4291647"/>
            <a:ext cx="5714683" cy="682943"/>
            <a:chOff x="3624" y="4941"/>
            <a:chExt cx="9000" cy="1076"/>
          </a:xfrm>
        </p:grpSpPr>
        <p:sp>
          <p:nvSpPr>
            <p:cNvPr id="2" name="文本框 1"/>
            <p:cNvSpPr txBox="1"/>
            <p:nvPr/>
          </p:nvSpPr>
          <p:spPr>
            <a:xfrm>
              <a:off x="3624" y="4941"/>
              <a:ext cx="8000" cy="1016"/>
            </a:xfrm>
            <a:prstGeom prst="rect">
              <a:avLst/>
            </a:prstGeom>
            <a:noFill/>
            <a:ln w="9525">
              <a:noFill/>
            </a:ln>
          </p:spPr>
          <p:txBody>
            <a:bodyPr>
              <a:spAutoFit/>
            </a:bodyPr>
            <a:p>
              <a:pPr indent="0">
                <a:lnSpc>
                  <a:spcPct val="150000"/>
                </a:lnSpc>
              </a:pPr>
              <a:r>
                <a:rPr lang="zh-CN" sz="2400" b="0">
                  <a:solidFill>
                    <a:srgbClr val="FF0000"/>
                  </a:solidFill>
                  <a:ea typeface="黑体" panose="02010609060101010101" pitchFamily="49" charset="-122"/>
                </a:rPr>
                <a:t>解：</a:t>
              </a:r>
              <a:r>
                <a:rPr lang="zh-CN" sz="2400" b="0">
                  <a:solidFill>
                    <a:srgbClr val="FF0000"/>
                  </a:solidFill>
                  <a:ea typeface="宋体" panose="02010600030101010101" pitchFamily="2" charset="-122"/>
                </a:rPr>
                <a:t>物体的上升速度</a:t>
              </a:r>
              <a:endParaRPr lang="zh-CN" altLang="en-US"/>
            </a:p>
          </p:txBody>
        </p:sp>
        <p:pic>
          <p:nvPicPr>
            <p:cNvPr id="4" name="图片 3"/>
            <p:cNvPicPr>
              <a:picLocks noChangeAspect="1"/>
            </p:cNvPicPr>
            <p:nvPr/>
          </p:nvPicPr>
          <p:blipFill>
            <a:blip r:embed="rId1"/>
            <a:stretch>
              <a:fillRect/>
            </a:stretch>
          </p:blipFill>
          <p:spPr>
            <a:xfrm>
              <a:off x="8150" y="5006"/>
              <a:ext cx="4474" cy="1011"/>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958958" y="1310675"/>
            <a:ext cx="2295295" cy="475615"/>
            <a:chOff x="1698" y="7133"/>
            <a:chExt cx="3615" cy="749"/>
          </a:xfrm>
        </p:grpSpPr>
        <p:pic>
          <p:nvPicPr>
            <p:cNvPr id="13" name="图片 12" descr="方框小标4字"/>
            <p:cNvPicPr>
              <a:picLocks noChangeAspect="1"/>
            </p:cNvPicPr>
            <p:nvPr/>
          </p:nvPicPr>
          <p:blipFill>
            <a:blip r:embed="rId1"/>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107" name="文本框 106"/>
          <p:cNvSpPr txBox="1"/>
          <p:nvPr/>
        </p:nvSpPr>
        <p:spPr>
          <a:xfrm>
            <a:off x="846138" y="1856740"/>
            <a:ext cx="615315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17. (2019</a:t>
            </a:r>
            <a:r>
              <a:rPr lang="zh-CN" sz="2400" b="0">
                <a:latin typeface="Times New Roman" panose="02020603050405020304" pitchFamily="18" charset="0"/>
                <a:cs typeface="Times New Roman" panose="02020603050405020304" pitchFamily="18" charset="0"/>
              </a:rPr>
              <a:t>深圳</a:t>
            </a:r>
            <a:r>
              <a:rPr lang="en-US" sz="2400" b="0">
                <a:latin typeface="Times New Roman" panose="02020603050405020304" pitchFamily="18" charset="0"/>
                <a:cs typeface="Times New Roman" panose="02020603050405020304" pitchFamily="18" charset="0"/>
              </a:rPr>
              <a:t>18</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1.5</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甲、乙两物体，同时从同一地点沿直线向同一方向运动，它们的</a:t>
            </a:r>
            <a:r>
              <a:rPr lang="en-US" sz="2400" b="0" i="1">
                <a:latin typeface="Times New Roman" panose="02020603050405020304" pitchFamily="18" charset="0"/>
                <a:cs typeface="Times New Roman" panose="02020603050405020304" pitchFamily="18" charset="0"/>
              </a:rPr>
              <a:t>s</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t</a:t>
            </a:r>
            <a:r>
              <a:rPr lang="zh-CN" sz="2400" b="0">
                <a:latin typeface="Times New Roman" panose="02020603050405020304" pitchFamily="18" charset="0"/>
                <a:cs typeface="Times New Roman" panose="02020603050405020304" pitchFamily="18" charset="0"/>
              </a:rPr>
              <a:t>图像如图所示．下列说法正确的是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2</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4 s</a:t>
            </a:r>
            <a:r>
              <a:rPr lang="zh-CN" sz="2400" b="0">
                <a:latin typeface="Times New Roman" panose="02020603050405020304" pitchFamily="18" charset="0"/>
                <a:cs typeface="Times New Roman" panose="02020603050405020304" pitchFamily="18" charset="0"/>
              </a:rPr>
              <a:t>内乙做匀速直线运动</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B. 4 s</a:t>
            </a:r>
            <a:r>
              <a:rPr lang="zh-CN" sz="2400" b="0">
                <a:latin typeface="Times New Roman" panose="02020603050405020304" pitchFamily="18" charset="0"/>
                <a:cs typeface="Times New Roman" panose="02020603050405020304" pitchFamily="18" charset="0"/>
              </a:rPr>
              <a:t>时甲、乙两物体的速度相等</a:t>
            </a:r>
            <a:r>
              <a:rPr lang="en-US" sz="2400" b="0">
                <a:latin typeface="Times New Roman" panose="02020603050405020304" pitchFamily="18" charset="0"/>
                <a:cs typeface="Times New Roman" panose="02020603050405020304" pitchFamily="18" charset="0"/>
              </a:rPr>
              <a:t>C. 0</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4 s</a:t>
            </a:r>
            <a:r>
              <a:rPr lang="zh-CN" sz="2400" b="0">
                <a:latin typeface="Times New Roman" panose="02020603050405020304" pitchFamily="18" charset="0"/>
                <a:cs typeface="Times New Roman" panose="02020603050405020304" pitchFamily="18" charset="0"/>
              </a:rPr>
              <a:t>内乙的平均速度为</a:t>
            </a:r>
            <a:r>
              <a:rPr lang="en-US" sz="2400" b="0">
                <a:latin typeface="Times New Roman" panose="02020603050405020304" pitchFamily="18" charset="0"/>
                <a:cs typeface="Times New Roman" panose="02020603050405020304" pitchFamily="18" charset="0"/>
              </a:rPr>
              <a:t>2 m/s  </a:t>
            </a:r>
            <a:endParaRPr lang="en-US"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D. 3 s</a:t>
            </a:r>
            <a:r>
              <a:rPr lang="zh-CN" sz="2400" b="0">
                <a:latin typeface="Times New Roman" panose="02020603050405020304" pitchFamily="18" charset="0"/>
                <a:cs typeface="Times New Roman" panose="02020603050405020304" pitchFamily="18" charset="0"/>
              </a:rPr>
              <a:t>时甲在乙的前方</a:t>
            </a:r>
            <a:endParaRPr lang="zh-CN" altLang="en-US">
              <a:latin typeface="Times New Roman" panose="02020603050405020304" pitchFamily="18" charset="0"/>
              <a:cs typeface="Times New Roman" panose="02020603050405020304" pitchFamily="18" charset="0"/>
            </a:endParaRPr>
          </a:p>
        </p:txBody>
      </p:sp>
      <p:pic>
        <p:nvPicPr>
          <p:cNvPr id="2" name="图片 -2147482221"/>
          <p:cNvPicPr>
            <a:picLocks noChangeAspect="1"/>
          </p:cNvPicPr>
          <p:nvPr/>
        </p:nvPicPr>
        <p:blipFill>
          <a:blip r:embed="rId2"/>
          <a:stretch>
            <a:fillRect/>
          </a:stretch>
        </p:blipFill>
        <p:spPr>
          <a:xfrm>
            <a:off x="7227253" y="2433320"/>
            <a:ext cx="4103370" cy="2421890"/>
          </a:xfrm>
          <a:prstGeom prst="rect">
            <a:avLst/>
          </a:prstGeom>
          <a:noFill/>
          <a:ln w="9525">
            <a:noFill/>
          </a:ln>
        </p:spPr>
      </p:pic>
      <p:sp>
        <p:nvSpPr>
          <p:cNvPr id="3" name="矩形 2"/>
          <p:cNvSpPr/>
          <p:nvPr/>
        </p:nvSpPr>
        <p:spPr>
          <a:xfrm>
            <a:off x="8730004" y="5137626"/>
            <a:ext cx="10972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17</a:t>
            </a:r>
            <a:r>
              <a:rPr lang="zh-CN" altLang="zh-CN" dirty="0"/>
              <a:t>题图</a:t>
            </a:r>
            <a:endParaRPr lang="zh-CN" altLang="en-US" dirty="0"/>
          </a:p>
        </p:txBody>
      </p:sp>
      <p:sp>
        <p:nvSpPr>
          <p:cNvPr id="4" name="文本框 3"/>
          <p:cNvSpPr txBox="1"/>
          <p:nvPr/>
        </p:nvSpPr>
        <p:spPr>
          <a:xfrm>
            <a:off x="6002338" y="3155950"/>
            <a:ext cx="673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1098233" y="936625"/>
            <a:ext cx="9974580"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18. (2019</a:t>
            </a:r>
            <a:r>
              <a:rPr lang="zh-CN" sz="2400" b="0">
                <a:latin typeface="Times New Roman" panose="02020603050405020304" pitchFamily="18" charset="0"/>
                <a:cs typeface="Times New Roman" panose="02020603050405020304" pitchFamily="18" charset="0"/>
              </a:rPr>
              <a:t>咸宁</a:t>
            </a:r>
            <a:r>
              <a:rPr lang="en-US" sz="2400" b="0">
                <a:latin typeface="Times New Roman" panose="02020603050405020304" pitchFamily="18" charset="0"/>
                <a:cs typeface="Times New Roman" panose="02020603050405020304" pitchFamily="18" charset="0"/>
              </a:rPr>
              <a:t>22</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如图所示是咸宁翠竹岭隧道及公路旁的交通标志牌．从标志牌上可以看出，隧道长</a:t>
            </a:r>
            <a:r>
              <a:rPr lang="en-US" sz="2400" b="0">
                <a:latin typeface="Times New Roman" panose="02020603050405020304" pitchFamily="18" charset="0"/>
                <a:cs typeface="Times New Roman" panose="02020603050405020304" pitchFamily="18" charset="0"/>
              </a:rPr>
              <a:t>________km</a:t>
            </a:r>
            <a:r>
              <a:rPr lang="zh-CN" sz="2400" b="0">
                <a:latin typeface="Times New Roman" panose="02020603050405020304" pitchFamily="18" charset="0"/>
                <a:cs typeface="Times New Roman" panose="02020603050405020304" pitchFamily="18" charset="0"/>
              </a:rPr>
              <a:t>，汽车通过隧道速度不能超过</a:t>
            </a:r>
            <a:r>
              <a:rPr lang="en-US" sz="2400" b="0">
                <a:latin typeface="Times New Roman" panose="02020603050405020304" pitchFamily="18" charset="0"/>
                <a:cs typeface="Times New Roman" panose="02020603050405020304" pitchFamily="18" charset="0"/>
              </a:rPr>
              <a:t>60 km/h.</a:t>
            </a:r>
            <a:r>
              <a:rPr lang="zh-CN" sz="2400" b="0">
                <a:latin typeface="Times New Roman" panose="02020603050405020304" pitchFamily="18" charset="0"/>
                <a:cs typeface="Times New Roman" panose="02020603050405020304" pitchFamily="18" charset="0"/>
              </a:rPr>
              <a:t>从单位换算的角度可知</a:t>
            </a:r>
            <a:r>
              <a:rPr lang="en-US" sz="2400" b="0">
                <a:latin typeface="Times New Roman" panose="02020603050405020304" pitchFamily="18" charset="0"/>
                <a:cs typeface="Times New Roman" panose="02020603050405020304" pitchFamily="18" charset="0"/>
              </a:rPr>
              <a:t>60 km/h</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________km/min</a:t>
            </a:r>
            <a:r>
              <a:rPr lang="zh-CN" sz="2400" b="0">
                <a:latin typeface="Times New Roman" panose="02020603050405020304" pitchFamily="18" charset="0"/>
                <a:cs typeface="Times New Roman" panose="02020603050405020304" pitchFamily="18" charset="0"/>
              </a:rPr>
              <a:t>，如果不违反交通规则，汽车至少需要</a:t>
            </a:r>
            <a:r>
              <a:rPr lang="en-US" sz="2400" b="0">
                <a:latin typeface="Times New Roman" panose="02020603050405020304" pitchFamily="18" charset="0"/>
                <a:cs typeface="Times New Roman" panose="02020603050405020304" pitchFamily="18" charset="0"/>
              </a:rPr>
              <a:t>________s</a:t>
            </a:r>
            <a:r>
              <a:rPr lang="zh-CN" sz="2400" b="0">
                <a:latin typeface="Times New Roman" panose="02020603050405020304" pitchFamily="18" charset="0"/>
                <a:cs typeface="Times New Roman" panose="02020603050405020304" pitchFamily="18" charset="0"/>
              </a:rPr>
              <a:t>通过隧道．</a:t>
            </a:r>
            <a:endParaRPr lang="zh-CN" altLang="en-US">
              <a:latin typeface="Times New Roman" panose="02020603050405020304" pitchFamily="18" charset="0"/>
              <a:cs typeface="Times New Roman" panose="02020603050405020304" pitchFamily="18" charset="0"/>
            </a:endParaRPr>
          </a:p>
        </p:txBody>
      </p:sp>
      <p:pic>
        <p:nvPicPr>
          <p:cNvPr id="2" name="图片 -2147482220"/>
          <p:cNvPicPr>
            <a:picLocks noChangeAspect="1"/>
          </p:cNvPicPr>
          <p:nvPr/>
        </p:nvPicPr>
        <p:blipFill>
          <a:blip r:embed="rId1"/>
          <a:stretch>
            <a:fillRect/>
          </a:stretch>
        </p:blipFill>
        <p:spPr>
          <a:xfrm>
            <a:off x="3986213" y="3509010"/>
            <a:ext cx="3888105" cy="2212340"/>
          </a:xfrm>
          <a:prstGeom prst="rect">
            <a:avLst/>
          </a:prstGeom>
          <a:noFill/>
          <a:ln w="9525">
            <a:noFill/>
          </a:ln>
        </p:spPr>
      </p:pic>
      <p:sp>
        <p:nvSpPr>
          <p:cNvPr id="3" name="矩形 2"/>
          <p:cNvSpPr/>
          <p:nvPr/>
        </p:nvSpPr>
        <p:spPr>
          <a:xfrm>
            <a:off x="5285764" y="5883751"/>
            <a:ext cx="10972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18</a:t>
            </a:r>
            <a:r>
              <a:rPr lang="zh-CN" altLang="zh-CN" dirty="0"/>
              <a:t>题图</a:t>
            </a:r>
            <a:endParaRPr lang="zh-CN" altLang="en-US" dirty="0"/>
          </a:p>
        </p:txBody>
      </p:sp>
      <p:sp>
        <p:nvSpPr>
          <p:cNvPr id="4" name="文本框 3"/>
          <p:cNvSpPr txBox="1"/>
          <p:nvPr/>
        </p:nvSpPr>
        <p:spPr>
          <a:xfrm>
            <a:off x="5942648" y="1665605"/>
            <a:ext cx="11150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0.585</a:t>
            </a:r>
            <a:endParaRPr lang="zh-CN" altLang="en-US"/>
          </a:p>
        </p:txBody>
      </p:sp>
      <p:sp>
        <p:nvSpPr>
          <p:cNvPr id="5" name="文本框 4"/>
          <p:cNvSpPr txBox="1"/>
          <p:nvPr/>
        </p:nvSpPr>
        <p:spPr>
          <a:xfrm>
            <a:off x="7655878" y="2197735"/>
            <a:ext cx="4781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zh-CN" altLang="en-US"/>
          </a:p>
        </p:txBody>
      </p:sp>
      <p:sp>
        <p:nvSpPr>
          <p:cNvPr id="6" name="文本框 5"/>
          <p:cNvSpPr txBox="1"/>
          <p:nvPr/>
        </p:nvSpPr>
        <p:spPr>
          <a:xfrm>
            <a:off x="5048568" y="2729865"/>
            <a:ext cx="8940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35.1</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950278" y="947420"/>
            <a:ext cx="10290810"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19. (2019</a:t>
            </a:r>
            <a:r>
              <a:rPr lang="zh-CN" sz="2400" b="0">
                <a:latin typeface="Times New Roman" panose="02020603050405020304" pitchFamily="18" charset="0"/>
                <a:cs typeface="Times New Roman" panose="02020603050405020304" pitchFamily="18" charset="0"/>
              </a:rPr>
              <a:t>济宁</a:t>
            </a:r>
            <a:r>
              <a:rPr lang="en-US" sz="2400" b="0">
                <a:latin typeface="Times New Roman" panose="02020603050405020304" pitchFamily="18" charset="0"/>
                <a:cs typeface="Times New Roman" panose="02020603050405020304" pitchFamily="18" charset="0"/>
              </a:rPr>
              <a:t>11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如图所示的图像是某物体在</a:t>
            </a:r>
            <a:r>
              <a:rPr lang="en-US" sz="2400" b="0">
                <a:latin typeface="Times New Roman" panose="02020603050405020304" pitchFamily="18" charset="0"/>
                <a:cs typeface="Times New Roman" panose="02020603050405020304" pitchFamily="18" charset="0"/>
              </a:rPr>
              <a:t>40 s</a:t>
            </a:r>
            <a:r>
              <a:rPr lang="zh-CN" sz="2400" b="0">
                <a:latin typeface="Times New Roman" panose="02020603050405020304" pitchFamily="18" charset="0"/>
                <a:cs typeface="Times New Roman" panose="02020603050405020304" pitchFamily="18" charset="0"/>
              </a:rPr>
              <a:t>内沿直线运动的</a:t>
            </a:r>
            <a:r>
              <a:rPr lang="en-US" sz="2400" b="0" i="1">
                <a:latin typeface="Times New Roman" panose="02020603050405020304" pitchFamily="18" charset="0"/>
                <a:cs typeface="Times New Roman" panose="02020603050405020304" pitchFamily="18" charset="0"/>
              </a:rPr>
              <a:t>s</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t </a:t>
            </a:r>
            <a:r>
              <a:rPr lang="zh-CN" sz="2400" b="0">
                <a:latin typeface="Times New Roman" panose="02020603050405020304" pitchFamily="18" charset="0"/>
                <a:cs typeface="Times New Roman" panose="02020603050405020304" pitchFamily="18" charset="0"/>
              </a:rPr>
              <a:t>图像．分析图像信息，前</a:t>
            </a:r>
            <a:r>
              <a:rPr lang="en-US" sz="2400" b="0">
                <a:latin typeface="Times New Roman" panose="02020603050405020304" pitchFamily="18" charset="0"/>
                <a:cs typeface="Times New Roman" panose="02020603050405020304" pitchFamily="18" charset="0"/>
              </a:rPr>
              <a:t>30 s</a:t>
            </a:r>
            <a:r>
              <a:rPr lang="zh-CN" sz="2400" b="0">
                <a:latin typeface="Times New Roman" panose="02020603050405020304" pitchFamily="18" charset="0"/>
                <a:cs typeface="Times New Roman" panose="02020603050405020304" pitchFamily="18" charset="0"/>
              </a:rPr>
              <a:t>内物体通过路程为</a:t>
            </a:r>
            <a:r>
              <a:rPr lang="en-US" sz="2400" b="0">
                <a:latin typeface="Times New Roman" panose="02020603050405020304" pitchFamily="18" charset="0"/>
                <a:cs typeface="Times New Roman" panose="02020603050405020304" pitchFamily="18" charset="0"/>
              </a:rPr>
              <a:t>________m</a:t>
            </a:r>
            <a:r>
              <a:rPr lang="zh-CN" sz="2400" b="0">
                <a:latin typeface="Times New Roman" panose="02020603050405020304" pitchFamily="18" charset="0"/>
                <a:cs typeface="Times New Roman" panose="02020603050405020304" pitchFamily="18" charset="0"/>
              </a:rPr>
              <a:t>；在这</a:t>
            </a:r>
            <a:r>
              <a:rPr lang="en-US" sz="2400" b="0">
                <a:latin typeface="Times New Roman" panose="02020603050405020304" pitchFamily="18" charset="0"/>
                <a:cs typeface="Times New Roman" panose="02020603050405020304" pitchFamily="18" charset="0"/>
              </a:rPr>
              <a:t>40 s</a:t>
            </a:r>
            <a:r>
              <a:rPr lang="zh-CN" sz="2400" b="0">
                <a:latin typeface="Times New Roman" panose="02020603050405020304" pitchFamily="18" charset="0"/>
                <a:cs typeface="Times New Roman" panose="02020603050405020304" pitchFamily="18" charset="0"/>
              </a:rPr>
              <a:t>内，该物体的平均速度为</a:t>
            </a:r>
            <a:r>
              <a:rPr lang="en-US" sz="2400" b="0">
                <a:latin typeface="Times New Roman" panose="02020603050405020304" pitchFamily="18" charset="0"/>
                <a:cs typeface="Times New Roman" panose="02020603050405020304" pitchFamily="18" charset="0"/>
              </a:rPr>
              <a:t>________m/s.</a:t>
            </a:r>
            <a:endParaRPr lang="zh-CN" altLang="en-US">
              <a:latin typeface="Times New Roman" panose="02020603050405020304" pitchFamily="18" charset="0"/>
              <a:cs typeface="Times New Roman" panose="02020603050405020304" pitchFamily="18" charset="0"/>
            </a:endParaRPr>
          </a:p>
        </p:txBody>
      </p:sp>
      <p:pic>
        <p:nvPicPr>
          <p:cNvPr id="2" name="图片 -2147482219"/>
          <p:cNvPicPr>
            <a:picLocks noChangeAspect="1"/>
          </p:cNvPicPr>
          <p:nvPr/>
        </p:nvPicPr>
        <p:blipFill>
          <a:blip r:embed="rId1"/>
          <a:stretch>
            <a:fillRect/>
          </a:stretch>
        </p:blipFill>
        <p:spPr>
          <a:xfrm>
            <a:off x="4202748" y="3049270"/>
            <a:ext cx="3785870" cy="2534285"/>
          </a:xfrm>
          <a:prstGeom prst="rect">
            <a:avLst/>
          </a:prstGeom>
          <a:noFill/>
          <a:ln w="9525">
            <a:noFill/>
          </a:ln>
        </p:spPr>
      </p:pic>
      <p:sp>
        <p:nvSpPr>
          <p:cNvPr id="3" name="矩形 2"/>
          <p:cNvSpPr/>
          <p:nvPr/>
        </p:nvSpPr>
        <p:spPr>
          <a:xfrm>
            <a:off x="5408613" y="5891530"/>
            <a:ext cx="1374775" cy="368300"/>
          </a:xfrm>
          <a:prstGeom prst="rect">
            <a:avLst/>
          </a:prstGeom>
        </p:spPr>
        <p:txBody>
          <a:bodyPr wrap="square">
            <a:spAutoFit/>
          </a:bodyPr>
          <a:p>
            <a:pPr algn="ctr"/>
            <a:r>
              <a:rPr lang="zh-CN" altLang="zh-CN" dirty="0"/>
              <a:t>第</a:t>
            </a:r>
            <a:r>
              <a:rPr lang="en-US" altLang="zh-CN" dirty="0">
                <a:latin typeface="Times New Roman" panose="02020603050405020304" pitchFamily="18" charset="0"/>
                <a:cs typeface="Times New Roman" panose="02020603050405020304" pitchFamily="18" charset="0"/>
              </a:rPr>
              <a:t>19</a:t>
            </a:r>
            <a:r>
              <a:rPr lang="zh-CN" altLang="zh-CN" dirty="0"/>
              <a:t>题图</a:t>
            </a:r>
            <a:endParaRPr lang="zh-CN" altLang="en-US" dirty="0"/>
          </a:p>
        </p:txBody>
      </p:sp>
      <p:sp>
        <p:nvSpPr>
          <p:cNvPr id="4" name="文本框 3"/>
          <p:cNvSpPr txBox="1"/>
          <p:nvPr/>
        </p:nvSpPr>
        <p:spPr>
          <a:xfrm>
            <a:off x="7509828" y="1665605"/>
            <a:ext cx="7480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150</a:t>
            </a:r>
            <a:endParaRPr lang="zh-CN" altLang="en-US"/>
          </a:p>
        </p:txBody>
      </p:sp>
      <p:sp>
        <p:nvSpPr>
          <p:cNvPr id="5" name="文本框 4"/>
          <p:cNvSpPr txBox="1"/>
          <p:nvPr/>
        </p:nvSpPr>
        <p:spPr>
          <a:xfrm>
            <a:off x="3856673" y="2240280"/>
            <a:ext cx="6013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5</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9168" y="1157605"/>
            <a:ext cx="10490200" cy="4523105"/>
          </a:xfrm>
          <a:prstGeom prst="rect">
            <a:avLst/>
          </a:prstGeom>
          <a:noFill/>
        </p:spPr>
        <p:txBody>
          <a:bodyPr wrap="square" rtlCol="0" anchor="t">
            <a:spAutoFit/>
          </a:bodyPr>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(4)</a:t>
            </a:r>
            <a:r>
              <a:rPr lang="zh-CN" altLang="en-US" sz="2400">
                <a:latin typeface="Times New Roman" panose="02020603050405020304" pitchFamily="18" charset="0"/>
                <a:ea typeface="+mj-ea"/>
                <a:cs typeface="Times New Roman" panose="02020603050405020304" pitchFamily="18" charset="0"/>
                <a:sym typeface="+mn-ea"/>
              </a:rPr>
              <a:t>常见长度估测：</a:t>
            </a:r>
            <a:endParaRPr lang="zh-CN" altLang="en-US" sz="2400">
              <a:latin typeface="Times New Roman" panose="02020603050405020304" pitchFamily="18" charset="0"/>
              <a:ea typeface="+mj-ea"/>
              <a:cs typeface="Times New Roman" panose="02020603050405020304" pitchFamily="18" charset="0"/>
              <a:sym typeface="+mn-ea"/>
            </a:endParaRPr>
          </a:p>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a</a:t>
            </a:r>
            <a:r>
              <a:rPr lang="zh-CN" altLang="en-US" sz="2400">
                <a:latin typeface="Times New Roman" panose="02020603050405020304" pitchFamily="18" charset="0"/>
                <a:ea typeface="+mj-ea"/>
                <a:cs typeface="Times New Roman" panose="02020603050405020304" pitchFamily="18" charset="0"/>
                <a:sym typeface="+mn-ea"/>
              </a:rPr>
              <a:t>．课桌的高度大约是 </a:t>
            </a:r>
            <a:r>
              <a:rPr lang="en-US" altLang="zh-CN" sz="2400">
                <a:latin typeface="Times New Roman" panose="02020603050405020304" pitchFamily="18" charset="0"/>
                <a:ea typeface="+mj-ea"/>
                <a:cs typeface="Times New Roman" panose="02020603050405020304" pitchFamily="18" charset="0"/>
                <a:sym typeface="+mn-ea"/>
              </a:rPr>
              <a:t>0.80_____</a:t>
            </a:r>
            <a:r>
              <a:rPr lang="zh-CN" altLang="en-US" sz="2400">
                <a:latin typeface="Times New Roman" panose="02020603050405020304" pitchFamily="18" charset="0"/>
                <a:ea typeface="+mj-ea"/>
                <a:cs typeface="Times New Roman" panose="02020603050405020304" pitchFamily="18" charset="0"/>
                <a:sym typeface="+mn-ea"/>
              </a:rPr>
              <a:t>；</a:t>
            </a:r>
            <a:r>
              <a:rPr lang="en-US" altLang="zh-CN" sz="2400">
                <a:latin typeface="Times New Roman" panose="02020603050405020304" pitchFamily="18" charset="0"/>
                <a:ea typeface="+mj-ea"/>
                <a:cs typeface="Times New Roman" panose="02020603050405020304" pitchFamily="18" charset="0"/>
                <a:sym typeface="+mn-ea"/>
              </a:rPr>
              <a:t>b</a:t>
            </a:r>
            <a:r>
              <a:rPr lang="zh-CN" altLang="en-US" sz="2400">
                <a:latin typeface="Times New Roman" panose="02020603050405020304" pitchFamily="18" charset="0"/>
                <a:ea typeface="+mj-ea"/>
                <a:cs typeface="Times New Roman" panose="02020603050405020304" pitchFamily="18" charset="0"/>
                <a:sym typeface="+mn-ea"/>
              </a:rPr>
              <a:t>．物理课本的宽度约为 </a:t>
            </a:r>
            <a:r>
              <a:rPr lang="en-US" altLang="zh-CN" sz="2400">
                <a:latin typeface="Times New Roman" panose="02020603050405020304" pitchFamily="18" charset="0"/>
                <a:ea typeface="+mj-ea"/>
                <a:cs typeface="Times New Roman" panose="02020603050405020304" pitchFamily="18" charset="0"/>
                <a:sym typeface="+mn-ea"/>
              </a:rPr>
              <a:t>18_____</a:t>
            </a:r>
            <a:r>
              <a:rPr lang="zh-CN" altLang="en-US" sz="2400">
                <a:latin typeface="Times New Roman" panose="02020603050405020304" pitchFamily="18" charset="0"/>
                <a:ea typeface="+mj-ea"/>
                <a:cs typeface="Times New Roman" panose="02020603050405020304" pitchFamily="18" charset="0"/>
                <a:sym typeface="+mn-ea"/>
              </a:rPr>
              <a:t> ；</a:t>
            </a:r>
            <a:endParaRPr lang="zh-CN" altLang="en-US" sz="2400">
              <a:latin typeface="Times New Roman" panose="02020603050405020304" pitchFamily="18" charset="0"/>
              <a:ea typeface="+mj-ea"/>
              <a:cs typeface="Times New Roman" panose="02020603050405020304" pitchFamily="18" charset="0"/>
              <a:sym typeface="+mn-ea"/>
            </a:endParaRPr>
          </a:p>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c</a:t>
            </a:r>
            <a:r>
              <a:rPr lang="zh-CN" altLang="en-US" sz="2400">
                <a:latin typeface="Times New Roman" panose="02020603050405020304" pitchFamily="18" charset="0"/>
                <a:ea typeface="+mj-ea"/>
                <a:cs typeface="Times New Roman" panose="02020603050405020304" pitchFamily="18" charset="0"/>
                <a:sym typeface="+mn-ea"/>
              </a:rPr>
              <a:t>．一支钢笔的长度约为 </a:t>
            </a:r>
            <a:r>
              <a:rPr lang="en-US" altLang="zh-CN" sz="2400">
                <a:latin typeface="Times New Roman" panose="02020603050405020304" pitchFamily="18" charset="0"/>
                <a:ea typeface="+mj-ea"/>
                <a:cs typeface="Times New Roman" panose="02020603050405020304" pitchFamily="18" charset="0"/>
                <a:sym typeface="+mn-ea"/>
              </a:rPr>
              <a:t>13cm</a:t>
            </a:r>
            <a:r>
              <a:rPr lang="zh-CN" altLang="en-US" sz="2400">
                <a:latin typeface="Times New Roman" panose="02020603050405020304" pitchFamily="18" charset="0"/>
                <a:ea typeface="+mj-ea"/>
                <a:cs typeface="Times New Roman" panose="02020603050405020304" pitchFamily="18" charset="0"/>
                <a:sym typeface="+mn-ea"/>
              </a:rPr>
              <a:t>；    </a:t>
            </a:r>
            <a:r>
              <a:rPr lang="en-US" altLang="zh-CN" sz="2400">
                <a:latin typeface="Times New Roman" panose="02020603050405020304" pitchFamily="18" charset="0"/>
                <a:ea typeface="+mj-ea"/>
                <a:cs typeface="Times New Roman" panose="02020603050405020304" pitchFamily="18" charset="0"/>
                <a:sym typeface="+mn-ea"/>
              </a:rPr>
              <a:t>d</a:t>
            </a:r>
            <a:r>
              <a:rPr lang="zh-CN" altLang="en-US" sz="2400">
                <a:latin typeface="Times New Roman" panose="02020603050405020304" pitchFamily="18" charset="0"/>
                <a:ea typeface="+mj-ea"/>
                <a:cs typeface="Times New Roman" panose="02020603050405020304" pitchFamily="18" charset="0"/>
                <a:sym typeface="+mn-ea"/>
              </a:rPr>
              <a:t>．一支新铅笔的长度约为</a:t>
            </a:r>
            <a:r>
              <a:rPr lang="en-US" altLang="zh-CN" sz="2400">
                <a:latin typeface="Times New Roman" panose="02020603050405020304" pitchFamily="18" charset="0"/>
                <a:ea typeface="+mj-ea"/>
                <a:cs typeface="Times New Roman" panose="02020603050405020304" pitchFamily="18" charset="0"/>
                <a:sym typeface="+mn-ea"/>
              </a:rPr>
              <a:t>19cm</a:t>
            </a:r>
            <a:r>
              <a:rPr lang="zh-CN" altLang="en-US" sz="2400">
                <a:latin typeface="Times New Roman" panose="02020603050405020304" pitchFamily="18" charset="0"/>
                <a:ea typeface="+mj-ea"/>
                <a:cs typeface="Times New Roman" panose="02020603050405020304" pitchFamily="18" charset="0"/>
                <a:sym typeface="+mn-ea"/>
              </a:rPr>
              <a:t>；</a:t>
            </a:r>
            <a:endParaRPr lang="zh-CN" altLang="en-US" sz="2400">
              <a:latin typeface="Times New Roman" panose="02020603050405020304" pitchFamily="18" charset="0"/>
              <a:ea typeface="+mj-ea"/>
              <a:cs typeface="Times New Roman" panose="02020603050405020304" pitchFamily="18" charset="0"/>
              <a:sym typeface="+mn-ea"/>
            </a:endParaRPr>
          </a:p>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e</a:t>
            </a:r>
            <a:r>
              <a:rPr lang="zh-CN" altLang="en-US" sz="2400">
                <a:latin typeface="Times New Roman" panose="02020603050405020304" pitchFamily="18" charset="0"/>
                <a:ea typeface="+mj-ea"/>
                <a:cs typeface="Times New Roman" panose="02020603050405020304" pitchFamily="18" charset="0"/>
                <a:sym typeface="+mn-ea"/>
              </a:rPr>
              <a:t>．教室每层楼高约为</a:t>
            </a:r>
            <a:r>
              <a:rPr lang="en-US" altLang="zh-CN" sz="2400">
                <a:latin typeface="Times New Roman" panose="02020603050405020304" pitchFamily="18" charset="0"/>
                <a:ea typeface="+mj-ea"/>
                <a:cs typeface="Times New Roman" panose="02020603050405020304" pitchFamily="18" charset="0"/>
                <a:sym typeface="+mn-ea"/>
              </a:rPr>
              <a:t>______m</a:t>
            </a:r>
            <a:r>
              <a:rPr lang="zh-CN" altLang="en-US" sz="2400">
                <a:latin typeface="Times New Roman" panose="02020603050405020304" pitchFamily="18" charset="0"/>
                <a:ea typeface="+mj-ea"/>
                <a:cs typeface="Times New Roman" panose="02020603050405020304" pitchFamily="18" charset="0"/>
                <a:sym typeface="+mn-ea"/>
              </a:rPr>
              <a:t>；   </a:t>
            </a:r>
            <a:r>
              <a:rPr lang="en-US" altLang="zh-CN" sz="2400">
                <a:latin typeface="Times New Roman" panose="02020603050405020304" pitchFamily="18" charset="0"/>
                <a:ea typeface="+mj-ea"/>
                <a:cs typeface="Times New Roman" panose="02020603050405020304" pitchFamily="18" charset="0"/>
                <a:sym typeface="+mn-ea"/>
              </a:rPr>
              <a:t>f</a:t>
            </a:r>
            <a:r>
              <a:rPr lang="zh-CN" altLang="en-US" sz="2400">
                <a:latin typeface="Times New Roman" panose="02020603050405020304" pitchFamily="18" charset="0"/>
                <a:ea typeface="+mj-ea"/>
                <a:cs typeface="Times New Roman" panose="02020603050405020304" pitchFamily="18" charset="0"/>
                <a:sym typeface="+mn-ea"/>
              </a:rPr>
              <a:t>．教室门的高度约为 </a:t>
            </a:r>
            <a:r>
              <a:rPr lang="en-US" altLang="zh-CN" sz="2400">
                <a:latin typeface="Times New Roman" panose="02020603050405020304" pitchFamily="18" charset="0"/>
                <a:ea typeface="+mj-ea"/>
                <a:cs typeface="Times New Roman" panose="02020603050405020304" pitchFamily="18" charset="0"/>
                <a:sym typeface="+mn-ea"/>
              </a:rPr>
              <a:t>2m</a:t>
            </a:r>
            <a:r>
              <a:rPr lang="zh-CN" altLang="en-US" sz="2400">
                <a:latin typeface="Times New Roman" panose="02020603050405020304" pitchFamily="18" charset="0"/>
                <a:ea typeface="+mj-ea"/>
                <a:cs typeface="Times New Roman" panose="02020603050405020304" pitchFamily="18" charset="0"/>
                <a:sym typeface="+mn-ea"/>
              </a:rPr>
              <a:t>；</a:t>
            </a:r>
            <a:endParaRPr lang="zh-CN" altLang="en-US" sz="2400">
              <a:latin typeface="Times New Roman" panose="02020603050405020304" pitchFamily="18" charset="0"/>
              <a:ea typeface="+mj-ea"/>
              <a:cs typeface="Times New Roman" panose="02020603050405020304" pitchFamily="18" charset="0"/>
              <a:sym typeface="+mn-ea"/>
            </a:endParaRPr>
          </a:p>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g</a:t>
            </a:r>
            <a:r>
              <a:rPr lang="zh-CN" altLang="en-US" sz="2400">
                <a:latin typeface="Times New Roman" panose="02020603050405020304" pitchFamily="18" charset="0"/>
                <a:ea typeface="+mj-ea"/>
                <a:cs typeface="Times New Roman" panose="02020603050405020304" pitchFamily="18" charset="0"/>
                <a:sym typeface="+mn-ea"/>
              </a:rPr>
              <a:t>．普通中学生的身高约为</a:t>
            </a:r>
            <a:r>
              <a:rPr lang="en-US" altLang="zh-CN" sz="2400">
                <a:latin typeface="Times New Roman" panose="02020603050405020304" pitchFamily="18" charset="0"/>
                <a:ea typeface="+mj-ea"/>
                <a:cs typeface="Times New Roman" panose="02020603050405020304" pitchFamily="18" charset="0"/>
                <a:sym typeface="+mn-ea"/>
              </a:rPr>
              <a:t>1.60m</a:t>
            </a:r>
            <a:r>
              <a:rPr lang="zh-CN" altLang="en-US" sz="2400">
                <a:latin typeface="Times New Roman" panose="02020603050405020304" pitchFamily="18" charset="0"/>
                <a:ea typeface="+mj-ea"/>
                <a:cs typeface="Times New Roman" panose="02020603050405020304" pitchFamily="18" charset="0"/>
                <a:sym typeface="+mn-ea"/>
              </a:rPr>
              <a:t>；</a:t>
            </a:r>
            <a:r>
              <a:rPr lang="en-US" altLang="zh-CN" sz="2400">
                <a:latin typeface="Times New Roman" panose="02020603050405020304" pitchFamily="18" charset="0"/>
                <a:ea typeface="+mj-ea"/>
                <a:cs typeface="Times New Roman" panose="02020603050405020304" pitchFamily="18" charset="0"/>
                <a:sym typeface="+mn-ea"/>
              </a:rPr>
              <a:t>h</a:t>
            </a:r>
            <a:r>
              <a:rPr lang="zh-CN" altLang="en-US" sz="2400">
                <a:latin typeface="Times New Roman" panose="02020603050405020304" pitchFamily="18" charset="0"/>
                <a:ea typeface="+mj-ea"/>
                <a:cs typeface="Times New Roman" panose="02020603050405020304" pitchFamily="18" charset="0"/>
                <a:sym typeface="+mn-ea"/>
              </a:rPr>
              <a:t>．成年人走一步的距离大约为</a:t>
            </a:r>
            <a:r>
              <a:rPr lang="en-US" altLang="zh-CN" sz="2400">
                <a:latin typeface="Times New Roman" panose="02020603050405020304" pitchFamily="18" charset="0"/>
                <a:ea typeface="+mj-ea"/>
                <a:cs typeface="Times New Roman" panose="02020603050405020304" pitchFamily="18" charset="0"/>
                <a:sym typeface="+mn-ea"/>
              </a:rPr>
              <a:t>0.8m</a:t>
            </a:r>
            <a:r>
              <a:rPr lang="zh-CN" altLang="en-US" sz="2400">
                <a:latin typeface="Times New Roman" panose="02020603050405020304" pitchFamily="18" charset="0"/>
                <a:ea typeface="+mj-ea"/>
                <a:cs typeface="Times New Roman" panose="02020603050405020304" pitchFamily="18" charset="0"/>
                <a:sym typeface="+mn-ea"/>
              </a:rPr>
              <a:t>．</a:t>
            </a:r>
            <a:endParaRPr lang="zh-CN" altLang="en-US" sz="2400">
              <a:latin typeface="Times New Roman" panose="02020603050405020304" pitchFamily="18" charset="0"/>
              <a:ea typeface="+mj-ea"/>
              <a:cs typeface="Times New Roman" panose="02020603050405020304" pitchFamily="18" charset="0"/>
              <a:sym typeface="+mn-ea"/>
            </a:endParaRPr>
          </a:p>
          <a:p>
            <a:pPr>
              <a:lnSpc>
                <a:spcPct val="150000"/>
              </a:lnSpc>
            </a:pPr>
            <a:r>
              <a:rPr lang="en-US" altLang="zh-CN" sz="2400">
                <a:latin typeface="Times New Roman" panose="02020603050405020304" pitchFamily="18" charset="0"/>
                <a:ea typeface="+mj-ea"/>
                <a:cs typeface="Times New Roman" panose="02020603050405020304" pitchFamily="18" charset="0"/>
              </a:rPr>
              <a:t>2.</a:t>
            </a:r>
            <a:r>
              <a:rPr lang="zh-CN" altLang="en-US" sz="2400">
                <a:latin typeface="Times New Roman" panose="02020603050405020304" pitchFamily="18" charset="0"/>
                <a:ea typeface="+mj-ea"/>
                <a:cs typeface="Times New Roman" panose="02020603050405020304" pitchFamily="18" charset="0"/>
              </a:rPr>
              <a:t>测量工具</a:t>
            </a:r>
            <a:endParaRPr lang="zh-CN" altLang="en-US" sz="2400">
              <a:latin typeface="Times New Roman" panose="02020603050405020304" pitchFamily="18" charset="0"/>
              <a:ea typeface="+mj-ea"/>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(1)</a:t>
            </a:r>
            <a:r>
              <a:rPr lang="zh-CN" altLang="en-US" sz="2400">
                <a:latin typeface="Times New Roman" panose="02020603050405020304" pitchFamily="18" charset="0"/>
                <a:ea typeface="+mj-ea"/>
                <a:cs typeface="Times New Roman" panose="02020603050405020304" pitchFamily="18" charset="0"/>
              </a:rPr>
              <a:t>常用测量工具</a:t>
            </a:r>
            <a:r>
              <a:rPr lang="en-US" altLang="zh-CN" sz="2400">
                <a:latin typeface="Times New Roman" panose="02020603050405020304" pitchFamily="18" charset="0"/>
                <a:ea typeface="+mj-ea"/>
                <a:cs typeface="Times New Roman" panose="02020603050405020304" pitchFamily="18" charset="0"/>
              </a:rPr>
              <a:t>__________</a:t>
            </a:r>
            <a:r>
              <a:rPr lang="zh-CN" altLang="en-US" sz="2400">
                <a:latin typeface="Times New Roman" panose="02020603050405020304" pitchFamily="18" charset="0"/>
                <a:ea typeface="+mj-ea"/>
                <a:cs typeface="Times New Roman" panose="02020603050405020304" pitchFamily="18" charset="0"/>
              </a:rPr>
              <a:t>、三角尺、卷尺． </a:t>
            </a:r>
            <a:endParaRPr lang="zh-CN" altLang="en-US" sz="2400">
              <a:latin typeface="Times New Roman" panose="02020603050405020304" pitchFamily="18" charset="0"/>
              <a:ea typeface="+mj-ea"/>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(2)</a:t>
            </a:r>
            <a:r>
              <a:rPr lang="zh-CN" altLang="en-US" sz="2400">
                <a:latin typeface="Times New Roman" panose="02020603050405020304" pitchFamily="18" charset="0"/>
                <a:ea typeface="+mj-ea"/>
                <a:cs typeface="Times New Roman" panose="02020603050405020304" pitchFamily="18" charset="0"/>
              </a:rPr>
              <a:t>精准测量工具：游标卡尺、螺旋测微器等</a:t>
            </a:r>
            <a:endParaRPr lang="zh-CN" altLang="en-US" sz="2400">
              <a:latin typeface="Times New Roman" panose="02020603050405020304" pitchFamily="18" charset="0"/>
              <a:ea typeface="+mj-ea"/>
              <a:cs typeface="Times New Roman" panose="02020603050405020304" pitchFamily="18" charset="0"/>
            </a:endParaRPr>
          </a:p>
        </p:txBody>
      </p:sp>
      <p:sp>
        <p:nvSpPr>
          <p:cNvPr id="107" name="文本框 106"/>
          <p:cNvSpPr txBox="1"/>
          <p:nvPr/>
        </p:nvSpPr>
        <p:spPr>
          <a:xfrm>
            <a:off x="4641533" y="1795780"/>
            <a:ext cx="673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m</a:t>
            </a:r>
            <a:endParaRPr lang="zh-CN" altLang="en-US"/>
          </a:p>
        </p:txBody>
      </p:sp>
      <p:sp>
        <p:nvSpPr>
          <p:cNvPr id="3" name="文本框 2"/>
          <p:cNvSpPr txBox="1"/>
          <p:nvPr/>
        </p:nvSpPr>
        <p:spPr>
          <a:xfrm>
            <a:off x="9311323" y="1795780"/>
            <a:ext cx="64960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cm</a:t>
            </a:r>
            <a:endParaRPr lang="zh-CN" altLang="en-US"/>
          </a:p>
        </p:txBody>
      </p:sp>
      <p:sp>
        <p:nvSpPr>
          <p:cNvPr id="4" name="文本框 3"/>
          <p:cNvSpPr txBox="1"/>
          <p:nvPr/>
        </p:nvSpPr>
        <p:spPr>
          <a:xfrm>
            <a:off x="4228148" y="2944495"/>
            <a:ext cx="5283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a:t>
            </a:r>
            <a:endParaRPr lang="zh-CN" altLang="en-US"/>
          </a:p>
        </p:txBody>
      </p:sp>
      <p:sp>
        <p:nvSpPr>
          <p:cNvPr id="5" name="文本框 4"/>
          <p:cNvSpPr txBox="1"/>
          <p:nvPr/>
        </p:nvSpPr>
        <p:spPr>
          <a:xfrm>
            <a:off x="3500438" y="4554220"/>
            <a:ext cx="131127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刻度尺</a:t>
            </a:r>
            <a:endParaRPr lang="zh-CN" altLang="en-US"/>
          </a:p>
        </p:txBody>
      </p:sp>
      <p:sp>
        <p:nvSpPr>
          <p:cNvPr id="7" name="流程图: 终止 6">
            <a:hlinkClick r:id="rId1" action="ppaction://hlinksldjump"/>
          </p:cNvPr>
          <p:cNvSpPr/>
          <p:nvPr/>
        </p:nvSpPr>
        <p:spPr>
          <a:xfrm>
            <a:off x="8619173" y="549402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7283" y="1005205"/>
            <a:ext cx="9956800" cy="2306955"/>
          </a:xfrm>
          <a:prstGeom prst="rect">
            <a:avLst/>
          </a:prstGeom>
          <a:noFill/>
        </p:spPr>
        <p:txBody>
          <a:bodyPr wrap="square" rtlCol="0" anchor="t">
            <a:spAutoFit/>
          </a:bodyPr>
          <a:p>
            <a:pPr>
              <a:lnSpc>
                <a:spcPct val="150000"/>
              </a:lnSpc>
            </a:pPr>
            <a:r>
              <a:rPr lang="en-US" altLang="zh-CN" sz="2400">
                <a:latin typeface="Times New Roman" panose="02020603050405020304" pitchFamily="18" charset="0"/>
                <a:cs typeface="Times New Roman" panose="02020603050405020304" pitchFamily="18" charset="0"/>
                <a:sym typeface="+mn-ea"/>
              </a:rPr>
              <a:t>(3)</a:t>
            </a:r>
            <a:r>
              <a:rPr lang="zh-CN" altLang="en-US" sz="2400">
                <a:latin typeface="Times New Roman" panose="02020603050405020304" pitchFamily="18" charset="0"/>
                <a:cs typeface="Times New Roman" panose="02020603050405020304" pitchFamily="18" charset="0"/>
              </a:rPr>
              <a:t>量程：刻度尺的测量范围如图 </a:t>
            </a: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所示，量程为</a:t>
            </a:r>
            <a:r>
              <a:rPr lang="en-US" altLang="zh-CN" sz="2400">
                <a:latin typeface="Times New Roman" panose="02020603050405020304" pitchFamily="18" charset="0"/>
                <a:cs typeface="Times New Roman" panose="02020603050405020304" pitchFamily="18" charset="0"/>
              </a:rPr>
              <a:t>__________</a:t>
            </a:r>
            <a:r>
              <a:rPr lang="zh-CN" altLang="en-US" sz="2400">
                <a:latin typeface="Times New Roman" panose="02020603050405020304" pitchFamily="18" charset="0"/>
                <a:cs typeface="Times New Roman" panose="02020603050405020304" pitchFamily="18" charset="0"/>
              </a:rPr>
              <a:t> ． </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(4)</a:t>
            </a:r>
            <a:r>
              <a:rPr lang="zh-CN" altLang="en-US" sz="2400">
                <a:latin typeface="Times New Roman" panose="02020603050405020304" pitchFamily="18" charset="0"/>
                <a:cs typeface="Times New Roman" panose="02020603050405020304" pitchFamily="18" charset="0"/>
              </a:rPr>
              <a:t>分度值：相邻两刻度线之间的长度，它决定测量的精确程度；如图 </a:t>
            </a: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所示，</a:t>
            </a:r>
            <a:r>
              <a:rPr lang="en-US" altLang="zh-CN" sz="2400">
                <a:latin typeface="Times New Roman" panose="02020603050405020304" pitchFamily="18" charset="0"/>
                <a:cs typeface="Times New Roman" panose="02020603050405020304" pitchFamily="18" charset="0"/>
              </a:rPr>
              <a:t>1cm</a:t>
            </a:r>
            <a:r>
              <a:rPr lang="zh-CN" altLang="en-US" sz="2400">
                <a:latin typeface="Times New Roman" panose="02020603050405020304" pitchFamily="18" charset="0"/>
                <a:cs typeface="Times New Roman" panose="02020603050405020304" pitchFamily="18" charset="0"/>
              </a:rPr>
              <a:t>刻度间有</a:t>
            </a:r>
            <a:r>
              <a:rPr lang="en-US" altLang="zh-CN" sz="2400">
                <a:latin typeface="Times New Roman" panose="02020603050405020304" pitchFamily="18" charset="0"/>
                <a:cs typeface="Times New Roman" panose="02020603050405020304" pitchFamily="18" charset="0"/>
              </a:rPr>
              <a:t>10</a:t>
            </a:r>
            <a:r>
              <a:rPr lang="zh-CN" altLang="en-US" sz="2400">
                <a:latin typeface="Times New Roman" panose="02020603050405020304" pitchFamily="18" charset="0"/>
                <a:cs typeface="Times New Roman" panose="02020603050405020304" pitchFamily="18" charset="0"/>
              </a:rPr>
              <a:t>个小格，分度值为</a:t>
            </a:r>
            <a:r>
              <a:rPr lang="en-US" altLang="zh-CN" sz="2400">
                <a:latin typeface="Times New Roman" panose="02020603050405020304" pitchFamily="18" charset="0"/>
                <a:cs typeface="Times New Roman" panose="02020603050405020304" pitchFamily="18" charset="0"/>
              </a:rPr>
              <a:t>________mm</a:t>
            </a:r>
            <a:r>
              <a:rPr lang="zh-CN" altLang="en-US" sz="2400">
                <a:latin typeface="Times New Roman" panose="02020603050405020304" pitchFamily="18" charset="0"/>
                <a:cs typeface="Times New Roman" panose="02020603050405020304" pitchFamily="18" charset="0"/>
              </a:rPr>
              <a:t>；如图</a:t>
            </a: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所示，刻度间没有</a:t>
            </a:r>
            <a:r>
              <a:rPr lang="en-US" altLang="zh-CN" sz="2400">
                <a:latin typeface="Times New Roman" panose="02020603050405020304" pitchFamily="18" charset="0"/>
                <a:cs typeface="Times New Roman" panose="02020603050405020304" pitchFamily="18" charset="0"/>
              </a:rPr>
              <a:t>cm</a:t>
            </a:r>
            <a:r>
              <a:rPr lang="zh-CN" altLang="en-US" sz="2400">
                <a:latin typeface="Times New Roman" panose="02020603050405020304" pitchFamily="18" charset="0"/>
                <a:cs typeface="Times New Roman" panose="02020603050405020304" pitchFamily="18" charset="0"/>
              </a:rPr>
              <a:t>小格，分度值为</a:t>
            </a:r>
            <a:r>
              <a:rPr lang="en-US" altLang="zh-CN" sz="2400">
                <a:latin typeface="Times New Roman" panose="02020603050405020304" pitchFamily="18" charset="0"/>
                <a:cs typeface="Times New Roman" panose="02020603050405020304" pitchFamily="18" charset="0"/>
              </a:rPr>
              <a:t>__________</a:t>
            </a:r>
            <a:endParaRPr lang="zh-CN" altLang="en-US" sz="2400">
              <a:latin typeface="Times New Roman" panose="02020603050405020304" pitchFamily="18" charset="0"/>
              <a:cs typeface="Times New Roman" panose="02020603050405020304" pitchFamily="18" charset="0"/>
            </a:endParaRPr>
          </a:p>
        </p:txBody>
      </p:sp>
      <p:sp>
        <p:nvSpPr>
          <p:cNvPr id="107" name="文本框 106"/>
          <p:cNvSpPr txBox="1"/>
          <p:nvPr/>
        </p:nvSpPr>
        <p:spPr>
          <a:xfrm>
            <a:off x="7747318" y="1076960"/>
            <a:ext cx="16046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10 cm</a:t>
            </a:r>
            <a:endParaRPr lang="zh-CN" altLang="en-US"/>
          </a:p>
        </p:txBody>
      </p:sp>
      <p:sp>
        <p:nvSpPr>
          <p:cNvPr id="4" name="文本框 3"/>
          <p:cNvSpPr txBox="1"/>
          <p:nvPr/>
        </p:nvSpPr>
        <p:spPr>
          <a:xfrm>
            <a:off x="6773863" y="2195195"/>
            <a:ext cx="3556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zh-CN" altLang="en-US"/>
          </a:p>
        </p:txBody>
      </p:sp>
      <p:sp>
        <p:nvSpPr>
          <p:cNvPr id="5" name="文本框 4"/>
          <p:cNvSpPr txBox="1"/>
          <p:nvPr/>
        </p:nvSpPr>
        <p:spPr>
          <a:xfrm>
            <a:off x="4545648" y="2727325"/>
            <a:ext cx="8699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 cm</a:t>
            </a:r>
            <a:endParaRPr lang="zh-CN" altLang="en-US"/>
          </a:p>
        </p:txBody>
      </p:sp>
      <p:pic>
        <p:nvPicPr>
          <p:cNvPr id="8" name="图片 7" descr="H153a"/>
          <p:cNvPicPr>
            <a:picLocks noChangeAspect="1"/>
          </p:cNvPicPr>
          <p:nvPr/>
        </p:nvPicPr>
        <p:blipFill>
          <a:blip r:embed="rId1"/>
          <a:stretch>
            <a:fillRect/>
          </a:stretch>
        </p:blipFill>
        <p:spPr>
          <a:xfrm>
            <a:off x="2542223" y="3432175"/>
            <a:ext cx="6978015" cy="2381885"/>
          </a:xfrm>
          <a:prstGeom prst="rect">
            <a:avLst/>
          </a:prstGeom>
        </p:spPr>
      </p:pic>
      <p:sp>
        <p:nvSpPr>
          <p:cNvPr id="9" name="流程图: 终止 8">
            <a:hlinkClick r:id="rId2" action="ppaction://hlinksldjump"/>
          </p:cNvPr>
          <p:cNvSpPr/>
          <p:nvPr/>
        </p:nvSpPr>
        <p:spPr>
          <a:xfrm>
            <a:off x="8912543" y="565150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33718" y="1463675"/>
            <a:ext cx="4864735" cy="460375"/>
          </a:xfrm>
          <a:prstGeom prst="rect">
            <a:avLst/>
          </a:prstGeom>
          <a:noFill/>
        </p:spPr>
        <p:txBody>
          <a:bodyPr wrap="square" rtlCol="0" anchor="t">
            <a:spAutoFit/>
          </a:bodyPr>
          <a:p>
            <a:r>
              <a:rPr lang="en-US" altLang="zh-CN" sz="240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a:latin typeface="Times New Roman" panose="02020603050405020304" pitchFamily="18" charset="0"/>
                <a:ea typeface="黑体" panose="02010609060101010101" pitchFamily="49" charset="-122"/>
                <a:cs typeface="Times New Roman" panose="02020603050405020304" pitchFamily="18" charset="0"/>
              </a:rPr>
              <a:t>用刻度尺测量长度</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8" name="表格 7"/>
          <p:cNvGraphicFramePr/>
          <p:nvPr>
            <p:custDataLst>
              <p:tags r:id="rId1"/>
            </p:custDataLst>
          </p:nvPr>
        </p:nvGraphicFramePr>
        <p:xfrm>
          <a:off x="624523" y="2282825"/>
          <a:ext cx="10979785" cy="2926080"/>
        </p:xfrm>
        <a:graphic>
          <a:graphicData uri="http://schemas.openxmlformats.org/drawingml/2006/table">
            <a:tbl>
              <a:tblPr firstRow="1" bandRow="1">
                <a:tableStyleId>{5C22544A-7EE6-4342-B048-85BDC9FD1C3A}</a:tableStyleId>
              </a:tblPr>
              <a:tblGrid>
                <a:gridCol w="5843905"/>
                <a:gridCol w="5135880"/>
              </a:tblGrid>
              <a:tr h="640080">
                <a:tc>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使用步骤</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图例</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2286000">
                <a:tc>
                  <a:txBody>
                    <a:bodyPr/>
                    <a:p>
                      <a:pPr algn="l"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1.</a:t>
                      </a: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认</a:t>
                      </a:r>
                      <a:r>
                        <a:rPr lang="zh-CN" altLang="en-US" sz="2400" b="0">
                          <a:ln>
                            <a:noFill/>
                          </a:ln>
                          <a:solidFill>
                            <a:schemeClr val="tx1"/>
                          </a:solidFill>
                          <a:latin typeface="Times New Roman" panose="02020603050405020304" pitchFamily="18" charset="0"/>
                          <a:cs typeface="Times New Roman" panose="02020603050405020304" pitchFamily="18" charset="0"/>
                        </a:rPr>
                        <a:t>：认清刻度尺上标注的单位、量程、分度值和零刻 度线的位置．如图所示的刻度尺的单位是</a:t>
                      </a:r>
                      <a:r>
                        <a:rPr lang="en-US" altLang="zh-CN" sz="2400" b="0">
                          <a:ln>
                            <a:noFill/>
                          </a:ln>
                          <a:solidFill>
                            <a:schemeClr val="tx1"/>
                          </a:solidFill>
                          <a:latin typeface="Times New Roman" panose="02020603050405020304" pitchFamily="18" charset="0"/>
                          <a:cs typeface="Times New Roman" panose="02020603050405020304" pitchFamily="18" charset="0"/>
                        </a:rPr>
                        <a:t>______</a:t>
                      </a:r>
                      <a:r>
                        <a:rPr lang="zh-CN" altLang="en-US" sz="2400" b="0">
                          <a:ln>
                            <a:noFill/>
                          </a:ln>
                          <a:solidFill>
                            <a:schemeClr val="tx1"/>
                          </a:solidFill>
                          <a:latin typeface="Times New Roman" panose="02020603050405020304" pitchFamily="18" charset="0"/>
                          <a:cs typeface="Times New Roman" panose="02020603050405020304" pitchFamily="18" charset="0"/>
                        </a:rPr>
                        <a:t>、量程是</a:t>
                      </a:r>
                      <a:r>
                        <a:rPr lang="en-US" altLang="zh-CN" sz="2400" b="0">
                          <a:ln>
                            <a:noFill/>
                          </a:ln>
                          <a:solidFill>
                            <a:schemeClr val="tx1"/>
                          </a:solidFill>
                          <a:latin typeface="Times New Roman" panose="02020603050405020304" pitchFamily="18" charset="0"/>
                          <a:cs typeface="Times New Roman" panose="02020603050405020304" pitchFamily="18" charset="0"/>
                        </a:rPr>
                        <a:t>_________</a:t>
                      </a:r>
                      <a:r>
                        <a:rPr lang="zh-CN" altLang="en-US" sz="2400" b="0">
                          <a:ln>
                            <a:noFill/>
                          </a:ln>
                          <a:solidFill>
                            <a:schemeClr val="tx1"/>
                          </a:solidFill>
                          <a:latin typeface="Times New Roman" panose="02020603050405020304" pitchFamily="18" charset="0"/>
                          <a:cs typeface="Times New Roman" panose="02020603050405020304" pitchFamily="18" charset="0"/>
                        </a:rPr>
                        <a:t>、分度值为</a:t>
                      </a:r>
                      <a:r>
                        <a:rPr lang="en-US" altLang="zh-CN" sz="2400" b="0">
                          <a:ln>
                            <a:noFill/>
                          </a:ln>
                          <a:solidFill>
                            <a:schemeClr val="tx1"/>
                          </a:solidFill>
                          <a:latin typeface="Times New Roman" panose="02020603050405020304" pitchFamily="18" charset="0"/>
                          <a:cs typeface="Times New Roman" panose="02020603050405020304" pitchFamily="18" charset="0"/>
                        </a:rPr>
                        <a:t>_________.</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7" name="文本框 106"/>
          <p:cNvSpPr txBox="1"/>
          <p:nvPr/>
        </p:nvSpPr>
        <p:spPr>
          <a:xfrm>
            <a:off x="2678113" y="4097020"/>
            <a:ext cx="6261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cm</a:t>
            </a:r>
            <a:endParaRPr lang="zh-CN" altLang="en-US"/>
          </a:p>
        </p:txBody>
      </p:sp>
      <p:sp>
        <p:nvSpPr>
          <p:cNvPr id="6" name="文本框 5"/>
          <p:cNvSpPr txBox="1"/>
          <p:nvPr/>
        </p:nvSpPr>
        <p:spPr>
          <a:xfrm>
            <a:off x="4809173" y="4107815"/>
            <a:ext cx="12255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8cm</a:t>
            </a:r>
            <a:endParaRPr lang="zh-CN" altLang="en-US"/>
          </a:p>
        </p:txBody>
      </p:sp>
      <p:sp>
        <p:nvSpPr>
          <p:cNvPr id="7" name="文本框 6"/>
          <p:cNvSpPr txBox="1"/>
          <p:nvPr/>
        </p:nvSpPr>
        <p:spPr>
          <a:xfrm>
            <a:off x="2085023" y="4644390"/>
            <a:ext cx="11277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0.1 cm</a:t>
            </a:r>
            <a:endParaRPr lang="zh-CN" altLang="en-US"/>
          </a:p>
        </p:txBody>
      </p:sp>
      <p:pic>
        <p:nvPicPr>
          <p:cNvPr id="2" name="图片 -2147482263"/>
          <p:cNvPicPr>
            <a:picLocks noChangeAspect="1"/>
          </p:cNvPicPr>
          <p:nvPr/>
        </p:nvPicPr>
        <p:blipFill>
          <a:blip r:embed="rId2"/>
          <a:stretch>
            <a:fillRect/>
          </a:stretch>
        </p:blipFill>
        <p:spPr>
          <a:xfrm>
            <a:off x="6582093" y="3397250"/>
            <a:ext cx="4857750" cy="1407160"/>
          </a:xfrm>
          <a:prstGeom prst="rect">
            <a:avLst/>
          </a:prstGeom>
          <a:noFill/>
          <a:ln w="9525">
            <a:noFill/>
          </a:ln>
        </p:spPr>
      </p:pic>
      <p:sp>
        <p:nvSpPr>
          <p:cNvPr id="4" name="流程图: 终止 3">
            <a:hlinkClick r:id="rId3" action="ppaction://hlinksldjump"/>
          </p:cNvPr>
          <p:cNvSpPr/>
          <p:nvPr/>
        </p:nvSpPr>
        <p:spPr>
          <a:xfrm>
            <a:off x="9405303" y="566102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表格 7"/>
          <p:cNvGraphicFramePr/>
          <p:nvPr>
            <p:custDataLst>
              <p:tags r:id="rId1"/>
            </p:custDataLst>
          </p:nvPr>
        </p:nvGraphicFramePr>
        <p:xfrm>
          <a:off x="696278" y="1565275"/>
          <a:ext cx="10821670" cy="3474720"/>
        </p:xfrm>
        <a:graphic>
          <a:graphicData uri="http://schemas.openxmlformats.org/drawingml/2006/table">
            <a:tbl>
              <a:tblPr firstRow="1" bandRow="1">
                <a:tableStyleId>{5C22544A-7EE6-4342-B048-85BDC9FD1C3A}</a:tableStyleId>
              </a:tblPr>
              <a:tblGrid>
                <a:gridCol w="5843905"/>
                <a:gridCol w="4977765"/>
              </a:tblGrid>
              <a:tr h="640080">
                <a:tc>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使用步骤</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图例</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2834005">
                <a:tc>
                  <a:txBody>
                    <a:bodyPr/>
                    <a:p>
                      <a:pPr algn="l"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2.</a:t>
                      </a: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放</a:t>
                      </a:r>
                      <a:r>
                        <a:rPr lang="zh-CN" altLang="en-US" sz="2400" b="0">
                          <a:ln>
                            <a:noFill/>
                          </a:ln>
                          <a:solidFill>
                            <a:schemeClr val="tx1"/>
                          </a:solidFill>
                          <a:latin typeface="Times New Roman" panose="02020603050405020304" pitchFamily="18" charset="0"/>
                          <a:cs typeface="Times New Roman" panose="02020603050405020304" pitchFamily="18" charset="0"/>
                        </a:rPr>
                        <a:t>：有刻度的一边要</a:t>
                      </a:r>
                      <a:r>
                        <a:rPr lang="en-US" altLang="zh-CN" sz="2400" b="0">
                          <a:ln>
                            <a:noFill/>
                          </a:ln>
                          <a:solidFill>
                            <a:schemeClr val="tx1"/>
                          </a:solidFill>
                          <a:latin typeface="Times New Roman" panose="02020603050405020304" pitchFamily="18" charset="0"/>
                          <a:cs typeface="Times New Roman" panose="02020603050405020304" pitchFamily="18" charset="0"/>
                        </a:rPr>
                        <a:t>________</a:t>
                      </a:r>
                      <a:r>
                        <a:rPr lang="zh-CN" altLang="en-US" sz="2400" b="0">
                          <a:ln>
                            <a:noFill/>
                          </a:ln>
                          <a:solidFill>
                            <a:schemeClr val="tx1"/>
                          </a:solidFill>
                          <a:latin typeface="Times New Roman" panose="02020603050405020304" pitchFamily="18" charset="0"/>
                          <a:cs typeface="Times New Roman" panose="02020603050405020304" pitchFamily="18" charset="0"/>
                        </a:rPr>
                        <a:t>被测物体且与被测边保持</a:t>
                      </a:r>
                      <a:r>
                        <a:rPr lang="en-US" altLang="zh-CN" sz="2400" b="0">
                          <a:ln>
                            <a:noFill/>
                          </a:ln>
                          <a:solidFill>
                            <a:schemeClr val="tx1"/>
                          </a:solidFill>
                          <a:latin typeface="Times New Roman" panose="02020603050405020304" pitchFamily="18" charset="0"/>
                          <a:cs typeface="Times New Roman" panose="02020603050405020304" pitchFamily="18" charset="0"/>
                        </a:rPr>
                        <a:t>________</a:t>
                      </a:r>
                      <a:r>
                        <a:rPr lang="zh-CN" altLang="en-US" sz="2400" b="0">
                          <a:ln>
                            <a:noFill/>
                          </a:ln>
                          <a:solidFill>
                            <a:schemeClr val="tx1"/>
                          </a:solidFill>
                          <a:latin typeface="Times New Roman" panose="02020603050405020304" pitchFamily="18" charset="0"/>
                          <a:cs typeface="Times New Roman" panose="02020603050405020304" pitchFamily="18" charset="0"/>
                        </a:rPr>
                        <a:t> ；零刻度线对准被测物体的一端，若零刻度线磨损，取其他整数值刻度线．如图所示，其中 刻度尺放置正确的是</a:t>
                      </a:r>
                      <a:r>
                        <a:rPr lang="en-US" altLang="zh-CN" sz="2400" b="0">
                          <a:ln>
                            <a:noFill/>
                          </a:ln>
                          <a:solidFill>
                            <a:schemeClr val="tx1"/>
                          </a:solidFill>
                          <a:latin typeface="Times New Roman" panose="02020603050405020304" pitchFamily="18" charset="0"/>
                          <a:cs typeface="Times New Roman" panose="02020603050405020304" pitchFamily="18" charset="0"/>
                        </a:rPr>
                        <a:t>______</a:t>
                      </a:r>
                      <a:r>
                        <a:rPr lang="zh-CN" altLang="en-US" sz="2400" b="0">
                          <a:ln>
                            <a:noFill/>
                          </a:ln>
                          <a:solidFill>
                            <a:schemeClr val="tx1"/>
                          </a:solidFill>
                          <a:latin typeface="Times New Roman" panose="02020603050405020304" pitchFamily="18" charset="0"/>
                          <a:cs typeface="Times New Roman" panose="02020603050405020304" pitchFamily="18" charset="0"/>
                        </a:rPr>
                        <a:t>图．</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9" name="文本框 8"/>
          <p:cNvSpPr txBox="1"/>
          <p:nvPr/>
        </p:nvSpPr>
        <p:spPr>
          <a:xfrm>
            <a:off x="3944303" y="2291080"/>
            <a:ext cx="98107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紧靠</a:t>
            </a:r>
            <a:endParaRPr lang="zh-CN" altLang="en-US"/>
          </a:p>
        </p:txBody>
      </p:sp>
      <p:sp>
        <p:nvSpPr>
          <p:cNvPr id="10" name="文本框 9"/>
          <p:cNvSpPr txBox="1"/>
          <p:nvPr/>
        </p:nvSpPr>
        <p:spPr>
          <a:xfrm>
            <a:off x="3106738" y="2864485"/>
            <a:ext cx="98107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平行</a:t>
            </a:r>
            <a:endParaRPr lang="zh-CN" altLang="en-US"/>
          </a:p>
        </p:txBody>
      </p:sp>
      <p:sp>
        <p:nvSpPr>
          <p:cNvPr id="11" name="文本框 10"/>
          <p:cNvSpPr txBox="1"/>
          <p:nvPr/>
        </p:nvSpPr>
        <p:spPr>
          <a:xfrm>
            <a:off x="2841943" y="4497070"/>
            <a:ext cx="68707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甲</a:t>
            </a:r>
            <a:endParaRPr lang="zh-CN" altLang="en-US"/>
          </a:p>
        </p:txBody>
      </p:sp>
      <p:pic>
        <p:nvPicPr>
          <p:cNvPr id="2" name="图片 -2147482262"/>
          <p:cNvPicPr>
            <a:picLocks noChangeAspect="1"/>
          </p:cNvPicPr>
          <p:nvPr/>
        </p:nvPicPr>
        <p:blipFill>
          <a:blip r:embed="rId2"/>
          <a:stretch>
            <a:fillRect/>
          </a:stretch>
        </p:blipFill>
        <p:spPr>
          <a:xfrm>
            <a:off x="6637973" y="2982595"/>
            <a:ext cx="4787900" cy="1259205"/>
          </a:xfrm>
          <a:prstGeom prst="rect">
            <a:avLst/>
          </a:prstGeom>
          <a:noFill/>
          <a:ln w="9525">
            <a:noFill/>
          </a:ln>
        </p:spPr>
      </p:pic>
      <p:sp>
        <p:nvSpPr>
          <p:cNvPr id="3" name="流程图: 终止 2">
            <a:hlinkClick r:id="rId3" action="ppaction://hlinksldjump"/>
          </p:cNvPr>
          <p:cNvSpPr/>
          <p:nvPr/>
        </p:nvSpPr>
        <p:spPr>
          <a:xfrm>
            <a:off x="9391333" y="557276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p:nvPr>
            <p:custDataLst>
              <p:tags r:id="rId1"/>
            </p:custDataLst>
          </p:nvPr>
        </p:nvGraphicFramePr>
        <p:xfrm>
          <a:off x="616268" y="767715"/>
          <a:ext cx="10979150" cy="5212080"/>
        </p:xfrm>
        <a:graphic>
          <a:graphicData uri="http://schemas.openxmlformats.org/drawingml/2006/table">
            <a:tbl>
              <a:tblPr firstRow="1" bandRow="1">
                <a:tableStyleId>{5C22544A-7EE6-4342-B048-85BDC9FD1C3A}</a:tableStyleId>
              </a:tblPr>
              <a:tblGrid>
                <a:gridCol w="6414135"/>
                <a:gridCol w="4565015"/>
              </a:tblGrid>
              <a:tr h="640080">
                <a:tc>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使用步骤</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图例</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2834640">
                <a:tc>
                  <a:txBody>
                    <a:bodyPr/>
                    <a:lstStyle/>
                    <a:p>
                      <a:pPr algn="l" fontAlgn="auto">
                        <a:lnSpc>
                          <a:spcPct val="15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3</a:t>
                      </a:r>
                      <a:r>
                        <a:rPr lang="zh-CN" altLang="en-US"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读</a:t>
                      </a:r>
                      <a:r>
                        <a:rPr lang="zh-CN" altLang="en-US" sz="2400" b="0" dirty="0">
                          <a:ln>
                            <a:noFill/>
                          </a:ln>
                          <a:solidFill>
                            <a:schemeClr val="tx1"/>
                          </a:solidFill>
                          <a:latin typeface="Times New Roman" panose="02020603050405020304" pitchFamily="18" charset="0"/>
                          <a:cs typeface="Times New Roman" panose="02020603050405020304" pitchFamily="18" charset="0"/>
                        </a:rPr>
                        <a:t>：读数时，视线要正对刻度线，还要估读到分度值的</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；估读位的数字为</a:t>
                      </a:r>
                      <a:r>
                        <a:rPr lang="en-US" altLang="zh-CN" sz="2400" b="0" dirty="0">
                          <a:ln>
                            <a:noFill/>
                          </a:ln>
                          <a:solidFill>
                            <a:schemeClr val="tx1"/>
                          </a:solidFill>
                          <a:latin typeface="Times New Roman" panose="02020603050405020304" pitchFamily="18" charset="0"/>
                          <a:cs typeface="Times New Roman" panose="02020603050405020304" pitchFamily="18" charset="0"/>
                        </a:rPr>
                        <a:t>0</a:t>
                      </a:r>
                      <a:r>
                        <a:rPr lang="zh-CN" altLang="en-US" sz="2400" b="0" dirty="0">
                          <a:ln>
                            <a:noFill/>
                          </a:ln>
                          <a:solidFill>
                            <a:schemeClr val="tx1"/>
                          </a:solidFill>
                          <a:latin typeface="Times New Roman" panose="02020603050405020304" pitchFamily="18" charset="0"/>
                          <a:cs typeface="Times New Roman" panose="02020603050405020304" pitchFamily="18" charset="0"/>
                        </a:rPr>
                        <a:t>时，不能省略．如图 丙所示，读数时，正确的视线方向是</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 注：物体的长度＝末端所对刻度－初始端所对刻度.</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2">
                  <a:txBody>
                    <a:bodyPr/>
                    <a:lstStyle/>
                    <a:p>
                      <a:pPr algn="ctr" fontAlgn="auto">
                        <a:lnSpc>
                          <a:spcPct val="150000"/>
                        </a:lnSpc>
                        <a:buNone/>
                      </a:pP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737360">
                <a:tc>
                  <a:txBody>
                    <a:bodyPr/>
                    <a:lstStyle/>
                    <a:p>
                      <a:pPr algn="l"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4</a:t>
                      </a:r>
                      <a:r>
                        <a:rPr lang="zh-CN" altLang="en-US" sz="2400" b="0">
                          <a:ln>
                            <a:noFill/>
                          </a:ln>
                          <a:solidFill>
                            <a:schemeClr val="tx1"/>
                          </a:solidFill>
                          <a:latin typeface="Times New Roman" panose="02020603050405020304" pitchFamily="18" charset="0"/>
                          <a:cs typeface="Times New Roman" panose="02020603050405020304" pitchFamily="18" charset="0"/>
                        </a:rPr>
                        <a:t>．</a:t>
                      </a: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记</a:t>
                      </a:r>
                      <a:r>
                        <a:rPr lang="zh-CN" altLang="en-US" sz="2400" b="0">
                          <a:ln>
                            <a:noFill/>
                          </a:ln>
                          <a:solidFill>
                            <a:schemeClr val="tx1"/>
                          </a:solidFill>
                          <a:latin typeface="Times New Roman" panose="02020603050405020304" pitchFamily="18" charset="0"/>
                          <a:cs typeface="Times New Roman" panose="02020603050405020304" pitchFamily="18" charset="0"/>
                        </a:rPr>
                        <a:t>：记录的一定是估读后的数据，未给出单位时一 定要写上单位．如图丁为图丙物体的读数．</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7" name="文本框 106"/>
          <p:cNvSpPr txBox="1"/>
          <p:nvPr/>
        </p:nvSpPr>
        <p:spPr>
          <a:xfrm>
            <a:off x="2709863" y="2044065"/>
            <a:ext cx="12617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下一位</a:t>
            </a:r>
            <a:endParaRPr lang="zh-CN" altLang="en-US"/>
          </a:p>
        </p:txBody>
      </p:sp>
      <p:sp>
        <p:nvSpPr>
          <p:cNvPr id="5" name="文本框 4"/>
          <p:cNvSpPr txBox="1"/>
          <p:nvPr/>
        </p:nvSpPr>
        <p:spPr>
          <a:xfrm>
            <a:off x="2628583" y="3128645"/>
            <a:ext cx="50228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rPr>
              <a:t>B</a:t>
            </a:r>
            <a:endParaRPr lang="zh-CN" altLang="en-US"/>
          </a:p>
        </p:txBody>
      </p:sp>
      <p:grpSp>
        <p:nvGrpSpPr>
          <p:cNvPr id="12" name="组合 11"/>
          <p:cNvGrpSpPr/>
          <p:nvPr/>
        </p:nvGrpSpPr>
        <p:grpSpPr>
          <a:xfrm>
            <a:off x="7686041" y="1527810"/>
            <a:ext cx="3419158" cy="4308475"/>
            <a:chOff x="12185" y="2560"/>
            <a:chExt cx="5385" cy="6785"/>
          </a:xfrm>
        </p:grpSpPr>
        <p:pic>
          <p:nvPicPr>
            <p:cNvPr id="10" name="图片 9" descr="H155"/>
            <p:cNvPicPr>
              <a:picLocks noChangeAspect="1"/>
            </p:cNvPicPr>
            <p:nvPr/>
          </p:nvPicPr>
          <p:blipFill>
            <a:blip r:embed="rId2"/>
            <a:srcRect r="52694" b="-2298"/>
            <a:stretch>
              <a:fillRect/>
            </a:stretch>
          </p:blipFill>
          <p:spPr>
            <a:xfrm>
              <a:off x="12185" y="2560"/>
              <a:ext cx="4864" cy="4096"/>
            </a:xfrm>
            <a:prstGeom prst="rect">
              <a:avLst/>
            </a:prstGeom>
          </p:spPr>
        </p:pic>
        <p:pic>
          <p:nvPicPr>
            <p:cNvPr id="11" name="图片 10" descr="H155"/>
            <p:cNvPicPr>
              <a:picLocks noChangeAspect="1"/>
            </p:cNvPicPr>
            <p:nvPr/>
          </p:nvPicPr>
          <p:blipFill>
            <a:blip r:embed="rId2"/>
            <a:srcRect l="51362" t="32343"/>
            <a:stretch>
              <a:fillRect/>
            </a:stretch>
          </p:blipFill>
          <p:spPr>
            <a:xfrm>
              <a:off x="12568" y="6636"/>
              <a:ext cx="5001" cy="2709"/>
            </a:xfrm>
            <a:prstGeom prst="rect">
              <a:avLst/>
            </a:prstGeom>
          </p:spPr>
        </p:pic>
      </p:grpSp>
      <p:sp>
        <p:nvSpPr>
          <p:cNvPr id="13" name="流程图: 终止 12">
            <a:hlinkClick r:id="rId3" action="ppaction://hlinksldjump"/>
          </p:cNvPr>
          <p:cNvSpPr/>
          <p:nvPr/>
        </p:nvSpPr>
        <p:spPr>
          <a:xfrm>
            <a:off x="9618028" y="608774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4893" y="1231900"/>
            <a:ext cx="10336530" cy="2306955"/>
          </a:xfrm>
          <a:prstGeom prst="rect">
            <a:avLst/>
          </a:prstGeom>
          <a:noFill/>
        </p:spPr>
        <p:txBody>
          <a:bodyPr wrap="square" rtlCol="0" anchor="t">
            <a:spAutoFit/>
          </a:bodyPr>
          <a:p>
            <a:pPr>
              <a:lnSpc>
                <a:spcPct val="150000"/>
              </a:lnSpc>
            </a:pPr>
            <a:r>
              <a:rPr lang="zh-CN" altLang="en-US" sz="2400">
                <a:latin typeface="黑体" panose="02010609060101010101" pitchFamily="49" charset="-122"/>
                <a:ea typeface="黑体" panose="02010609060101010101" pitchFamily="49" charset="-122"/>
                <a:cs typeface="Times New Roman" panose="02020603050405020304" pitchFamily="18" charset="0"/>
              </a:rPr>
              <a:t>二、时间的测量</a:t>
            </a:r>
            <a:endParaRPr lang="zh-CN" altLang="en-US" sz="2400">
              <a:latin typeface="Times New Roman" panose="02020603050405020304" pitchFamily="18" charset="0"/>
              <a:ea typeface="+mj-ea"/>
              <a:cs typeface="Times New Roman" panose="02020603050405020304" pitchFamily="18" charset="0"/>
            </a:endParaRPr>
          </a:p>
          <a:p>
            <a:pPr>
              <a:lnSpc>
                <a:spcPct val="150000"/>
              </a:lnSpc>
            </a:pPr>
            <a:r>
              <a:rPr lang="en-US" altLang="zh-CN" sz="2400">
                <a:latin typeface="Times New Roman" panose="02020603050405020304" pitchFamily="18" charset="0"/>
                <a:ea typeface="+mj-ea"/>
                <a:cs typeface="Times New Roman" panose="02020603050405020304" pitchFamily="18" charset="0"/>
              </a:rPr>
              <a:t>1. </a:t>
            </a:r>
            <a:r>
              <a:rPr lang="zh-CN" altLang="en-US" sz="2400">
                <a:latin typeface="Times New Roman" panose="02020603050405020304" pitchFamily="18" charset="0"/>
                <a:ea typeface="+mj-ea"/>
                <a:cs typeface="Times New Roman" panose="02020603050405020304" pitchFamily="18" charset="0"/>
              </a:rPr>
              <a:t>基本单位：秒，符号是是</a:t>
            </a:r>
            <a:r>
              <a:rPr lang="en-US" altLang="zh-CN" sz="2400">
                <a:latin typeface="Times New Roman" panose="02020603050405020304" pitchFamily="18" charset="0"/>
                <a:ea typeface="+mj-ea"/>
                <a:cs typeface="Times New Roman" panose="02020603050405020304" pitchFamily="18" charset="0"/>
              </a:rPr>
              <a:t>s</a:t>
            </a:r>
            <a:r>
              <a:rPr lang="zh-CN" altLang="en-US" sz="2400">
                <a:latin typeface="Times New Roman" panose="02020603050405020304" pitchFamily="18" charset="0"/>
                <a:ea typeface="+mj-ea"/>
                <a:cs typeface="Times New Roman" panose="02020603050405020304" pitchFamily="18" charset="0"/>
              </a:rPr>
              <a:t>．常用单位有小时(</a:t>
            </a:r>
            <a:r>
              <a:rPr lang="en-US" altLang="zh-CN" sz="2400">
                <a:latin typeface="Times New Roman" panose="02020603050405020304" pitchFamily="18" charset="0"/>
                <a:ea typeface="+mj-ea"/>
                <a:cs typeface="Times New Roman" panose="02020603050405020304" pitchFamily="18" charset="0"/>
              </a:rPr>
              <a:t>_____</a:t>
            </a:r>
            <a:r>
              <a:rPr lang="zh-CN" altLang="en-US" sz="2400">
                <a:latin typeface="Times New Roman" panose="02020603050405020304" pitchFamily="18" charset="0"/>
                <a:ea typeface="+mj-ea"/>
                <a:cs typeface="Times New Roman" panose="02020603050405020304" pitchFamily="18" charset="0"/>
              </a:rPr>
              <a:t> )、分钟(</a:t>
            </a:r>
            <a:r>
              <a:rPr lang="en-US" altLang="zh-CN" sz="2400">
                <a:latin typeface="Times New Roman" panose="02020603050405020304" pitchFamily="18" charset="0"/>
                <a:ea typeface="+mj-ea"/>
                <a:cs typeface="Times New Roman" panose="02020603050405020304" pitchFamily="18" charset="0"/>
              </a:rPr>
              <a:t>min</a:t>
            </a:r>
            <a:r>
              <a:rPr lang="zh-CN" altLang="en-US" sz="2400">
                <a:latin typeface="Times New Roman" panose="02020603050405020304" pitchFamily="18" charset="0"/>
                <a:ea typeface="+mj-ea"/>
                <a:cs typeface="Times New Roman" panose="02020603050405020304" pitchFamily="18" charset="0"/>
              </a:rPr>
              <a:t>)等． </a:t>
            </a:r>
            <a:endParaRPr lang="zh-CN" altLang="en-US" sz="2400">
              <a:latin typeface="Times New Roman" panose="02020603050405020304" pitchFamily="18" charset="0"/>
              <a:ea typeface="+mj-ea"/>
              <a:cs typeface="Times New Roman" panose="02020603050405020304" pitchFamily="18" charset="0"/>
            </a:endParaRPr>
          </a:p>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2. </a:t>
            </a:r>
            <a:r>
              <a:rPr lang="zh-CN" altLang="en-US" sz="2400">
                <a:latin typeface="Times New Roman" panose="02020603050405020304" pitchFamily="18" charset="0"/>
                <a:ea typeface="+mj-ea"/>
                <a:cs typeface="Times New Roman" panose="02020603050405020304" pitchFamily="18" charset="0"/>
              </a:rPr>
              <a:t>单位换算：</a:t>
            </a:r>
            <a:r>
              <a:rPr lang="en-US" altLang="zh-CN" sz="2400">
                <a:latin typeface="Times New Roman" panose="02020603050405020304" pitchFamily="18" charset="0"/>
                <a:ea typeface="+mj-ea"/>
                <a:cs typeface="Times New Roman" panose="02020603050405020304" pitchFamily="18" charset="0"/>
              </a:rPr>
              <a:t>1h</a:t>
            </a:r>
            <a:r>
              <a:rPr lang="zh-CN" altLang="en-US" sz="2400">
                <a:latin typeface="Times New Roman" panose="02020603050405020304" pitchFamily="18" charset="0"/>
                <a:ea typeface="+mj-ea"/>
                <a:cs typeface="Times New Roman" panose="02020603050405020304" pitchFamily="18" charset="0"/>
              </a:rPr>
              <a:t>＝</a:t>
            </a:r>
            <a:r>
              <a:rPr lang="en-US" altLang="zh-CN" sz="2400">
                <a:latin typeface="Times New Roman" panose="02020603050405020304" pitchFamily="18" charset="0"/>
                <a:ea typeface="+mj-ea"/>
                <a:cs typeface="Times New Roman" panose="02020603050405020304" pitchFamily="18" charset="0"/>
              </a:rPr>
              <a:t>______min</a:t>
            </a:r>
            <a:r>
              <a:rPr lang="zh-CN" altLang="en-US" sz="2400">
                <a:latin typeface="Times New Roman" panose="02020603050405020304" pitchFamily="18" charset="0"/>
                <a:ea typeface="+mj-ea"/>
                <a:cs typeface="Times New Roman" panose="02020603050405020304" pitchFamily="18" charset="0"/>
              </a:rPr>
              <a:t>＝</a:t>
            </a:r>
            <a:r>
              <a:rPr lang="en-US" altLang="zh-CN" sz="2400">
                <a:latin typeface="Times New Roman" panose="02020603050405020304" pitchFamily="18" charset="0"/>
                <a:ea typeface="+mj-ea"/>
                <a:cs typeface="Times New Roman" panose="02020603050405020304" pitchFamily="18" charset="0"/>
              </a:rPr>
              <a:t>_______s</a:t>
            </a:r>
            <a:r>
              <a:rPr lang="zh-CN" altLang="en-US" sz="2400">
                <a:latin typeface="Times New Roman" panose="02020603050405020304" pitchFamily="18" charset="0"/>
                <a:ea typeface="+mj-ea"/>
                <a:cs typeface="Times New Roman" panose="02020603050405020304" pitchFamily="18" charset="0"/>
              </a:rPr>
              <a:t>．</a:t>
            </a:r>
            <a:endParaRPr lang="zh-CN" altLang="en-US" sz="2400">
              <a:latin typeface="Times New Roman" panose="02020603050405020304" pitchFamily="18" charset="0"/>
              <a:ea typeface="+mj-ea"/>
              <a:cs typeface="Times New Roman" panose="02020603050405020304" pitchFamily="18" charset="0"/>
            </a:endParaRPr>
          </a:p>
          <a:p>
            <a:pPr>
              <a:lnSpc>
                <a:spcPct val="150000"/>
              </a:lnSpc>
            </a:pPr>
            <a:r>
              <a:rPr lang="en-US" altLang="zh-CN" sz="2400">
                <a:latin typeface="Times New Roman" panose="02020603050405020304" pitchFamily="18" charset="0"/>
                <a:ea typeface="+mj-ea"/>
                <a:cs typeface="Times New Roman" panose="02020603050405020304" pitchFamily="18" charset="0"/>
                <a:sym typeface="+mn-ea"/>
              </a:rPr>
              <a:t>3. </a:t>
            </a:r>
            <a:r>
              <a:rPr lang="zh-CN" altLang="en-US" sz="2400">
                <a:latin typeface="Times New Roman" panose="02020603050405020304" pitchFamily="18" charset="0"/>
                <a:ea typeface="+mj-ea"/>
                <a:cs typeface="Times New Roman" panose="02020603050405020304" pitchFamily="18" charset="0"/>
              </a:rPr>
              <a:t>常用测量工具：停表、手表、石英钟等．</a:t>
            </a:r>
            <a:endParaRPr lang="zh-CN" altLang="en-US" sz="2400">
              <a:latin typeface="Times New Roman" panose="02020603050405020304" pitchFamily="18" charset="0"/>
              <a:ea typeface="+mj-ea"/>
              <a:cs typeface="Times New Roman" panose="02020603050405020304" pitchFamily="18" charset="0"/>
            </a:endParaRPr>
          </a:p>
        </p:txBody>
      </p:sp>
      <p:grpSp>
        <p:nvGrpSpPr>
          <p:cNvPr id="18" name="组合 17"/>
          <p:cNvGrpSpPr/>
          <p:nvPr/>
        </p:nvGrpSpPr>
        <p:grpSpPr>
          <a:xfrm>
            <a:off x="5266715" y="4273261"/>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7" name="文本框 106"/>
          <p:cNvSpPr txBox="1"/>
          <p:nvPr/>
        </p:nvSpPr>
        <p:spPr>
          <a:xfrm>
            <a:off x="7753668" y="1890395"/>
            <a:ext cx="5518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h</a:t>
            </a:r>
            <a:endParaRPr lang="zh-CN" altLang="en-US"/>
          </a:p>
        </p:txBody>
      </p:sp>
      <p:sp>
        <p:nvSpPr>
          <p:cNvPr id="4" name="文本框 3"/>
          <p:cNvSpPr txBox="1"/>
          <p:nvPr/>
        </p:nvSpPr>
        <p:spPr>
          <a:xfrm>
            <a:off x="3784283" y="2437765"/>
            <a:ext cx="7480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60</a:t>
            </a:r>
            <a:endParaRPr lang="zh-CN" altLang="en-US"/>
          </a:p>
        </p:txBody>
      </p:sp>
      <p:sp>
        <p:nvSpPr>
          <p:cNvPr id="5" name="文本框 4"/>
          <p:cNvSpPr txBox="1"/>
          <p:nvPr/>
        </p:nvSpPr>
        <p:spPr>
          <a:xfrm>
            <a:off x="5391468" y="2430780"/>
            <a:ext cx="9918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3 600</a:t>
            </a:r>
            <a:endParaRPr lang="zh-CN" altLang="en-US"/>
          </a:p>
        </p:txBody>
      </p:sp>
      <p:sp>
        <p:nvSpPr>
          <p:cNvPr id="12" name="流程图: 终止 11">
            <a:hlinkClick r:id="rId1" action="ppaction://hlinksldjump"/>
          </p:cNvPr>
          <p:cNvSpPr/>
          <p:nvPr/>
        </p:nvSpPr>
        <p:spPr>
          <a:xfrm>
            <a:off x="8942388" y="541782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4" grpId="0"/>
      <p:bldP spid="5" grpId="0"/>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p="http://schemas.openxmlformats.org/presentationml/2006/main">
  <p:tag name="KSO_WM_UNIT_TABLE_BEAUTIFY" val="smartTable{bd7773cf-421a-43df-b818-9be179b74cdd}"/>
</p:tagLst>
</file>

<file path=ppt/tags/tag11.xml><?xml version="1.0" encoding="utf-8"?>
<p:tagLst xmlns:p="http://schemas.openxmlformats.org/presentationml/2006/main">
  <p:tag name="KSO_WM_UNIT_TABLE_BEAUTIFY" val="smartTable{c0592292-2835-4f47-a6b3-9a5d1740455c}"/>
</p:tagLst>
</file>

<file path=ppt/tags/tag12.xml><?xml version="1.0" encoding="utf-8"?>
<p:tagLst xmlns:p="http://schemas.openxmlformats.org/presentationml/2006/main">
  <p:tag name="KSO_WM_UNIT_TABLE_BEAUTIFY" val="smartTable{1bdfb656-4ebe-4d35-9d32-b223f23723f6}"/>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p="http://schemas.openxmlformats.org/presentationml/2006/main">
  <p:tag name="KSO_WM_BEAUTIFY_FLAG" val="#wm#"/>
  <p:tag name="KSO_WM_TEMPLATE_CATEGORY" val="preset"/>
  <p:tag name="KSO_WM_TEMPLATE_INDEX" val="1"/>
</p:tagLst>
</file>

<file path=ppt/tags/tag8.xml><?xml version="1.0" encoding="utf-8"?>
<p:tagLst xmlns:p="http://schemas.openxmlformats.org/presentationml/2006/main">
  <p:tag name="KSO_WM_BEAUTIFY_FLAG" val="#wm#"/>
  <p:tag name="KSO_WM_TEMPLATE_CATEGORY" val="preset"/>
  <p:tag name="KSO_WM_TEMPLATE_INDEX" val="1"/>
</p:tagLst>
</file>

<file path=ppt/tags/tag9.xml><?xml version="1.0" encoding="utf-8"?>
<p:tagLst xmlns:p="http://schemas.openxmlformats.org/presentationml/2006/main">
  <p:tag name="KSO_WM_UNIT_TABLE_BEAUTIFY" val="smartTable{bd7773cf-421a-43df-b818-9be179b74cd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7407</Words>
  <Application>WPS 演示</Application>
  <PresentationFormat>宽屏</PresentationFormat>
  <Paragraphs>674</Paragraphs>
  <Slides>39</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6</vt:i4>
      </vt:variant>
      <vt:variant>
        <vt:lpstr>幻灯片标题</vt:lpstr>
      </vt:variant>
      <vt:variant>
        <vt:i4>39</vt:i4>
      </vt:variant>
    </vt:vector>
  </HeadingPairs>
  <TitlesOfParts>
    <vt:vector size="56" baseType="lpstr">
      <vt:lpstr>Arial</vt:lpstr>
      <vt:lpstr>宋体</vt:lpstr>
      <vt:lpstr>Wingdings</vt:lpstr>
      <vt:lpstr>微软雅黑</vt:lpstr>
      <vt:lpstr>黑体</vt:lpstr>
      <vt:lpstr>Times New Roman</vt:lpstr>
      <vt:lpstr>Tahoma</vt:lpstr>
      <vt:lpstr>Calibri</vt:lpstr>
      <vt:lpstr>楷体_GB2312</vt:lpstr>
      <vt:lpstr>新宋体</vt:lpstr>
      <vt:lpstr>Office 主题</vt:lpstr>
      <vt:lpstr>Equation.DSMT4</vt:lpstr>
      <vt:lpstr>Equation.DSMT4</vt:lpstr>
      <vt:lpstr>Equation.DSMT4</vt:lpstr>
      <vt:lpstr>Equation.DSMT4</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