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273" r:id="rId2"/>
    <p:sldId id="299" r:id="rId3"/>
    <p:sldId id="421" r:id="rId4"/>
    <p:sldId id="285" r:id="rId5"/>
    <p:sldId id="327" r:id="rId6"/>
    <p:sldId id="422" r:id="rId7"/>
    <p:sldId id="308" r:id="rId8"/>
    <p:sldId id="407" r:id="rId9"/>
    <p:sldId id="423" r:id="rId10"/>
    <p:sldId id="311" r:id="rId11"/>
    <p:sldId id="424" r:id="rId12"/>
    <p:sldId id="326" r:id="rId13"/>
    <p:sldId id="425" r:id="rId14"/>
    <p:sldId id="328" r:id="rId15"/>
    <p:sldId id="426" r:id="rId16"/>
    <p:sldId id="427" r:id="rId17"/>
    <p:sldId id="301" r:id="rId18"/>
    <p:sldId id="300" r:id="rId19"/>
    <p:sldId id="313" r:id="rId20"/>
    <p:sldId id="378" r:id="rId21"/>
    <p:sldId id="388" r:id="rId22"/>
    <p:sldId id="428" r:id="rId23"/>
    <p:sldId id="314" r:id="rId24"/>
    <p:sldId id="303" r:id="rId25"/>
    <p:sldId id="429" r:id="rId26"/>
    <p:sldId id="430" r:id="rId27"/>
    <p:sldId id="333" r:id="rId28"/>
    <p:sldId id="337" r:id="rId29"/>
    <p:sldId id="396" r:id="rId30"/>
    <p:sldId id="408" r:id="rId31"/>
    <p:sldId id="431" r:id="rId32"/>
    <p:sldId id="432" r:id="rId33"/>
    <p:sldId id="433" r:id="rId34"/>
    <p:sldId id="338" r:id="rId35"/>
    <p:sldId id="302" r:id="rId36"/>
    <p:sldId id="381" r:id="rId37"/>
    <p:sldId id="390" r:id="rId38"/>
    <p:sldId id="438" r:id="rId39"/>
    <p:sldId id="307" r:id="rId40"/>
    <p:sldId id="317" r:id="rId41"/>
    <p:sldId id="319" r:id="rId42"/>
    <p:sldId id="349" r:id="rId43"/>
    <p:sldId id="416" r:id="rId44"/>
    <p:sldId id="352" r:id="rId45"/>
    <p:sldId id="417" r:id="rId46"/>
    <p:sldId id="418" r:id="rId47"/>
    <p:sldId id="419" r:id="rId48"/>
    <p:sldId id="435" r:id="rId49"/>
    <p:sldId id="436" r:id="rId50"/>
    <p:sldId id="437" r:id="rId5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5" autoAdjust="0"/>
    <p:restoredTop sz="98120" autoAdjust="0"/>
  </p:normalViewPr>
  <p:slideViewPr>
    <p:cSldViewPr snapToGrid="0">
      <p:cViewPr>
        <p:scale>
          <a:sx n="100" d="100"/>
          <a:sy n="100" d="100"/>
        </p:scale>
        <p:origin x="-2232" y="-8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80A6C559-DA15-4C3F-8A8E-5BE44F54E11B}"/>
              </a:ext>
            </a:extLst>
          </p:cNvPr>
          <p:cNvSpPr txBox="1"/>
          <p:nvPr/>
        </p:nvSpPr>
        <p:spPr>
          <a:xfrm>
            <a:off x="1685719" y="1832026"/>
            <a:ext cx="6478567" cy="7375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第十三章</a:t>
            </a:r>
            <a:r>
              <a:rPr lang="zh-CN" altLang="en-US" sz="3600" b="1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探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究简单电路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4931" y="663704"/>
            <a:ext cx="8084779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电流形成的原因：</a:t>
            </a:r>
            <a:r>
              <a:rPr lang="zh-CN" altLang="en-US" dirty="0" smtClean="0"/>
              <a:t>导体中的自由电荷在电压的作用下发生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就形成了电流。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电流的方向：</a:t>
            </a:r>
            <a:r>
              <a:rPr lang="zh-CN" altLang="en-US" dirty="0" smtClean="0"/>
              <a:t>人们把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电荷定向移动的方向规定为电流的方向。在电源外部，电流方向是从电源的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流向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电流通常用字母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表示，电流的国际单位是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，用符号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表示；电流单位换算：</a:t>
            </a:r>
            <a:r>
              <a:rPr lang="en-US" dirty="0" smtClean="0"/>
              <a:t>1 A=</a:t>
            </a:r>
            <a:r>
              <a:rPr lang="zh-CN" altLang="en-US" u="sng" dirty="0" smtClean="0"/>
              <a:t>　　　</a:t>
            </a:r>
            <a:r>
              <a:rPr lang="en-US" dirty="0" err="1" smtClean="0"/>
              <a:t>mA</a:t>
            </a:r>
            <a:r>
              <a:rPr lang="en-US" dirty="0" smtClean="0"/>
              <a:t>=</a:t>
            </a:r>
            <a:r>
              <a:rPr lang="zh-CN" altLang="en-US" u="sng" dirty="0" smtClean="0"/>
              <a:t>　　　</a:t>
            </a:r>
            <a:r>
              <a:rPr lang="en-US" dirty="0" err="1" smtClean="0"/>
              <a:t>μA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955121" y="618748"/>
            <a:ext cx="106800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定向移动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287129" y="1399631"/>
            <a:ext cx="802848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64363" y="1833756"/>
            <a:ext cx="65689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507863" y="1871691"/>
            <a:ext cx="1024257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负极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0226" y="29201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电流及其测量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765247" y="2220108"/>
            <a:ext cx="43515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+mn-ea"/>
              </a:rPr>
              <a:t>I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255041" y="2707124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  <a:latin typeface="+mn-ea"/>
              </a:rPr>
              <a:t>6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966526" y="229564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安培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808047" y="2295644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A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019970" y="2752844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  <a:latin typeface="+mn-ea"/>
              </a:rPr>
              <a:t>3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4" grpId="0"/>
      <p:bldP spid="16" grpId="0"/>
      <p:bldP spid="18" grpId="0"/>
      <p:bldP spid="19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22890" y="327373"/>
            <a:ext cx="8084779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）电流的测量工具是</a:t>
            </a:r>
            <a:r>
              <a:rPr lang="zh-CN" altLang="en-US" u="sng" dirty="0" smtClean="0"/>
              <a:t>　　  　</a:t>
            </a:r>
            <a:r>
              <a:rPr lang="zh-CN" altLang="en-US" dirty="0" smtClean="0"/>
              <a:t>，符号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）电流表使用注意事项： </a:t>
            </a:r>
            <a:r>
              <a:rPr lang="en-US" dirty="0" smtClean="0"/>
              <a:t>①</a:t>
            </a:r>
            <a:r>
              <a:rPr lang="zh-CN" altLang="en-US" dirty="0" smtClean="0"/>
              <a:t>电流表使用前应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dirty="0" smtClean="0"/>
              <a:t>电流表应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接入电路，使电流从电流表的</a:t>
            </a:r>
            <a:r>
              <a:rPr lang="zh-CN" altLang="en-US" u="sng" dirty="0" smtClean="0"/>
              <a:t>　　　　　   　</a:t>
            </a:r>
            <a:r>
              <a:rPr lang="zh-CN" altLang="en-US" dirty="0" smtClean="0"/>
              <a:t>流入，从</a:t>
            </a:r>
            <a:r>
              <a:rPr lang="zh-CN" altLang="en-US" u="sng" dirty="0" smtClean="0"/>
              <a:t>　　　  　　　</a:t>
            </a:r>
            <a:r>
              <a:rPr lang="zh-CN" altLang="en-US" dirty="0" smtClean="0"/>
              <a:t>流出；</a:t>
            </a:r>
            <a:r>
              <a:rPr lang="en-US" dirty="0" smtClean="0"/>
              <a:t>③</a:t>
            </a:r>
            <a:r>
              <a:rPr lang="zh-CN" altLang="en-US" dirty="0" smtClean="0"/>
              <a:t>电流表有“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”“</a:t>
            </a:r>
            <a:r>
              <a:rPr lang="zh-CN" altLang="en-US" u="sng" dirty="0" smtClean="0"/>
              <a:t>　　　   　</a:t>
            </a:r>
            <a:r>
              <a:rPr lang="zh-CN" altLang="en-US" dirty="0" smtClean="0"/>
              <a:t>”两个量程，用大量程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的方法选择量程；</a:t>
            </a:r>
            <a:r>
              <a:rPr lang="en-US" dirty="0" smtClean="0"/>
              <a:t>④</a:t>
            </a:r>
            <a:r>
              <a:rPr lang="zh-CN" altLang="en-US" dirty="0" smtClean="0"/>
              <a:t>绝不允许不经过用电器而将电流表的两个接线柱直接连到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，否则会烧坏电流表，因为电流表的电阻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，在电路中相当于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endParaRPr lang="zh-CN" altLang="en-US" b="1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499085" y="304800"/>
            <a:ext cx="85955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848731" y="257849"/>
            <a:ext cx="802848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　</a:t>
            </a:r>
            <a:r>
              <a:rPr lang="en-US" altLang="zh-CN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558923" y="721236"/>
            <a:ext cx="65689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校零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662543" y="682971"/>
            <a:ext cx="81089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512007" y="1092348"/>
            <a:ext cx="166959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“+”</a:t>
            </a:r>
            <a:r>
              <a:rPr lang="zh-CN" altLang="en-US" b="1" dirty="0" smtClean="0">
                <a:solidFill>
                  <a:srgbClr val="C00000"/>
                </a:solidFill>
              </a:rPr>
              <a:t>接线柱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047453" y="1198364"/>
            <a:ext cx="1438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“-”</a:t>
            </a:r>
            <a:r>
              <a:rPr lang="zh-CN" altLang="en-US" b="1" dirty="0" smtClean="0">
                <a:solidFill>
                  <a:srgbClr val="C00000"/>
                </a:solidFill>
              </a:rPr>
              <a:t>接线柱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735917" y="1579364"/>
            <a:ext cx="888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0~3 A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057859" y="1579364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0~0.6 A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6458634" y="159460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试触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752466" y="1990844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电源的两极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4355514" y="243280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很小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7022514" y="23870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导线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5102942" y="339213"/>
            <a:ext cx="309716" cy="33921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4" grpId="0"/>
      <p:bldP spid="16" grpId="0"/>
      <p:bldP spid="18" grpId="0"/>
      <p:bldP spid="19" grpId="0"/>
      <p:bldP spid="21" grpId="0"/>
      <p:bldP spid="22" grpId="0"/>
      <p:bldP spid="23" grpId="0"/>
      <p:bldP spid="24" grpId="0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809654" y="734103"/>
            <a:ext cx="79914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串联电路：</a:t>
            </a:r>
            <a:r>
              <a:rPr lang="zh-CN" altLang="en-US" dirty="0" smtClean="0"/>
              <a:t>串联电路中各处的电流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，关系式：</a:t>
            </a:r>
            <a:r>
              <a:rPr lang="zh-CN" altLang="en-US" u="sng" dirty="0" smtClean="0"/>
              <a:t>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并联电路：</a:t>
            </a:r>
            <a:r>
              <a:rPr lang="zh-CN" altLang="en-US" dirty="0" smtClean="0"/>
              <a:t>并联电路中干路中的电流等于各并联支路中电流之和，关系式：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 flipH="1">
            <a:off x="6834362" y="654336"/>
            <a:ext cx="108256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486207" y="1065119"/>
            <a:ext cx="18361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I=I</a:t>
            </a:r>
            <a:r>
              <a:rPr lang="en-US" b="1" baseline="-25000" dirty="0" smtClean="0">
                <a:solidFill>
                  <a:srgbClr val="C00000"/>
                </a:solidFill>
              </a:rPr>
              <a:t>1</a:t>
            </a:r>
            <a:r>
              <a:rPr lang="en-US" b="1" dirty="0" smtClean="0">
                <a:solidFill>
                  <a:srgbClr val="C00000"/>
                </a:solidFill>
              </a:rPr>
              <a:t>=I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en-US" b="1" dirty="0" smtClean="0">
                <a:solidFill>
                  <a:srgbClr val="C00000"/>
                </a:solidFill>
              </a:rPr>
              <a:t>=…=I</a:t>
            </a:r>
            <a:r>
              <a:rPr lang="en-US" b="1" baseline="-25000" dirty="0" smtClean="0">
                <a:solidFill>
                  <a:srgbClr val="C00000"/>
                </a:solidFill>
              </a:rPr>
              <a:t>n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75736" y="276930"/>
            <a:ext cx="42883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串、并联电路中的电流规律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380680" y="1862084"/>
            <a:ext cx="2017840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I=I</a:t>
            </a:r>
            <a:r>
              <a:rPr lang="en-US" b="1" baseline="-25000" dirty="0" smtClean="0">
                <a:solidFill>
                  <a:srgbClr val="C00000"/>
                </a:solidFill>
              </a:rPr>
              <a:t>1</a:t>
            </a:r>
            <a:r>
              <a:rPr lang="en-US" b="1" dirty="0" smtClean="0">
                <a:solidFill>
                  <a:srgbClr val="C00000"/>
                </a:solidFill>
              </a:rPr>
              <a:t>+I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en-US" b="1" dirty="0" smtClean="0">
                <a:solidFill>
                  <a:srgbClr val="C00000"/>
                </a:solidFill>
              </a:rPr>
              <a:t>+…+I</a:t>
            </a:r>
            <a:r>
              <a:rPr lang="en-US" b="1" baseline="-25000" dirty="0" smtClean="0">
                <a:solidFill>
                  <a:srgbClr val="C00000"/>
                </a:solidFill>
              </a:rPr>
              <a:t>n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756745" y="741702"/>
            <a:ext cx="78617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电压是使电路中产生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的原因，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是提供电压的装置。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电压的单位：</a:t>
            </a:r>
            <a:r>
              <a:rPr lang="zh-CN" altLang="en-US" dirty="0" smtClean="0"/>
              <a:t>电压用字母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表示，电压的国际单位是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，用符号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表示。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常见电压：</a:t>
            </a:r>
            <a:r>
              <a:rPr lang="zh-CN" altLang="en-US" dirty="0" smtClean="0"/>
              <a:t>一节干电池的电压是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，家庭电路（照明电路、生活用电）的电压是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；对人体安全的电压是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换算关系：</a:t>
            </a:r>
            <a:r>
              <a:rPr lang="en-US" dirty="0" smtClean="0"/>
              <a:t>1 kV=</a:t>
            </a:r>
            <a:r>
              <a:rPr lang="zh-CN" altLang="en-US" u="sng" dirty="0" smtClean="0"/>
              <a:t>　　　</a:t>
            </a:r>
            <a:r>
              <a:rPr lang="en-US" dirty="0" smtClean="0"/>
              <a:t>V</a:t>
            </a:r>
            <a:r>
              <a:rPr lang="zh-CN" altLang="en-US" dirty="0" smtClean="0"/>
              <a:t>，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1 V=</a:t>
            </a:r>
            <a:r>
              <a:rPr lang="zh-CN" altLang="en-US" u="sng" dirty="0" smtClean="0"/>
              <a:t>　　　</a:t>
            </a:r>
            <a:r>
              <a:rPr lang="en-US" dirty="0" smtClean="0"/>
              <a:t>mV</a:t>
            </a:r>
            <a:r>
              <a:rPr lang="zh-CN" altLang="en-US" dirty="0" smtClean="0"/>
              <a:t>，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1 mV=</a:t>
            </a:r>
            <a:r>
              <a:rPr lang="zh-CN" altLang="en-US" u="sng" dirty="0" smtClean="0"/>
              <a:t>　　　</a:t>
            </a:r>
            <a:r>
              <a:rPr lang="en-US" dirty="0" err="1" smtClean="0"/>
              <a:t>μV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32" name="矩形 31"/>
          <p:cNvSpPr/>
          <p:nvPr/>
        </p:nvSpPr>
        <p:spPr>
          <a:xfrm>
            <a:off x="730725" y="184026"/>
            <a:ext cx="500186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考点五　电压及电压的测量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137398" y="686175"/>
            <a:ext cx="1129802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电流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020833" y="777695"/>
            <a:ext cx="1117210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电源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755377" y="119941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U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808696" y="119297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伏特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007388" y="1598809"/>
            <a:ext cx="349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V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346997" y="2019222"/>
            <a:ext cx="769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1.5 V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349502" y="2429125"/>
            <a:ext cx="846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220 V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472726" y="2429126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不高于</a:t>
            </a: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36 V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900560" y="2849539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10</a:t>
            </a:r>
            <a:r>
              <a:rPr lang="en-US" altLang="zh-CN" b="1" baseline="30000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3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513195" y="3259443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10</a:t>
            </a:r>
            <a:r>
              <a:rPr lang="en-US" altLang="zh-CN" b="1" baseline="30000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3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597278" y="3648325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10</a:t>
            </a:r>
            <a:r>
              <a:rPr lang="en-US" altLang="zh-CN" b="1" baseline="30000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3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13" grpId="0"/>
      <p:bldP spid="14" grpId="0"/>
      <p:bldP spid="17" grpId="0"/>
      <p:bldP spid="15" grpId="0"/>
      <p:bldP spid="16" grpId="0"/>
      <p:bldP spid="18" grpId="0"/>
      <p:bldP spid="19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767254" y="310778"/>
            <a:ext cx="801939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）电压的测量工具是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，符号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）电压表使用注意事项：</a:t>
            </a:r>
            <a:r>
              <a:rPr lang="en-US" dirty="0" smtClean="0"/>
              <a:t>①</a:t>
            </a:r>
            <a:r>
              <a:rPr lang="zh-CN" altLang="en-US" dirty="0" smtClean="0"/>
              <a:t>电压表使用前应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dirty="0" smtClean="0"/>
              <a:t>电压表应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接入电路，使电流从电压表的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接线柱流入，从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接线柱流出；</a:t>
            </a:r>
            <a:r>
              <a:rPr lang="en-US" dirty="0" smtClean="0"/>
              <a:t>③</a:t>
            </a:r>
            <a:r>
              <a:rPr lang="zh-CN" altLang="en-US" dirty="0" smtClean="0"/>
              <a:t>电压表有“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”和“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”两个量程，用大量程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的方法选择量程；</a:t>
            </a:r>
            <a:r>
              <a:rPr lang="en-US" dirty="0" smtClean="0"/>
              <a:t>④</a:t>
            </a:r>
            <a:r>
              <a:rPr lang="zh-CN" altLang="en-US" dirty="0" smtClean="0"/>
              <a:t>可以将电压表的两个接线柱直接连到</a:t>
            </a:r>
            <a:r>
              <a:rPr lang="zh-CN" altLang="en-US" u="sng" dirty="0" smtClean="0"/>
              <a:t>　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526281" y="282545"/>
            <a:ext cx="88806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电压表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427169" y="367791"/>
            <a:ext cx="1117210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V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657749" y="75798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校零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78994" y="118890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并联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482242" y="1188905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“+”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910810" y="1167884"/>
            <a:ext cx="74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“-”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851338" y="1609319"/>
            <a:ext cx="949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 0~3 V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615745" y="1588297"/>
            <a:ext cx="1023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0~15 V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43482" y="200023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试触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096324" y="239963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电源的两极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5383154" y="309717"/>
            <a:ext cx="309716" cy="33921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13" grpId="0"/>
      <p:bldP spid="14" grpId="0"/>
      <p:bldP spid="17" grpId="0"/>
      <p:bldP spid="15" grpId="0"/>
      <p:bldP spid="16" grpId="0"/>
      <p:bldP spid="18" grpId="0"/>
      <p:bldP spid="19" grpId="0"/>
      <p:bldP spid="22" grpId="0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756745" y="741702"/>
            <a:ext cx="786173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串联电路：</a:t>
            </a:r>
            <a:r>
              <a:rPr lang="zh-CN" altLang="en-US" dirty="0" smtClean="0"/>
              <a:t>串联电路两端的总电压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各部分电路两端的电压之和，关系式：</a:t>
            </a:r>
            <a:r>
              <a:rPr lang="zh-CN" altLang="en-US" u="sng" dirty="0" smtClean="0"/>
              <a:t>　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串联电池组的总电压等于各单节电池的电压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并联电路：</a:t>
            </a:r>
            <a:r>
              <a:rPr lang="zh-CN" altLang="en-US" dirty="0" smtClean="0"/>
              <a:t>并联电路中各支路两端的电压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，关系式：</a:t>
            </a:r>
            <a:r>
              <a:rPr lang="zh-CN" altLang="en-US" u="sng" dirty="0" smtClean="0"/>
              <a:t>　　　　　　　　　　　</a:t>
            </a:r>
            <a:r>
              <a:rPr lang="zh-CN" altLang="en-US" dirty="0" smtClean="0"/>
              <a:t>。并联电池组的电压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单节电池的电压。</a:t>
            </a:r>
          </a:p>
        </p:txBody>
      </p:sp>
      <p:sp>
        <p:nvSpPr>
          <p:cNvPr id="32" name="矩形 31"/>
          <p:cNvSpPr/>
          <p:nvPr/>
        </p:nvSpPr>
        <p:spPr>
          <a:xfrm>
            <a:off x="772766" y="257598"/>
            <a:ext cx="50018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考点六　串、并联电路中的电压规律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661566" y="696685"/>
            <a:ext cx="78296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等于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594627" y="1155900"/>
            <a:ext cx="2189264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U=U</a:t>
            </a:r>
            <a:r>
              <a:rPr lang="en-US" b="1" baseline="-25000" dirty="0" smtClean="0">
                <a:solidFill>
                  <a:srgbClr val="C00000"/>
                </a:solidFill>
                <a:latin typeface="+mn-ea"/>
              </a:rPr>
              <a:t>1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+U</a:t>
            </a:r>
            <a:r>
              <a:rPr lang="en-US" b="1" baseline="-25000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+…+U</a:t>
            </a:r>
            <a:r>
              <a:rPr lang="en-US" b="1" baseline="-25000" dirty="0" smtClean="0">
                <a:solidFill>
                  <a:srgbClr val="C00000"/>
                </a:solidFill>
                <a:latin typeface="+mn-ea"/>
              </a:rPr>
              <a:t>n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237335" y="163033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之和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764787" y="202973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相等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318628" y="2408105"/>
            <a:ext cx="21194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U=U</a:t>
            </a:r>
            <a:r>
              <a:rPr lang="en-US" b="1" baseline="-25000" dirty="0" smtClean="0">
                <a:solidFill>
                  <a:srgbClr val="C00000"/>
                </a:solidFill>
                <a:latin typeface="+mn-ea"/>
              </a:rPr>
              <a:t>1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=U</a:t>
            </a:r>
            <a:r>
              <a:rPr lang="en-US" b="1" baseline="-25000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=…=U</a:t>
            </a:r>
            <a:r>
              <a:rPr lang="en-US" b="1" baseline="-25000" dirty="0" smtClean="0">
                <a:solidFill>
                  <a:srgbClr val="C00000"/>
                </a:solidFill>
                <a:latin typeface="+mn-ea"/>
              </a:rPr>
              <a:t>n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888447" y="246065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等于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13" grpId="0"/>
      <p:bldP spid="14" grpId="0"/>
      <p:bldP spid="17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756744" y="741702"/>
            <a:ext cx="5875283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13-6</a:t>
            </a:r>
            <a:r>
              <a:rPr lang="zh-CN" altLang="en-US" dirty="0" smtClean="0"/>
              <a:t>所示，将用丝绸摩擦过的玻璃棒与用细丝悬挂着的轻质小球靠近。（</a:t>
            </a:r>
            <a:r>
              <a:rPr lang="en-US" dirty="0" smtClean="0"/>
              <a:t>1</a:t>
            </a:r>
            <a:r>
              <a:rPr lang="zh-CN" altLang="en-US" dirty="0" smtClean="0"/>
              <a:t>）如果小球被吸引，则这个小球带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电或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；（</a:t>
            </a:r>
            <a:r>
              <a:rPr lang="en-US" dirty="0" smtClean="0"/>
              <a:t>2</a:t>
            </a:r>
            <a:r>
              <a:rPr lang="zh-CN" altLang="en-US" dirty="0" smtClean="0"/>
              <a:t>）如果小球被排斥，则这个小球一定带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电。</a:t>
            </a:r>
            <a:r>
              <a:rPr lang="en-US" dirty="0" smtClean="0"/>
              <a:t> </a:t>
            </a:r>
          </a:p>
          <a:p>
            <a:pPr>
              <a:lnSpc>
                <a:spcPct val="150000"/>
              </a:lnSpc>
            </a:pP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13-7</a:t>
            </a:r>
            <a:r>
              <a:rPr lang="zh-CN" altLang="en-US" dirty="0" smtClean="0"/>
              <a:t>所示，油罐车的尾部总装有一根拖在地上的铁链，这是因为铁链是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（选填“导体”或“绝缘体”），可以把油罐车在行驶过程中产生的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导入大地，防止发生火灾。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730725" y="184026"/>
            <a:ext cx="500186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考点七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361150" y="1527003"/>
            <a:ext cx="50969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负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529881" y="1618522"/>
            <a:ext cx="1117210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不带电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336480" y="201922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正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180759" y="324893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导体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453264" y="364832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静电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5" name="G420.EPS" descr="id:214750263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41367" y="812215"/>
            <a:ext cx="1027590" cy="1384447"/>
          </a:xfrm>
          <a:prstGeom prst="rect">
            <a:avLst/>
          </a:prstGeom>
        </p:spPr>
      </p:pic>
      <p:pic>
        <p:nvPicPr>
          <p:cNvPr id="16" name="g421.jpg" descr="id:214750263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6774" y="2737714"/>
            <a:ext cx="2164523" cy="132979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7415049" y="2257230"/>
            <a:ext cx="940675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13-6</a:t>
            </a:r>
            <a:endParaRPr lang="zh-CN" altLang="en-US" sz="1400" dirty="0" smtClean="0"/>
          </a:p>
          <a:p>
            <a:pPr>
              <a:lnSpc>
                <a:spcPct val="150000"/>
              </a:lnSpc>
            </a:pPr>
            <a:endParaRPr lang="en-US" altLang="zh-CN" sz="1400" dirty="0" smtClean="0"/>
          </a:p>
          <a:p>
            <a:pPr>
              <a:lnSpc>
                <a:spcPct val="150000"/>
              </a:lnSpc>
            </a:pPr>
            <a:endParaRPr lang="en-US" altLang="zh-CN" sz="1400" dirty="0" smtClean="0"/>
          </a:p>
          <a:p>
            <a:pPr>
              <a:lnSpc>
                <a:spcPct val="150000"/>
              </a:lnSpc>
            </a:pPr>
            <a:endParaRPr lang="en-US" altLang="zh-CN" sz="1400" dirty="0" smtClean="0"/>
          </a:p>
          <a:p>
            <a:pPr>
              <a:lnSpc>
                <a:spcPct val="150000"/>
              </a:lnSpc>
            </a:pPr>
            <a:endParaRPr lang="en-US" altLang="zh-CN" sz="1400" dirty="0" smtClean="0"/>
          </a:p>
          <a:p>
            <a:pPr>
              <a:lnSpc>
                <a:spcPct val="150000"/>
              </a:lnSpc>
            </a:pPr>
            <a:endParaRPr lang="en-US" altLang="zh-CN" sz="1400" dirty="0" smtClean="0"/>
          </a:p>
          <a:p>
            <a:pPr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13-7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13" grpId="0"/>
      <p:bldP spid="14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静电现象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4143" cy="21012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）带电体具有吸引轻小物体的性质。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）电荷间的相互作用规律：同种电荷相互排斥，异种电荷相互吸引。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）带电体甲与轻小物体乙靠近时，如出现排斥现象，则乙一定与甲带同种电荷；如出现吸引现象，则乙与甲带异种电荷或不带电。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47189" y="272793"/>
            <a:ext cx="7913233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zh-CN" alt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鄂州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甲、乙、丙三个轻质小球用绝缘细绳悬挂着，相互作用情况如图</a:t>
            </a:r>
            <a:r>
              <a:rPr lang="en-US" dirty="0" smtClean="0"/>
              <a:t>13-8</a:t>
            </a:r>
            <a:r>
              <a:rPr lang="zh-CN" altLang="en-US" dirty="0" smtClean="0"/>
              <a:t>所示，如果丙带正电荷，则甲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13-8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一定带正电荷</a:t>
            </a:r>
            <a:r>
              <a:rPr lang="en-US" dirty="0" smtClean="0"/>
              <a:t>	B.</a:t>
            </a:r>
            <a:r>
              <a:rPr lang="zh-CN" altLang="en-US" dirty="0" smtClean="0"/>
              <a:t>一定带负电荷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可能带负电荷</a:t>
            </a:r>
            <a:r>
              <a:rPr lang="en-US" dirty="0" smtClean="0"/>
              <a:t>	D.</a:t>
            </a:r>
            <a:r>
              <a:rPr lang="zh-CN" altLang="en-US" dirty="0" smtClean="0"/>
              <a:t>可能带正电荷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613881" y="762001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20WLZT647.EPS" descr="id:214750266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7376" y="1284029"/>
            <a:ext cx="3181423" cy="124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电路连接情况的判断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8027136" cy="21012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）根据二者是否相互影响，判断出它们的连接方式，相互影响为串联，互不影响为并联。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）根据开关的控制作用，确定开关的位置，控制整个电路，开关在干路上，单独控制某个用电器，开关在支路上。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95997" y="336550"/>
          <a:ext cx="8022688" cy="3497580"/>
        </p:xfrm>
        <a:graphic>
          <a:graphicData uri="http://schemas.openxmlformats.org/drawingml/2006/table">
            <a:tbl>
              <a:tblPr/>
              <a:tblGrid>
                <a:gridCol w="1111934"/>
                <a:gridCol w="2409092"/>
                <a:gridCol w="4501662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探究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简单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电路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从能量转化的角度认识电源和用电器的作用；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会看、会画简单的电路图；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会连接简单的串联电路和并联电路；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年：实物电路故障分析；（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年：简单电路；（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年：识别电路；（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年：并联电路中的电压关系；（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年：家庭电路电压；（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年：作图，连接并联电路、开关控制问题；（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）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55982" y="299170"/>
            <a:ext cx="7851989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潍坊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某款自动售水机可通过刷卡（闭合“感应”开关）或投币（闭合“投币”开关）接通供水电机取水；光线较暗时“光控”开关自动闭合，提供照明。图</a:t>
            </a:r>
            <a:r>
              <a:rPr lang="en-US" dirty="0" smtClean="0"/>
              <a:t>13-9</a:t>
            </a:r>
            <a:r>
              <a:rPr lang="zh-CN" altLang="en-US" dirty="0" smtClean="0"/>
              <a:t>中的简化电路符合要求的是（　　）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661434" y="1188802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20WLZT1236.EPS" descr="id:214750268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88377" y="1605908"/>
            <a:ext cx="3317455" cy="2821342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4083591" y="441202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13-9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突破三　电流表、电压表测量对象的判断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8027136" cy="38121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把电流表断开后，哪个元件不工作，那个元件就是电流表测量的对象；把电压表短路后，哪个元件不工作了，那个元件就是电压表测量的对象。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）电流表测量对象的判断：将电流表断开，分析哪些用电器不能正常工作，则断开的电流表测量的就是通过这些用电器的电流。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）电压表测量对象的判断：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直接判断法：对于规范的电路图，直接观察电压表是否与电源或某个（或某几个）用电器并联，则电压表测量的就是电源电压或这个（或这几个）用电器两端的电压。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677" y="425030"/>
            <a:ext cx="8027136" cy="16857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滑移法和去源法：滑移法是把电压表两引线沿导线向用电器两端或向电源两端滑动（开关、电流表均可看作导线），看电压表是与哪部分并联，从而确定测量对象；去源法是“去掉”电源（用手捂住电源），再看电压表与哪部分构成闭合回路，那么电压表测的就是该部分电路的电压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13738" y="246215"/>
            <a:ext cx="8025816" cy="85477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3</a:t>
            </a:r>
            <a:r>
              <a:rPr lang="zh-CN" altLang="en-US" dirty="0" smtClean="0"/>
              <a:t>如图</a:t>
            </a:r>
            <a:r>
              <a:rPr lang="en-US" dirty="0" smtClean="0"/>
              <a:t>13-10</a:t>
            </a:r>
            <a:r>
              <a:rPr lang="zh-CN" altLang="en-US" dirty="0" smtClean="0"/>
              <a:t>所示电路中，闭合开关，请判断各个电流表测量的是通过哪些灯泡的电流。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802325" y="1181930"/>
            <a:ext cx="376967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电流表</a:t>
            </a:r>
            <a:r>
              <a:rPr lang="en-US" b="1" dirty="0" smtClean="0">
                <a:solidFill>
                  <a:srgbClr val="C00000"/>
                </a:solidFill>
              </a:rPr>
              <a:t>A</a:t>
            </a:r>
            <a:r>
              <a:rPr lang="en-US" b="1" baseline="-25000" dirty="0" smtClean="0">
                <a:solidFill>
                  <a:srgbClr val="C00000"/>
                </a:solidFill>
              </a:rPr>
              <a:t>3</a:t>
            </a:r>
            <a:r>
              <a:rPr lang="zh-CN" altLang="en-US" b="1" dirty="0" smtClean="0">
                <a:solidFill>
                  <a:srgbClr val="C00000"/>
                </a:solidFill>
              </a:rPr>
              <a:t>测</a:t>
            </a:r>
            <a:r>
              <a:rPr lang="en-US" b="1" dirty="0" smtClean="0">
                <a:solidFill>
                  <a:srgbClr val="C00000"/>
                </a:solidFill>
              </a:rPr>
              <a:t>L</a:t>
            </a:r>
            <a:r>
              <a:rPr lang="en-US" b="1" baseline="-25000" dirty="0" smtClean="0">
                <a:solidFill>
                  <a:srgbClr val="C00000"/>
                </a:solidFill>
              </a:rPr>
              <a:t>3</a:t>
            </a:r>
            <a:r>
              <a:rPr lang="zh-CN" altLang="en-US" b="1" dirty="0" smtClean="0">
                <a:solidFill>
                  <a:srgbClr val="C00000"/>
                </a:solidFill>
              </a:rPr>
              <a:t>支路电流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电流表</a:t>
            </a:r>
            <a:r>
              <a:rPr lang="en-US" b="1" dirty="0" smtClean="0">
                <a:solidFill>
                  <a:srgbClr val="C00000"/>
                </a:solidFill>
              </a:rPr>
              <a:t>A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b="1" dirty="0" smtClean="0">
                <a:solidFill>
                  <a:srgbClr val="C00000"/>
                </a:solidFill>
              </a:rPr>
              <a:t>测</a:t>
            </a:r>
            <a:r>
              <a:rPr lang="en-US" b="1" dirty="0" smtClean="0">
                <a:solidFill>
                  <a:srgbClr val="C00000"/>
                </a:solidFill>
              </a:rPr>
              <a:t>L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b="1" dirty="0" smtClean="0">
                <a:solidFill>
                  <a:srgbClr val="C00000"/>
                </a:solidFill>
              </a:rPr>
              <a:t>和</a:t>
            </a:r>
            <a:r>
              <a:rPr lang="en-US" b="1" dirty="0" smtClean="0">
                <a:solidFill>
                  <a:srgbClr val="C00000"/>
                </a:solidFill>
              </a:rPr>
              <a:t>L</a:t>
            </a:r>
            <a:r>
              <a:rPr lang="en-US" b="1" baseline="-25000" dirty="0" smtClean="0">
                <a:solidFill>
                  <a:srgbClr val="C00000"/>
                </a:solidFill>
              </a:rPr>
              <a:t>3</a:t>
            </a:r>
            <a:r>
              <a:rPr lang="zh-CN" altLang="en-US" b="1" dirty="0" smtClean="0">
                <a:solidFill>
                  <a:srgbClr val="C00000"/>
                </a:solidFill>
              </a:rPr>
              <a:t>并联后的总电流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电流表</a:t>
            </a:r>
            <a:r>
              <a:rPr lang="en-US" b="1" dirty="0" smtClean="0">
                <a:solidFill>
                  <a:srgbClr val="C00000"/>
                </a:solidFill>
              </a:rPr>
              <a:t>A</a:t>
            </a:r>
            <a:r>
              <a:rPr lang="en-US" b="1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测</a:t>
            </a:r>
            <a:r>
              <a:rPr lang="en-US" b="1" dirty="0" smtClean="0">
                <a:solidFill>
                  <a:srgbClr val="C00000"/>
                </a:solidFill>
              </a:rPr>
              <a:t>L</a:t>
            </a:r>
            <a:r>
              <a:rPr lang="en-US" b="1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、</a:t>
            </a:r>
            <a:r>
              <a:rPr lang="en-US" b="1" dirty="0" smtClean="0">
                <a:solidFill>
                  <a:srgbClr val="C00000"/>
                </a:solidFill>
              </a:rPr>
              <a:t>L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b="1" dirty="0" smtClean="0">
                <a:solidFill>
                  <a:srgbClr val="C00000"/>
                </a:solidFill>
              </a:rPr>
              <a:t>和</a:t>
            </a:r>
            <a:r>
              <a:rPr lang="en-US" b="1" dirty="0" smtClean="0">
                <a:solidFill>
                  <a:srgbClr val="C00000"/>
                </a:solidFill>
              </a:rPr>
              <a:t>L</a:t>
            </a:r>
            <a:r>
              <a:rPr lang="en-US" b="1" baseline="-25000" dirty="0" smtClean="0">
                <a:solidFill>
                  <a:srgbClr val="C00000"/>
                </a:solidFill>
              </a:rPr>
              <a:t>3</a:t>
            </a:r>
            <a:r>
              <a:rPr lang="zh-CN" altLang="en-US" b="1" dirty="0" smtClean="0">
                <a:solidFill>
                  <a:srgbClr val="C00000"/>
                </a:solidFill>
              </a:rPr>
              <a:t>并联后的总电流。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18LW52.EPS" descr="id:214750270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87837" y="1042197"/>
            <a:ext cx="3601820" cy="1396201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6283956" y="2618312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13-10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694639" y="248189"/>
            <a:ext cx="7944863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4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宿迁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13-11</a:t>
            </a:r>
            <a:r>
              <a:rPr lang="zh-CN" altLang="en-US" dirty="0" smtClean="0"/>
              <a:t>所示，电源电压为</a:t>
            </a:r>
            <a:r>
              <a:rPr lang="en-US" dirty="0" smtClean="0"/>
              <a:t>3 V</a:t>
            </a:r>
            <a:r>
              <a:rPr lang="zh-CN" altLang="en-US" dirty="0" smtClean="0"/>
              <a:t>且保持不变，闭合开关</a:t>
            </a:r>
            <a:r>
              <a:rPr lang="en-US" dirty="0" smtClean="0"/>
              <a:t>S</a:t>
            </a:r>
            <a:r>
              <a:rPr lang="zh-CN" altLang="en-US" dirty="0" smtClean="0"/>
              <a:t>，电压表示数为</a:t>
            </a:r>
            <a:r>
              <a:rPr lang="en-US" dirty="0" smtClean="0"/>
              <a:t>2 V</a:t>
            </a:r>
            <a:r>
              <a:rPr lang="zh-CN" altLang="en-US" dirty="0" smtClean="0"/>
              <a:t>。下列说法符合题意的是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13-11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电压表测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两端的电压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组成并联电路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若开关</a:t>
            </a:r>
            <a:r>
              <a:rPr lang="en-US" dirty="0" smtClean="0"/>
              <a:t>S</a:t>
            </a:r>
            <a:r>
              <a:rPr lang="zh-CN" altLang="en-US" dirty="0" smtClean="0"/>
              <a:t>断开，则电压表示数为</a:t>
            </a:r>
            <a:r>
              <a:rPr lang="en-US" dirty="0" smtClean="0"/>
              <a:t>0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D.R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的电阻之比为</a:t>
            </a:r>
            <a:r>
              <a:rPr lang="en-US" dirty="0" smtClean="0"/>
              <a:t>2∶1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579171" y="726450"/>
            <a:ext cx="367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D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20WNW333.EPS" descr="id:214750272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60506" y="1075990"/>
            <a:ext cx="2004029" cy="124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突破四　串、并联电路的电流和电压规律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8027136" cy="21012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）串联电路中各处的电流相等，总电压等于各部分电路两端电压之和，可以简单记为“串联等流分压”。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）并联电路中干路电流等于各支路电流之和，各支路两端的电压相等，可以简单记为“并联等压分流”。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692718" y="267235"/>
            <a:ext cx="4877765" cy="455085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5 </a:t>
            </a:r>
            <a:r>
              <a:rPr lang="zh-CN" altLang="en-US" dirty="0" smtClean="0"/>
              <a:t>如图</a:t>
            </a:r>
            <a:r>
              <a:rPr lang="en-US" dirty="0" smtClean="0"/>
              <a:t>13-12</a:t>
            </a:r>
            <a:r>
              <a:rPr lang="zh-CN" altLang="en-US" dirty="0" smtClean="0"/>
              <a:t>所示，在探究串联电路的特点时，闭合开关，用电流表分别测出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C</a:t>
            </a:r>
            <a:r>
              <a:rPr lang="zh-CN" altLang="en-US" dirty="0" smtClean="0"/>
              <a:t>三处的电流</a:t>
            </a:r>
            <a:r>
              <a:rPr lang="en-US" dirty="0" smtClean="0"/>
              <a:t>I</a:t>
            </a:r>
            <a:r>
              <a:rPr lang="en-US" baseline="-25000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I</a:t>
            </a:r>
            <a:r>
              <a:rPr lang="en-US" baseline="-25000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I</a:t>
            </a:r>
            <a:r>
              <a:rPr lang="en-US" baseline="-25000" dirty="0" smtClean="0"/>
              <a:t>C</a:t>
            </a:r>
            <a:r>
              <a:rPr lang="zh-CN" altLang="en-US" dirty="0" smtClean="0"/>
              <a:t>，用电压表分别测出</a:t>
            </a:r>
            <a:r>
              <a:rPr lang="en-US" dirty="0" smtClean="0"/>
              <a:t>AB</a:t>
            </a:r>
            <a:r>
              <a:rPr lang="zh-CN" altLang="en-US" dirty="0" smtClean="0"/>
              <a:t>、</a:t>
            </a:r>
            <a:r>
              <a:rPr lang="en-US" dirty="0" smtClean="0"/>
              <a:t>BC</a:t>
            </a:r>
            <a:r>
              <a:rPr lang="zh-CN" altLang="en-US" dirty="0" smtClean="0"/>
              <a:t>、</a:t>
            </a:r>
            <a:r>
              <a:rPr lang="en-US" dirty="0" smtClean="0"/>
              <a:t>AC</a:t>
            </a:r>
            <a:r>
              <a:rPr lang="zh-CN" altLang="en-US" dirty="0" smtClean="0"/>
              <a:t>两点间的电压</a:t>
            </a:r>
            <a:r>
              <a:rPr lang="en-US" dirty="0" smtClean="0"/>
              <a:t>U</a:t>
            </a:r>
            <a:r>
              <a:rPr lang="en-US" baseline="-25000" dirty="0" smtClean="0"/>
              <a:t>AB</a:t>
            </a:r>
            <a:r>
              <a:rPr lang="zh-CN" altLang="en-US" dirty="0" smtClean="0"/>
              <a:t>、</a:t>
            </a:r>
            <a:r>
              <a:rPr lang="en-US" dirty="0" smtClean="0"/>
              <a:t>U</a:t>
            </a:r>
            <a:r>
              <a:rPr lang="en-US" baseline="-25000" dirty="0" smtClean="0"/>
              <a:t>BC</a:t>
            </a:r>
            <a:r>
              <a:rPr lang="zh-CN" altLang="en-US" dirty="0" smtClean="0"/>
              <a:t>、</a:t>
            </a:r>
            <a:r>
              <a:rPr lang="en-US" dirty="0" smtClean="0"/>
              <a:t>U</a:t>
            </a:r>
            <a:r>
              <a:rPr lang="en-US" baseline="-25000" dirty="0" smtClean="0"/>
              <a:t>AC</a:t>
            </a:r>
            <a:r>
              <a:rPr lang="zh-CN" altLang="en-US" dirty="0" smtClean="0"/>
              <a:t>。则下列说法中正确的是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13-12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 I</a:t>
            </a:r>
            <a:r>
              <a:rPr lang="en-US" baseline="-25000" dirty="0" smtClean="0"/>
              <a:t>A</a:t>
            </a:r>
            <a:r>
              <a:rPr lang="en-US" dirty="0" smtClean="0"/>
              <a:t>&gt;I</a:t>
            </a:r>
            <a:r>
              <a:rPr lang="en-US" baseline="-25000" dirty="0" smtClean="0"/>
              <a:t>B</a:t>
            </a:r>
            <a:r>
              <a:rPr lang="en-US" dirty="0" smtClean="0"/>
              <a:t>&gt;I</a:t>
            </a:r>
            <a:r>
              <a:rPr lang="en-US" baseline="-25000" dirty="0" smtClean="0"/>
              <a:t>C</a:t>
            </a:r>
            <a:r>
              <a:rPr lang="en-US" dirty="0" smtClean="0"/>
              <a:t>			B. I</a:t>
            </a:r>
            <a:r>
              <a:rPr lang="en-US" baseline="-25000" dirty="0" smtClean="0"/>
              <a:t>A</a:t>
            </a:r>
            <a:r>
              <a:rPr lang="en-US" dirty="0" smtClean="0"/>
              <a:t>&lt;I</a:t>
            </a:r>
            <a:r>
              <a:rPr lang="en-US" baseline="-25000" dirty="0" smtClean="0"/>
              <a:t>B</a:t>
            </a:r>
            <a:r>
              <a:rPr lang="en-US" dirty="0" smtClean="0"/>
              <a:t>&lt;I</a:t>
            </a:r>
            <a:r>
              <a:rPr lang="en-US" baseline="-25000" dirty="0" smtClean="0"/>
              <a:t>C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 U</a:t>
            </a:r>
            <a:r>
              <a:rPr lang="en-US" baseline="-25000" dirty="0" smtClean="0"/>
              <a:t>AB</a:t>
            </a:r>
            <a:r>
              <a:rPr lang="en-US" dirty="0" smtClean="0"/>
              <a:t>=U</a:t>
            </a:r>
            <a:r>
              <a:rPr lang="en-US" baseline="-25000" dirty="0" smtClean="0"/>
              <a:t>BC</a:t>
            </a:r>
            <a:r>
              <a:rPr lang="en-US" dirty="0" smtClean="0"/>
              <a:t>=U</a:t>
            </a:r>
            <a:r>
              <a:rPr lang="en-US" baseline="-25000" dirty="0" smtClean="0"/>
              <a:t>AC</a:t>
            </a:r>
            <a:r>
              <a:rPr lang="en-US" dirty="0" smtClean="0"/>
              <a:t>		D. U</a:t>
            </a:r>
            <a:r>
              <a:rPr lang="en-US" baseline="-25000" dirty="0" smtClean="0"/>
              <a:t>AC</a:t>
            </a:r>
            <a:r>
              <a:rPr lang="en-US" dirty="0" smtClean="0"/>
              <a:t>=U</a:t>
            </a:r>
            <a:r>
              <a:rPr lang="en-US" baseline="-25000" dirty="0" smtClean="0"/>
              <a:t>AB</a:t>
            </a:r>
            <a:r>
              <a:rPr lang="en-US" dirty="0" smtClean="0"/>
              <a:t>+U</a:t>
            </a:r>
            <a:r>
              <a:rPr lang="en-US" baseline="-25000" dirty="0" smtClean="0"/>
              <a:t>BC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895400" y="1917654"/>
            <a:ext cx="51146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</a:rPr>
              <a:t>D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G429.EPS" descr="id:214750274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3638" y="2380168"/>
            <a:ext cx="1738970" cy="121421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5812221" y="391304"/>
            <a:ext cx="2974429" cy="38318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由题图知两个灯泡串联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根据串联电路电流特点知电流处处相等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</a:t>
            </a:r>
            <a:r>
              <a:rPr lang="en-US" dirty="0" smtClean="0">
                <a:solidFill>
                  <a:srgbClr val="C00000"/>
                </a:solidFill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</a:rPr>
              <a:t>A</a:t>
            </a:r>
            <a:r>
              <a:rPr lang="en-US" dirty="0" smtClean="0">
                <a:solidFill>
                  <a:srgbClr val="C00000"/>
                </a:solidFill>
              </a:rPr>
              <a:t>=I</a:t>
            </a:r>
            <a:r>
              <a:rPr lang="en-US" baseline="-25000" dirty="0" smtClean="0">
                <a:solidFill>
                  <a:srgbClr val="C00000"/>
                </a:solidFill>
              </a:rPr>
              <a:t>B</a:t>
            </a:r>
            <a:r>
              <a:rPr lang="en-US" dirty="0" smtClean="0">
                <a:solidFill>
                  <a:srgbClr val="C00000"/>
                </a:solidFill>
              </a:rPr>
              <a:t>=I</a:t>
            </a:r>
            <a:r>
              <a:rPr lang="en-US" baseline="-25000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；</a:t>
            </a:r>
            <a:r>
              <a:rPr lang="en-US" dirty="0" smtClean="0">
                <a:solidFill>
                  <a:srgbClr val="C00000"/>
                </a:solidFill>
              </a:rPr>
              <a:t>U</a:t>
            </a:r>
            <a:r>
              <a:rPr lang="en-US" baseline="-25000" dirty="0" smtClean="0">
                <a:solidFill>
                  <a:srgbClr val="C00000"/>
                </a:solidFill>
              </a:rPr>
              <a:t>AB</a:t>
            </a:r>
            <a:r>
              <a:rPr lang="zh-CN" altLang="en-US" dirty="0" smtClean="0">
                <a:solidFill>
                  <a:srgbClr val="C00000"/>
                </a:solidFill>
              </a:rPr>
              <a:t>测的是灯泡</a:t>
            </a:r>
            <a:r>
              <a:rPr lang="en-US" dirty="0" smtClean="0">
                <a:solidFill>
                  <a:srgbClr val="C00000"/>
                </a:solidFill>
              </a:rPr>
              <a:t>L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两端电压</a:t>
            </a:r>
            <a:r>
              <a:rPr lang="en-US" dirty="0" smtClean="0">
                <a:solidFill>
                  <a:srgbClr val="C00000"/>
                </a:solidFill>
              </a:rPr>
              <a:t>,U</a:t>
            </a:r>
            <a:r>
              <a:rPr lang="en-US" baseline="-25000" dirty="0" smtClean="0">
                <a:solidFill>
                  <a:srgbClr val="C00000"/>
                </a:solidFill>
              </a:rPr>
              <a:t>BC</a:t>
            </a:r>
            <a:r>
              <a:rPr lang="zh-CN" altLang="en-US" dirty="0" smtClean="0">
                <a:solidFill>
                  <a:srgbClr val="C00000"/>
                </a:solidFill>
              </a:rPr>
              <a:t>测的是灯泡</a:t>
            </a:r>
            <a:r>
              <a:rPr lang="en-US" dirty="0" smtClean="0">
                <a:solidFill>
                  <a:srgbClr val="C00000"/>
                </a:solidFill>
              </a:rPr>
              <a:t>L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dirty="0" smtClean="0">
                <a:solidFill>
                  <a:srgbClr val="C00000"/>
                </a:solidFill>
              </a:rPr>
              <a:t>两端电压</a:t>
            </a:r>
            <a:r>
              <a:rPr lang="en-US" dirty="0" smtClean="0">
                <a:solidFill>
                  <a:srgbClr val="C00000"/>
                </a:solidFill>
              </a:rPr>
              <a:t>,U</a:t>
            </a:r>
            <a:r>
              <a:rPr lang="en-US" baseline="-25000" dirty="0" smtClean="0">
                <a:solidFill>
                  <a:srgbClr val="C00000"/>
                </a:solidFill>
              </a:rPr>
              <a:t>AC</a:t>
            </a:r>
            <a:r>
              <a:rPr lang="zh-CN" altLang="en-US" dirty="0" smtClean="0">
                <a:solidFill>
                  <a:srgbClr val="C00000"/>
                </a:solidFill>
              </a:rPr>
              <a:t>测的是电源电压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根据串联电路电压特点知电源电压等于各部分电压之和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</a:t>
            </a:r>
            <a:r>
              <a:rPr lang="en-US" dirty="0" smtClean="0">
                <a:solidFill>
                  <a:srgbClr val="C00000"/>
                </a:solidFill>
              </a:rPr>
              <a:t>U</a:t>
            </a:r>
            <a:r>
              <a:rPr lang="en-US" baseline="-25000" dirty="0" smtClean="0">
                <a:solidFill>
                  <a:srgbClr val="C00000"/>
                </a:solidFill>
              </a:rPr>
              <a:t>AB</a:t>
            </a:r>
            <a:r>
              <a:rPr lang="en-US" dirty="0" smtClean="0">
                <a:solidFill>
                  <a:srgbClr val="C00000"/>
                </a:solidFill>
              </a:rPr>
              <a:t>+U</a:t>
            </a:r>
            <a:r>
              <a:rPr lang="en-US" baseline="-25000" dirty="0" smtClean="0">
                <a:solidFill>
                  <a:srgbClr val="C00000"/>
                </a:solidFill>
              </a:rPr>
              <a:t>BC</a:t>
            </a:r>
            <a:r>
              <a:rPr lang="en-US" dirty="0" smtClean="0">
                <a:solidFill>
                  <a:srgbClr val="C00000"/>
                </a:solidFill>
              </a:rPr>
              <a:t>=U</a:t>
            </a:r>
            <a:r>
              <a:rPr lang="en-US" baseline="-25000" dirty="0" smtClean="0">
                <a:solidFill>
                  <a:srgbClr val="C00000"/>
                </a:solidFill>
              </a:rPr>
              <a:t>AC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685834" y="613275"/>
            <a:ext cx="8289999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）连接电路时的注意事项（如开关断开等）。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）电流表、电压表的使用与读数。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）电流表、电压表在电路中常见问题分析：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指针反向偏转，说明正、负接线柱接反；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正向偏转过小，说明电表量程选择过大；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正向偏转过大，说明电表量程选择过小。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）更换不同规格灯泡多次测量的目的：得出普遍规律，避免实验结论的偶然性。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）实验评价和改进：如在实验时使用一个电流表（或电压表）分别进行三次测量改成用三个相同的电流表（或电压表）同时进行测量，简化实验操作。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659810" y="235091"/>
            <a:ext cx="53142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　探究串、并联电路中电流和电压的规律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43337" y="257742"/>
            <a:ext cx="8038459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实验电路图：</a:t>
            </a:r>
            <a:r>
              <a:rPr lang="zh-CN" altLang="en-US" dirty="0" smtClean="0"/>
              <a:t>串联电路如图</a:t>
            </a:r>
            <a:r>
              <a:rPr lang="en-US" dirty="0" smtClean="0"/>
              <a:t>13-13</a:t>
            </a:r>
            <a:r>
              <a:rPr lang="zh-CN" altLang="en-US" dirty="0" smtClean="0"/>
              <a:t>甲所示，并联电路如图乙所示。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b="1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实验设计思路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）探究电流规律：分别测量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c</a:t>
            </a:r>
            <a:r>
              <a:rPr lang="zh-CN" altLang="en-US" dirty="0" smtClean="0"/>
              <a:t>三点的电流。更换不同规格的灯泡再测量两次；比较两种电路中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c</a:t>
            </a:r>
            <a:r>
              <a:rPr lang="zh-CN" altLang="en-US" dirty="0" smtClean="0"/>
              <a:t>三点的电流大小，即可得出两种电路的电流规律。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）探究电压规律：分别测出两个小灯泡两端的电压</a:t>
            </a:r>
            <a:r>
              <a:rPr lang="en-US" dirty="0" smtClean="0"/>
              <a:t>U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U</a:t>
            </a:r>
            <a:r>
              <a:rPr lang="en-US" baseline="-25000" dirty="0" smtClean="0"/>
              <a:t>2</a:t>
            </a:r>
            <a:r>
              <a:rPr lang="zh-CN" altLang="en-US" dirty="0" smtClean="0"/>
              <a:t>和电源电压</a:t>
            </a:r>
            <a:r>
              <a:rPr lang="en-US" dirty="0" smtClean="0"/>
              <a:t>U</a:t>
            </a:r>
            <a:r>
              <a:rPr lang="zh-CN" altLang="en-US" dirty="0" smtClean="0"/>
              <a:t>，更换不同型号的灯泡再测量两次，比较两种电路中的</a:t>
            </a:r>
            <a:r>
              <a:rPr lang="en-US" dirty="0" smtClean="0"/>
              <a:t>U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U</a:t>
            </a:r>
            <a:r>
              <a:rPr lang="en-US" baseline="-25000" dirty="0" smtClean="0"/>
              <a:t>2</a:t>
            </a:r>
            <a:r>
              <a:rPr lang="zh-CN" altLang="en-US" dirty="0" smtClean="0"/>
              <a:t>和</a:t>
            </a:r>
            <a:r>
              <a:rPr lang="en-US" dirty="0" smtClean="0"/>
              <a:t>U</a:t>
            </a:r>
            <a:r>
              <a:rPr lang="zh-CN" altLang="en-US" dirty="0" smtClean="0"/>
              <a:t>的大小，即可得出两种电路的电压规律。</a:t>
            </a:r>
          </a:p>
        </p:txBody>
      </p:sp>
      <p:sp>
        <p:nvSpPr>
          <p:cNvPr id="11" name="矩形 10"/>
          <p:cNvSpPr/>
          <p:nvPr/>
        </p:nvSpPr>
        <p:spPr>
          <a:xfrm>
            <a:off x="6544228" y="1567681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13-13</a:t>
            </a:r>
            <a:endParaRPr lang="zh-CN" altLang="en-US" sz="1400" dirty="0"/>
          </a:p>
        </p:txBody>
      </p:sp>
      <p:pic>
        <p:nvPicPr>
          <p:cNvPr id="10" name="G435.EPS" descr="id:214750276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80021" y="749426"/>
            <a:ext cx="3031692" cy="131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666694" y="338834"/>
            <a:ext cx="805689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实验结论：</a:t>
            </a:r>
            <a:r>
              <a:rPr lang="zh-CN" altLang="en-US" dirty="0" smtClean="0"/>
              <a:t>串联电路中各处的电流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，电路两端的总电压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各部分电路两端的电压之和；并联电路干路中的电流等于各支路电流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，电路中各支路两端的电压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4434644" y="38384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相等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2973266" y="118246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相等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408379" y="37655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等于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294462" y="766915"/>
            <a:ext cx="646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之和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95997" y="389304"/>
          <a:ext cx="8022688" cy="2720340"/>
        </p:xfrm>
        <a:graphic>
          <a:graphicData uri="http://schemas.openxmlformats.org/drawingml/2006/table">
            <a:tbl>
              <a:tblPr/>
              <a:tblGrid>
                <a:gridCol w="1111934"/>
                <a:gridCol w="2716823"/>
                <a:gridCol w="4193931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探究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简单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电路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说出生活、生产中采用简单串联或并联电路的实例；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了解串、并联电路电流和电压的特点；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会使用电流表和电压表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年：并联电路电流电压关系；（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年：电路连接；（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年：并联电路电流规律；（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年：自制电池的正、负极判断；（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年：电荷间的相互作用；（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750777" y="317814"/>
            <a:ext cx="805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10" name="矩形 9"/>
          <p:cNvSpPr/>
          <p:nvPr/>
        </p:nvSpPr>
        <p:spPr>
          <a:xfrm>
            <a:off x="959096" y="297566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825062" y="724585"/>
            <a:ext cx="79510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zh-CN" altLang="en-US" dirty="0" smtClean="0"/>
              <a:t> 小明利用如图</a:t>
            </a:r>
            <a:r>
              <a:rPr lang="en-US" dirty="0" smtClean="0"/>
              <a:t>13-14</a:t>
            </a:r>
            <a:r>
              <a:rPr lang="zh-CN" altLang="en-US" dirty="0" smtClean="0"/>
              <a:t>所示的电路探究“串、并联电路中电流的关系”。</a:t>
            </a:r>
            <a:endParaRPr lang="zh-CN" altLang="en-US" dirty="0"/>
          </a:p>
        </p:txBody>
      </p:sp>
      <p:pic>
        <p:nvPicPr>
          <p:cNvPr id="16" name="G436.EPS" descr="id:214750278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37628" y="1199327"/>
            <a:ext cx="3547246" cy="1880203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856594" y="1145505"/>
            <a:ext cx="42199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）探究串联电路中电流的关系。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用笔画线代替导线将开关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连入电路中。（要求：只闭合开关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后，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以及电流表串联）</a:t>
            </a:r>
          </a:p>
        </p:txBody>
      </p:sp>
      <p:sp>
        <p:nvSpPr>
          <p:cNvPr id="18" name="矩形 17"/>
          <p:cNvSpPr/>
          <p:nvPr/>
        </p:nvSpPr>
        <p:spPr>
          <a:xfrm>
            <a:off x="6599267" y="3238422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13-14</a:t>
            </a:r>
            <a:endParaRPr lang="zh-CN" altLang="en-US" sz="1400" dirty="0"/>
          </a:p>
        </p:txBody>
      </p:sp>
      <p:pic>
        <p:nvPicPr>
          <p:cNvPr id="12" name="G438.EPS" descr="id:2147490940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28667" y="2924759"/>
            <a:ext cx="3522790" cy="181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698939" y="704069"/>
            <a:ext cx="4572000" cy="38318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小明将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闭合后，发现电流表均无示数。于是他用一只电压表对电路故障（电路中只有一处故障）进行了检测，将电压表接在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两端时，电压表与电流表均无示数；接在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两端时，电压表有示数，电流表无示数。电路中的故障是</a:t>
            </a:r>
            <a:r>
              <a:rPr lang="zh-CN" altLang="en-US" u="sng" dirty="0" smtClean="0"/>
              <a:t>　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小明排除故障后继续实验，读出了电路中各电流表的示数，得到了串联电路中电流的关系是：串联电路中各处电流相等。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2241358" y="2775970"/>
            <a:ext cx="902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R</a:t>
            </a:r>
            <a:r>
              <a:rPr lang="en-US" b="1" baseline="-25000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断路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98937" y="346213"/>
            <a:ext cx="79510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zh-CN" altLang="en-US" dirty="0" smtClean="0"/>
              <a:t> 小明利用如图</a:t>
            </a:r>
            <a:r>
              <a:rPr lang="en-US" dirty="0" smtClean="0"/>
              <a:t>13-14</a:t>
            </a:r>
            <a:r>
              <a:rPr lang="zh-CN" altLang="en-US" dirty="0" smtClean="0"/>
              <a:t>所示的电路探究“串、并联电路中电流的关系”。</a:t>
            </a:r>
            <a:endParaRPr lang="zh-CN" altLang="en-US" dirty="0"/>
          </a:p>
        </p:txBody>
      </p:sp>
      <p:pic>
        <p:nvPicPr>
          <p:cNvPr id="16" name="G436.EPS" descr="id:214750278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2221" y="1062693"/>
            <a:ext cx="3547246" cy="1880203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6599267" y="3238422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13-14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1095731" y="2019224"/>
            <a:ext cx="21066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断开</a:t>
            </a:r>
            <a:r>
              <a:rPr lang="en-US" b="1" dirty="0" smtClean="0">
                <a:solidFill>
                  <a:srgbClr val="C00000"/>
                </a:solidFill>
              </a:rPr>
              <a:t>S</a:t>
            </a:r>
            <a:r>
              <a:rPr lang="en-US" b="1" baseline="-25000" dirty="0" smtClean="0">
                <a:solidFill>
                  <a:srgbClr val="C00000"/>
                </a:solidFill>
              </a:rPr>
              <a:t>3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闭合</a:t>
            </a:r>
            <a:r>
              <a:rPr lang="en-US" b="1" dirty="0" smtClean="0">
                <a:solidFill>
                  <a:srgbClr val="C00000"/>
                </a:solidFill>
              </a:rPr>
              <a:t>S</a:t>
            </a:r>
            <a:r>
              <a:rPr lang="en-US" b="1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、</a:t>
            </a:r>
            <a:r>
              <a:rPr lang="en-US" b="1" dirty="0" smtClean="0">
                <a:solidFill>
                  <a:srgbClr val="C00000"/>
                </a:solidFill>
              </a:rPr>
              <a:t>S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98937" y="346213"/>
            <a:ext cx="79510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zh-CN" altLang="en-US" dirty="0" smtClean="0"/>
              <a:t> 小明利用如图</a:t>
            </a:r>
            <a:r>
              <a:rPr lang="en-US" dirty="0" smtClean="0"/>
              <a:t>13-14</a:t>
            </a:r>
            <a:r>
              <a:rPr lang="zh-CN" altLang="en-US" dirty="0" smtClean="0"/>
              <a:t>所示的电路探究“串、并联电路中电流的关系”。</a:t>
            </a:r>
            <a:endParaRPr lang="zh-CN" altLang="en-US" dirty="0"/>
          </a:p>
        </p:txBody>
      </p:sp>
      <p:pic>
        <p:nvPicPr>
          <p:cNvPr id="16" name="G436.EPS" descr="id:214750278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42732" y="905038"/>
            <a:ext cx="3547246" cy="1880203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719960" y="756621"/>
            <a:ext cx="4572000" cy="212090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）完成上述实验后，小明继续探究并联电路中电流的关系。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各开关的连接情况是</a:t>
            </a:r>
            <a:r>
              <a:rPr lang="zh-CN" altLang="en-US" u="sng" dirty="0" smtClean="0"/>
              <a:t>　　　　　　　　　　</a:t>
            </a:r>
            <a:r>
              <a:rPr lang="zh-CN" altLang="en-US" dirty="0" smtClean="0"/>
              <a:t>。（填写各开关断开或闭合）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6599267" y="3238422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13-14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793533" y="2515740"/>
            <a:ext cx="789852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分析实验中各电流表的示数（如图</a:t>
            </a:r>
            <a:r>
              <a:rPr lang="en-US" dirty="0" smtClean="0"/>
              <a:t>13-15</a:t>
            </a:r>
            <a:r>
              <a:rPr lang="zh-CN" altLang="en-US" dirty="0" smtClean="0"/>
              <a:t>所示），可知并联电路中电流的关系是</a:t>
            </a:r>
            <a:r>
              <a:rPr lang="en-US" u="sng" dirty="0" smtClean="0"/>
              <a:t> </a:t>
            </a:r>
            <a:r>
              <a:rPr lang="zh-CN" altLang="en-US" u="sng" dirty="0" smtClean="0"/>
              <a:t>　       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电阻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∶R</a:t>
            </a:r>
            <a:r>
              <a:rPr lang="en-US" baseline="-25000" dirty="0" smtClean="0"/>
              <a:t>2</a:t>
            </a:r>
            <a:r>
              <a:rPr lang="en-US" dirty="0" smtClean="0"/>
              <a:t>=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）为了验证结论的普遍性，你可以采用的方法是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u="sng" dirty="0" smtClean="0"/>
              <a:t>　　　　　　　　　　                    </a:t>
            </a:r>
            <a:r>
              <a:rPr lang="zh-CN" altLang="en-US" dirty="0" smtClean="0"/>
              <a:t>。</a:t>
            </a: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1600227" y="2941094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干路电流等于各支路电流之和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98937" y="346213"/>
            <a:ext cx="79510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zh-CN" altLang="en-US" dirty="0" smtClean="0"/>
              <a:t> 小明利用如图</a:t>
            </a:r>
            <a:r>
              <a:rPr lang="en-US" dirty="0" smtClean="0"/>
              <a:t>13-14</a:t>
            </a:r>
            <a:r>
              <a:rPr lang="zh-CN" altLang="en-US" dirty="0" smtClean="0"/>
              <a:t>所示的电路探究“串、并联电路中电流的关系”。</a:t>
            </a:r>
            <a:endParaRPr lang="zh-CN" altLang="en-US" dirty="0"/>
          </a:p>
        </p:txBody>
      </p:sp>
      <p:pic>
        <p:nvPicPr>
          <p:cNvPr id="16" name="G436.EPS" descr="id:214750278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3284" y="820957"/>
            <a:ext cx="2509851" cy="1330336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572779" y="2228411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13-14</a:t>
            </a:r>
            <a:endParaRPr lang="zh-CN" altLang="en-US" sz="1400" dirty="0"/>
          </a:p>
        </p:txBody>
      </p:sp>
      <p:pic>
        <p:nvPicPr>
          <p:cNvPr id="12" name="G437.EPS" descr="id:2147502792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86516" y="1084501"/>
            <a:ext cx="4297098" cy="771083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5696902" y="2050414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13-15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2574483" y="3382526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∶</a:t>
            </a:r>
            <a:r>
              <a:rPr lang="en-US" b="1" dirty="0" smtClean="0">
                <a:solidFill>
                  <a:srgbClr val="C00000"/>
                </a:solidFill>
              </a:rPr>
              <a:t>2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6535" y="4170803"/>
            <a:ext cx="3010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改变电源电压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多次进行实验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  <p:bldP spid="14" grpId="0"/>
      <p:bldP spid="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814551" y="677506"/>
            <a:ext cx="79195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）在电源电压不变的情况下，小明两次实验中电路消耗的最大功率与最小功率之比</a:t>
            </a:r>
            <a:r>
              <a:rPr lang="en-US" dirty="0" smtClean="0"/>
              <a:t>P</a:t>
            </a:r>
            <a:r>
              <a:rPr lang="zh-CN" altLang="en-US" baseline="-25000" dirty="0" smtClean="0"/>
              <a:t>最大</a:t>
            </a:r>
            <a:r>
              <a:rPr lang="en-US" dirty="0" smtClean="0"/>
              <a:t>∶P</a:t>
            </a:r>
            <a:r>
              <a:rPr lang="zh-CN" altLang="en-US" baseline="-25000" dirty="0" smtClean="0"/>
              <a:t>最小</a:t>
            </a:r>
            <a:r>
              <a:rPr lang="en-US" dirty="0" smtClean="0"/>
              <a:t>=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89348" y="175364"/>
            <a:ext cx="766592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实验拓展 </a:t>
            </a: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en-US" dirty="0">
              <a:solidFill>
                <a:srgbClr val="0FA09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100000" y="1157374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9</a:t>
            </a:r>
            <a:r>
              <a:rPr lang="zh-CN" altLang="en-US" b="1" dirty="0" smtClean="0">
                <a:solidFill>
                  <a:srgbClr val="C00000"/>
                </a:solidFill>
              </a:rPr>
              <a:t>∶</a:t>
            </a:r>
            <a:r>
              <a:rPr lang="en-US" b="1" dirty="0" smtClean="0">
                <a:solidFill>
                  <a:srgbClr val="C00000"/>
                </a:solidFill>
              </a:rPr>
              <a:t>2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9805" y="386742"/>
            <a:ext cx="8100006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上海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一节新干电池的电压为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A.1.5 V 	B.24 V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C.110 V	D.220 V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217330" y="400343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4527298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衢州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小科用一个不带电的轻质泡沫球靠近电脑显示屏，小球偏至如图</a:t>
            </a:r>
            <a:r>
              <a:rPr lang="en-US" dirty="0" smtClean="0"/>
              <a:t>13-16</a:t>
            </a:r>
            <a:r>
              <a:rPr lang="zh-CN" altLang="en-US" dirty="0" smtClean="0"/>
              <a:t>所示的实线位置。据此推测显示屏（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带正电</a:t>
            </a:r>
            <a:r>
              <a:rPr lang="en-US" dirty="0" smtClean="0"/>
              <a:t>		B.</a:t>
            </a:r>
            <a:r>
              <a:rPr lang="zh-CN" altLang="en-US" dirty="0" smtClean="0"/>
              <a:t>带负电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不带电</a:t>
            </a:r>
            <a:r>
              <a:rPr lang="en-US" dirty="0" smtClean="0"/>
              <a:t>		D.</a:t>
            </a:r>
            <a:r>
              <a:rPr lang="zh-CN" altLang="en-US" dirty="0" smtClean="0"/>
              <a:t>一定带电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13-16</a:t>
            </a:r>
            <a:endParaRPr lang="zh-CN" altLang="en-US" sz="1400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009097" y="1157168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707117" y="409903"/>
            <a:ext cx="3153101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不带电的轻质泡沫球靠近电脑显示屏时会被吸引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根据带电体能够吸引轻小物体可知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显示屏一定带电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但不能确定带什么电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,A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错误。</a:t>
            </a:r>
            <a:endParaRPr lang="zh-CN" altLang="en-US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1" name="20WLZT1631.EPS" descr="id:214750282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2110" y="2538243"/>
            <a:ext cx="1980945" cy="139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06652" y="255129"/>
            <a:ext cx="7880300" cy="364105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娄底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用一段细铁丝做一个支架作为转动轴，把一根中间戳有小孔（没有戳穿）的饮料吸管放在转动轴上，吸管能在水平面内自由转动（如图</a:t>
            </a:r>
            <a:r>
              <a:rPr lang="en-US" dirty="0" smtClean="0"/>
              <a:t>13-17</a:t>
            </a:r>
            <a:r>
              <a:rPr lang="zh-CN" altLang="en-US" dirty="0" smtClean="0"/>
              <a:t>所示）。用餐巾纸摩擦吸管使其带电，将带负电的橡胶棒靠近带电吸管的一端时，发现吸管被推开。下列说法正确的是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吸管和橡胶棒带异种电荷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吸管和餐巾纸摩擦后，两者带同种电荷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吸管和餐巾纸摩擦时，吸管得到电子带负电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吸管和餐巾纸摩擦时，吸管失去电子带负电</a:t>
            </a:r>
          </a:p>
          <a:p>
            <a:pPr algn="just">
              <a:lnSpc>
                <a:spcPct val="150000"/>
              </a:lnSpc>
            </a:pPr>
            <a:endParaRPr lang="zh-CN" altLang="en-US" sz="1200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105225" y="1519083"/>
            <a:ext cx="36571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20WLZT24.EPS" descr="id:214750282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36934" y="2300593"/>
            <a:ext cx="2099928" cy="1107812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841344" y="3494826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13-17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28266" y="513529"/>
            <a:ext cx="7856482" cy="17054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由题意可知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吸管和橡胶棒相互排斥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因此它们带的是同种电荷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错误；摩擦起电是电子的转移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所以吸管和餐巾纸摩擦后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两者带有异种电荷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错误；橡胶棒带负电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而吸管与橡胶棒相互排斥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说明吸管也带负电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吸管和餐巾纸摩擦时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吸管得到了电子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,D</a:t>
            </a:r>
            <a:r>
              <a:rPr lang="zh-CN" altLang="en-US" dirty="0" smtClean="0">
                <a:solidFill>
                  <a:srgbClr val="C00000"/>
                </a:solidFill>
              </a:rPr>
              <a:t>错误。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8" y="283224"/>
            <a:ext cx="3954785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北部湾经济区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13-18</a:t>
            </a:r>
            <a:r>
              <a:rPr lang="zh-CN" altLang="en-US" dirty="0" smtClean="0"/>
              <a:t>所示，某一型号的锁设置了三种打开方式：密码（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）、特定指纹（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）或应急钥匙（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），三者都可以单独使电动机</a:t>
            </a:r>
            <a:r>
              <a:rPr lang="en-US" dirty="0" smtClean="0"/>
              <a:t>M</a:t>
            </a:r>
            <a:r>
              <a:rPr lang="zh-CN" altLang="en-US" dirty="0" smtClean="0"/>
              <a:t>工作从而打开门锁，下列电路设计符合要求的是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895857" y="2352955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567735" y="3543221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13-18</a:t>
            </a:r>
            <a:endParaRPr lang="zh-CN" altLang="en-US" sz="1400" dirty="0"/>
          </a:p>
        </p:txBody>
      </p:sp>
      <p:pic>
        <p:nvPicPr>
          <p:cNvPr id="13" name="20WLZT1935.EPS" descr="id:214750283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7569" y="431521"/>
            <a:ext cx="3840549" cy="295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47346" y="628534"/>
            <a:ext cx="7997025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电荷：</a:t>
            </a:r>
            <a:r>
              <a:rPr lang="zh-CN" altLang="en-US" dirty="0" smtClean="0"/>
              <a:t>摩擦过的物体有吸引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物体的性质，我们就说物体带了电，或者说有了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。一般情况下，轻小物体指碎纸屑、头发、通草球、灰尘、轻质球等，如图</a:t>
            </a:r>
            <a:r>
              <a:rPr lang="en-US" dirty="0" smtClean="0"/>
              <a:t>13-1</a:t>
            </a:r>
            <a:r>
              <a:rPr lang="zh-CN" altLang="en-US" dirty="0" smtClean="0"/>
              <a:t>所示。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）用摩擦的方法使物体带电，叫</a:t>
            </a:r>
            <a:r>
              <a:rPr lang="zh-CN" altLang="en-US" u="sng" dirty="0" smtClean="0"/>
              <a:t>　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）知识补充，使物体带电的方法：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摩擦起电：电荷从一个物体转移到另一个物体；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接触带电：不带电的物体和带电体接触带了电；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感应带电：由于带电体的作用，使带电体附近的物体带电。</a:t>
            </a:r>
            <a:endParaRPr lang="zh-CN" altLang="en-US" dirty="0"/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9" y="283223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电荷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59016" y="573619"/>
            <a:ext cx="1143908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轻小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814647" y="991775"/>
            <a:ext cx="109699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电荷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733988" y="230753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摩擦起电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22" name="G413.EPS" descr="id:214750254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99397" y="1403186"/>
            <a:ext cx="1478783" cy="1049703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7171902" y="2494816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altLang="zh-CN" sz="1400" dirty="0" smtClean="0"/>
              <a:t>13-1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9407" y="285144"/>
            <a:ext cx="7974690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 </a:t>
            </a:r>
            <a:r>
              <a:rPr lang="zh-CN" altLang="en-US" dirty="0" smtClean="0"/>
              <a:t>如图</a:t>
            </a:r>
            <a:r>
              <a:rPr lang="en-US" dirty="0" smtClean="0"/>
              <a:t>13-19</a:t>
            </a:r>
            <a:r>
              <a:rPr lang="zh-CN" altLang="en-US" dirty="0" smtClean="0"/>
              <a:t>所示，楼梯感应灯可由声控开关（有声响时开关闭合）和光控开关（光线较暗时开关闭合）共同控制，某同学设计并组装了一个楼梯感应灯电路，出现了以下异常情况：白天有声响时感应灯亮，无声响时感应灯不亮；晚上无论有何声响感应灯都不亮。经检查各元件都能正常工作，则下列电路中可能出现以上异常情况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19058" y="1953919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18LW51.EPS" descr="id:214750284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34767" y="2471808"/>
            <a:ext cx="5295179" cy="140651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4034742" y="3974146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13-19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3769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382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04043" y="389440"/>
            <a:ext cx="7856482" cy="29518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根据题意可知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感应灯由声控开关（有声响时开关闭合）和光控开关（光线较暗时开关闭合）共同控制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对于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选项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在白天时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光控开关不闭合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所以无论有无声响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感应灯都不亮</a:t>
            </a:r>
            <a:r>
              <a:rPr lang="en-US" dirty="0" smtClean="0">
                <a:solidFill>
                  <a:srgbClr val="C00000"/>
                </a:solidFill>
              </a:rPr>
              <a:t>,A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不符合题意；对于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选项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夜晚的时候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光控开关闭合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所以感应灯一直亮</a:t>
            </a:r>
            <a:r>
              <a:rPr lang="en-US" dirty="0" smtClean="0">
                <a:solidFill>
                  <a:srgbClr val="C00000"/>
                </a:solidFill>
              </a:rPr>
              <a:t>,B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不符合题意；对于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选项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在白天时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光控开关断开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感应灯始终不亮</a:t>
            </a:r>
            <a:r>
              <a:rPr lang="en-US" dirty="0" smtClean="0">
                <a:solidFill>
                  <a:srgbClr val="C00000"/>
                </a:solidFill>
              </a:rPr>
              <a:t>,C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不符合题意；对于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选项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白天光控开关断开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有声响时感应灯亮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夜晚光控开关闭合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感应灯被短路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无论有无声响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感应灯始终不亮</a:t>
            </a:r>
            <a:r>
              <a:rPr lang="en-US" dirty="0" smtClean="0">
                <a:solidFill>
                  <a:srgbClr val="C00000"/>
                </a:solidFill>
              </a:rPr>
              <a:t>,D</a:t>
            </a:r>
            <a:r>
              <a:rPr lang="zh-CN" altLang="en-US" dirty="0" smtClean="0">
                <a:solidFill>
                  <a:srgbClr val="C00000"/>
                </a:solidFill>
              </a:rPr>
              <a:t>符合题意。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943158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衡阳改编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13-20</a:t>
            </a:r>
            <a:r>
              <a:rPr lang="zh-CN" altLang="en-US" dirty="0" smtClean="0"/>
              <a:t>所示，下列说法正确的是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13-20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闭合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，断开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，灯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L</a:t>
            </a:r>
            <a:r>
              <a:rPr lang="en-US" baseline="-25000" dirty="0" smtClean="0"/>
              <a:t>2</a:t>
            </a:r>
            <a:r>
              <a:rPr lang="zh-CN" altLang="en-US" dirty="0" smtClean="0"/>
              <a:t>并联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闭合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，断开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，灯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L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串联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闭合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，断开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，只有灯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亮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闭合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，断开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，只有灯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亮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139574" y="390117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20WLZT738.EPS" descr="id:214750284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17847" y="871997"/>
            <a:ext cx="2178164" cy="1597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943158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7.</a:t>
            </a:r>
            <a:r>
              <a:rPr lang="zh-CN" altLang="en-US" dirty="0" smtClean="0"/>
              <a:t>图</a:t>
            </a:r>
            <a:r>
              <a:rPr lang="en-US" dirty="0" smtClean="0"/>
              <a:t>13-21</a:t>
            </a:r>
            <a:r>
              <a:rPr lang="zh-CN" altLang="en-US" dirty="0" smtClean="0"/>
              <a:t>中的仪表使用正确的是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3193914" y="3904897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13-21</a:t>
            </a:r>
            <a:endParaRPr lang="zh-CN" altLang="en-US" sz="1400" dirty="0" smtClean="0"/>
          </a:p>
        </p:txBody>
      </p:sp>
      <p:sp>
        <p:nvSpPr>
          <p:cNvPr id="11" name="矩形 10"/>
          <p:cNvSpPr/>
          <p:nvPr/>
        </p:nvSpPr>
        <p:spPr>
          <a:xfrm>
            <a:off x="4786848" y="328292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7" name="20WNW89.EPS" descr="id:214750285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16101" y="887746"/>
            <a:ext cx="3891412" cy="302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17366" y="259865"/>
            <a:ext cx="7953668" cy="445851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</a:t>
            </a:r>
            <a:r>
              <a:rPr lang="zh-CN" altLang="en-US" dirty="0" smtClean="0"/>
              <a:t>如图</a:t>
            </a:r>
            <a:r>
              <a:rPr lang="en-US" dirty="0" smtClean="0"/>
              <a:t>13-22</a:t>
            </a:r>
            <a:r>
              <a:rPr lang="zh-CN" altLang="en-US" dirty="0" smtClean="0"/>
              <a:t>所示，在探究并联电路的电流关系时，小明把阻值不等的两个灯泡接入电路中，用电流表测出通过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C</a:t>
            </a:r>
            <a:r>
              <a:rPr lang="zh-CN" altLang="en-US" dirty="0" smtClean="0"/>
              <a:t>三点的电流分别为</a:t>
            </a:r>
            <a:r>
              <a:rPr lang="en-US" dirty="0" smtClean="0"/>
              <a:t>I</a:t>
            </a:r>
            <a:r>
              <a:rPr lang="en-US" baseline="-25000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I</a:t>
            </a:r>
            <a:r>
              <a:rPr lang="en-US" baseline="-25000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I</a:t>
            </a:r>
            <a:r>
              <a:rPr lang="en-US" baseline="-25000" dirty="0" smtClean="0"/>
              <a:t>C</a:t>
            </a:r>
            <a:r>
              <a:rPr lang="zh-CN" altLang="en-US" dirty="0" smtClean="0"/>
              <a:t>。关于它们之间大小关系，正确的是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endParaRPr lang="en-US" altLang="zh-CN" sz="1400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13-22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 I</a:t>
            </a:r>
            <a:r>
              <a:rPr lang="en-US" baseline="-25000" dirty="0" smtClean="0"/>
              <a:t>A</a:t>
            </a:r>
            <a:r>
              <a:rPr lang="en-US" dirty="0" smtClean="0"/>
              <a:t>=I</a:t>
            </a:r>
            <a:r>
              <a:rPr lang="en-US" baseline="-25000" dirty="0" smtClean="0"/>
              <a:t>B</a:t>
            </a:r>
            <a:r>
              <a:rPr lang="en-US" dirty="0" smtClean="0"/>
              <a:t>=I</a:t>
            </a:r>
            <a:r>
              <a:rPr lang="en-US" baseline="-25000" dirty="0" smtClean="0"/>
              <a:t>C</a:t>
            </a:r>
            <a:r>
              <a:rPr lang="en-US" dirty="0" smtClean="0"/>
              <a:t>	B. I</a:t>
            </a:r>
            <a:r>
              <a:rPr lang="en-US" baseline="-25000" dirty="0" smtClean="0"/>
              <a:t>A</a:t>
            </a:r>
            <a:r>
              <a:rPr lang="en-US" dirty="0" smtClean="0"/>
              <a:t>=I</a:t>
            </a:r>
            <a:r>
              <a:rPr lang="en-US" baseline="-25000" dirty="0" smtClean="0"/>
              <a:t>B</a:t>
            </a:r>
            <a:r>
              <a:rPr lang="en-US" dirty="0" smtClean="0"/>
              <a:t>+I</a:t>
            </a:r>
            <a:r>
              <a:rPr lang="en-US" baseline="-25000" dirty="0" smtClean="0"/>
              <a:t>C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 I</a:t>
            </a:r>
            <a:r>
              <a:rPr lang="en-US" baseline="-25000" dirty="0" smtClean="0"/>
              <a:t>A</a:t>
            </a:r>
            <a:r>
              <a:rPr lang="en-US" dirty="0" smtClean="0"/>
              <a:t>&gt;I</a:t>
            </a:r>
            <a:r>
              <a:rPr lang="en-US" baseline="-25000" dirty="0" smtClean="0"/>
              <a:t>B</a:t>
            </a:r>
            <a:r>
              <a:rPr lang="en-US" dirty="0" smtClean="0"/>
              <a:t>=I</a:t>
            </a:r>
            <a:r>
              <a:rPr lang="en-US" baseline="-25000" dirty="0" smtClean="0"/>
              <a:t>C</a:t>
            </a:r>
            <a:r>
              <a:rPr lang="en-US" dirty="0" smtClean="0"/>
              <a:t>	D. I</a:t>
            </a:r>
            <a:r>
              <a:rPr lang="en-US" baseline="-25000" dirty="0" smtClean="0"/>
              <a:t>A</a:t>
            </a:r>
            <a:r>
              <a:rPr lang="en-US" dirty="0" smtClean="0"/>
              <a:t>&lt;I</a:t>
            </a:r>
            <a:r>
              <a:rPr lang="en-US" baseline="-25000" dirty="0" smtClean="0"/>
              <a:t>B</a:t>
            </a:r>
            <a:r>
              <a:rPr lang="en-US" dirty="0" smtClean="0"/>
              <a:t>&lt;I</a:t>
            </a:r>
            <a:r>
              <a:rPr lang="en-US" baseline="-25000" dirty="0" smtClean="0"/>
              <a:t>C</a:t>
            </a:r>
            <a:endParaRPr lang="zh-CN" altLang="en-US" dirty="0"/>
          </a:p>
        </p:txBody>
      </p:sp>
      <p:pic>
        <p:nvPicPr>
          <p:cNvPr id="9" name="G430.EPS" descr="id:214750286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4255" y="1567901"/>
            <a:ext cx="2266945" cy="1779997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4242345" y="1167085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17366" y="259865"/>
            <a:ext cx="3970248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</a:t>
            </a:r>
            <a:r>
              <a:rPr lang="zh-CN" altLang="en-US" dirty="0" smtClean="0"/>
              <a:t>小明按图</a:t>
            </a:r>
            <a:r>
              <a:rPr lang="en-US" dirty="0" smtClean="0"/>
              <a:t>13-23</a:t>
            </a:r>
            <a:r>
              <a:rPr lang="zh-CN" altLang="en-US" dirty="0" smtClean="0"/>
              <a:t>甲所示的电路进行实验，当闭合开关，且用电器正常工作时，电压表</a:t>
            </a:r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zh-CN" altLang="en-US" dirty="0" smtClean="0"/>
              <a:t>和</a:t>
            </a:r>
            <a:r>
              <a:rPr lang="en-US" dirty="0" smtClean="0"/>
              <a:t>V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的指针偏转完全一样，如图乙所示，则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两端的电压为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en-US" dirty="0" smtClean="0"/>
              <a:t>V</a:t>
            </a:r>
            <a:r>
              <a:rPr lang="zh-CN" altLang="en-US" dirty="0" smtClean="0"/>
              <a:t>，</a:t>
            </a:r>
            <a:r>
              <a:rPr lang="en-US" dirty="0" smtClean="0"/>
              <a:t>L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两端的电压为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V</a:t>
            </a:r>
            <a:r>
              <a:rPr lang="zh-CN" altLang="en-US" dirty="0" smtClean="0"/>
              <a:t>。</a:t>
            </a:r>
          </a:p>
        </p:txBody>
      </p:sp>
      <p:pic>
        <p:nvPicPr>
          <p:cNvPr id="9" name="G431.EPS" descr="id:214750286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1613" y="2480173"/>
            <a:ext cx="4181541" cy="1713454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311046" y="4142312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13-23</a:t>
            </a:r>
            <a:endParaRPr lang="zh-CN" altLang="en-US" sz="1400" dirty="0"/>
          </a:p>
        </p:txBody>
      </p:sp>
      <p:sp>
        <p:nvSpPr>
          <p:cNvPr id="11" name="矩形 10"/>
          <p:cNvSpPr/>
          <p:nvPr/>
        </p:nvSpPr>
        <p:spPr>
          <a:xfrm>
            <a:off x="4950372" y="378929"/>
            <a:ext cx="3804745" cy="40164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700" dirty="0" smtClean="0">
                <a:solidFill>
                  <a:srgbClr val="C00000"/>
                </a:solidFill>
              </a:rPr>
              <a:t>【</a:t>
            </a:r>
            <a:r>
              <a:rPr lang="zh-CN" altLang="en-US" sz="1700" dirty="0" smtClean="0">
                <a:solidFill>
                  <a:srgbClr val="C00000"/>
                </a:solidFill>
              </a:rPr>
              <a:t>解析</a:t>
            </a:r>
            <a:r>
              <a:rPr lang="en-US" altLang="zh-CN" sz="1700" dirty="0" smtClean="0">
                <a:solidFill>
                  <a:srgbClr val="C00000"/>
                </a:solidFill>
              </a:rPr>
              <a:t>】</a:t>
            </a:r>
            <a:r>
              <a:rPr lang="zh-CN" altLang="en-US" sz="1700" dirty="0" smtClean="0">
                <a:solidFill>
                  <a:srgbClr val="C00000"/>
                </a:solidFill>
              </a:rPr>
              <a:t>灯泡</a:t>
            </a:r>
            <a:r>
              <a:rPr lang="en-US" sz="1700" dirty="0" smtClean="0">
                <a:solidFill>
                  <a:srgbClr val="C00000"/>
                </a:solidFill>
              </a:rPr>
              <a:t>L</a:t>
            </a:r>
            <a:r>
              <a:rPr lang="en-US" sz="1700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sz="1700" dirty="0" smtClean="0">
                <a:solidFill>
                  <a:srgbClr val="C00000"/>
                </a:solidFill>
              </a:rPr>
              <a:t>、</a:t>
            </a:r>
            <a:r>
              <a:rPr lang="en-US" sz="1700" dirty="0" smtClean="0">
                <a:solidFill>
                  <a:srgbClr val="C00000"/>
                </a:solidFill>
              </a:rPr>
              <a:t>L</a:t>
            </a:r>
            <a:r>
              <a:rPr lang="en-US" sz="1700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sz="1700" dirty="0" smtClean="0">
                <a:solidFill>
                  <a:srgbClr val="C00000"/>
                </a:solidFill>
              </a:rPr>
              <a:t>串联</a:t>
            </a:r>
            <a:r>
              <a:rPr lang="en-US" sz="1700" dirty="0" smtClean="0">
                <a:solidFill>
                  <a:srgbClr val="C00000"/>
                </a:solidFill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</a:rPr>
              <a:t>电压表</a:t>
            </a:r>
            <a:r>
              <a:rPr lang="en-US" sz="1700" dirty="0" smtClean="0">
                <a:solidFill>
                  <a:srgbClr val="C00000"/>
                </a:solidFill>
              </a:rPr>
              <a:t>V</a:t>
            </a:r>
            <a:r>
              <a:rPr lang="en-US" sz="1700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sz="1700" dirty="0" smtClean="0">
                <a:solidFill>
                  <a:srgbClr val="C00000"/>
                </a:solidFill>
              </a:rPr>
              <a:t>测量串联电路两端的总电压</a:t>
            </a:r>
            <a:r>
              <a:rPr lang="en-US" sz="1700" dirty="0" smtClean="0">
                <a:solidFill>
                  <a:srgbClr val="C00000"/>
                </a:solidFill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</a:rPr>
              <a:t>电压表</a:t>
            </a:r>
            <a:r>
              <a:rPr lang="en-US" sz="1700" dirty="0" smtClean="0">
                <a:solidFill>
                  <a:srgbClr val="C00000"/>
                </a:solidFill>
              </a:rPr>
              <a:t>V</a:t>
            </a:r>
            <a:r>
              <a:rPr lang="en-US" sz="1700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sz="1700" dirty="0" smtClean="0">
                <a:solidFill>
                  <a:srgbClr val="C00000"/>
                </a:solidFill>
              </a:rPr>
              <a:t>测量</a:t>
            </a:r>
            <a:r>
              <a:rPr lang="en-US" sz="1700" dirty="0" smtClean="0">
                <a:solidFill>
                  <a:srgbClr val="C00000"/>
                </a:solidFill>
              </a:rPr>
              <a:t>L</a:t>
            </a:r>
            <a:r>
              <a:rPr lang="en-US" sz="1700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sz="1700" dirty="0" smtClean="0">
                <a:solidFill>
                  <a:srgbClr val="C00000"/>
                </a:solidFill>
              </a:rPr>
              <a:t>两端的总的电压；现在两电压表指针偏转位置相同</a:t>
            </a:r>
            <a:r>
              <a:rPr lang="en-US" sz="1700" dirty="0" smtClean="0">
                <a:solidFill>
                  <a:srgbClr val="C00000"/>
                </a:solidFill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</a:rPr>
              <a:t>根据串联电路中总电压等于各部分两端电压之和可知</a:t>
            </a:r>
            <a:r>
              <a:rPr lang="en-US" sz="1700" dirty="0" smtClean="0">
                <a:solidFill>
                  <a:srgbClr val="C00000"/>
                </a:solidFill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</a:rPr>
              <a:t>电压表</a:t>
            </a:r>
            <a:r>
              <a:rPr lang="en-US" sz="1700" dirty="0" smtClean="0">
                <a:solidFill>
                  <a:srgbClr val="C00000"/>
                </a:solidFill>
              </a:rPr>
              <a:t>V</a:t>
            </a:r>
            <a:r>
              <a:rPr lang="en-US" sz="1700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sz="1700" dirty="0" smtClean="0">
                <a:solidFill>
                  <a:srgbClr val="C00000"/>
                </a:solidFill>
              </a:rPr>
              <a:t>选的是大量程</a:t>
            </a:r>
            <a:r>
              <a:rPr lang="en-US" sz="1700" dirty="0" smtClean="0">
                <a:solidFill>
                  <a:srgbClr val="C00000"/>
                </a:solidFill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</a:rPr>
              <a:t>电压表</a:t>
            </a:r>
            <a:r>
              <a:rPr lang="en-US" sz="1700" dirty="0" smtClean="0">
                <a:solidFill>
                  <a:srgbClr val="C00000"/>
                </a:solidFill>
              </a:rPr>
              <a:t>V</a:t>
            </a:r>
            <a:r>
              <a:rPr lang="en-US" sz="1700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sz="1700" dirty="0" smtClean="0">
                <a:solidFill>
                  <a:srgbClr val="C00000"/>
                </a:solidFill>
              </a:rPr>
              <a:t>选的是小量程</a:t>
            </a:r>
            <a:r>
              <a:rPr lang="en-US" sz="1700" dirty="0" smtClean="0">
                <a:solidFill>
                  <a:srgbClr val="C00000"/>
                </a:solidFill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</a:rPr>
              <a:t>即电压表</a:t>
            </a:r>
            <a:r>
              <a:rPr lang="en-US" sz="1700" dirty="0" smtClean="0">
                <a:solidFill>
                  <a:srgbClr val="C00000"/>
                </a:solidFill>
              </a:rPr>
              <a:t>V</a:t>
            </a:r>
            <a:r>
              <a:rPr lang="en-US" sz="1700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sz="1700" dirty="0" smtClean="0">
                <a:solidFill>
                  <a:srgbClr val="C00000"/>
                </a:solidFill>
              </a:rPr>
              <a:t>的示数为</a:t>
            </a:r>
            <a:r>
              <a:rPr lang="en-US" sz="1700" dirty="0" smtClean="0">
                <a:solidFill>
                  <a:srgbClr val="C00000"/>
                </a:solidFill>
              </a:rPr>
              <a:t>10 V</a:t>
            </a:r>
            <a:r>
              <a:rPr lang="zh-CN" altLang="en-US" sz="1700" dirty="0" smtClean="0">
                <a:solidFill>
                  <a:srgbClr val="C00000"/>
                </a:solidFill>
              </a:rPr>
              <a:t>；电压表</a:t>
            </a:r>
            <a:r>
              <a:rPr lang="en-US" sz="1700" dirty="0" smtClean="0">
                <a:solidFill>
                  <a:srgbClr val="C00000"/>
                </a:solidFill>
              </a:rPr>
              <a:t>V</a:t>
            </a:r>
            <a:r>
              <a:rPr lang="en-US" sz="1700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sz="1700" dirty="0" smtClean="0">
                <a:solidFill>
                  <a:srgbClr val="C00000"/>
                </a:solidFill>
              </a:rPr>
              <a:t>的示数为</a:t>
            </a:r>
            <a:r>
              <a:rPr lang="en-US" sz="1700" dirty="0" smtClean="0">
                <a:solidFill>
                  <a:srgbClr val="C00000"/>
                </a:solidFill>
              </a:rPr>
              <a:t>2 V,</a:t>
            </a:r>
            <a:r>
              <a:rPr lang="zh-CN" altLang="en-US" sz="1700" dirty="0" smtClean="0">
                <a:solidFill>
                  <a:srgbClr val="C00000"/>
                </a:solidFill>
              </a:rPr>
              <a:t>为灯</a:t>
            </a:r>
            <a:r>
              <a:rPr lang="en-US" sz="1700" dirty="0" smtClean="0">
                <a:solidFill>
                  <a:srgbClr val="C00000"/>
                </a:solidFill>
              </a:rPr>
              <a:t>L</a:t>
            </a:r>
            <a:r>
              <a:rPr lang="en-US" sz="1700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sz="1700" dirty="0" smtClean="0">
                <a:solidFill>
                  <a:srgbClr val="C00000"/>
                </a:solidFill>
              </a:rPr>
              <a:t>两端电压</a:t>
            </a:r>
            <a:r>
              <a:rPr lang="en-US" sz="1700" dirty="0" smtClean="0">
                <a:solidFill>
                  <a:srgbClr val="C00000"/>
                </a:solidFill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</a:rPr>
              <a:t>根据串联电路的电压特点可知</a:t>
            </a:r>
            <a:r>
              <a:rPr lang="en-US" sz="1700" dirty="0" smtClean="0">
                <a:solidFill>
                  <a:srgbClr val="C00000"/>
                </a:solidFill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</a:rPr>
              <a:t>灯</a:t>
            </a:r>
            <a:r>
              <a:rPr lang="en-US" sz="1700" dirty="0" smtClean="0">
                <a:solidFill>
                  <a:srgbClr val="C00000"/>
                </a:solidFill>
              </a:rPr>
              <a:t>L</a:t>
            </a:r>
            <a:r>
              <a:rPr lang="en-US" sz="1700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sz="1700" dirty="0" smtClean="0">
                <a:solidFill>
                  <a:srgbClr val="C00000"/>
                </a:solidFill>
              </a:rPr>
              <a:t>两端电压</a:t>
            </a:r>
            <a:r>
              <a:rPr lang="en-US" sz="1700" dirty="0" smtClean="0">
                <a:solidFill>
                  <a:srgbClr val="C00000"/>
                </a:solidFill>
              </a:rPr>
              <a:t>U</a:t>
            </a:r>
            <a:r>
              <a:rPr lang="en-US" sz="1700" baseline="-25000" dirty="0" smtClean="0">
                <a:solidFill>
                  <a:srgbClr val="C00000"/>
                </a:solidFill>
              </a:rPr>
              <a:t>1</a:t>
            </a:r>
            <a:r>
              <a:rPr lang="en-US" sz="1700" dirty="0" smtClean="0">
                <a:solidFill>
                  <a:srgbClr val="C00000"/>
                </a:solidFill>
              </a:rPr>
              <a:t>=U-U</a:t>
            </a:r>
            <a:r>
              <a:rPr lang="en-US" sz="1700" baseline="-25000" dirty="0" smtClean="0">
                <a:solidFill>
                  <a:srgbClr val="C00000"/>
                </a:solidFill>
              </a:rPr>
              <a:t>2</a:t>
            </a:r>
            <a:r>
              <a:rPr lang="en-US" sz="1700" dirty="0" smtClean="0">
                <a:solidFill>
                  <a:srgbClr val="C00000"/>
                </a:solidFill>
              </a:rPr>
              <a:t>=10 V-2 V=8 V</a:t>
            </a:r>
            <a:r>
              <a:rPr lang="zh-CN" altLang="en-US" sz="1700" dirty="0" smtClean="0">
                <a:solidFill>
                  <a:srgbClr val="C00000"/>
                </a:solidFill>
              </a:rPr>
              <a:t>。</a:t>
            </a:r>
          </a:p>
        </p:txBody>
      </p:sp>
      <p:sp>
        <p:nvSpPr>
          <p:cNvPr id="14" name="矩形 13"/>
          <p:cNvSpPr/>
          <p:nvPr/>
        </p:nvSpPr>
        <p:spPr>
          <a:xfrm>
            <a:off x="908531" y="1946885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8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777855" y="1936375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  <p:bldP spid="1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17366" y="259865"/>
            <a:ext cx="7953668" cy="127027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贵阳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13-24</a:t>
            </a:r>
            <a:r>
              <a:rPr lang="zh-CN" altLang="en-US" dirty="0" smtClean="0"/>
              <a:t>所示是未完成连接的实物图，请用笔画线代替导线完成该电路的连接。要求：两灯并联，开关</a:t>
            </a:r>
            <a:r>
              <a:rPr lang="en-US" dirty="0" smtClean="0"/>
              <a:t>S</a:t>
            </a:r>
            <a:r>
              <a:rPr lang="zh-CN" altLang="en-US" dirty="0" smtClean="0"/>
              <a:t>在干路上，电流表只测通过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的电流，导线不能交叉。</a:t>
            </a:r>
            <a:endParaRPr lang="zh-CN" altLang="en-US" dirty="0"/>
          </a:p>
        </p:txBody>
      </p:sp>
      <p:pic>
        <p:nvPicPr>
          <p:cNvPr id="9" name="20WLZT1772.EPS" descr="id:214750287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79272" y="1388114"/>
            <a:ext cx="3034295" cy="1922643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725391" y="3511690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13-24</a:t>
            </a:r>
            <a:endParaRPr lang="zh-CN" altLang="en-US" sz="1400" dirty="0"/>
          </a:p>
        </p:txBody>
      </p:sp>
      <p:sp>
        <p:nvSpPr>
          <p:cNvPr id="11" name="矩形 10"/>
          <p:cNvSpPr/>
          <p:nvPr/>
        </p:nvSpPr>
        <p:spPr>
          <a:xfrm>
            <a:off x="759795" y="166187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4" name="20WLZT1781.EPS" descr="id:214749094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17176" y="2144859"/>
            <a:ext cx="3001121" cy="190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04041" y="321462"/>
            <a:ext cx="7877503" cy="874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邵阳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小芳在“探究串联电路电压特点”的实验中，连接好了的实物电路图如图</a:t>
            </a:r>
            <a:r>
              <a:rPr lang="en-US" dirty="0" smtClean="0"/>
              <a:t>13-25</a:t>
            </a:r>
            <a:r>
              <a:rPr lang="zh-CN" altLang="en-US" dirty="0" smtClean="0"/>
              <a:t>甲所示，请你协助小芳完成实验探究。</a:t>
            </a:r>
            <a:endParaRPr lang="zh-CN" altLang="en-US" dirty="0"/>
          </a:p>
        </p:txBody>
      </p:sp>
      <p:pic>
        <p:nvPicPr>
          <p:cNvPr id="10" name="20WNW239.EPS" descr="id:214750288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33784" y="1093325"/>
            <a:ext cx="3613856" cy="310608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888124" y="1281633"/>
            <a:ext cx="379949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）在图丙所示的方框内画出与图甲对应的电路图，并在电路图中标上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L</a:t>
            </a:r>
            <a:r>
              <a:rPr lang="en-US" baseline="-25000" dirty="0" smtClean="0"/>
              <a:t>2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pic>
        <p:nvPicPr>
          <p:cNvPr id="13" name="20WNW239A.EPS" descr="id:2147490954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27057" y="2821920"/>
            <a:ext cx="1220877" cy="90647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1065276" y="2646113"/>
            <a:ext cx="3595214" cy="8744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）由图甲可知</a:t>
            </a:r>
            <a:r>
              <a:rPr lang="en-US" dirty="0" smtClean="0">
                <a:solidFill>
                  <a:srgbClr val="C00000"/>
                </a:solidFill>
              </a:rPr>
              <a:t>,L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L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dirty="0" smtClean="0">
                <a:solidFill>
                  <a:srgbClr val="C00000"/>
                </a:solidFill>
              </a:rPr>
              <a:t>串联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电压表测量</a:t>
            </a:r>
            <a:r>
              <a:rPr lang="en-US" dirty="0" smtClean="0">
                <a:solidFill>
                  <a:srgbClr val="C00000"/>
                </a:solidFill>
              </a:rPr>
              <a:t>L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两端电压。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400926" y="4263857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13-25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04042" y="321462"/>
            <a:ext cx="41778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邵阳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小芳在“探究串联电路电压特点”的实验中，连接好了的实物电路图如图</a:t>
            </a:r>
            <a:r>
              <a:rPr lang="en-US" dirty="0" smtClean="0"/>
              <a:t>13-25</a:t>
            </a:r>
            <a:r>
              <a:rPr lang="zh-CN" altLang="en-US" dirty="0" smtClean="0"/>
              <a:t>甲所示，请你协助小芳完成实验探究。</a:t>
            </a:r>
            <a:endParaRPr lang="zh-CN" altLang="en-US" dirty="0"/>
          </a:p>
        </p:txBody>
      </p:sp>
      <p:pic>
        <p:nvPicPr>
          <p:cNvPr id="10" name="20WNW239.EPS" descr="id:214750288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1262" y="444056"/>
            <a:ext cx="3613856" cy="310608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898633" y="2048888"/>
            <a:ext cx="47874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）在某次测量时，电压表的示数如图乙所示，此时灯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两端的电压为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V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1058665" y="3130605"/>
            <a:ext cx="3837799" cy="1338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 （</a:t>
            </a:r>
            <a:r>
              <a:rPr lang="en-US" dirty="0" smtClean="0">
                <a:solidFill>
                  <a:srgbClr val="C00000"/>
                </a:solidFill>
              </a:rPr>
              <a:t>2</a:t>
            </a:r>
            <a:r>
              <a:rPr lang="zh-CN" altLang="en-US" dirty="0" smtClean="0">
                <a:solidFill>
                  <a:srgbClr val="C00000"/>
                </a:solidFill>
              </a:rPr>
              <a:t>）由图甲可知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电压表所用量程为</a:t>
            </a:r>
            <a:r>
              <a:rPr lang="en-US" dirty="0" smtClean="0">
                <a:solidFill>
                  <a:srgbClr val="C00000"/>
                </a:solidFill>
              </a:rPr>
              <a:t>0~3 V,</a:t>
            </a:r>
            <a:r>
              <a:rPr lang="zh-CN" altLang="en-US" dirty="0" smtClean="0">
                <a:solidFill>
                  <a:srgbClr val="C00000"/>
                </a:solidFill>
              </a:rPr>
              <a:t>分度值为</a:t>
            </a:r>
            <a:r>
              <a:rPr lang="en-US" dirty="0" smtClean="0">
                <a:solidFill>
                  <a:srgbClr val="C00000"/>
                </a:solidFill>
              </a:rPr>
              <a:t>0.1 V,</a:t>
            </a:r>
            <a:r>
              <a:rPr lang="zh-CN" altLang="en-US" dirty="0" smtClean="0">
                <a:solidFill>
                  <a:srgbClr val="C00000"/>
                </a:solidFill>
              </a:rPr>
              <a:t>则电压表示数即</a:t>
            </a:r>
            <a:r>
              <a:rPr lang="en-US" dirty="0" smtClean="0">
                <a:solidFill>
                  <a:srgbClr val="C00000"/>
                </a:solidFill>
              </a:rPr>
              <a:t>L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两端电压为</a:t>
            </a:r>
            <a:r>
              <a:rPr lang="en-US" dirty="0" smtClean="0">
                <a:solidFill>
                  <a:srgbClr val="C00000"/>
                </a:solidFill>
              </a:rPr>
              <a:t>1.9 V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812465" y="2513208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1.9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533662" y="3732915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13-25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30468" y="279421"/>
            <a:ext cx="476644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邵阳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小芳在“探究串联电路电压特点”的实验中，连接好了的实物电路图如图</a:t>
            </a:r>
            <a:r>
              <a:rPr lang="en-US" dirty="0" smtClean="0"/>
              <a:t>13-25</a:t>
            </a:r>
            <a:r>
              <a:rPr lang="zh-CN" altLang="en-US" dirty="0" smtClean="0"/>
              <a:t>甲所示，请你协助小芳完成实验探究。</a:t>
            </a:r>
            <a:endParaRPr lang="zh-CN" altLang="en-US" dirty="0"/>
          </a:p>
        </p:txBody>
      </p:sp>
      <p:pic>
        <p:nvPicPr>
          <p:cNvPr id="10" name="20WNW239.EPS" descr="id:214750288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83107" y="387267"/>
            <a:ext cx="2689593" cy="2311688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40978" y="1575922"/>
            <a:ext cx="50397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）闭合开关后，小芳发现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L</a:t>
            </a:r>
            <a:r>
              <a:rPr lang="en-US" baseline="-25000" dirty="0" smtClean="0"/>
              <a:t>2</a:t>
            </a:r>
            <a:r>
              <a:rPr lang="zh-CN" altLang="en-US" dirty="0" smtClean="0"/>
              <a:t>均不发光，电压表有示数且大小接近</a:t>
            </a:r>
            <a:r>
              <a:rPr lang="en-US" dirty="0" smtClean="0"/>
              <a:t>3 V</a:t>
            </a:r>
            <a:r>
              <a:rPr lang="zh-CN" altLang="en-US" dirty="0" smtClean="0"/>
              <a:t>，则电路中出现的故障可能是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发生了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（选填“短路”或“断路”）。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825064" y="3287074"/>
            <a:ext cx="7772398" cy="12899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 （</a:t>
            </a:r>
            <a:r>
              <a:rPr lang="en-US" dirty="0" smtClean="0">
                <a:solidFill>
                  <a:srgbClr val="C00000"/>
                </a:solidFill>
              </a:rPr>
              <a:t>3</a:t>
            </a:r>
            <a:r>
              <a:rPr lang="zh-CN" altLang="en-US" dirty="0" smtClean="0">
                <a:solidFill>
                  <a:srgbClr val="C00000"/>
                </a:solidFill>
              </a:rPr>
              <a:t>）电压表有示数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说明电压表负接线柱与电源负极之间是通路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电压表正接线柱与电源正极之间是通路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且两灯均不亮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说明与电压表并联部分发生了断路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即</a:t>
            </a:r>
            <a:r>
              <a:rPr lang="en-US" dirty="0" smtClean="0">
                <a:solidFill>
                  <a:srgbClr val="C00000"/>
                </a:solidFill>
              </a:rPr>
              <a:t>L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断路。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064531" y="246065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断路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902372" y="2789016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13-25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657537" y="182451"/>
            <a:ext cx="8181663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两种电荷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）正电荷：与丝绸摩擦过的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棒（失去电子）所带的电荷；丝绸带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电。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）负电荷：与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摩擦过的橡胶棒（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电子）所带的电荷；毛皮带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电。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电荷间的相互作用规律：</a:t>
            </a:r>
            <a:r>
              <a:rPr lang="zh-CN" altLang="en-US" dirty="0" smtClean="0"/>
              <a:t>同种电荷相互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，异种电荷相互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，如图</a:t>
            </a:r>
            <a:r>
              <a:rPr lang="en-US" dirty="0" smtClean="0"/>
              <a:t>13-2</a:t>
            </a:r>
            <a:r>
              <a:rPr lang="zh-CN" altLang="en-US" dirty="0" smtClean="0"/>
              <a:t>所示。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13-2</a:t>
            </a:r>
            <a:endParaRPr lang="zh-CN" altLang="en-US" sz="1400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023172" y="563321"/>
            <a:ext cx="7068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玻璃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24710" y="1002516"/>
            <a:ext cx="70108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负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521783" y="1374667"/>
            <a:ext cx="68532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毛坯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32947" y="1760019"/>
            <a:ext cx="65689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954885" y="1362852"/>
            <a:ext cx="63980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得到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5" name="G414.EPS" descr="id:214750255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9361" y="2848138"/>
            <a:ext cx="3166718" cy="1408551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4790255" y="224270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排斥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088286" y="22788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吸引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3" grpId="0"/>
      <p:bldP spid="1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30468" y="279421"/>
            <a:ext cx="476644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邵阳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小芳在“探究串联电路电压特点”的实验中，连接好了的实物电路图如图</a:t>
            </a:r>
            <a:r>
              <a:rPr lang="en-US" dirty="0" smtClean="0"/>
              <a:t>13-25</a:t>
            </a:r>
            <a:r>
              <a:rPr lang="zh-CN" altLang="en-US" dirty="0" smtClean="0"/>
              <a:t>甲所示，请你协助小芳完成实验探究。</a:t>
            </a:r>
            <a:endParaRPr lang="zh-CN" altLang="en-US" dirty="0"/>
          </a:p>
        </p:txBody>
      </p:sp>
      <p:pic>
        <p:nvPicPr>
          <p:cNvPr id="10" name="20WNW239.EPS" descr="id:214750288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0873" y="402015"/>
            <a:ext cx="2615203" cy="224775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40978" y="1575922"/>
            <a:ext cx="5039712" cy="1705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）排除故障后，小芳在测量了灯</a:t>
            </a:r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zh-CN" altLang="en-US" dirty="0" smtClean="0"/>
              <a:t>两端的电压后，断开开关，然后将导线</a:t>
            </a:r>
            <a:r>
              <a:rPr lang="en-US" dirty="0" smtClean="0"/>
              <a:t>AE</a:t>
            </a:r>
            <a:r>
              <a:rPr lang="zh-CN" altLang="en-US" dirty="0" smtClean="0"/>
              <a:t>的</a:t>
            </a:r>
            <a:r>
              <a:rPr lang="en-US" dirty="0" smtClean="0"/>
              <a:t>A</a:t>
            </a:r>
            <a:r>
              <a:rPr lang="zh-CN" altLang="en-US" dirty="0" smtClean="0"/>
              <a:t>端松开，改接到</a:t>
            </a:r>
            <a:r>
              <a:rPr lang="en-US" dirty="0" smtClean="0"/>
              <a:t>D</a:t>
            </a:r>
            <a:r>
              <a:rPr lang="zh-CN" altLang="en-US" dirty="0" smtClean="0"/>
              <a:t>接线柱上，测量灯</a:t>
            </a:r>
            <a:r>
              <a:rPr lang="en-US" dirty="0" smtClean="0"/>
              <a:t>L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两端的电压，这一做法会造成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825064" y="3425743"/>
            <a:ext cx="7772398" cy="8744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 （</a:t>
            </a:r>
            <a:r>
              <a:rPr lang="en-US" dirty="0" smtClean="0">
                <a:solidFill>
                  <a:srgbClr val="C00000"/>
                </a:solidFill>
              </a:rPr>
              <a:t>4</a:t>
            </a:r>
            <a:r>
              <a:rPr lang="zh-CN" altLang="en-US" dirty="0" smtClean="0">
                <a:solidFill>
                  <a:srgbClr val="C00000"/>
                </a:solidFill>
              </a:rPr>
              <a:t>）将导线</a:t>
            </a:r>
            <a:r>
              <a:rPr lang="en-US" dirty="0" smtClean="0">
                <a:solidFill>
                  <a:srgbClr val="C00000"/>
                </a:solidFill>
              </a:rPr>
              <a:t>AE</a:t>
            </a:r>
            <a:r>
              <a:rPr lang="zh-CN" altLang="en-US" dirty="0" smtClean="0">
                <a:solidFill>
                  <a:srgbClr val="C00000"/>
                </a:solidFill>
              </a:rPr>
              <a:t>的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端改接到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接线柱上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其他位置不变动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电压表与灯</a:t>
            </a:r>
            <a:r>
              <a:rPr lang="en-US" dirty="0" smtClean="0">
                <a:solidFill>
                  <a:srgbClr val="C00000"/>
                </a:solidFill>
              </a:rPr>
              <a:t>L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zh-CN" altLang="en-US" dirty="0" smtClean="0">
                <a:solidFill>
                  <a:srgbClr val="C00000"/>
                </a:solidFill>
              </a:rPr>
              <a:t>并联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但正、负接线柱接反了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闭合开关后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会造成指针反偏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损坏电压表。</a:t>
            </a:r>
          </a:p>
        </p:txBody>
      </p:sp>
      <p:sp>
        <p:nvSpPr>
          <p:cNvPr id="15" name="矩形 14"/>
          <p:cNvSpPr/>
          <p:nvPr/>
        </p:nvSpPr>
        <p:spPr>
          <a:xfrm>
            <a:off x="1836521" y="286005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电压表损坏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651649" y="2848009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13-25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689068" y="319086"/>
            <a:ext cx="8181663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验电器作用：</a:t>
            </a:r>
            <a:r>
              <a:rPr lang="zh-CN" altLang="en-US" u="sng" dirty="0" smtClean="0"/>
              <a:t>　　　　　　　　　</a:t>
            </a:r>
            <a:r>
              <a:rPr lang="zh-CN" altLang="en-US" dirty="0" smtClean="0"/>
              <a:t>。工作原理：同种电荷相互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，如图</a:t>
            </a:r>
            <a:r>
              <a:rPr lang="en-US" dirty="0" smtClean="0"/>
              <a:t>13-3</a:t>
            </a:r>
            <a:r>
              <a:rPr lang="zh-CN" altLang="en-US" dirty="0" smtClean="0"/>
              <a:t>所示。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zh-CN" altLang="en-US" dirty="0" smtClean="0"/>
              <a:t>实验表明，物体带电时，它的尖端容易产生放电现象，这种现象叫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7.</a:t>
            </a:r>
            <a:r>
              <a:rPr lang="zh-CN" altLang="en-US" b="1" dirty="0" smtClean="0"/>
              <a:t>静电现象的应用和防护：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）应用：静电喷涂、静电除尘、静电复印等。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）防护：利用尖端放电现象，在建筑物的高处安装</a:t>
            </a:r>
            <a:r>
              <a:rPr lang="zh-CN" altLang="en-US" u="sng" dirty="0" smtClean="0"/>
              <a:t>　　  　　</a:t>
            </a:r>
            <a:r>
              <a:rPr lang="zh-CN" altLang="en-US" dirty="0" smtClean="0"/>
              <a:t>，可以避免雷电直接袭击建筑物。</a:t>
            </a:r>
            <a:r>
              <a:rPr lang="en-US" dirty="0" smtClean="0"/>
              <a:t> </a:t>
            </a:r>
            <a:endParaRPr lang="zh-CN" altLang="en-US" sz="1400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435774" y="259080"/>
            <a:ext cx="198382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检验物体是否带电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482267" y="256199"/>
            <a:ext cx="70108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排斥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76734" y="2714044"/>
            <a:ext cx="123974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尖端放电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359204" y="3985780"/>
            <a:ext cx="1024257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避雷针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G415.EPS" descr="id:214750256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4481" y="991688"/>
            <a:ext cx="2194883" cy="1271147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983420" y="1935139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3849" y="658576"/>
            <a:ext cx="8100005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基本电路的组成：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）电源是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的装置。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）用电器是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的装置。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）导线是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的元件。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）开关的作用是</a:t>
            </a:r>
            <a:r>
              <a:rPr lang="zh-CN" altLang="en-US" u="sng" dirty="0" smtClean="0"/>
              <a:t>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888435" y="631324"/>
            <a:ext cx="435056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电源　        　    　      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　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490951" y="995555"/>
            <a:ext cx="194388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提供电源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384847" y="1436037"/>
            <a:ext cx="128799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消耗电能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9018" y="274432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电路的组成和连接方式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12" name="G416.EPS" descr="id:214750257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5333" y="1186902"/>
            <a:ext cx="3589274" cy="3080297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6141075" y="433149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13-4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2214762" y="191267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输送电能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742113" y="234136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控制电路的通断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030179" y="66152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用电器</a:t>
            </a:r>
            <a:endParaRPr lang="zh-CN" altLang="en-US" dirty="0"/>
          </a:p>
        </p:txBody>
      </p:sp>
      <p:sp>
        <p:nvSpPr>
          <p:cNvPr id="19" name="矩形 18"/>
          <p:cNvSpPr/>
          <p:nvPr/>
        </p:nvSpPr>
        <p:spPr>
          <a:xfrm>
            <a:off x="5281222" y="63202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导线</a:t>
            </a:r>
            <a:endParaRPr lang="zh-CN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6397131" y="617278"/>
            <a:ext cx="715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 开关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  <p:bldP spid="17" grpId="0" autoUpdateAnimBg="0"/>
      <p:bldP spid="18" grpId="0" autoUpdateAnimBg="0"/>
      <p:bldP spid="14" grpId="0"/>
      <p:bldP spid="15" grpId="0"/>
      <p:bldP spid="16" grpId="0"/>
      <p:bldP spid="19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3849" y="298091"/>
            <a:ext cx="8047251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电路的三种状态：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）短路的特征是电路中的电流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，被短路的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用电器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（选填“有”或“没有”）电流通过。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）如图</a:t>
            </a:r>
            <a:r>
              <a:rPr lang="en-US" dirty="0" smtClean="0"/>
              <a:t>13-5</a:t>
            </a:r>
            <a:r>
              <a:rPr lang="zh-CN" altLang="en-US" dirty="0" smtClean="0"/>
              <a:t>所示的电路，当开关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断开时，电路处于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状态；当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闭合、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断开时，电路处于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状态；当开关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都闭合时，电路处于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状态。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）两种最常见的电路故障：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电路图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）定义：用规定的符号来表示电路连接情况的图叫电路图。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）必须熟悉各种常见电路元件的符号。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818540" y="250850"/>
            <a:ext cx="2606900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通路　     　   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　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512783" y="1069573"/>
            <a:ext cx="100181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没有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189473" y="634623"/>
            <a:ext cx="83972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很大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2" name="G417.EPS" descr="id:214750258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85431" y="242269"/>
            <a:ext cx="1429161" cy="1327562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7854262" y="972511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13-5</a:t>
            </a:r>
            <a:endParaRPr lang="zh-CN" altLang="en-US" sz="1400" dirty="0" smtClean="0"/>
          </a:p>
        </p:txBody>
      </p:sp>
      <p:sp>
        <p:nvSpPr>
          <p:cNvPr id="14" name="矩形 13"/>
          <p:cNvSpPr/>
          <p:nvPr/>
        </p:nvSpPr>
        <p:spPr>
          <a:xfrm>
            <a:off x="6946314" y="151840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断路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08754" y="19298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通路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43634" y="23870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短路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917826" y="2783324"/>
            <a:ext cx="15533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短路　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726320" y="32605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断路</a:t>
            </a:r>
            <a:endParaRPr lang="zh-CN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4611691" y="31154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短路</a:t>
            </a:r>
            <a:endParaRPr lang="zh-CN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4751388" y="2778962"/>
            <a:ext cx="715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 断路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  <p:bldP spid="17" grpId="0" autoUpdateAnimBg="0"/>
      <p:bldP spid="18" grpId="0" autoUpdateAnimBg="0"/>
      <p:bldP spid="14" grpId="0"/>
      <p:bldP spid="15" grpId="0"/>
      <p:bldP spid="16" grpId="0"/>
      <p:bldP spid="19" grpId="0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809296" y="693682"/>
          <a:ext cx="7945821" cy="3909849"/>
        </p:xfrm>
        <a:graphic>
          <a:graphicData uri="http://schemas.openxmlformats.org/drawingml/2006/table">
            <a:tbl>
              <a:tblPr/>
              <a:tblGrid>
                <a:gridCol w="924911"/>
                <a:gridCol w="3274589"/>
                <a:gridCol w="374632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连接方式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串联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并联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定义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把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元件逐个顺次连接起来的电路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把元件并列的连接起来的电路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特征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电路中只有</a:t>
                      </a: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条电流路径，一处断开所有用电器都停止工作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电路中的电流路径至少有</a:t>
                      </a: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条，各支路中的元件独立工作，互不影响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开关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作用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控制整个电路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干路中的开关控制</a:t>
                      </a: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电路。支路中的开关控制所在支路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81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电路图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3849" y="171967"/>
            <a:ext cx="804725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两种电路连接方式的比较</a:t>
            </a:r>
            <a:endParaRPr lang="zh-CN" altLang="en-US" b="1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173791" y="1400783"/>
            <a:ext cx="529530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一　</a:t>
            </a:r>
            <a:endParaRPr lang="zh-CN" altLang="en-US" sz="1700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786251" y="1419601"/>
            <a:ext cx="636058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+mn-ea"/>
              </a:rPr>
              <a:t>两</a:t>
            </a:r>
            <a:endParaRPr lang="zh-CN" altLang="en-US" sz="1700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071577" y="2196069"/>
            <a:ext cx="744084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+mn-ea"/>
              </a:rPr>
              <a:t>整个</a:t>
            </a:r>
            <a:endParaRPr lang="zh-CN" altLang="en-US" sz="1700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220162" name="G418.E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2993" y="3163613"/>
            <a:ext cx="1716310" cy="1198179"/>
          </a:xfrm>
          <a:prstGeom prst="rect">
            <a:avLst/>
          </a:prstGeom>
          <a:noFill/>
        </p:spPr>
      </p:pic>
      <p:pic>
        <p:nvPicPr>
          <p:cNvPr id="220161" name="G419.E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06510" y="3184635"/>
            <a:ext cx="1874738" cy="13137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  <p:bldP spid="17" grpId="0" autoUpdateAnimBg="0"/>
      <p:bldP spid="18" grpId="0" autoUpdateAnimBg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3362</TotalTime>
  <Words>5399</Words>
  <Application>Microsoft Office PowerPoint</Application>
  <PresentationFormat>全屏显示(16:9)</PresentationFormat>
  <Paragraphs>499</Paragraphs>
  <Slides>50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50</vt:i4>
      </vt:variant>
    </vt:vector>
  </HeadingPairs>
  <TitlesOfParts>
    <vt:vector size="51" baseType="lpstr"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2018-08-24T06:22:56Z</dcterms:created>
  <dcterms:modified xsi:type="dcterms:W3CDTF">2020-04-08T09:02:40Z</dcterms:modified>
  <cp:category/>
</cp:coreProperties>
</file>