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80" r:id="rId3"/>
    <p:sldId id="295" r:id="rId4"/>
    <p:sldId id="306" r:id="rId5"/>
    <p:sldId id="305" r:id="rId6"/>
    <p:sldId id="338" r:id="rId7"/>
    <p:sldId id="339" r:id="rId8"/>
    <p:sldId id="307" r:id="rId9"/>
    <p:sldId id="303" r:id="rId10"/>
    <p:sldId id="344" r:id="rId11"/>
    <p:sldId id="304" r:id="rId12"/>
    <p:sldId id="340" r:id="rId13"/>
    <p:sldId id="345" r:id="rId14"/>
    <p:sldId id="310" r:id="rId15"/>
    <p:sldId id="318" r:id="rId16"/>
    <p:sldId id="346" r:id="rId17"/>
    <p:sldId id="313" r:id="rId18"/>
    <p:sldId id="311" r:id="rId19"/>
    <p:sldId id="314" r:id="rId20"/>
    <p:sldId id="347" r:id="rId21"/>
    <p:sldId id="341" r:id="rId22"/>
    <p:sldId id="342" r:id="rId23"/>
    <p:sldId id="312" r:id="rId24"/>
    <p:sldId id="319" r:id="rId25"/>
    <p:sldId id="320" r:id="rId26"/>
    <p:sldId id="348" r:id="rId27"/>
    <p:sldId id="322" r:id="rId28"/>
    <p:sldId id="323" r:id="rId29"/>
    <p:sldId id="324" r:id="rId30"/>
    <p:sldId id="325" r:id="rId31"/>
    <p:sldId id="343" r:id="rId32"/>
    <p:sldId id="326" r:id="rId33"/>
    <p:sldId id="351" r:id="rId34"/>
    <p:sldId id="327" r:id="rId35"/>
    <p:sldId id="328" r:id="rId36"/>
    <p:sldId id="352" r:id="rId37"/>
    <p:sldId id="330" r:id="rId38"/>
    <p:sldId id="331" r:id="rId39"/>
  </p:sldIdLst>
  <p:sldSz cx="9144000" cy="5143500" type="screen16x9"/>
  <p:notesSz cx="6760845" cy="994219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0FA096"/>
    <a:srgbClr val="006762"/>
    <a:srgbClr val="6FB52F"/>
    <a:srgbClr val="99CA6C"/>
    <a:srgbClr val="316A2C"/>
    <a:srgbClr val="5AB430"/>
    <a:srgbClr val="B18147"/>
    <a:srgbClr val="7F4E21"/>
    <a:srgbClr val="A27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9801" autoAdjust="0"/>
    <p:restoredTop sz="94675" autoAdjust="0"/>
  </p:normalViewPr>
  <p:slideViewPr>
    <p:cSldViewPr snapToGrid="0">
      <p:cViewPr varScale="1">
        <p:scale>
          <a:sx n="67" d="100"/>
          <a:sy n="67" d="100"/>
        </p:scale>
        <p:origin x="-108" y="-1326"/>
      </p:cViewPr>
      <p:guideLst>
        <p:guide orient="horz" pos="162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image" Target="../media/image1.jpeg"/><Relationship Id="rId2" Type="http://schemas.openxmlformats.org/officeDocument/2006/relationships/tags" Target="../tags/tag6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0" Type="http://schemas.openxmlformats.org/officeDocument/2006/relationships/tags" Target="../tags/tag24.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t="9387" b="34447"/>
          <a:stretch>
            <a:fillRect/>
          </a:stretch>
        </p:blipFill>
        <p:spPr>
          <a:xfrm>
            <a:off x="1" y="-1"/>
            <a:ext cx="9143999" cy="3406715"/>
          </a:xfrm>
          <a:prstGeom prst="rect">
            <a:avLst/>
          </a:prstGeom>
        </p:spPr>
      </p:pic>
      <p:sp>
        <p:nvSpPr>
          <p:cNvPr id="5" name="矩形 4"/>
          <p:cNvSpPr/>
          <p:nvPr>
            <p:custDataLst>
              <p:tags r:id="rId4"/>
            </p:custDataLst>
          </p:nvPr>
        </p:nvSpPr>
        <p:spPr>
          <a:xfrm>
            <a:off x="0" y="4227910"/>
            <a:ext cx="9144000" cy="9155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6" name="等腰三角形 5"/>
          <p:cNvSpPr/>
          <p:nvPr>
            <p:custDataLst>
              <p:tags r:id="rId5"/>
            </p:custDataLst>
          </p:nvPr>
        </p:nvSpPr>
        <p:spPr>
          <a:xfrm rot="5400000" flipV="1">
            <a:off x="3140273" y="-860226"/>
            <a:ext cx="2863453" cy="9144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7" name="直角三角形 6"/>
          <p:cNvSpPr/>
          <p:nvPr>
            <p:custDataLst>
              <p:tags r:id="rId6"/>
            </p:custDataLst>
          </p:nvPr>
        </p:nvSpPr>
        <p:spPr>
          <a:xfrm>
            <a:off x="0" y="2715816"/>
            <a:ext cx="9144000" cy="2427684"/>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8" name="直角三角形 7"/>
          <p:cNvSpPr/>
          <p:nvPr>
            <p:custDataLst>
              <p:tags r:id="rId7"/>
            </p:custDataLst>
          </p:nvPr>
        </p:nvSpPr>
        <p:spPr>
          <a:xfrm flipH="1">
            <a:off x="0" y="2286000"/>
            <a:ext cx="9144000" cy="2859881"/>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2" name="标题 1"/>
          <p:cNvSpPr>
            <a:spLocks noGrp="1"/>
          </p:cNvSpPr>
          <p:nvPr>
            <p:ph type="ctrTitle" hasCustomPrompt="1"/>
            <p:custDataLst>
              <p:tags r:id="rId8"/>
            </p:custDataLst>
          </p:nvPr>
        </p:nvSpPr>
        <p:spPr>
          <a:xfrm>
            <a:off x="5000625" y="3460763"/>
            <a:ext cx="4076700" cy="790186"/>
          </a:xfrm>
          <a:noFill/>
        </p:spPr>
        <p:txBody>
          <a:bodyPr anchor="b">
            <a:normAutofit/>
          </a:bodyPr>
          <a:lstStyle>
            <a:lvl1pPr algn="r">
              <a:defRPr sz="3600" b="1">
                <a:solidFill>
                  <a:srgbClr val="000000"/>
                </a:solidFill>
              </a:defRPr>
            </a:lvl1pPr>
          </a:lstStyle>
          <a:p>
            <a:r>
              <a:rPr lang="zh-CN" altLang="en-US" noProof="1"/>
              <a:t>单击此处编辑标题</a:t>
            </a:r>
            <a:endParaRPr lang="zh-CN" altLang="en-US" noProof="1"/>
          </a:p>
        </p:txBody>
      </p:sp>
      <p:sp>
        <p:nvSpPr>
          <p:cNvPr id="3" name="副标题 2"/>
          <p:cNvSpPr>
            <a:spLocks noGrp="1"/>
          </p:cNvSpPr>
          <p:nvPr>
            <p:ph type="subTitle" idx="1"/>
            <p:custDataLst>
              <p:tags r:id="rId9"/>
            </p:custDataLst>
          </p:nvPr>
        </p:nvSpPr>
        <p:spPr>
          <a:xfrm>
            <a:off x="5000625" y="4304997"/>
            <a:ext cx="4076700" cy="378000"/>
          </a:xfrm>
          <a:noFill/>
        </p:spPr>
        <p:txBody>
          <a:bodyPr>
            <a:normAutofit/>
          </a:bodyPr>
          <a:lstStyle>
            <a:lvl1pPr marL="0" indent="0" algn="r">
              <a:buNone/>
              <a:defRPr sz="1800">
                <a:solidFill>
                  <a:srgbClr val="000000"/>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endParaRPr lang="zh-CN" altLang="en-US" noProof="1"/>
          </a:p>
        </p:txBody>
      </p:sp>
      <p:sp>
        <p:nvSpPr>
          <p:cNvPr id="9" name="日期占位符 3"/>
          <p:cNvSpPr>
            <a:spLocks noGrp="1"/>
          </p:cNvSpPr>
          <p:nvPr>
            <p:ph type="dt" sz="half" idx="10"/>
            <p:custDataLst>
              <p:tags r:id="rId10"/>
            </p:custDataLst>
          </p:nvPr>
        </p:nvSpPr>
        <p:spPr/>
        <p:txBody>
          <a:bodyPr/>
          <a:lstStyle>
            <a:lvl1pPr>
              <a:defRPr/>
            </a:lvl1pPr>
          </a:lstStyle>
          <a:p>
            <a:fld id="{B1AA9239-D668-474B-AEC1-AED18A126247}" type="datetimeFigureOut">
              <a:rPr lang="zh-CN" altLang="en-US" smtClean="0"/>
            </a:fld>
            <a:endParaRPr lang="zh-CN" altLang="en-US"/>
          </a:p>
        </p:txBody>
      </p:sp>
      <p:sp>
        <p:nvSpPr>
          <p:cNvPr id="10" name="页脚占位符 4"/>
          <p:cNvSpPr>
            <a:spLocks noGrp="1"/>
          </p:cNvSpPr>
          <p:nvPr>
            <p:ph type="ftr" sz="quarter" idx="11"/>
            <p:custDataLst>
              <p:tags r:id="rId11"/>
            </p:custDataLst>
          </p:nvPr>
        </p:nvSpPr>
        <p:spPr/>
        <p:txBody>
          <a:bodyPr/>
          <a:lstStyle>
            <a:lvl1pPr>
              <a:defRPr/>
            </a:lvl1pPr>
          </a:lstStyle>
          <a:p>
            <a:endParaRPr lang="zh-CN" altLang="en-US"/>
          </a:p>
        </p:txBody>
      </p:sp>
      <p:sp>
        <p:nvSpPr>
          <p:cNvPr id="11" name="灯片编号占位符 5"/>
          <p:cNvSpPr>
            <a:spLocks noGrp="1"/>
          </p:cNvSpPr>
          <p:nvPr>
            <p:ph type="sldNum" sz="quarter" idx="12"/>
            <p:custDataLst>
              <p:tags r:id="rId12"/>
            </p:custDataLst>
          </p:nvPr>
        </p:nvSpPr>
        <p:spPr/>
        <p:txBody>
          <a:bodyPr/>
          <a:lstStyle>
            <a:lvl1pPr>
              <a:defRPr/>
            </a:lvl1pPr>
          </a:lstStyle>
          <a:p>
            <a:fld id="{3D5D4752-0CE7-4497-9789-8CD18D74C975}" type="slidenum">
              <a:rPr lang="zh-CN" altLang="en-US" smtClean="0"/>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2"/>
            </p:custDataLst>
          </p:nvPr>
        </p:nvSpPr>
        <p:spPr>
          <a:xfrm>
            <a:off x="502448" y="714381"/>
            <a:ext cx="8139178" cy="4041680"/>
          </a:xfrm>
        </p:spPr>
        <p:txBody>
          <a:bodyPr/>
          <a:lstStyle>
            <a:lvl1pPr>
              <a:defRPr/>
            </a:lvl1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3" name="日期占位符 3"/>
          <p:cNvSpPr>
            <a:spLocks noGrp="1"/>
          </p:cNvSpPr>
          <p:nvPr>
            <p:ph type="dt" sz="half" idx="14"/>
            <p:custDataLst>
              <p:tags r:id="rId3"/>
            </p:custDataLst>
          </p:nvPr>
        </p:nvSpPr>
        <p:spPr/>
        <p:txBody>
          <a:bodyPr/>
          <a:lstStyle>
            <a:lvl1pPr>
              <a:defRPr/>
            </a:lvl1pPr>
          </a:lstStyle>
          <a:p>
            <a:pPr>
              <a:defRPr/>
            </a:pPr>
            <a:endParaRPr lang="zh-CN" altLang="en-US"/>
          </a:p>
        </p:txBody>
      </p:sp>
      <p:sp>
        <p:nvSpPr>
          <p:cNvPr id="4" name="页脚占位符 4"/>
          <p:cNvSpPr>
            <a:spLocks noGrp="1"/>
          </p:cNvSpPr>
          <p:nvPr>
            <p:ph type="ftr" sz="quarter" idx="15"/>
            <p:custDataLst>
              <p:tags r:id="rId4"/>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6"/>
            <p:custDataLst>
              <p:tags r:id="rId5"/>
            </p:custDataLst>
          </p:nvPr>
        </p:nvSpPr>
        <p:spPr/>
        <p:txBody>
          <a:bodyPr/>
          <a:lstStyle>
            <a:lvl1pPr>
              <a:defRPr/>
            </a:lvl1pPr>
          </a:lstStyle>
          <a:p>
            <a:pPr>
              <a:defRPr/>
            </a:pPr>
            <a:fld id="{5E5EBB0C-5A13-436A-8D2C-3DC1B1265DA7}" type="slidenum">
              <a:rPr lang="zh-CN" altLang="en-US"/>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3" name="图片 1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t="9387" b="34447"/>
          <a:stretch>
            <a:fillRect/>
          </a:stretch>
        </p:blipFill>
        <p:spPr>
          <a:xfrm>
            <a:off x="1" y="-1"/>
            <a:ext cx="9143999" cy="3406715"/>
          </a:xfrm>
          <a:prstGeom prst="rect">
            <a:avLst/>
          </a:prstGeom>
        </p:spPr>
      </p:pic>
      <p:sp>
        <p:nvSpPr>
          <p:cNvPr id="5" name="矩形 4"/>
          <p:cNvSpPr/>
          <p:nvPr>
            <p:custDataLst>
              <p:tags r:id="rId4"/>
            </p:custDataLst>
          </p:nvPr>
        </p:nvSpPr>
        <p:spPr>
          <a:xfrm>
            <a:off x="0" y="4227910"/>
            <a:ext cx="9144000" cy="9155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6" name="等腰三角形 5"/>
          <p:cNvSpPr/>
          <p:nvPr>
            <p:custDataLst>
              <p:tags r:id="rId5"/>
            </p:custDataLst>
          </p:nvPr>
        </p:nvSpPr>
        <p:spPr>
          <a:xfrm rot="5400000" flipV="1">
            <a:off x="3140273" y="-860226"/>
            <a:ext cx="2863453" cy="9144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7" name="直角三角形 6"/>
          <p:cNvSpPr/>
          <p:nvPr>
            <p:custDataLst>
              <p:tags r:id="rId6"/>
            </p:custDataLst>
          </p:nvPr>
        </p:nvSpPr>
        <p:spPr>
          <a:xfrm>
            <a:off x="0" y="2715816"/>
            <a:ext cx="9144000" cy="2427684"/>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8" name="直角三角形 7"/>
          <p:cNvSpPr/>
          <p:nvPr>
            <p:custDataLst>
              <p:tags r:id="rId7"/>
            </p:custDataLst>
          </p:nvPr>
        </p:nvSpPr>
        <p:spPr>
          <a:xfrm flipH="1">
            <a:off x="0" y="2283619"/>
            <a:ext cx="9144000" cy="2859881"/>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2" name="标题 1"/>
          <p:cNvSpPr>
            <a:spLocks noGrp="1"/>
          </p:cNvSpPr>
          <p:nvPr>
            <p:ph type="title" hasCustomPrompt="1"/>
            <p:custDataLst>
              <p:tags r:id="rId8"/>
            </p:custDataLst>
          </p:nvPr>
        </p:nvSpPr>
        <p:spPr>
          <a:xfrm>
            <a:off x="5572125" y="3217545"/>
            <a:ext cx="3319463" cy="881539"/>
          </a:xfrm>
        </p:spPr>
        <p:txBody>
          <a:bodyPr rIns="25400" rtlCol="0" anchor="b">
            <a:noAutofit/>
          </a:bodyPr>
          <a:lstStyle>
            <a:lvl1pPr marL="0" marR="0" algn="r" defTabSz="914400" rtl="0" eaLnBrk="1" fontAlgn="auto" latinLnBrk="0" hangingPunct="1">
              <a:lnSpc>
                <a:spcPct val="100000"/>
              </a:lnSpc>
              <a:buNone/>
              <a:defRPr kumimoji="0" lang="zh-CN" altLang="en-US" sz="4950" b="1" i="0" u="none" strike="noStrike" kern="1200" cap="none" spc="6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编辑标题</a:t>
            </a:r>
            <a:endParaRPr noProof="1">
              <a:sym typeface="+mn-ea"/>
            </a:endParaRPr>
          </a:p>
        </p:txBody>
      </p:sp>
      <p:sp>
        <p:nvSpPr>
          <p:cNvPr id="14" name="文本占位符 13"/>
          <p:cNvSpPr>
            <a:spLocks noGrp="1"/>
          </p:cNvSpPr>
          <p:nvPr>
            <p:ph type="body" sz="quarter" idx="14" hasCustomPrompt="1"/>
            <p:custDataLst>
              <p:tags r:id="rId9"/>
            </p:custDataLst>
          </p:nvPr>
        </p:nvSpPr>
        <p:spPr>
          <a:xfrm>
            <a:off x="5572124" y="4155524"/>
            <a:ext cx="3319358" cy="518510"/>
          </a:xfrm>
        </p:spPr>
        <p:txBody>
          <a:bodyPr>
            <a:normAutofit/>
          </a:bodyPr>
          <a:lstStyle>
            <a:lvl1pPr marL="0" indent="0" algn="r">
              <a:buNone/>
              <a:defRPr sz="2400">
                <a:solidFill>
                  <a:srgbClr val="2747BE"/>
                </a:solidFill>
              </a:defRPr>
            </a:lvl1pPr>
            <a:lvl2pPr marL="342900" indent="0">
              <a:buNone/>
              <a:defRPr/>
            </a:lvl2pPr>
          </a:lstStyle>
          <a:p>
            <a:pPr lvl="0"/>
            <a:r>
              <a:rPr lang="zh-CN" altLang="en-US" noProof="1"/>
              <a:t>编辑文本</a:t>
            </a:r>
            <a:endParaRPr lang="zh-CN" altLang="en-US" noProof="1"/>
          </a:p>
        </p:txBody>
      </p:sp>
      <p:sp>
        <p:nvSpPr>
          <p:cNvPr id="9" name="日期占位符 2"/>
          <p:cNvSpPr>
            <a:spLocks noGrp="1"/>
          </p:cNvSpPr>
          <p:nvPr>
            <p:ph type="dt" sz="half" idx="15"/>
            <p:custDataLst>
              <p:tags r:id="rId10"/>
            </p:custDataLst>
          </p:nvPr>
        </p:nvSpPr>
        <p:spPr/>
        <p:txBody>
          <a:bodyPr/>
          <a:lstStyle>
            <a:lvl1pPr>
              <a:defRPr/>
            </a:lvl1pPr>
          </a:lstStyle>
          <a:p>
            <a:pPr>
              <a:defRPr/>
            </a:pPr>
            <a:endParaRPr lang="zh-CN" altLang="en-US"/>
          </a:p>
        </p:txBody>
      </p:sp>
      <p:sp>
        <p:nvSpPr>
          <p:cNvPr id="10" name="页脚占位符 3"/>
          <p:cNvSpPr>
            <a:spLocks noGrp="1"/>
          </p:cNvSpPr>
          <p:nvPr>
            <p:ph type="ftr" sz="quarter" idx="16"/>
            <p:custDataLst>
              <p:tags r:id="rId11"/>
            </p:custDataLst>
          </p:nvPr>
        </p:nvSpPr>
        <p:spPr/>
        <p:txBody>
          <a:bodyPr/>
          <a:lstStyle>
            <a:lvl1pPr>
              <a:defRPr/>
            </a:lvl1pPr>
          </a:lstStyle>
          <a:p>
            <a:pPr>
              <a:defRPr/>
            </a:pPr>
            <a:endParaRPr lang="zh-CN" altLang="en-US"/>
          </a:p>
        </p:txBody>
      </p:sp>
      <p:sp>
        <p:nvSpPr>
          <p:cNvPr id="11" name="灯片编号占位符 4"/>
          <p:cNvSpPr>
            <a:spLocks noGrp="1"/>
          </p:cNvSpPr>
          <p:nvPr>
            <p:ph type="sldNum" sz="quarter" idx="17"/>
            <p:custDataLst>
              <p:tags r:id="rId12"/>
            </p:custDataLst>
          </p:nvPr>
        </p:nvSpPr>
        <p:spPr/>
        <p:txBody>
          <a:bodyPr/>
          <a:lstStyle>
            <a:lvl1pPr>
              <a:defRPr/>
            </a:lvl1pPr>
          </a:lstStyle>
          <a:p>
            <a:pPr>
              <a:defRPr/>
            </a:pPr>
            <a:fld id="{4FC38A87-77AC-48C7-9F0B-A360E0E07000}" type="slidenum">
              <a:rPr lang="zh-CN" altLang="en-US"/>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332426"/>
            <a:ext cx="8139178" cy="331473"/>
          </a:xfrm>
        </p:spPr>
        <p:txBody>
          <a:bodyPr rtlCol="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3"/>
            </p:custDataLst>
          </p:nvPr>
        </p:nvSpPr>
        <p:spPr>
          <a:xfrm>
            <a:off x="502412" y="714381"/>
            <a:ext cx="8139178" cy="4041680"/>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4"/>
            </p:custDataLst>
          </p:nvPr>
        </p:nvSpPr>
        <p:spPr/>
        <p:txBody>
          <a:bodyPr/>
          <a:lstStyle>
            <a:lvl1pPr>
              <a:defRPr/>
            </a:lvl1pPr>
          </a:lstStyle>
          <a:p>
            <a:fld id="{B1AA9239-D668-474B-AEC1-AED18A126247}"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fld id="{3D5D4752-0CE7-4497-9789-8CD18D74C975}" type="slidenum">
              <a:rPr lang="zh-CN" altLang="en-US" smtClean="0"/>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5" name="Freeform 6"/>
          <p:cNvSpPr>
            <a:spLocks noChangeArrowheads="1"/>
          </p:cNvSpPr>
          <p:nvPr>
            <p:custDataLst>
              <p:tags r:id="rId2"/>
            </p:custDataLst>
          </p:nvPr>
        </p:nvSpPr>
        <p:spPr bwMode="auto">
          <a:xfrm>
            <a:off x="0" y="2909888"/>
            <a:ext cx="3744516" cy="2233613"/>
          </a:xfrm>
          <a:custGeom>
            <a:avLst/>
            <a:gdLst>
              <a:gd name="T0" fmla="*/ 0 w 2348"/>
              <a:gd name="T1" fmla="*/ 0 h 1407"/>
              <a:gd name="T2" fmla="*/ 2348 w 2348"/>
              <a:gd name="T3" fmla="*/ 1407 h 1407"/>
              <a:gd name="T4" fmla="*/ 0 w 2348"/>
              <a:gd name="T5" fmla="*/ 1407 h 1407"/>
              <a:gd name="T6" fmla="*/ 0 w 2348"/>
              <a:gd name="T7" fmla="*/ 0 h 1407"/>
            </a:gdLst>
            <a:ahLst/>
            <a:cxnLst>
              <a:cxn ang="0">
                <a:pos x="T0" y="T1"/>
              </a:cxn>
              <a:cxn ang="0">
                <a:pos x="T2" y="T3"/>
              </a:cxn>
              <a:cxn ang="0">
                <a:pos x="T4" y="T5"/>
              </a:cxn>
              <a:cxn ang="0">
                <a:pos x="T6" y="T7"/>
              </a:cxn>
            </a:cxnLst>
            <a:rect l="0" t="0" r="r" b="b"/>
            <a:pathLst>
              <a:path w="2348" h="1407">
                <a:moveTo>
                  <a:pt x="0" y="0"/>
                </a:moveTo>
                <a:lnTo>
                  <a:pt x="2348" y="1407"/>
                </a:lnTo>
                <a:lnTo>
                  <a:pt x="0" y="1407"/>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91434" tIns="45717" rIns="91434" bIns="45717"/>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350"/>
          </a:p>
        </p:txBody>
      </p:sp>
      <p:sp>
        <p:nvSpPr>
          <p:cNvPr id="6" name="Freeform 7"/>
          <p:cNvSpPr>
            <a:spLocks noChangeArrowheads="1"/>
          </p:cNvSpPr>
          <p:nvPr>
            <p:custDataLst>
              <p:tags r:id="rId3"/>
            </p:custDataLst>
          </p:nvPr>
        </p:nvSpPr>
        <p:spPr bwMode="auto">
          <a:xfrm>
            <a:off x="2122885" y="3300413"/>
            <a:ext cx="7021115" cy="1843088"/>
          </a:xfrm>
          <a:custGeom>
            <a:avLst/>
            <a:gdLst>
              <a:gd name="T0" fmla="*/ 4403 w 4403"/>
              <a:gd name="T1" fmla="*/ 0 h 1161"/>
              <a:gd name="T2" fmla="*/ 4403 w 4403"/>
              <a:gd name="T3" fmla="*/ 1161 h 1161"/>
              <a:gd name="T4" fmla="*/ 0 w 4403"/>
              <a:gd name="T5" fmla="*/ 1161 h 1161"/>
              <a:gd name="T6" fmla="*/ 4403 w 4403"/>
              <a:gd name="T7" fmla="*/ 0 h 1161"/>
            </a:gdLst>
            <a:ahLst/>
            <a:cxnLst>
              <a:cxn ang="0">
                <a:pos x="T0" y="T1"/>
              </a:cxn>
              <a:cxn ang="0">
                <a:pos x="T2" y="T3"/>
              </a:cxn>
              <a:cxn ang="0">
                <a:pos x="T4" y="T5"/>
              </a:cxn>
              <a:cxn ang="0">
                <a:pos x="T6" y="T7"/>
              </a:cxn>
            </a:cxnLst>
            <a:rect l="0" t="0" r="r" b="b"/>
            <a:pathLst>
              <a:path w="4403" h="1161">
                <a:moveTo>
                  <a:pt x="4403" y="0"/>
                </a:moveTo>
                <a:lnTo>
                  <a:pt x="4403" y="1161"/>
                </a:lnTo>
                <a:lnTo>
                  <a:pt x="0" y="1161"/>
                </a:lnTo>
                <a:lnTo>
                  <a:pt x="4403"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lIns="91434" tIns="45717" rIns="91434" bIns="45717"/>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350"/>
          </a:p>
        </p:txBody>
      </p:sp>
      <p:sp>
        <p:nvSpPr>
          <p:cNvPr id="7" name="直接连接符 11"/>
          <p:cNvSpPr>
            <a:spLocks noChangeShapeType="1"/>
          </p:cNvSpPr>
          <p:nvPr>
            <p:custDataLst>
              <p:tags r:id="rId4"/>
            </p:custDataLst>
          </p:nvPr>
        </p:nvSpPr>
        <p:spPr bwMode="auto">
          <a:xfrm>
            <a:off x="1440656" y="2093119"/>
            <a:ext cx="3914775" cy="1191"/>
          </a:xfrm>
          <a:prstGeom prst="line">
            <a:avLst/>
          </a:prstGeom>
          <a:noFill/>
          <a:ln w="6350">
            <a:solidFill>
              <a:schemeClr val="accent1"/>
            </a:solidFill>
            <a:bevel/>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425">
              <a:solidFill>
                <a:schemeClr val="accent1"/>
              </a:solidFill>
              <a:sym typeface="Arial" panose="020B0604020202020204" pitchFamily="34" charset="0"/>
            </a:endParaRPr>
          </a:p>
        </p:txBody>
      </p:sp>
      <p:sp>
        <p:nvSpPr>
          <p:cNvPr id="2" name="标题 1"/>
          <p:cNvSpPr>
            <a:spLocks noGrp="1"/>
          </p:cNvSpPr>
          <p:nvPr>
            <p:ph type="title" hasCustomPrompt="1"/>
            <p:custDataLst>
              <p:tags r:id="rId5"/>
            </p:custDataLst>
          </p:nvPr>
        </p:nvSpPr>
        <p:spPr>
          <a:xfrm>
            <a:off x="1256801" y="2627710"/>
            <a:ext cx="4098630" cy="793806"/>
          </a:xfrm>
        </p:spPr>
        <p:txBody>
          <a:bodyPr rIns="63500">
            <a:noAutofit/>
          </a:bodyPr>
          <a:lstStyle>
            <a:lvl1pPr algn="r">
              <a:defRPr sz="3600" u="none" strike="noStrike" kern="1200" cap="none" spc="300" normalizeH="0">
                <a:solidFill>
                  <a:srgbClr val="000000"/>
                </a:solidFill>
                <a:uFillTx/>
                <a:latin typeface="微软雅黑" panose="020B0503020204020204" pitchFamily="34" charset="-122"/>
                <a:ea typeface="微软雅黑" panose="020B0503020204020204" pitchFamily="34" charset="-122"/>
              </a:defRPr>
            </a:lvl1pPr>
          </a:lstStyle>
          <a:p>
            <a:r>
              <a:rPr lang="zh-CN" altLang="en-US" noProof="1"/>
              <a:t>单击此处编辑标题</a:t>
            </a:r>
            <a:endParaRPr lang="zh-CN" altLang="en-US" noProof="1"/>
          </a:p>
        </p:txBody>
      </p:sp>
      <p:sp>
        <p:nvSpPr>
          <p:cNvPr id="3" name="文本占位符 2"/>
          <p:cNvSpPr>
            <a:spLocks noGrp="1"/>
          </p:cNvSpPr>
          <p:nvPr>
            <p:ph type="body" idx="1" hasCustomPrompt="1"/>
            <p:custDataLst>
              <p:tags r:id="rId6"/>
            </p:custDataLst>
          </p:nvPr>
        </p:nvSpPr>
        <p:spPr>
          <a:xfrm>
            <a:off x="1256801" y="2142173"/>
            <a:ext cx="4098630" cy="440103"/>
          </a:xfrm>
        </p:spPr>
        <p:txBody>
          <a:bodyPr tIns="38100" rIns="76200" bIns="38100" anchor="ctr">
            <a:noAutofit/>
          </a:bodyPr>
          <a:lstStyle>
            <a:lvl1pPr marL="0" indent="0" algn="r" eaLnBrk="1" fontAlgn="base" latinLnBrk="0" hangingPunct="1">
              <a:buNone/>
              <a:defRPr kumimoji="0" lang="zh-CN" altLang="en-US" sz="2400" b="0" i="0" u="none" strike="noStrike" kern="1200" cap="none" spc="150" normalizeH="0" baseline="0" noProof="1">
                <a:solidFill>
                  <a:srgbClr val="000000"/>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编辑文本</a:t>
            </a:r>
            <a:endParaRPr lang="zh-CN" altLang="en-US" noProof="1"/>
          </a:p>
        </p:txBody>
      </p:sp>
      <p:sp>
        <p:nvSpPr>
          <p:cNvPr id="12" name="文本占位符 11"/>
          <p:cNvSpPr>
            <a:spLocks noGrp="1"/>
          </p:cNvSpPr>
          <p:nvPr>
            <p:ph type="body" sz="quarter" idx="13" hasCustomPrompt="1"/>
            <p:custDataLst>
              <p:tags r:id="rId7"/>
            </p:custDataLst>
          </p:nvPr>
        </p:nvSpPr>
        <p:spPr>
          <a:xfrm>
            <a:off x="1256831" y="1787719"/>
            <a:ext cx="4098600" cy="267300"/>
          </a:xfrm>
        </p:spPr>
        <p:txBody>
          <a:bodyPr anchor="b"/>
          <a:lstStyle>
            <a:lvl1pPr marL="0" indent="0" algn="r">
              <a:buNone/>
              <a:defRPr>
                <a:solidFill>
                  <a:srgbClr val="000000"/>
                </a:solidFill>
              </a:defRPr>
            </a:lvl1pPr>
            <a:lvl2pPr marL="342900" indent="0">
              <a:buNone/>
              <a:defRPr/>
            </a:lvl2pPr>
          </a:lstStyle>
          <a:p>
            <a:pPr lvl="0"/>
            <a:r>
              <a:rPr lang="zh-CN" altLang="en-US" noProof="1"/>
              <a:t>编辑文本</a:t>
            </a:r>
            <a:endParaRPr lang="zh-CN" altLang="en-US" noProof="1"/>
          </a:p>
        </p:txBody>
      </p:sp>
      <p:sp>
        <p:nvSpPr>
          <p:cNvPr id="8" name="日期占位符 3"/>
          <p:cNvSpPr>
            <a:spLocks noGrp="1"/>
          </p:cNvSpPr>
          <p:nvPr>
            <p:ph type="dt" sz="half" idx="14"/>
            <p:custDataLst>
              <p:tags r:id="rId8"/>
            </p:custDataLst>
          </p:nvPr>
        </p:nvSpPr>
        <p:spPr/>
        <p:txBody>
          <a:bodyPr/>
          <a:lstStyle>
            <a:lvl1pPr>
              <a:defRPr/>
            </a:lvl1pPr>
          </a:lstStyle>
          <a:p>
            <a:pPr>
              <a:defRPr/>
            </a:pPr>
            <a:endParaRPr lang="zh-CN" altLang="en-US"/>
          </a:p>
        </p:txBody>
      </p:sp>
      <p:sp>
        <p:nvSpPr>
          <p:cNvPr id="9" name="页脚占位符 4"/>
          <p:cNvSpPr>
            <a:spLocks noGrp="1"/>
          </p:cNvSpPr>
          <p:nvPr>
            <p:ph type="ftr" sz="quarter" idx="15"/>
            <p:custDataLst>
              <p:tags r:id="rId9"/>
            </p:custDataLst>
          </p:nvPr>
        </p:nvSpPr>
        <p:spPr/>
        <p:txBody>
          <a:bodyPr/>
          <a:lstStyle>
            <a:lvl1pPr>
              <a:defRPr/>
            </a:lvl1pPr>
          </a:lstStyle>
          <a:p>
            <a:pPr>
              <a:defRPr/>
            </a:pPr>
            <a:endParaRPr lang="zh-CN" altLang="en-US"/>
          </a:p>
        </p:txBody>
      </p:sp>
      <p:sp>
        <p:nvSpPr>
          <p:cNvPr id="10" name="灯片编号占位符 5"/>
          <p:cNvSpPr>
            <a:spLocks noGrp="1"/>
          </p:cNvSpPr>
          <p:nvPr>
            <p:ph type="sldNum" sz="quarter" idx="16"/>
            <p:custDataLst>
              <p:tags r:id="rId10"/>
            </p:custDataLst>
          </p:nvPr>
        </p:nvSpPr>
        <p:spPr/>
        <p:txBody>
          <a:bodyPr/>
          <a:lstStyle>
            <a:lvl1pPr>
              <a:defRPr/>
            </a:lvl1pPr>
          </a:lstStyle>
          <a:p>
            <a:pPr>
              <a:defRPr/>
            </a:pPr>
            <a:fld id="{DD47DC10-9F80-47CA-9BB0-03FC4730FA43}" type="slidenum">
              <a:rPr lang="zh-CN" altLang="en-US"/>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332426"/>
            <a:ext cx="8139178" cy="331473"/>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3"/>
            </p:custDataLst>
          </p:nvPr>
        </p:nvSpPr>
        <p:spPr>
          <a:xfrm>
            <a:off x="502448" y="714381"/>
            <a:ext cx="3962432" cy="4041680"/>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4"/>
            </p:custDataLst>
          </p:nvPr>
        </p:nvSpPr>
        <p:spPr>
          <a:xfrm>
            <a:off x="4679158" y="714381"/>
            <a:ext cx="3962432" cy="4041680"/>
          </a:xfrm>
        </p:spPr>
        <p:txBody>
          <a:bodyPr>
            <a:noAutofit/>
          </a:bodyPr>
          <a:lstStyle>
            <a:lvl1pPr>
              <a:defRPr sz="1200">
                <a:latin typeface="微软雅黑" panose="020B0503020204020204" pitchFamily="34" charset="-122"/>
                <a:ea typeface="微软雅黑" panose="020B0503020204020204" pitchFamily="34" charset="-122"/>
              </a:defRPr>
            </a:lvl1pPr>
            <a:lvl2pPr>
              <a:defRPr sz="1200">
                <a:latin typeface="微软雅黑" panose="020B0503020204020204" pitchFamily="34" charset="-122"/>
                <a:ea typeface="微软雅黑" panose="020B0503020204020204" pitchFamily="34" charset="-122"/>
              </a:defRPr>
            </a:lvl2pPr>
            <a:lvl3pPr>
              <a:defRPr sz="12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200">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3"/>
          <p:cNvSpPr>
            <a:spLocks noGrp="1"/>
          </p:cNvSpPr>
          <p:nvPr>
            <p:ph type="dt" sz="half" idx="10"/>
            <p:custDataLst>
              <p:tags r:id="rId5"/>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pPr>
              <a:defRPr/>
            </a:pPr>
            <a:fld id="{BDAEE2AC-368D-4ED2-A387-F07EC13D6107}" type="slidenum">
              <a:rPr lang="zh-CN" altLang="en-US"/>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332426"/>
            <a:ext cx="8139178" cy="331473"/>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p:custDataLst>
              <p:tags r:id="rId3"/>
            </p:custDataLst>
          </p:nvPr>
        </p:nvSpPr>
        <p:spPr>
          <a:xfrm>
            <a:off x="502448" y="714381"/>
            <a:ext cx="3962432" cy="285752"/>
          </a:xfrm>
        </p:spPr>
        <p:txBody>
          <a:bodyPr tIns="38100" rIns="76200" bIns="3810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sym typeface="+mn-ea"/>
              </a:rPr>
              <a:t>单击此处</a:t>
            </a:r>
            <a:r>
              <a:rPr lang="zh-CN" altLang="en-US" noProof="1"/>
              <a:t>编辑母版文本样式</a:t>
            </a:r>
            <a:endParaRPr lang="zh-CN" altLang="en-US" noProof="1"/>
          </a:p>
        </p:txBody>
      </p:sp>
      <p:sp>
        <p:nvSpPr>
          <p:cNvPr id="4" name="内容占位符 3"/>
          <p:cNvSpPr>
            <a:spLocks noGrp="1"/>
          </p:cNvSpPr>
          <p:nvPr>
            <p:ph sz="half" idx="2"/>
            <p:custDataLst>
              <p:tags r:id="rId4"/>
            </p:custDataLst>
          </p:nvPr>
        </p:nvSpPr>
        <p:spPr>
          <a:xfrm>
            <a:off x="502444" y="1054894"/>
            <a:ext cx="3962400" cy="3701064"/>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5" name="文本占位符 4"/>
          <p:cNvSpPr>
            <a:spLocks noGrp="1"/>
          </p:cNvSpPr>
          <p:nvPr>
            <p:ph type="body" sz="quarter" idx="3"/>
            <p:custDataLst>
              <p:tags r:id="rId5"/>
            </p:custDataLst>
          </p:nvPr>
        </p:nvSpPr>
        <p:spPr>
          <a:xfrm>
            <a:off x="4676813" y="714381"/>
            <a:ext cx="3962432" cy="285752"/>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sym typeface="+mn-ea"/>
              </a:rPr>
              <a:t>单击此处编辑母版文本样式</a:t>
            </a:r>
            <a:endParaRPr lang="zh-CN" altLang="en-US" noProof="1">
              <a:sym typeface="+mn-ea"/>
            </a:endParaRPr>
          </a:p>
        </p:txBody>
      </p:sp>
      <p:sp>
        <p:nvSpPr>
          <p:cNvPr id="6" name="内容占位符 5"/>
          <p:cNvSpPr>
            <a:spLocks noGrp="1"/>
          </p:cNvSpPr>
          <p:nvPr>
            <p:ph sz="quarter" idx="4"/>
            <p:custDataLst>
              <p:tags r:id="rId6"/>
            </p:custDataLst>
          </p:nvPr>
        </p:nvSpPr>
        <p:spPr>
          <a:xfrm>
            <a:off x="4676813" y="1054894"/>
            <a:ext cx="3962432" cy="3701064"/>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7"/>
            </p:custDataLst>
          </p:nvPr>
        </p:nvSpPr>
        <p:spPr/>
        <p:txBody>
          <a:bodyPr/>
          <a:lstStyle>
            <a:lvl1pPr>
              <a:defRPr/>
            </a:lvl1pPr>
          </a:lstStyle>
          <a:p>
            <a:pPr>
              <a:defRPr/>
            </a:pPr>
            <a:endParaRPr lang="zh-CN" altLang="en-US"/>
          </a:p>
        </p:txBody>
      </p:sp>
      <p:sp>
        <p:nvSpPr>
          <p:cNvPr id="8" name="页脚占位符 4"/>
          <p:cNvSpPr>
            <a:spLocks noGrp="1"/>
          </p:cNvSpPr>
          <p:nvPr>
            <p:ph type="ftr" sz="quarter" idx="11"/>
            <p:custDataLst>
              <p:tags r:id="rId8"/>
            </p:custDataLst>
          </p:nvPr>
        </p:nvSpPr>
        <p:spPr/>
        <p:txBody>
          <a:bodyPr/>
          <a:lstStyle>
            <a:lvl1pPr>
              <a:defRPr/>
            </a:lvl1pPr>
          </a:lstStyle>
          <a:p>
            <a:pPr>
              <a:defRPr/>
            </a:pPr>
            <a:endParaRPr lang="zh-CN" altLang="en-US"/>
          </a:p>
        </p:txBody>
      </p:sp>
      <p:sp>
        <p:nvSpPr>
          <p:cNvPr id="9" name="灯片编号占位符 5"/>
          <p:cNvSpPr>
            <a:spLocks noGrp="1"/>
          </p:cNvSpPr>
          <p:nvPr>
            <p:ph type="sldNum" sz="quarter" idx="12"/>
            <p:custDataLst>
              <p:tags r:id="rId9"/>
            </p:custDataLst>
          </p:nvPr>
        </p:nvSpPr>
        <p:spPr/>
        <p:txBody>
          <a:bodyPr/>
          <a:lstStyle>
            <a:lvl1pPr>
              <a:defRPr/>
            </a:lvl1pPr>
          </a:lstStyle>
          <a:p>
            <a:pPr>
              <a:defRPr/>
            </a:pPr>
            <a:fld id="{69B27451-B61D-4EBD-9E20-9C423E26C623}" type="slidenum">
              <a:rPr lang="zh-CN" altLang="en-US"/>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3"/>
            </p:custDataLst>
          </p:nvPr>
        </p:nvSpPr>
        <p:spPr/>
        <p:txBody>
          <a:bodyPr/>
          <a:lstStyle>
            <a:lvl1pPr>
              <a:defRPr/>
            </a:lvl1pPr>
          </a:lstStyle>
          <a:p>
            <a:pPr>
              <a:defRPr/>
            </a:pPr>
            <a:endParaRPr lang="zh-CN" altLang="en-US"/>
          </a:p>
        </p:txBody>
      </p:sp>
      <p:sp>
        <p:nvSpPr>
          <p:cNvPr id="4" name="页脚占位符 4"/>
          <p:cNvSpPr>
            <a:spLocks noGrp="1"/>
          </p:cNvSpPr>
          <p:nvPr>
            <p:ph type="ftr" sz="quarter" idx="11"/>
            <p:custDataLst>
              <p:tags r:id="rId4"/>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2"/>
            <p:custDataLst>
              <p:tags r:id="rId5"/>
            </p:custDataLst>
          </p:nvPr>
        </p:nvSpPr>
        <p:spPr/>
        <p:txBody>
          <a:bodyPr/>
          <a:lstStyle>
            <a:lvl1pPr>
              <a:defRPr/>
            </a:lvl1pPr>
          </a:lstStyle>
          <a:p>
            <a:pPr>
              <a:defRPr/>
            </a:pPr>
            <a:fld id="{49BB12C0-236C-47D9-B21E-53704C811C44}" type="slidenum">
              <a:rPr lang="zh-CN" altLang="en-US"/>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2"/>
            </p:custDataLst>
          </p:nvPr>
        </p:nvSpPr>
        <p:spPr/>
        <p:txBody>
          <a:bodyPr/>
          <a:lstStyle>
            <a:lvl1pPr>
              <a:defRPr/>
            </a:lvl1pPr>
          </a:lstStyle>
          <a:p>
            <a:pPr>
              <a:defRPr/>
            </a:pPr>
            <a:endParaRPr lang="zh-CN" altLang="en-US"/>
          </a:p>
        </p:txBody>
      </p:sp>
      <p:sp>
        <p:nvSpPr>
          <p:cNvPr id="3" name="页脚占位符 4"/>
          <p:cNvSpPr>
            <a:spLocks noGrp="1"/>
          </p:cNvSpPr>
          <p:nvPr>
            <p:ph type="ftr" sz="quarter" idx="11"/>
            <p:custDataLst>
              <p:tags r:id="rId3"/>
            </p:custDataLst>
          </p:nvPr>
        </p:nvSpPr>
        <p:spPr/>
        <p:txBody>
          <a:bodyPr/>
          <a:lstStyle>
            <a:lvl1pPr>
              <a:defRPr/>
            </a:lvl1pPr>
          </a:lstStyle>
          <a:p>
            <a:pPr>
              <a:defRPr/>
            </a:pPr>
            <a:endParaRPr lang="zh-CN" altLang="en-US"/>
          </a:p>
        </p:txBody>
      </p:sp>
      <p:sp>
        <p:nvSpPr>
          <p:cNvPr id="4" name="灯片编号占位符 5"/>
          <p:cNvSpPr>
            <a:spLocks noGrp="1"/>
          </p:cNvSpPr>
          <p:nvPr>
            <p:ph type="sldNum" sz="quarter" idx="12"/>
            <p:custDataLst>
              <p:tags r:id="rId4"/>
            </p:custDataLst>
          </p:nvPr>
        </p:nvSpPr>
        <p:spPr/>
        <p:txBody>
          <a:bodyPr/>
          <a:lstStyle>
            <a:lvl1pPr>
              <a:defRPr/>
            </a:lvl1pPr>
          </a:lstStyle>
          <a:p>
            <a:pPr>
              <a:defRPr/>
            </a:pPr>
            <a:fld id="{B8C1EB70-7901-479E-AC6D-39092085774B}" type="slidenum">
              <a:rPr lang="zh-CN" altLang="en-US"/>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48" y="332426"/>
            <a:ext cx="8139178" cy="331473"/>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3"/>
            </p:custDataLst>
          </p:nvPr>
        </p:nvSpPr>
        <p:spPr>
          <a:xfrm>
            <a:off x="502448" y="714381"/>
            <a:ext cx="3962432" cy="4041680"/>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endParaRPr lang="zh-CN" altLang="en-US" noProof="1">
              <a:sym typeface="+mn-ea"/>
            </a:endParaRPr>
          </a:p>
        </p:txBody>
      </p:sp>
      <p:sp>
        <p:nvSpPr>
          <p:cNvPr id="4" name="文本占位符 3"/>
          <p:cNvSpPr>
            <a:spLocks noGrp="1"/>
          </p:cNvSpPr>
          <p:nvPr>
            <p:ph type="body" sz="half" idx="2"/>
            <p:custDataLst>
              <p:tags r:id="rId4"/>
            </p:custDataLst>
          </p:nvPr>
        </p:nvSpPr>
        <p:spPr>
          <a:xfrm>
            <a:off x="4679194" y="714381"/>
            <a:ext cx="3962432" cy="4041680"/>
          </a:xfrm>
        </p:spPr>
        <p:txBody>
          <a:bodyPr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stStyle>
          <a:p>
            <a:pPr lvl="0"/>
            <a:r>
              <a:rPr lang="zh-CN" altLang="en-US" noProof="1">
                <a:sym typeface="+mn-ea"/>
              </a:rPr>
              <a:t>单击此处编辑母版文本样式</a:t>
            </a:r>
            <a:endParaRPr lang="zh-CN" altLang="en-US" noProof="1">
              <a:sym typeface="+mn-ea"/>
            </a:endParaRPr>
          </a:p>
        </p:txBody>
      </p:sp>
      <p:sp>
        <p:nvSpPr>
          <p:cNvPr id="5" name="日期占位符 3"/>
          <p:cNvSpPr>
            <a:spLocks noGrp="1"/>
          </p:cNvSpPr>
          <p:nvPr>
            <p:ph type="dt" sz="half" idx="10"/>
            <p:custDataLst>
              <p:tags r:id="rId5"/>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pPr>
              <a:defRPr/>
            </a:pPr>
            <a:fld id="{C67445A4-C0BB-452B-A7F3-D7AA9591C7EA}" type="slidenum">
              <a:rPr lang="zh-CN" altLang="en-US"/>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7928351" y="714381"/>
            <a:ext cx="713238" cy="4041680"/>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3"/>
            </p:custDataLst>
          </p:nvPr>
        </p:nvSpPr>
        <p:spPr>
          <a:xfrm>
            <a:off x="502444" y="714375"/>
            <a:ext cx="7371076" cy="4041680"/>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pPr>
              <a:defRPr/>
            </a:pPr>
            <a:fld id="{19DE868F-D697-40DF-890C-3E7AE3034BAC}" type="slidenum">
              <a:rPr lang="zh-CN" altLang="en-US"/>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76.xml"/><Relationship Id="rId16" Type="http://schemas.openxmlformats.org/officeDocument/2006/relationships/tags" Target="../tags/tag75.xml"/><Relationship Id="rId15" Type="http://schemas.openxmlformats.org/officeDocument/2006/relationships/tags" Target="../tags/tag74.xml"/><Relationship Id="rId14" Type="http://schemas.openxmlformats.org/officeDocument/2006/relationships/tags" Target="../tags/tag73.xml"/><Relationship Id="rId13" Type="http://schemas.openxmlformats.org/officeDocument/2006/relationships/tags" Target="../tags/tag72.xml"/><Relationship Id="rId12" Type="http://schemas.openxmlformats.org/officeDocument/2006/relationships/tags" Target="../tags/tag7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12"/>
            </p:custDataLst>
          </p:nvPr>
        </p:nvSpPr>
        <p:spPr bwMode="auto">
          <a:xfrm>
            <a:off x="502444" y="332185"/>
            <a:ext cx="8139113" cy="332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dirty="0"/>
              <a:t>单击此处编辑母版标题样式</a:t>
            </a:r>
            <a:endParaRPr lang="zh-CN" altLang="en-US" dirty="0"/>
          </a:p>
        </p:txBody>
      </p:sp>
      <p:sp>
        <p:nvSpPr>
          <p:cNvPr id="1027" name="文本占位符 2"/>
          <p:cNvSpPr>
            <a:spLocks noGrp="1" noChangeArrowheads="1"/>
          </p:cNvSpPr>
          <p:nvPr>
            <p:ph type="body" idx="9"/>
            <p:custDataLst>
              <p:tags r:id="rId13"/>
            </p:custDataLst>
          </p:nvPr>
        </p:nvSpPr>
        <p:spPr bwMode="auto">
          <a:xfrm>
            <a:off x="502444" y="714375"/>
            <a:ext cx="8139113" cy="4042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59606" y="4762500"/>
            <a:ext cx="2025254" cy="236935"/>
          </a:xfrm>
          <a:prstGeom prst="rect">
            <a:avLst/>
          </a:prstGeom>
        </p:spPr>
        <p:txBody>
          <a:bodyPr vert="horz" lIns="91440" tIns="45720" rIns="91440" bIns="45720" rtlCol="0" anchor="ctr">
            <a:normAutofit/>
          </a:bodyPr>
          <a:lstStyle>
            <a:lvl1pPr algn="l">
              <a:defRPr sz="900" noProof="1">
                <a:solidFill>
                  <a:schemeClr val="tx1">
                    <a:tint val="75000"/>
                  </a:schemeClr>
                </a:solidFill>
                <a:ea typeface="微软雅黑" panose="020B0503020204020204" pitchFamily="34" charset="-122"/>
              </a:defRPr>
            </a:lvl1pPr>
          </a:lstStyle>
          <a:p>
            <a:fld id="{B1AA9239-D668-474B-AEC1-AED18A126247}"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291" y="4762500"/>
            <a:ext cx="2969419" cy="236935"/>
          </a:xfrm>
          <a:prstGeom prst="rect">
            <a:avLst/>
          </a:prstGeom>
        </p:spPr>
        <p:txBody>
          <a:bodyPr vert="horz" lIns="91440" tIns="45720" rIns="91440" bIns="45720" rtlCol="0" anchor="ctr">
            <a:normAutofit/>
          </a:bodyPr>
          <a:lstStyle>
            <a:lvl1pPr algn="ctr">
              <a:defRPr sz="900" noProof="1">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6457950" y="4762500"/>
            <a:ext cx="2025254" cy="236935"/>
          </a:xfrm>
          <a:prstGeom prst="rect">
            <a:avLst/>
          </a:prstGeom>
        </p:spPr>
        <p:txBody>
          <a:bodyPr vert="horz" lIns="91440" tIns="45720" rIns="91440" bIns="45720" rtlCol="0" anchor="ctr">
            <a:normAutofit/>
          </a:bodyPr>
          <a:lstStyle>
            <a:lvl1pPr algn="r">
              <a:defRPr sz="900" noProof="1">
                <a:solidFill>
                  <a:schemeClr val="tx1">
                    <a:tint val="75000"/>
                  </a:schemeClr>
                </a:solidFill>
                <a:ea typeface="微软雅黑" panose="020B0503020204020204" pitchFamily="34" charset="-122"/>
              </a:defRPr>
            </a:lvl1pPr>
          </a:lstStyle>
          <a:p>
            <a:fld id="{3D5D4752-0CE7-4497-9789-8CD18D74C975}" type="slidenum">
              <a:rPr lang="zh-CN" altLang="en-US" smtClean="0"/>
            </a:fld>
            <a:endParaRPr lang="zh-CN" altLang="en-US"/>
          </a:p>
        </p:txBody>
      </p:sp>
      <p:sp>
        <p:nvSpPr>
          <p:cNvPr id="2"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1" fontAlgn="base" hangingPunct="1">
        <a:spcBef>
          <a:spcPct val="0"/>
        </a:spcBef>
        <a:spcAft>
          <a:spcPct val="0"/>
        </a:spcAft>
        <a:defRPr sz="1800" b="1" kern="1200" spc="200">
          <a:solidFill>
            <a:srgbClr val="000000"/>
          </a:solidFill>
          <a:latin typeface="微软雅黑" panose="020B0503020204020204" pitchFamily="34" charset="-122"/>
          <a:ea typeface="微软雅黑" panose="020B0503020204020204" pitchFamily="34" charset="-122"/>
          <a:cs typeface="+mj-cs"/>
        </a:defRPr>
      </a:lvl1pPr>
      <a:lvl2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2pPr>
      <a:lvl3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3pPr>
      <a:lvl4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4pPr>
      <a:lvl5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5pPr>
      <a:lvl6pPr marL="4572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6pPr>
      <a:lvl7pPr marL="9144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7pPr>
      <a:lvl8pPr marL="13716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8pPr>
      <a:lvl9pPr marL="18288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9pPr>
    </p:titleStyle>
    <p:bodyStyle>
      <a:lvl1pPr marL="171450" indent="-171450" algn="l" rtl="0" eaLnBrk="1" fontAlgn="base" hangingPunct="1">
        <a:lnSpc>
          <a:spcPct val="130000"/>
        </a:lnSpc>
        <a:spcBef>
          <a:spcPct val="0"/>
        </a:spcBef>
        <a:spcAft>
          <a:spcPts val="1000"/>
        </a:spcAft>
        <a:buFont typeface="Arial" panose="020B0604020202020204" pitchFamily="34" charset="0"/>
        <a:buChar char="•"/>
        <a:defRPr sz="1200" kern="1200" spc="150">
          <a:solidFill>
            <a:srgbClr val="000000"/>
          </a:solidFill>
          <a:latin typeface="微软雅黑" panose="020B0503020204020204" pitchFamily="34" charset="-122"/>
          <a:ea typeface="微软雅黑" panose="020B0503020204020204" pitchFamily="34" charset="-122"/>
          <a:cs typeface="+mn-cs"/>
        </a:defRPr>
      </a:lvl1pPr>
      <a:lvl2pPr marL="5143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rgbClr val="2747BE"/>
          </a:solidFill>
          <a:latin typeface="微软雅黑" panose="020B0503020204020204" pitchFamily="34" charset="-122"/>
          <a:ea typeface="微软雅黑" panose="020B0503020204020204" pitchFamily="34" charset="-122"/>
          <a:cs typeface="+mn-cs"/>
        </a:defRPr>
      </a:lvl2pPr>
      <a:lvl3pPr marL="8572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rgbClr val="000000"/>
          </a:solidFill>
          <a:latin typeface="微软雅黑" panose="020B0503020204020204" pitchFamily="34" charset="-122"/>
          <a:ea typeface="微软雅黑" panose="020B0503020204020204" pitchFamily="34" charset="-122"/>
          <a:cs typeface="+mn-cs"/>
        </a:defRPr>
      </a:lvl3pPr>
      <a:lvl4pPr marL="12001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rgbClr val="2747BE"/>
          </a:solidFill>
          <a:latin typeface="微软雅黑" panose="020B0503020204020204" pitchFamily="34" charset="-122"/>
          <a:ea typeface="微软雅黑" panose="020B0503020204020204" pitchFamily="34" charset="-122"/>
          <a:cs typeface="+mn-cs"/>
        </a:defRPr>
      </a:lvl4pPr>
      <a:lvl5pPr marL="15430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rgbClr val="000000"/>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emf"/><Relationship Id="rId11" Type="http://schemas.openxmlformats.org/officeDocument/2006/relationships/vmlDrawing" Target="../drawings/vmlDrawing1.vml"/><Relationship Id="rId10" Type="http://schemas.openxmlformats.org/officeDocument/2006/relationships/slideLayout" Target="../slideLayouts/slideLayout2.xml"/><Relationship Id="rId1" Type="http://schemas.openxmlformats.org/officeDocument/2006/relationships/package" Target="../embeddings/Document1.docx"/></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jpe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9.jpeg"/><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2" y="1263377"/>
            <a:ext cx="9143999" cy="2555629"/>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426527" y="1727983"/>
            <a:ext cx="8406064" cy="1477328"/>
            <a:chOff x="497304" y="2256383"/>
            <a:chExt cx="8406064" cy="1477328"/>
          </a:xfrm>
        </p:grpSpPr>
        <p:sp>
          <p:nvSpPr>
            <p:cNvPr id="5" name="文本框 5"/>
            <p:cNvSpPr txBox="1"/>
            <p:nvPr/>
          </p:nvSpPr>
          <p:spPr>
            <a:xfrm>
              <a:off x="497304" y="2256383"/>
              <a:ext cx="8406064" cy="1477328"/>
            </a:xfrm>
            <a:prstGeom prst="rect">
              <a:avLst/>
            </a:prstGeom>
            <a:noFill/>
          </p:spPr>
          <p:txBody>
            <a:bodyPr wrap="square" rtlCol="0">
              <a:spAutoFit/>
            </a:bodyPr>
            <a:lstStyle/>
            <a:p>
              <a:pPr algn="ctr" eaLnBrk="1" fontAlgn="auto" hangingPunct="1">
                <a:lnSpc>
                  <a:spcPct val="150000"/>
                </a:lnSpc>
                <a:spcBef>
                  <a:spcPts val="0"/>
                </a:spcBef>
                <a:spcAft>
                  <a:spcPts val="0"/>
                </a:spcAft>
                <a:defRPr/>
              </a:pPr>
              <a:r>
                <a:rPr lang="zh-CN" altLang="en-US" sz="3200" b="1" dirty="0">
                  <a:solidFill>
                    <a:schemeClr val="bg1"/>
                  </a:solidFill>
                  <a:latin typeface="微软雅黑" panose="020B0503020204020204" pitchFamily="34" charset="-122"/>
                  <a:ea typeface="微软雅黑" panose="020B0503020204020204" pitchFamily="34" charset="-122"/>
                </a:rPr>
                <a:t>第 </a:t>
              </a:r>
              <a:r>
                <a:rPr lang="en-US" altLang="zh-CN" sz="3200" b="1" dirty="0" smtClean="0">
                  <a:solidFill>
                    <a:schemeClr val="bg1"/>
                  </a:solidFill>
                  <a:latin typeface="微软雅黑" panose="020B0503020204020204" pitchFamily="34" charset="-122"/>
                  <a:ea typeface="微软雅黑" panose="020B0503020204020204" pitchFamily="34" charset="-122"/>
                </a:rPr>
                <a:t>3 </a:t>
              </a:r>
              <a:r>
                <a:rPr lang="zh-CN" altLang="en-US" sz="3200" b="1" dirty="0">
                  <a:solidFill>
                    <a:schemeClr val="bg1"/>
                  </a:solidFill>
                  <a:latin typeface="微软雅黑" panose="020B0503020204020204" pitchFamily="34" charset="-122"/>
                  <a:ea typeface="微软雅黑" panose="020B0503020204020204" pitchFamily="34" charset="-122"/>
                </a:rPr>
                <a:t>课时</a:t>
              </a:r>
              <a:endParaRPr lang="en-US" altLang="zh-CN" sz="3200" b="1" dirty="0">
                <a:solidFill>
                  <a:schemeClr val="bg1"/>
                </a:solidFill>
                <a:latin typeface="微软雅黑" panose="020B0503020204020204" pitchFamily="34" charset="-122"/>
                <a:ea typeface="微软雅黑" panose="020B0503020204020204" pitchFamily="34" charset="-122"/>
              </a:endParaRPr>
            </a:p>
            <a:p>
              <a:pPr algn="ctr">
                <a:lnSpc>
                  <a:spcPct val="150000"/>
                </a:lnSpc>
                <a:defRPr/>
              </a:pPr>
              <a:r>
                <a:rPr lang="zh-CN" altLang="en-US" sz="2800" dirty="0" smtClean="0">
                  <a:solidFill>
                    <a:schemeClr val="bg1"/>
                  </a:solidFill>
                  <a:latin typeface="微软雅黑" panose="020B0503020204020204" pitchFamily="34" charset="-122"/>
                  <a:ea typeface="微软雅黑" panose="020B0503020204020204" pitchFamily="34" charset="-122"/>
                </a:rPr>
                <a:t>透镜及其应用</a:t>
              </a:r>
              <a:endParaRPr lang="zh-CN" altLang="en-US" sz="2800"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191125" y="3029180"/>
              <a:ext cx="69502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6903862" y="861797"/>
            <a:ext cx="1928733" cy="338554"/>
          </a:xfrm>
          <a:prstGeom prst="rect">
            <a:avLst/>
          </a:prstGeom>
          <a:noFill/>
        </p:spPr>
        <p:txBody>
          <a:bodyPr wrap="none" rtlCol="0">
            <a:spAutoFit/>
          </a:bodyPr>
          <a:lstStyle/>
          <a:p>
            <a:pPr algn="r"/>
            <a:r>
              <a:rPr lang="zh-CN" altLang="en-US" sz="1600" spc="100" dirty="0" smtClean="0">
                <a:solidFill>
                  <a:schemeClr val="tx1">
                    <a:lumMod val="65000"/>
                    <a:lumOff val="35000"/>
                    <a:alpha val="50000"/>
                  </a:schemeClr>
                </a:solidFill>
                <a:latin typeface="微软雅黑" panose="020B0503020204020204" pitchFamily="34" charset="-122"/>
                <a:ea typeface="微软雅黑" panose="020B0503020204020204" pitchFamily="34" charset="-122"/>
              </a:rPr>
              <a:t>第一篇　教材复习</a:t>
            </a:r>
            <a:endParaRPr lang="zh-CN" altLang="en-US" sz="1600" spc="100" dirty="0">
              <a:solidFill>
                <a:schemeClr val="tx1">
                  <a:lumMod val="65000"/>
                  <a:lumOff val="35000"/>
                  <a:alpha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31209"/>
            <a:ext cx="7878247" cy="2981192"/>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甲所示是一玻璃球的平面图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若将其分成</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三个透镜</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a:t>
            </a:r>
            <a:r>
              <a:rPr lang="en-US" u="sng" dirty="0" smtClean="0">
                <a:solidFill>
                  <a:srgbClr val="000000"/>
                </a:solidFill>
                <a:uFill>
                  <a:solidFill>
                    <a:srgbClr val="000000"/>
                  </a:solidFill>
                </a:uFill>
                <a:latin typeface="微软雅黑" panose="020B0503020204020204" pitchFamily="34" charset="-122"/>
                <a:cs typeface="Times New Roman" panose="02020603050405020304"/>
              </a:rPr>
              <a:t>          </a:t>
            </a:r>
            <a:endParaRPr lang="en-US" u="sng" dirty="0" smtClean="0">
              <a:solidFill>
                <a:srgbClr val="000000"/>
              </a:solidFill>
              <a:uFill>
                <a:solidFill>
                  <a:srgbClr val="000000"/>
                </a:solidFill>
              </a:uFill>
              <a:latin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”或“</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透镜对光有发散的作用。如图乙所示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M</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是透镜</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两条平行主光轴的光束射向透镜</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经透镜折射后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传播方向如图乙所示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则乙图中的透镜是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3-3</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13"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pic>
        <p:nvPicPr>
          <p:cNvPr id="11" name="20JX17.EPS" descr="id:2147499715;FounderCES"/>
          <p:cNvPicPr/>
          <p:nvPr/>
        </p:nvPicPr>
        <p:blipFill>
          <a:blip r:embed="rId1" cstate="print">
            <a:clrChange>
              <a:clrFrom>
                <a:srgbClr val="FFFFFF"/>
              </a:clrFrom>
              <a:clrTo>
                <a:srgbClr val="FFFFFF">
                  <a:alpha val="0"/>
                </a:srgbClr>
              </a:clrTo>
            </a:clrChange>
          </a:blip>
          <a:stretch>
            <a:fillRect/>
          </a:stretch>
        </p:blipFill>
        <p:spPr>
          <a:xfrm>
            <a:off x="3501854" y="1779470"/>
            <a:ext cx="2537394" cy="1005840"/>
          </a:xfrm>
          <a:prstGeom prst="rect">
            <a:avLst/>
          </a:prstGeom>
        </p:spPr>
      </p:pic>
      <p:sp>
        <p:nvSpPr>
          <p:cNvPr id="31745" name="Rectangle 1"/>
          <p:cNvSpPr>
            <a:spLocks noChangeArrowheads="1"/>
          </p:cNvSpPr>
          <p:nvPr/>
        </p:nvSpPr>
        <p:spPr bwMode="auto">
          <a:xfrm>
            <a:off x="757382" y="3226809"/>
            <a:ext cx="8017163" cy="1338828"/>
          </a:xfrm>
          <a:prstGeom prst="rect">
            <a:avLst/>
          </a:prstGeom>
          <a:solidFill>
            <a:schemeClr val="bg1">
              <a:lumMod val="95000"/>
            </a:schemeClr>
          </a:solidFill>
          <a:ln w="9525">
            <a:noFill/>
            <a:miter lim="800000"/>
          </a:ln>
          <a:effectLst/>
        </p:spPr>
        <p:txBody>
          <a:bodyPr vert="horz" wrap="square" lIns="91440" tIns="45720" rIns="91440" bIns="45720" numCol="1" anchor="ctr" anchorCtr="0" compatLnSpc="1">
            <a:spAutoFit/>
          </a:bodyPr>
          <a:lstStyle/>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凹透镜是指中间比边缘薄的透镜</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凹透镜对光有发散作用</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所以凹透镜又叫发散透镜</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符合这个特点的透镜是</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。在图乙中</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平行光经透镜后变得会聚</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因此该透镜对光起会聚作用</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是凸透镜。</a:t>
            </a:r>
            <a:endParaRPr lang="zh-CN" sz="1050" dirty="0">
              <a:solidFill>
                <a:srgbClr val="A50021"/>
              </a:solidFill>
              <a:latin typeface="微软雅黑" panose="020B0503020204020204" pitchFamily="34" charset="-122"/>
              <a:ea typeface="微软雅黑" panose="020B0503020204020204" pitchFamily="34" charset="-122"/>
              <a:cs typeface="Times New Roman" panose="02020603050405020304"/>
            </a:endParaRPr>
          </a:p>
        </p:txBody>
      </p:sp>
      <p:sp>
        <p:nvSpPr>
          <p:cNvPr id="10" name="矩形 9"/>
          <p:cNvSpPr/>
          <p:nvPr/>
        </p:nvSpPr>
        <p:spPr>
          <a:xfrm>
            <a:off x="8175763" y="400480"/>
            <a:ext cx="341760" cy="369332"/>
          </a:xfrm>
          <a:prstGeom prst="rect">
            <a:avLst/>
          </a:prstGeom>
        </p:spPr>
        <p:txBody>
          <a:bodyPr wrap="square">
            <a:spAutoFit/>
          </a:bodyPr>
          <a:lstStyle/>
          <a:p>
            <a:r>
              <a:rPr lang="en-US" altLang="zh-CN" b="1" i="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B</a:t>
            </a:r>
            <a:endParaRPr lang="zh-CN" altLang="en-US" dirty="0"/>
          </a:p>
        </p:txBody>
      </p:sp>
      <p:sp>
        <p:nvSpPr>
          <p:cNvPr id="12" name="矩形 11"/>
          <p:cNvSpPr/>
          <p:nvPr/>
        </p:nvSpPr>
        <p:spPr>
          <a:xfrm>
            <a:off x="1350675" y="1621474"/>
            <a:ext cx="877163"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凸透镜</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1745"/>
                                        </p:tgtEl>
                                        <p:attrNameLst>
                                          <p:attrName>style.visibility</p:attrName>
                                        </p:attrNameLst>
                                      </p:cBhvr>
                                      <p:to>
                                        <p:strVal val="visible"/>
                                      </p:to>
                                    </p:set>
                                    <p:animEffect transition="in" filter="fade">
                                      <p:cBhvr>
                                        <p:cTn id="17" dur="500"/>
                                        <p:tgtEl>
                                          <p:spTgt spid="317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5" grpId="0" animBg="1"/>
      <p:bldP spid="10"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3280999" y="1275546"/>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凹</a:t>
            </a:r>
            <a:endParaRPr lang="zh-CN" altLang="en-US" dirty="0"/>
          </a:p>
        </p:txBody>
      </p:sp>
      <p:sp>
        <p:nvSpPr>
          <p:cNvPr id="11" name="矩形 10"/>
          <p:cNvSpPr/>
          <p:nvPr/>
        </p:nvSpPr>
        <p:spPr>
          <a:xfrm>
            <a:off x="7312277" y="1259238"/>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不是</a:t>
            </a:r>
            <a:endParaRPr lang="zh-CN" altLang="en-US" dirty="0"/>
          </a:p>
        </p:txBody>
      </p:sp>
      <p:grpSp>
        <p:nvGrpSpPr>
          <p:cNvPr id="16" name="组合 15"/>
          <p:cNvGrpSpPr/>
          <p:nvPr/>
        </p:nvGrpSpPr>
        <p:grpSpPr>
          <a:xfrm>
            <a:off x="816866" y="374073"/>
            <a:ext cx="7878247" cy="3436996"/>
            <a:chOff x="816866" y="374073"/>
            <a:chExt cx="7878247" cy="3436996"/>
          </a:xfrm>
        </p:grpSpPr>
        <p:sp>
          <p:nvSpPr>
            <p:cNvPr id="19" name="文本框 18"/>
            <p:cNvSpPr txBox="1">
              <a:spLocks noChangeArrowheads="1"/>
            </p:cNvSpPr>
            <p:nvPr/>
          </p:nvSpPr>
          <p:spPr bwMode="auto">
            <a:xfrm>
              <a:off x="816866" y="374073"/>
              <a:ext cx="7878247" cy="1685773"/>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两束光相交于主光轴</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MN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上的</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在虚线区域内放甲透镜后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这两束光相交于主光轴上的</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在虚线区域内换放乙透镜后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这两束光相交于主光轴上的</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则甲透镜是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选填“凸”或“凹”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透镜</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点是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选填“是”或“不是”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乙透镜的焦点。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nvGrpSpPr>
            <p:cNvPr id="13" name="组合 12"/>
            <p:cNvGrpSpPr/>
            <p:nvPr/>
          </p:nvGrpSpPr>
          <p:grpSpPr>
            <a:xfrm>
              <a:off x="3970482" y="2240148"/>
              <a:ext cx="1581496" cy="1570921"/>
              <a:chOff x="3665682" y="2267858"/>
              <a:chExt cx="1581496" cy="1570921"/>
            </a:xfrm>
          </p:grpSpPr>
          <p:pic>
            <p:nvPicPr>
              <p:cNvPr id="8" name="18ZX25.EPS" descr="id:2147499722;FounderCES"/>
              <p:cNvPicPr/>
              <p:nvPr/>
            </p:nvPicPr>
            <p:blipFill>
              <a:blip r:embed="rId1" cstate="print">
                <a:clrChange>
                  <a:clrFrom>
                    <a:srgbClr val="FFFFFF"/>
                  </a:clrFrom>
                  <a:clrTo>
                    <a:srgbClr val="FFFFFF">
                      <a:alpha val="0"/>
                    </a:srgbClr>
                  </a:clrTo>
                </a:clrChange>
              </a:blip>
              <a:stretch>
                <a:fillRect/>
              </a:stretch>
            </p:blipFill>
            <p:spPr>
              <a:xfrm>
                <a:off x="3665682" y="2267858"/>
                <a:ext cx="1581496" cy="952864"/>
              </a:xfrm>
              <a:prstGeom prst="rect">
                <a:avLst/>
              </a:prstGeom>
            </p:spPr>
          </p:pic>
          <p:sp>
            <p:nvSpPr>
              <p:cNvPr id="12" name="矩形 11"/>
              <p:cNvSpPr/>
              <p:nvPr/>
            </p:nvSpPr>
            <p:spPr>
              <a:xfrm>
                <a:off x="3917679" y="3330948"/>
                <a:ext cx="784189" cy="507831"/>
              </a:xfrm>
              <a:prstGeom prst="rect">
                <a:avLst/>
              </a:prstGeom>
            </p:spPr>
            <p:txBody>
              <a:bodyPr wrap="none">
                <a:spAutoFit/>
              </a:bodyPr>
              <a:lstStyle/>
              <a:p>
                <a:pPr lvl="0" algn="ctr">
                  <a:lnSpc>
                    <a:spcPct val="150000"/>
                  </a:lnSpc>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3-4</a:t>
                </a:r>
                <a:endParaRPr lang="zh-CN" altLang="en-US"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7" name="Rectangle 1"/>
          <p:cNvSpPr>
            <a:spLocks noChangeArrowheads="1"/>
          </p:cNvSpPr>
          <p:nvPr/>
        </p:nvSpPr>
        <p:spPr bwMode="auto">
          <a:xfrm>
            <a:off x="757382" y="332509"/>
            <a:ext cx="8017163" cy="2169825"/>
          </a:xfrm>
          <a:prstGeom prst="rect">
            <a:avLst/>
          </a:prstGeom>
          <a:solidFill>
            <a:schemeClr val="bg1">
              <a:lumMod val="95000"/>
            </a:schemeClr>
          </a:solidFill>
          <a:ln w="9525">
            <a:noFill/>
            <a:miter lim="800000"/>
          </a:ln>
          <a:effectLst/>
        </p:spPr>
        <p:txBody>
          <a:bodyPr vert="horz" wrap="square" lIns="91440" tIns="45720" rIns="91440" bIns="45720" numCol="1" anchor="ctr" anchorCtr="0" compatLnSpc="1">
            <a:spAutoFit/>
          </a:bodyPr>
          <a:lstStyle/>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由题图可知</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若光沿直线传播会相交于</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点</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经过甲透镜后会相交于</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c</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点</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说明甲透镜对光线有发散作用</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是凹透镜</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经过乙透镜后会相交于</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点</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说明乙透镜对光线有会聚作用</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是凸透镜。对于凸透镜</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平行于主光轴的光入射经过凸透镜后会会聚在焦点上</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而图中入射光不是平行于主光轴的光</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点不是乙透镜的焦点。</a:t>
            </a:r>
            <a:endParaRPr lang="zh-CN" sz="1050" dirty="0">
              <a:solidFill>
                <a:srgbClr val="A50021"/>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文本框 17"/>
          <p:cNvSpPr txBox="1">
            <a:spLocks noChangeArrowheads="1"/>
          </p:cNvSpPr>
          <p:nvPr/>
        </p:nvSpPr>
        <p:spPr bwMode="auto">
          <a:xfrm>
            <a:off x="823087" y="341542"/>
            <a:ext cx="2893988" cy="443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探究二</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凸透镜成像规律</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1" name="矩形 10"/>
          <p:cNvSpPr/>
          <p:nvPr/>
        </p:nvSpPr>
        <p:spPr>
          <a:xfrm>
            <a:off x="944488" y="2420278"/>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小</a:t>
            </a:r>
            <a:endParaRPr lang="zh-CN" altLang="en-US" dirty="0"/>
          </a:p>
        </p:txBody>
      </p:sp>
      <p:sp>
        <p:nvSpPr>
          <p:cNvPr id="15" name="矩形 14"/>
          <p:cNvSpPr/>
          <p:nvPr/>
        </p:nvSpPr>
        <p:spPr>
          <a:xfrm>
            <a:off x="4860788" y="2447843"/>
            <a:ext cx="338554" cy="369332"/>
          </a:xfrm>
          <a:prstGeom prst="rect">
            <a:avLst/>
          </a:prstGeom>
        </p:spPr>
        <p:txBody>
          <a:bodyPr wrap="none">
            <a:spAutoFit/>
          </a:bodyPr>
          <a:lstStyle/>
          <a:p>
            <a:pPr lvl="0" defTabSz="914400" fontAlgn="base">
              <a:spcBef>
                <a:spcPct val="0"/>
              </a:spcBef>
              <a:spcAft>
                <a:spcPct val="0"/>
              </a:spcAft>
            </a:pPr>
            <a:r>
              <a:rPr lang="en-US" altLang="zh-CN" b="1" i="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d</a:t>
            </a:r>
            <a:endParaRPr lang="en-US" altLang="zh-CN" dirty="0" smtClean="0">
              <a:solidFill>
                <a:prstClr val="black"/>
              </a:solidFill>
              <a:latin typeface="Arial" panose="020B0604020202020204" pitchFamily="34" charset="0"/>
              <a:ea typeface="宋体" panose="02010600030101010101" pitchFamily="2" charset="-122"/>
            </a:endParaRPr>
          </a:p>
        </p:txBody>
      </p:sp>
      <p:sp>
        <p:nvSpPr>
          <p:cNvPr id="17" name="Rectangle 1"/>
          <p:cNvSpPr>
            <a:spLocks noChangeArrowheads="1"/>
          </p:cNvSpPr>
          <p:nvPr/>
        </p:nvSpPr>
        <p:spPr bwMode="auto">
          <a:xfrm>
            <a:off x="5902036" y="729673"/>
            <a:ext cx="2872509" cy="2585323"/>
          </a:xfrm>
          <a:prstGeom prst="rect">
            <a:avLst/>
          </a:prstGeom>
          <a:solidFill>
            <a:schemeClr val="bg1">
              <a:lumMod val="95000"/>
            </a:schemeClr>
          </a:solidFill>
          <a:ln w="9525">
            <a:noFill/>
            <a:miter lim="800000"/>
          </a:ln>
          <a:effectLst/>
        </p:spPr>
        <p:txBody>
          <a:bodyPr vert="horz" wrap="square" lIns="91440" tIns="45720" rIns="91440" bIns="45720" numCol="1" anchor="ctr" anchorCtr="0" compatLnSpc="1">
            <a:spAutoFit/>
          </a:bodyPr>
          <a:lstStyle/>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烛焰在</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点时</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成倒立、缩小的实像</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在</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c</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点时</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成倒立、放大的实像</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所以蜡烛在</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点时所成实像最小。蜡烛在</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d</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点时</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成正立、放大的虚像。</a:t>
            </a:r>
            <a:endParaRPr lang="zh-CN" sz="1050" dirty="0">
              <a:solidFill>
                <a:srgbClr val="A50021"/>
              </a:solidFill>
              <a:latin typeface="微软雅黑" panose="020B0503020204020204" pitchFamily="34" charset="-122"/>
              <a:ea typeface="微软雅黑" panose="020B0503020204020204" pitchFamily="34" charset="-122"/>
              <a:cs typeface="Times New Roman" panose="02020603050405020304"/>
            </a:endParaRPr>
          </a:p>
        </p:txBody>
      </p:sp>
      <p:grpSp>
        <p:nvGrpSpPr>
          <p:cNvPr id="20" name="组合 19"/>
          <p:cNvGrpSpPr/>
          <p:nvPr/>
        </p:nvGrpSpPr>
        <p:grpSpPr>
          <a:xfrm>
            <a:off x="808554" y="720436"/>
            <a:ext cx="5019592" cy="3966380"/>
            <a:chOff x="808554" y="720436"/>
            <a:chExt cx="5019592" cy="3966380"/>
          </a:xfrm>
        </p:grpSpPr>
        <p:sp>
          <p:nvSpPr>
            <p:cNvPr id="19" name="文本框 18"/>
            <p:cNvSpPr txBox="1">
              <a:spLocks noChangeArrowheads="1"/>
            </p:cNvSpPr>
            <p:nvPr/>
          </p:nvSpPr>
          <p:spPr bwMode="auto">
            <a:xfrm>
              <a:off x="808554" y="720436"/>
              <a:ext cx="5019592" cy="3851757"/>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4.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林红做“探究凸透镜成像的规律”实验时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所用凸透镜的焦距为</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保持凸透镜位置不变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3-5</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先后使蜡烛位于</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d</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四点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并分别调整光屏的位置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则蜡烛位于</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点时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屏上出现的实像最</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选填“大”或“小”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蜡烛位于</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”或“</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d</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点时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成正立、放大的虚像。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8" name="18ZX26.EPS" descr="id:2147499736;FounderCES"/>
            <p:cNvPicPr/>
            <p:nvPr/>
          </p:nvPicPr>
          <p:blipFill>
            <a:blip r:embed="rId1" cstate="print">
              <a:clrChange>
                <a:clrFrom>
                  <a:srgbClr val="FFFFFF"/>
                </a:clrFrom>
                <a:clrTo>
                  <a:srgbClr val="FFFFFF">
                    <a:alpha val="0"/>
                  </a:srgbClr>
                </a:clrTo>
              </a:clrChange>
            </a:blip>
            <a:stretch>
              <a:fillRect/>
            </a:stretch>
          </p:blipFill>
          <p:spPr>
            <a:xfrm>
              <a:off x="2372879" y="3272561"/>
              <a:ext cx="1811193" cy="1410264"/>
            </a:xfrm>
            <a:prstGeom prst="rect">
              <a:avLst/>
            </a:prstGeom>
          </p:spPr>
        </p:pic>
        <p:sp>
          <p:nvSpPr>
            <p:cNvPr id="18" name="矩形 17"/>
            <p:cNvSpPr/>
            <p:nvPr/>
          </p:nvSpPr>
          <p:spPr>
            <a:xfrm>
              <a:off x="4133723" y="4317484"/>
              <a:ext cx="784189" cy="369332"/>
            </a:xfrm>
            <a:prstGeom prst="rect">
              <a:avLst/>
            </a:prstGeom>
          </p:spPr>
          <p:txBody>
            <a:bodyPr wrap="none">
              <a:spAutoFit/>
            </a:bodyPr>
            <a:lstStyle/>
            <a:p>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3-5</a:t>
              </a:r>
              <a:endParaRPr lang="zh-CN" altLang="en-US" dirty="0"/>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74073"/>
            <a:ext cx="7878247" cy="2929254"/>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5. </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[2018</a:t>
            </a:r>
            <a:r>
              <a:rPr lang="en-US" altLang="zh-CN"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大连</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在做“凸透镜成像规律”的实验中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凸透镜焦距是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 cm,</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当光屏距凸透镜</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16 cm</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烛焰在光屏上成清晰的像。若光屏不动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将凸透镜向光屏方向移动了</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cm,</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要使光屏上再次得到清晰的像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下列说法正确的是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蜡烛不动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像变小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B.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蜡烛靠近凸透镜</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像变小</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蜡烛远离凸透镜</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像变大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D.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蜡烛远离凸透镜</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像变小</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7" name="Rectangle 1"/>
          <p:cNvSpPr>
            <a:spLocks noChangeArrowheads="1"/>
          </p:cNvSpPr>
          <p:nvPr/>
        </p:nvSpPr>
        <p:spPr bwMode="auto">
          <a:xfrm>
            <a:off x="757382" y="332509"/>
            <a:ext cx="8017163" cy="2169825"/>
          </a:xfrm>
          <a:prstGeom prst="rect">
            <a:avLst/>
          </a:prstGeom>
          <a:solidFill>
            <a:schemeClr val="bg1">
              <a:lumMod val="95000"/>
            </a:schemeClr>
          </a:solidFill>
          <a:ln w="9525">
            <a:noFill/>
            <a:miter lim="800000"/>
          </a:ln>
          <a:effectLst/>
        </p:spPr>
        <p:txBody>
          <a:bodyPr vert="horz" wrap="square" lIns="91440" tIns="45720" rIns="91440" bIns="45720" numCol="1" anchor="ctr" anchorCtr="0" compatLnSpc="1">
            <a:spAutoFit/>
          </a:bodyPr>
          <a:lstStyle/>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答案</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D</a:t>
            </a:r>
            <a:endPar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凸透镜焦距是</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10 cm,</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光屏离凸透镜</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16 cm,</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即</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v=16 cm,</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则</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2f&gt;v&gt;f,</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此时</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u&gt;2f,</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在光屏上得到一个倒立、缩小的实像。把凸透镜向光屏方向移动</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2 cm,</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像距</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v</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变小、像变小</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则当像距</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v</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变小时</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物距</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u</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应增大</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才能在光屏上再次得到清晰的像</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故蜡烛远离凸透镜</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而且像变小</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故</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ABC</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错误</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,D</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正确。</a:t>
            </a:r>
            <a:endParaRPr lang="zh-CN" sz="1050" dirty="0">
              <a:solidFill>
                <a:srgbClr val="A50021"/>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xEl>
                                              <p:pRg st="1" end="1"/>
                                            </p:txEl>
                                          </p:spTgt>
                                        </p:tgtEl>
                                        <p:attrNameLst>
                                          <p:attrName>style.visibility</p:attrName>
                                        </p:attrNameLst>
                                      </p:cBhvr>
                                      <p:to>
                                        <p:strVal val="visible"/>
                                      </p:to>
                                    </p:set>
                                    <p:animEffect transition="in" filter="fade">
                                      <p:cBhvr>
                                        <p:cTn id="12" dur="500"/>
                                        <p:tgtEl>
                                          <p:spTgt spid="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74073"/>
            <a:ext cx="7911498" cy="2150195"/>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6.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林红通过做“凸透镜成像规律”的实验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记录并绘制了像到凸透镜的距离</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v</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跟物体到凸透镜的距离</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u</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之间关系的图像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3-6</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该凸透镜的焦距是</a:t>
            </a:r>
            <a:r>
              <a:rPr lang="en-US" u="sng" dirty="0" smtClean="0">
                <a:solidFill>
                  <a:srgbClr val="000000"/>
                </a:solidFill>
                <a:uFill>
                  <a:solidFill>
                    <a:srgbClr val="000000"/>
                  </a:solidFill>
                </a:uFill>
                <a:latin typeface="微软雅黑" panose="020B0503020204020204" pitchFamily="34" charset="-122"/>
                <a:cs typeface="Times New Roman" panose="02020603050405020304"/>
              </a:rPr>
              <a:t>            </a:t>
            </a:r>
            <a:endParaRPr lang="en-US" u="sng" dirty="0" smtClean="0">
              <a:solidFill>
                <a:srgbClr val="000000"/>
              </a:solidFill>
              <a:uFill>
                <a:solidFill>
                  <a:srgbClr val="000000"/>
                </a:solidFill>
              </a:uFill>
              <a:latin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cm</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。把物体从距凸透镜</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 cm</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处移动到</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30 cm</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处的过程中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像的大小将</a:t>
            </a:r>
            <a:r>
              <a:rPr lang="en-US" u="sng" dirty="0" smtClean="0">
                <a:solidFill>
                  <a:srgbClr val="000000"/>
                </a:solidFill>
                <a:uFill>
                  <a:solidFill>
                    <a:srgbClr val="000000"/>
                  </a:solidFill>
                </a:uFill>
                <a:latin typeface="微软雅黑" panose="020B0503020204020204" pitchFamily="34" charset="-122"/>
                <a:cs typeface="Times New Roman" panose="02020603050405020304"/>
              </a:rPr>
              <a:t>             </a:t>
            </a:r>
            <a:endParaRPr lang="en-US" u="sng" dirty="0" smtClean="0">
              <a:solidFill>
                <a:srgbClr val="000000"/>
              </a:solidFill>
              <a:uFill>
                <a:solidFill>
                  <a:srgbClr val="000000"/>
                </a:solidFill>
              </a:uFill>
              <a:latin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选填“变大”“变小”或“不变”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。若将凸透镜对着远处的窗户</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调节光屏使光屏上出现了窗外景物清晰的像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此时透镜到光屏的距离约为</a:t>
            </a:r>
            <a:r>
              <a:rPr lang="en-US" u="sng" dirty="0" smtClean="0">
                <a:solidFill>
                  <a:srgbClr val="000000"/>
                </a:solidFill>
                <a:uFill>
                  <a:solidFill>
                    <a:srgbClr val="000000"/>
                  </a:solidFill>
                </a:uFill>
                <a:latin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cm</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05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3838286" y="2533360"/>
            <a:ext cx="1781117" cy="1949131"/>
            <a:chOff x="3838286" y="2533360"/>
            <a:chExt cx="1781117" cy="1949131"/>
          </a:xfrm>
        </p:grpSpPr>
        <p:pic>
          <p:nvPicPr>
            <p:cNvPr id="7" name="18ZX387.EPS" descr="id:2147499743;FounderCES"/>
            <p:cNvPicPr/>
            <p:nvPr/>
          </p:nvPicPr>
          <p:blipFill>
            <a:blip r:embed="rId1" cstate="print">
              <a:clrChange>
                <a:clrFrom>
                  <a:srgbClr val="FFFFFF"/>
                </a:clrFrom>
                <a:clrTo>
                  <a:srgbClr val="FFFFFF">
                    <a:alpha val="0"/>
                  </a:srgbClr>
                </a:clrTo>
              </a:clrChange>
            </a:blip>
            <a:stretch>
              <a:fillRect/>
            </a:stretch>
          </p:blipFill>
          <p:spPr>
            <a:xfrm>
              <a:off x="3838286" y="2533360"/>
              <a:ext cx="1781117" cy="1485781"/>
            </a:xfrm>
            <a:prstGeom prst="rect">
              <a:avLst/>
            </a:prstGeom>
          </p:spPr>
        </p:pic>
        <p:sp>
          <p:nvSpPr>
            <p:cNvPr id="8" name="矩形 7"/>
            <p:cNvSpPr/>
            <p:nvPr/>
          </p:nvSpPr>
          <p:spPr>
            <a:xfrm>
              <a:off x="4233418" y="4113159"/>
              <a:ext cx="784189" cy="369332"/>
            </a:xfrm>
            <a:prstGeom prst="rect">
              <a:avLst/>
            </a:prstGeom>
          </p:spPr>
          <p:txBody>
            <a:bodyPr wrap="none">
              <a:spAutoFit/>
            </a:bodyPr>
            <a:lstStyle/>
            <a:p>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3-6</a:t>
              </a:r>
              <a:endParaRPr lang="zh-CN" altLang="en-US" dirty="0"/>
            </a:p>
          </p:txBody>
        </p:sp>
      </p:grpSp>
      <p:sp>
        <p:nvSpPr>
          <p:cNvPr id="11" name="矩形 10"/>
          <p:cNvSpPr/>
          <p:nvPr/>
        </p:nvSpPr>
        <p:spPr>
          <a:xfrm>
            <a:off x="8065893" y="869579"/>
            <a:ext cx="470000"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10</a:t>
            </a:r>
            <a:endParaRPr lang="zh-CN" altLang="en-US" dirty="0"/>
          </a:p>
        </p:txBody>
      </p:sp>
      <p:sp>
        <p:nvSpPr>
          <p:cNvPr id="12" name="矩形 11"/>
          <p:cNvSpPr/>
          <p:nvPr/>
        </p:nvSpPr>
        <p:spPr>
          <a:xfrm>
            <a:off x="7875261" y="1249857"/>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变小</a:t>
            </a:r>
            <a:endParaRPr lang="zh-CN" altLang="en-US" dirty="0"/>
          </a:p>
        </p:txBody>
      </p:sp>
      <p:sp>
        <p:nvSpPr>
          <p:cNvPr id="13" name="矩形 12"/>
          <p:cNvSpPr/>
          <p:nvPr/>
        </p:nvSpPr>
        <p:spPr>
          <a:xfrm>
            <a:off x="7003856" y="2098304"/>
            <a:ext cx="470000"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10</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文本框 17"/>
          <p:cNvSpPr txBox="1">
            <a:spLocks noChangeArrowheads="1"/>
          </p:cNvSpPr>
          <p:nvPr/>
        </p:nvSpPr>
        <p:spPr bwMode="auto">
          <a:xfrm>
            <a:off x="823087" y="341542"/>
            <a:ext cx="2893988" cy="443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探究三</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生活中的凸透镜</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816866" y="748145"/>
            <a:ext cx="8112822" cy="2595130"/>
            <a:chOff x="816866" y="748145"/>
            <a:chExt cx="8112822" cy="2595130"/>
          </a:xfrm>
        </p:grpSpPr>
        <p:sp>
          <p:nvSpPr>
            <p:cNvPr id="19" name="文本框 18"/>
            <p:cNvSpPr txBox="1">
              <a:spLocks noChangeArrowheads="1"/>
            </p:cNvSpPr>
            <p:nvPr/>
          </p:nvSpPr>
          <p:spPr bwMode="auto">
            <a:xfrm>
              <a:off x="816866" y="748145"/>
              <a:ext cx="8112822" cy="2595130"/>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7.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香水的主要成分是易燃酒精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3-7</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所示为四瓶香水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透明玻璃瓶盖形状各异</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最容易在阳光下引发火灾的是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3-7</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14" name="20JX19.EPS" descr="id:2147499757;FounderCES"/>
            <p:cNvPicPr/>
            <p:nvPr/>
          </p:nvPicPr>
          <p:blipFill>
            <a:blip r:embed="rId1" cstate="print">
              <a:clrChange>
                <a:clrFrom>
                  <a:srgbClr val="FFFFFF"/>
                </a:clrFrom>
                <a:clrTo>
                  <a:srgbClr val="FFFFFF">
                    <a:alpha val="0"/>
                  </a:srgbClr>
                </a:clrTo>
              </a:clrChange>
            </a:blip>
            <a:stretch>
              <a:fillRect/>
            </a:stretch>
          </p:blipFill>
          <p:spPr>
            <a:xfrm>
              <a:off x="2867891" y="1876597"/>
              <a:ext cx="3837182" cy="908166"/>
            </a:xfrm>
            <a:prstGeom prst="rect">
              <a:avLst/>
            </a:prstGeom>
          </p:spPr>
        </p:pic>
      </p:grpSp>
      <p:sp>
        <p:nvSpPr>
          <p:cNvPr id="9" name="Rectangle 1"/>
          <p:cNvSpPr>
            <a:spLocks noChangeArrowheads="1"/>
          </p:cNvSpPr>
          <p:nvPr/>
        </p:nvSpPr>
        <p:spPr bwMode="auto">
          <a:xfrm>
            <a:off x="757382" y="3241964"/>
            <a:ext cx="8017163" cy="1338828"/>
          </a:xfrm>
          <a:prstGeom prst="rect">
            <a:avLst/>
          </a:prstGeom>
          <a:solidFill>
            <a:schemeClr val="bg1">
              <a:lumMod val="95000"/>
            </a:schemeClr>
          </a:solidFill>
          <a:ln w="9525">
            <a:noFill/>
            <a:miter lim="800000"/>
          </a:ln>
          <a:effectLst/>
        </p:spPr>
        <p:txBody>
          <a:bodyPr vert="horz" wrap="square" lIns="91440" tIns="45720" rIns="91440" bIns="45720" numCol="1" anchor="ctr" anchorCtr="0" compatLnSpc="1">
            <a:spAutoFit/>
          </a:bodyPr>
          <a:lstStyle/>
          <a:p>
            <a:pPr>
              <a:lnSpc>
                <a:spcPct val="150000"/>
              </a:lnSpc>
              <a:spcAft>
                <a:spcPts val="0"/>
              </a:spcAft>
            </a:pP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答案</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]B</a:t>
            </a:r>
            <a:endPar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观察图中四瓶香水的透明玻璃瓶盖形状</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其中</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瓶盖是中间厚边缘薄</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相当于凸透镜</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对太阳光有会聚作用</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最容易在阳光下引发火灾。</a:t>
            </a:r>
            <a:endParaRPr lang="zh-CN" sz="1050" dirty="0">
              <a:solidFill>
                <a:srgbClr val="A50021"/>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fade">
                                      <p:cBhvr>
                                        <p:cTn id="12"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8"/>
          <p:cNvSpPr txBox="1">
            <a:spLocks noChangeArrowheads="1"/>
          </p:cNvSpPr>
          <p:nvPr/>
        </p:nvSpPr>
        <p:spPr bwMode="auto">
          <a:xfrm>
            <a:off x="816866" y="332509"/>
            <a:ext cx="7878247" cy="3022756"/>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8.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3-8</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是一个彩色的手机屏幕</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林红同学洗手时不小心将水滴滴到了手机屏幕上</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透过水滴她惊奇地看到屏幕上出现多个不同颜色的小格子。下列有关说法不正确的是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水滴相当于凸透镜</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B.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水滴相当于凹透镜</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当水滴滴到图中白色区域时能同时看到红、绿、蓝三种颜色的小格子</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D.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通过水滴看到的是正立、放大的小格子</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nvGrpSpPr>
          <p:cNvPr id="16" name="组合 15"/>
          <p:cNvGrpSpPr/>
          <p:nvPr/>
        </p:nvGrpSpPr>
        <p:grpSpPr>
          <a:xfrm>
            <a:off x="6403744" y="1270808"/>
            <a:ext cx="1647834" cy="1178101"/>
            <a:chOff x="6403744" y="1270808"/>
            <a:chExt cx="1647834" cy="1178101"/>
          </a:xfrm>
        </p:grpSpPr>
        <p:pic>
          <p:nvPicPr>
            <p:cNvPr id="12" name="20JX20.EPS" descr="id:2147499764;FounderCES"/>
            <p:cNvPicPr/>
            <p:nvPr/>
          </p:nvPicPr>
          <p:blipFill>
            <a:blip r:embed="rId1" cstate="print">
              <a:clrChange>
                <a:clrFrom>
                  <a:srgbClr val="FFFFFF"/>
                </a:clrFrom>
                <a:clrTo>
                  <a:srgbClr val="FFFFFF">
                    <a:alpha val="0"/>
                  </a:srgbClr>
                </a:clrTo>
              </a:clrChange>
            </a:blip>
            <a:stretch>
              <a:fillRect/>
            </a:stretch>
          </p:blipFill>
          <p:spPr>
            <a:xfrm>
              <a:off x="6403744" y="1270808"/>
              <a:ext cx="803389" cy="1147842"/>
            </a:xfrm>
            <a:prstGeom prst="rect">
              <a:avLst/>
            </a:prstGeom>
          </p:spPr>
        </p:pic>
        <p:sp>
          <p:nvSpPr>
            <p:cNvPr id="13" name="矩形 12"/>
            <p:cNvSpPr/>
            <p:nvPr/>
          </p:nvSpPr>
          <p:spPr>
            <a:xfrm>
              <a:off x="7267389" y="1941078"/>
              <a:ext cx="784189" cy="507831"/>
            </a:xfrm>
            <a:prstGeom prst="rect">
              <a:avLst/>
            </a:prstGeom>
          </p:spPr>
          <p:txBody>
            <a:bodyPr wrap="none">
              <a:spAutoFit/>
            </a:bodyPr>
            <a:lstStyle/>
            <a:p>
              <a:pPr lvl="0" algn="ctr">
                <a:lnSpc>
                  <a:spcPct val="150000"/>
                </a:lnSpc>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3-8</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spTree>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7" name="Rectangle 1"/>
          <p:cNvSpPr>
            <a:spLocks noChangeArrowheads="1"/>
          </p:cNvSpPr>
          <p:nvPr/>
        </p:nvSpPr>
        <p:spPr bwMode="auto">
          <a:xfrm>
            <a:off x="757382" y="332509"/>
            <a:ext cx="8017163" cy="2120902"/>
          </a:xfrm>
          <a:prstGeom prst="rect">
            <a:avLst/>
          </a:prstGeom>
          <a:solidFill>
            <a:schemeClr val="bg1">
              <a:lumMod val="95000"/>
            </a:schemeClr>
          </a:solidFill>
          <a:ln w="9525">
            <a:noFill/>
            <a:miter lim="800000"/>
          </a:ln>
          <a:effectLst/>
        </p:spPr>
        <p:txBody>
          <a:bodyPr vert="horz" wrap="square" lIns="91440" tIns="45720" rIns="91440" bIns="45720" numCol="1" anchor="ctr" anchorCtr="0" compatLnSpc="1">
            <a:spAutoFit/>
          </a:bodyPr>
          <a:lstStyle/>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答案</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B</a:t>
            </a:r>
            <a:endPar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水滴中间厚、边缘薄</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相当于凸透镜</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故</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正确。白色物体反射所有的色光</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经凸透镜折射</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发生光的色散现象</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所以水滴滴在白色区域能同时看到红、绿、蓝三种颜色的小格子</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故</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C</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正确。屏幕放在凸透镜的一倍焦距以内成正立、放大的虚像</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通过水滴看到的是正立、放大的小格子</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故</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D</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正确。</a:t>
            </a:r>
            <a:endParaRPr lang="zh-CN" sz="1050" dirty="0">
              <a:solidFill>
                <a:srgbClr val="A50021"/>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xEl>
                                              <p:pRg st="1" end="1"/>
                                            </p:txEl>
                                          </p:spTgt>
                                        </p:tgtEl>
                                        <p:attrNameLst>
                                          <p:attrName>style.visibility</p:attrName>
                                        </p:attrNameLst>
                                      </p:cBhvr>
                                      <p:to>
                                        <p:strVal val="visible"/>
                                      </p:to>
                                    </p:set>
                                    <p:animEffect transition="in" filter="fade">
                                      <p:cBhvr>
                                        <p:cTn id="12" dur="500"/>
                                        <p:tgtEl>
                                          <p:spTgt spid="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1611586"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a:solidFill>
                  <a:srgbClr val="0FA096"/>
                </a:solidFill>
                <a:latin typeface="微软雅黑" panose="020B0503020204020204" pitchFamily="34" charset="-122"/>
                <a:ea typeface="微软雅黑" panose="020B0503020204020204" pitchFamily="34" charset="-122"/>
              </a:rPr>
              <a:t>考点一　</a:t>
            </a:r>
            <a:r>
              <a:rPr lang="zh-CN" altLang="en-US" sz="2000" b="1" dirty="0" smtClean="0">
                <a:solidFill>
                  <a:srgbClr val="0FA096"/>
                </a:solidFill>
                <a:latin typeface="微软雅黑" panose="020B0503020204020204" pitchFamily="34" charset="-122"/>
                <a:ea typeface="微软雅黑" panose="020B0503020204020204" pitchFamily="34" charset="-122"/>
              </a:rPr>
              <a:t>透镜</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25" name="文本框 18"/>
          <p:cNvSpPr txBox="1">
            <a:spLocks noChangeArrowheads="1"/>
          </p:cNvSpPr>
          <p:nvPr/>
        </p:nvSpPr>
        <p:spPr bwMode="auto">
          <a:xfrm>
            <a:off x="816866" y="818195"/>
            <a:ext cx="7910039" cy="2565693"/>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原理：</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透镜对光线的作用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基本原理是光的折射。</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透镜的分类：</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凸透镜：中间厚、边缘薄</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对光有</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作用。应用：照相机、摄像头、放大镜、远视镜、老花镜。</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凹透镜：中间薄、边缘厚</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对光有</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作用。应用：近视镜、门上的“猫眼”等。</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10" name="矩形 9"/>
          <p:cNvSpPr/>
          <p:nvPr/>
        </p:nvSpPr>
        <p:spPr>
          <a:xfrm>
            <a:off x="4449147" y="1700996"/>
            <a:ext cx="646331"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会聚</a:t>
            </a:r>
            <a:endParaRPr lang="zh-CN" altLang="en-US" dirty="0"/>
          </a:p>
        </p:txBody>
      </p:sp>
      <p:sp>
        <p:nvSpPr>
          <p:cNvPr id="12" name="矩形 11"/>
          <p:cNvSpPr/>
          <p:nvPr/>
        </p:nvSpPr>
        <p:spPr>
          <a:xfrm>
            <a:off x="4477146" y="2523177"/>
            <a:ext cx="646331"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发散</a:t>
            </a:r>
            <a:endParaRPr lang="zh-CN" altLang="en-US" dirty="0"/>
          </a:p>
        </p:txBody>
      </p:sp>
      <p:sp>
        <p:nvSpPr>
          <p:cNvPr id="13" name="矩形 12"/>
          <p:cNvSpPr/>
          <p:nvPr/>
        </p:nvSpPr>
        <p:spPr>
          <a:xfrm>
            <a:off x="871536" y="3402523"/>
            <a:ext cx="7715251" cy="923330"/>
          </a:xfrm>
          <a:prstGeom prst="rect">
            <a:avLst/>
          </a:prstGeom>
          <a:solidFill>
            <a:schemeClr val="bg1">
              <a:lumMod val="95000"/>
            </a:schemeClr>
          </a:solidFill>
        </p:spPr>
        <p:txBody>
          <a:bodyPr wrap="square">
            <a:spAutoFit/>
          </a:bodyPr>
          <a:lstStyle/>
          <a:p>
            <a:pPr>
              <a:lnSpc>
                <a:spcPct val="150000"/>
              </a:lnSpc>
              <a:spcAft>
                <a:spcPts val="0"/>
              </a:spcAft>
            </a:pPr>
            <a:r>
              <a:rPr lang="en-US" altLang="zh-CN" dirty="0" smtClean="0">
                <a:solidFill>
                  <a:srgbClr val="0FA096"/>
                </a:solidFill>
                <a:latin typeface="微软雅黑" panose="020B0503020204020204" pitchFamily="34" charset="-122"/>
                <a:ea typeface="微软雅黑" panose="020B0503020204020204" pitchFamily="34" charset="-122"/>
              </a:rPr>
              <a:t>【</a:t>
            </a:r>
            <a:r>
              <a:rPr lang="zh-CN" altLang="en-US" dirty="0" smtClean="0">
                <a:solidFill>
                  <a:srgbClr val="0FA096"/>
                </a:solidFill>
                <a:latin typeface="微软雅黑" panose="020B0503020204020204" pitchFamily="34" charset="-122"/>
                <a:ea typeface="微软雅黑" panose="020B0503020204020204" pitchFamily="34" charset="-122"/>
              </a:rPr>
              <a:t>注意</a:t>
            </a:r>
            <a:r>
              <a:rPr lang="en-US" altLang="zh-CN" dirty="0" smtClean="0">
                <a:solidFill>
                  <a:srgbClr val="0FA096"/>
                </a:solidFill>
                <a:latin typeface="微软雅黑" panose="020B0503020204020204" pitchFamily="34" charset="-122"/>
                <a:ea typeface="微软雅黑" panose="020B0503020204020204" pitchFamily="34" charset="-122"/>
              </a:rPr>
              <a:t>】</a:t>
            </a:r>
            <a:r>
              <a:rPr lang="en-US" altLang="en-US" dirty="0" smtClean="0">
                <a:solidFill>
                  <a:srgbClr val="0FA096"/>
                </a:solidFill>
                <a:latin typeface="微软雅黑" panose="020B0503020204020204" pitchFamily="34" charset="-122"/>
                <a:ea typeface="微软雅黑" panose="020B0503020204020204" pitchFamily="34" charset="-122"/>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口径相同的凸透镜</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表面越凸</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焦距越小。焦距越小</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会聚能力越强</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折光能力越强</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光通过透镜时偏折的越大。</a:t>
            </a:r>
            <a:endParaRPr lang="zh-CN" alt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xEl>
                                              <p:pRg st="1" end="1"/>
                                            </p:txEl>
                                          </p:spTgt>
                                        </p:tgtEl>
                                        <p:attrNameLst>
                                          <p:attrName>style.visibility</p:attrName>
                                        </p:attrNameLst>
                                      </p:cBhvr>
                                      <p:to>
                                        <p:strVal val="visible"/>
                                      </p:to>
                                    </p:set>
                                    <p:animEffect transition="in" filter="fade">
                                      <p:cBhvr>
                                        <p:cTn id="7" dur="500"/>
                                        <p:tgtEl>
                                          <p:spTgt spid="2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5">
                                            <p:txEl>
                                              <p:pRg st="2" end="2"/>
                                            </p:txEl>
                                          </p:spTgt>
                                        </p:tgtEl>
                                        <p:attrNameLst>
                                          <p:attrName>style.visibility</p:attrName>
                                        </p:attrNameLst>
                                      </p:cBhvr>
                                      <p:to>
                                        <p:strVal val="visible"/>
                                      </p:to>
                                    </p:set>
                                    <p:animEffect transition="in" filter="fade">
                                      <p:cBhvr>
                                        <p:cTn id="10" dur="500"/>
                                        <p:tgtEl>
                                          <p:spTgt spid="25">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5">
                                            <p:txEl>
                                              <p:pRg st="3" end="3"/>
                                            </p:txEl>
                                          </p:spTgt>
                                        </p:tgtEl>
                                        <p:attrNameLst>
                                          <p:attrName>style.visibility</p:attrName>
                                        </p:attrNameLst>
                                      </p:cBhvr>
                                      <p:to>
                                        <p:strVal val="visible"/>
                                      </p:to>
                                    </p:set>
                                    <p:animEffect transition="in" filter="fade">
                                      <p:cBhvr>
                                        <p:cTn id="13" dur="500"/>
                                        <p:tgtEl>
                                          <p:spTgt spid="25">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8"/>
          <p:cNvSpPr txBox="1">
            <a:spLocks noChangeArrowheads="1"/>
          </p:cNvSpPr>
          <p:nvPr/>
        </p:nvSpPr>
        <p:spPr bwMode="auto">
          <a:xfrm>
            <a:off x="816866" y="332509"/>
            <a:ext cx="7878247" cy="851763"/>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9.</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[2016</a:t>
            </a:r>
            <a:r>
              <a:rPr lang="en-US" altLang="zh-CN"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江西</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3-9</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所示是王爷爷小孙女的照片</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王爷爷用放大镜贴近照片所看到的像是图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3-10</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中的</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05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nvGrpSpPr>
          <p:cNvPr id="17" name="组合 16"/>
          <p:cNvGrpSpPr/>
          <p:nvPr/>
        </p:nvGrpSpPr>
        <p:grpSpPr>
          <a:xfrm>
            <a:off x="2222171" y="1299902"/>
            <a:ext cx="4497569" cy="1646374"/>
            <a:chOff x="2222171" y="1299902"/>
            <a:chExt cx="4497569" cy="1646374"/>
          </a:xfrm>
        </p:grpSpPr>
        <p:pic>
          <p:nvPicPr>
            <p:cNvPr id="10" name="7jk384.EPS" descr="id:2147499771;FounderCES"/>
            <p:cNvPicPr/>
            <p:nvPr/>
          </p:nvPicPr>
          <p:blipFill>
            <a:blip r:embed="rId1" cstate="print"/>
            <a:stretch>
              <a:fillRect/>
            </a:stretch>
          </p:blipFill>
          <p:spPr>
            <a:xfrm>
              <a:off x="2257248" y="1299902"/>
              <a:ext cx="4462492" cy="1193915"/>
            </a:xfrm>
            <a:prstGeom prst="rect">
              <a:avLst/>
            </a:prstGeom>
          </p:spPr>
        </p:pic>
        <p:sp>
          <p:nvSpPr>
            <p:cNvPr id="11" name="矩形 10"/>
            <p:cNvSpPr/>
            <p:nvPr/>
          </p:nvSpPr>
          <p:spPr>
            <a:xfrm>
              <a:off x="2222171" y="2552007"/>
              <a:ext cx="784189" cy="369332"/>
            </a:xfrm>
            <a:prstGeom prst="rect">
              <a:avLst/>
            </a:prstGeom>
          </p:spPr>
          <p:txBody>
            <a:bodyPr wrap="square">
              <a:spAutoFit/>
            </a:bodyPr>
            <a:lstStyle/>
            <a:p>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3-9</a:t>
              </a:r>
              <a:endParaRPr lang="zh-CN" altLang="en-US" dirty="0"/>
            </a:p>
          </p:txBody>
        </p:sp>
        <p:sp>
          <p:nvSpPr>
            <p:cNvPr id="16" name="矩形 15"/>
            <p:cNvSpPr/>
            <p:nvPr/>
          </p:nvSpPr>
          <p:spPr>
            <a:xfrm>
              <a:off x="4697183" y="2576944"/>
              <a:ext cx="918841" cy="369332"/>
            </a:xfrm>
            <a:prstGeom prst="rect">
              <a:avLst/>
            </a:prstGeom>
          </p:spPr>
          <p:txBody>
            <a:bodyPr wrap="square">
              <a:spAutoFit/>
            </a:bodyPr>
            <a:lstStyle/>
            <a:p>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3-10</a:t>
              </a:r>
              <a:endParaRPr lang="zh-CN" altLang="en-US" dirty="0"/>
            </a:p>
          </p:txBody>
        </p:sp>
      </p:grpSp>
      <p:sp>
        <p:nvSpPr>
          <p:cNvPr id="12" name="矩形 11"/>
          <p:cNvSpPr/>
          <p:nvPr/>
        </p:nvSpPr>
        <p:spPr>
          <a:xfrm>
            <a:off x="3744675" y="845478"/>
            <a:ext cx="341760" cy="369332"/>
          </a:xfrm>
          <a:prstGeom prst="rect">
            <a:avLst/>
          </a:prstGeom>
        </p:spPr>
        <p:txBody>
          <a:bodyPr wrap="none">
            <a:spAutoFit/>
          </a:bodyPr>
          <a:lstStyle/>
          <a:p>
            <a:r>
              <a:rPr lang="en-US" b="1" dirty="0" smtClean="0">
                <a:solidFill>
                  <a:srgbClr val="C00000"/>
                </a:solidFill>
                <a:latin typeface="微软雅黑" panose="020B0503020204020204" pitchFamily="34" charset="-122"/>
                <a:cs typeface="Times New Roman" panose="02020603050405020304"/>
              </a:rPr>
              <a:t>B</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8"/>
          <p:cNvSpPr txBox="1">
            <a:spLocks noChangeArrowheads="1"/>
          </p:cNvSpPr>
          <p:nvPr/>
        </p:nvSpPr>
        <p:spPr bwMode="auto">
          <a:xfrm>
            <a:off x="816866" y="332509"/>
            <a:ext cx="7878247" cy="2565693"/>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多选</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[2015</a:t>
            </a:r>
            <a:r>
              <a:rPr lang="en-US" altLang="zh-CN"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江西</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3-11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所示的凸透镜的应用实例中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所成像的性质完全相同的是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3-11</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12" name="4JXWL45.EPS" descr="id:2147499778;FounderCES"/>
          <p:cNvPicPr/>
          <p:nvPr/>
        </p:nvPicPr>
        <p:blipFill>
          <a:blip r:embed="rId1" cstate="print">
            <a:clrChange>
              <a:clrFrom>
                <a:srgbClr val="FFFFFF"/>
              </a:clrFrom>
              <a:clrTo>
                <a:srgbClr val="FFFFFF">
                  <a:alpha val="0"/>
                </a:srgbClr>
              </a:clrTo>
            </a:clrChange>
          </a:blip>
          <a:stretch>
            <a:fillRect/>
          </a:stretch>
        </p:blipFill>
        <p:spPr>
          <a:xfrm>
            <a:off x="2547792" y="1256550"/>
            <a:ext cx="3742172" cy="1118264"/>
          </a:xfrm>
          <a:prstGeom prst="rect">
            <a:avLst/>
          </a:prstGeom>
        </p:spPr>
      </p:pic>
      <p:sp>
        <p:nvSpPr>
          <p:cNvPr id="8" name="Rectangle 1"/>
          <p:cNvSpPr>
            <a:spLocks noChangeArrowheads="1"/>
          </p:cNvSpPr>
          <p:nvPr/>
        </p:nvSpPr>
        <p:spPr bwMode="auto">
          <a:xfrm>
            <a:off x="757382" y="2817091"/>
            <a:ext cx="8017163" cy="1754326"/>
          </a:xfrm>
          <a:prstGeom prst="rect">
            <a:avLst/>
          </a:prstGeom>
          <a:solidFill>
            <a:schemeClr val="bg1">
              <a:lumMod val="95000"/>
            </a:schemeClr>
          </a:solidFill>
          <a:ln w="9525">
            <a:noFill/>
            <a:miter lim="800000"/>
          </a:ln>
          <a:effectLst/>
        </p:spPr>
        <p:txBody>
          <a:bodyPr vert="horz" wrap="square" lIns="91440" tIns="45720" rIns="91440" bIns="45720" numCol="1" anchor="ctr" anchorCtr="0" compatLnSpc="1">
            <a:spAutoFit/>
          </a:bodyPr>
          <a:lstStyle/>
          <a:p>
            <a:pPr>
              <a:lnSpc>
                <a:spcPct val="150000"/>
              </a:lnSpc>
              <a:spcAft>
                <a:spcPts val="0"/>
              </a:spcAft>
            </a:pP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答案</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]BD</a:t>
            </a:r>
            <a:endPar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投影仪的镜头使物体成倒立、放大的实像</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照相机使物体成倒立、缩小的实像</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用放大镜观察物体时</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物体在凸透镜的一倍焦距以内</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成的是正立、放大的虚像</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监控摄像头的镜头相当于一个凸透镜</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成的是倒立、缩小的实像。</a:t>
            </a:r>
            <a:endParaRPr lang="zh-CN" sz="1050" dirty="0">
              <a:solidFill>
                <a:srgbClr val="A50021"/>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文本框 17"/>
          <p:cNvSpPr txBox="1">
            <a:spLocks noChangeArrowheads="1"/>
          </p:cNvSpPr>
          <p:nvPr/>
        </p:nvSpPr>
        <p:spPr bwMode="auto">
          <a:xfrm>
            <a:off x="823087" y="312966"/>
            <a:ext cx="2893988" cy="443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探究四</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眼睛及视力矫正</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816866" y="789619"/>
            <a:ext cx="7910039" cy="2468828"/>
            <a:chOff x="816866" y="818195"/>
            <a:chExt cx="7910039" cy="2468828"/>
          </a:xfrm>
        </p:grpSpPr>
        <p:sp>
          <p:nvSpPr>
            <p:cNvPr id="19" name="文本框 18"/>
            <p:cNvSpPr txBox="1">
              <a:spLocks noChangeArrowheads="1"/>
            </p:cNvSpPr>
            <p:nvPr/>
          </p:nvSpPr>
          <p:spPr bwMode="auto">
            <a:xfrm>
              <a:off x="816866" y="818195"/>
              <a:ext cx="7910039" cy="131919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11. </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[2017</a:t>
              </a:r>
              <a:r>
                <a:rPr lang="en-US" altLang="zh-CN"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江西</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人的眼睛就像是一架精密的照相机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3-12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所示是描述人眼看物体的成像图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其中看远处景物的是图</a:t>
              </a:r>
              <a:r>
                <a:rPr lang="en-US" u="sng" dirty="0" smtClean="0">
                  <a:solidFill>
                    <a:srgbClr val="000000"/>
                  </a:solidFill>
                  <a:uFill>
                    <a:solidFill>
                      <a:srgbClr val="000000"/>
                    </a:solidFill>
                  </a:uFill>
                  <a:latin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景物在视网膜上成的是</a:t>
              </a:r>
              <a:r>
                <a:rPr lang="en-US" u="sng" dirty="0" smtClean="0">
                  <a:solidFill>
                    <a:srgbClr val="000000"/>
                  </a:solidFill>
                  <a:uFill>
                    <a:solidFill>
                      <a:srgbClr val="000000"/>
                    </a:solidFill>
                  </a:uFill>
                  <a:latin typeface="微软雅黑" panose="020B0503020204020204" pitchFamily="34" charset="-122"/>
                  <a:cs typeface="Times New Roman" panose="02020603050405020304"/>
                </a:rPr>
                <a:t>            </a:t>
              </a:r>
              <a:endParaRPr lang="en-US" u="sng" dirty="0" smtClean="0">
                <a:solidFill>
                  <a:srgbClr val="000000"/>
                </a:solidFill>
                <a:uFill>
                  <a:solidFill>
                    <a:srgbClr val="000000"/>
                  </a:solidFill>
                </a:uFill>
                <a:latin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选填“实”或“虚”</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nvGrpSpPr>
            <p:cNvPr id="16" name="组合 15"/>
            <p:cNvGrpSpPr/>
            <p:nvPr/>
          </p:nvGrpSpPr>
          <p:grpSpPr>
            <a:xfrm>
              <a:off x="3379872" y="2047531"/>
              <a:ext cx="3075511" cy="1239492"/>
              <a:chOff x="3176672" y="2121422"/>
              <a:chExt cx="3075511" cy="1239492"/>
            </a:xfrm>
          </p:grpSpPr>
          <p:pic>
            <p:nvPicPr>
              <p:cNvPr id="14" name="18ZX28.EPS" descr="id:2147499792;FounderCES"/>
              <p:cNvPicPr/>
              <p:nvPr/>
            </p:nvPicPr>
            <p:blipFill>
              <a:blip r:embed="rId1" cstate="print">
                <a:clrChange>
                  <a:clrFrom>
                    <a:srgbClr val="FFFFFF"/>
                  </a:clrFrom>
                  <a:clrTo>
                    <a:srgbClr val="FFFFFF">
                      <a:alpha val="0"/>
                    </a:srgbClr>
                  </a:clrTo>
                </a:clrChange>
              </a:blip>
              <a:stretch>
                <a:fillRect/>
              </a:stretch>
            </p:blipFill>
            <p:spPr>
              <a:xfrm>
                <a:off x="3176672" y="2121422"/>
                <a:ext cx="3075511" cy="896098"/>
              </a:xfrm>
              <a:prstGeom prst="rect">
                <a:avLst/>
              </a:prstGeom>
            </p:spPr>
          </p:pic>
          <p:sp>
            <p:nvSpPr>
              <p:cNvPr id="15" name="矩形 14"/>
              <p:cNvSpPr/>
              <p:nvPr/>
            </p:nvSpPr>
            <p:spPr>
              <a:xfrm>
                <a:off x="4275284" y="2853083"/>
                <a:ext cx="918841" cy="507831"/>
              </a:xfrm>
              <a:prstGeom prst="rect">
                <a:avLst/>
              </a:prstGeom>
            </p:spPr>
            <p:txBody>
              <a:bodyPr wrap="none">
                <a:spAutoFit/>
              </a:bodyPr>
              <a:lstStyle/>
              <a:p>
                <a:pPr lvl="0" algn="ctr">
                  <a:lnSpc>
                    <a:spcPct val="150000"/>
                  </a:lnSpc>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3-12</a:t>
                </a:r>
                <a:endParaRPr lang="zh-CN" altLang="en-US"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grpSp>
      <p:sp>
        <p:nvSpPr>
          <p:cNvPr id="17" name="矩形 16"/>
          <p:cNvSpPr/>
          <p:nvPr/>
        </p:nvSpPr>
        <p:spPr>
          <a:xfrm>
            <a:off x="4970245" y="1246247"/>
            <a:ext cx="415498"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甲</a:t>
            </a:r>
            <a:endParaRPr lang="zh-CN" altLang="en-US" dirty="0"/>
          </a:p>
        </p:txBody>
      </p:sp>
      <p:sp>
        <p:nvSpPr>
          <p:cNvPr id="18" name="矩形 17"/>
          <p:cNvSpPr/>
          <p:nvPr/>
        </p:nvSpPr>
        <p:spPr>
          <a:xfrm>
            <a:off x="8010162" y="1255484"/>
            <a:ext cx="415498"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实</a:t>
            </a:r>
            <a:endParaRPr lang="zh-CN" altLang="en-US" dirty="0"/>
          </a:p>
        </p:txBody>
      </p:sp>
      <p:sp>
        <p:nvSpPr>
          <p:cNvPr id="20" name="TextBox 19"/>
          <p:cNvSpPr txBox="1"/>
          <p:nvPr/>
        </p:nvSpPr>
        <p:spPr>
          <a:xfrm>
            <a:off x="812798" y="3253661"/>
            <a:ext cx="8026401" cy="1319198"/>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人的眼睛像一架神奇的照相机</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晶状体相当于凸透镜</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视网膜相当于光屏</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外界物体在视网膜上成倒立、缩小的实像。人看远处的物体时</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晶状体会变薄</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远处的物体发出或反射的光线相当于平行光线</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经过人的眼睛后</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像成在视网膜上。</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0"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816866" y="374073"/>
            <a:ext cx="7878247" cy="2565693"/>
            <a:chOff x="816866" y="374073"/>
            <a:chExt cx="7878247" cy="2565693"/>
          </a:xfrm>
        </p:grpSpPr>
        <p:sp>
          <p:nvSpPr>
            <p:cNvPr id="19" name="文本框 18"/>
            <p:cNvSpPr txBox="1">
              <a:spLocks noChangeArrowheads="1"/>
            </p:cNvSpPr>
            <p:nvPr/>
          </p:nvSpPr>
          <p:spPr bwMode="auto">
            <a:xfrm>
              <a:off x="816866" y="374073"/>
              <a:ext cx="7878247" cy="2565693"/>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3-13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所示的四幅图中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分别表示近视眼成像情况和矫正做法的是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3-13</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②①			B.  ②④			C.  ③①			D.  ③④</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8" name="18ZX29.EPS" descr="id:2147499799;FounderCES"/>
            <p:cNvPicPr/>
            <p:nvPr/>
          </p:nvPicPr>
          <p:blipFill>
            <a:blip r:embed="rId1" cstate="print">
              <a:clrChange>
                <a:clrFrom>
                  <a:srgbClr val="FFFFFF"/>
                </a:clrFrom>
                <a:clrTo>
                  <a:srgbClr val="FFFFFF">
                    <a:alpha val="0"/>
                  </a:srgbClr>
                </a:clrTo>
              </a:clrChange>
            </a:blip>
            <a:stretch>
              <a:fillRect/>
            </a:stretch>
          </p:blipFill>
          <p:spPr>
            <a:xfrm>
              <a:off x="2378308" y="1190626"/>
              <a:ext cx="4617056" cy="821054"/>
            </a:xfrm>
            <a:prstGeom prst="rect">
              <a:avLst/>
            </a:prstGeom>
          </p:spPr>
        </p:pic>
      </p:grpSp>
      <p:sp>
        <p:nvSpPr>
          <p:cNvPr id="11" name="Rectangle 1"/>
          <p:cNvSpPr>
            <a:spLocks noChangeArrowheads="1"/>
          </p:cNvSpPr>
          <p:nvPr/>
        </p:nvSpPr>
        <p:spPr bwMode="auto">
          <a:xfrm>
            <a:off x="757382" y="3047999"/>
            <a:ext cx="8017163" cy="1338828"/>
          </a:xfrm>
          <a:prstGeom prst="rect">
            <a:avLst/>
          </a:prstGeom>
          <a:solidFill>
            <a:schemeClr val="bg1">
              <a:lumMod val="95000"/>
            </a:schemeClr>
          </a:solidFill>
          <a:ln w="9525">
            <a:noFill/>
            <a:miter lim="800000"/>
          </a:ln>
          <a:effectLst/>
        </p:spPr>
        <p:txBody>
          <a:bodyPr vert="horz" wrap="square" lIns="91440" tIns="45720" rIns="91440" bIns="45720" numCol="1" anchor="ctr" anchorCtr="0" compatLnSpc="1">
            <a:spAutoFit/>
          </a:bodyPr>
          <a:lstStyle/>
          <a:p>
            <a:pPr>
              <a:lnSpc>
                <a:spcPct val="150000"/>
              </a:lnSpc>
              <a:spcAft>
                <a:spcPts val="0"/>
              </a:spcAft>
            </a:pP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答案</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]C</a:t>
            </a:r>
            <a:endPar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近视眼看远处的物体时</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像成在视网膜的前面</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所以题图③是近视眼的成像情况。近视眼需戴凹透镜矫正</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所以图①是近视眼的矫正做法。</a:t>
            </a:r>
            <a:endParaRPr lang="zh-CN" sz="1050" dirty="0">
              <a:solidFill>
                <a:srgbClr val="A50021"/>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fade">
                                      <p:cBhvr>
                                        <p:cTn id="12"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8"/>
          <p:cNvSpPr txBox="1">
            <a:spLocks noChangeArrowheads="1"/>
          </p:cNvSpPr>
          <p:nvPr/>
        </p:nvSpPr>
        <p:spPr bwMode="auto">
          <a:xfrm>
            <a:off x="816866" y="374073"/>
            <a:ext cx="7878247" cy="293226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拿一副远视眼镜放在凸透镜前</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3-14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光屏上出现烛焰清晰的像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移走远视眼镜</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烛焰的像变得模糊</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为了能在光屏上重新得到清晰的像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下列操作可行的是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将蜡烛靠近凸透镜</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B.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将光屏靠近凸透镜</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将光屏远离凸透镜</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D.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将光屏和蜡烛同时靠近凸透镜</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nvGrpSpPr>
          <p:cNvPr id="18" name="组合 17"/>
          <p:cNvGrpSpPr/>
          <p:nvPr/>
        </p:nvGrpSpPr>
        <p:grpSpPr>
          <a:xfrm>
            <a:off x="6805408" y="1490751"/>
            <a:ext cx="1390942" cy="1732194"/>
            <a:chOff x="6556026" y="1349435"/>
            <a:chExt cx="1390942" cy="1732194"/>
          </a:xfrm>
        </p:grpSpPr>
        <p:pic>
          <p:nvPicPr>
            <p:cNvPr id="16" name="HH38.EPS" descr="id:2147499806;FounderCES"/>
            <p:cNvPicPr/>
            <p:nvPr/>
          </p:nvPicPr>
          <p:blipFill>
            <a:blip r:embed="rId1" cstate="print">
              <a:clrChange>
                <a:clrFrom>
                  <a:srgbClr val="FFFFFF"/>
                </a:clrFrom>
                <a:clrTo>
                  <a:srgbClr val="FFFFFF">
                    <a:alpha val="0"/>
                  </a:srgbClr>
                </a:clrTo>
              </a:clrChange>
            </a:blip>
            <a:stretch>
              <a:fillRect/>
            </a:stretch>
          </p:blipFill>
          <p:spPr>
            <a:xfrm>
              <a:off x="6556026" y="1349435"/>
              <a:ext cx="1390942" cy="1100908"/>
            </a:xfrm>
            <a:prstGeom prst="rect">
              <a:avLst/>
            </a:prstGeom>
          </p:spPr>
        </p:pic>
        <p:sp>
          <p:nvSpPr>
            <p:cNvPr id="17" name="矩形 16"/>
            <p:cNvSpPr/>
            <p:nvPr/>
          </p:nvSpPr>
          <p:spPr>
            <a:xfrm>
              <a:off x="6875089" y="2573798"/>
              <a:ext cx="918841" cy="507831"/>
            </a:xfrm>
            <a:prstGeom prst="rect">
              <a:avLst/>
            </a:prstGeom>
          </p:spPr>
          <p:txBody>
            <a:bodyPr wrap="none">
              <a:spAutoFit/>
            </a:bodyPr>
            <a:lstStyle/>
            <a:p>
              <a:pPr lvl="0" algn="ctr">
                <a:lnSpc>
                  <a:spcPct val="150000"/>
                </a:lnSpc>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3-14</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spTree>
  </p:cSld>
  <p:clrMapOvr>
    <a:masterClrMapping/>
  </p:clrMapOvr>
  <p:transition spd="slow">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7" name="Rectangle 1"/>
          <p:cNvSpPr>
            <a:spLocks noChangeArrowheads="1"/>
          </p:cNvSpPr>
          <p:nvPr/>
        </p:nvSpPr>
        <p:spPr bwMode="auto">
          <a:xfrm>
            <a:off x="757382" y="332509"/>
            <a:ext cx="8017163" cy="2169825"/>
          </a:xfrm>
          <a:prstGeom prst="rect">
            <a:avLst/>
          </a:prstGeom>
          <a:solidFill>
            <a:schemeClr val="bg1">
              <a:lumMod val="95000"/>
            </a:schemeClr>
          </a:solidFill>
          <a:ln w="9525">
            <a:noFill/>
            <a:miter lim="800000"/>
          </a:ln>
          <a:effectLst/>
        </p:spPr>
        <p:txBody>
          <a:bodyPr vert="horz" wrap="square" lIns="91440" tIns="45720" rIns="91440" bIns="45720" numCol="1" anchor="ctr" anchorCtr="0" compatLnSpc="1">
            <a:spAutoFit/>
          </a:bodyPr>
          <a:lstStyle/>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答案</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C</a:t>
            </a:r>
            <a:endPar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远视眼镜是凸透镜</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凸透镜对光有会聚作用</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给凸透镜再戴上远视眼镜</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光经过远视眼镜、凸透镜的会聚后</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光屏上出现烛焰清晰的像</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拿走远视眼镜烛焰清晰的像就成在光屏更后的位置上</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光屏上的像变模糊</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可以用增大光屏与凸透镜的距离或增大蜡烛与凸透镜的距离的方法使得光屏上再次呈现一个清晰的像。</a:t>
            </a:r>
            <a:endParaRPr lang="zh-CN" sz="1050" dirty="0">
              <a:solidFill>
                <a:srgbClr val="A50021"/>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xEl>
                                              <p:pRg st="1" end="1"/>
                                            </p:txEl>
                                          </p:spTgt>
                                        </p:tgtEl>
                                        <p:attrNameLst>
                                          <p:attrName>style.visibility</p:attrName>
                                        </p:attrNameLst>
                                      </p:cBhvr>
                                      <p:to>
                                        <p:strVal val="visible"/>
                                      </p:to>
                                    </p:set>
                                    <p:animEffect transition="in" filter="fade">
                                      <p:cBhvr>
                                        <p:cTn id="12" dur="500"/>
                                        <p:tgtEl>
                                          <p:spTgt spid="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903382"/>
            <a:ext cx="7888188" cy="3396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设计和进行实验</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实验器材：</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蜡烛、凸透镜、光屏、光具座、火柴。器材组装顺序：蜡烛→透镜→光屏。</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实验前首先调节</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烛焰</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、凸透镜、光屏三者的</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中心</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大致在</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同一高度</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目的是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使像成在光屏的中央</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焦距的测量及判断：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平行光聚焦法</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最小、最亮的光斑</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二倍聚焦法</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倒立、等大的实像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当物距小于一倍焦距时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要在</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光屏的一侧</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透过透镜观察像。</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10" name="文本框 14"/>
          <p:cNvSpPr txBox="1">
            <a:spLocks noChangeArrowheads="1"/>
          </p:cNvSpPr>
          <p:nvPr/>
        </p:nvSpPr>
        <p:spPr bwMode="auto">
          <a:xfrm>
            <a:off x="812466" y="352237"/>
            <a:ext cx="3406949"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突破</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探究凸透镜成像的规律</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500"/>
                                        <p:tgtEl>
                                          <p:spTgt spid="9">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3" end="3"/>
                                            </p:txEl>
                                          </p:spTgt>
                                        </p:tgtEl>
                                        <p:attrNameLst>
                                          <p:attrName>style.visibility</p:attrName>
                                        </p:attrNameLst>
                                      </p:cBhvr>
                                      <p:to>
                                        <p:strVal val="visible"/>
                                      </p:to>
                                    </p:set>
                                    <p:animEffect transition="in" filter="fade">
                                      <p:cBhvr>
                                        <p:cTn id="12" dur="500"/>
                                        <p:tgtEl>
                                          <p:spTgt spid="9">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4" end="4"/>
                                            </p:txEl>
                                          </p:spTgt>
                                        </p:tgtEl>
                                        <p:attrNameLst>
                                          <p:attrName>style.visibility</p:attrName>
                                        </p:attrNameLst>
                                      </p:cBhvr>
                                      <p:to>
                                        <p:strVal val="visible"/>
                                      </p:to>
                                    </p:set>
                                    <p:animEffect transition="in" filter="fade">
                                      <p:cBhvr>
                                        <p:cTn id="17"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6" y="332510"/>
            <a:ext cx="7869715" cy="2150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实验过程中蜡烛因燃烧变短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屏上的像</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向上</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移动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将凸透镜向</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下调</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或将光屏向</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上调</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使像成在光屏的中央。</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6.</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用纸板遮住透镜的一部分：</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光屏上的像</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只会暗些</a:t>
            </a:r>
            <a:r>
              <a:rPr 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但还是一个完整的像</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7.</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光屏上成清晰的像时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对调蜡烛与光屏的位置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光屏上</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还能</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成像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说明</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折射现象中光路可逆</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500"/>
                                        <p:tgtEl>
                                          <p:spTgt spid="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fade">
                                      <p:cBhvr>
                                        <p:cTn id="12"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332510"/>
            <a:ext cx="7730284" cy="854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数据处理和分析</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sz="105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8.</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设计实验数据记录表格</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如下表所示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分析表格数据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可得出凸透镜成像规律。</a:t>
            </a:r>
            <a:endParaRPr lang="zh-CN" sz="105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aphicFrame>
        <p:nvGraphicFramePr>
          <p:cNvPr id="7" name="表格 6"/>
          <p:cNvGraphicFramePr>
            <a:graphicFrameLocks noGrp="1"/>
          </p:cNvGraphicFramePr>
          <p:nvPr/>
        </p:nvGraphicFramePr>
        <p:xfrm>
          <a:off x="875605" y="1299902"/>
          <a:ext cx="7761320" cy="2331720"/>
        </p:xfrm>
        <a:graphic>
          <a:graphicData uri="http://schemas.openxmlformats.org/drawingml/2006/table">
            <a:tbl>
              <a:tblPr/>
              <a:tblGrid>
                <a:gridCol w="1108760"/>
                <a:gridCol w="1108760"/>
                <a:gridCol w="1108760"/>
                <a:gridCol w="1108760"/>
                <a:gridCol w="1108760"/>
                <a:gridCol w="1108760"/>
                <a:gridCol w="1108760"/>
              </a:tblGrid>
              <a:tr h="0">
                <a:tc rowSpan="2">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透镜</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焦距</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次数</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物距</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u/</a:t>
                      </a: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cm</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像距</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v/</a:t>
                      </a: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cm</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3">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像的性质</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c hMerge="1">
                  <a:tcPr/>
                </a:tc>
              </a:tr>
              <a:tr h="0">
                <a:tc vMerge="1">
                  <a:tcPr/>
                </a:tc>
                <a:tc vMerge="1">
                  <a:tcPr/>
                </a:tc>
                <a:tc vMerge="1">
                  <a:tcPr/>
                </a:tc>
                <a:tc vMerge="1">
                  <a:tcPr/>
                </a:tc>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虚实</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大小</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正倒</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rowSpan="4">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1</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vMerge="1">
                  <a:tcPr/>
                </a:tc>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2</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vMerge="1">
                  <a:tcPr/>
                </a:tc>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3</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vMerge="1">
                  <a:tcPr/>
                </a:tc>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spd="slow">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6" y="332510"/>
            <a:ext cx="7899272" cy="2150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实验结论</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9.</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凸透镜成像规律及应用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见考点二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凸透镜成像动态规律：</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物体放在焦点之外</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在凸透镜另一侧成倒立的实像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实像有</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缩小、等大、放大三种</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。物距越小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像距</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越大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实像</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越大</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物体放在焦点之内</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在凸透镜同一侧成正立、放大的虚像。物距越小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像距</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越小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虚像</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越小</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7890959" cy="440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b="1" dirty="0" smtClean="0">
                <a:solidFill>
                  <a:srgbClr val="000000"/>
                </a:solidFill>
                <a:latin typeface="微软雅黑" panose="020B0503020204020204" pitchFamily="34" charset="-122"/>
                <a:ea typeface="方正书宋_GBK"/>
                <a:cs typeface="Times New Roman" panose="02020603050405020304"/>
              </a:rPr>
              <a:t>2. </a:t>
            </a:r>
            <a:r>
              <a:rPr lang="zh-CN" altLang="en-US" b="1" dirty="0" smtClean="0">
                <a:solidFill>
                  <a:srgbClr val="000000"/>
                </a:solidFill>
                <a:latin typeface="NEU-BZ-S92"/>
                <a:ea typeface="微软雅黑" panose="020B0503020204020204" pitchFamily="34" charset="-122"/>
                <a:cs typeface="Times New Roman" panose="02020603050405020304"/>
              </a:rPr>
              <a:t>三条特殊光线</a:t>
            </a:r>
            <a:endParaRPr lang="zh-CN" sz="1050" dirty="0">
              <a:solidFill>
                <a:srgbClr val="000000"/>
              </a:solidFill>
              <a:latin typeface="NEU-BZ-S92"/>
              <a:ea typeface="方正书宋_GBK"/>
              <a:cs typeface="Times New Roman" panose="02020603050405020304"/>
            </a:endParaRPr>
          </a:p>
        </p:txBody>
      </p:sp>
      <p:graphicFrame>
        <p:nvGraphicFramePr>
          <p:cNvPr id="1027" name="Object 3"/>
          <p:cNvGraphicFramePr>
            <a:graphicFrameLocks noChangeAspect="1"/>
          </p:cNvGraphicFramePr>
          <p:nvPr/>
        </p:nvGraphicFramePr>
        <p:xfrm>
          <a:off x="787400" y="887413"/>
          <a:ext cx="8004175" cy="3748087"/>
        </p:xfrm>
        <a:graphic>
          <a:graphicData uri="http://schemas.openxmlformats.org/presentationml/2006/ole">
            <mc:AlternateContent xmlns:mc="http://schemas.openxmlformats.org/markup-compatibility/2006">
              <mc:Choice xmlns:v="urn:schemas-microsoft-com:vml" Requires="v">
                <p:oleObj spid="_x0000_s1025" name="文档" r:id="rId1" imgW="8103235" imgH="3796030" progId="Word.Document.12">
                  <p:embed/>
                </p:oleObj>
              </mc:Choice>
              <mc:Fallback>
                <p:oleObj name="文档" r:id="rId1" imgW="8103235" imgH="3796030" progId="Word.Document.12">
                  <p:embed/>
                  <p:pic>
                    <p:nvPicPr>
                      <p:cNvPr id="0" name="图片 1024"/>
                      <p:cNvPicPr>
                        <a:picLocks noChangeAspect="1"/>
                      </p:cNvPicPr>
                      <p:nvPr/>
                    </p:nvPicPr>
                    <p:blipFill>
                      <a:blip r:embed="rId2"/>
                      <a:stretch>
                        <a:fillRect/>
                      </a:stretch>
                    </p:blipFill>
                    <p:spPr>
                      <a:xfrm>
                        <a:off x="787400" y="887413"/>
                        <a:ext cx="8004175" cy="3748087"/>
                      </a:xfrm>
                      <a:prstGeom prst="rect">
                        <a:avLst/>
                      </a:prstGeom>
                      <a:noFill/>
                      <a:ln w="9525">
                        <a:noFill/>
                      </a:ln>
                    </p:spPr>
                  </p:pic>
                </p:oleObj>
              </mc:Fallback>
            </mc:AlternateContent>
          </a:graphicData>
        </a:graphic>
      </p:graphicFrame>
      <p:pic>
        <p:nvPicPr>
          <p:cNvPr id="1028" name="Picture 4"/>
          <p:cNvPicPr>
            <a:picLocks noChangeAspect="1" noChangeArrowheads="1"/>
          </p:cNvPicPr>
          <p:nvPr/>
        </p:nvPicPr>
        <p:blipFill>
          <a:blip r:embed="rId3" cstate="print"/>
          <a:srcRect/>
          <a:stretch>
            <a:fillRect/>
          </a:stretch>
        </p:blipFill>
        <p:spPr bwMode="auto">
          <a:xfrm>
            <a:off x="1530208" y="1199862"/>
            <a:ext cx="1379247" cy="835683"/>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cstate="print"/>
          <a:srcRect/>
          <a:stretch>
            <a:fillRect/>
          </a:stretch>
        </p:blipFill>
        <p:spPr bwMode="auto">
          <a:xfrm>
            <a:off x="4146262" y="1077048"/>
            <a:ext cx="1367846" cy="971521"/>
          </a:xfrm>
          <a:prstGeom prst="rect">
            <a:avLst/>
          </a:prstGeom>
          <a:noFill/>
          <a:ln w="9525">
            <a:noFill/>
            <a:miter lim="800000"/>
            <a:headEnd/>
            <a:tailEnd/>
          </a:ln>
          <a:effectLst/>
        </p:spPr>
      </p:pic>
      <p:grpSp>
        <p:nvGrpSpPr>
          <p:cNvPr id="17" name="组合 16"/>
          <p:cNvGrpSpPr/>
          <p:nvPr/>
        </p:nvGrpSpPr>
        <p:grpSpPr>
          <a:xfrm>
            <a:off x="6751352" y="1059152"/>
            <a:ext cx="1234398" cy="954375"/>
            <a:chOff x="5827716" y="1345479"/>
            <a:chExt cx="1234398" cy="954375"/>
          </a:xfrm>
        </p:grpSpPr>
        <p:pic>
          <p:nvPicPr>
            <p:cNvPr id="1031" name="Picture 7"/>
            <p:cNvPicPr>
              <a:picLocks noChangeAspect="1" noChangeArrowheads="1"/>
            </p:cNvPicPr>
            <p:nvPr/>
          </p:nvPicPr>
          <p:blipFill>
            <a:blip r:embed="rId5" cstate="print"/>
            <a:srcRect/>
            <a:stretch>
              <a:fillRect/>
            </a:stretch>
          </p:blipFill>
          <p:spPr bwMode="auto">
            <a:xfrm>
              <a:off x="6159501" y="1349375"/>
              <a:ext cx="902613" cy="950479"/>
            </a:xfrm>
            <a:prstGeom prst="rect">
              <a:avLst/>
            </a:prstGeom>
            <a:noFill/>
            <a:ln w="9525">
              <a:noFill/>
              <a:miter lim="800000"/>
              <a:headEnd/>
              <a:tailEnd/>
            </a:ln>
            <a:effectLst/>
          </p:spPr>
        </p:pic>
        <p:pic>
          <p:nvPicPr>
            <p:cNvPr id="1032" name="Picture 8"/>
            <p:cNvPicPr>
              <a:picLocks noChangeAspect="1" noChangeArrowheads="1"/>
            </p:cNvPicPr>
            <p:nvPr/>
          </p:nvPicPr>
          <p:blipFill>
            <a:blip r:embed="rId6" cstate="print"/>
            <a:srcRect/>
            <a:stretch>
              <a:fillRect/>
            </a:stretch>
          </p:blipFill>
          <p:spPr bwMode="auto">
            <a:xfrm>
              <a:off x="5827716" y="1345479"/>
              <a:ext cx="338480" cy="714568"/>
            </a:xfrm>
            <a:prstGeom prst="rect">
              <a:avLst/>
            </a:prstGeom>
            <a:noFill/>
            <a:ln w="9525">
              <a:noFill/>
              <a:miter lim="800000"/>
              <a:headEnd/>
              <a:tailEnd/>
            </a:ln>
            <a:effectLst/>
          </p:spPr>
        </p:pic>
      </p:grpSp>
      <p:pic>
        <p:nvPicPr>
          <p:cNvPr id="1033" name="Picture 9"/>
          <p:cNvPicPr>
            <a:picLocks noChangeAspect="1" noChangeArrowheads="1"/>
          </p:cNvPicPr>
          <p:nvPr/>
        </p:nvPicPr>
        <p:blipFill>
          <a:blip r:embed="rId7" cstate="print"/>
          <a:srcRect/>
          <a:stretch>
            <a:fillRect/>
          </a:stretch>
        </p:blipFill>
        <p:spPr bwMode="auto">
          <a:xfrm>
            <a:off x="1461655" y="2891992"/>
            <a:ext cx="1358075" cy="904153"/>
          </a:xfrm>
          <a:prstGeom prst="rect">
            <a:avLst/>
          </a:prstGeom>
          <a:noFill/>
          <a:ln w="9525">
            <a:noFill/>
            <a:miter lim="800000"/>
            <a:headEnd/>
            <a:tailEnd/>
          </a:ln>
          <a:effectLst/>
        </p:spPr>
      </p:pic>
      <p:pic>
        <p:nvPicPr>
          <p:cNvPr id="1034" name="Picture 10"/>
          <p:cNvPicPr>
            <a:picLocks noChangeAspect="1" noChangeArrowheads="1"/>
          </p:cNvPicPr>
          <p:nvPr/>
        </p:nvPicPr>
        <p:blipFill>
          <a:blip r:embed="rId8" cstate="print"/>
          <a:srcRect/>
          <a:stretch>
            <a:fillRect/>
          </a:stretch>
        </p:blipFill>
        <p:spPr bwMode="auto">
          <a:xfrm>
            <a:off x="4090989" y="2822575"/>
            <a:ext cx="1349229" cy="929721"/>
          </a:xfrm>
          <a:prstGeom prst="rect">
            <a:avLst/>
          </a:prstGeom>
          <a:noFill/>
          <a:ln w="9525">
            <a:noFill/>
            <a:miter lim="800000"/>
            <a:headEnd/>
            <a:tailEnd/>
          </a:ln>
          <a:effectLst/>
        </p:spPr>
      </p:pic>
      <p:pic>
        <p:nvPicPr>
          <p:cNvPr id="1036" name="Picture 12"/>
          <p:cNvPicPr>
            <a:picLocks noChangeAspect="1" noChangeArrowheads="1"/>
          </p:cNvPicPr>
          <p:nvPr/>
        </p:nvPicPr>
        <p:blipFill>
          <a:blip r:embed="rId9" cstate="print"/>
          <a:srcRect/>
          <a:stretch>
            <a:fillRect/>
          </a:stretch>
        </p:blipFill>
        <p:spPr bwMode="auto">
          <a:xfrm>
            <a:off x="6753802" y="2852739"/>
            <a:ext cx="1300307" cy="917244"/>
          </a:xfrm>
          <a:prstGeom prst="rect">
            <a:avLst/>
          </a:prstGeom>
          <a:noFill/>
          <a:ln w="9525">
            <a:noFill/>
            <a:miter lim="800000"/>
            <a:headEnd/>
            <a:tailEnd/>
          </a:ln>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500"/>
                                        <p:tgtEl>
                                          <p:spTgt spid="10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9"/>
                                        </p:tgtEl>
                                        <p:attrNameLst>
                                          <p:attrName>style.visibility</p:attrName>
                                        </p:attrNameLst>
                                      </p:cBhvr>
                                      <p:to>
                                        <p:strVal val="visible"/>
                                      </p:to>
                                    </p:set>
                                    <p:animEffect transition="in" filter="fade">
                                      <p:cBhvr>
                                        <p:cTn id="12" dur="500"/>
                                        <p:tgtEl>
                                          <p:spTgt spid="102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33"/>
                                        </p:tgtEl>
                                        <p:attrNameLst>
                                          <p:attrName>style.visibility</p:attrName>
                                        </p:attrNameLst>
                                      </p:cBhvr>
                                      <p:to>
                                        <p:strVal val="visible"/>
                                      </p:to>
                                    </p:set>
                                    <p:animEffect transition="in" filter="fade">
                                      <p:cBhvr>
                                        <p:cTn id="22" dur="500"/>
                                        <p:tgtEl>
                                          <p:spTgt spid="103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34"/>
                                        </p:tgtEl>
                                        <p:attrNameLst>
                                          <p:attrName>style.visibility</p:attrName>
                                        </p:attrNameLst>
                                      </p:cBhvr>
                                      <p:to>
                                        <p:strVal val="visible"/>
                                      </p:to>
                                    </p:set>
                                    <p:animEffect transition="in" filter="fade">
                                      <p:cBhvr>
                                        <p:cTn id="27" dur="500"/>
                                        <p:tgtEl>
                                          <p:spTgt spid="103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36"/>
                                        </p:tgtEl>
                                        <p:attrNameLst>
                                          <p:attrName>style.visibility</p:attrName>
                                        </p:attrNameLst>
                                      </p:cBhvr>
                                      <p:to>
                                        <p:strVal val="visible"/>
                                      </p:to>
                                    </p:set>
                                    <p:animEffect transition="in" filter="fade">
                                      <p:cBhvr>
                                        <p:cTn id="32" dur="500"/>
                                        <p:tgtEl>
                                          <p:spTgt spid="1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6" y="332510"/>
            <a:ext cx="7940835" cy="4643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交流、反思与改进</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sz="105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11.</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实验时光屏上</a:t>
            </a:r>
            <a:r>
              <a:rPr lang="zh-CN" altLang="en-US" b="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找不到像</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的原因可能是：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蜡烛在</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焦点</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或</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在一倍焦距内</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烛焰、凸透镜、光屏三者的中心不在</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同一高度</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;③</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光具座不够长</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sz="105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在蜡烛和凸透镜之间加远</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或近</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视眼镜</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凸透镜和蜡烛位置不变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加远视眼镜：凸透镜对光有</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会聚</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作用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成像</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靠前</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将光屏</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靠近</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凸透镜</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加近视眼镜：凹透镜对光有</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发散</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作用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成像</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靠后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将光屏</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远离</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凸透镜。</a:t>
            </a:r>
            <a:endParaRPr lang="zh-CN" altLang="en-US" sz="105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换用焦距不同的凸透镜进行实验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保持物体距凸透镜的距离不变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若凸透镜</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焦距变大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成像</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靠后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则应将光屏向</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远离</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透镜的方向移动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才能得到清晰的像。</a:t>
            </a:r>
            <a:endParaRPr lang="zh-CN" altLang="en-US" sz="105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14.</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实验改进：</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用发光二极管代替蜡烛的好处：可增加物体的亮度</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使成像</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更清晰</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所成的像</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不会晃动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发光二极管安全、环保</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高度不会变化</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光屏高度不用调节等。</a:t>
            </a:r>
            <a:endParaRPr lang="zh-CN" sz="105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500"/>
                                        <p:tgtEl>
                                          <p:spTgt spid="9">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3" end="3"/>
                                            </p:txEl>
                                          </p:spTgt>
                                        </p:tgtEl>
                                        <p:attrNameLst>
                                          <p:attrName>style.visibility</p:attrName>
                                        </p:attrNameLst>
                                      </p:cBhvr>
                                      <p:to>
                                        <p:strVal val="visible"/>
                                      </p:to>
                                    </p:set>
                                    <p:animEffect transition="in" filter="fade">
                                      <p:cBhvr>
                                        <p:cTn id="12" dur="500"/>
                                        <p:tgtEl>
                                          <p:spTgt spid="9">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4" end="4"/>
                                            </p:txEl>
                                          </p:spTgt>
                                        </p:tgtEl>
                                        <p:attrNameLst>
                                          <p:attrName>style.visibility</p:attrName>
                                        </p:attrNameLst>
                                      </p:cBhvr>
                                      <p:to>
                                        <p:strVal val="visible"/>
                                      </p:to>
                                    </p:set>
                                    <p:animEffect transition="in" filter="fade">
                                      <p:cBhvr>
                                        <p:cTn id="17"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332510"/>
            <a:ext cx="7897424" cy="422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例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在“探究凸透镜成像规律”的实验中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已知凸透镜的焦距为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 cm</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实验前</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调节蜡烛、凸透镜、光屏三者的中心在</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目的是使烛焰的像成在光屏的中央。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3-15</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若蜡烛、凸透镜在当前位置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应向</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选填“左”或“右”</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移动光屏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直到光屏上得到清晰的像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此时烛焰的像是倒立、</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选填“放大”或“缩小”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的实像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这一成像规律应用在</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选填“照相机”或“放大镜”</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上。</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3-15</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8" name="A20.EPS" descr="id:2147499842;FounderCES"/>
          <p:cNvPicPr/>
          <p:nvPr/>
        </p:nvPicPr>
        <p:blipFill>
          <a:blip r:embed="rId1" cstate="print">
            <a:clrChange>
              <a:clrFrom>
                <a:srgbClr val="FFFFFF"/>
              </a:clrFrom>
              <a:clrTo>
                <a:srgbClr val="FFFFFF">
                  <a:alpha val="0"/>
                </a:srgbClr>
              </a:clrTo>
            </a:clrChange>
          </a:blip>
          <a:stretch>
            <a:fillRect/>
          </a:stretch>
        </p:blipFill>
        <p:spPr>
          <a:xfrm>
            <a:off x="2609559" y="3099724"/>
            <a:ext cx="3692624" cy="831272"/>
          </a:xfrm>
          <a:prstGeom prst="rect">
            <a:avLst/>
          </a:prstGeom>
        </p:spPr>
      </p:pic>
      <p:sp>
        <p:nvSpPr>
          <p:cNvPr id="10" name="矩形 9"/>
          <p:cNvSpPr/>
          <p:nvPr/>
        </p:nvSpPr>
        <p:spPr>
          <a:xfrm>
            <a:off x="5797591" y="795977"/>
            <a:ext cx="1107996"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同一高度</a:t>
            </a:r>
            <a:endParaRPr lang="zh-CN" altLang="en-US" dirty="0"/>
          </a:p>
        </p:txBody>
      </p:sp>
      <p:sp>
        <p:nvSpPr>
          <p:cNvPr id="12" name="矩形 11"/>
          <p:cNvSpPr/>
          <p:nvPr/>
        </p:nvSpPr>
        <p:spPr>
          <a:xfrm>
            <a:off x="5968059" y="1619456"/>
            <a:ext cx="415498" cy="369332"/>
          </a:xfrm>
          <a:prstGeom prst="rect">
            <a:avLst/>
          </a:prstGeom>
        </p:spPr>
        <p:txBody>
          <a:bodyPr wrap="none">
            <a:spAutoFit/>
          </a:bodyPr>
          <a:lstStyle/>
          <a:p>
            <a:pPr>
              <a:tabLst>
                <a:tab pos="175895" algn="l"/>
              </a:tabLst>
            </a:pP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左</a:t>
            </a:r>
            <a:endParaRPr lang="zh-CN" altLang="en-US" dirty="0"/>
          </a:p>
        </p:txBody>
      </p:sp>
      <p:sp>
        <p:nvSpPr>
          <p:cNvPr id="13" name="矩形 12"/>
          <p:cNvSpPr/>
          <p:nvPr/>
        </p:nvSpPr>
        <p:spPr>
          <a:xfrm>
            <a:off x="6998384" y="2024702"/>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缩小</a:t>
            </a:r>
            <a:endParaRPr lang="zh-CN" altLang="en-US" dirty="0"/>
          </a:p>
        </p:txBody>
      </p:sp>
      <p:sp>
        <p:nvSpPr>
          <p:cNvPr id="14" name="矩形 13"/>
          <p:cNvSpPr/>
          <p:nvPr/>
        </p:nvSpPr>
        <p:spPr>
          <a:xfrm>
            <a:off x="5940715" y="2421865"/>
            <a:ext cx="877163" cy="369332"/>
          </a:xfrm>
          <a:prstGeom prst="rect">
            <a:avLst/>
          </a:prstGeom>
        </p:spPr>
        <p:txBody>
          <a:bodyPr wrap="none">
            <a:spAutoFit/>
          </a:bodyPr>
          <a:lstStyle/>
          <a:p>
            <a:pPr lvl="0" defTabSz="914400" eaLnBrk="0" fontAlgn="base" hangingPunct="0">
              <a:spcBef>
                <a:spcPct val="0"/>
              </a:spcBef>
              <a:spcAft>
                <a:spcPct val="0"/>
              </a:spcAft>
            </a:pP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照相机</a:t>
            </a:r>
            <a:endParaRPr lang="zh-CN" altLang="en-US" dirty="0" smtClean="0">
              <a:solidFill>
                <a:prstClr val="black"/>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Rectangle 1"/>
          <p:cNvSpPr>
            <a:spLocks noChangeArrowheads="1"/>
          </p:cNvSpPr>
          <p:nvPr/>
        </p:nvSpPr>
        <p:spPr bwMode="auto">
          <a:xfrm>
            <a:off x="757382" y="332509"/>
            <a:ext cx="8017163" cy="1289905"/>
          </a:xfrm>
          <a:prstGeom prst="rect">
            <a:avLst/>
          </a:prstGeom>
          <a:solidFill>
            <a:schemeClr val="bg1">
              <a:lumMod val="95000"/>
            </a:schemeClr>
          </a:solidFill>
          <a:ln w="9525">
            <a:noFill/>
            <a:miter lim="800000"/>
          </a:ln>
          <a:effectLst/>
        </p:spPr>
        <p:txBody>
          <a:bodyPr vert="horz" wrap="square" lIns="91440" tIns="45720" rIns="91440" bIns="45720" numCol="1" anchor="ctr" anchorCtr="0" compatLnSpc="1">
            <a:spAutoFit/>
          </a:bodyPr>
          <a:lstStyle/>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由题图可知</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物距</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u=</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40 cm</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&gt;</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2</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f</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则像距应在一倍焦距和二倍焦距之间</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而此时光屏与凸透镜的距离为</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30 cm</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&gt;</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2</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f</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所以要减小该距离</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应向左移动光屏</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此时可成倒立、缩小的实像</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根据这一成像特点制成的是照相机。</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nvGrpSpPr>
          <p:cNvPr id="7" name="组合 9"/>
          <p:cNvGrpSpPr/>
          <p:nvPr/>
        </p:nvGrpSpPr>
        <p:grpSpPr>
          <a:xfrm>
            <a:off x="-7792" y="350583"/>
            <a:ext cx="428625" cy="1928489"/>
            <a:chOff x="-7792" y="350584"/>
            <a:chExt cx="428625" cy="1893852"/>
          </a:xfrm>
        </p:grpSpPr>
        <p:sp>
          <p:nvSpPr>
            <p:cNvPr id="8" name="矩形 7"/>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0"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slow">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332510"/>
            <a:ext cx="7888188" cy="2150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的基础上</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若凸透镜位置不动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将蜡烛和光屏位置互换</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光屏上将得到倒立、</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选填“放大”或“缩小”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的实像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这一成像规律应用在</a:t>
            </a:r>
            <a:r>
              <a:rPr lang="en-US" u="sng" dirty="0" smtClean="0">
                <a:solidFill>
                  <a:srgbClr val="000000"/>
                </a:solidFill>
                <a:uFill>
                  <a:solidFill>
                    <a:srgbClr val="000000"/>
                  </a:solidFill>
                </a:uFill>
                <a:latin typeface="微软雅黑" panose="020B0503020204020204" pitchFamily="34" charset="-122"/>
                <a:cs typeface="Times New Roman" panose="02020603050405020304"/>
              </a:rPr>
              <a:t>               </a:t>
            </a:r>
            <a:endParaRPr lang="en-US" u="sng" dirty="0" smtClean="0">
              <a:solidFill>
                <a:srgbClr val="000000"/>
              </a:solidFill>
              <a:uFill>
                <a:solidFill>
                  <a:srgbClr val="000000"/>
                </a:solidFill>
              </a:uFill>
              <a:latin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选填“投影仪”或“放大镜”</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上。</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当蜡烛燃烧逐渐变短时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为了使像还能成在光屏的中央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应向</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选填“上”或“下”</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适当调节光屏的位置。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7" name="矩形 6"/>
          <p:cNvSpPr/>
          <p:nvPr/>
        </p:nvSpPr>
        <p:spPr>
          <a:xfrm>
            <a:off x="1429290" y="794967"/>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放大</a:t>
            </a:r>
            <a:endParaRPr lang="zh-CN" altLang="en-US" dirty="0"/>
          </a:p>
        </p:txBody>
      </p:sp>
      <p:sp>
        <p:nvSpPr>
          <p:cNvPr id="8" name="矩形 7"/>
          <p:cNvSpPr/>
          <p:nvPr/>
        </p:nvSpPr>
        <p:spPr>
          <a:xfrm>
            <a:off x="7750320" y="804636"/>
            <a:ext cx="877163"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投影仪</a:t>
            </a:r>
            <a:endParaRPr lang="zh-CN" altLang="en-US" dirty="0"/>
          </a:p>
        </p:txBody>
      </p:sp>
      <p:sp>
        <p:nvSpPr>
          <p:cNvPr id="10" name="矩形 9"/>
          <p:cNvSpPr/>
          <p:nvPr/>
        </p:nvSpPr>
        <p:spPr>
          <a:xfrm>
            <a:off x="7243110" y="1626095"/>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上</a:t>
            </a:r>
            <a:endParaRPr lang="zh-CN" altLang="en-US" dirty="0"/>
          </a:p>
        </p:txBody>
      </p:sp>
      <p:sp>
        <p:nvSpPr>
          <p:cNvPr id="12" name="TextBox 11"/>
          <p:cNvSpPr txBox="1"/>
          <p:nvPr/>
        </p:nvSpPr>
        <p:spPr>
          <a:xfrm>
            <a:off x="840509" y="2540000"/>
            <a:ext cx="7860146" cy="903700"/>
          </a:xfrm>
          <a:prstGeom prst="rect">
            <a:avLst/>
          </a:prstGeom>
          <a:solidFill>
            <a:schemeClr val="bg1">
              <a:lumMod val="95000"/>
            </a:schemeClr>
          </a:solidFill>
        </p:spPr>
        <p:txBody>
          <a:bodyPr wrap="square" lIns="36000" tIns="36000" rIns="36000" bIns="36000" rtlCol="0">
            <a:spAutoFit/>
          </a:bodyPr>
          <a:lstStyle/>
          <a:p>
            <a:pPr lvl="0">
              <a:lnSpc>
                <a:spcPct val="150000"/>
              </a:lnSpc>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](4)</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随着蜡烛的不断燃烧</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烛焰向下移动</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光屏上烛焰的像将不断地向上移动</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因此为了使像还能成在光屏的中央</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应向上适当调节光屏的位置。</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0" name="矩形 9"/>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1"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6" name="文本框 18"/>
          <p:cNvSpPr txBox="1">
            <a:spLocks noChangeArrowheads="1"/>
          </p:cNvSpPr>
          <p:nvPr/>
        </p:nvSpPr>
        <p:spPr bwMode="auto">
          <a:xfrm>
            <a:off x="816866" y="606829"/>
            <a:ext cx="7885975" cy="4227687"/>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为了便于观察实验现象</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应该在</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选填“较亮”或“较暗”</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的环境中进行实验。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林红同学把自己的近视眼镜放在蜡烛与凸透镜之间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3-16</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因为近视眼镜对光有</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选填“会聚”或“发散”</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作用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光屏上原来清晰的像变模糊了</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为在光屏上重新得到烛焰清晰的像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若不改变蜡烛和凸透镜的位置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应将光屏</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选填“远离”或“靠近”</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凸透镜。</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3-16</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8" name="TextBox 7"/>
          <p:cNvSpPr txBox="1"/>
          <p:nvPr/>
        </p:nvSpPr>
        <p:spPr>
          <a:xfrm>
            <a:off x="889348" y="175364"/>
            <a:ext cx="7665929" cy="439278"/>
          </a:xfrm>
          <a:prstGeom prst="rect">
            <a:avLst/>
          </a:prstGeom>
          <a:noFill/>
        </p:spPr>
        <p:txBody>
          <a:bodyPr wrap="square" lIns="36000" tIns="36000" rIns="36000" bIns="36000" rtlCol="0">
            <a:spAutoFit/>
          </a:bodyPr>
          <a:lstStyle/>
          <a:p>
            <a:pPr algn="ctr">
              <a:lnSpc>
                <a:spcPct val="150000"/>
              </a:lnSpc>
            </a:pPr>
            <a:r>
              <a:rPr lang="en-US" altLang="zh-CN" dirty="0" smtClean="0">
                <a:solidFill>
                  <a:srgbClr val="0FA096"/>
                </a:solidFill>
                <a:latin typeface="微软雅黑" panose="020B0503020204020204" pitchFamily="34" charset="-122"/>
                <a:ea typeface="微软雅黑" panose="020B0503020204020204" pitchFamily="34" charset="-122"/>
              </a:rPr>
              <a:t>· </a:t>
            </a:r>
            <a:r>
              <a:rPr lang="zh-CN" altLang="en-US" dirty="0" smtClean="0">
                <a:solidFill>
                  <a:srgbClr val="0FA096"/>
                </a:solidFill>
                <a:latin typeface="微软雅黑" panose="020B0503020204020204" pitchFamily="34" charset="-122"/>
                <a:ea typeface="微软雅黑" panose="020B0503020204020204" pitchFamily="34" charset="-122"/>
              </a:rPr>
              <a:t>实验拓展 </a:t>
            </a:r>
            <a:r>
              <a:rPr lang="en-US" altLang="zh-CN" dirty="0" smtClean="0">
                <a:solidFill>
                  <a:srgbClr val="0FA096"/>
                </a:solidFill>
                <a:latin typeface="微软雅黑" panose="020B0503020204020204" pitchFamily="34" charset="-122"/>
                <a:ea typeface="微软雅黑" panose="020B0503020204020204" pitchFamily="34" charset="-122"/>
              </a:rPr>
              <a:t>·</a:t>
            </a:r>
            <a:endParaRPr lang="zh-CN" altLang="en-US" dirty="0">
              <a:solidFill>
                <a:srgbClr val="0FA096"/>
              </a:solidFill>
              <a:latin typeface="微软雅黑" panose="020B0503020204020204" pitchFamily="34" charset="-122"/>
              <a:ea typeface="微软雅黑" panose="020B0503020204020204" pitchFamily="34" charset="-122"/>
            </a:endParaRPr>
          </a:p>
        </p:txBody>
      </p:sp>
      <p:pic>
        <p:nvPicPr>
          <p:cNvPr id="7" name="HH38A.EPS" descr="id:2147499856;FounderCES"/>
          <p:cNvPicPr/>
          <p:nvPr/>
        </p:nvPicPr>
        <p:blipFill>
          <a:blip r:embed="rId1" cstate="print">
            <a:clrChange>
              <a:clrFrom>
                <a:srgbClr val="FFFFFF"/>
              </a:clrFrom>
              <a:clrTo>
                <a:srgbClr val="FFFFFF">
                  <a:alpha val="0"/>
                </a:srgbClr>
              </a:clrTo>
            </a:clrChange>
          </a:blip>
          <a:stretch>
            <a:fillRect/>
          </a:stretch>
        </p:blipFill>
        <p:spPr>
          <a:xfrm>
            <a:off x="4045581" y="3178234"/>
            <a:ext cx="1474070" cy="1166703"/>
          </a:xfrm>
          <a:prstGeom prst="rect">
            <a:avLst/>
          </a:prstGeom>
        </p:spPr>
      </p:pic>
      <p:sp>
        <p:nvSpPr>
          <p:cNvPr id="9" name="矩形 8"/>
          <p:cNvSpPr/>
          <p:nvPr/>
        </p:nvSpPr>
        <p:spPr>
          <a:xfrm>
            <a:off x="4309881" y="648484"/>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较暗</a:t>
            </a:r>
            <a:endParaRPr lang="zh-CN" altLang="en-US" dirty="0"/>
          </a:p>
        </p:txBody>
      </p:sp>
      <p:sp>
        <p:nvSpPr>
          <p:cNvPr id="12" name="矩形 11"/>
          <p:cNvSpPr/>
          <p:nvPr/>
        </p:nvSpPr>
        <p:spPr>
          <a:xfrm>
            <a:off x="2129954" y="1894959"/>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发散</a:t>
            </a:r>
            <a:endParaRPr lang="zh-CN" altLang="en-US" dirty="0"/>
          </a:p>
        </p:txBody>
      </p:sp>
      <p:sp>
        <p:nvSpPr>
          <p:cNvPr id="13" name="矩形 12"/>
          <p:cNvSpPr/>
          <p:nvPr/>
        </p:nvSpPr>
        <p:spPr>
          <a:xfrm>
            <a:off x="1216132" y="2735757"/>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远离</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Rectangle 1"/>
          <p:cNvSpPr>
            <a:spLocks noChangeArrowheads="1"/>
          </p:cNvSpPr>
          <p:nvPr/>
        </p:nvSpPr>
        <p:spPr bwMode="auto">
          <a:xfrm>
            <a:off x="757382" y="332509"/>
            <a:ext cx="8017163" cy="1289905"/>
          </a:xfrm>
          <a:prstGeom prst="rect">
            <a:avLst/>
          </a:prstGeom>
          <a:solidFill>
            <a:schemeClr val="bg1">
              <a:lumMod val="95000"/>
            </a:schemeClr>
          </a:solidFill>
          <a:ln w="9525">
            <a:noFill/>
            <a:miter lim="800000"/>
          </a:ln>
          <a:effectLst/>
        </p:spPr>
        <p:txBody>
          <a:bodyPr vert="horz" wrap="square" lIns="91440" tIns="45720" rIns="91440" bIns="45720" numCol="1" anchor="ctr" anchorCtr="0" compatLnSpc="1">
            <a:spAutoFit/>
          </a:bodyPr>
          <a:lstStyle/>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](6)</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近视眼镜是凹透镜</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凹透镜对光线有发散作用</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使原来会聚成像的光线推迟会聚</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像会远离凸透镜</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要用光屏接收到清晰的像</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应将光屏向远离凸透镜的方向移动</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才能在光屏上得到清晰的像。</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nvGrpSpPr>
          <p:cNvPr id="7" name="组合 9"/>
          <p:cNvGrpSpPr/>
          <p:nvPr/>
        </p:nvGrpSpPr>
        <p:grpSpPr>
          <a:xfrm>
            <a:off x="-7792" y="350583"/>
            <a:ext cx="428625" cy="1928489"/>
            <a:chOff x="-7792" y="350584"/>
            <a:chExt cx="428625" cy="1893852"/>
          </a:xfrm>
        </p:grpSpPr>
        <p:sp>
          <p:nvSpPr>
            <p:cNvPr id="8" name="矩形 7"/>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0"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slow">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332510"/>
            <a:ext cx="7730284" cy="2513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(7)</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保持蜡烛、凸透镜、光屏位置不变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林红同学用不透光的纸板遮住凸透镜的上半部分</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则在光屏上观察到的像是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选填选项前的字母</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烛焰的上半部分</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亮度变暗</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B.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烛焰的下半部分</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亮度变暗</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完整的烛焰</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亮度变暗</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D.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完整的烛焰</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亮度不变</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7" name="矩形 6"/>
          <p:cNvSpPr/>
          <p:nvPr/>
        </p:nvSpPr>
        <p:spPr>
          <a:xfrm>
            <a:off x="4630088" y="804780"/>
            <a:ext cx="340158"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C</a:t>
            </a:r>
            <a:endParaRPr lang="zh-CN" altLang="en-US" dirty="0"/>
          </a:p>
        </p:txBody>
      </p:sp>
      <p:sp>
        <p:nvSpPr>
          <p:cNvPr id="8" name="Rectangle 1"/>
          <p:cNvSpPr>
            <a:spLocks noChangeArrowheads="1"/>
          </p:cNvSpPr>
          <p:nvPr/>
        </p:nvSpPr>
        <p:spPr bwMode="auto">
          <a:xfrm>
            <a:off x="757382" y="2835563"/>
            <a:ext cx="8017163" cy="1754326"/>
          </a:xfrm>
          <a:prstGeom prst="rect">
            <a:avLst/>
          </a:prstGeom>
          <a:solidFill>
            <a:schemeClr val="bg1">
              <a:lumMod val="95000"/>
            </a:schemeClr>
          </a:solidFill>
          <a:ln w="9525">
            <a:noFill/>
            <a:miter lim="800000"/>
          </a:ln>
          <a:effectLst/>
        </p:spPr>
        <p:txBody>
          <a:bodyPr vert="horz" wrap="square" lIns="91440" tIns="45720" rIns="91440" bIns="45720" numCol="1" anchor="ctr" anchorCtr="0" compatLnSpc="1">
            <a:spAutoFit/>
          </a:bodyPr>
          <a:lstStyle/>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](7)</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将透镜的上半部分用不透光的纸板遮住后</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整个物体发出的光虽有一部分被遮住</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但总会有一部分光通过下半部分凸透镜而会聚成像</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因此像与原来相同</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还是完整的像</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只是由于透镜的一半被遮住</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折射出的光线与原来相比减少了</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因此像的亮度会减弱。</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332510"/>
            <a:ext cx="7730284" cy="381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某次实验的成像情况如图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3-17</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林红同学想“有哪些方法可以让光屏上的像变大”的问题。经过思考后设计了两个方案</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实验后结果都达到了目的。方案一：保持蜡烛和光屏的位置不动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只将凸透镜向</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移动适当距离</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方案二：保持凸透镜位置不动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将蜡烛和光屏都向</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移动。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均选填“左”或“右”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3-17</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6" name="20JX21.EPS" descr="id:2147499863;FounderCES"/>
          <p:cNvPicPr/>
          <p:nvPr/>
        </p:nvPicPr>
        <p:blipFill>
          <a:blip r:embed="rId1" cstate="print">
            <a:clrChange>
              <a:clrFrom>
                <a:srgbClr val="FFFFFF"/>
              </a:clrFrom>
              <a:clrTo>
                <a:srgbClr val="FFFFFF">
                  <a:alpha val="0"/>
                </a:srgbClr>
              </a:clrTo>
            </a:clrChange>
          </a:blip>
          <a:stretch>
            <a:fillRect/>
          </a:stretch>
        </p:blipFill>
        <p:spPr>
          <a:xfrm>
            <a:off x="3160046" y="2635134"/>
            <a:ext cx="2957327" cy="980901"/>
          </a:xfrm>
          <a:prstGeom prst="rect">
            <a:avLst/>
          </a:prstGeom>
        </p:spPr>
      </p:pic>
      <p:sp>
        <p:nvSpPr>
          <p:cNvPr id="8" name="矩形 7"/>
          <p:cNvSpPr/>
          <p:nvPr/>
        </p:nvSpPr>
        <p:spPr>
          <a:xfrm>
            <a:off x="6172126" y="1210603"/>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左</a:t>
            </a:r>
            <a:endParaRPr lang="zh-CN" altLang="en-US" dirty="0"/>
          </a:p>
        </p:txBody>
      </p:sp>
      <p:sp>
        <p:nvSpPr>
          <p:cNvPr id="10" name="矩形 9"/>
          <p:cNvSpPr/>
          <p:nvPr/>
        </p:nvSpPr>
        <p:spPr>
          <a:xfrm>
            <a:off x="5690824" y="1617581"/>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右</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2893988"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考点二</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凸透镜成像规律</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8"/>
          <p:cNvSpPr txBox="1">
            <a:spLocks noChangeArrowheads="1"/>
          </p:cNvSpPr>
          <p:nvPr/>
        </p:nvSpPr>
        <p:spPr bwMode="auto">
          <a:xfrm>
            <a:off x="816867" y="818195"/>
            <a:ext cx="7844996" cy="43927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完成图</a:t>
            </a: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b="1"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中的光路图并画出物体经凸透镜所成的像。</a:t>
            </a:r>
            <a:endPar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nvGrpSpPr>
          <p:cNvPr id="17" name="组合 16"/>
          <p:cNvGrpSpPr/>
          <p:nvPr/>
        </p:nvGrpSpPr>
        <p:grpSpPr>
          <a:xfrm>
            <a:off x="1995056" y="1298720"/>
            <a:ext cx="4705700" cy="3362241"/>
            <a:chOff x="1995056" y="1298720"/>
            <a:chExt cx="4705700" cy="3362241"/>
          </a:xfrm>
        </p:grpSpPr>
        <p:pic>
          <p:nvPicPr>
            <p:cNvPr id="9219" name="Picture 3"/>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1995056" y="1298720"/>
              <a:ext cx="4705700" cy="1392920"/>
            </a:xfrm>
            <a:prstGeom prst="rect">
              <a:avLst/>
            </a:prstGeom>
            <a:noFill/>
            <a:ln w="9525">
              <a:noFill/>
              <a:miter lim="800000"/>
              <a:headEnd/>
              <a:tailEnd/>
            </a:ln>
            <a:effectLst/>
          </p:spPr>
        </p:pic>
        <p:pic>
          <p:nvPicPr>
            <p:cNvPr id="9221" name="Picture 5"/>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290908" y="2851728"/>
              <a:ext cx="4165311" cy="1392272"/>
            </a:xfrm>
            <a:prstGeom prst="rect">
              <a:avLst/>
            </a:prstGeom>
            <a:noFill/>
            <a:ln w="9525">
              <a:noFill/>
              <a:miter lim="800000"/>
              <a:headEnd/>
              <a:tailEnd/>
            </a:ln>
            <a:effectLst/>
          </p:spPr>
        </p:pic>
        <p:sp>
          <p:nvSpPr>
            <p:cNvPr id="15" name="矩形 14"/>
            <p:cNvSpPr/>
            <p:nvPr/>
          </p:nvSpPr>
          <p:spPr>
            <a:xfrm>
              <a:off x="3884341" y="4202053"/>
              <a:ext cx="784189" cy="458908"/>
            </a:xfrm>
            <a:prstGeom prst="rect">
              <a:avLst/>
            </a:prstGeom>
          </p:spPr>
          <p:txBody>
            <a:bodyPr wrap="none">
              <a:spAutoFit/>
            </a:bodyPr>
            <a:lstStyle/>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3-1</a:t>
              </a:r>
              <a:endParaRPr lang="zh-CN" altLang="en-US" sz="105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pic>
        <p:nvPicPr>
          <p:cNvPr id="23" name="Picture 7"/>
          <p:cNvPicPr>
            <a:picLocks noChangeAspect="1" noChangeArrowheads="1"/>
          </p:cNvPicPr>
          <p:nvPr/>
        </p:nvPicPr>
        <p:blipFill>
          <a:blip r:embed="rId3" cstate="print"/>
          <a:srcRect/>
          <a:stretch>
            <a:fillRect/>
          </a:stretch>
        </p:blipFill>
        <p:spPr bwMode="auto">
          <a:xfrm>
            <a:off x="2097520" y="1354138"/>
            <a:ext cx="2243569" cy="1342205"/>
          </a:xfrm>
          <a:prstGeom prst="rect">
            <a:avLst/>
          </a:prstGeom>
          <a:noFill/>
          <a:ln w="9525">
            <a:noFill/>
            <a:miter lim="800000"/>
            <a:headEnd/>
            <a:tailEnd/>
          </a:ln>
          <a:effectLst/>
        </p:spPr>
      </p:pic>
      <p:pic>
        <p:nvPicPr>
          <p:cNvPr id="24" name="Picture 8"/>
          <p:cNvPicPr>
            <a:picLocks noChangeAspect="1" noChangeArrowheads="1"/>
          </p:cNvPicPr>
          <p:nvPr/>
        </p:nvPicPr>
        <p:blipFill>
          <a:blip r:embed="rId4" cstate="print"/>
          <a:srcRect/>
          <a:stretch>
            <a:fillRect/>
          </a:stretch>
        </p:blipFill>
        <p:spPr bwMode="auto">
          <a:xfrm>
            <a:off x="4610098" y="1359500"/>
            <a:ext cx="2063530" cy="1310178"/>
          </a:xfrm>
          <a:prstGeom prst="rect">
            <a:avLst/>
          </a:prstGeom>
          <a:noFill/>
          <a:ln w="9525">
            <a:noFill/>
            <a:miter lim="800000"/>
            <a:headEnd/>
            <a:tailEnd/>
          </a:ln>
          <a:effectLst/>
        </p:spPr>
      </p:pic>
      <p:pic>
        <p:nvPicPr>
          <p:cNvPr id="25" name="Picture 9"/>
          <p:cNvPicPr>
            <a:picLocks noChangeAspect="1" noChangeArrowheads="1"/>
          </p:cNvPicPr>
          <p:nvPr/>
        </p:nvPicPr>
        <p:blipFill>
          <a:blip r:embed="rId5" cstate="print"/>
          <a:srcRect/>
          <a:stretch>
            <a:fillRect/>
          </a:stretch>
        </p:blipFill>
        <p:spPr bwMode="auto">
          <a:xfrm>
            <a:off x="2380096" y="2857535"/>
            <a:ext cx="2004595" cy="1371565"/>
          </a:xfrm>
          <a:prstGeom prst="rect">
            <a:avLst/>
          </a:prstGeom>
          <a:noFill/>
          <a:ln w="9525">
            <a:noFill/>
            <a:miter lim="800000"/>
            <a:headEnd/>
            <a:tailEnd/>
          </a:ln>
          <a:effectLst/>
        </p:spPr>
      </p:pic>
      <p:pic>
        <p:nvPicPr>
          <p:cNvPr id="26" name="Picture 11"/>
          <p:cNvPicPr>
            <a:picLocks noChangeAspect="1" noChangeArrowheads="1"/>
          </p:cNvPicPr>
          <p:nvPr/>
        </p:nvPicPr>
        <p:blipFill>
          <a:blip r:embed="rId6" cstate="print"/>
          <a:srcRect/>
          <a:stretch>
            <a:fillRect/>
          </a:stretch>
        </p:blipFill>
        <p:spPr bwMode="auto">
          <a:xfrm>
            <a:off x="4525529" y="2866592"/>
            <a:ext cx="1936771" cy="1345189"/>
          </a:xfrm>
          <a:prstGeom prst="rect">
            <a:avLst/>
          </a:prstGeom>
          <a:noFill/>
          <a:ln w="9525">
            <a:noFill/>
            <a:miter lim="800000"/>
            <a:headEnd/>
            <a:tailEnd/>
          </a:ln>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7890959" cy="436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b="1" dirty="0" smtClean="0">
                <a:solidFill>
                  <a:srgbClr val="000000"/>
                </a:solidFill>
                <a:latin typeface="微软雅黑" panose="020B0503020204020204" pitchFamily="34" charset="-122"/>
                <a:cs typeface="Times New Roman" panose="02020603050405020304"/>
              </a:rPr>
              <a:t>2. </a:t>
            </a:r>
            <a:r>
              <a:rPr lang="zh-CN" altLang="en-US" b="1" dirty="0" smtClean="0">
                <a:solidFill>
                  <a:srgbClr val="000000"/>
                </a:solidFill>
                <a:ea typeface="微软雅黑" panose="020B0503020204020204" pitchFamily="34" charset="-122"/>
                <a:cs typeface="Times New Roman" panose="02020603050405020304"/>
              </a:rPr>
              <a:t>静态规律</a:t>
            </a:r>
            <a:endParaRPr lang="zh-CN" sz="1050" dirty="0">
              <a:solidFill>
                <a:srgbClr val="000000"/>
              </a:solidFill>
              <a:latin typeface="NEU-BZ-S92"/>
              <a:ea typeface="方正书宋_GBK"/>
              <a:cs typeface="Times New Roman" panose="02020603050405020304"/>
            </a:endParaRPr>
          </a:p>
        </p:txBody>
      </p:sp>
      <p:graphicFrame>
        <p:nvGraphicFramePr>
          <p:cNvPr id="9" name="表格 8"/>
          <p:cNvGraphicFramePr>
            <a:graphicFrameLocks noGrp="1"/>
          </p:cNvGraphicFramePr>
          <p:nvPr/>
        </p:nvGraphicFramePr>
        <p:xfrm>
          <a:off x="843759" y="882189"/>
          <a:ext cx="7859669" cy="3138852"/>
        </p:xfrm>
        <a:graphic>
          <a:graphicData uri="http://schemas.openxmlformats.org/drawingml/2006/table">
            <a:tbl>
              <a:tblPr/>
              <a:tblGrid>
                <a:gridCol w="1018303"/>
                <a:gridCol w="1018303"/>
                <a:gridCol w="1018303"/>
                <a:gridCol w="750224"/>
                <a:gridCol w="750224"/>
                <a:gridCol w="750224"/>
                <a:gridCol w="750224"/>
                <a:gridCol w="1803864"/>
              </a:tblGrid>
              <a:tr h="312615">
                <a:tc rowSpan="2">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物距、</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像距关系</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rowSpan="2">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物距</a:t>
                      </a: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u</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rowSpan="2">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像距</a:t>
                      </a: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v</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gridSpan="4">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像的性质</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cPr/>
                </a:tc>
                <a:tc hMerge="1">
                  <a:tcPr/>
                </a:tc>
                <a:tc hMerge="1">
                  <a:tcPr/>
                </a:tc>
                <a:tc rowSpan="2">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应用</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429207">
                <a:tc vMerge="1">
                  <a:tcPr/>
                </a:tc>
                <a:tc vMerge="1">
                  <a:tcPr/>
                </a:tc>
                <a:tc vMerge="1">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正倒</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放缩</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虚实</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位置</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vMerge="1">
                  <a:tcPr/>
                </a:tc>
              </a:tr>
              <a:tr h="464205">
                <a:tc>
                  <a:txBody>
                    <a:bodyPr/>
                    <a:lstStyle/>
                    <a:p>
                      <a:pPr algn="ctr">
                        <a:lnSpc>
                          <a:spcPct val="150000"/>
                        </a:lnSpc>
                        <a:spcAft>
                          <a:spcPts val="0"/>
                        </a:spcAft>
                      </a:pP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u&gt;v</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u&gt;</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f</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f&gt;v&gt;f</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异侧</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照相机、摄影机</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4205">
                <a:tc>
                  <a:txBody>
                    <a:bodyPr/>
                    <a:lstStyle/>
                    <a:p>
                      <a:pPr algn="ctr">
                        <a:lnSpc>
                          <a:spcPct val="150000"/>
                        </a:lnSpc>
                        <a:spcAft>
                          <a:spcPts val="0"/>
                        </a:spcAft>
                      </a:pP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u</a:t>
                      </a: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v</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u</a:t>
                      </a: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f</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v</a:t>
                      </a: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f</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倒立</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u="sng" kern="10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实像</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异侧</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等距法测算焦距</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4205">
                <a:tc>
                  <a:txBody>
                    <a:bodyPr/>
                    <a:lstStyle/>
                    <a:p>
                      <a:pPr algn="ctr">
                        <a:lnSpc>
                          <a:spcPct val="150000"/>
                        </a:lnSpc>
                        <a:spcAft>
                          <a:spcPts val="0"/>
                        </a:spcAft>
                      </a:pP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u&lt;v</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f&gt;u&gt;f</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v&gt;</a:t>
                      </a: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f</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倒立</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u="sng" kern="10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实像</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异侧</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幻灯机、投影仪</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4205">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u</a:t>
                      </a: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ƒ</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4">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不成像</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c hMerge="1">
                  <a:tcPr/>
                </a:tc>
                <a:tc hMerge="1">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平行光、粗测焦距</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4205">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u&lt;f</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i="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v</a:t>
                      </a:r>
                      <a:r>
                        <a:rPr lang="en-US" sz="1700" i="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&gt;u</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u="sng" kern="10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放大</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u="sng" kern="10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放大镜</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0" name="矩形 9"/>
          <p:cNvSpPr/>
          <p:nvPr/>
        </p:nvSpPr>
        <p:spPr>
          <a:xfrm>
            <a:off x="3962776" y="1754150"/>
            <a:ext cx="620683"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倒立</a:t>
            </a:r>
            <a:endParaRPr lang="zh-CN" altLang="en-US" dirty="0"/>
          </a:p>
        </p:txBody>
      </p:sp>
      <p:sp>
        <p:nvSpPr>
          <p:cNvPr id="12" name="矩形 11"/>
          <p:cNvSpPr/>
          <p:nvPr/>
        </p:nvSpPr>
        <p:spPr>
          <a:xfrm>
            <a:off x="4739063" y="1754150"/>
            <a:ext cx="620683"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缩小</a:t>
            </a:r>
            <a:endParaRPr lang="zh-CN" altLang="en-US" dirty="0"/>
          </a:p>
        </p:txBody>
      </p:sp>
      <p:sp>
        <p:nvSpPr>
          <p:cNvPr id="13" name="矩形 12"/>
          <p:cNvSpPr/>
          <p:nvPr/>
        </p:nvSpPr>
        <p:spPr>
          <a:xfrm>
            <a:off x="5450552" y="1754150"/>
            <a:ext cx="620683"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实像</a:t>
            </a:r>
            <a:endParaRPr lang="zh-CN" altLang="en-US" dirty="0"/>
          </a:p>
        </p:txBody>
      </p:sp>
      <p:sp>
        <p:nvSpPr>
          <p:cNvPr id="14" name="矩形 13"/>
          <p:cNvSpPr/>
          <p:nvPr/>
        </p:nvSpPr>
        <p:spPr>
          <a:xfrm>
            <a:off x="4711642" y="2215391"/>
            <a:ext cx="620683"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等大</a:t>
            </a:r>
            <a:endParaRPr lang="zh-CN" altLang="en-US" dirty="0"/>
          </a:p>
        </p:txBody>
      </p:sp>
      <p:sp>
        <p:nvSpPr>
          <p:cNvPr id="15" name="矩形 14"/>
          <p:cNvSpPr/>
          <p:nvPr/>
        </p:nvSpPr>
        <p:spPr>
          <a:xfrm>
            <a:off x="4711787" y="2696548"/>
            <a:ext cx="620683"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放大</a:t>
            </a:r>
            <a:endParaRPr lang="zh-CN" altLang="en-US" dirty="0"/>
          </a:p>
        </p:txBody>
      </p:sp>
      <p:sp>
        <p:nvSpPr>
          <p:cNvPr id="17" name="矩形 16"/>
          <p:cNvSpPr/>
          <p:nvPr/>
        </p:nvSpPr>
        <p:spPr>
          <a:xfrm>
            <a:off x="3944303" y="3602289"/>
            <a:ext cx="620683"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正立</a:t>
            </a:r>
            <a:endParaRPr lang="zh-CN" altLang="en-US" dirty="0"/>
          </a:p>
        </p:txBody>
      </p:sp>
      <p:sp>
        <p:nvSpPr>
          <p:cNvPr id="18" name="矩形 17"/>
          <p:cNvSpPr/>
          <p:nvPr/>
        </p:nvSpPr>
        <p:spPr>
          <a:xfrm>
            <a:off x="5460076" y="3601857"/>
            <a:ext cx="620683"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虚像</a:t>
            </a:r>
            <a:endParaRPr lang="zh-CN" altLang="en-US" dirty="0"/>
          </a:p>
        </p:txBody>
      </p:sp>
      <p:sp>
        <p:nvSpPr>
          <p:cNvPr id="20" name="矩形 19"/>
          <p:cNvSpPr/>
          <p:nvPr/>
        </p:nvSpPr>
        <p:spPr>
          <a:xfrm>
            <a:off x="6217170" y="3610227"/>
            <a:ext cx="620683" cy="353943"/>
          </a:xfrm>
          <a:prstGeom prst="rect">
            <a:avLst/>
          </a:prstGeom>
        </p:spPr>
        <p:txBody>
          <a:bodyPr wrap="none">
            <a:spAutoFit/>
          </a:bodyPr>
          <a:lstStyle/>
          <a:p>
            <a:pPr lvl="0" defTabSz="914400" fontAlgn="base">
              <a:spcBef>
                <a:spcPct val="0"/>
              </a:spcBef>
              <a:spcAft>
                <a:spcPct val="0"/>
              </a:spcAft>
            </a:pPr>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同侧</a:t>
            </a:r>
            <a:endParaRPr lang="zh-CN" altLang="en-US" sz="1700" dirty="0" smtClean="0">
              <a:solidFill>
                <a:prstClr val="black"/>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4" grpId="0"/>
      <p:bldP spid="15" grpId="0"/>
      <p:bldP spid="17" grpId="0"/>
      <p:bldP spid="18"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7890959" cy="1734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动态规律</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成实像时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物距增大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像距</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像</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物距减小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像距</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像</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口诀：物近像远像变大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物远像近像变小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凸透镜无论成实像还是虚像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都是物体越靠近焦点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所成的像越大。</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矩形 8"/>
          <p:cNvSpPr/>
          <p:nvPr/>
        </p:nvSpPr>
        <p:spPr>
          <a:xfrm>
            <a:off x="3552932" y="813151"/>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减小</a:t>
            </a:r>
            <a:endParaRPr lang="zh-CN" altLang="en-US" dirty="0"/>
          </a:p>
        </p:txBody>
      </p:sp>
      <p:sp>
        <p:nvSpPr>
          <p:cNvPr id="10" name="矩形 9"/>
          <p:cNvSpPr/>
          <p:nvPr/>
        </p:nvSpPr>
        <p:spPr>
          <a:xfrm>
            <a:off x="4808645" y="822676"/>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变小</a:t>
            </a:r>
            <a:endParaRPr lang="zh-CN" altLang="en-US" dirty="0"/>
          </a:p>
        </p:txBody>
      </p:sp>
      <p:sp>
        <p:nvSpPr>
          <p:cNvPr id="12" name="矩形 11"/>
          <p:cNvSpPr/>
          <p:nvPr/>
        </p:nvSpPr>
        <p:spPr>
          <a:xfrm>
            <a:off x="7173443" y="832056"/>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增大</a:t>
            </a:r>
            <a:endParaRPr lang="zh-CN" altLang="en-US" dirty="0"/>
          </a:p>
        </p:txBody>
      </p:sp>
      <p:sp>
        <p:nvSpPr>
          <p:cNvPr id="13" name="矩形 12"/>
          <p:cNvSpPr/>
          <p:nvPr/>
        </p:nvSpPr>
        <p:spPr>
          <a:xfrm>
            <a:off x="967472" y="1229653"/>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变大</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280797"/>
            <a:ext cx="2381027"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考点三</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眼睛和眼镜</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861275" y="810748"/>
          <a:ext cx="7833838" cy="3773937"/>
        </p:xfrm>
        <a:graphic>
          <a:graphicData uri="http://schemas.openxmlformats.org/drawingml/2006/table">
            <a:tbl>
              <a:tblPr/>
              <a:tblGrid>
                <a:gridCol w="1142092"/>
                <a:gridCol w="3458095"/>
                <a:gridCol w="3233651"/>
              </a:tblGrid>
              <a:tr h="713856">
                <a:tc>
                  <a:txBody>
                    <a:bodyPr/>
                    <a:lstStyle/>
                    <a:p>
                      <a:pPr algn="ctr">
                        <a:lnSpc>
                          <a:spcPct val="150000"/>
                        </a:lnSpc>
                        <a:spcAft>
                          <a:spcPts val="0"/>
                        </a:spcAft>
                      </a:pP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成像原理</a:t>
                      </a:r>
                      <a:endPar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gridSpan="2">
                  <a:txBody>
                    <a:bodyPr/>
                    <a:lstStyle/>
                    <a:p>
                      <a:pPr>
                        <a:lnSpc>
                          <a:spcPct val="150000"/>
                        </a:lnSpc>
                        <a:spcAft>
                          <a:spcPts val="0"/>
                        </a:spcAft>
                      </a:pPr>
                      <a:r>
                        <a:rPr lang="zh-CN" sz="16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晶状体和眼角膜的共同作用相当于一个</a:t>
                      </a:r>
                      <a:r>
                        <a:rPr lang="zh-CN" sz="1600" u="sng" kern="100" dirty="0">
                          <a:solidFill>
                            <a:srgbClr val="000000"/>
                          </a:solidFill>
                          <a:uFill>
                            <a:solidFill>
                              <a:srgbClr val="666666"/>
                            </a:solidFill>
                          </a:uFill>
                          <a:latin typeface="微软雅黑" panose="020B0503020204020204" pitchFamily="34" charset="-122"/>
                          <a:ea typeface="微软雅黑" panose="020B0503020204020204" pitchFamily="34" charset="-122"/>
                          <a:cs typeface="Times New Roman" panose="02020603050405020304"/>
                        </a:rPr>
                        <a:t>　　</a:t>
                      </a:r>
                      <a:r>
                        <a:rPr lang="en-US" altLang="zh-CN" sz="1600" u="sng" kern="100" dirty="0" smtClean="0">
                          <a:solidFill>
                            <a:srgbClr val="000000"/>
                          </a:solidFill>
                          <a:uFill>
                            <a:solidFill>
                              <a:srgbClr val="666666"/>
                            </a:solidFill>
                          </a:uFill>
                          <a:latin typeface="微软雅黑" panose="020B0503020204020204" pitchFamily="34" charset="-122"/>
                          <a:ea typeface="微软雅黑" panose="020B0503020204020204" pitchFamily="34" charset="-122"/>
                          <a:cs typeface="Times New Roman" panose="02020603050405020304"/>
                        </a:rPr>
                        <a:t>    </a:t>
                      </a:r>
                      <a:r>
                        <a:rPr lang="zh-CN" sz="1600" u="sng" kern="100" dirty="0">
                          <a:solidFill>
                            <a:srgbClr val="000000"/>
                          </a:solidFill>
                          <a:uFill>
                            <a:solidFill>
                              <a:srgbClr val="666666"/>
                            </a:solidFill>
                          </a:uFill>
                          <a:latin typeface="微软雅黑" panose="020B0503020204020204" pitchFamily="34" charset="-122"/>
                          <a:ea typeface="微软雅黑" panose="020B0503020204020204" pitchFamily="34" charset="-122"/>
                          <a:cs typeface="Times New Roman" panose="02020603050405020304"/>
                        </a:rPr>
                        <a:t>　　</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把来自物体的光会聚在视网膜上</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相当于光屏</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形成物体的像</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r>
              <a:tr h="275260">
                <a:tc>
                  <a:txBody>
                    <a:bodyPr/>
                    <a:lstStyle/>
                    <a:p>
                      <a:pPr algn="ctr">
                        <a:lnSpc>
                          <a:spcPct val="150000"/>
                        </a:lnSpc>
                        <a:spcAft>
                          <a:spcPts val="0"/>
                        </a:spcAft>
                      </a:pPr>
                      <a:endParaRPr lang="en-US" sz="16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近视眼</a:t>
                      </a:r>
                      <a:endPar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600" kern="100">
                          <a:solidFill>
                            <a:srgbClr val="000000"/>
                          </a:solidFill>
                          <a:latin typeface="微软雅黑" panose="020B0503020204020204" pitchFamily="34" charset="-122"/>
                          <a:ea typeface="微软雅黑" panose="020B0503020204020204" pitchFamily="34" charset="-122"/>
                          <a:cs typeface="Times New Roman" panose="02020603050405020304"/>
                        </a:rPr>
                        <a:t>远视眼</a:t>
                      </a:r>
                      <a:endParaRPr lang="zh-CN" sz="16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81896">
                <a:tc>
                  <a:txBody>
                    <a:bodyPr/>
                    <a:lstStyle/>
                    <a:p>
                      <a:pPr algn="ctr">
                        <a:lnSpc>
                          <a:spcPct val="150000"/>
                        </a:lnSpc>
                        <a:spcAft>
                          <a:spcPts val="0"/>
                        </a:spcAft>
                      </a:pP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成像位置</a:t>
                      </a:r>
                      <a:endPar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近前远后</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endPar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sz="16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6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成像</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于视网膜</a:t>
                      </a:r>
                      <a:r>
                        <a:rPr lang="zh-CN" sz="16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6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sz="16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6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成像</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于视网膜</a:t>
                      </a:r>
                      <a:r>
                        <a:rPr lang="zh-CN" sz="16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6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97481">
                <a:tc>
                  <a:txBody>
                    <a:bodyPr/>
                    <a:lstStyle/>
                    <a:p>
                      <a:pPr algn="ctr">
                        <a:lnSpc>
                          <a:spcPct val="150000"/>
                        </a:lnSpc>
                        <a:spcAft>
                          <a:spcPts val="0"/>
                        </a:spcAft>
                      </a:pP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成因</a:t>
                      </a:r>
                      <a:endPar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晶状体太厚</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折光能力太强</a:t>
                      </a:r>
                      <a:endPar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晶状体太薄</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折光能力太弱</a:t>
                      </a:r>
                      <a:endPar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90497">
                <a:tc>
                  <a:txBody>
                    <a:bodyPr/>
                    <a:lstStyle/>
                    <a:p>
                      <a:pPr algn="ctr">
                        <a:lnSpc>
                          <a:spcPct val="150000"/>
                        </a:lnSpc>
                        <a:spcAft>
                          <a:spcPts val="0"/>
                        </a:spcAft>
                      </a:pP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矫正方法</a:t>
                      </a:r>
                      <a:endPar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近凹远凸</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endPar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sz="16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6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配戴</a:t>
                      </a:r>
                      <a:r>
                        <a:rPr lang="zh-CN" sz="16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6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透镜做成的眼镜</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6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配戴</a:t>
                      </a:r>
                      <a:r>
                        <a:rPr lang="zh-CN" sz="16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6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透镜做成的眼镜</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14" name="组合 13"/>
          <p:cNvGrpSpPr/>
          <p:nvPr/>
        </p:nvGrpSpPr>
        <p:grpSpPr>
          <a:xfrm>
            <a:off x="3167149" y="2062122"/>
            <a:ext cx="4613542" cy="2160743"/>
            <a:chOff x="3167149" y="2062122"/>
            <a:chExt cx="4613542" cy="2160743"/>
          </a:xfrm>
        </p:grpSpPr>
        <p:pic>
          <p:nvPicPr>
            <p:cNvPr id="32772" name="20JX13.EPS"/>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3200401" y="2073327"/>
              <a:ext cx="964665" cy="553496"/>
            </a:xfrm>
            <a:prstGeom prst="rect">
              <a:avLst/>
            </a:prstGeom>
            <a:noFill/>
          </p:spPr>
        </p:pic>
        <p:pic>
          <p:nvPicPr>
            <p:cNvPr id="32771" name="20JX14.EPS"/>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483927" y="2062122"/>
              <a:ext cx="1296764" cy="585125"/>
            </a:xfrm>
            <a:prstGeom prst="rect">
              <a:avLst/>
            </a:prstGeom>
            <a:noFill/>
          </p:spPr>
        </p:pic>
        <p:pic>
          <p:nvPicPr>
            <p:cNvPr id="32770" name="20JX15.EPS"/>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167149" y="3669369"/>
              <a:ext cx="964665" cy="553496"/>
            </a:xfrm>
            <a:prstGeom prst="rect">
              <a:avLst/>
            </a:prstGeom>
            <a:noFill/>
          </p:spPr>
        </p:pic>
        <p:pic>
          <p:nvPicPr>
            <p:cNvPr id="32769" name="20JX16.EPS"/>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650182" y="3652742"/>
              <a:ext cx="1027921" cy="553497"/>
            </a:xfrm>
            <a:prstGeom prst="rect">
              <a:avLst/>
            </a:prstGeom>
            <a:noFill/>
          </p:spPr>
        </p:pic>
      </p:grpSp>
      <p:sp>
        <p:nvSpPr>
          <p:cNvPr id="15" name="矩形 14"/>
          <p:cNvSpPr/>
          <p:nvPr/>
        </p:nvSpPr>
        <p:spPr>
          <a:xfrm>
            <a:off x="5820829" y="814782"/>
            <a:ext cx="838691"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凸透镜</a:t>
            </a:r>
            <a:endParaRPr lang="zh-CN" altLang="en-US" dirty="0"/>
          </a:p>
        </p:txBody>
      </p:sp>
      <p:sp>
        <p:nvSpPr>
          <p:cNvPr id="17" name="矩形 16"/>
          <p:cNvSpPr/>
          <p:nvPr/>
        </p:nvSpPr>
        <p:spPr>
          <a:xfrm>
            <a:off x="4118540" y="2635643"/>
            <a:ext cx="402674"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前</a:t>
            </a:r>
            <a:endParaRPr lang="zh-CN" altLang="en-US" dirty="0"/>
          </a:p>
        </p:txBody>
      </p:sp>
      <p:sp>
        <p:nvSpPr>
          <p:cNvPr id="18" name="矩形 17"/>
          <p:cNvSpPr/>
          <p:nvPr/>
        </p:nvSpPr>
        <p:spPr>
          <a:xfrm>
            <a:off x="7471483" y="2608367"/>
            <a:ext cx="402674"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后</a:t>
            </a:r>
            <a:endParaRPr lang="zh-CN" altLang="en-US" dirty="0"/>
          </a:p>
        </p:txBody>
      </p:sp>
      <p:sp>
        <p:nvSpPr>
          <p:cNvPr id="20" name="矩形 19"/>
          <p:cNvSpPr/>
          <p:nvPr/>
        </p:nvSpPr>
        <p:spPr>
          <a:xfrm>
            <a:off x="3010465" y="4187207"/>
            <a:ext cx="402674"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凹</a:t>
            </a:r>
            <a:endParaRPr lang="zh-CN" altLang="en-US" dirty="0"/>
          </a:p>
        </p:txBody>
      </p:sp>
      <p:sp>
        <p:nvSpPr>
          <p:cNvPr id="21" name="矩形 20"/>
          <p:cNvSpPr/>
          <p:nvPr/>
        </p:nvSpPr>
        <p:spPr>
          <a:xfrm>
            <a:off x="6297744" y="4215494"/>
            <a:ext cx="402674"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凸</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8"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文本框 17"/>
          <p:cNvSpPr txBox="1">
            <a:spLocks noChangeArrowheads="1"/>
          </p:cNvSpPr>
          <p:nvPr/>
        </p:nvSpPr>
        <p:spPr bwMode="auto">
          <a:xfrm>
            <a:off x="823087" y="341542"/>
            <a:ext cx="2893988" cy="443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a:solidFill>
                  <a:srgbClr val="0FA096"/>
                </a:solidFill>
                <a:latin typeface="微软雅黑" panose="020B0503020204020204" pitchFamily="34" charset="-122"/>
                <a:ea typeface="微软雅黑" panose="020B0503020204020204" pitchFamily="34" charset="-122"/>
              </a:rPr>
              <a:t>探究一　</a:t>
            </a:r>
            <a:r>
              <a:rPr lang="zh-CN" altLang="en-US" sz="2000" b="1" dirty="0" smtClean="0">
                <a:solidFill>
                  <a:srgbClr val="0FA096"/>
                </a:solidFill>
                <a:latin typeface="微软雅黑" panose="020B0503020204020204" pitchFamily="34" charset="-122"/>
                <a:ea typeface="微软雅黑" panose="020B0503020204020204" pitchFamily="34" charset="-122"/>
              </a:rPr>
              <a:t>透镜分类及作图</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11"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8"/>
          <p:cNvSpPr txBox="1">
            <a:spLocks noChangeArrowheads="1"/>
          </p:cNvSpPr>
          <p:nvPr/>
        </p:nvSpPr>
        <p:spPr bwMode="auto">
          <a:xfrm>
            <a:off x="816866" y="731521"/>
            <a:ext cx="8027876" cy="293226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林红同学拿一个透镜正对着太阳光</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用白纸作光屏在透镜的另一侧观察太阳光通过透镜后出现的现象</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所示。移动白纸使光斑最小、最亮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此时光斑离透镜</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 cm,</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则此透镜</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是凸透镜</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焦距为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 cm</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B.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是凸透镜</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焦距为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 cm</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是凹透镜</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焦距为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 cm</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D.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是凹透镜</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焦距为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 cm</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nvGrpSpPr>
          <p:cNvPr id="16" name="组合 15"/>
          <p:cNvGrpSpPr/>
          <p:nvPr/>
        </p:nvGrpSpPr>
        <p:grpSpPr>
          <a:xfrm>
            <a:off x="6952646" y="1885802"/>
            <a:ext cx="961069" cy="1495286"/>
            <a:chOff x="6537010" y="1677984"/>
            <a:chExt cx="961069" cy="1495286"/>
          </a:xfrm>
        </p:grpSpPr>
        <p:pic>
          <p:nvPicPr>
            <p:cNvPr id="9" name="a18.jpg" descr="id:2147499708;FounderCES"/>
            <p:cNvPicPr/>
            <p:nvPr/>
          </p:nvPicPr>
          <p:blipFill>
            <a:blip r:embed="rId1" cstate="print">
              <a:clrChange>
                <a:clrFrom>
                  <a:srgbClr val="FFFFFF"/>
                </a:clrFrom>
                <a:clrTo>
                  <a:srgbClr val="FFFFFF">
                    <a:alpha val="0"/>
                  </a:srgbClr>
                </a:clrTo>
              </a:clrChange>
            </a:blip>
            <a:stretch>
              <a:fillRect/>
            </a:stretch>
          </p:blipFill>
          <p:spPr>
            <a:xfrm>
              <a:off x="6537010" y="1677984"/>
              <a:ext cx="961069" cy="891235"/>
            </a:xfrm>
            <a:prstGeom prst="rect">
              <a:avLst/>
            </a:prstGeom>
          </p:spPr>
        </p:pic>
        <p:sp>
          <p:nvSpPr>
            <p:cNvPr id="14" name="矩形 13"/>
            <p:cNvSpPr/>
            <p:nvPr/>
          </p:nvSpPr>
          <p:spPr>
            <a:xfrm>
              <a:off x="6685615" y="2665439"/>
              <a:ext cx="784189" cy="507831"/>
            </a:xfrm>
            <a:prstGeom prst="rect">
              <a:avLst/>
            </a:prstGeom>
          </p:spPr>
          <p:txBody>
            <a:bodyPr wrap="none">
              <a:spAutoFit/>
            </a:bodyPr>
            <a:lstStyle/>
            <a:p>
              <a:pPr lvl="0" algn="ctr">
                <a:lnSpc>
                  <a:spcPct val="150000"/>
                </a:lnSpc>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3-2</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spTree>
  </p:cSld>
  <p:clrMapOvr>
    <a:masterClrMapping/>
  </p:clrMapOvr>
  <p:transition spd="slow">
    <p:pull dir="l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74073"/>
            <a:ext cx="7878247" cy="2098258"/>
          </a:xfrm>
          <a:prstGeom prst="rect">
            <a:avLst/>
          </a:prstGeom>
          <a:solidFill>
            <a:schemeClr val="bg1">
              <a:lumMod val="95000"/>
            </a:schemeClr>
          </a:solidFill>
          <a:ln w="9525">
            <a:noFill/>
            <a:miter lim="800000"/>
          </a:ln>
        </p:spPr>
        <p:txBody>
          <a:bodyPr wrap="square" lIns="36000" tIns="36000" rIns="36000" bIns="36000">
            <a:spAutoFit/>
          </a:bodyPr>
          <a:lstStyle/>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答案</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]B</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太阳光通过透镜后</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在白纸上出现最小、最亮的光斑</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说明该透镜对光有会聚作用</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是凸透镜。把凸透镜正对着太阳光</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在透镜的另一侧的白纸上找到光斑最小、最亮时</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这个光斑位置就是焦点位置</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透镜到焦点的距离就是焦距</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即该凸透镜的焦距是</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10 cm</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xEl>
                                              <p:pRg st="1" end="1"/>
                                            </p:txEl>
                                          </p:spTgt>
                                        </p:tgtEl>
                                        <p:attrNameLst>
                                          <p:attrName>style.visibility</p:attrName>
                                        </p:attrNameLst>
                                      </p:cBhvr>
                                      <p:to>
                                        <p:strVal val="visible"/>
                                      </p:to>
                                    </p:set>
                                    <p:animEffect transition="in" filter="fade">
                                      <p:cBhvr>
                                        <p:cTn id="12" dur="500"/>
                                        <p:tgtEl>
                                          <p:spTgt spid="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TYPE" val="i"/>
  <p:tag name="KSO_WM_UNIT_INDEX" val="1"/>
  <p:tag name="KSO_WM_UNIT_ID" val="_3*i*1"/>
  <p:tag name="KSO_WM_UNIT_LAYERLEVEL" val="1"/>
  <p:tag name="KSO_WM_TAG_VERSION" val="1.0"/>
  <p:tag name="KSO_WM_BEAUTIFY_FLAG" val="#wm#"/>
  <p:tag name="KSO_WM_UNIT_DIAGRAM_ISNUMVISUAL" val="0"/>
  <p:tag name="KSO_WM_UNIT_DIAGRAM_ISREFERUNIT" val="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ID" val="_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ID" val="_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ID" val="_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ID" val="_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ID" val="_1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63.xml><?xml version="1.0" encoding="utf-8"?>
<p:tagLst xmlns:p="http://schemas.openxmlformats.org/presentationml/2006/main">
  <p:tag name="KSO_WM_UNIT_HIGHLIGHT" val="0"/>
  <p:tag name="KSO_WM_UNIT_COMPATIBLE" val="0"/>
  <p:tag name="KSO_WM_UNIT_ID" val="_1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64.xml><?xml version="1.0" encoding="utf-8"?>
<p:tagLst xmlns:p="http://schemas.openxmlformats.org/presentationml/2006/main">
  <p:tag name="KSO_WM_UNIT_HIGHLIGHT" val="0"/>
  <p:tag name="KSO_WM_UNIT_COMPATIBLE" val="0"/>
  <p:tag name="KSO_WM_UNIT_ID" val="_1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65.xml><?xml version="1.0" encoding="utf-8"?>
<p:tagLst xmlns:p="http://schemas.openxmlformats.org/presentationml/2006/main">
  <p:tag name="KSO_WM_UNIT_HIGHLIGHT" val="0"/>
  <p:tag name="KSO_WM_UNIT_COMPATIBLE" val="0"/>
  <p:tag name="KSO_WM_UNIT_ID" val="_1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72.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6.xml><?xml version="1.0" encoding="utf-8"?>
<p:tagLst xmlns:p="http://schemas.openxmlformats.org/presentationml/2006/main">
  <p:tag name="KSO_WM_TAG_VERSION" val="1.0"/>
  <p:tag name="KSO_WM_BEAUTIFY_FLAG" val="#wm#"/>
  <p:tag name="KSO_WM_COMBINE_RELATE_SLIDE_ID" val="background20180947_1"/>
  <p:tag name="KSO_WM_TEMPLATE_CATEGORY" val="custom"/>
  <p:tag name="KSO_WM_TEMPLATE_INDEX" val="20196575"/>
  <p:tag name="KSO_WM_TEMPLATE_SUBCATEGORY" val="0"/>
  <p:tag name="KSO_WM_TEMPLATE_THUMBS_INDEX"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11">
  <a:themeElements>
    <a:clrScheme name="自定义 2">
      <a:dk1>
        <a:srgbClr val="466424"/>
      </a:dk1>
      <a:lt1>
        <a:srgbClr val="FFFFFF"/>
      </a:lt1>
      <a:dk2>
        <a:srgbClr val="7A9858"/>
      </a:dk2>
      <a:lt2>
        <a:srgbClr val="FFFFFF"/>
      </a:lt2>
      <a:accent1>
        <a:srgbClr val="3B561D"/>
      </a:accent1>
      <a:accent2>
        <a:srgbClr val="98CC77"/>
      </a:accent2>
      <a:accent3>
        <a:srgbClr val="779989"/>
      </a:accent3>
      <a:accent4>
        <a:srgbClr val="354B1B"/>
      </a:accent4>
      <a:accent5>
        <a:srgbClr val="466424"/>
      </a:accent5>
      <a:accent6>
        <a:srgbClr val="BED7CB"/>
      </a:accent6>
      <a:hlink>
        <a:srgbClr val="98CC77"/>
      </a:hlink>
      <a:folHlink>
        <a:srgbClr val="AABBCB"/>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6520</Words>
  <Application>WPS 演示</Application>
  <PresentationFormat>全屏显示(16:9)</PresentationFormat>
  <Paragraphs>608</Paragraphs>
  <Slides>37</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37</vt:i4>
      </vt:variant>
    </vt:vector>
  </HeadingPairs>
  <TitlesOfParts>
    <vt:vector size="50" baseType="lpstr">
      <vt:lpstr>Arial</vt:lpstr>
      <vt:lpstr>宋体</vt:lpstr>
      <vt:lpstr>Wingdings</vt:lpstr>
      <vt:lpstr>微软雅黑</vt:lpstr>
      <vt:lpstr>Calibri</vt:lpstr>
      <vt:lpstr>Times New Roman</vt:lpstr>
      <vt:lpstr>方正书宋_GBK</vt:lpstr>
      <vt:lpstr>Arial Unicode MS</vt:lpstr>
      <vt:lpstr>NEU-BZ-S92</vt:lpstr>
      <vt:lpstr>Segoe Print</vt:lpstr>
      <vt:lpstr>Times New Roman</vt:lpstr>
      <vt:lpstr>11</vt:lpstr>
      <vt:lpstr>Word.Document.12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2019-07-27T07:43:00Z</cp:lastPrinted>
  <dcterms:created xsi:type="dcterms:W3CDTF">2018-08-24T06:22:00Z</dcterms:created>
  <dcterms:modified xsi:type="dcterms:W3CDTF">2019-12-04T10:18:51Z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