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72" r:id="rId3"/>
    <p:sldId id="257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tags" Target="tags/tag4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image" Target="file:///D:\qq&#25991;&#20214;\712321467\Image\C2C\Image2\%7b75232B38-A165-1FB7-499C-2E1C792CACB5%7d.png" TargetMode="External" /><Relationship Id="rId18" Type="http://schemas.openxmlformats.org/officeDocument/2006/relationships/image" Target="../media/image1.pn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/>
        </p:nvSpPr>
        <p:spPr>
          <a:xfrm>
            <a:off x="7687945" y="93345"/>
            <a:ext cx="435102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400" b="1">
                <a:ln w="9525" cmpd="sng">
                  <a:solidFill>
                    <a:srgbClr val="49BFB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3.4  </a:t>
            </a:r>
            <a:r>
              <a:rPr lang="zh-CN" altLang="en-US" sz="2400" b="1">
                <a:ln w="9525" cmpd="sng">
                  <a:solidFill>
                    <a:srgbClr val="49BFB9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活动：电路创新设计展示</a:t>
            </a:r>
            <a:endParaRPr lang="zh-CN" altLang="en-US" sz="2400" b="1">
              <a:ln w="9525" cmpd="sng">
                <a:solidFill>
                  <a:srgbClr val="49BFB9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57150" y="515620"/>
            <a:ext cx="12134850" cy="36000"/>
          </a:xfrm>
          <a:prstGeom prst="rect">
            <a:avLst/>
          </a:prstGeom>
          <a:solidFill>
            <a:srgbClr val="49BFB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73743875" descr="学科网 zxxk.com" title=""/>
          <p:cNvPicPr>
            <a:picLocks noChangeAspect="1"/>
          </p:cNvPicPr>
          <p:nvPr/>
        </p:nvPicPr>
        <p:blipFill>
          <a:blip r:embed="rId18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6.png" /><Relationship Id="rId3" Type="http://schemas.openxmlformats.org/officeDocument/2006/relationships/image" Target="../media/image27.pn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Relationship Id="rId6" Type="http://schemas.openxmlformats.org/officeDocument/2006/relationships/image" Target="../media/image30.png" /><Relationship Id="rId7" Type="http://schemas.openxmlformats.org/officeDocument/2006/relationships/image" Target="../media/image31.png" /><Relationship Id="rId8" Type="http://schemas.openxmlformats.org/officeDocument/2006/relationships/image" Target="../media/image32.png" /><Relationship Id="rId9" Type="http://schemas.openxmlformats.org/officeDocument/2006/relationships/image" Target="../media/image33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4.png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3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38.gif" /><Relationship Id="rId3" Type="http://schemas.openxmlformats.org/officeDocument/2006/relationships/image" Target="../media/image39.png" /><Relationship Id="rId4" Type="http://schemas.openxmlformats.org/officeDocument/2006/relationships/image" Target="../media/image40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41.gif" /><Relationship Id="rId3" Type="http://schemas.openxmlformats.org/officeDocument/2006/relationships/image" Target="../media/image39.png" /><Relationship Id="rId4" Type="http://schemas.openxmlformats.org/officeDocument/2006/relationships/image" Target="../media/image4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3.png" /><Relationship Id="rId3" Type="http://schemas.openxmlformats.org/officeDocument/2006/relationships/image" Target="../media/image4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4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4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47.png" /><Relationship Id="rId3" Type="http://schemas.openxmlformats.org/officeDocument/2006/relationships/image" Target="../media/image13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4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Override" Target="../theme/themeOverride1.xml" /><Relationship Id="rId3" Type="http://schemas.openxmlformats.org/officeDocument/2006/relationships/tags" Target="../tags/tag1.xml" /><Relationship Id="rId4" Type="http://schemas.openxmlformats.org/officeDocument/2006/relationships/tags" Target="../tags/tag2.xml" /><Relationship Id="rId5" Type="http://schemas.openxmlformats.org/officeDocument/2006/relationships/tags" Target="../tags/tag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png" /><Relationship Id="rId3" Type="http://schemas.openxmlformats.org/officeDocument/2006/relationships/image" Target="../media/image7.png" /><Relationship Id="rId4" Type="http://schemas.openxmlformats.org/officeDocument/2006/relationships/image" Target="../media/image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17.png" /><Relationship Id="rId2" Type="http://schemas.openxmlformats.org/officeDocument/2006/relationships/image" Target="../media/image9.png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Relationship Id="rId6" Type="http://schemas.openxmlformats.org/officeDocument/2006/relationships/image" Target="../media/image13.png" /><Relationship Id="rId7" Type="http://schemas.openxmlformats.org/officeDocument/2006/relationships/image" Target="../media/image14.png" /><Relationship Id="rId8" Type="http://schemas.openxmlformats.org/officeDocument/2006/relationships/image" Target="../media/image15.png" /><Relationship Id="rId9" Type="http://schemas.openxmlformats.org/officeDocument/2006/relationships/image" Target="../media/image1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Relationship Id="rId4" Type="http://schemas.openxmlformats.org/officeDocument/2006/relationships/image" Target="../media/image2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4.png" /><Relationship Id="rId11" Type="http://schemas.openxmlformats.org/officeDocument/2006/relationships/image" Target="../media/image25.png" /><Relationship Id="rId2" Type="http://schemas.openxmlformats.org/officeDocument/2006/relationships/image" Target="../media/image9.png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Relationship Id="rId6" Type="http://schemas.openxmlformats.org/officeDocument/2006/relationships/image" Target="../media/image13.png" /><Relationship Id="rId7" Type="http://schemas.openxmlformats.org/officeDocument/2006/relationships/image" Target="../media/image21.png" /><Relationship Id="rId8" Type="http://schemas.openxmlformats.org/officeDocument/2006/relationships/image" Target="../media/image22.png" /><Relationship Id="rId9" Type="http://schemas.openxmlformats.org/officeDocument/2006/relationships/image" Target="../media/image2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图片 8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10" name="文本1" title=""/>
          <p:cNvSpPr txBox="1"/>
          <p:nvPr/>
        </p:nvSpPr>
        <p:spPr>
          <a:xfrm>
            <a:off x="420370" y="5873750"/>
            <a:ext cx="11349990" cy="66865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</a:t>
            </a:r>
            <a:r>
              <a:rPr lang="en-US" altLang="zh-CN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章</a:t>
            </a:r>
            <a:r>
              <a:rPr lang="en-US" altLang="zh-CN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简单电路</a:t>
            </a:r>
            <a:endParaRPr lang="zh-CN" altLang="en-US" sz="4000" b="1" i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rcRect t="4459" b="3964"/>
          <a:stretch>
            <a:fillRect/>
          </a:stretch>
        </p:blipFill>
        <p:spPr>
          <a:xfrm>
            <a:off x="491290" y="1381782"/>
            <a:ext cx="6509699" cy="537375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文本1" title=""/>
          <p:cNvSpPr txBox="1"/>
          <p:nvPr/>
        </p:nvSpPr>
        <p:spPr>
          <a:xfrm>
            <a:off x="940930" y="533124"/>
            <a:ext cx="10310212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如果在值班室，当病人呼叫时，不仅有灯光显示，还需要声音呼叫，我们的设计应当怎样改进？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311801" y="-19"/>
            <a:ext cx="4604925" cy="64306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活动设计3：病房呼叫电路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2" title=""/>
          <p:cNvPicPr>
            <a:picLocks noChangeAspect="1"/>
          </p:cNvPicPr>
          <p:nvPr/>
        </p:nvPicPr>
        <p:blipFill>
          <a:blip r:embed="rId3"/>
          <a:srcRect l="3142" t="16000" r="3428" b="4571"/>
          <a:stretch>
            <a:fillRect/>
          </a:stretch>
        </p:blipFill>
        <p:spPr>
          <a:xfrm>
            <a:off x="7254497" y="4800762"/>
            <a:ext cx="2044065" cy="1737912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图片3" title=""/>
          <p:cNvPicPr>
            <a:picLocks noChangeAspect="1"/>
          </p:cNvPicPr>
          <p:nvPr/>
        </p:nvPicPr>
        <p:blipFill>
          <a:blip r:embed="rId4"/>
          <a:srcRect l="6299" t="5416" r="7349" b="18194"/>
          <a:stretch>
            <a:fillRect/>
          </a:stretch>
        </p:blipFill>
        <p:spPr>
          <a:xfrm>
            <a:off x="7254764" y="2296963"/>
            <a:ext cx="1899390" cy="1586913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" name="组合1" title=""/>
          <p:cNvGrpSpPr/>
          <p:nvPr/>
        </p:nvGrpSpPr>
        <p:grpSpPr>
          <a:xfrm>
            <a:off x="9586689" y="1297690"/>
            <a:ext cx="2032000" cy="4457065"/>
            <a:chExt cx="2032000" cy="4457065"/>
          </a:xfrm>
        </p:grpSpPr>
        <p:pic>
          <p:nvPicPr>
            <p:cNvPr id="8" name="图片8"/>
            <p:cNvPicPr>
              <a:picLocks noChangeAspect="1"/>
            </p:cNvPicPr>
            <p:nvPr/>
          </p:nvPicPr>
          <p:blipFill>
            <a:blip r:embed="rId5"/>
            <a:srcRect l="15871" t="15092" r="43436" b="2921"/>
            <a:stretch>
              <a:fillRect/>
            </a:stretch>
          </p:blipFill>
          <p:spPr>
            <a:xfrm>
              <a:off x="170545" y="57946"/>
              <a:ext cx="1748066" cy="4320645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9" name="形状1"/>
            <p:cNvSpPr txBox="1"/>
            <p:nvPr/>
          </p:nvSpPr>
          <p:spPr>
            <a:xfrm>
              <a:off x="0" y="0"/>
              <a:ext cx="2032000" cy="4457065"/>
            </a:xfrm>
            <a:custGeom>
              <a:gdLst>
                <a:gd name="connsiteX0" fmla="*/ 0 w 2031949"/>
                <a:gd name="connsiteY0" fmla="*/ 0 h 4438393"/>
                <a:gd name="connsiteX1" fmla="*/ 2031949 w 2031949"/>
                <a:gd name="connsiteY1" fmla="*/ 0 h 4438393"/>
                <a:gd name="connsiteX2" fmla="*/ 2031949 w 2031949"/>
                <a:gd name="connsiteY2" fmla="*/ 4438393 h 4438393"/>
                <a:gd name="connsiteX3" fmla="*/ 0 w 2031949"/>
                <a:gd name="connsiteY3" fmla="*/ 4438393 h 4438393"/>
                <a:gd name="connsiteX4" fmla="*/ 0 w 2031949"/>
                <a:gd name="connsiteY4" fmla="*/ 362294 h 4438393"/>
                <a:gd name="connsiteX5" fmla="*/ 0 w 2031949"/>
                <a:gd name="connsiteY5" fmla="*/ 0 h 4438393"/>
                <a:gd name="connsiteX0-1" fmla="*/ 1153 w 2031949"/>
                <a:gd name="connsiteY0-2" fmla="*/ 352769 h 4438393"/>
                <a:gd name="connsiteX1-3" fmla="*/ 6413 w 2031949"/>
                <a:gd name="connsiteY1-4" fmla="*/ 352769 h 4438393"/>
                <a:gd name="connsiteX2-5" fmla="*/ 10678 w 2031949"/>
                <a:gd name="connsiteY2-6" fmla="*/ 367554 h 4438393"/>
                <a:gd name="connsiteX3-7" fmla="*/ -17897 w 2031949"/>
                <a:gd name="connsiteY3-8" fmla="*/ 371819 h 4438393"/>
                <a:gd name="connsiteX4-9" fmla="*/ -17897 w 2031949"/>
                <a:gd name="connsiteY4-10" fmla="*/ 352769 h 4438393"/>
                <a:gd name="connsiteX5-11" fmla="*/ 1153 w 2031949"/>
                <a:gd name="connsiteY5-12" fmla="*/ 352769 h 4438393"/>
                <a:gd name="connsiteX0-13" fmla="*/ -55997 w 2031949"/>
                <a:gd name="connsiteY0-14" fmla="*/ 352769 h 4438393"/>
                <a:gd name="connsiteX1-15" fmla="*/ -55997 w 2031949"/>
                <a:gd name="connsiteY1-16" fmla="*/ 371819 h 4438393"/>
                <a:gd name="connsiteX2-17" fmla="*/ -94097 w 2031949"/>
                <a:gd name="connsiteY2-18" fmla="*/ 371819 h 4438393"/>
                <a:gd name="connsiteX3-19" fmla="*/ -94097 w 2031949"/>
                <a:gd name="connsiteY3-20" fmla="*/ 352769 h 4438393"/>
                <a:gd name="connsiteX4-21" fmla="*/ -55997 w 2031949"/>
                <a:gd name="connsiteY4-22" fmla="*/ 352769 h 4438393"/>
                <a:gd name="connsiteX0-23" fmla="*/ -132197 w 2031949"/>
                <a:gd name="connsiteY0-24" fmla="*/ 352769 h 4438393"/>
                <a:gd name="connsiteX1-25" fmla="*/ -132197 w 2031949"/>
                <a:gd name="connsiteY1-26" fmla="*/ 371819 h 4438393"/>
                <a:gd name="connsiteX2-27" fmla="*/ -170297 w 2031949"/>
                <a:gd name="connsiteY2-28" fmla="*/ 371819 h 4438393"/>
                <a:gd name="connsiteX3-29" fmla="*/ -170297 w 2031949"/>
                <a:gd name="connsiteY3-30" fmla="*/ 352769 h 4438393"/>
                <a:gd name="connsiteX4-31" fmla="*/ -132197 w 2031949"/>
                <a:gd name="connsiteY4-32" fmla="*/ 352769 h 4438393"/>
                <a:gd name="connsiteX0-33" fmla="*/ -208397 w 2031949"/>
                <a:gd name="connsiteY0-34" fmla="*/ 352769 h 4438393"/>
                <a:gd name="connsiteX1-35" fmla="*/ -208397 w 2031949"/>
                <a:gd name="connsiteY1-36" fmla="*/ 371819 h 4438393"/>
                <a:gd name="connsiteX2-37" fmla="*/ -246497 w 2031949"/>
                <a:gd name="connsiteY2-38" fmla="*/ 371819 h 4438393"/>
                <a:gd name="connsiteX3-39" fmla="*/ -246497 w 2031949"/>
                <a:gd name="connsiteY3-40" fmla="*/ 352769 h 4438393"/>
                <a:gd name="connsiteX4-41" fmla="*/ -208397 w 2031949"/>
                <a:gd name="connsiteY4-42" fmla="*/ 352769 h 4438393"/>
                <a:gd name="connsiteX0-43" fmla="*/ -284597 w 2031949"/>
                <a:gd name="connsiteY0-44" fmla="*/ 352769 h 4438393"/>
                <a:gd name="connsiteX1-45" fmla="*/ -284597 w 2031949"/>
                <a:gd name="connsiteY1-46" fmla="*/ 371819 h 4438393"/>
                <a:gd name="connsiteX2-47" fmla="*/ -322697 w 2031949"/>
                <a:gd name="connsiteY2-48" fmla="*/ 371819 h 4438393"/>
                <a:gd name="connsiteX3-49" fmla="*/ -322697 w 2031949"/>
                <a:gd name="connsiteY3-50" fmla="*/ 352769 h 4438393"/>
                <a:gd name="connsiteX4-51" fmla="*/ -284597 w 2031949"/>
                <a:gd name="connsiteY4-52" fmla="*/ 352769 h 4438393"/>
                <a:gd name="connsiteX0-53" fmla="*/ -360797 w 2031949"/>
                <a:gd name="connsiteY0-54" fmla="*/ 352769 h 4438393"/>
                <a:gd name="connsiteX1-55" fmla="*/ -360797 w 2031949"/>
                <a:gd name="connsiteY1-56" fmla="*/ 371819 h 4438393"/>
                <a:gd name="connsiteX2-57" fmla="*/ -398897 w 2031949"/>
                <a:gd name="connsiteY2-58" fmla="*/ 371819 h 4438393"/>
                <a:gd name="connsiteX3-59" fmla="*/ -398897 w 2031949"/>
                <a:gd name="connsiteY3-60" fmla="*/ 352769 h 4438393"/>
                <a:gd name="connsiteX4-61" fmla="*/ -360797 w 2031949"/>
                <a:gd name="connsiteY4-62" fmla="*/ 352769 h 4438393"/>
                <a:gd name="connsiteX0-63" fmla="*/ -436997 w 2031949"/>
                <a:gd name="connsiteY0-64" fmla="*/ 352769 h 4438393"/>
                <a:gd name="connsiteX1-65" fmla="*/ -436997 w 2031949"/>
                <a:gd name="connsiteY1-66" fmla="*/ 371819 h 4438393"/>
                <a:gd name="connsiteX2-67" fmla="*/ -475097 w 2031949"/>
                <a:gd name="connsiteY2-68" fmla="*/ 371819 h 4438393"/>
                <a:gd name="connsiteX3-69" fmla="*/ -475097 w 2031949"/>
                <a:gd name="connsiteY3-70" fmla="*/ 352769 h 4438393"/>
                <a:gd name="connsiteX4-71" fmla="*/ -436997 w 2031949"/>
                <a:gd name="connsiteY4-72" fmla="*/ 352769 h 4438393"/>
                <a:gd name="connsiteX0-73" fmla="*/ -513197 w 2031949"/>
                <a:gd name="connsiteY0-74" fmla="*/ 352769 h 4438393"/>
                <a:gd name="connsiteX1-75" fmla="*/ -513197 w 2031949"/>
                <a:gd name="connsiteY1-76" fmla="*/ 371819 h 4438393"/>
                <a:gd name="connsiteX2-77" fmla="*/ -551297 w 2031949"/>
                <a:gd name="connsiteY2-78" fmla="*/ 371819 h 4438393"/>
                <a:gd name="connsiteX3-79" fmla="*/ -551297 w 2031949"/>
                <a:gd name="connsiteY3-80" fmla="*/ 352769 h 4438393"/>
                <a:gd name="connsiteX4-81" fmla="*/ -513197 w 2031949"/>
                <a:gd name="connsiteY4-82" fmla="*/ 352769 h 4438393"/>
                <a:gd name="connsiteX0-83" fmla="*/ -595457 w 2031949"/>
                <a:gd name="connsiteY0-84" fmla="*/ 357509 h 4438393"/>
                <a:gd name="connsiteX1-85" fmla="*/ -581776 w 2031949"/>
                <a:gd name="connsiteY1-86" fmla="*/ 370765 h 4438393"/>
                <a:gd name="connsiteX2-87" fmla="*/ -608288 w 2031949"/>
                <a:gd name="connsiteY2-88" fmla="*/ 398128 h 4438393"/>
                <a:gd name="connsiteX3-89" fmla="*/ -621969 w 2031949"/>
                <a:gd name="connsiteY3-90" fmla="*/ 384872 h 4438393"/>
                <a:gd name="connsiteX4-91" fmla="*/ -595457 w 2031949"/>
                <a:gd name="connsiteY4-92" fmla="*/ 357509 h 4438393"/>
                <a:gd name="connsiteX0-93" fmla="*/ -648481 w 2031949"/>
                <a:gd name="connsiteY0-94" fmla="*/ 412235 h 4438393"/>
                <a:gd name="connsiteX1-95" fmla="*/ -634800 w 2031949"/>
                <a:gd name="connsiteY1-96" fmla="*/ 425491 h 4438393"/>
                <a:gd name="connsiteX2-97" fmla="*/ -661312 w 2031949"/>
                <a:gd name="connsiteY2-98" fmla="*/ 452854 h 4438393"/>
                <a:gd name="connsiteX3-99" fmla="*/ -674993 w 2031949"/>
                <a:gd name="connsiteY3-100" fmla="*/ 439598 h 4438393"/>
                <a:gd name="connsiteX4-101" fmla="*/ -648481 w 2031949"/>
                <a:gd name="connsiteY4-102" fmla="*/ 412235 h 4438393"/>
                <a:gd name="connsiteX0-103" fmla="*/ -701505 w 2031949"/>
                <a:gd name="connsiteY0-104" fmla="*/ 466960 h 4438393"/>
                <a:gd name="connsiteX1-105" fmla="*/ -687824 w 2031949"/>
                <a:gd name="connsiteY1-106" fmla="*/ 480216 h 4438393"/>
                <a:gd name="connsiteX2-107" fmla="*/ -714336 w 2031949"/>
                <a:gd name="connsiteY2-108" fmla="*/ 507579 h 4438393"/>
                <a:gd name="connsiteX3-109" fmla="*/ -728018 w 2031949"/>
                <a:gd name="connsiteY3-110" fmla="*/ 494323 h 4438393"/>
                <a:gd name="connsiteX4-111" fmla="*/ -701505 w 2031949"/>
                <a:gd name="connsiteY4-112" fmla="*/ 466960 h 4438393"/>
                <a:gd name="connsiteX0-113" fmla="*/ -754530 w 2031949"/>
                <a:gd name="connsiteY0-114" fmla="*/ 521686 h 4438393"/>
                <a:gd name="connsiteX1-115" fmla="*/ -740848 w 2031949"/>
                <a:gd name="connsiteY1-116" fmla="*/ 534942 h 4438393"/>
                <a:gd name="connsiteX2-117" fmla="*/ -767360 w 2031949"/>
                <a:gd name="connsiteY2-118" fmla="*/ 562305 h 4438393"/>
                <a:gd name="connsiteX3-119" fmla="*/ -781042 w 2031949"/>
                <a:gd name="connsiteY3-120" fmla="*/ 549048 h 4438393"/>
                <a:gd name="connsiteX4-121" fmla="*/ -754530 w 2031949"/>
                <a:gd name="connsiteY4-122" fmla="*/ 521686 h 4438393"/>
                <a:gd name="connsiteX0-123" fmla="*/ -807554 w 2031949"/>
                <a:gd name="connsiteY0-124" fmla="*/ 576411 h 4438393"/>
                <a:gd name="connsiteX1-125" fmla="*/ -793872 w 2031949"/>
                <a:gd name="connsiteY1-126" fmla="*/ 589667 h 4438393"/>
                <a:gd name="connsiteX2-127" fmla="*/ -820385 w 2031949"/>
                <a:gd name="connsiteY2-128" fmla="*/ 617030 h 4438393"/>
                <a:gd name="connsiteX3-129" fmla="*/ -834066 w 2031949"/>
                <a:gd name="connsiteY3-130" fmla="*/ 603774 h 4438393"/>
                <a:gd name="connsiteX4-131" fmla="*/ -807554 w 2031949"/>
                <a:gd name="connsiteY4-132" fmla="*/ 576411 h 4438393"/>
                <a:gd name="connsiteX0-133" fmla="*/ -860578 w 2031949"/>
                <a:gd name="connsiteY0-134" fmla="*/ 631137 h 4438393"/>
                <a:gd name="connsiteX1-135" fmla="*/ -846897 w 2031949"/>
                <a:gd name="connsiteY1-136" fmla="*/ 644393 h 4438393"/>
                <a:gd name="connsiteX2-137" fmla="*/ -873409 w 2031949"/>
                <a:gd name="connsiteY2-138" fmla="*/ 671756 h 4438393"/>
                <a:gd name="connsiteX3-139" fmla="*/ -887090 w 2031949"/>
                <a:gd name="connsiteY3-140" fmla="*/ 658499 h 4438393"/>
                <a:gd name="connsiteX4-141" fmla="*/ -860578 w 2031949"/>
                <a:gd name="connsiteY4-142" fmla="*/ 631137 h 4438393"/>
                <a:gd name="connsiteX0-143" fmla="*/ -913602 w 2031949"/>
                <a:gd name="connsiteY0-144" fmla="*/ 685862 h 4438393"/>
                <a:gd name="connsiteX1-145" fmla="*/ -899921 w 2031949"/>
                <a:gd name="connsiteY1-146" fmla="*/ 699118 h 4438393"/>
                <a:gd name="connsiteX2-147" fmla="*/ -926433 w 2031949"/>
                <a:gd name="connsiteY2-148" fmla="*/ 726481 h 4438393"/>
                <a:gd name="connsiteX3-149" fmla="*/ -940114 w 2031949"/>
                <a:gd name="connsiteY3-150" fmla="*/ 713225 h 4438393"/>
                <a:gd name="connsiteX4-151" fmla="*/ -913602 w 2031949"/>
                <a:gd name="connsiteY4-152" fmla="*/ 685862 h 4438393"/>
                <a:gd name="connsiteX0-153" fmla="*/ -966626 w 2031949"/>
                <a:gd name="connsiteY0-154" fmla="*/ 740588 h 4438393"/>
                <a:gd name="connsiteX1-155" fmla="*/ -952945 w 2031949"/>
                <a:gd name="connsiteY1-156" fmla="*/ 753844 h 4438393"/>
                <a:gd name="connsiteX2-157" fmla="*/ -979457 w 2031949"/>
                <a:gd name="connsiteY2-158" fmla="*/ 781206 h 4438393"/>
                <a:gd name="connsiteX3-159" fmla="*/ -993138 w 2031949"/>
                <a:gd name="connsiteY3-160" fmla="*/ 767950 h 4438393"/>
                <a:gd name="connsiteX4-161" fmla="*/ -966626 w 2031949"/>
                <a:gd name="connsiteY4-162" fmla="*/ 740588 h 4438393"/>
                <a:gd name="connsiteX0-163" fmla="*/ -1019650 w 2031949"/>
                <a:gd name="connsiteY0-164" fmla="*/ 795313 h 4438393"/>
                <a:gd name="connsiteX1-165" fmla="*/ -1005969 w 2031949"/>
                <a:gd name="connsiteY1-166" fmla="*/ 808569 h 4438393"/>
                <a:gd name="connsiteX2-167" fmla="*/ -1032481 w 2031949"/>
                <a:gd name="connsiteY2-168" fmla="*/ 835932 h 4438393"/>
                <a:gd name="connsiteX3-169" fmla="*/ -1046163 w 2031949"/>
                <a:gd name="connsiteY3-170" fmla="*/ 822676 h 4438393"/>
                <a:gd name="connsiteX4-171" fmla="*/ -1019650 w 2031949"/>
                <a:gd name="connsiteY4-172" fmla="*/ 795313 h 4438393"/>
                <a:gd name="connsiteX0-173" fmla="*/ -1072675 w 2031949"/>
                <a:gd name="connsiteY0-174" fmla="*/ 850039 h 4438393"/>
                <a:gd name="connsiteX1-175" fmla="*/ -1058993 w 2031949"/>
                <a:gd name="connsiteY1-176" fmla="*/ 863295 h 4438393"/>
                <a:gd name="connsiteX2-177" fmla="*/ -1085505 w 2031949"/>
                <a:gd name="connsiteY2-178" fmla="*/ 890657 h 4438393"/>
                <a:gd name="connsiteX3-179" fmla="*/ -1099187 w 2031949"/>
                <a:gd name="connsiteY3-180" fmla="*/ 877401 h 4438393"/>
                <a:gd name="connsiteX4-181" fmla="*/ -1072675 w 2031949"/>
                <a:gd name="connsiteY4-182" fmla="*/ 850039 h 4438393"/>
                <a:gd name="connsiteX0-183" fmla="*/ -1125699 w 2031949"/>
                <a:gd name="connsiteY0-184" fmla="*/ 904764 h 4438393"/>
                <a:gd name="connsiteX1-185" fmla="*/ -1112017 w 2031949"/>
                <a:gd name="connsiteY1-186" fmla="*/ 918020 h 4438393"/>
                <a:gd name="connsiteX2-187" fmla="*/ -1138529 w 2031949"/>
                <a:gd name="connsiteY2-188" fmla="*/ 945383 h 4438393"/>
                <a:gd name="connsiteX3-189" fmla="*/ -1152211 w 2031949"/>
                <a:gd name="connsiteY3-190" fmla="*/ 932127 h 4438393"/>
                <a:gd name="connsiteX4-191" fmla="*/ -1125699 w 2031949"/>
                <a:gd name="connsiteY4-192" fmla="*/ 904764 h 4438393"/>
                <a:gd name="connsiteX0-193" fmla="*/ -1178723 w 2031949"/>
                <a:gd name="connsiteY0-194" fmla="*/ 959490 h 4438393"/>
                <a:gd name="connsiteX1-195" fmla="*/ -1165042 w 2031949"/>
                <a:gd name="connsiteY1-196" fmla="*/ 972746 h 4438393"/>
                <a:gd name="connsiteX2-197" fmla="*/ -1191554 w 2031949"/>
                <a:gd name="connsiteY2-198" fmla="*/ 1000108 h 4438393"/>
                <a:gd name="connsiteX3-199" fmla="*/ -1205235 w 2031949"/>
                <a:gd name="connsiteY3-200" fmla="*/ 986852 h 4438393"/>
                <a:gd name="connsiteX4-201" fmla="*/ -1178723 w 2031949"/>
                <a:gd name="connsiteY4-202" fmla="*/ 959490 h 4438393"/>
                <a:gd name="connsiteX0-203" fmla="*/ -1231747 w 2031949"/>
                <a:gd name="connsiteY0-204" fmla="*/ 1014215 h 4438393"/>
                <a:gd name="connsiteX1-205" fmla="*/ -1218066 w 2031949"/>
                <a:gd name="connsiteY1-206" fmla="*/ 1027471 h 4438393"/>
                <a:gd name="connsiteX2-207" fmla="*/ -1244578 w 2031949"/>
                <a:gd name="connsiteY2-208" fmla="*/ 1054834 h 4438393"/>
                <a:gd name="connsiteX3-209" fmla="*/ -1258259 w 2031949"/>
                <a:gd name="connsiteY3-210" fmla="*/ 1041578 h 4438393"/>
                <a:gd name="connsiteX4-211" fmla="*/ -1231747 w 2031949"/>
                <a:gd name="connsiteY4-212" fmla="*/ 1014215 h 4438393"/>
                <a:gd name="connsiteX0-213" fmla="*/ -1284771 w 2031949"/>
                <a:gd name="connsiteY0-214" fmla="*/ 1068940 h 4438393"/>
                <a:gd name="connsiteX1-215" fmla="*/ -1271090 w 2031949"/>
                <a:gd name="connsiteY1-216" fmla="*/ 1082197 h 4438393"/>
                <a:gd name="connsiteX2-217" fmla="*/ -1297602 w 2031949"/>
                <a:gd name="connsiteY2-218" fmla="*/ 1109559 h 4438393"/>
                <a:gd name="connsiteX3-219" fmla="*/ -1311283 w 2031949"/>
                <a:gd name="connsiteY3-220" fmla="*/ 1096303 h 4438393"/>
                <a:gd name="connsiteX4-221" fmla="*/ -1284771 w 2031949"/>
                <a:gd name="connsiteY4-222" fmla="*/ 1068940 h 4438393"/>
                <a:gd name="connsiteX0-223" fmla="*/ -1337796 w 2031949"/>
                <a:gd name="connsiteY0-224" fmla="*/ 1123666 h 4438393"/>
                <a:gd name="connsiteX1-225" fmla="*/ -1324114 w 2031949"/>
                <a:gd name="connsiteY1-226" fmla="*/ 1136922 h 4438393"/>
                <a:gd name="connsiteX2-227" fmla="*/ -1350626 w 2031949"/>
                <a:gd name="connsiteY2-228" fmla="*/ 1164285 h 4438393"/>
                <a:gd name="connsiteX3-229" fmla="*/ -1364308 w 2031949"/>
                <a:gd name="connsiteY3-230" fmla="*/ 1151029 h 4438393"/>
                <a:gd name="connsiteX4-231" fmla="*/ -1337796 w 2031949"/>
                <a:gd name="connsiteY4-232" fmla="*/ 1123666 h 4438393"/>
                <a:gd name="connsiteX0-233" fmla="*/ -1390820 w 2031949"/>
                <a:gd name="connsiteY0-234" fmla="*/ 1178392 h 4438393"/>
                <a:gd name="connsiteX1-235" fmla="*/ -1377138 w 2031949"/>
                <a:gd name="connsiteY1-236" fmla="*/ 1191648 h 4438393"/>
                <a:gd name="connsiteX2-237" fmla="*/ -1403650 w 2031949"/>
                <a:gd name="connsiteY2-238" fmla="*/ 1219010 h 4438393"/>
                <a:gd name="connsiteX3-239" fmla="*/ -1417332 w 2031949"/>
                <a:gd name="connsiteY3-240" fmla="*/ 1205754 h 4438393"/>
                <a:gd name="connsiteX4-241" fmla="*/ -1390820 w 2031949"/>
                <a:gd name="connsiteY4-242" fmla="*/ 1178392 h 4438393"/>
                <a:gd name="connsiteX0-243" fmla="*/ -1443844 w 2031949"/>
                <a:gd name="connsiteY0-244" fmla="*/ 1233117 h 4438393"/>
                <a:gd name="connsiteX1-245" fmla="*/ -1430162 w 2031949"/>
                <a:gd name="connsiteY1-246" fmla="*/ 1246373 h 4438393"/>
                <a:gd name="connsiteX2-247" fmla="*/ -1456674 w 2031949"/>
                <a:gd name="connsiteY2-248" fmla="*/ 1273736 h 4438393"/>
                <a:gd name="connsiteX3-249" fmla="*/ -1470356 w 2031949"/>
                <a:gd name="connsiteY3-250" fmla="*/ 1260480 h 4438393"/>
                <a:gd name="connsiteX4-251" fmla="*/ -1443844 w 2031949"/>
                <a:gd name="connsiteY4-252" fmla="*/ 1233117 h 4438393"/>
                <a:gd name="connsiteX0-253" fmla="*/ -1496868 w 2031949"/>
                <a:gd name="connsiteY0-254" fmla="*/ 1287842 h 4438393"/>
                <a:gd name="connsiteX1-255" fmla="*/ -1483187 w 2031949"/>
                <a:gd name="connsiteY1-256" fmla="*/ 1301098 h 4438393"/>
                <a:gd name="connsiteX2-257" fmla="*/ -1509699 w 2031949"/>
                <a:gd name="connsiteY2-258" fmla="*/ 1328461 h 4438393"/>
                <a:gd name="connsiteX3-259" fmla="*/ -1523380 w 2031949"/>
                <a:gd name="connsiteY3-260" fmla="*/ 1315205 h 4438393"/>
                <a:gd name="connsiteX4-261" fmla="*/ -1496868 w 2031949"/>
                <a:gd name="connsiteY4-262" fmla="*/ 1287842 h 4438393"/>
                <a:gd name="connsiteX0-263" fmla="*/ -1549892 w 2031949"/>
                <a:gd name="connsiteY0-264" fmla="*/ 1342568 h 4438393"/>
                <a:gd name="connsiteX1-265" fmla="*/ -1536211 w 2031949"/>
                <a:gd name="connsiteY1-266" fmla="*/ 1355824 h 4438393"/>
                <a:gd name="connsiteX2-267" fmla="*/ -1562723 w 2031949"/>
                <a:gd name="connsiteY2-268" fmla="*/ 1383187 h 4438393"/>
                <a:gd name="connsiteX3-269" fmla="*/ -1576404 w 2031949"/>
                <a:gd name="connsiteY3-270" fmla="*/ 1369931 h 4438393"/>
                <a:gd name="connsiteX4-271" fmla="*/ -1549892 w 2031949"/>
                <a:gd name="connsiteY4-272" fmla="*/ 1342568 h 4438393"/>
                <a:gd name="connsiteX0-273" fmla="*/ -1602916 w 2031949"/>
                <a:gd name="connsiteY0-274" fmla="*/ 1397293 h 4438393"/>
                <a:gd name="connsiteX1-275" fmla="*/ -1589235 w 2031949"/>
                <a:gd name="connsiteY1-276" fmla="*/ 1410549 h 4438393"/>
                <a:gd name="connsiteX2-277" fmla="*/ -1615747 w 2031949"/>
                <a:gd name="connsiteY2-278" fmla="*/ 1437912 h 4438393"/>
                <a:gd name="connsiteX3-279" fmla="*/ -1629428 w 2031949"/>
                <a:gd name="connsiteY3-280" fmla="*/ 1424656 h 4438393"/>
                <a:gd name="connsiteX4-281" fmla="*/ -1602916 w 2031949"/>
                <a:gd name="connsiteY4-282" fmla="*/ 1397293 h 4438393"/>
                <a:gd name="connsiteX0-283" fmla="*/ -1655940 w 2031949"/>
                <a:gd name="connsiteY0-284" fmla="*/ 1452019 h 4438393"/>
                <a:gd name="connsiteX1-285" fmla="*/ -1642259 w 2031949"/>
                <a:gd name="connsiteY1-286" fmla="*/ 1465275 h 4438393"/>
                <a:gd name="connsiteX2-287" fmla="*/ -1668771 w 2031949"/>
                <a:gd name="connsiteY2-288" fmla="*/ 1492638 h 4438393"/>
                <a:gd name="connsiteX3-289" fmla="*/ -1682453 w 2031949"/>
                <a:gd name="connsiteY3-290" fmla="*/ 1479382 h 4438393"/>
                <a:gd name="connsiteX4-291" fmla="*/ -1655940 w 2031949"/>
                <a:gd name="connsiteY4-292" fmla="*/ 1452019 h 4438393"/>
                <a:gd name="connsiteX0-293" fmla="*/ -1708965 w 2031949"/>
                <a:gd name="connsiteY0-294" fmla="*/ 1506744 h 4438393"/>
                <a:gd name="connsiteX1-295" fmla="*/ -1695283 w 2031949"/>
                <a:gd name="connsiteY1-296" fmla="*/ 1520000 h 4438393"/>
                <a:gd name="connsiteX2-297" fmla="*/ -1721795 w 2031949"/>
                <a:gd name="connsiteY2-298" fmla="*/ 1547363 h 4438393"/>
                <a:gd name="connsiteX3-299" fmla="*/ -1735477 w 2031949"/>
                <a:gd name="connsiteY3-300" fmla="*/ 1534107 h 4438393"/>
                <a:gd name="connsiteX4-301" fmla="*/ -1708965 w 2031949"/>
                <a:gd name="connsiteY4-302" fmla="*/ 1506744 h 4438393"/>
                <a:gd name="connsiteX0-303" fmla="*/ -1761989 w 2031949"/>
                <a:gd name="connsiteY0-304" fmla="*/ 1561470 h 4438393"/>
                <a:gd name="connsiteX1-305" fmla="*/ -1748307 w 2031949"/>
                <a:gd name="connsiteY1-306" fmla="*/ 1574726 h 4438393"/>
                <a:gd name="connsiteX2-307" fmla="*/ -1774820 w 2031949"/>
                <a:gd name="connsiteY2-308" fmla="*/ 1602089 h 4438393"/>
                <a:gd name="connsiteX3-309" fmla="*/ -1788501 w 2031949"/>
                <a:gd name="connsiteY3-310" fmla="*/ 1588833 h 4438393"/>
                <a:gd name="connsiteX4-311" fmla="*/ -1761989 w 2031949"/>
                <a:gd name="connsiteY4-312" fmla="*/ 1561470 h 4438393"/>
                <a:gd name="connsiteX0-313" fmla="*/ -1815013 w 2031949"/>
                <a:gd name="connsiteY0-314" fmla="*/ 1616195 h 4438393"/>
                <a:gd name="connsiteX1-315" fmla="*/ -1801332 w 2031949"/>
                <a:gd name="connsiteY1-316" fmla="*/ 1629451 h 4438393"/>
                <a:gd name="connsiteX2-317" fmla="*/ -1827844 w 2031949"/>
                <a:gd name="connsiteY2-318" fmla="*/ 1656814 h 4438393"/>
                <a:gd name="connsiteX3-319" fmla="*/ -1841525 w 2031949"/>
                <a:gd name="connsiteY3-320" fmla="*/ 1643558 h 4438393"/>
                <a:gd name="connsiteX4-321" fmla="*/ -1815013 w 2031949"/>
                <a:gd name="connsiteY4-322" fmla="*/ 1616195 h 4438393"/>
                <a:gd name="connsiteX0-323" fmla="*/ -1868037 w 2031949"/>
                <a:gd name="connsiteY0-324" fmla="*/ 1670921 h 4438393"/>
                <a:gd name="connsiteX1-325" fmla="*/ -1854356 w 2031949"/>
                <a:gd name="connsiteY1-326" fmla="*/ 1684177 h 4438393"/>
                <a:gd name="connsiteX2-327" fmla="*/ -1880868 w 2031949"/>
                <a:gd name="connsiteY2-328" fmla="*/ 1711540 h 4438393"/>
                <a:gd name="connsiteX3-329" fmla="*/ -1894549 w 2031949"/>
                <a:gd name="connsiteY3-330" fmla="*/ 1698284 h 4438393"/>
                <a:gd name="connsiteX4-331" fmla="*/ -1868037 w 2031949"/>
                <a:gd name="connsiteY4-332" fmla="*/ 1670921 h 4438393"/>
                <a:gd name="connsiteX0-333" fmla="*/ -1921061 w 2031949"/>
                <a:gd name="connsiteY0-334" fmla="*/ 1725646 h 4438393"/>
                <a:gd name="connsiteX1-335" fmla="*/ -1907380 w 2031949"/>
                <a:gd name="connsiteY1-336" fmla="*/ 1738902 h 4438393"/>
                <a:gd name="connsiteX2-337" fmla="*/ -1933892 w 2031949"/>
                <a:gd name="connsiteY2-338" fmla="*/ 1766265 h 4438393"/>
                <a:gd name="connsiteX3-339" fmla="*/ -1947573 w 2031949"/>
                <a:gd name="connsiteY3-340" fmla="*/ 1753009 h 4438393"/>
                <a:gd name="connsiteX4-341" fmla="*/ -1921061 w 2031949"/>
                <a:gd name="connsiteY4-342" fmla="*/ 1725646 h 4438393"/>
                <a:gd name="connsiteX0-343" fmla="*/ -1974085 w 2031949"/>
                <a:gd name="connsiteY0-344" fmla="*/ 1780372 h 4438393"/>
                <a:gd name="connsiteX1-345" fmla="*/ -1960404 w 2031949"/>
                <a:gd name="connsiteY1-346" fmla="*/ 1793628 h 4438393"/>
                <a:gd name="connsiteX2-347" fmla="*/ -1986916 w 2031949"/>
                <a:gd name="connsiteY2-348" fmla="*/ 1820990 h 4438393"/>
                <a:gd name="connsiteX3-349" fmla="*/ -2000598 w 2031949"/>
                <a:gd name="connsiteY3-350" fmla="*/ 1807734 h 4438393"/>
                <a:gd name="connsiteX4-351" fmla="*/ -1974085 w 2031949"/>
                <a:gd name="connsiteY4-352" fmla="*/ 1780372 h 4438393"/>
                <a:gd name="connsiteX0-353" fmla="*/ -2027110 w 2031949"/>
                <a:gd name="connsiteY0-354" fmla="*/ 1835097 h 4438393"/>
                <a:gd name="connsiteX1-355" fmla="*/ -2013428 w 2031949"/>
                <a:gd name="connsiteY1-356" fmla="*/ 1848353 h 4438393"/>
                <a:gd name="connsiteX2-357" fmla="*/ -2039940 w 2031949"/>
                <a:gd name="connsiteY2-358" fmla="*/ 1875716 h 4438393"/>
                <a:gd name="connsiteX3-359" fmla="*/ -2053622 w 2031949"/>
                <a:gd name="connsiteY3-360" fmla="*/ 1862460 h 4438393"/>
                <a:gd name="connsiteX4-361" fmla="*/ -2027110 w 2031949"/>
                <a:gd name="connsiteY4-362" fmla="*/ 1835097 h 4438393"/>
                <a:gd name="connsiteX0-363" fmla="*/ -2080134 w 2031949"/>
                <a:gd name="connsiteY0-364" fmla="*/ 1889823 h 4438393"/>
                <a:gd name="connsiteX1-365" fmla="*/ -2066452 w 2031949"/>
                <a:gd name="connsiteY1-366" fmla="*/ 1903079 h 4438393"/>
                <a:gd name="connsiteX2-367" fmla="*/ -2092965 w 2031949"/>
                <a:gd name="connsiteY2-368" fmla="*/ 1930441 h 4438393"/>
                <a:gd name="connsiteX3-369" fmla="*/ -2106646 w 2031949"/>
                <a:gd name="connsiteY3-370" fmla="*/ 1917185 h 4438393"/>
                <a:gd name="connsiteX4-371" fmla="*/ -2080134 w 2031949"/>
                <a:gd name="connsiteY4-372" fmla="*/ 1889823 h 4438393"/>
                <a:gd name="connsiteX0-373" fmla="*/ -2133158 w 2031949"/>
                <a:gd name="connsiteY0-374" fmla="*/ 1944548 h 4438393"/>
                <a:gd name="connsiteX1-375" fmla="*/ -2119477 w 2031949"/>
                <a:gd name="connsiteY1-376" fmla="*/ 1957804 h 4438393"/>
                <a:gd name="connsiteX2-377" fmla="*/ -2145989 w 2031949"/>
                <a:gd name="connsiteY2-378" fmla="*/ 1985167 h 4438393"/>
                <a:gd name="connsiteX3-379" fmla="*/ -2159670 w 2031949"/>
                <a:gd name="connsiteY3-380" fmla="*/ 1971911 h 4438393"/>
                <a:gd name="connsiteX4-381" fmla="*/ -2133158 w 2031949"/>
                <a:gd name="connsiteY4-382" fmla="*/ 1944548 h 4438393"/>
                <a:gd name="connsiteX0-383" fmla="*/ -2186182 w 2031949"/>
                <a:gd name="connsiteY0-384" fmla="*/ 1999274 h 4438393"/>
                <a:gd name="connsiteX1-385" fmla="*/ -2172501 w 2031949"/>
                <a:gd name="connsiteY1-386" fmla="*/ 2012530 h 4438393"/>
                <a:gd name="connsiteX2-387" fmla="*/ -2196943 w 2031949"/>
                <a:gd name="connsiteY2-388" fmla="*/ 2037756 h 4438393"/>
                <a:gd name="connsiteX3-389" fmla="*/ -2200603 w 2031949"/>
                <a:gd name="connsiteY3-390" fmla="*/ 2041534 h 4438393"/>
                <a:gd name="connsiteX4-391" fmla="*/ -2214189 w 2031949"/>
                <a:gd name="connsiteY4-392" fmla="*/ 2034308 h 4438393"/>
                <a:gd name="connsiteX5-393" fmla="*/ -2186182 w 2031949"/>
                <a:gd name="connsiteY5-394" fmla="*/ 1999274 h 4438393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4245258" h="4438393">
                  <a:moveTo>
                    <a:pt x="0" y="0"/>
                  </a:moveTo>
                  <a:lnTo>
                    <a:pt x="2031949" y="0"/>
                  </a:lnTo>
                  <a:lnTo>
                    <a:pt x="2031949" y="4438393"/>
                  </a:lnTo>
                  <a:lnTo>
                    <a:pt x="0" y="4438393"/>
                  </a:lnTo>
                  <a:lnTo>
                    <a:pt x="0" y="362294"/>
                  </a:lnTo>
                  <a:lnTo>
                    <a:pt x="0" y="0"/>
                  </a:lnTo>
                  <a:close/>
                </a:path>
                <a:path w="4245258" h="4438393">
                  <a:moveTo>
                    <a:pt x="1153" y="352769"/>
                  </a:moveTo>
                  <a:cubicBezTo>
                    <a:pt x="6413" y="352769"/>
                    <a:pt x="10678" y="357033"/>
                    <a:pt x="10678" y="362294"/>
                  </a:cubicBezTo>
                  <a:cubicBezTo>
                    <a:pt x="10678" y="367554"/>
                    <a:pt x="6413" y="371819"/>
                    <a:pt x="1153" y="371819"/>
                  </a:cubicBezTo>
                  <a:lnTo>
                    <a:pt x="-17897" y="371819"/>
                  </a:lnTo>
                  <a:lnTo>
                    <a:pt x="-17897" y="352769"/>
                  </a:lnTo>
                  <a:lnTo>
                    <a:pt x="1153" y="352769"/>
                  </a:lnTo>
                  <a:close/>
                </a:path>
                <a:path w="4245258" h="4438393">
                  <a:moveTo>
                    <a:pt x="-55997" y="352769"/>
                  </a:moveTo>
                  <a:lnTo>
                    <a:pt x="-55997" y="371819"/>
                  </a:lnTo>
                  <a:lnTo>
                    <a:pt x="-94097" y="371819"/>
                  </a:lnTo>
                  <a:lnTo>
                    <a:pt x="-94097" y="352769"/>
                  </a:lnTo>
                  <a:lnTo>
                    <a:pt x="-55997" y="352769"/>
                  </a:lnTo>
                  <a:close/>
                </a:path>
                <a:path w="4245258" h="4438393">
                  <a:moveTo>
                    <a:pt x="-132197" y="352769"/>
                  </a:moveTo>
                  <a:lnTo>
                    <a:pt x="-132197" y="371819"/>
                  </a:lnTo>
                  <a:lnTo>
                    <a:pt x="-170297" y="371819"/>
                  </a:lnTo>
                  <a:lnTo>
                    <a:pt x="-170297" y="352769"/>
                  </a:lnTo>
                  <a:lnTo>
                    <a:pt x="-132197" y="352769"/>
                  </a:lnTo>
                  <a:close/>
                </a:path>
                <a:path w="4245258" h="4438393">
                  <a:moveTo>
                    <a:pt x="-208397" y="352769"/>
                  </a:moveTo>
                  <a:lnTo>
                    <a:pt x="-208397" y="371819"/>
                  </a:lnTo>
                  <a:lnTo>
                    <a:pt x="-246497" y="371819"/>
                  </a:lnTo>
                  <a:lnTo>
                    <a:pt x="-246497" y="352769"/>
                  </a:lnTo>
                  <a:lnTo>
                    <a:pt x="-208397" y="352769"/>
                  </a:lnTo>
                  <a:close/>
                </a:path>
                <a:path w="4245258" h="4438393">
                  <a:moveTo>
                    <a:pt x="-284597" y="352769"/>
                  </a:moveTo>
                  <a:lnTo>
                    <a:pt x="-284597" y="371819"/>
                  </a:lnTo>
                  <a:lnTo>
                    <a:pt x="-322697" y="371819"/>
                  </a:lnTo>
                  <a:lnTo>
                    <a:pt x="-322697" y="352769"/>
                  </a:lnTo>
                  <a:lnTo>
                    <a:pt x="-284597" y="352769"/>
                  </a:lnTo>
                  <a:close/>
                </a:path>
                <a:path w="4245258" h="4438393">
                  <a:moveTo>
                    <a:pt x="-360797" y="352769"/>
                  </a:moveTo>
                  <a:lnTo>
                    <a:pt x="-360797" y="371819"/>
                  </a:lnTo>
                  <a:lnTo>
                    <a:pt x="-398897" y="371819"/>
                  </a:lnTo>
                  <a:lnTo>
                    <a:pt x="-398897" y="352769"/>
                  </a:lnTo>
                  <a:lnTo>
                    <a:pt x="-360797" y="352769"/>
                  </a:lnTo>
                  <a:close/>
                </a:path>
                <a:path w="4245258" h="4438393">
                  <a:moveTo>
                    <a:pt x="-436997" y="352769"/>
                  </a:moveTo>
                  <a:lnTo>
                    <a:pt x="-436997" y="371819"/>
                  </a:lnTo>
                  <a:lnTo>
                    <a:pt x="-475097" y="371819"/>
                  </a:lnTo>
                  <a:lnTo>
                    <a:pt x="-475097" y="352769"/>
                  </a:lnTo>
                  <a:lnTo>
                    <a:pt x="-436997" y="352769"/>
                  </a:lnTo>
                  <a:close/>
                </a:path>
                <a:path w="4245258" h="4438393">
                  <a:moveTo>
                    <a:pt x="-513197" y="352769"/>
                  </a:moveTo>
                  <a:lnTo>
                    <a:pt x="-513197" y="371819"/>
                  </a:lnTo>
                  <a:lnTo>
                    <a:pt x="-551297" y="371819"/>
                  </a:lnTo>
                  <a:lnTo>
                    <a:pt x="-551297" y="352769"/>
                  </a:lnTo>
                  <a:lnTo>
                    <a:pt x="-513197" y="352769"/>
                  </a:lnTo>
                  <a:close/>
                </a:path>
                <a:path w="4245258" h="4438393">
                  <a:moveTo>
                    <a:pt x="-595457" y="357509"/>
                  </a:moveTo>
                  <a:lnTo>
                    <a:pt x="-581776" y="370765"/>
                  </a:lnTo>
                  <a:lnTo>
                    <a:pt x="-608288" y="398128"/>
                  </a:lnTo>
                  <a:lnTo>
                    <a:pt x="-621969" y="384872"/>
                  </a:lnTo>
                  <a:lnTo>
                    <a:pt x="-595457" y="357509"/>
                  </a:lnTo>
                  <a:close/>
                </a:path>
                <a:path w="4245258" h="4438393">
                  <a:moveTo>
                    <a:pt x="-648481" y="412235"/>
                  </a:moveTo>
                  <a:lnTo>
                    <a:pt x="-634800" y="425491"/>
                  </a:lnTo>
                  <a:lnTo>
                    <a:pt x="-661312" y="452854"/>
                  </a:lnTo>
                  <a:lnTo>
                    <a:pt x="-674993" y="439598"/>
                  </a:lnTo>
                  <a:lnTo>
                    <a:pt x="-648481" y="412235"/>
                  </a:lnTo>
                  <a:close/>
                </a:path>
                <a:path w="4245258" h="4438393">
                  <a:moveTo>
                    <a:pt x="-701505" y="466960"/>
                  </a:moveTo>
                  <a:lnTo>
                    <a:pt x="-687824" y="480216"/>
                  </a:lnTo>
                  <a:lnTo>
                    <a:pt x="-714336" y="507579"/>
                  </a:lnTo>
                  <a:lnTo>
                    <a:pt x="-728018" y="494323"/>
                  </a:lnTo>
                  <a:lnTo>
                    <a:pt x="-701505" y="466960"/>
                  </a:lnTo>
                  <a:close/>
                </a:path>
                <a:path w="4245258" h="4438393">
                  <a:moveTo>
                    <a:pt x="-754530" y="521686"/>
                  </a:moveTo>
                  <a:lnTo>
                    <a:pt x="-740848" y="534942"/>
                  </a:lnTo>
                  <a:lnTo>
                    <a:pt x="-767360" y="562305"/>
                  </a:lnTo>
                  <a:lnTo>
                    <a:pt x="-781042" y="549048"/>
                  </a:lnTo>
                  <a:lnTo>
                    <a:pt x="-754530" y="521686"/>
                  </a:lnTo>
                  <a:close/>
                </a:path>
                <a:path w="4245258" h="4438393">
                  <a:moveTo>
                    <a:pt x="-807554" y="576411"/>
                  </a:moveTo>
                  <a:lnTo>
                    <a:pt x="-793872" y="589667"/>
                  </a:lnTo>
                  <a:lnTo>
                    <a:pt x="-820385" y="617030"/>
                  </a:lnTo>
                  <a:lnTo>
                    <a:pt x="-834066" y="603774"/>
                  </a:lnTo>
                  <a:lnTo>
                    <a:pt x="-807554" y="576411"/>
                  </a:lnTo>
                  <a:close/>
                </a:path>
                <a:path w="4245258" h="4438393">
                  <a:moveTo>
                    <a:pt x="-860578" y="631137"/>
                  </a:moveTo>
                  <a:lnTo>
                    <a:pt x="-846897" y="644393"/>
                  </a:lnTo>
                  <a:lnTo>
                    <a:pt x="-873409" y="671756"/>
                  </a:lnTo>
                  <a:lnTo>
                    <a:pt x="-887090" y="658499"/>
                  </a:lnTo>
                  <a:lnTo>
                    <a:pt x="-860578" y="631137"/>
                  </a:lnTo>
                  <a:close/>
                </a:path>
                <a:path w="4245258" h="4438393">
                  <a:moveTo>
                    <a:pt x="-913602" y="685862"/>
                  </a:moveTo>
                  <a:lnTo>
                    <a:pt x="-899921" y="699118"/>
                  </a:lnTo>
                  <a:lnTo>
                    <a:pt x="-926433" y="726481"/>
                  </a:lnTo>
                  <a:lnTo>
                    <a:pt x="-940114" y="713225"/>
                  </a:lnTo>
                  <a:lnTo>
                    <a:pt x="-913602" y="685862"/>
                  </a:lnTo>
                  <a:close/>
                </a:path>
                <a:path w="4245258" h="4438393">
                  <a:moveTo>
                    <a:pt x="-966626" y="740588"/>
                  </a:moveTo>
                  <a:lnTo>
                    <a:pt x="-952945" y="753844"/>
                  </a:lnTo>
                  <a:lnTo>
                    <a:pt x="-979457" y="781206"/>
                  </a:lnTo>
                  <a:lnTo>
                    <a:pt x="-993138" y="767950"/>
                  </a:lnTo>
                  <a:lnTo>
                    <a:pt x="-966626" y="740588"/>
                  </a:lnTo>
                  <a:close/>
                </a:path>
                <a:path w="4245258" h="4438393">
                  <a:moveTo>
                    <a:pt x="-1019650" y="795313"/>
                  </a:moveTo>
                  <a:lnTo>
                    <a:pt x="-1005969" y="808569"/>
                  </a:lnTo>
                  <a:lnTo>
                    <a:pt x="-1032481" y="835932"/>
                  </a:lnTo>
                  <a:lnTo>
                    <a:pt x="-1046163" y="822676"/>
                  </a:lnTo>
                  <a:lnTo>
                    <a:pt x="-1019650" y="795313"/>
                  </a:lnTo>
                  <a:close/>
                </a:path>
                <a:path w="4245258" h="4438393">
                  <a:moveTo>
                    <a:pt x="-1072675" y="850039"/>
                  </a:moveTo>
                  <a:lnTo>
                    <a:pt x="-1058993" y="863295"/>
                  </a:lnTo>
                  <a:lnTo>
                    <a:pt x="-1085505" y="890657"/>
                  </a:lnTo>
                  <a:lnTo>
                    <a:pt x="-1099187" y="877401"/>
                  </a:lnTo>
                  <a:lnTo>
                    <a:pt x="-1072675" y="850039"/>
                  </a:lnTo>
                  <a:close/>
                </a:path>
                <a:path w="4245258" h="4438393">
                  <a:moveTo>
                    <a:pt x="-1125699" y="904764"/>
                  </a:moveTo>
                  <a:lnTo>
                    <a:pt x="-1112017" y="918020"/>
                  </a:lnTo>
                  <a:lnTo>
                    <a:pt x="-1138529" y="945383"/>
                  </a:lnTo>
                  <a:lnTo>
                    <a:pt x="-1152211" y="932127"/>
                  </a:lnTo>
                  <a:lnTo>
                    <a:pt x="-1125699" y="904764"/>
                  </a:lnTo>
                  <a:close/>
                </a:path>
                <a:path w="4245258" h="4438393">
                  <a:moveTo>
                    <a:pt x="-1178723" y="959490"/>
                  </a:moveTo>
                  <a:lnTo>
                    <a:pt x="-1165042" y="972746"/>
                  </a:lnTo>
                  <a:lnTo>
                    <a:pt x="-1191554" y="1000108"/>
                  </a:lnTo>
                  <a:lnTo>
                    <a:pt x="-1205235" y="986852"/>
                  </a:lnTo>
                  <a:lnTo>
                    <a:pt x="-1178723" y="959490"/>
                  </a:lnTo>
                  <a:close/>
                </a:path>
                <a:path w="4245258" h="4438393">
                  <a:moveTo>
                    <a:pt x="-1231747" y="1014215"/>
                  </a:moveTo>
                  <a:lnTo>
                    <a:pt x="-1218066" y="1027471"/>
                  </a:lnTo>
                  <a:lnTo>
                    <a:pt x="-1244578" y="1054834"/>
                  </a:lnTo>
                  <a:lnTo>
                    <a:pt x="-1258259" y="1041578"/>
                  </a:lnTo>
                  <a:lnTo>
                    <a:pt x="-1231747" y="1014215"/>
                  </a:lnTo>
                  <a:close/>
                </a:path>
                <a:path w="4245258" h="4438393">
                  <a:moveTo>
                    <a:pt x="-1284771" y="1068940"/>
                  </a:moveTo>
                  <a:lnTo>
                    <a:pt x="-1271090" y="1082197"/>
                  </a:lnTo>
                  <a:lnTo>
                    <a:pt x="-1297602" y="1109559"/>
                  </a:lnTo>
                  <a:lnTo>
                    <a:pt x="-1311283" y="1096303"/>
                  </a:lnTo>
                  <a:lnTo>
                    <a:pt x="-1284771" y="1068940"/>
                  </a:lnTo>
                  <a:close/>
                </a:path>
                <a:path w="4245258" h="4438393">
                  <a:moveTo>
                    <a:pt x="-1337796" y="1123666"/>
                  </a:moveTo>
                  <a:lnTo>
                    <a:pt x="-1324114" y="1136922"/>
                  </a:lnTo>
                  <a:lnTo>
                    <a:pt x="-1350626" y="1164285"/>
                  </a:lnTo>
                  <a:lnTo>
                    <a:pt x="-1364308" y="1151029"/>
                  </a:lnTo>
                  <a:lnTo>
                    <a:pt x="-1337796" y="1123666"/>
                  </a:lnTo>
                  <a:close/>
                </a:path>
                <a:path w="4245258" h="4438393">
                  <a:moveTo>
                    <a:pt x="-1390820" y="1178392"/>
                  </a:moveTo>
                  <a:lnTo>
                    <a:pt x="-1377138" y="1191648"/>
                  </a:lnTo>
                  <a:lnTo>
                    <a:pt x="-1403650" y="1219010"/>
                  </a:lnTo>
                  <a:lnTo>
                    <a:pt x="-1417332" y="1205754"/>
                  </a:lnTo>
                  <a:lnTo>
                    <a:pt x="-1390820" y="1178392"/>
                  </a:lnTo>
                  <a:close/>
                </a:path>
                <a:path w="4245258" h="4438393">
                  <a:moveTo>
                    <a:pt x="-1443844" y="1233117"/>
                  </a:moveTo>
                  <a:lnTo>
                    <a:pt x="-1430162" y="1246373"/>
                  </a:lnTo>
                  <a:lnTo>
                    <a:pt x="-1456674" y="1273736"/>
                  </a:lnTo>
                  <a:lnTo>
                    <a:pt x="-1470356" y="1260480"/>
                  </a:lnTo>
                  <a:lnTo>
                    <a:pt x="-1443844" y="1233117"/>
                  </a:lnTo>
                  <a:close/>
                </a:path>
                <a:path w="4245258" h="4438393">
                  <a:moveTo>
                    <a:pt x="-1496868" y="1287842"/>
                  </a:moveTo>
                  <a:lnTo>
                    <a:pt x="-1483187" y="1301098"/>
                  </a:lnTo>
                  <a:lnTo>
                    <a:pt x="-1509699" y="1328461"/>
                  </a:lnTo>
                  <a:lnTo>
                    <a:pt x="-1523380" y="1315205"/>
                  </a:lnTo>
                  <a:lnTo>
                    <a:pt x="-1496868" y="1287842"/>
                  </a:lnTo>
                  <a:close/>
                </a:path>
                <a:path w="4245258" h="4438393">
                  <a:moveTo>
                    <a:pt x="-1549892" y="1342568"/>
                  </a:moveTo>
                  <a:lnTo>
                    <a:pt x="-1536211" y="1355824"/>
                  </a:lnTo>
                  <a:lnTo>
                    <a:pt x="-1562723" y="1383187"/>
                  </a:lnTo>
                  <a:lnTo>
                    <a:pt x="-1576404" y="1369931"/>
                  </a:lnTo>
                  <a:lnTo>
                    <a:pt x="-1549892" y="1342568"/>
                  </a:lnTo>
                  <a:close/>
                </a:path>
                <a:path w="4245258" h="4438393">
                  <a:moveTo>
                    <a:pt x="-1602916" y="1397293"/>
                  </a:moveTo>
                  <a:lnTo>
                    <a:pt x="-1589235" y="1410549"/>
                  </a:lnTo>
                  <a:lnTo>
                    <a:pt x="-1615747" y="1437912"/>
                  </a:lnTo>
                  <a:lnTo>
                    <a:pt x="-1629428" y="1424656"/>
                  </a:lnTo>
                  <a:lnTo>
                    <a:pt x="-1602916" y="1397293"/>
                  </a:lnTo>
                  <a:close/>
                </a:path>
                <a:path w="4245258" h="4438393">
                  <a:moveTo>
                    <a:pt x="-1655940" y="1452019"/>
                  </a:moveTo>
                  <a:lnTo>
                    <a:pt x="-1642259" y="1465275"/>
                  </a:lnTo>
                  <a:lnTo>
                    <a:pt x="-1668771" y="1492638"/>
                  </a:lnTo>
                  <a:lnTo>
                    <a:pt x="-1682453" y="1479382"/>
                  </a:lnTo>
                  <a:lnTo>
                    <a:pt x="-1655940" y="1452019"/>
                  </a:lnTo>
                  <a:close/>
                </a:path>
                <a:path w="4245258" h="4438393">
                  <a:moveTo>
                    <a:pt x="-1708965" y="1506744"/>
                  </a:moveTo>
                  <a:lnTo>
                    <a:pt x="-1695283" y="1520000"/>
                  </a:lnTo>
                  <a:lnTo>
                    <a:pt x="-1721795" y="1547363"/>
                  </a:lnTo>
                  <a:lnTo>
                    <a:pt x="-1735477" y="1534107"/>
                  </a:lnTo>
                  <a:lnTo>
                    <a:pt x="-1708965" y="1506744"/>
                  </a:lnTo>
                  <a:close/>
                </a:path>
                <a:path w="4245258" h="4438393">
                  <a:moveTo>
                    <a:pt x="-1761989" y="1561470"/>
                  </a:moveTo>
                  <a:lnTo>
                    <a:pt x="-1748307" y="1574726"/>
                  </a:lnTo>
                  <a:lnTo>
                    <a:pt x="-1774820" y="1602089"/>
                  </a:lnTo>
                  <a:lnTo>
                    <a:pt x="-1788501" y="1588833"/>
                  </a:lnTo>
                  <a:lnTo>
                    <a:pt x="-1761989" y="1561470"/>
                  </a:lnTo>
                  <a:close/>
                </a:path>
                <a:path w="4245258" h="4438393">
                  <a:moveTo>
                    <a:pt x="-1815013" y="1616195"/>
                  </a:moveTo>
                  <a:lnTo>
                    <a:pt x="-1801332" y="1629451"/>
                  </a:lnTo>
                  <a:lnTo>
                    <a:pt x="-1827844" y="1656814"/>
                  </a:lnTo>
                  <a:lnTo>
                    <a:pt x="-1841525" y="1643558"/>
                  </a:lnTo>
                  <a:lnTo>
                    <a:pt x="-1815013" y="1616195"/>
                  </a:lnTo>
                  <a:close/>
                </a:path>
                <a:path w="4245258" h="4438393">
                  <a:moveTo>
                    <a:pt x="-1868037" y="1670921"/>
                  </a:moveTo>
                  <a:lnTo>
                    <a:pt x="-1854356" y="1684177"/>
                  </a:lnTo>
                  <a:lnTo>
                    <a:pt x="-1880868" y="1711540"/>
                  </a:lnTo>
                  <a:lnTo>
                    <a:pt x="-1894549" y="1698284"/>
                  </a:lnTo>
                  <a:lnTo>
                    <a:pt x="-1868037" y="1670921"/>
                  </a:lnTo>
                  <a:close/>
                </a:path>
                <a:path w="4245258" h="4438393">
                  <a:moveTo>
                    <a:pt x="-1921061" y="1725646"/>
                  </a:moveTo>
                  <a:lnTo>
                    <a:pt x="-1907380" y="1738902"/>
                  </a:lnTo>
                  <a:lnTo>
                    <a:pt x="-1933892" y="1766265"/>
                  </a:lnTo>
                  <a:lnTo>
                    <a:pt x="-1947573" y="1753009"/>
                  </a:lnTo>
                  <a:lnTo>
                    <a:pt x="-1921061" y="1725646"/>
                  </a:lnTo>
                  <a:close/>
                </a:path>
                <a:path w="4245258" h="4438393">
                  <a:moveTo>
                    <a:pt x="-1974085" y="1780372"/>
                  </a:moveTo>
                  <a:lnTo>
                    <a:pt x="-1960404" y="1793628"/>
                  </a:lnTo>
                  <a:lnTo>
                    <a:pt x="-1986916" y="1820990"/>
                  </a:lnTo>
                  <a:lnTo>
                    <a:pt x="-2000598" y="1807734"/>
                  </a:lnTo>
                  <a:lnTo>
                    <a:pt x="-1974085" y="1780372"/>
                  </a:lnTo>
                  <a:close/>
                </a:path>
                <a:path w="4245258" h="4438393">
                  <a:moveTo>
                    <a:pt x="-2027110" y="1835097"/>
                  </a:moveTo>
                  <a:lnTo>
                    <a:pt x="-2013428" y="1848353"/>
                  </a:lnTo>
                  <a:lnTo>
                    <a:pt x="-2039940" y="1875716"/>
                  </a:lnTo>
                  <a:lnTo>
                    <a:pt x="-2053622" y="1862460"/>
                  </a:lnTo>
                  <a:lnTo>
                    <a:pt x="-2027110" y="1835097"/>
                  </a:lnTo>
                  <a:close/>
                </a:path>
                <a:path w="4245258" h="4438393">
                  <a:moveTo>
                    <a:pt x="-2080134" y="1889823"/>
                  </a:moveTo>
                  <a:lnTo>
                    <a:pt x="-2066452" y="1903079"/>
                  </a:lnTo>
                  <a:lnTo>
                    <a:pt x="-2092965" y="1930441"/>
                  </a:lnTo>
                  <a:lnTo>
                    <a:pt x="-2106646" y="1917185"/>
                  </a:lnTo>
                  <a:lnTo>
                    <a:pt x="-2080134" y="1889823"/>
                  </a:lnTo>
                  <a:close/>
                </a:path>
                <a:path w="4245258" h="4438393">
                  <a:moveTo>
                    <a:pt x="-2133158" y="1944548"/>
                  </a:moveTo>
                  <a:lnTo>
                    <a:pt x="-2119477" y="1957804"/>
                  </a:lnTo>
                  <a:lnTo>
                    <a:pt x="-2145989" y="1985167"/>
                  </a:lnTo>
                  <a:lnTo>
                    <a:pt x="-2159670" y="1971911"/>
                  </a:lnTo>
                  <a:lnTo>
                    <a:pt x="-2133158" y="1944548"/>
                  </a:lnTo>
                  <a:close/>
                </a:path>
                <a:path w="4245258" h="4438393">
                  <a:moveTo>
                    <a:pt x="-2186182" y="1999274"/>
                  </a:moveTo>
                  <a:lnTo>
                    <a:pt x="-2172501" y="2012530"/>
                  </a:lnTo>
                  <a:lnTo>
                    <a:pt x="-2196943" y="2037756"/>
                  </a:lnTo>
                  <a:cubicBezTo>
                    <a:pt x="-2200603" y="2041534"/>
                    <a:pt x="-2206633" y="2041629"/>
                    <a:pt x="-2210411" y="2037968"/>
                  </a:cubicBezTo>
                  <a:cubicBezTo>
                    <a:pt x="-2214189" y="2034308"/>
                    <a:pt x="-2214285" y="2028278"/>
                    <a:pt x="-2210624" y="2024500"/>
                  </a:cubicBezTo>
                  <a:lnTo>
                    <a:pt x="-2186182" y="199927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0" name="文本3" title=""/>
          <p:cNvSpPr txBox="1"/>
          <p:nvPr/>
        </p:nvSpPr>
        <p:spPr>
          <a:xfrm>
            <a:off x="2121056" y="2792044"/>
            <a:ext cx="344868" cy="5381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病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床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 1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</p:txBody>
      </p:sp>
      <p:sp>
        <p:nvSpPr>
          <p:cNvPr id="11" name="文本4" title=""/>
          <p:cNvSpPr txBox="1"/>
          <p:nvPr/>
        </p:nvSpPr>
        <p:spPr>
          <a:xfrm>
            <a:off x="5843597" y="5629523"/>
            <a:ext cx="762000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护士站</a:t>
            </a:r>
            <a:endParaRPr lang="zh-CN" altLang="en-US" sz="15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5" title=""/>
          <p:cNvSpPr txBox="1"/>
          <p:nvPr/>
        </p:nvSpPr>
        <p:spPr>
          <a:xfrm>
            <a:off x="3235833" y="2823724"/>
            <a:ext cx="309439" cy="5381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病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床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 2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</p:txBody>
      </p:sp>
      <p:sp>
        <p:nvSpPr>
          <p:cNvPr id="13" name="文本6" title=""/>
          <p:cNvSpPr txBox="1"/>
          <p:nvPr/>
        </p:nvSpPr>
        <p:spPr>
          <a:xfrm>
            <a:off x="4299004" y="2792101"/>
            <a:ext cx="309439" cy="5381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病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床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 3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</p:txBody>
      </p:sp>
      <p:sp>
        <p:nvSpPr>
          <p:cNvPr id="14" name="文本7" title=""/>
          <p:cNvSpPr txBox="1"/>
          <p:nvPr/>
        </p:nvSpPr>
        <p:spPr>
          <a:xfrm>
            <a:off x="5197707" y="2824115"/>
            <a:ext cx="309439" cy="5381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病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床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  <a:p>
            <a:pPr marL="0" algn="l"/>
            <a:r>
              <a:rPr lang="zh-CN" altLang="en-US" sz="800" b="1" i="0">
                <a:solidFill>
                  <a:srgbClr val="FF0000">
                    <a:alpha val="100000"/>
                  </a:srgbClr>
                </a:solidFill>
                <a:latin typeface="爱奇艺黑体"/>
                <a:ea typeface="爱奇艺黑体"/>
              </a:rPr>
              <a:t> 4</a:t>
            </a:r>
            <a:endParaRPr lang="zh-CN" altLang="en-US" sz="800" b="1" i="0">
              <a:solidFill>
                <a:srgbClr val="FF0000">
                  <a:alpha val="100000"/>
                </a:srgbClr>
              </a:solidFill>
              <a:latin typeface="爱奇艺黑体"/>
              <a:ea typeface="爱奇艺黑体"/>
            </a:endParaRPr>
          </a:p>
        </p:txBody>
      </p:sp>
      <p:pic>
        <p:nvPicPr>
          <p:cNvPr id="15" name="图片4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2406" y="3315224"/>
            <a:ext cx="370113" cy="370113"/>
          </a:xfrm>
          <a:prstGeom prst="rect">
            <a:avLst/>
          </a:prstGeom>
        </p:spPr>
      </p:pic>
      <p:pic>
        <p:nvPicPr>
          <p:cNvPr id="16" name="图片5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5161" y="3361992"/>
            <a:ext cx="358207" cy="358207"/>
          </a:xfrm>
          <a:prstGeom prst="rect">
            <a:avLst/>
          </a:prstGeom>
        </p:spPr>
      </p:pic>
      <p:pic>
        <p:nvPicPr>
          <p:cNvPr id="17" name="图片6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9865" y="3315243"/>
            <a:ext cx="370122" cy="370122"/>
          </a:xfrm>
          <a:prstGeom prst="rect">
            <a:avLst/>
          </a:prstGeom>
        </p:spPr>
      </p:pic>
      <p:pic>
        <p:nvPicPr>
          <p:cNvPr id="18" name="图片7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3626" y="3330537"/>
            <a:ext cx="370113" cy="3701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028995" y="449266"/>
            <a:ext cx="10134600" cy="132037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    如果在值班室，当病人呼叫时，不仅有灯光显示，还需要声音呼叫，我们的设计应当怎样改进？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519474" y="-83487"/>
            <a:ext cx="460492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活动设计3：病房呼叫电路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1" title=""/>
          <p:cNvGrpSpPr/>
          <p:nvPr/>
        </p:nvGrpSpPr>
        <p:grpSpPr>
          <a:xfrm>
            <a:off x="5205012" y="3737648"/>
            <a:ext cx="2008661" cy="2143125"/>
            <a:chExt cx="2008661" cy="2143125"/>
          </a:xfrm>
        </p:grpSpPr>
        <p:pic>
          <p:nvPicPr>
            <p:cNvPr id="5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4499" y="648964"/>
              <a:ext cx="1494162" cy="1494161"/>
            </a:xfrm>
            <a:prstGeom prst="rect">
              <a:avLst/>
            </a:prstGeom>
          </p:spPr>
        </p:pic>
        <p:pic>
          <p:nvPicPr>
            <p:cNvPr id="6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95604" cy="1295616"/>
            </a:xfrm>
            <a:prstGeom prst="rect">
              <a:avLst/>
            </a:prstGeom>
          </p:spPr>
        </p:pic>
      </p:grpSp>
      <p:pic>
        <p:nvPicPr>
          <p:cNvPr id="7" name="物理线图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3851" y="1213990"/>
            <a:ext cx="5802119" cy="5286375"/>
          </a:xfrm>
          <a:prstGeom prst="rect">
            <a:avLst/>
          </a:prstGeom>
        </p:spPr>
      </p:pic>
      <p:pic>
        <p:nvPicPr>
          <p:cNvPr id="8" name="物理线图2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692" y="1309592"/>
            <a:ext cx="5906662" cy="5381625"/>
          </a:xfrm>
          <a:prstGeom prst="rect">
            <a:avLst/>
          </a:prstGeom>
        </p:spPr>
      </p:pic>
      <p:sp>
        <p:nvSpPr>
          <p:cNvPr id="9" name="文本3" title=""/>
          <p:cNvSpPr txBox="1"/>
          <p:nvPr/>
        </p:nvSpPr>
        <p:spPr>
          <a:xfrm>
            <a:off x="2021929" y="5880764"/>
            <a:ext cx="1600200" cy="81067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7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方案一</a:t>
            </a:r>
            <a:endParaRPr lang="zh-CN" altLang="en-US" sz="37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4" title=""/>
          <p:cNvSpPr txBox="1"/>
          <p:nvPr/>
        </p:nvSpPr>
        <p:spPr>
          <a:xfrm>
            <a:off x="8664902" y="5785695"/>
            <a:ext cx="1600200" cy="81067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7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方案二</a:t>
            </a:r>
            <a:endParaRPr lang="zh-CN" altLang="en-US" sz="37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460" y="1786255"/>
            <a:ext cx="5418455" cy="3484880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85" y="-83185"/>
            <a:ext cx="982980" cy="990600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448310" y="1036320"/>
            <a:ext cx="548576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要想在楼梯的上下两端都能控制楼道灯，即一个人上楼前，能用下面的开关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en-US" altLang="zh-CN" sz="16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开灯，上楼梯后，能用上面的开关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en-US" altLang="zh-CN" sz="16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关灯；紧接着下一个人上楼前，也能用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en-US" altLang="zh-CN" sz="16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开灯，用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en-US" altLang="zh-CN" sz="16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关灯（图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3-4-5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）。该如何设计电路？试用单刀 双掷开关设计并画出电路图。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 title=""/>
          <p:cNvSpPr/>
          <p:nvPr/>
        </p:nvSpPr>
        <p:spPr>
          <a:xfrm>
            <a:off x="6426200" y="4810125"/>
            <a:ext cx="1130935" cy="333375"/>
          </a:xfrm>
          <a:prstGeom prst="roundRect">
            <a:avLst/>
          </a:prstGeom>
          <a:solidFill>
            <a:srgbClr val="ECEC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title=""/>
          <p:cNvPicPr/>
          <p:nvPr/>
        </p:nvPicPr>
        <p:blipFill>
          <a:blip r:embed="rId4"/>
          <a:stretch>
            <a:fillRect/>
          </a:stretch>
        </p:blipFill>
        <p:spPr>
          <a:xfrm>
            <a:off x="6009640" y="889000"/>
            <a:ext cx="6007735" cy="54095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93" y="1959559"/>
            <a:ext cx="5532520" cy="3558273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31" y="130483"/>
            <a:ext cx="1257300" cy="1266825"/>
          </a:xfrm>
          <a:prstGeom prst="rect">
            <a:avLst/>
          </a:prstGeom>
        </p:spPr>
      </p:pic>
      <p:grpSp>
        <p:nvGrpSpPr>
          <p:cNvPr id="4" name="组合1" title=""/>
          <p:cNvGrpSpPr/>
          <p:nvPr/>
        </p:nvGrpSpPr>
        <p:grpSpPr>
          <a:xfrm>
            <a:off x="6273060" y="866899"/>
            <a:ext cx="6210223" cy="4936331"/>
            <a:chExt cx="6210223" cy="4936331"/>
          </a:xfrm>
        </p:grpSpPr>
        <p:pic>
          <p:nvPicPr>
            <p:cNvPr id="5" name="物理线图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6210223" cy="4936331"/>
            </a:xfrm>
            <a:prstGeom prst="rect">
              <a:avLst/>
            </a:prstGeom>
          </p:spPr>
        </p:pic>
        <p:sp>
          <p:nvSpPr>
            <p:cNvPr id="6" name="形状1"/>
            <p:cNvSpPr txBox="1"/>
            <p:nvPr/>
          </p:nvSpPr>
          <p:spPr>
            <a:xfrm flipV="1">
              <a:off x="1838941" y="3181323"/>
              <a:ext cx="476320" cy="544366"/>
            </a:xfrm>
            <a:prstGeom prst="line">
              <a:avLst/>
            </a:prstGeom>
            <a:solidFill>
              <a:srgbClr val="166EE1">
                <a:alpha val="10000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2"/>
            <p:cNvSpPr txBox="1"/>
            <p:nvPr/>
          </p:nvSpPr>
          <p:spPr>
            <a:xfrm flipV="1">
              <a:off x="3878832" y="3761777"/>
              <a:ext cx="476320" cy="544366"/>
            </a:xfrm>
            <a:prstGeom prst="line">
              <a:avLst/>
            </a:prstGeom>
            <a:solidFill>
              <a:srgbClr val="166EE1">
                <a:alpha val="10000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矩形 7" title=""/>
          <p:cNvSpPr/>
          <p:nvPr/>
        </p:nvSpPr>
        <p:spPr>
          <a:xfrm>
            <a:off x="1407160" y="5029835"/>
            <a:ext cx="117856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243383" y="-22"/>
            <a:ext cx="467677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新知小练兵：电路设计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996477" y="810406"/>
            <a:ext cx="94488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1、一个开关能控制2盏灯，试画出可能的电路图。       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物理线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584" y="572462"/>
            <a:ext cx="5357806" cy="5012141"/>
          </a:xfrm>
          <a:prstGeom prst="rect">
            <a:avLst/>
          </a:prstGeom>
        </p:spPr>
      </p:pic>
      <p:pic>
        <p:nvPicPr>
          <p:cNvPr id="5" name="物理线图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111" y="369627"/>
            <a:ext cx="3905249" cy="5640915"/>
          </a:xfrm>
          <a:prstGeom prst="rect">
            <a:avLst/>
          </a:prstGeom>
        </p:spPr>
      </p:pic>
      <p:grpSp>
        <p:nvGrpSpPr>
          <p:cNvPr id="6" name="组合1" title=""/>
          <p:cNvGrpSpPr/>
          <p:nvPr/>
        </p:nvGrpSpPr>
        <p:grpSpPr>
          <a:xfrm>
            <a:off x="1266436" y="4231504"/>
            <a:ext cx="10161904" cy="2174724"/>
            <a:chExt cx="10161904" cy="2174724"/>
          </a:xfrm>
        </p:grpSpPr>
        <p:sp>
          <p:nvSpPr>
            <p:cNvPr id="7" name="文本3"/>
            <p:cNvSpPr txBox="1"/>
            <p:nvPr/>
          </p:nvSpPr>
          <p:spPr>
            <a:xfrm>
              <a:off x="713104" y="274517"/>
              <a:ext cx="9448800" cy="190020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6700"/>
                </a:lnSpc>
              </a:pP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开关只控制一个用电器：</a:t>
              </a:r>
              <a:r>
                <a:rPr lang="zh-CN" altLang="en-US" sz="30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与用电器串联</a:t>
              </a:r>
              <a:endParaRPr lang="zh-CN" altLang="en-US" sz="30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>
                <a:lnSpc>
                  <a:spcPts val="6700"/>
                </a:lnSpc>
              </a:pP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开关控制全部用电器：</a:t>
              </a:r>
              <a:r>
                <a:rPr lang="zh-CN" altLang="en-US" sz="30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与用电器串联或开关在干路</a:t>
              </a:r>
              <a:endParaRPr lang="zh-CN" altLang="en-US" sz="30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1"/>
            <p:cNvSpPr txBox="1"/>
            <p:nvPr/>
          </p:nvSpPr>
          <p:spPr>
            <a:xfrm rot="19740000">
              <a:off x="0" y="0"/>
              <a:ext cx="1096829" cy="708962"/>
            </a:xfrm>
            <a:custGeom>
              <a:gdLst>
                <a:gd name="connsiteX0" fmla="*/ 548416 w 1096829"/>
                <a:gd name="connsiteY0" fmla="*/ 109071 h 708962"/>
                <a:gd name="connsiteX1" fmla="*/ 290027 w 1096829"/>
                <a:gd name="connsiteY1" fmla="*/ 109071 h 708962"/>
                <a:gd name="connsiteX2" fmla="*/ 0 w 1096829"/>
                <a:gd name="connsiteY2" fmla="*/ 708962 h 708962"/>
                <a:gd name="connsiteX3" fmla="*/ 0 w 1096829"/>
                <a:gd name="connsiteY3" fmla="*/ 316147 h 708962"/>
                <a:gd name="connsiteX4" fmla="*/ 850095 w 1096829"/>
                <a:gd name="connsiteY4" fmla="*/ 0 h 708962"/>
                <a:gd name="connsiteX5" fmla="*/ 1014567 w 1096829"/>
                <a:gd name="connsiteY5" fmla="*/ 708962 h 708962"/>
                <a:gd name="connsiteX6" fmla="*/ 1014567 w 1096829"/>
                <a:gd name="connsiteY6" fmla="*/ 379185 h 7089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6829" h="708962">
                  <a:moveTo>
                    <a:pt x="548416" y="109071"/>
                  </a:moveTo>
                  <a:cubicBezTo>
                    <a:pt x="290027" y="109071"/>
                    <a:pt x="82262" y="379185"/>
                    <a:pt x="82262" y="708962"/>
                  </a:cubicBezTo>
                  <a:lnTo>
                    <a:pt x="0" y="708962"/>
                  </a:lnTo>
                  <a:cubicBezTo>
                    <a:pt x="0" y="316147"/>
                    <a:pt x="246737" y="0"/>
                    <a:pt x="548416" y="0"/>
                  </a:cubicBezTo>
                  <a:cubicBezTo>
                    <a:pt x="850095" y="0"/>
                    <a:pt x="1096829" y="316147"/>
                    <a:pt x="1096829" y="708962"/>
                  </a:cubicBezTo>
                  <a:lnTo>
                    <a:pt x="1014567" y="708962"/>
                  </a:lnTo>
                  <a:cubicBezTo>
                    <a:pt x="1014567" y="379185"/>
                    <a:pt x="806805" y="109071"/>
                    <a:pt x="548416" y="109071"/>
                  </a:cubicBezTo>
                  <a:close/>
                </a:path>
              </a:pathLst>
            </a:custGeom>
            <a:solidFill>
              <a:srgbClr val="FF584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2"/>
            <p:cNvSpPr txBox="1"/>
            <p:nvPr/>
          </p:nvSpPr>
          <p:spPr>
            <a:xfrm rot="19740000">
              <a:off x="110351" y="101284"/>
              <a:ext cx="932307" cy="599887"/>
            </a:xfrm>
            <a:custGeom>
              <a:gdLst>
                <a:gd name="connsiteX0" fmla="*/ 466153 w 932307"/>
                <a:gd name="connsiteY0" fmla="*/ 109071 h 599887"/>
                <a:gd name="connsiteX1" fmla="*/ 252794 w 932307"/>
                <a:gd name="connsiteY1" fmla="*/ 109071 h 599887"/>
                <a:gd name="connsiteX2" fmla="*/ 0 w 932307"/>
                <a:gd name="connsiteY2" fmla="*/ 599887 h 599887"/>
                <a:gd name="connsiteX3" fmla="*/ 0 w 932307"/>
                <a:gd name="connsiteY3" fmla="*/ 266785 h 599887"/>
                <a:gd name="connsiteX4" fmla="*/ 722376 w 932307"/>
                <a:gd name="connsiteY4" fmla="*/ 0 h 599887"/>
                <a:gd name="connsiteX5" fmla="*/ 850042 w 932307"/>
                <a:gd name="connsiteY5" fmla="*/ 599887 h 599887"/>
                <a:gd name="connsiteX6" fmla="*/ 850042 w 932307"/>
                <a:gd name="connsiteY6" fmla="*/ 330373 h 5998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2307" h="599887">
                  <a:moveTo>
                    <a:pt x="466153" y="109071"/>
                  </a:moveTo>
                  <a:cubicBezTo>
                    <a:pt x="252794" y="109071"/>
                    <a:pt x="82262" y="330373"/>
                    <a:pt x="82262" y="599887"/>
                  </a:cubicBezTo>
                  <a:lnTo>
                    <a:pt x="0" y="599887"/>
                  </a:lnTo>
                  <a:cubicBezTo>
                    <a:pt x="0" y="266785"/>
                    <a:pt x="209930" y="0"/>
                    <a:pt x="466153" y="0"/>
                  </a:cubicBezTo>
                  <a:cubicBezTo>
                    <a:pt x="722376" y="0"/>
                    <a:pt x="932307" y="266785"/>
                    <a:pt x="932307" y="599887"/>
                  </a:cubicBezTo>
                  <a:lnTo>
                    <a:pt x="850042" y="599887"/>
                  </a:lnTo>
                  <a:cubicBezTo>
                    <a:pt x="850042" y="330373"/>
                    <a:pt x="679512" y="109071"/>
                    <a:pt x="466153" y="109071"/>
                  </a:cubicBezTo>
                  <a:close/>
                </a:path>
              </a:pathLst>
            </a:custGeom>
            <a:solidFill>
              <a:srgbClr val="FFAE1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3"/>
            <p:cNvSpPr txBox="1"/>
            <p:nvPr/>
          </p:nvSpPr>
          <p:spPr>
            <a:xfrm rot="19740000">
              <a:off x="220697" y="202568"/>
              <a:ext cx="767782" cy="490817"/>
            </a:xfrm>
            <a:custGeom>
              <a:gdLst>
                <a:gd name="connsiteX0" fmla="*/ 383890 w 767782"/>
                <a:gd name="connsiteY0" fmla="*/ 109071 h 490817"/>
                <a:gd name="connsiteX1" fmla="*/ 215802 w 767782"/>
                <a:gd name="connsiteY1" fmla="*/ 109071 h 490817"/>
                <a:gd name="connsiteX2" fmla="*/ 0 w 767782"/>
                <a:gd name="connsiteY2" fmla="*/ 490817 h 490817"/>
                <a:gd name="connsiteX3" fmla="*/ 0 w 767782"/>
                <a:gd name="connsiteY3" fmla="*/ 217753 h 490817"/>
                <a:gd name="connsiteX4" fmla="*/ 594210 w 767782"/>
                <a:gd name="connsiteY4" fmla="*/ 0 h 490817"/>
                <a:gd name="connsiteX5" fmla="*/ 685520 w 767782"/>
                <a:gd name="connsiteY5" fmla="*/ 490817 h 490817"/>
                <a:gd name="connsiteX6" fmla="*/ 685520 w 767782"/>
                <a:gd name="connsiteY6" fmla="*/ 282153 h 49081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7782" h="490817">
                  <a:moveTo>
                    <a:pt x="383890" y="109071"/>
                  </a:moveTo>
                  <a:cubicBezTo>
                    <a:pt x="215802" y="109071"/>
                    <a:pt x="82263" y="282153"/>
                    <a:pt x="82263" y="490817"/>
                  </a:cubicBezTo>
                  <a:lnTo>
                    <a:pt x="0" y="490817"/>
                  </a:lnTo>
                  <a:cubicBezTo>
                    <a:pt x="0" y="217753"/>
                    <a:pt x="173573" y="0"/>
                    <a:pt x="383890" y="0"/>
                  </a:cubicBezTo>
                  <a:cubicBezTo>
                    <a:pt x="594210" y="0"/>
                    <a:pt x="767782" y="217753"/>
                    <a:pt x="767782" y="490817"/>
                  </a:cubicBezTo>
                  <a:lnTo>
                    <a:pt x="685520" y="490817"/>
                  </a:lnTo>
                  <a:cubicBezTo>
                    <a:pt x="685520" y="282153"/>
                    <a:pt x="551978" y="109071"/>
                    <a:pt x="383890" y="109071"/>
                  </a:cubicBezTo>
                  <a:close/>
                </a:path>
              </a:pathLst>
            </a:custGeom>
            <a:solidFill>
              <a:srgbClr val="00C88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4"/>
            <p:cNvSpPr txBox="1"/>
            <p:nvPr/>
          </p:nvSpPr>
          <p:spPr>
            <a:xfrm rot="19740000">
              <a:off x="660420" y="108568"/>
              <a:ext cx="629202" cy="528671"/>
            </a:xfrm>
            <a:custGeom>
              <a:gdLst>
                <a:gd name="connsiteX0" fmla="*/ 531643 w 629202"/>
                <a:gd name="connsiteY0" fmla="*/ 254173 h 528671"/>
                <a:gd name="connsiteX1" fmla="*/ 526843 w 629202"/>
                <a:gd name="connsiteY1" fmla="*/ 254627 h 528671"/>
                <a:gd name="connsiteX2" fmla="*/ 529908 w 629202"/>
                <a:gd name="connsiteY2" fmla="*/ 238578 h 528671"/>
                <a:gd name="connsiteX3" fmla="*/ 531587 w 629202"/>
                <a:gd name="connsiteY3" fmla="*/ 160809 h 528671"/>
                <a:gd name="connsiteX4" fmla="*/ 479824 w 629202"/>
                <a:gd name="connsiteY4" fmla="*/ 45963 h 528671"/>
                <a:gd name="connsiteX5" fmla="*/ 386333 w 629202"/>
                <a:gd name="connsiteY5" fmla="*/ -4391 h 528671"/>
                <a:gd name="connsiteX6" fmla="*/ 288829 w 629202"/>
                <a:gd name="connsiteY6" fmla="*/ 30053 h 528671"/>
                <a:gd name="connsiteX7" fmla="*/ 228705 w 629202"/>
                <a:gd name="connsiteY7" fmla="*/ 84874 h 528671"/>
                <a:gd name="connsiteX8" fmla="*/ 174137 w 629202"/>
                <a:gd name="connsiteY8" fmla="*/ 77584 h 528671"/>
                <a:gd name="connsiteX9" fmla="*/ 124261 w 629202"/>
                <a:gd name="connsiteY9" fmla="*/ 107840 h 528671"/>
                <a:gd name="connsiteX10" fmla="*/ 92751 w 629202"/>
                <a:gd name="connsiteY10" fmla="*/ 167361 h 528671"/>
                <a:gd name="connsiteX11" fmla="*/ 88117 w 629202"/>
                <a:gd name="connsiteY11" fmla="*/ 223006 h 528671"/>
                <a:gd name="connsiteX12" fmla="*/ 62533 w 629202"/>
                <a:gd name="connsiteY12" fmla="*/ 244795 h 528671"/>
                <a:gd name="connsiteX13" fmla="*/ 5608 w 629202"/>
                <a:gd name="connsiteY13" fmla="*/ 323114 h 528671"/>
                <a:gd name="connsiteX14" fmla="*/ 3047 w 629202"/>
                <a:gd name="connsiteY14" fmla="*/ 431831 h 528671"/>
                <a:gd name="connsiteX15" fmla="*/ 56171 w 629202"/>
                <a:gd name="connsiteY15" fmla="*/ 514710 h 528671"/>
                <a:gd name="connsiteX16" fmla="*/ 531643 w 629202"/>
                <a:gd name="connsiteY16" fmla="*/ 528671 h 528671"/>
                <a:gd name="connsiteX17" fmla="*/ 558020 w 629202"/>
                <a:gd name="connsiteY17" fmla="*/ 526656 h 528671"/>
                <a:gd name="connsiteX18" fmla="*/ 619096 w 629202"/>
                <a:gd name="connsiteY18" fmla="*/ 460391 h 528671"/>
                <a:gd name="connsiteX19" fmla="*/ 629202 w 629202"/>
                <a:gd name="connsiteY19" fmla="*/ 356615 h 528671"/>
                <a:gd name="connsiteX20" fmla="*/ 582820 w 629202"/>
                <a:gd name="connsiteY20" fmla="*/ 271956 h 528671"/>
                <a:gd name="connsiteX21" fmla="*/ 531643 w 629202"/>
                <a:gd name="connsiteY21" fmla="*/ 254173 h 5286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9202" h="528671">
                  <a:moveTo>
                    <a:pt x="531643" y="254173"/>
                  </a:moveTo>
                  <a:lnTo>
                    <a:pt x="526843" y="254627"/>
                  </a:lnTo>
                  <a:cubicBezTo>
                    <a:pt x="529908" y="238578"/>
                    <a:pt x="531521" y="222102"/>
                    <a:pt x="531643" y="205546"/>
                  </a:cubicBezTo>
                  <a:cubicBezTo>
                    <a:pt x="531587" y="160809"/>
                    <a:pt x="520545" y="117311"/>
                    <a:pt x="500184" y="81637"/>
                  </a:cubicBezTo>
                  <a:cubicBezTo>
                    <a:pt x="479824" y="45963"/>
                    <a:pt x="451251" y="20056"/>
                    <a:pt x="418792" y="7832"/>
                  </a:cubicBezTo>
                  <a:cubicBezTo>
                    <a:pt x="386333" y="-4391"/>
                    <a:pt x="351757" y="-2261"/>
                    <a:pt x="320293" y="13896"/>
                  </a:cubicBezTo>
                  <a:cubicBezTo>
                    <a:pt x="288829" y="30053"/>
                    <a:pt x="262190" y="59363"/>
                    <a:pt x="244408" y="97386"/>
                  </a:cubicBezTo>
                  <a:cubicBezTo>
                    <a:pt x="228705" y="84874"/>
                    <a:pt x="210772" y="78138"/>
                    <a:pt x="192453" y="77861"/>
                  </a:cubicBezTo>
                  <a:cubicBezTo>
                    <a:pt x="174137" y="77584"/>
                    <a:pt x="156091" y="83779"/>
                    <a:pt x="140176" y="95810"/>
                  </a:cubicBezTo>
                  <a:cubicBezTo>
                    <a:pt x="124261" y="107840"/>
                    <a:pt x="111052" y="125274"/>
                    <a:pt x="101900" y="146317"/>
                  </a:cubicBezTo>
                  <a:cubicBezTo>
                    <a:pt x="92751" y="167361"/>
                    <a:pt x="87992" y="191254"/>
                    <a:pt x="88111" y="215546"/>
                  </a:cubicBezTo>
                  <a:cubicBezTo>
                    <a:pt x="88117" y="223006"/>
                    <a:pt x="88575" y="230453"/>
                    <a:pt x="89482" y="237813"/>
                  </a:cubicBezTo>
                  <a:cubicBezTo>
                    <a:pt x="62533" y="244795"/>
                    <a:pt x="38502" y="264804"/>
                    <a:pt x="22056" y="293961"/>
                  </a:cubicBezTo>
                  <a:cubicBezTo>
                    <a:pt x="5608" y="323114"/>
                    <a:pt x="-2080" y="359334"/>
                    <a:pt x="484" y="395584"/>
                  </a:cubicBezTo>
                  <a:cubicBezTo>
                    <a:pt x="3047" y="431831"/>
                    <a:pt x="15679" y="465524"/>
                    <a:pt x="35924" y="490117"/>
                  </a:cubicBezTo>
                  <a:cubicBezTo>
                    <a:pt x="56171" y="514710"/>
                    <a:pt x="82589" y="528452"/>
                    <a:pt x="110049" y="528671"/>
                  </a:cubicBezTo>
                  <a:lnTo>
                    <a:pt x="531643" y="528671"/>
                  </a:lnTo>
                  <a:cubicBezTo>
                    <a:pt x="558020" y="526656"/>
                    <a:pt x="582820" y="511341"/>
                    <a:pt x="600959" y="485864"/>
                  </a:cubicBezTo>
                  <a:cubicBezTo>
                    <a:pt x="619096" y="460391"/>
                    <a:pt x="629202" y="426682"/>
                    <a:pt x="629202" y="391651"/>
                  </a:cubicBezTo>
                  <a:cubicBezTo>
                    <a:pt x="629202" y="356615"/>
                    <a:pt x="619096" y="322906"/>
                    <a:pt x="600959" y="297433"/>
                  </a:cubicBezTo>
                  <a:cubicBezTo>
                    <a:pt x="582820" y="271956"/>
                    <a:pt x="558020" y="256645"/>
                    <a:pt x="531643" y="254627"/>
                  </a:cubicBezTo>
                  <a:lnTo>
                    <a:pt x="531643" y="25417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4"/>
            <p:cNvSpPr txBox="1"/>
            <p:nvPr/>
          </p:nvSpPr>
          <p:spPr>
            <a:xfrm>
              <a:off x="161711" y="38354"/>
              <a:ext cx="952500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笔记</a:t>
              </a:r>
              <a:endParaRPr lang="zh-CN" altLang="en-US" sz="30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282118" y="-22"/>
            <a:ext cx="2095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进步小阶梯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155467" y="910028"/>
            <a:ext cx="1270635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2、教室中有两个开关，4盏灯，每个开关能控制2盏灯，试画出电路图。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物理线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979" y="1064190"/>
            <a:ext cx="4519783" cy="56221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285799" y="641375"/>
            <a:ext cx="4514850" cy="411277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1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3、电路中有一个电灯和一个电铃，当只闭合S</a:t>
            </a:r>
            <a:r>
              <a:rPr lang="zh-CN" altLang="en-US" sz="30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时，电灯亮，电铃响；当S</a:t>
            </a:r>
            <a:r>
              <a:rPr lang="zh-CN" altLang="en-US" sz="30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和S</a:t>
            </a:r>
            <a:r>
              <a:rPr lang="zh-CN" altLang="en-US" sz="30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一齐闭合时，只有电灯亮。试画出电路图。   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物理线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717" y="-628231"/>
            <a:ext cx="5994025" cy="5994025"/>
          </a:xfrm>
          <a:prstGeom prst="rect">
            <a:avLst/>
          </a:prstGeom>
        </p:spPr>
      </p:pic>
      <p:sp>
        <p:nvSpPr>
          <p:cNvPr id="4" name="文本2" title=""/>
          <p:cNvSpPr txBox="1"/>
          <p:nvPr/>
        </p:nvSpPr>
        <p:spPr>
          <a:xfrm>
            <a:off x="155753" y="117453"/>
            <a:ext cx="467677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新知小练兵：电路设计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1" title=""/>
          <p:cNvGrpSpPr/>
          <p:nvPr/>
        </p:nvGrpSpPr>
        <p:grpSpPr>
          <a:xfrm>
            <a:off x="1393271" y="4152227"/>
            <a:ext cx="10161904" cy="2174724"/>
            <a:chExt cx="10161904" cy="2174724"/>
          </a:xfrm>
        </p:grpSpPr>
        <p:sp>
          <p:nvSpPr>
            <p:cNvPr id="6" name="文本3"/>
            <p:cNvSpPr txBox="1"/>
            <p:nvPr/>
          </p:nvSpPr>
          <p:spPr>
            <a:xfrm>
              <a:off x="713104" y="274517"/>
              <a:ext cx="9448800" cy="190020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6700"/>
                </a:lnSpc>
              </a:pP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开关断开用电器不工作：</a:t>
              </a:r>
              <a:r>
                <a:rPr lang="zh-CN" altLang="en-US" sz="30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开关与用电器串联</a:t>
              </a:r>
              <a:endParaRPr lang="zh-CN" altLang="en-US" sz="30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>
                <a:lnSpc>
                  <a:spcPts val="6700"/>
                </a:lnSpc>
              </a:pP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开关闭合用电器不工作：</a:t>
              </a:r>
              <a:r>
                <a:rPr lang="zh-CN" altLang="en-US" sz="30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开关与用电器并联</a:t>
              </a:r>
              <a:endParaRPr lang="zh-CN" altLang="en-US" sz="30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1"/>
            <p:cNvSpPr txBox="1"/>
            <p:nvPr/>
          </p:nvSpPr>
          <p:spPr>
            <a:xfrm rot="19740000">
              <a:off x="0" y="0"/>
              <a:ext cx="1096829" cy="708962"/>
            </a:xfrm>
            <a:custGeom>
              <a:gdLst>
                <a:gd name="connsiteX0" fmla="*/ 548416 w 1096829"/>
                <a:gd name="connsiteY0" fmla="*/ 109071 h 708962"/>
                <a:gd name="connsiteX1" fmla="*/ 290027 w 1096829"/>
                <a:gd name="connsiteY1" fmla="*/ 109071 h 708962"/>
                <a:gd name="connsiteX2" fmla="*/ 0 w 1096829"/>
                <a:gd name="connsiteY2" fmla="*/ 708962 h 708962"/>
                <a:gd name="connsiteX3" fmla="*/ 0 w 1096829"/>
                <a:gd name="connsiteY3" fmla="*/ 316147 h 708962"/>
                <a:gd name="connsiteX4" fmla="*/ 850095 w 1096829"/>
                <a:gd name="connsiteY4" fmla="*/ 0 h 708962"/>
                <a:gd name="connsiteX5" fmla="*/ 1014567 w 1096829"/>
                <a:gd name="connsiteY5" fmla="*/ 708962 h 708962"/>
                <a:gd name="connsiteX6" fmla="*/ 1014567 w 1096829"/>
                <a:gd name="connsiteY6" fmla="*/ 379185 h 7089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6829" h="708962">
                  <a:moveTo>
                    <a:pt x="548416" y="109071"/>
                  </a:moveTo>
                  <a:cubicBezTo>
                    <a:pt x="290027" y="109071"/>
                    <a:pt x="82262" y="379185"/>
                    <a:pt x="82262" y="708962"/>
                  </a:cubicBezTo>
                  <a:lnTo>
                    <a:pt x="0" y="708962"/>
                  </a:lnTo>
                  <a:cubicBezTo>
                    <a:pt x="0" y="316147"/>
                    <a:pt x="246737" y="0"/>
                    <a:pt x="548416" y="0"/>
                  </a:cubicBezTo>
                  <a:cubicBezTo>
                    <a:pt x="850095" y="0"/>
                    <a:pt x="1096829" y="316147"/>
                    <a:pt x="1096829" y="708962"/>
                  </a:cubicBezTo>
                  <a:lnTo>
                    <a:pt x="1014567" y="708962"/>
                  </a:lnTo>
                  <a:cubicBezTo>
                    <a:pt x="1014567" y="379185"/>
                    <a:pt x="806805" y="109071"/>
                    <a:pt x="548416" y="109071"/>
                  </a:cubicBezTo>
                  <a:close/>
                </a:path>
              </a:pathLst>
            </a:custGeom>
            <a:solidFill>
              <a:srgbClr val="FF584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2"/>
            <p:cNvSpPr txBox="1"/>
            <p:nvPr/>
          </p:nvSpPr>
          <p:spPr>
            <a:xfrm rot="19740000">
              <a:off x="110351" y="101284"/>
              <a:ext cx="932307" cy="599887"/>
            </a:xfrm>
            <a:custGeom>
              <a:gdLst>
                <a:gd name="connsiteX0" fmla="*/ 466153 w 932307"/>
                <a:gd name="connsiteY0" fmla="*/ 109071 h 599887"/>
                <a:gd name="connsiteX1" fmla="*/ 252794 w 932307"/>
                <a:gd name="connsiteY1" fmla="*/ 109071 h 599887"/>
                <a:gd name="connsiteX2" fmla="*/ 0 w 932307"/>
                <a:gd name="connsiteY2" fmla="*/ 599887 h 599887"/>
                <a:gd name="connsiteX3" fmla="*/ 0 w 932307"/>
                <a:gd name="connsiteY3" fmla="*/ 266785 h 599887"/>
                <a:gd name="connsiteX4" fmla="*/ 722376 w 932307"/>
                <a:gd name="connsiteY4" fmla="*/ 0 h 599887"/>
                <a:gd name="connsiteX5" fmla="*/ 850042 w 932307"/>
                <a:gd name="connsiteY5" fmla="*/ 599887 h 599887"/>
                <a:gd name="connsiteX6" fmla="*/ 850042 w 932307"/>
                <a:gd name="connsiteY6" fmla="*/ 330373 h 5998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2307" h="599887">
                  <a:moveTo>
                    <a:pt x="466153" y="109071"/>
                  </a:moveTo>
                  <a:cubicBezTo>
                    <a:pt x="252794" y="109071"/>
                    <a:pt x="82262" y="330373"/>
                    <a:pt x="82262" y="599887"/>
                  </a:cubicBezTo>
                  <a:lnTo>
                    <a:pt x="0" y="599887"/>
                  </a:lnTo>
                  <a:cubicBezTo>
                    <a:pt x="0" y="266785"/>
                    <a:pt x="209930" y="0"/>
                    <a:pt x="466153" y="0"/>
                  </a:cubicBezTo>
                  <a:cubicBezTo>
                    <a:pt x="722376" y="0"/>
                    <a:pt x="932307" y="266785"/>
                    <a:pt x="932307" y="599887"/>
                  </a:cubicBezTo>
                  <a:lnTo>
                    <a:pt x="850042" y="599887"/>
                  </a:lnTo>
                  <a:cubicBezTo>
                    <a:pt x="850042" y="330373"/>
                    <a:pt x="679512" y="109071"/>
                    <a:pt x="466153" y="109071"/>
                  </a:cubicBezTo>
                  <a:close/>
                </a:path>
              </a:pathLst>
            </a:custGeom>
            <a:solidFill>
              <a:srgbClr val="FFAE1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3"/>
            <p:cNvSpPr txBox="1"/>
            <p:nvPr/>
          </p:nvSpPr>
          <p:spPr>
            <a:xfrm rot="19740000">
              <a:off x="220697" y="202569"/>
              <a:ext cx="767782" cy="490817"/>
            </a:xfrm>
            <a:custGeom>
              <a:gdLst>
                <a:gd name="connsiteX0" fmla="*/ 383890 w 767782"/>
                <a:gd name="connsiteY0" fmla="*/ 109071 h 490817"/>
                <a:gd name="connsiteX1" fmla="*/ 215802 w 767782"/>
                <a:gd name="connsiteY1" fmla="*/ 109071 h 490817"/>
                <a:gd name="connsiteX2" fmla="*/ 0 w 767782"/>
                <a:gd name="connsiteY2" fmla="*/ 490817 h 490817"/>
                <a:gd name="connsiteX3" fmla="*/ 0 w 767782"/>
                <a:gd name="connsiteY3" fmla="*/ 217753 h 490817"/>
                <a:gd name="connsiteX4" fmla="*/ 594210 w 767782"/>
                <a:gd name="connsiteY4" fmla="*/ 0 h 490817"/>
                <a:gd name="connsiteX5" fmla="*/ 685520 w 767782"/>
                <a:gd name="connsiteY5" fmla="*/ 490817 h 490817"/>
                <a:gd name="connsiteX6" fmla="*/ 685520 w 767782"/>
                <a:gd name="connsiteY6" fmla="*/ 282153 h 49081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7782" h="490817">
                  <a:moveTo>
                    <a:pt x="383890" y="109071"/>
                  </a:moveTo>
                  <a:cubicBezTo>
                    <a:pt x="215802" y="109071"/>
                    <a:pt x="82263" y="282153"/>
                    <a:pt x="82263" y="490817"/>
                  </a:cubicBezTo>
                  <a:lnTo>
                    <a:pt x="0" y="490817"/>
                  </a:lnTo>
                  <a:cubicBezTo>
                    <a:pt x="0" y="217753"/>
                    <a:pt x="173573" y="0"/>
                    <a:pt x="383890" y="0"/>
                  </a:cubicBezTo>
                  <a:cubicBezTo>
                    <a:pt x="594210" y="0"/>
                    <a:pt x="767782" y="217753"/>
                    <a:pt x="767782" y="490817"/>
                  </a:cubicBezTo>
                  <a:lnTo>
                    <a:pt x="685520" y="490817"/>
                  </a:lnTo>
                  <a:cubicBezTo>
                    <a:pt x="685520" y="282153"/>
                    <a:pt x="551978" y="109071"/>
                    <a:pt x="383890" y="109071"/>
                  </a:cubicBezTo>
                  <a:close/>
                </a:path>
              </a:pathLst>
            </a:custGeom>
            <a:solidFill>
              <a:srgbClr val="00C88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4"/>
            <p:cNvSpPr txBox="1"/>
            <p:nvPr/>
          </p:nvSpPr>
          <p:spPr>
            <a:xfrm rot="19740000">
              <a:off x="660420" y="108568"/>
              <a:ext cx="629202" cy="528671"/>
            </a:xfrm>
            <a:custGeom>
              <a:gdLst>
                <a:gd name="connsiteX0" fmla="*/ 531643 w 629202"/>
                <a:gd name="connsiteY0" fmla="*/ 254173 h 528671"/>
                <a:gd name="connsiteX1" fmla="*/ 526843 w 629202"/>
                <a:gd name="connsiteY1" fmla="*/ 254627 h 528671"/>
                <a:gd name="connsiteX2" fmla="*/ 529908 w 629202"/>
                <a:gd name="connsiteY2" fmla="*/ 238578 h 528671"/>
                <a:gd name="connsiteX3" fmla="*/ 531587 w 629202"/>
                <a:gd name="connsiteY3" fmla="*/ 160809 h 528671"/>
                <a:gd name="connsiteX4" fmla="*/ 479824 w 629202"/>
                <a:gd name="connsiteY4" fmla="*/ 45963 h 528671"/>
                <a:gd name="connsiteX5" fmla="*/ 386333 w 629202"/>
                <a:gd name="connsiteY5" fmla="*/ -4391 h 528671"/>
                <a:gd name="connsiteX6" fmla="*/ 288829 w 629202"/>
                <a:gd name="connsiteY6" fmla="*/ 30053 h 528671"/>
                <a:gd name="connsiteX7" fmla="*/ 228705 w 629202"/>
                <a:gd name="connsiteY7" fmla="*/ 84874 h 528671"/>
                <a:gd name="connsiteX8" fmla="*/ 174137 w 629202"/>
                <a:gd name="connsiteY8" fmla="*/ 77584 h 528671"/>
                <a:gd name="connsiteX9" fmla="*/ 124261 w 629202"/>
                <a:gd name="connsiteY9" fmla="*/ 107840 h 528671"/>
                <a:gd name="connsiteX10" fmla="*/ 92751 w 629202"/>
                <a:gd name="connsiteY10" fmla="*/ 167361 h 528671"/>
                <a:gd name="connsiteX11" fmla="*/ 88117 w 629202"/>
                <a:gd name="connsiteY11" fmla="*/ 223006 h 528671"/>
                <a:gd name="connsiteX12" fmla="*/ 62533 w 629202"/>
                <a:gd name="connsiteY12" fmla="*/ 244795 h 528671"/>
                <a:gd name="connsiteX13" fmla="*/ 5608 w 629202"/>
                <a:gd name="connsiteY13" fmla="*/ 323114 h 528671"/>
                <a:gd name="connsiteX14" fmla="*/ 3047 w 629202"/>
                <a:gd name="connsiteY14" fmla="*/ 431831 h 528671"/>
                <a:gd name="connsiteX15" fmla="*/ 56171 w 629202"/>
                <a:gd name="connsiteY15" fmla="*/ 514710 h 528671"/>
                <a:gd name="connsiteX16" fmla="*/ 531643 w 629202"/>
                <a:gd name="connsiteY16" fmla="*/ 528671 h 528671"/>
                <a:gd name="connsiteX17" fmla="*/ 558020 w 629202"/>
                <a:gd name="connsiteY17" fmla="*/ 526656 h 528671"/>
                <a:gd name="connsiteX18" fmla="*/ 619096 w 629202"/>
                <a:gd name="connsiteY18" fmla="*/ 460391 h 528671"/>
                <a:gd name="connsiteX19" fmla="*/ 629202 w 629202"/>
                <a:gd name="connsiteY19" fmla="*/ 356615 h 528671"/>
                <a:gd name="connsiteX20" fmla="*/ 582820 w 629202"/>
                <a:gd name="connsiteY20" fmla="*/ 271956 h 528671"/>
                <a:gd name="connsiteX21" fmla="*/ 531643 w 629202"/>
                <a:gd name="connsiteY21" fmla="*/ 254173 h 5286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9202" h="528671">
                  <a:moveTo>
                    <a:pt x="531643" y="254173"/>
                  </a:moveTo>
                  <a:lnTo>
                    <a:pt x="526843" y="254627"/>
                  </a:lnTo>
                  <a:cubicBezTo>
                    <a:pt x="529908" y="238578"/>
                    <a:pt x="531521" y="222102"/>
                    <a:pt x="531643" y="205546"/>
                  </a:cubicBezTo>
                  <a:cubicBezTo>
                    <a:pt x="531587" y="160809"/>
                    <a:pt x="520545" y="117311"/>
                    <a:pt x="500184" y="81637"/>
                  </a:cubicBezTo>
                  <a:cubicBezTo>
                    <a:pt x="479824" y="45963"/>
                    <a:pt x="451251" y="20056"/>
                    <a:pt x="418792" y="7832"/>
                  </a:cubicBezTo>
                  <a:cubicBezTo>
                    <a:pt x="386333" y="-4391"/>
                    <a:pt x="351757" y="-2261"/>
                    <a:pt x="320293" y="13896"/>
                  </a:cubicBezTo>
                  <a:cubicBezTo>
                    <a:pt x="288829" y="30053"/>
                    <a:pt x="262190" y="59363"/>
                    <a:pt x="244408" y="97386"/>
                  </a:cubicBezTo>
                  <a:cubicBezTo>
                    <a:pt x="228705" y="84874"/>
                    <a:pt x="210772" y="78138"/>
                    <a:pt x="192453" y="77861"/>
                  </a:cubicBezTo>
                  <a:cubicBezTo>
                    <a:pt x="174137" y="77584"/>
                    <a:pt x="156091" y="83779"/>
                    <a:pt x="140176" y="95810"/>
                  </a:cubicBezTo>
                  <a:cubicBezTo>
                    <a:pt x="124261" y="107840"/>
                    <a:pt x="111052" y="125274"/>
                    <a:pt x="101900" y="146317"/>
                  </a:cubicBezTo>
                  <a:cubicBezTo>
                    <a:pt x="92751" y="167361"/>
                    <a:pt x="87992" y="191254"/>
                    <a:pt x="88111" y="215546"/>
                  </a:cubicBezTo>
                  <a:cubicBezTo>
                    <a:pt x="88117" y="223006"/>
                    <a:pt x="88575" y="230453"/>
                    <a:pt x="89482" y="237813"/>
                  </a:cubicBezTo>
                  <a:cubicBezTo>
                    <a:pt x="62533" y="244795"/>
                    <a:pt x="38502" y="264804"/>
                    <a:pt x="22056" y="293961"/>
                  </a:cubicBezTo>
                  <a:cubicBezTo>
                    <a:pt x="5608" y="323114"/>
                    <a:pt x="-2080" y="359334"/>
                    <a:pt x="484" y="395584"/>
                  </a:cubicBezTo>
                  <a:cubicBezTo>
                    <a:pt x="3047" y="431831"/>
                    <a:pt x="15679" y="465524"/>
                    <a:pt x="35924" y="490117"/>
                  </a:cubicBezTo>
                  <a:cubicBezTo>
                    <a:pt x="56171" y="514710"/>
                    <a:pt x="82589" y="528452"/>
                    <a:pt x="110049" y="528671"/>
                  </a:cubicBezTo>
                  <a:lnTo>
                    <a:pt x="531643" y="528671"/>
                  </a:lnTo>
                  <a:cubicBezTo>
                    <a:pt x="558020" y="526656"/>
                    <a:pt x="582820" y="511341"/>
                    <a:pt x="600959" y="485864"/>
                  </a:cubicBezTo>
                  <a:cubicBezTo>
                    <a:pt x="619096" y="460391"/>
                    <a:pt x="629202" y="426682"/>
                    <a:pt x="629202" y="391651"/>
                  </a:cubicBezTo>
                  <a:cubicBezTo>
                    <a:pt x="629202" y="356615"/>
                    <a:pt x="619096" y="322906"/>
                    <a:pt x="600959" y="297433"/>
                  </a:cubicBezTo>
                  <a:cubicBezTo>
                    <a:pt x="582820" y="271956"/>
                    <a:pt x="558020" y="256645"/>
                    <a:pt x="531643" y="254627"/>
                  </a:cubicBezTo>
                  <a:lnTo>
                    <a:pt x="531643" y="25417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161711" y="38354"/>
              <a:ext cx="952500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笔记</a:t>
              </a:r>
              <a:endParaRPr lang="zh-CN" altLang="en-US" sz="30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339903" y="-22"/>
            <a:ext cx="2095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本领展示秀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155829" y="628393"/>
            <a:ext cx="12036628" cy="22019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脑正常工作时，中央处理器（即CPU）不断发热，必须用风扇给予降温。为了保证中央处理器不被烧坏，在工作之前，带动风扇的电动机要先启动，中央处理器断电后，电动机仍能工作很长一段时间来进行散热，图中的电路图设计符合要求的是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/>
        </p:nvPicPr>
        <p:blipFill>
          <a:blip r:embed="rId2"/>
          <a:srcRect l="1428"/>
          <a:stretch>
            <a:fillRect/>
          </a:stretch>
        </p:blipFill>
        <p:spPr>
          <a:xfrm>
            <a:off x="779126" y="2925118"/>
            <a:ext cx="11070746" cy="2566892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871" y="610295"/>
            <a:ext cx="2238375" cy="22383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" y="143"/>
            <a:ext cx="12197534" cy="685831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/>
        </p:nvSpPr>
        <p:spPr>
          <a:xfrm>
            <a:off x="238125" y="-93980"/>
            <a:ext cx="2214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紧盯目标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5" name="形状7" title=""/>
          <p:cNvSpPr txBox="1"/>
          <p:nvPr>
            <p:custDataLst>
              <p:tags r:id="rId3"/>
            </p:custDataLst>
          </p:nvPr>
        </p:nvSpPr>
        <p:spPr>
          <a:xfrm>
            <a:off x="1190625" y="1140460"/>
            <a:ext cx="9375775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1.能根据实际需求设计完善电路；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7" title=""/>
          <p:cNvSpPr txBox="1"/>
          <p:nvPr>
            <p:custDataLst>
              <p:tags r:id="rId4"/>
            </p:custDataLst>
          </p:nvPr>
        </p:nvSpPr>
        <p:spPr>
          <a:xfrm>
            <a:off x="1190625" y="2362835"/>
            <a:ext cx="9375775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.能根据电路工作情况对电路的连接情况进行推断；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形状7" title=""/>
          <p:cNvSpPr txBox="1"/>
          <p:nvPr>
            <p:custDataLst>
              <p:tags r:id="rId5"/>
            </p:custDataLst>
          </p:nvPr>
        </p:nvSpPr>
        <p:spPr>
          <a:xfrm>
            <a:off x="1190625" y="3673475"/>
            <a:ext cx="9491980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.能根据电路图推断电路的工作情况以及能够实现的功能；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2" title=""/>
          <p:cNvSpPr txBox="1"/>
          <p:nvPr/>
        </p:nvSpPr>
        <p:spPr>
          <a:xfrm>
            <a:off x="374209" y="211846"/>
            <a:ext cx="615928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活动设计1：改进小彩灯的连接电路</a:t>
            </a:r>
            <a:endParaRPr lang="zh-CN" altLang="en-US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1" title=""/>
          <p:cNvGrpSpPr/>
          <p:nvPr/>
        </p:nvGrpSpPr>
        <p:grpSpPr>
          <a:xfrm>
            <a:off x="5711190" y="3061335"/>
            <a:ext cx="5367020" cy="2905125"/>
            <a:chExt cx="6655254" cy="3476625"/>
          </a:xfrm>
        </p:grpSpPr>
        <p:pic>
          <p:nvPicPr>
            <p:cNvPr id="8" name="物理线图1"/>
            <p:cNvPicPr>
              <a:picLocks noChangeAspect="1"/>
            </p:cNvPicPr>
            <p:nvPr/>
          </p:nvPicPr>
          <p:blipFill>
            <a:blip r:embed="rId2">
              <a:lum bright="-100000" contrast="90000"/>
            </a:blip>
            <a:stretch>
              <a:fillRect/>
            </a:stretch>
          </p:blipFill>
          <p:spPr>
            <a:xfrm>
              <a:off x="0" y="0"/>
              <a:ext cx="6655254" cy="3476625"/>
            </a:xfrm>
            <a:prstGeom prst="rect">
              <a:avLst/>
            </a:prstGeom>
          </p:spPr>
        </p:pic>
        <p:sp>
          <p:nvSpPr>
            <p:cNvPr id="9" name="文本3"/>
            <p:cNvSpPr txBox="1"/>
            <p:nvPr/>
          </p:nvSpPr>
          <p:spPr>
            <a:xfrm>
              <a:off x="3693216" y="2059359"/>
              <a:ext cx="810387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…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文本框 9" title=""/>
          <p:cNvSpPr txBox="1"/>
          <p:nvPr/>
        </p:nvSpPr>
        <p:spPr>
          <a:xfrm>
            <a:off x="581660" y="753745"/>
            <a:ext cx="10883900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为了开好班里的科学晚会，我们把许多小彩灯串联起来，装饰黑板（图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3-4-2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）。我们发现，这个电路有一个缺点，如果一个灯泡烧毁了，整 串灯泡将会全部熄灭。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3" name="组合2" title=""/>
          <p:cNvGrpSpPr/>
          <p:nvPr/>
        </p:nvGrpSpPr>
        <p:grpSpPr>
          <a:xfrm>
            <a:off x="-294640" y="2783840"/>
            <a:ext cx="5526405" cy="3460115"/>
            <a:chOff x="643910" y="0"/>
            <a:chExt cx="2726712" cy="1261148"/>
          </a:xfrm>
        </p:grpSpPr>
        <p:pic>
          <p:nvPicPr>
            <p:cNvPr id="45" name="图片5"/>
            <p:cNvPicPr>
              <a:picLocks noChangeAspect="1"/>
            </p:cNvPicPr>
            <p:nvPr/>
          </p:nvPicPr>
          <p:blipFill>
            <a:blip r:embed="rId3">
              <a:lum bright="-12000" contrast="48000"/>
            </a:blip>
            <a:stretch>
              <a:fillRect/>
            </a:stretch>
          </p:blipFill>
          <p:spPr>
            <a:xfrm>
              <a:off x="643910" y="0"/>
              <a:ext cx="2726712" cy="1261148"/>
            </a:xfrm>
            <a:prstGeom prst="rect">
              <a:avLst/>
            </a:prstGeom>
          </p:spPr>
        </p:pic>
        <p:sp>
          <p:nvSpPr>
            <p:cNvPr id="46" name="形状31"/>
            <p:cNvSpPr txBox="1"/>
            <p:nvPr/>
          </p:nvSpPr>
          <p:spPr>
            <a:xfrm>
              <a:off x="1109939" y="196910"/>
              <a:ext cx="2053011" cy="673954"/>
            </a:xfrm>
            <a:custGeom>
              <a:gdLst>
                <a:gd name="connsiteX0" fmla="*/ 0 w 2053011"/>
                <a:gd name="connsiteY0" fmla="*/ 265157 h 673954"/>
                <a:gd name="connsiteX1" fmla="*/ 40255 w 2053011"/>
                <a:gd name="connsiteY1" fmla="*/ 133084 h 673954"/>
                <a:gd name="connsiteX2" fmla="*/ 144918 w 2053011"/>
                <a:gd name="connsiteY2" fmla="*/ 51325 h 673954"/>
                <a:gd name="connsiteX3" fmla="*/ 249582 w 2053011"/>
                <a:gd name="connsiteY3" fmla="*/ 26169 h 673954"/>
                <a:gd name="connsiteX4" fmla="*/ 410602 w 2053011"/>
                <a:gd name="connsiteY4" fmla="*/ 32458 h 673954"/>
                <a:gd name="connsiteX5" fmla="*/ 539419 w 2053011"/>
                <a:gd name="connsiteY5" fmla="*/ 45036 h 673954"/>
                <a:gd name="connsiteX6" fmla="*/ 668966 w 2053011"/>
                <a:gd name="connsiteY6" fmla="*/ 2341 h 673954"/>
                <a:gd name="connsiteX7" fmla="*/ 748745 w 2053011"/>
                <a:gd name="connsiteY7" fmla="*/ 13590 h 673954"/>
                <a:gd name="connsiteX8" fmla="*/ 821205 w 2053011"/>
                <a:gd name="connsiteY8" fmla="*/ 51325 h 673954"/>
                <a:gd name="connsiteX9" fmla="*/ 861460 w 2053011"/>
                <a:gd name="connsiteY9" fmla="*/ 63904 h 673954"/>
                <a:gd name="connsiteX10" fmla="*/ 917817 w 2053011"/>
                <a:gd name="connsiteY10" fmla="*/ 45036 h 673954"/>
                <a:gd name="connsiteX11" fmla="*/ 966123 w 2053011"/>
                <a:gd name="connsiteY11" fmla="*/ 45036 h 673954"/>
                <a:gd name="connsiteX12" fmla="*/ 1022480 w 2053011"/>
                <a:gd name="connsiteY12" fmla="*/ 51325 h 673954"/>
                <a:gd name="connsiteX13" fmla="*/ 1110085 w 2053011"/>
                <a:gd name="connsiteY13" fmla="*/ 0 h 673954"/>
                <a:gd name="connsiteX14" fmla="*/ 1191262 w 2053011"/>
                <a:gd name="connsiteY14" fmla="*/ 9059 h 673954"/>
                <a:gd name="connsiteX15" fmla="*/ 1264011 w 2053011"/>
                <a:gd name="connsiteY15" fmla="*/ 38747 h 673954"/>
                <a:gd name="connsiteX16" fmla="*/ 1304266 w 2053011"/>
                <a:gd name="connsiteY16" fmla="*/ 51325 h 673954"/>
                <a:gd name="connsiteX17" fmla="*/ 1336470 w 2053011"/>
                <a:gd name="connsiteY17" fmla="*/ 51325 h 673954"/>
                <a:gd name="connsiteX18" fmla="*/ 1376725 w 2053011"/>
                <a:gd name="connsiteY18" fmla="*/ 51325 h 673954"/>
                <a:gd name="connsiteX19" fmla="*/ 1457236 w 2053011"/>
                <a:gd name="connsiteY19" fmla="*/ 51325 h 673954"/>
                <a:gd name="connsiteX20" fmla="*/ 1561899 w 2053011"/>
                <a:gd name="connsiteY20" fmla="*/ 13590 h 673954"/>
                <a:gd name="connsiteX21" fmla="*/ 1618256 w 2053011"/>
                <a:gd name="connsiteY21" fmla="*/ 13590 h 673954"/>
                <a:gd name="connsiteX22" fmla="*/ 1666562 w 2053011"/>
                <a:gd name="connsiteY22" fmla="*/ 13590 h 673954"/>
                <a:gd name="connsiteX23" fmla="*/ 1722919 w 2053011"/>
                <a:gd name="connsiteY23" fmla="*/ 32458 h 673954"/>
                <a:gd name="connsiteX24" fmla="*/ 1730970 w 2053011"/>
                <a:gd name="connsiteY24" fmla="*/ 51325 h 673954"/>
                <a:gd name="connsiteX25" fmla="*/ 1811408 w 2053011"/>
                <a:gd name="connsiteY25" fmla="*/ 64183 h 673954"/>
                <a:gd name="connsiteX26" fmla="*/ 1859787 w 2053011"/>
                <a:gd name="connsiteY26" fmla="*/ 70193 h 673954"/>
                <a:gd name="connsiteX27" fmla="*/ 1956399 w 2053011"/>
                <a:gd name="connsiteY27" fmla="*/ 95349 h 673954"/>
                <a:gd name="connsiteX28" fmla="*/ 2028858 w 2053011"/>
                <a:gd name="connsiteY28" fmla="*/ 120506 h 673954"/>
                <a:gd name="connsiteX29" fmla="*/ 2053011 w 2053011"/>
                <a:gd name="connsiteY29" fmla="*/ 189687 h 673954"/>
                <a:gd name="connsiteX30" fmla="*/ 2053011 w 2053011"/>
                <a:gd name="connsiteY30" fmla="*/ 252579 h 673954"/>
                <a:gd name="connsiteX31" fmla="*/ 2020807 w 2053011"/>
                <a:gd name="connsiteY31" fmla="*/ 334338 h 673954"/>
                <a:gd name="connsiteX32" fmla="*/ 2028858 w 2053011"/>
                <a:gd name="connsiteY32" fmla="*/ 390941 h 673954"/>
                <a:gd name="connsiteX33" fmla="*/ 2012756 w 2053011"/>
                <a:gd name="connsiteY33" fmla="*/ 434965 h 673954"/>
                <a:gd name="connsiteX34" fmla="*/ 1940297 w 2053011"/>
                <a:gd name="connsiteY34" fmla="*/ 441254 h 673954"/>
                <a:gd name="connsiteX35" fmla="*/ 1851736 w 2053011"/>
                <a:gd name="connsiteY35" fmla="*/ 478989 h 673954"/>
                <a:gd name="connsiteX36" fmla="*/ 1811481 w 2053011"/>
                <a:gd name="connsiteY36" fmla="*/ 585905 h 673954"/>
                <a:gd name="connsiteX37" fmla="*/ 1730970 w 2053011"/>
                <a:gd name="connsiteY37" fmla="*/ 667664 h 673954"/>
                <a:gd name="connsiteX38" fmla="*/ 1650460 w 2053011"/>
                <a:gd name="connsiteY38" fmla="*/ 673954 h 673954"/>
                <a:gd name="connsiteX39" fmla="*/ 1561899 w 2053011"/>
                <a:gd name="connsiteY39" fmla="*/ 636219 h 673954"/>
                <a:gd name="connsiteX40" fmla="*/ 1537753 w 2053011"/>
                <a:gd name="connsiteY40" fmla="*/ 636676 h 673954"/>
                <a:gd name="connsiteX41" fmla="*/ 1473338 w 2053011"/>
                <a:gd name="connsiteY41" fmla="*/ 604773 h 673954"/>
                <a:gd name="connsiteX42" fmla="*/ 1376725 w 2053011"/>
                <a:gd name="connsiteY42" fmla="*/ 585905 h 67395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053011" h="673954" fill="none">
                  <a:moveTo>
                    <a:pt x="0" y="265157"/>
                  </a:moveTo>
                  <a:lnTo>
                    <a:pt x="40255" y="133084"/>
                  </a:lnTo>
                  <a:lnTo>
                    <a:pt x="144918" y="51325"/>
                  </a:lnTo>
                  <a:lnTo>
                    <a:pt x="249582" y="26169"/>
                  </a:lnTo>
                  <a:lnTo>
                    <a:pt x="410602" y="32458"/>
                  </a:lnTo>
                  <a:lnTo>
                    <a:pt x="539419" y="45036"/>
                  </a:lnTo>
                  <a:lnTo>
                    <a:pt x="668966" y="2341"/>
                  </a:lnTo>
                  <a:lnTo>
                    <a:pt x="748745" y="13590"/>
                  </a:lnTo>
                  <a:lnTo>
                    <a:pt x="821205" y="51325"/>
                  </a:lnTo>
                  <a:lnTo>
                    <a:pt x="861460" y="63904"/>
                  </a:lnTo>
                  <a:lnTo>
                    <a:pt x="917817" y="45036"/>
                  </a:lnTo>
                  <a:lnTo>
                    <a:pt x="966123" y="45036"/>
                  </a:lnTo>
                  <a:lnTo>
                    <a:pt x="1022480" y="51325"/>
                  </a:lnTo>
                  <a:lnTo>
                    <a:pt x="1110085" y="0"/>
                  </a:lnTo>
                  <a:lnTo>
                    <a:pt x="1191262" y="9059"/>
                  </a:lnTo>
                  <a:lnTo>
                    <a:pt x="1264011" y="38747"/>
                  </a:lnTo>
                  <a:lnTo>
                    <a:pt x="1304266" y="51325"/>
                  </a:lnTo>
                  <a:lnTo>
                    <a:pt x="1336470" y="51325"/>
                  </a:lnTo>
                  <a:lnTo>
                    <a:pt x="1376725" y="51325"/>
                  </a:lnTo>
                  <a:lnTo>
                    <a:pt x="1457236" y="51325"/>
                  </a:lnTo>
                  <a:lnTo>
                    <a:pt x="1561899" y="13590"/>
                  </a:lnTo>
                  <a:lnTo>
                    <a:pt x="1618256" y="13590"/>
                  </a:lnTo>
                  <a:lnTo>
                    <a:pt x="1666562" y="13590"/>
                  </a:lnTo>
                  <a:lnTo>
                    <a:pt x="1722919" y="32458"/>
                  </a:lnTo>
                  <a:lnTo>
                    <a:pt x="1730970" y="51325"/>
                  </a:lnTo>
                  <a:lnTo>
                    <a:pt x="1811408" y="64183"/>
                  </a:lnTo>
                  <a:lnTo>
                    <a:pt x="1859787" y="70193"/>
                  </a:lnTo>
                  <a:lnTo>
                    <a:pt x="1956399" y="95349"/>
                  </a:lnTo>
                  <a:lnTo>
                    <a:pt x="2028858" y="120506"/>
                  </a:lnTo>
                  <a:lnTo>
                    <a:pt x="2053011" y="189687"/>
                  </a:lnTo>
                  <a:lnTo>
                    <a:pt x="2053011" y="252579"/>
                  </a:lnTo>
                  <a:lnTo>
                    <a:pt x="2020807" y="334338"/>
                  </a:lnTo>
                  <a:lnTo>
                    <a:pt x="2028858" y="390941"/>
                  </a:lnTo>
                  <a:lnTo>
                    <a:pt x="2012756" y="434965"/>
                  </a:lnTo>
                  <a:lnTo>
                    <a:pt x="1940297" y="441254"/>
                  </a:lnTo>
                  <a:lnTo>
                    <a:pt x="1851736" y="478989"/>
                  </a:lnTo>
                  <a:lnTo>
                    <a:pt x="1811481" y="585905"/>
                  </a:lnTo>
                  <a:lnTo>
                    <a:pt x="1730970" y="667664"/>
                  </a:lnTo>
                  <a:lnTo>
                    <a:pt x="1650460" y="673954"/>
                  </a:lnTo>
                  <a:lnTo>
                    <a:pt x="1561899" y="636219"/>
                  </a:lnTo>
                  <a:lnTo>
                    <a:pt x="1537753" y="636676"/>
                  </a:lnTo>
                  <a:lnTo>
                    <a:pt x="1473338" y="604773"/>
                  </a:lnTo>
                  <a:lnTo>
                    <a:pt x="1376725" y="585905"/>
                  </a:lnTo>
                </a:path>
              </a:pathLst>
            </a:custGeom>
            <a:solidFill>
              <a:srgbClr val="166EE1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7" name="形状32"/>
            <p:cNvSpPr txBox="1"/>
            <p:nvPr/>
          </p:nvSpPr>
          <p:spPr>
            <a:xfrm>
              <a:off x="1101923" y="468353"/>
              <a:ext cx="1386839" cy="427663"/>
            </a:xfrm>
            <a:custGeom>
              <a:gdLst>
                <a:gd name="connsiteX0" fmla="*/ 1386838 w 1386839"/>
                <a:gd name="connsiteY0" fmla="*/ 320747 h 427663"/>
                <a:gd name="connsiteX1" fmla="*/ 1306674 w 1386839"/>
                <a:gd name="connsiteY1" fmla="*/ 308169 h 427663"/>
                <a:gd name="connsiteX2" fmla="*/ 1249296 w 1386839"/>
                <a:gd name="connsiteY2" fmla="*/ 338179 h 427663"/>
                <a:gd name="connsiteX3" fmla="*/ 1194445 w 1386839"/>
                <a:gd name="connsiteY3" fmla="*/ 371061 h 427663"/>
                <a:gd name="connsiteX4" fmla="*/ 1130313 w 1386839"/>
                <a:gd name="connsiteY4" fmla="*/ 383639 h 427663"/>
                <a:gd name="connsiteX5" fmla="*/ 1106264 w 1386839"/>
                <a:gd name="connsiteY5" fmla="*/ 377350 h 427663"/>
                <a:gd name="connsiteX6" fmla="*/ 1026100 w 1386839"/>
                <a:gd name="connsiteY6" fmla="*/ 333326 h 427663"/>
                <a:gd name="connsiteX7" fmla="*/ 945842 w 1386839"/>
                <a:gd name="connsiteY7" fmla="*/ 327826 h 427663"/>
                <a:gd name="connsiteX8" fmla="*/ 873788 w 1386839"/>
                <a:gd name="connsiteY8" fmla="*/ 320747 h 427663"/>
                <a:gd name="connsiteX9" fmla="*/ 801641 w 1386839"/>
                <a:gd name="connsiteY9" fmla="*/ 339615 h 427663"/>
                <a:gd name="connsiteX10" fmla="*/ 753542 w 1386839"/>
                <a:gd name="connsiteY10" fmla="*/ 389928 h 427663"/>
                <a:gd name="connsiteX11" fmla="*/ 713460 w 1386839"/>
                <a:gd name="connsiteY11" fmla="*/ 427663 h 427663"/>
                <a:gd name="connsiteX12" fmla="*/ 649329 w 1386839"/>
                <a:gd name="connsiteY12" fmla="*/ 427663 h 427663"/>
                <a:gd name="connsiteX13" fmla="*/ 543358 w 1386839"/>
                <a:gd name="connsiteY13" fmla="*/ 379663 h 427663"/>
                <a:gd name="connsiteX14" fmla="*/ 489001 w 1386839"/>
                <a:gd name="connsiteY14" fmla="*/ 345904 h 427663"/>
                <a:gd name="connsiteX15" fmla="*/ 432696 w 1386839"/>
                <a:gd name="connsiteY15" fmla="*/ 351041 h 427663"/>
                <a:gd name="connsiteX16" fmla="*/ 312640 w 1386839"/>
                <a:gd name="connsiteY16" fmla="*/ 377350 h 427663"/>
                <a:gd name="connsiteX17" fmla="*/ 264541 w 1386839"/>
                <a:gd name="connsiteY17" fmla="*/ 389928 h 427663"/>
                <a:gd name="connsiteX18" fmla="*/ 216443 w 1386839"/>
                <a:gd name="connsiteY18" fmla="*/ 377350 h 427663"/>
                <a:gd name="connsiteX19" fmla="*/ 192394 w 1386839"/>
                <a:gd name="connsiteY19" fmla="*/ 308169 h 427663"/>
                <a:gd name="connsiteX20" fmla="*/ 176361 w 1386839"/>
                <a:gd name="connsiteY20" fmla="*/ 213832 h 427663"/>
                <a:gd name="connsiteX21" fmla="*/ 128263 w 1386839"/>
                <a:gd name="connsiteY21" fmla="*/ 150940 h 427663"/>
                <a:gd name="connsiteX22" fmla="*/ 88181 w 1386839"/>
                <a:gd name="connsiteY22" fmla="*/ 88048 h 427663"/>
                <a:gd name="connsiteX23" fmla="*/ 48098 w 1386839"/>
                <a:gd name="connsiteY23" fmla="*/ 69181 h 427663"/>
                <a:gd name="connsiteX24" fmla="*/ 16033 w 1386839"/>
                <a:gd name="connsiteY24" fmla="*/ 31446 h 427663"/>
                <a:gd name="connsiteX25" fmla="*/ 8016 w 1386839"/>
                <a:gd name="connsiteY25" fmla="*/ 0 h 427663"/>
                <a:gd name="connsiteX26" fmla="*/ 0 w 1386839"/>
                <a:gd name="connsiteY26" fmla="*/ 6289 h 42766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86838" h="427663" fill="none">
                  <a:moveTo>
                    <a:pt x="1386838" y="320747"/>
                  </a:moveTo>
                  <a:lnTo>
                    <a:pt x="1306674" y="308169"/>
                  </a:lnTo>
                  <a:lnTo>
                    <a:pt x="1249296" y="338179"/>
                  </a:lnTo>
                  <a:lnTo>
                    <a:pt x="1194445" y="371061"/>
                  </a:lnTo>
                  <a:lnTo>
                    <a:pt x="1130313" y="383639"/>
                  </a:lnTo>
                  <a:lnTo>
                    <a:pt x="1106264" y="377350"/>
                  </a:lnTo>
                  <a:lnTo>
                    <a:pt x="1026100" y="333326"/>
                  </a:lnTo>
                  <a:lnTo>
                    <a:pt x="945842" y="327826"/>
                  </a:lnTo>
                  <a:lnTo>
                    <a:pt x="873788" y="320747"/>
                  </a:lnTo>
                  <a:lnTo>
                    <a:pt x="801641" y="339615"/>
                  </a:lnTo>
                  <a:lnTo>
                    <a:pt x="753542" y="389928"/>
                  </a:lnTo>
                  <a:lnTo>
                    <a:pt x="713460" y="427663"/>
                  </a:lnTo>
                  <a:lnTo>
                    <a:pt x="649329" y="427663"/>
                  </a:lnTo>
                  <a:lnTo>
                    <a:pt x="543358" y="379663"/>
                  </a:lnTo>
                  <a:lnTo>
                    <a:pt x="489001" y="345904"/>
                  </a:lnTo>
                  <a:lnTo>
                    <a:pt x="432696" y="351041"/>
                  </a:lnTo>
                  <a:lnTo>
                    <a:pt x="312640" y="377350"/>
                  </a:lnTo>
                  <a:lnTo>
                    <a:pt x="264541" y="389928"/>
                  </a:lnTo>
                  <a:lnTo>
                    <a:pt x="216443" y="377350"/>
                  </a:lnTo>
                  <a:lnTo>
                    <a:pt x="192394" y="308169"/>
                  </a:lnTo>
                  <a:lnTo>
                    <a:pt x="176361" y="213832"/>
                  </a:lnTo>
                  <a:lnTo>
                    <a:pt x="128263" y="150940"/>
                  </a:lnTo>
                  <a:lnTo>
                    <a:pt x="88181" y="88048"/>
                  </a:lnTo>
                  <a:lnTo>
                    <a:pt x="48098" y="69181"/>
                  </a:lnTo>
                  <a:lnTo>
                    <a:pt x="16033" y="31446"/>
                  </a:lnTo>
                  <a:lnTo>
                    <a:pt x="8016" y="0"/>
                  </a:lnTo>
                  <a:lnTo>
                    <a:pt x="0" y="6289"/>
                  </a:lnTo>
                </a:path>
              </a:pathLst>
            </a:custGeom>
            <a:solidFill>
              <a:srgbClr val="166EE1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2" title=""/>
          <p:cNvSpPr txBox="1"/>
          <p:nvPr/>
        </p:nvSpPr>
        <p:spPr>
          <a:xfrm>
            <a:off x="374209" y="211846"/>
            <a:ext cx="615928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活动设计1：改进小彩灯的连接电路</a:t>
            </a:r>
            <a:endParaRPr lang="zh-CN" altLang="en-US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/>
        </p:nvGrpSpPr>
        <p:grpSpPr>
          <a:xfrm>
            <a:off x="2470150" y="1176655"/>
            <a:ext cx="6268085" cy="5152390"/>
            <a:chOff x="2303" y="1426"/>
            <a:chExt cx="9871" cy="8114"/>
          </a:xfrm>
        </p:grpSpPr>
        <p:pic>
          <p:nvPicPr>
            <p:cNvPr id="2" name="图片 1"/>
            <p:cNvPicPr/>
            <p:nvPr/>
          </p:nvPicPr>
          <p:blipFill>
            <a:blip r:embed="rId2">
              <a:lum bright="-12000" contrast="24000"/>
            </a:blip>
            <a:stretch>
              <a:fillRect/>
            </a:stretch>
          </p:blipFill>
          <p:spPr>
            <a:xfrm>
              <a:off x="2844" y="1426"/>
              <a:ext cx="9330" cy="8115"/>
            </a:xfrm>
            <a:prstGeom prst="rect">
              <a:avLst/>
            </a:prstGeom>
          </p:spPr>
        </p:pic>
        <p:sp>
          <p:nvSpPr>
            <p:cNvPr id="3" name="等腰三角形 2"/>
            <p:cNvSpPr/>
            <p:nvPr/>
          </p:nvSpPr>
          <p:spPr>
            <a:xfrm>
              <a:off x="2303" y="1575"/>
              <a:ext cx="4620" cy="1282"/>
            </a:xfrm>
            <a:prstGeom prst="triangle">
              <a:avLst>
                <a:gd name="adj" fmla="val 7388"/>
              </a:avLst>
            </a:prstGeom>
            <a:solidFill>
              <a:srgbClr val="E3EEF8"/>
            </a:solidFill>
            <a:ln w="76200">
              <a:solidFill>
                <a:srgbClr val="E2EDF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4EEF8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圆角矩形标注 5" title=""/>
          <p:cNvSpPr/>
          <p:nvPr/>
        </p:nvSpPr>
        <p:spPr>
          <a:xfrm>
            <a:off x="765175" y="738505"/>
            <a:ext cx="3963670" cy="1346835"/>
          </a:xfrm>
          <a:prstGeom prst="wedgeRoundRectCallout">
            <a:avLst>
              <a:gd name="adj1" fmla="val 71323"/>
              <a:gd name="adj2" fmla="val 800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 title=""/>
          <p:cNvSpPr txBox="1"/>
          <p:nvPr/>
        </p:nvSpPr>
        <p:spPr>
          <a:xfrm>
            <a:off x="978535" y="738505"/>
            <a:ext cx="344297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我手中的 </a:t>
            </a:r>
            <a:r>
              <a:rPr lang="en-US" altLang="zh-CN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LED</a:t>
            </a: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灯泡里面有 </a:t>
            </a:r>
            <a:r>
              <a:rPr lang="en-US" altLang="zh-CN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</a:t>
            </a: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 灯丝，每条灯丝都是许多小灯珠串联而成的。</a:t>
            </a:r>
            <a:endParaRPr lang="zh-CN" altLang="en-US" b="1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标注 11" title=""/>
          <p:cNvSpPr/>
          <p:nvPr/>
        </p:nvSpPr>
        <p:spPr>
          <a:xfrm>
            <a:off x="8035290" y="1873885"/>
            <a:ext cx="3963670" cy="1346835"/>
          </a:xfrm>
          <a:prstGeom prst="wedgeRoundRectCallout">
            <a:avLst>
              <a:gd name="adj1" fmla="val -50448"/>
              <a:gd name="adj2" fmla="val 11100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 title=""/>
          <p:cNvSpPr txBox="1"/>
          <p:nvPr/>
        </p:nvSpPr>
        <p:spPr>
          <a:xfrm>
            <a:off x="8442960" y="1882775"/>
            <a:ext cx="344297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我看到的</a:t>
            </a:r>
            <a:r>
              <a:rPr lang="en-US" altLang="zh-CN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LED </a:t>
            </a: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灯带里面</a:t>
            </a:r>
            <a:r>
              <a:rPr lang="en-US" altLang="zh-CN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2</a:t>
            </a: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个灯珠并联后再串联，这样有什</a:t>
            </a:r>
            <a:endParaRPr lang="zh-CN" altLang="en-US" b="1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么好处呢？</a:t>
            </a:r>
            <a:endParaRPr lang="zh-CN" altLang="en-US" b="1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315845" y="4287541"/>
            <a:ext cx="8221980" cy="1757022"/>
            <a:chOff x="0" y="92437"/>
            <a:chExt cx="8028451" cy="1074514"/>
          </a:xfrm>
        </p:grpSpPr>
        <p:sp>
          <p:nvSpPr>
            <p:cNvPr id="3" name="形状1"/>
            <p:cNvSpPr txBox="1"/>
            <p:nvPr/>
          </p:nvSpPr>
          <p:spPr>
            <a:xfrm>
              <a:off x="0" y="92437"/>
              <a:ext cx="8028451" cy="943594"/>
            </a:xfrm>
            <a:custGeom>
              <a:gdLst>
                <a:gd name="connsiteX0" fmla="*/ 272564 w 8028451"/>
                <a:gd name="connsiteY0" fmla="*/ 0 h 943594"/>
                <a:gd name="connsiteX1" fmla="*/ 7755887 w 8028451"/>
                <a:gd name="connsiteY1" fmla="*/ 0 h 943594"/>
                <a:gd name="connsiteX2" fmla="*/ 7828176 w 8028451"/>
                <a:gd name="connsiteY2" fmla="*/ 0 h 943594"/>
                <a:gd name="connsiteX3" fmla="*/ 7999735 w 8028451"/>
                <a:gd name="connsiteY3" fmla="*/ 130948 h 943594"/>
                <a:gd name="connsiteX4" fmla="*/ 8028451 w 8028451"/>
                <a:gd name="connsiteY4" fmla="*/ 671030 h 943594"/>
                <a:gd name="connsiteX5" fmla="*/ 8028451 w 8028451"/>
                <a:gd name="connsiteY5" fmla="*/ 743319 h 943594"/>
                <a:gd name="connsiteX6" fmla="*/ 7897503 w 8028451"/>
                <a:gd name="connsiteY6" fmla="*/ 914878 h 943594"/>
                <a:gd name="connsiteX7" fmla="*/ 6532841 w 8028451"/>
                <a:gd name="connsiteY7" fmla="*/ 943594 h 943594"/>
                <a:gd name="connsiteX8" fmla="*/ 8328456 w 8028451"/>
                <a:gd name="connsiteY8" fmla="*/ 1545169 h 943594"/>
                <a:gd name="connsiteX9" fmla="*/ 4702764 w 8028451"/>
                <a:gd name="connsiteY9" fmla="*/ 943594 h 943594"/>
                <a:gd name="connsiteX10" fmla="*/ 272564 w 8028451"/>
                <a:gd name="connsiteY10" fmla="*/ 943594 h 943594"/>
                <a:gd name="connsiteX11" fmla="*/ 200275 w 8028451"/>
                <a:gd name="connsiteY11" fmla="*/ 943594 h 943594"/>
                <a:gd name="connsiteX12" fmla="*/ 28716 w 8028451"/>
                <a:gd name="connsiteY12" fmla="*/ 812646 h 943594"/>
                <a:gd name="connsiteX13" fmla="*/ 0 w 8028451"/>
                <a:gd name="connsiteY13" fmla="*/ 272564 h 943594"/>
                <a:gd name="connsiteX14" fmla="*/ 0 w 8028451"/>
                <a:gd name="connsiteY14" fmla="*/ 122031 h 94359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28456" h="1545170">
                  <a:moveTo>
                    <a:pt x="272564" y="0"/>
                  </a:moveTo>
                  <a:lnTo>
                    <a:pt x="7755887" y="0"/>
                  </a:lnTo>
                  <a:cubicBezTo>
                    <a:pt x="7828176" y="0"/>
                    <a:pt x="7897503" y="28716"/>
                    <a:pt x="7948619" y="79832"/>
                  </a:cubicBezTo>
                  <a:cubicBezTo>
                    <a:pt x="7999735" y="130948"/>
                    <a:pt x="8028451" y="200275"/>
                    <a:pt x="8028451" y="272564"/>
                  </a:cubicBezTo>
                  <a:lnTo>
                    <a:pt x="8028451" y="671030"/>
                  </a:lnTo>
                  <a:cubicBezTo>
                    <a:pt x="8028451" y="743319"/>
                    <a:pt x="7999735" y="812646"/>
                    <a:pt x="7948619" y="863762"/>
                  </a:cubicBezTo>
                  <a:cubicBezTo>
                    <a:pt x="7897503" y="914878"/>
                    <a:pt x="7828176" y="943594"/>
                    <a:pt x="7755887" y="943594"/>
                  </a:cubicBezTo>
                  <a:lnTo>
                    <a:pt x="6532841" y="943594"/>
                  </a:lnTo>
                  <a:lnTo>
                    <a:pt x="8328456" y="1545169"/>
                  </a:lnTo>
                  <a:lnTo>
                    <a:pt x="4702764" y="943594"/>
                  </a:lnTo>
                  <a:lnTo>
                    <a:pt x="272564" y="943594"/>
                  </a:lnTo>
                  <a:cubicBezTo>
                    <a:pt x="200275" y="943594"/>
                    <a:pt x="130948" y="914878"/>
                    <a:pt x="79832" y="863762"/>
                  </a:cubicBezTo>
                  <a:cubicBezTo>
                    <a:pt x="28716" y="812646"/>
                    <a:pt x="0" y="743319"/>
                    <a:pt x="0" y="671030"/>
                  </a:cubicBezTo>
                  <a:lnTo>
                    <a:pt x="0" y="272564"/>
                  </a:lnTo>
                  <a:cubicBezTo>
                    <a:pt x="0" y="122031"/>
                    <a:pt x="122031" y="0"/>
                    <a:pt x="272564" y="0"/>
                  </a:cubicBezTo>
                  <a:close/>
                </a:path>
              </a:pathLst>
            </a:custGeom>
            <a:solidFill>
              <a:srgbClr val="F5F0A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2"/>
            <p:cNvSpPr txBox="1"/>
            <p:nvPr/>
          </p:nvSpPr>
          <p:spPr>
            <a:xfrm>
              <a:off x="66278" y="104850"/>
              <a:ext cx="7734300" cy="106210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将小灯泡两个两个地并联，再把它们串联起来。即使某个灯泡中的一个开路，也不会影响整串电路。</a:t>
              </a:r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文本1" title=""/>
          <p:cNvSpPr txBox="1"/>
          <p:nvPr/>
        </p:nvSpPr>
        <p:spPr>
          <a:xfrm>
            <a:off x="87557" y="-302"/>
            <a:ext cx="615928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活动设计1：改进小彩灯的连接电路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1" title=""/>
          <p:cNvPicPr>
            <a:picLocks noChangeAspect="1"/>
          </p:cNvPicPr>
          <p:nvPr/>
        </p:nvPicPr>
        <p:blipFill>
          <a:blip r:embed="rId2">
            <a:lum bright="6000" contrast="48000"/>
          </a:blip>
          <a:srcRect l="17138" t="4052" r="7421" b="19140"/>
          <a:stretch>
            <a:fillRect/>
          </a:stretch>
        </p:blipFill>
        <p:spPr>
          <a:xfrm>
            <a:off x="1463269" y="1147201"/>
            <a:ext cx="2981839" cy="268478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5585" y="4387109"/>
            <a:ext cx="2571750" cy="2571750"/>
          </a:xfrm>
          <a:prstGeom prst="rect">
            <a:avLst/>
          </a:prstGeom>
        </p:spPr>
      </p:pic>
      <p:pic>
        <p:nvPicPr>
          <p:cNvPr id="8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789" y="864968"/>
            <a:ext cx="7538761" cy="34427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798" y="591"/>
            <a:ext cx="1743075" cy="1743075"/>
          </a:xfrm>
          <a:prstGeom prst="rect">
            <a:avLst/>
          </a:prstGeom>
        </p:spPr>
      </p:pic>
      <p:sp>
        <p:nvSpPr>
          <p:cNvPr id="3" name="文本1" title=""/>
          <p:cNvSpPr txBox="1"/>
          <p:nvPr/>
        </p:nvSpPr>
        <p:spPr>
          <a:xfrm>
            <a:off x="1288209" y="-81407"/>
            <a:ext cx="3137697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Show Time</a:t>
            </a:r>
            <a:endParaRPr lang="zh-CN" altLang="en-US" sz="4000" b="1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1288380" y="536724"/>
            <a:ext cx="10694194" cy="156671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中考试卷库大门控制电路的两把钥匙分别由两名工作人员保管，单把钥匙无法打开，所示电路中符合要求的是（    ）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039" y="4432249"/>
            <a:ext cx="1054894" cy="1054894"/>
          </a:xfrm>
          <a:prstGeom prst="rect">
            <a:avLst/>
          </a:prstGeom>
        </p:spPr>
      </p:pic>
      <p:pic>
        <p:nvPicPr>
          <p:cNvPr id="6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768" y="4432640"/>
            <a:ext cx="835819" cy="835819"/>
          </a:xfrm>
          <a:prstGeom prst="rect">
            <a:avLst/>
          </a:prstGeom>
        </p:spPr>
      </p:pic>
      <p:pic>
        <p:nvPicPr>
          <p:cNvPr id="7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059" y="2345550"/>
            <a:ext cx="753066" cy="753066"/>
          </a:xfrm>
          <a:prstGeom prst="rect">
            <a:avLst/>
          </a:prstGeom>
        </p:spPr>
      </p:pic>
      <p:pic>
        <p:nvPicPr>
          <p:cNvPr id="8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1858" y="2504475"/>
            <a:ext cx="752475" cy="752475"/>
          </a:xfrm>
          <a:prstGeom prst="rect">
            <a:avLst/>
          </a:prstGeom>
        </p:spPr>
      </p:pic>
      <p:pic>
        <p:nvPicPr>
          <p:cNvPr id="9" name="物理线图1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1800" y="1658212"/>
            <a:ext cx="2809586" cy="2990850"/>
          </a:xfrm>
          <a:prstGeom prst="rect">
            <a:avLst/>
          </a:prstGeom>
        </p:spPr>
      </p:pic>
      <p:pic>
        <p:nvPicPr>
          <p:cNvPr id="10" name="物理线图2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9305" y="1274174"/>
            <a:ext cx="2955942" cy="3528060"/>
          </a:xfrm>
          <a:prstGeom prst="rect">
            <a:avLst/>
          </a:prstGeom>
        </p:spPr>
      </p:pic>
      <p:pic>
        <p:nvPicPr>
          <p:cNvPr id="11" name="物理线图3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8382" y="3679874"/>
            <a:ext cx="2955730" cy="3146422"/>
          </a:xfrm>
          <a:prstGeom prst="rect">
            <a:avLst/>
          </a:prstGeom>
        </p:spPr>
      </p:pic>
      <p:pic>
        <p:nvPicPr>
          <p:cNvPr id="12" name="物理线图4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9382" y="3584958"/>
            <a:ext cx="2955728" cy="3337112"/>
          </a:xfrm>
          <a:prstGeom prst="rect">
            <a:avLst/>
          </a:prstGeom>
        </p:spPr>
      </p:pic>
      <p:sp>
        <p:nvSpPr>
          <p:cNvPr id="13" name="文本3" title=""/>
          <p:cNvSpPr txBox="1"/>
          <p:nvPr/>
        </p:nvSpPr>
        <p:spPr>
          <a:xfrm>
            <a:off x="2647493" y="3711116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钥匙1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4" title=""/>
          <p:cNvSpPr txBox="1"/>
          <p:nvPr/>
        </p:nvSpPr>
        <p:spPr>
          <a:xfrm>
            <a:off x="8031861" y="3111784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钥匙1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5" title=""/>
          <p:cNvSpPr txBox="1"/>
          <p:nvPr/>
        </p:nvSpPr>
        <p:spPr>
          <a:xfrm>
            <a:off x="2910907" y="5829800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钥匙1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6" title=""/>
          <p:cNvSpPr txBox="1"/>
          <p:nvPr/>
        </p:nvSpPr>
        <p:spPr>
          <a:xfrm>
            <a:off x="7667215" y="5145400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钥匙1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7" title=""/>
          <p:cNvSpPr txBox="1"/>
          <p:nvPr/>
        </p:nvSpPr>
        <p:spPr>
          <a:xfrm>
            <a:off x="3508038" y="3711583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钥匙2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8" title=""/>
          <p:cNvSpPr txBox="1"/>
          <p:nvPr/>
        </p:nvSpPr>
        <p:spPr>
          <a:xfrm>
            <a:off x="8031890" y="3852105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钥匙2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9" title=""/>
          <p:cNvSpPr txBox="1"/>
          <p:nvPr/>
        </p:nvSpPr>
        <p:spPr>
          <a:xfrm>
            <a:off x="3681470" y="5145077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钥匙2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10" title=""/>
          <p:cNvSpPr txBox="1"/>
          <p:nvPr/>
        </p:nvSpPr>
        <p:spPr>
          <a:xfrm>
            <a:off x="8596322" y="5937795"/>
            <a:ext cx="771239" cy="4419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5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钥匙2</a:t>
            </a:r>
            <a:endParaRPr lang="zh-CN" altLang="en-US" sz="15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605" y="962025"/>
            <a:ext cx="1069975" cy="10699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1" title=""/>
          <p:cNvSpPr txBox="1"/>
          <p:nvPr/>
        </p:nvSpPr>
        <p:spPr>
          <a:xfrm>
            <a:off x="158998" y="-19272"/>
            <a:ext cx="498592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设计2：回答问题正确显示器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 title=""/>
          <p:cNvGrpSpPr/>
          <p:nvPr/>
        </p:nvGrpSpPr>
        <p:grpSpPr>
          <a:xfrm>
            <a:off x="5996305" y="1293495"/>
            <a:ext cx="5660390" cy="4776470"/>
            <a:chOff x="4642" y="2525"/>
            <a:chExt cx="8370" cy="7110"/>
          </a:xfrm>
        </p:grpSpPr>
        <p:pic>
          <p:nvPicPr>
            <p:cNvPr id="10" name="图片 9"/>
            <p:cNvPicPr/>
            <p:nvPr/>
          </p:nvPicPr>
          <p:blipFill>
            <a:blip r:embed="rId2">
              <a:lum bright="-12000" contrast="48000"/>
            </a:blip>
            <a:srcRect l="2953" t="648"/>
            <a:stretch>
              <a:fillRect/>
            </a:stretch>
          </p:blipFill>
          <p:spPr>
            <a:xfrm>
              <a:off x="4642" y="2525"/>
              <a:ext cx="8370" cy="7111"/>
            </a:xfrm>
            <a:prstGeom prst="roundRect">
              <a:avLst/>
            </a:prstGeom>
          </p:spPr>
        </p:pic>
        <p:pic>
          <p:nvPicPr>
            <p:cNvPr id="11" name="图片 1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943" y="7422"/>
              <a:ext cx="3217" cy="2213"/>
            </a:xfrm>
            <a:prstGeom prst="rect">
              <a:avLst/>
            </a:prstGeom>
          </p:spPr>
        </p:pic>
      </p:grpSp>
      <p:sp>
        <p:nvSpPr>
          <p:cNvPr id="13" name="文本框 12" title=""/>
          <p:cNvSpPr txBox="1"/>
          <p:nvPr/>
        </p:nvSpPr>
        <p:spPr>
          <a:xfrm>
            <a:off x="567690" y="1767840"/>
            <a:ext cx="522605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在一块长方形硬纸板上，别上两排曲别针。左排曲别针表示问题，一个曲别针旁写一个问题。右排曲别针表示相应的答案，一个曲别针旁写一个答案。</a:t>
            </a:r>
            <a:endParaRPr lang="zh-CN" altLang="en-US" sz="2800" b="1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41100" y="11087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1" name="组合 20" title=""/>
          <p:cNvGrpSpPr/>
          <p:nvPr/>
        </p:nvGrpSpPr>
        <p:grpSpPr>
          <a:xfrm>
            <a:off x="5717540" y="925830"/>
            <a:ext cx="6748780" cy="5764530"/>
            <a:chOff x="4642" y="2525"/>
            <a:chExt cx="8370" cy="7110"/>
          </a:xfrm>
        </p:grpSpPr>
        <p:pic>
          <p:nvPicPr>
            <p:cNvPr id="22" name="图片 21"/>
            <p:cNvPicPr/>
            <p:nvPr/>
          </p:nvPicPr>
          <p:blipFill>
            <a:blip r:embed="rId2">
              <a:lum bright="-12000" contrast="48000"/>
            </a:blip>
            <a:srcRect l="2953" t="648"/>
            <a:stretch>
              <a:fillRect/>
            </a:stretch>
          </p:blipFill>
          <p:spPr>
            <a:xfrm>
              <a:off x="4642" y="2525"/>
              <a:ext cx="8370" cy="7111"/>
            </a:xfrm>
            <a:prstGeom prst="roundRect">
              <a:avLst/>
            </a:prstGeom>
          </p:spPr>
        </p:pic>
        <p:pic>
          <p:nvPicPr>
            <p:cNvPr id="23" name="图片 2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943" y="7422"/>
              <a:ext cx="3217" cy="2213"/>
            </a:xfrm>
            <a:prstGeom prst="rect">
              <a:avLst/>
            </a:prstGeom>
          </p:spPr>
        </p:pic>
      </p:grpSp>
      <p:sp>
        <p:nvSpPr>
          <p:cNvPr id="4" name="文本1" title=""/>
          <p:cNvSpPr txBox="1"/>
          <p:nvPr/>
        </p:nvSpPr>
        <p:spPr>
          <a:xfrm>
            <a:off x="111973" y="144558"/>
            <a:ext cx="498592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设计2：回答问题正确显示器</a:t>
            </a:r>
            <a:endParaRPr lang="zh-CN" altLang="en-US" sz="1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形状2" title=""/>
          <p:cNvSpPr txBox="1"/>
          <p:nvPr/>
        </p:nvSpPr>
        <p:spPr>
          <a:xfrm>
            <a:off x="7709266" y="2008057"/>
            <a:ext cx="2388310" cy="1496242"/>
          </a:xfrm>
          <a:prstGeom prst="line">
            <a:avLst/>
          </a:prstGeom>
          <a:solidFill>
            <a:srgbClr val="5C81CC">
              <a:alpha val="10000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0" name="形状3" title=""/>
          <p:cNvSpPr txBox="1"/>
          <p:nvPr/>
        </p:nvSpPr>
        <p:spPr>
          <a:xfrm flipV="1">
            <a:off x="7718016" y="2344804"/>
            <a:ext cx="2388213" cy="1514265"/>
          </a:xfrm>
          <a:prstGeom prst="line">
            <a:avLst/>
          </a:prstGeom>
          <a:solidFill>
            <a:srgbClr val="5C81CC">
              <a:alpha val="10000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1" name="文本3" title=""/>
          <p:cNvSpPr txBox="1"/>
          <p:nvPr/>
        </p:nvSpPr>
        <p:spPr>
          <a:xfrm>
            <a:off x="9964681" y="1369759"/>
            <a:ext cx="1206500" cy="5257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000" b="1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吸气冲程</a:t>
            </a:r>
            <a:endParaRPr lang="zh-CN" altLang="en-US" sz="2000" b="1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4" title=""/>
          <p:cNvSpPr txBox="1"/>
          <p:nvPr/>
        </p:nvSpPr>
        <p:spPr>
          <a:xfrm>
            <a:off x="9964633" y="2081609"/>
            <a:ext cx="1206500" cy="5257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000" b="1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压缩冲程</a:t>
            </a:r>
            <a:endParaRPr lang="zh-CN" altLang="en-US" sz="2000" b="1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5" title=""/>
          <p:cNvSpPr txBox="1"/>
          <p:nvPr/>
        </p:nvSpPr>
        <p:spPr>
          <a:xfrm>
            <a:off x="9964414" y="3333426"/>
            <a:ext cx="1206500" cy="5257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000" b="1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做功冲程</a:t>
            </a:r>
            <a:endParaRPr lang="zh-CN" altLang="en-US" sz="2000" b="1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6" title=""/>
          <p:cNvSpPr txBox="1"/>
          <p:nvPr/>
        </p:nvSpPr>
        <p:spPr>
          <a:xfrm>
            <a:off x="10036328" y="4059428"/>
            <a:ext cx="1206500" cy="5257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000" b="1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排气冲程</a:t>
            </a:r>
            <a:endParaRPr lang="zh-CN" altLang="en-US" sz="2000" b="1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2" title=""/>
          <p:cNvGrpSpPr/>
          <p:nvPr/>
        </p:nvGrpSpPr>
        <p:grpSpPr>
          <a:xfrm>
            <a:off x="6783712" y="3616763"/>
            <a:ext cx="1330455" cy="525748"/>
            <a:chOff x="0" y="45720"/>
            <a:chExt cx="1330455" cy="525748"/>
          </a:xfrm>
        </p:grpSpPr>
        <p:sp>
          <p:nvSpPr>
            <p:cNvPr id="16" name="形状5"/>
            <p:cNvSpPr txBox="1"/>
            <p:nvPr/>
          </p:nvSpPr>
          <p:spPr>
            <a:xfrm>
              <a:off x="0" y="79210"/>
              <a:ext cx="1184177" cy="366913"/>
            </a:xfrm>
            <a:custGeom>
              <a:gdLst>
                <a:gd name="connsiteX0" fmla="*/ 61152 w 1184177"/>
                <a:gd name="connsiteY0" fmla="*/ 0 h 366913"/>
                <a:gd name="connsiteX1" fmla="*/ 1123024 w 1184177"/>
                <a:gd name="connsiteY1" fmla="*/ 0 h 366913"/>
                <a:gd name="connsiteX2" fmla="*/ 1156798 w 1184177"/>
                <a:gd name="connsiteY2" fmla="*/ 0 h 366913"/>
                <a:gd name="connsiteX3" fmla="*/ 1184177 w 1184177"/>
                <a:gd name="connsiteY3" fmla="*/ 305760 h 366913"/>
                <a:gd name="connsiteX4" fmla="*/ 1184177 w 1184177"/>
                <a:gd name="connsiteY4" fmla="*/ 339534 h 366913"/>
                <a:gd name="connsiteX5" fmla="*/ 61152 w 1184177"/>
                <a:gd name="connsiteY5" fmla="*/ 366913 h 366913"/>
                <a:gd name="connsiteX6" fmla="*/ 27379 w 1184177"/>
                <a:gd name="connsiteY6" fmla="*/ 366913 h 366913"/>
                <a:gd name="connsiteX7" fmla="*/ 0 w 1184177"/>
                <a:gd name="connsiteY7" fmla="*/ 61152 h 366913"/>
                <a:gd name="connsiteX8" fmla="*/ 0 w 1184177"/>
                <a:gd name="connsiteY8" fmla="*/ 27379 h 36691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4177" h="366913">
                  <a:moveTo>
                    <a:pt x="61152" y="0"/>
                  </a:moveTo>
                  <a:lnTo>
                    <a:pt x="1123024" y="0"/>
                  </a:lnTo>
                  <a:cubicBezTo>
                    <a:pt x="1156798" y="0"/>
                    <a:pt x="1184177" y="27379"/>
                    <a:pt x="1184177" y="61152"/>
                  </a:cubicBezTo>
                  <a:lnTo>
                    <a:pt x="1184177" y="305760"/>
                  </a:lnTo>
                  <a:cubicBezTo>
                    <a:pt x="1184177" y="339534"/>
                    <a:pt x="1156798" y="366913"/>
                    <a:pt x="1123024" y="366913"/>
                  </a:cubicBezTo>
                  <a:lnTo>
                    <a:pt x="61152" y="366913"/>
                  </a:lnTo>
                  <a:cubicBezTo>
                    <a:pt x="27379" y="366913"/>
                    <a:pt x="0" y="339534"/>
                    <a:pt x="0" y="305760"/>
                  </a:cubicBezTo>
                  <a:lnTo>
                    <a:pt x="0" y="61152"/>
                  </a:lnTo>
                  <a:cubicBezTo>
                    <a:pt x="0" y="27379"/>
                    <a:pt x="27379" y="0"/>
                    <a:pt x="61152" y="0"/>
                  </a:cubicBezTo>
                  <a:close/>
                </a:path>
              </a:pathLst>
            </a:custGeom>
            <a:solidFill>
              <a:srgbClr val="FFFFFF">
                <a:alpha val="71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  <a:effectLst>
              <a:outerShdw blurRad="76200" sx="104000" sy="104000" algn="ctr" rotWithShape="0">
                <a:srgbClr val="000000">
                  <a:alpha val="45000"/>
                </a:srgbClr>
              </a:outerShdw>
            </a:effectLst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8"/>
            <p:cNvSpPr txBox="1"/>
            <p:nvPr/>
          </p:nvSpPr>
          <p:spPr>
            <a:xfrm>
              <a:off x="127" y="45720"/>
              <a:ext cx="1330328" cy="525748"/>
            </a:xfrm>
            <a:prstGeom prst="rect">
              <a:avLst/>
            </a:prstGeom>
            <a:noFill/>
          </p:spPr>
          <p:txBody>
            <a:bodyPr anchor="t">
              <a:scene3d>
                <a:camera prst="orthographicFront"/>
                <a:lightRig rig="threePt" dir="t"/>
              </a:scene3d>
            </a:bodyPr>
            <a:lstStyle/>
            <a:p>
              <a:pPr marL="0" algn="l"/>
              <a:r>
                <a:rPr lang="zh-CN" altLang="en-US" sz="20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内能增加</a:t>
              </a:r>
              <a:endParaRPr lang="zh-CN" altLang="en-US" sz="20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8" name="组合3" title=""/>
          <p:cNvGrpSpPr/>
          <p:nvPr/>
        </p:nvGrpSpPr>
        <p:grpSpPr>
          <a:xfrm>
            <a:off x="6585649" y="1709153"/>
            <a:ext cx="1460500" cy="525748"/>
            <a:chExt cx="1460500" cy="525748"/>
          </a:xfrm>
        </p:grpSpPr>
        <p:sp>
          <p:nvSpPr>
            <p:cNvPr id="19" name="形状6"/>
            <p:cNvSpPr txBox="1"/>
            <p:nvPr/>
          </p:nvSpPr>
          <p:spPr>
            <a:xfrm>
              <a:off x="69218" y="79458"/>
              <a:ext cx="1322289" cy="366913"/>
            </a:xfrm>
            <a:custGeom>
              <a:gdLst>
                <a:gd name="connsiteX0" fmla="*/ 61152 w 1322289"/>
                <a:gd name="connsiteY0" fmla="*/ 0 h 366913"/>
                <a:gd name="connsiteX1" fmla="*/ 1261137 w 1322289"/>
                <a:gd name="connsiteY1" fmla="*/ 0 h 366913"/>
                <a:gd name="connsiteX2" fmla="*/ 1294910 w 1322289"/>
                <a:gd name="connsiteY2" fmla="*/ 0 h 366913"/>
                <a:gd name="connsiteX3" fmla="*/ 1322289 w 1322289"/>
                <a:gd name="connsiteY3" fmla="*/ 305760 h 366913"/>
                <a:gd name="connsiteX4" fmla="*/ 1322289 w 1322289"/>
                <a:gd name="connsiteY4" fmla="*/ 339534 h 366913"/>
                <a:gd name="connsiteX5" fmla="*/ 61152 w 1322289"/>
                <a:gd name="connsiteY5" fmla="*/ 366913 h 366913"/>
                <a:gd name="connsiteX6" fmla="*/ 27379 w 1322289"/>
                <a:gd name="connsiteY6" fmla="*/ 366913 h 366913"/>
                <a:gd name="connsiteX7" fmla="*/ 0 w 1322289"/>
                <a:gd name="connsiteY7" fmla="*/ 61152 h 366913"/>
                <a:gd name="connsiteX8" fmla="*/ 0 w 1322289"/>
                <a:gd name="connsiteY8" fmla="*/ 27379 h 36691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2289" h="366913">
                  <a:moveTo>
                    <a:pt x="61152" y="0"/>
                  </a:moveTo>
                  <a:lnTo>
                    <a:pt x="1261137" y="0"/>
                  </a:lnTo>
                  <a:cubicBezTo>
                    <a:pt x="1294910" y="0"/>
                    <a:pt x="1322289" y="27379"/>
                    <a:pt x="1322289" y="61152"/>
                  </a:cubicBezTo>
                  <a:lnTo>
                    <a:pt x="1322289" y="305760"/>
                  </a:lnTo>
                  <a:cubicBezTo>
                    <a:pt x="1322289" y="339534"/>
                    <a:pt x="1294910" y="366913"/>
                    <a:pt x="1261137" y="366913"/>
                  </a:cubicBezTo>
                  <a:lnTo>
                    <a:pt x="61152" y="366913"/>
                  </a:lnTo>
                  <a:cubicBezTo>
                    <a:pt x="27379" y="366913"/>
                    <a:pt x="0" y="339534"/>
                    <a:pt x="0" y="305760"/>
                  </a:cubicBezTo>
                  <a:lnTo>
                    <a:pt x="0" y="61152"/>
                  </a:lnTo>
                  <a:cubicBezTo>
                    <a:pt x="0" y="27379"/>
                    <a:pt x="27379" y="0"/>
                    <a:pt x="61152" y="0"/>
                  </a:cubicBezTo>
                  <a:close/>
                </a:path>
              </a:pathLst>
            </a:custGeom>
            <a:solidFill>
              <a:srgbClr val="FFFFFF">
                <a:alpha val="71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  <a:effectLst>
              <a:outerShdw blurRad="76200" sx="104000" sy="104000" algn="ctr" rotWithShape="0">
                <a:srgbClr val="000000">
                  <a:alpha val="45000"/>
                </a:srgbClr>
              </a:outerShdw>
            </a:effectLst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9"/>
            <p:cNvSpPr txBox="1"/>
            <p:nvPr/>
          </p:nvSpPr>
          <p:spPr>
            <a:xfrm>
              <a:off x="0" y="0"/>
              <a:ext cx="1460500" cy="5257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000" b="1" i="0">
                  <a:solidFill>
                    <a:srgbClr val="FFFFFF">
                      <a:alpha val="100000"/>
                    </a:srgbClr>
                  </a:solidFill>
                  <a:effectLst>
                    <a:glow rad="38100">
                      <a:srgbClr val="04D321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机械能增加</a:t>
              </a:r>
              <a:endParaRPr lang="zh-CN" altLang="en-US" sz="2000" b="1" i="0">
                <a:solidFill>
                  <a:srgbClr val="FFFFFF">
                    <a:alpha val="100000"/>
                  </a:srgbClr>
                </a:solidFill>
                <a:effectLst>
                  <a:glow rad="38100">
                    <a:srgbClr val="04D321">
                      <a:alpha val="100000"/>
                    </a:srgb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4" name="文本框 23" title=""/>
          <p:cNvSpPr txBox="1"/>
          <p:nvPr/>
        </p:nvSpPr>
        <p:spPr>
          <a:xfrm>
            <a:off x="279400" y="925830"/>
            <a:ext cx="569976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把电池和灯泡连接起来，并留出两个接线头</a:t>
            </a:r>
            <a:r>
              <a:rPr lang="en-US" altLang="zh-CN" sz="2800" b="1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 </a:t>
            </a:r>
            <a:r>
              <a:rPr lang="en-US" altLang="zh-CN" sz="2800" b="1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。提问者把接线头 </a:t>
            </a:r>
            <a:r>
              <a:rPr lang="en-US" altLang="zh-CN" sz="2800" b="1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与左排的一个曲别针接触，表示提出一个问题；要求回答者把接线头 </a:t>
            </a:r>
            <a:r>
              <a:rPr lang="en-US" altLang="zh-CN" sz="2800" b="1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与右排的一个曲别针接触，表示选出一个答案。 </a:t>
            </a:r>
            <a:endParaRPr lang="zh-CN" altLang="en-US" sz="2800" b="1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800" b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只有答案选择正确时，灯泡才会亮；选择错误时，灯泡不亮。</a:t>
            </a:r>
            <a:endParaRPr lang="zh-CN" altLang="en-US" sz="2800" b="1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798" y="591"/>
            <a:ext cx="1743075" cy="1743075"/>
          </a:xfrm>
          <a:prstGeom prst="rect">
            <a:avLst/>
          </a:prstGeom>
        </p:spPr>
      </p:pic>
      <p:sp>
        <p:nvSpPr>
          <p:cNvPr id="3" name="文本1" title=""/>
          <p:cNvSpPr txBox="1"/>
          <p:nvPr/>
        </p:nvSpPr>
        <p:spPr>
          <a:xfrm>
            <a:off x="1141524" y="-78867"/>
            <a:ext cx="3137697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Show Time</a:t>
            </a:r>
            <a:endParaRPr lang="zh-CN" altLang="en-US" sz="4000" b="1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955224" y="645700"/>
            <a:ext cx="11360944" cy="20199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小轿车上都装有一个用来提醒司机是否关好车门的指示灯。四个车门中只要有一个门没关好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相当于一个开关断开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，该指示灯就会发光。下图所示的模似电路图符合要求的是（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633" y="4756471"/>
            <a:ext cx="1312069" cy="1312069"/>
          </a:xfrm>
          <a:prstGeom prst="rect">
            <a:avLst/>
          </a:prstGeom>
        </p:spPr>
      </p:pic>
      <p:pic>
        <p:nvPicPr>
          <p:cNvPr id="6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983" y="4870761"/>
            <a:ext cx="1083469" cy="1083469"/>
          </a:xfrm>
          <a:prstGeom prst="rect">
            <a:avLst/>
          </a:prstGeom>
        </p:spPr>
      </p:pic>
      <p:pic>
        <p:nvPicPr>
          <p:cNvPr id="7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8992" y="2837621"/>
            <a:ext cx="940594" cy="940594"/>
          </a:xfrm>
          <a:prstGeom prst="rect">
            <a:avLst/>
          </a:prstGeom>
        </p:spPr>
      </p:pic>
      <p:pic>
        <p:nvPicPr>
          <p:cNvPr id="8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5075" y="2958513"/>
            <a:ext cx="940594" cy="940594"/>
          </a:xfrm>
          <a:prstGeom prst="rect">
            <a:avLst/>
          </a:prstGeom>
        </p:spPr>
      </p:pic>
      <p:pic>
        <p:nvPicPr>
          <p:cNvPr id="9" name="物理线图1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3360" y="1944662"/>
            <a:ext cx="4142439" cy="2853680"/>
          </a:xfrm>
          <a:prstGeom prst="rect">
            <a:avLst/>
          </a:prstGeom>
        </p:spPr>
      </p:pic>
      <p:pic>
        <p:nvPicPr>
          <p:cNvPr id="10" name="物理线图2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9039" y="1944767"/>
            <a:ext cx="4309645" cy="2968866"/>
          </a:xfrm>
          <a:prstGeom prst="rect">
            <a:avLst/>
          </a:prstGeom>
        </p:spPr>
      </p:pic>
      <p:pic>
        <p:nvPicPr>
          <p:cNvPr id="11" name="物理线图3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1622" y="3888076"/>
            <a:ext cx="4424516" cy="3048000"/>
          </a:xfrm>
          <a:prstGeom prst="rect">
            <a:avLst/>
          </a:prstGeom>
        </p:spPr>
      </p:pic>
      <p:pic>
        <p:nvPicPr>
          <p:cNvPr id="12" name="物理线图4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3817" y="3954904"/>
            <a:ext cx="4230944" cy="2914650"/>
          </a:xfrm>
          <a:prstGeom prst="rect">
            <a:avLst/>
          </a:prstGeom>
        </p:spPr>
      </p:pic>
      <p:pic>
        <p:nvPicPr>
          <p:cNvPr id="13" name="图片6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000" y="1899920"/>
            <a:ext cx="765810" cy="765810"/>
          </a:xfrm>
          <a:prstGeom prst="rect">
            <a:avLst/>
          </a:prstGeom>
        </p:spPr>
      </p:pic>
      <p:grpSp>
        <p:nvGrpSpPr>
          <p:cNvPr id="14" name="组合1" title=""/>
          <p:cNvGrpSpPr/>
          <p:nvPr/>
        </p:nvGrpSpPr>
        <p:grpSpPr>
          <a:xfrm>
            <a:off x="7105558" y="1044702"/>
            <a:ext cx="5500278" cy="1588688"/>
            <a:chOff x="2990850" y="-795020"/>
            <a:chExt cx="5500278" cy="1588688"/>
          </a:xfrm>
        </p:grpSpPr>
        <p:sp>
          <p:nvSpPr>
            <p:cNvPr id="15" name="文本3"/>
            <p:cNvSpPr txBox="1"/>
            <p:nvPr/>
          </p:nvSpPr>
          <p:spPr>
            <a:xfrm>
              <a:off x="2990850" y="-241"/>
              <a:ext cx="5500278" cy="7939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把四个门看成4个开关</a:t>
              </a:r>
              <a:endParaRPr lang="zh-CN" altLang="en-US" sz="36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6" name="图片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728469" y="-795020"/>
              <a:ext cx="1025843" cy="102456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353.6,&quot;left&quot;:93.75,&quot;top&quot;:89.8,&quot;width&quot;:714.6}"/>
</p:tagLst>
</file>

<file path=ppt/tags/tag2.xml><?xml version="1.0" encoding="utf-8"?>
<p:tagLst xmlns:p="http://schemas.openxmlformats.org/presentationml/2006/main">
  <p:tag name="KSO_WM_DIAGRAM_VIRTUALLY_FRAME" val="{&quot;height&quot;:353.6,&quot;left&quot;:93.75,&quot;top&quot;:89.8,&quot;width&quot;:714.6}"/>
</p:tagLst>
</file>

<file path=ppt/tags/tag3.xml><?xml version="1.0" encoding="utf-8"?>
<p:tagLst xmlns:p="http://schemas.openxmlformats.org/presentationml/2006/main">
  <p:tag name="KSO_WM_DIAGRAM_VIRTUALLY_FRAME" val="{&quot;height&quot;:353.6,&quot;left&quot;:93.75,&quot;top&quot;:89.8,&quot;width&quot;:714.6}"/>
</p:tagLst>
</file>

<file path=ppt/tags/tag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Paragraphs>72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等线 Light</vt:lpstr>
      <vt:lpstr>等线</vt:lpstr>
      <vt:lpstr>微软雅黑</vt:lpstr>
      <vt:lpstr>宋体</vt:lpstr>
      <vt:lpstr>Times New Roman</vt:lpstr>
      <vt:lpstr>楷体</vt:lpstr>
      <vt:lpstr>爱奇艺黑体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2026-01-06T17:09:39Z</cp:lastPrinted>
  <dcterms:created xsi:type="dcterms:W3CDTF">2026-01-06T17:09:39Z</dcterms:created>
  <dcterms:modified xsi:type="dcterms:W3CDTF">2026-01-06T09:09:39Z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