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12192000"/>
  <p:custDataLst>
    <p:tags r:id="rId3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2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18.png" /><Relationship Id="rId5" Type="http://schemas.openxmlformats.org/officeDocument/2006/relationships/image" Target="../media/image19.jpeg" /><Relationship Id="rId6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3.jpeg" /><Relationship Id="rId4" Type="http://schemas.openxmlformats.org/officeDocument/2006/relationships/image" Target="../media/image29.jpe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2.png" /><Relationship Id="rId4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19.xml" TargetMode="Internal" /><Relationship Id="rId8" Type="http://schemas.openxmlformats.org/officeDocument/2006/relationships/slide" Target="slide2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4.jpe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8.png" /><Relationship Id="rId4" Type="http://schemas.openxmlformats.org/officeDocument/2006/relationships/image" Target="../media/image39.jpeg" /><Relationship Id="rId5" Type="http://schemas.openxmlformats.org/officeDocument/2006/relationships/image" Target="../media/image4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4.png" /><Relationship Id="rId4" Type="http://schemas.openxmlformats.org/officeDocument/2006/relationships/image" Target="../media/image11.png" /><Relationship Id="rId5" Type="http://schemas.openxmlformats.org/officeDocument/2006/relationships/image" Target="../media/image4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6.jpeg" /><Relationship Id="rId4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9.png" /><Relationship Id="rId4" Type="http://schemas.openxmlformats.org/officeDocument/2006/relationships/image" Target="../media/image50.png" /><Relationship Id="rId5" Type="http://schemas.openxmlformats.org/officeDocument/2006/relationships/image" Target="../media/image48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51.png" /><Relationship Id="rId4" Type="http://schemas.openxmlformats.org/officeDocument/2006/relationships/image" Target="../media/image4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1610486d7.fixed?vcp=1&amp;pid=49ef30b1f&amp;color=0,0,0&amp;vtp=1&amp;bbb=1" title=""/>
          <p:cNvSpPr/>
          <p:nvPr/>
        </p:nvSpPr>
        <p:spPr>
          <a:xfrm>
            <a:off x="104775" y="164604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1610486d7.fixed?vcp=1&amp;pid=49ef30b1f&amp;color=0,0,0&amp;vtp=1&amp;bbb=1" title=""/>
          <p:cNvSpPr/>
          <p:nvPr/>
        </p:nvSpPr>
        <p:spPr>
          <a:xfrm>
            <a:off x="104775" y="270675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第三部分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能量</a:t>
            </a:r>
            <a:endParaRPr lang="en-US" altLang="zh-CN" sz="5500"/>
          </a:p>
        </p:txBody>
      </p:sp>
      <p:sp>
        <p:nvSpPr>
          <p:cNvPr id="4" name="C_3_BD#1610486d7.fixed?vcp=1&amp;pid=49ef30b1f&amp;color=0,0,0&amp;vtp=1&amp;bbb=1" title=""/>
          <p:cNvSpPr/>
          <p:nvPr/>
        </p:nvSpPr>
        <p:spPr>
          <a:xfrm>
            <a:off x="104775" y="363943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第15讲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简单机械</a:t>
            </a:r>
            <a:endParaRPr lang="en-US" altLang="zh-CN" sz="5500"/>
          </a:p>
        </p:txBody>
      </p:sp>
      <p:sp>
        <p:nvSpPr>
          <p:cNvPr id="5" name="C_3#1610486d7" title=""/>
          <p:cNvSpPr/>
          <p:nvPr/>
        </p:nvSpPr>
        <p:spPr>
          <a:xfrm>
            <a:off x="2061591" y="467271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ffd7dfe7a?vcp=1&amp;pid=872b480c0&amp;color=0,0,0&amp;mp=1&amp;vtp=1&amp;bt=1&amp;bbb=1&amp;hb=1" title=""/>
              <p:cNvSpPr/>
              <p:nvPr/>
            </p:nvSpPr>
            <p:spPr>
              <a:xfrm>
                <a:off x="932688" y="720000"/>
                <a:ext cx="10323576" cy="53844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◉考点点拨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1.由杠杆平衡条件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可知，在阻力和阻力臂大小不变的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情况下，动力臂越长，动力越小，即越省力。所以在解题中正确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画出动力臂是关键，而画动力臂是同学们学习的难点，故需要明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确动力臂的定义：从支点到动力作用线的距离。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2.滑轮组省力情况由承重绳子段数决定，而判断绳子段数的方法是：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可遮住定滑轮部分，使它与动滑轮分隔开，即可数出与动滑轮或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重物有接触的绳子段数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。使用滑轮组既可省力也可改变力的方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#4.2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ffd7dfe7a?vcp=1&amp;pid=872b480c0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5384483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-3965" b="-1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bf5fb3b6f.fixed?vcp=1&amp;pid=1610486d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bf5fb3b6f.fixed?vcp=1&amp;pid=1610486d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bf5fb3b6f.fixed?vcp=1&amp;pid=1610486d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fa4dc01c2?vcp=1&amp;pid=bf5fb3b6f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46734"/>
            <a:ext cx="1143000" cy="466344"/>
          </a:xfrm>
          <a:prstGeom prst="rect">
            <a:avLst/>
          </a:prstGeom>
        </p:spPr>
      </p:pic>
      <p:sp>
        <p:nvSpPr>
          <p:cNvPr id="3" name="C_5_BD#fa4dc01c2?vcp=1&amp;pid=bf5fb3b6f&amp;color=0,0,0&amp;vtp=1&amp;bt=1&amp;bbb=1" title=""/>
          <p:cNvSpPr/>
          <p:nvPr/>
        </p:nvSpPr>
        <p:spPr>
          <a:xfrm>
            <a:off x="932689" y="720000"/>
            <a:ext cx="10323321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杠杆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QO_6_BD.28_1#5f1f6a4a1?vcp=1&amp;vop=1&amp;vis=1&amp;pid=fa4dc01c2&amp;color=0,0,0&amp;vtp=1&amp;bbb=1&amp;hb=1" title=""/>
              <p:cNvSpPr/>
              <p:nvPr/>
            </p:nvSpPr>
            <p:spPr>
              <a:xfrm>
                <a:off x="932688" y="1294421"/>
                <a:ext cx="10323576" cy="10457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（2024·改编题）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请作出图15-2中各个杠杆的动力臂和阻力臂，并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分别用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表示出来。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28_1#5f1f6a4a1?vcp=1&amp;vop=1&amp;vis=1&amp;pid=fa4dc01c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94421"/>
                <a:ext cx="10323576" cy="1045782"/>
              </a:xfrm>
              <a:prstGeom prst="rect">
                <a:avLst/>
              </a:prstGeom>
              <a:blipFill rotWithShape="1">
                <a:blip r:embed="rId4"/>
                <a:stretch>
                  <a:fillRect l="-5" t="-28" r="-1000" b="-4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6_BD.28_2#5f1f6a4a1?iti=2&amp;htil=2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064" y="2474505"/>
            <a:ext cx="363016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6_BD.28_3#5f1f6a4a1?iti=2&amp;htil=2&amp;vcp=1&amp;vop=1&amp;vis=1&amp;pid=fa4dc01c2&amp;color=0,0,0&amp;vtp=1&amp;bbb=1" title=""/>
          <p:cNvSpPr/>
          <p:nvPr/>
        </p:nvSpPr>
        <p:spPr>
          <a:xfrm>
            <a:off x="2924842" y="5521108"/>
            <a:ext cx="1090612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图15-2</a:t>
            </a:r>
            <a:endParaRPr lang="en-US" altLang="zh-CN" sz="2800"/>
          </a:p>
        </p:txBody>
      </p:sp>
      <p:sp>
        <p:nvSpPr>
          <p:cNvPr id="7" name="QO_6_AN.29_1#5f1f6a4a1?htil=2&amp;vcp=1&amp;vop=1&amp;vis=1&amp;pid=fa4dc01c2&amp;color=0,0,0&amp;vtp=1&amp;bbb=1" title=""/>
          <p:cNvSpPr/>
          <p:nvPr/>
        </p:nvSpPr>
        <p:spPr>
          <a:xfrm>
            <a:off x="6089904" y="2794545"/>
            <a:ext cx="5157216" cy="4965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8" name="QO_6_AN.29_2#5f1f6a4a1?htil=2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320" y="3418052"/>
            <a:ext cx="3072384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0_1#b35b67180?vcp=1&amp;vop=1&amp;vis=1&amp;pid=fa4dc01c2&amp;color=0,0,0&amp;vtp=1&amp;bt=1&amp;bbb=1" title=""/>
          <p:cNvSpPr/>
          <p:nvPr/>
        </p:nvSpPr>
        <p:spPr>
          <a:xfrm>
            <a:off x="932688" y="188566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（2025·长沙）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下列属于费力杠杆的是(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1_1#b35b67180.bracket?vcp=1&amp;vop=1&amp;vis=1&amp;pid=fa4dc01c2&amp;color=0,0,0&amp;vpa=28&amp;vtp=1" title=""/>
          <p:cNvSpPr/>
          <p:nvPr/>
        </p:nvSpPr>
        <p:spPr>
          <a:xfrm>
            <a:off x="7307295" y="1881854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0_2#b35b67180.choice_image?htil=1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88" y="2581878"/>
            <a:ext cx="3063240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0_3#b35b67180?htil=1&amp;vcp=1&amp;vop=1&amp;vis=1&amp;pid=fa4dc01c2&amp;color=0,0,0&amp;vtp=1&amp;bbb=1" title=""/>
          <p:cNvSpPr/>
          <p:nvPr/>
        </p:nvSpPr>
        <p:spPr>
          <a:xfrm>
            <a:off x="932688" y="4401534"/>
            <a:ext cx="310896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A.钢丝钳</a:t>
            </a:r>
            <a:endParaRPr lang="en-US" altLang="zh-CN" sz="2800"/>
          </a:p>
        </p:txBody>
      </p:sp>
      <p:pic>
        <p:nvPicPr>
          <p:cNvPr id="6" name="QC_6_BD.30_4#b35b67180.choice_image?htil=1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648" y="2581878"/>
            <a:ext cx="1819656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30_5#b35b67180?htil=1&amp;vcp=1&amp;vop=1&amp;vis=1&amp;pid=fa4dc01c2&amp;color=0,0,0&amp;vtp=1&amp;bbb=1" title=""/>
          <p:cNvSpPr/>
          <p:nvPr/>
        </p:nvSpPr>
        <p:spPr>
          <a:xfrm>
            <a:off x="4041648" y="4401534"/>
            <a:ext cx="2340864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B.独轮车</a:t>
            </a:r>
            <a:endParaRPr lang="en-US" altLang="zh-CN" sz="2800"/>
          </a:p>
        </p:txBody>
      </p:sp>
      <p:pic>
        <p:nvPicPr>
          <p:cNvPr id="8" name="QC_6_BD.30_6#b35b67180.choice_image?htil=1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2512" y="2581878"/>
            <a:ext cx="2478024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6_BD.30_7#b35b67180?htil=1&amp;vcp=1&amp;vop=1&amp;vis=1&amp;pid=fa4dc01c2&amp;color=0,0,0&amp;vtp=1&amp;bbb=1" title=""/>
          <p:cNvSpPr/>
          <p:nvPr/>
        </p:nvSpPr>
        <p:spPr>
          <a:xfrm>
            <a:off x="6382512" y="4401534"/>
            <a:ext cx="2523744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C.船桨</a:t>
            </a:r>
            <a:endParaRPr lang="en-US" altLang="zh-CN" sz="2800"/>
          </a:p>
        </p:txBody>
      </p:sp>
      <p:pic>
        <p:nvPicPr>
          <p:cNvPr id="10" name="QC_6_BD.30_8#b35b67180.choice_image?htil=1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6256" y="2581878"/>
            <a:ext cx="231343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QC_6_BD.30_9#b35b67180?htil=1&amp;vcp=1&amp;vop=1&amp;vis=1&amp;pid=fa4dc01c2&amp;color=0,0,0&amp;vtp=1&amp;bbb=1" title=""/>
          <p:cNvSpPr/>
          <p:nvPr/>
        </p:nvSpPr>
        <p:spPr>
          <a:xfrm>
            <a:off x="8906256" y="4401534"/>
            <a:ext cx="23500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D.托盘天平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32_1#8e9ced592?iti=3&amp;htil=3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3005" y="1554956"/>
            <a:ext cx="4151376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2_2#8e9ced592?iti=3&amp;htil=3&amp;vcp=1&amp;vop=1&amp;vis=1&amp;pid=fa4dc01c2&amp;color=0,0,0&amp;vtp=1&amp;bbb=1" title=""/>
          <p:cNvSpPr/>
          <p:nvPr/>
        </p:nvSpPr>
        <p:spPr>
          <a:xfrm>
            <a:off x="8553386" y="473592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图15-3</a:t>
            </a:r>
            <a:endParaRPr lang="en-US" altLang="zh-CN" sz="2800"/>
          </a:p>
        </p:txBody>
      </p:sp>
      <p:sp>
        <p:nvSpPr>
          <p:cNvPr id="4" name="QC_6_BD.32_3#8e9ced592?htil=3&amp;vcp=1&amp;vop=1&amp;vis=1&amp;pid=fa4dc01c2&amp;color=0,0,0&amp;vtp=1&amp;bt=1&amp;bbb=1&amp;hb=1" title=""/>
          <p:cNvSpPr/>
          <p:nvPr/>
        </p:nvSpPr>
        <p:spPr>
          <a:xfrm>
            <a:off x="932688" y="1536668"/>
            <a:ext cx="60350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传统文化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）如图15-3所示是《天工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开物》中记载的南方独轮推车。人推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车前进的过程中(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3_1#8e9ced592.bracket?vcp=1&amp;vop=1&amp;vis=1&amp;pid=fa4dc01c2&amp;color=0,0,0&amp;vpa=29&amp;vtp=1" title=""/>
          <p:cNvSpPr/>
          <p:nvPr/>
        </p:nvSpPr>
        <p:spPr>
          <a:xfrm>
            <a:off x="3710019" y="281873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32_4#8e9ced592.choices?htil=3&amp;vcp=1&amp;vop=1&amp;vis=1&amp;pid=fa4dc01c2&amp;color=0,0,0&amp;vtp=1&amp;bbb=1" title=""/>
          <p:cNvSpPr/>
          <p:nvPr/>
        </p:nvSpPr>
        <p:spPr>
          <a:xfrm>
            <a:off x="932688" y="3460908"/>
            <a:ext cx="60350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1254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A.人对车不做功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B.车是定滑轮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1254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C.车是费力杠杆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D.车是省力杠杆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4_1#4fddbe29c?vcp=1&amp;vop=1&amp;vis=1&amp;pid=fa4dc01c2&amp;color=0,0,0&amp;vtp=1&amp;bt=1&amp;bbb=1&amp;hb=1" title=""/>
          <p:cNvSpPr/>
          <p:nvPr/>
        </p:nvSpPr>
        <p:spPr>
          <a:xfrm>
            <a:off x="932688" y="115265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（2025·北京）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如图15-4所示，园艺工人在修剪枝条。关于园艺剪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的使用，下列说法正确的是(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5_1#4fddbe29c.bracket?vcp=1&amp;vop=1&amp;vis=1&amp;pid=fa4dc01c2&amp;color=0,0,0&amp;vpa=30&amp;vtp=1" title=""/>
          <p:cNvSpPr/>
          <p:nvPr/>
        </p:nvSpPr>
        <p:spPr>
          <a:xfrm>
            <a:off x="5495956" y="178701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4_2#4fddbe29c?iti=4&amp;htil=4&amp;vcp=1&amp;vop=1&amp;vis=1&amp;pid=fa4dc01c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4562" y="2454465"/>
            <a:ext cx="2569464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4_3#4fddbe29c?iti=4&amp;htil=4&amp;vcp=1&amp;vop=1&amp;vis=1&amp;pid=fa4dc01c2&amp;color=0,0,0&amp;vtp=1&amp;bbb=1" title=""/>
          <p:cNvSpPr/>
          <p:nvPr/>
        </p:nvSpPr>
        <p:spPr>
          <a:xfrm>
            <a:off x="9293989" y="509454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图15-4</a:t>
            </a:r>
            <a:endParaRPr lang="en-US" altLang="zh-CN" sz="2800"/>
          </a:p>
        </p:txBody>
      </p:sp>
      <p:sp>
        <p:nvSpPr>
          <p:cNvPr id="6" name="QC_6_BD.34_4#4fddbe29c.choices?htil=4&amp;vcp=1&amp;vop=1&amp;vis=1&amp;pid=fa4dc01c2&amp;color=0,0,0&amp;vtp=1&amp;bbb=1" title=""/>
          <p:cNvSpPr/>
          <p:nvPr/>
        </p:nvSpPr>
        <p:spPr>
          <a:xfrm>
            <a:off x="932688" y="2436177"/>
            <a:ext cx="761695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A.园艺剪对枝条的压力是阻力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B.在图示状态使用时园艺剪是费力杠杆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C.把枝条往园艺剪的轴处靠近是为了省力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D.把枝条往园艺剪的轴处靠近是为了增大阻力臂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36_1#d8305ed9c?iti=5&amp;htil=5&amp;vcp=1&amp;vop=1&amp;vis=1&amp;pid=fa4dc01c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0" y="1424527"/>
            <a:ext cx="428853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6_2#d8305ed9c?iti=5&amp;htil=5&amp;vcp=1&amp;vop=1&amp;vis=1&amp;pid=fa4dc01c2&amp;color=0,0,0&amp;vtp=1&amp;bbb=1" title=""/>
          <p:cNvSpPr/>
          <p:nvPr/>
        </p:nvSpPr>
        <p:spPr>
          <a:xfrm>
            <a:off x="8548402" y="423986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图15-5</a:t>
            </a:r>
            <a:endParaRPr lang="en-US" altLang="zh-CN" sz="2800"/>
          </a:p>
        </p:txBody>
      </p:sp>
      <p:sp>
        <p:nvSpPr>
          <p:cNvPr id="4" name="QC_6_BD.36_3#d8305ed9c?htil=5&amp;vcp=1&amp;vop=1&amp;vis=1&amp;pid=fa4dc01c2&amp;color=0,0,0&amp;vtp=1&amp;bt=1&amp;bbb=1&amp;hb=1&amp;hs=1" title=""/>
          <p:cNvSpPr/>
          <p:nvPr/>
        </p:nvSpPr>
        <p:spPr>
          <a:xfrm>
            <a:off x="932688" y="1406239"/>
            <a:ext cx="5897880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（2025·山东）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小明使用筷子夹菜时，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发现可将筷子视为杠杆。他用学过的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杠杆知识对其中一根筷子做了分析，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如图15-5所示。以下选项错误的是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7_1#d8305ed9c.bracket?vcp=1&amp;vop=1&amp;vis=1&amp;pid=fa4dc01c2&amp;color=0,0,0&amp;vpa=31&amp;vtp=1" title=""/>
          <p:cNvSpPr/>
          <p:nvPr/>
        </p:nvSpPr>
        <p:spPr>
          <a:xfrm>
            <a:off x="1209707" y="398370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6_4#d8305ed9c.choices?vcp=1&amp;vop=1&amp;vis=1&amp;pid=fa4dc01c2&amp;color=0,0,0&amp;vtp=1&amp;bbb=1&amp;hs=1" title=""/>
              <p:cNvSpPr/>
              <p:nvPr/>
            </p:nvSpPr>
            <p:spPr>
              <a:xfrm>
                <a:off x="932688" y="4884769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513330"/>
                    <a:tab pos="5254625"/>
                    <a:tab pos="775525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为动力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为动力臂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为阻力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为阻力臂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6_4#d8305ed9c.choices?vcp=1&amp;vop=1&amp;vis=1&amp;pid=fa4dc01c2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84769"/>
                <a:ext cx="10323576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5" t="-62" r="2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BD.36_3#d8305ed9c?htil=5&amp;vcp=1&amp;vop=1&amp;vis=1&amp;pid=fa4dc01c2&amp;color=0,0,0&amp;vtp=1&amp;bt=1&amp;bbb=1&amp;hb=1&amp;hs=1&amp;zzd= 4" title=""/>
          <p:cNvSpPr/>
          <p:nvPr/>
        </p:nvSpPr>
        <p:spPr>
          <a:xfrm>
            <a:off x="4959414" y="4009739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6_BD.36_3#d8305ed9c?htil=5&amp;vcp=1&amp;vop=1&amp;vis=1&amp;pid=fa4dc01c2&amp;color=0,0,0&amp;vtp=1&amp;bt=1&amp;bbb=1&amp;hb=1&amp;hs=1&amp;zzd= 4" title=""/>
          <p:cNvSpPr/>
          <p:nvPr/>
        </p:nvSpPr>
        <p:spPr>
          <a:xfrm>
            <a:off x="5316601" y="4009739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d10ba9cfb?vcp=1&amp;pid=bf5fb3b6f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78738"/>
            <a:ext cx="1143000" cy="466344"/>
          </a:xfrm>
          <a:prstGeom prst="rect">
            <a:avLst/>
          </a:prstGeom>
        </p:spPr>
      </p:pic>
      <p:sp>
        <p:nvSpPr>
          <p:cNvPr id="3" name="C_5_BD#d10ba9cfb?vcp=1&amp;pid=bf5fb3b6f&amp;color=0,0,0&amp;vtp=1&amp;bt=1&amp;bbb=1" title=""/>
          <p:cNvSpPr/>
          <p:nvPr/>
        </p:nvSpPr>
        <p:spPr>
          <a:xfrm>
            <a:off x="932689" y="720000"/>
            <a:ext cx="10323321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其他简单机械</a:t>
            </a:r>
            <a:endParaRPr lang="en-US" altLang="zh-CN" sz="100"/>
          </a:p>
        </p:txBody>
      </p:sp>
      <p:pic>
        <p:nvPicPr>
          <p:cNvPr id="4" name="QC_6_BD.38_1#3f1a896d9?iti=6&amp;htil=6&amp;vcp=1&amp;vop=1&amp;vis=1&amp;pid=d10ba9cf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9281" y="1353349"/>
            <a:ext cx="2140648" cy="29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8_2#3f1a896d9?iti=6&amp;htil=6&amp;vcp=1&amp;vop=1&amp;vis=1&amp;pid=d10ba9cfb&amp;color=0,0,0&amp;vtp=1&amp;bbb=1" title=""/>
          <p:cNvSpPr/>
          <p:nvPr/>
        </p:nvSpPr>
        <p:spPr>
          <a:xfrm>
            <a:off x="9504300" y="4394009"/>
            <a:ext cx="10906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图15-6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8_3#3f1a896d9?htil=6&amp;vcp=1&amp;vop=1&amp;vis=1&amp;pid=d10ba9cfb&amp;color=0,0,0&amp;vtp=1&amp;bbb=1&amp;hb=1" title=""/>
              <p:cNvSpPr/>
              <p:nvPr/>
            </p:nvSpPr>
            <p:spPr>
              <a:xfrm>
                <a:off x="932688" y="1325917"/>
                <a:ext cx="7882128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（2023·四川）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如图15-6所示，用一根绳子绕过定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滑轮，一端拴在钩码上，手执另一端，分别用力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匀速拉起钩码。忽略绳子与滑轮的摩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擦，下列说法正确的是(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8_3#3f1a896d9?htil=6&amp;vcp=1&amp;vop=1&amp;vis=1&amp;pid=d10ba9cf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25917"/>
                <a:ext cx="7882128" cy="2353882"/>
              </a:xfrm>
              <a:prstGeom prst="rect">
                <a:avLst/>
              </a:prstGeom>
              <a:blipFill rotWithShape="1">
                <a:blip r:embed="rId5"/>
                <a:stretch>
                  <a:fillRect l="-6" t="-2" r="-535" b="-2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AN.39_1#3f1a896d9.bracket?vcp=1&amp;vop=1&amp;vis=1&amp;pid=d10ba9cfb&amp;color=0,0,0&amp;vpa=32&amp;vtp=1" title=""/>
          <p:cNvSpPr/>
          <p:nvPr/>
        </p:nvSpPr>
        <p:spPr>
          <a:xfrm>
            <a:off x="4781581" y="3144811"/>
            <a:ext cx="515938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38_4#3f1a896d9.choices?htil=6&amp;vcp=1&amp;vop=1&amp;vis=1&amp;pid=d10ba9cfb&amp;color=0,0,0&amp;vtp=1&amp;bbb=1" title=""/>
              <p:cNvSpPr/>
              <p:nvPr/>
            </p:nvSpPr>
            <p:spPr>
              <a:xfrm>
                <a:off x="932688" y="3660939"/>
                <a:ext cx="7882128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的大小相等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最大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最大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最大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38_4#3f1a896d9.choices?htil=6&amp;vcp=1&amp;vop=1&amp;vis=1&amp;pid=d10ba9cf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60939"/>
                <a:ext cx="7882128" cy="2353882"/>
              </a:xfrm>
              <a:prstGeom prst="rect">
                <a:avLst/>
              </a:prstGeom>
              <a:blipFill rotWithShape="1">
                <a:blip r:embed="rId6"/>
                <a:stretch>
                  <a:fillRect l="-6" t="-7" r="5" b="-2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0_1#fdd73c28e?vcp=1&amp;vop=1&amp;vis=1&amp;pid=d10ba9cfb&amp;color=0,0,0&amp;vtp=1&amp;bt=1&amp;bbb=1&amp;hb=1" title=""/>
              <p:cNvSpPr/>
              <p:nvPr/>
            </p:nvSpPr>
            <p:spPr>
              <a:xfrm>
                <a:off x="932688" y="81237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（2024·肇庆）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如图15-7所示，美丽乡村建设的工地上，工人使用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一个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（选填“定”或“动”）滑轮匀速提升重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的建筑材料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（不计滑轮重、绳重和摩擦），则人的拉力为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0_1#fdd73c28e?vcp=1&amp;vop=1&amp;vis=1&amp;pid=d10ba9cf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237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-1000" b="-3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1_1#fdd73c28e.blank?vcp=1&amp;vop=1&amp;vis=1&amp;pid=d10ba9cfb&amp;color=0,0,0&amp;vpa=33&amp;vtp=1" title=""/>
          <p:cNvSpPr/>
          <p:nvPr/>
        </p:nvSpPr>
        <p:spPr>
          <a:xfrm>
            <a:off x="1657382" y="142959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</a:t>
            </a:r>
            <a:endParaRPr lang="en-US" altLang="zh-CN" sz="2800"/>
          </a:p>
        </p:txBody>
      </p:sp>
      <p:sp>
        <p:nvSpPr>
          <p:cNvPr id="4" name="QB_6_AN.43_1#fdd73c28e.blank?vcp=1&amp;vop=1&amp;vis=1&amp;pid=d10ba9cfb&amp;color=0,0,0&amp;vpa=34&amp;vtp=1&amp;bbb=1" title=""/>
          <p:cNvSpPr/>
          <p:nvPr/>
        </p:nvSpPr>
        <p:spPr>
          <a:xfrm>
            <a:off x="8086757" y="2056339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150</a:t>
            </a:r>
            <a:endParaRPr lang="en-US" altLang="zh-CN" sz="2800"/>
          </a:p>
        </p:txBody>
      </p:sp>
      <p:pic>
        <p:nvPicPr>
          <p:cNvPr id="5" name="QB_6_BD.42_1#fdd73c28e?iti=7&amp;vcp=1&amp;vop=1&amp;vis=1&amp;pid=d10ba9cf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3128" y="2790526"/>
            <a:ext cx="1271843" cy="25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42_2#fdd73c28e?iti=7&amp;vcp=1&amp;vop=1&amp;vis=1&amp;pid=d10ba9cfb&amp;color=0,0,0&amp;vtp=1&amp;bbb=1" title=""/>
          <p:cNvSpPr/>
          <p:nvPr/>
        </p:nvSpPr>
        <p:spPr>
          <a:xfrm>
            <a:off x="5553744" y="547863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ac5cfaae.fixed?vcp=1&amp;pid=1610486d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eac5cfaae.fixed?vcp=1&amp;pid=1610486d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eac5cfaae.fixed?vcp=1&amp;pid=1610486d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1610486d7?lid=02fdab155&amp;cid=02fdab155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1610486d7?lid=02fdab155&amp;cid=02fdab155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1610486d7?lid=02fdab155&amp;cid=02fdab155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1610486d7?lid=2631e322f&amp;cid=2631e322f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1610486d7?lid=2631e322f&amp;cid=2631e322f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1610486d7?lid=2631e322f&amp;cid=2631e322f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1610486d7?lid=bf5fb3b6f&amp;cid=bf5fb3b6f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1610486d7?lid=bf5fb3b6f&amp;cid=bf5fb3b6f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1610486d7?lid=bf5fb3b6f&amp;cid=bf5fb3b6f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1610486d7?lid=eac5cfaae&amp;cid=eac5cfaae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1610486d7?lid=eac5cfaae&amp;cid=eac5cfaae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1610486d7?lid=eac5cfaae&amp;cid=eac5cfaae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1610486d7?lid=a66dd2f61&amp;cid=a66dd2f61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1610486d7?lid=a66dd2f61&amp;cid=a66dd2f61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1610486d7?lid=a66dd2f61&amp;cid=a66dd2f61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1610486d7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1610486d7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1610486d7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44_1#52cce0fb8?iti=8&amp;htil=7&amp;vcp=1&amp;vop=1&amp;vis=1&amp;pid=eac5cfaa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272" y="1413223"/>
            <a:ext cx="2898648" cy="3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44_2#52cce0fb8?iti=8&amp;htil=7&amp;vcp=1&amp;vop=1&amp;vis=1&amp;pid=eac5cfaae&amp;color=0,0,0&amp;vtp=1&amp;bbb=1" title=""/>
          <p:cNvSpPr/>
          <p:nvPr/>
        </p:nvSpPr>
        <p:spPr>
          <a:xfrm>
            <a:off x="9178289" y="486406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44_3#52cce0fb8?htil=7&amp;vcp=1&amp;vop=1&amp;vis=1&amp;pid=eac5cfaae&amp;color=0,0,0&amp;vtp=1&amp;bt=1&amp;bbb=1&amp;hb=1" title=""/>
              <p:cNvSpPr/>
              <p:nvPr/>
            </p:nvSpPr>
            <p:spPr>
              <a:xfrm>
                <a:off x="932688" y="1394936"/>
                <a:ext cx="7287768" cy="18922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（2025·改编题）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如图15-8所示，用剪刀将一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张纸片缓慢地一刀剪断的过程中，阻力臂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阻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的变化情况是(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44_3#52cce0fb8?htil=7&amp;vcp=1&amp;vop=1&amp;vis=1&amp;pid=eac5cfa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94936"/>
                <a:ext cx="7287768" cy="1892237"/>
              </a:xfrm>
              <a:prstGeom prst="rect">
                <a:avLst/>
              </a:prstGeom>
              <a:blipFill rotWithShape="1">
                <a:blip r:embed="rId4"/>
                <a:stretch>
                  <a:fillRect l="-7" t="-25" r="5" b="-4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45_1#52cce0fb8.bracket?vcp=1&amp;vop=1&amp;vis=1&amp;pid=eac5cfaae&amp;color=0,0,0&amp;vpa=35&amp;vtp=1" title=""/>
          <p:cNvSpPr/>
          <p:nvPr/>
        </p:nvSpPr>
        <p:spPr>
          <a:xfrm>
            <a:off x="4545489" y="2683860"/>
            <a:ext cx="515938" cy="5868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44_4#52cce0fb8.choices?htil=7&amp;vcp=1&amp;vop=1&amp;vis=1&amp;pid=eac5cfaae&amp;color=0,0,0&amp;vtp=1&amp;bbb=1" title=""/>
              <p:cNvSpPr/>
              <p:nvPr/>
            </p:nvSpPr>
            <p:spPr>
              <a:xfrm>
                <a:off x="932688" y="3292633"/>
                <a:ext cx="7287768" cy="1269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  <a:tabLst>
                    <a:tab pos="375158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阻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动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变大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阻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不变</a:t>
                </a:r>
                <a:endParaRPr lang="en-US" altLang="zh-CN" sz="2800"/>
              </a:p>
              <a:p>
                <a:pPr latinLnBrk="1">
                  <a:lnSpc>
                    <a:spcPts val="5200"/>
                  </a:lnSpc>
                  <a:tabLst>
                    <a:tab pos="375158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阻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变大，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动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不变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阻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变大，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变大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44_4#52cce0fb8.choices?htil=7&amp;vcp=1&amp;vop=1&amp;vis=1&amp;pid=eac5cfaa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292633"/>
                <a:ext cx="7287768" cy="1269937"/>
              </a:xfrm>
              <a:prstGeom prst="rect">
                <a:avLst/>
              </a:prstGeom>
              <a:blipFill rotWithShape="1">
                <a:blip r:embed="rId5"/>
                <a:stretch>
                  <a:fillRect l="-7" t="-12" r="5" b="-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46_1#54f053faa?iti=9&amp;htil=8&amp;vcp=1&amp;vop=1&amp;vis=1&amp;pid=eac5cfaae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4828" y="1448021"/>
            <a:ext cx="246888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46_2#54f053faa?iti=9&amp;htil=8&amp;vcp=1&amp;vop=1&amp;vis=1&amp;pid=eac5cfaae&amp;color=0,0,0&amp;vtp=1&amp;bbb=1" title=""/>
          <p:cNvSpPr/>
          <p:nvPr/>
        </p:nvSpPr>
        <p:spPr>
          <a:xfrm>
            <a:off x="9343962" y="3495261"/>
            <a:ext cx="1090612" cy="867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图15-9</a:t>
            </a:r>
            <a:endParaRPr lang="en-US" altLang="zh-CN" sz="2800"/>
          </a:p>
        </p:txBody>
      </p:sp>
      <p:sp>
        <p:nvSpPr>
          <p:cNvPr id="4" name="QC_5_BD.46_3#54f053faa?htil=8&amp;vcp=1&amp;vop=1&amp;vis=1&amp;pid=eac5cfaae&amp;color=0,0,0&amp;vtp=1&amp;bt=1&amp;bbb=1&amp;hb=1&amp;hs=1" title=""/>
          <p:cNvSpPr/>
          <p:nvPr/>
        </p:nvSpPr>
        <p:spPr>
          <a:xfrm>
            <a:off x="932688" y="1365725"/>
            <a:ext cx="7717536" cy="2030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（2025·烟台）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如图15-9所示为我国古人运送巨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木的劳动情境示意图。他们通过横杆、支架、石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块等将巨木一端抬起，垫上圆木，以便将其移到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其他地方。下列有关说法正确的是(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5_AN.47_1#54f053faa.bracket?vcp=1&amp;vop=1&amp;vis=1&amp;pid=eac5cfaae&amp;color=0,0,0&amp;vpa=36&amp;vtp=1" title=""/>
          <p:cNvSpPr/>
          <p:nvPr/>
        </p:nvSpPr>
        <p:spPr>
          <a:xfrm>
            <a:off x="6567520" y="2921539"/>
            <a:ext cx="515938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6" name="QC_5_BD.46_4#54f053faa.choices?vcp=1&amp;vop=1&amp;vis=1&amp;pid=eac5cfaae&amp;color=0,0,0&amp;vtp=1&amp;bbb=1&amp;hs=1" title=""/>
          <p:cNvSpPr/>
          <p:nvPr/>
        </p:nvSpPr>
        <p:spPr>
          <a:xfrm>
            <a:off x="932688" y="3431001"/>
            <a:ext cx="10323576" cy="2030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A.巨木下垫圆木是为了增大摩擦</a:t>
            </a:r>
            <a:endParaRPr lang="en-US" altLang="zh-CN" sz="2800"/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B.支架下垫上面积较大的石块是为了增大压强</a:t>
            </a:r>
            <a:endParaRPr lang="en-US" altLang="zh-CN" sz="2800"/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C.人的位置远离支架可以更容易将巨木抬起</a:t>
            </a:r>
            <a:endParaRPr lang="en-US" altLang="zh-CN" sz="2800"/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D.支架的位置远离巨木可以更容易将巨木抬起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48_1#3f50a6de5?vcp=1&amp;vop=1&amp;vis=1&amp;pid=eac5cfaae&amp;color=0,0,0&amp;vtp=1&amp;bt=1&amp;bbb=1&amp;hb=1" title=""/>
              <p:cNvSpPr/>
              <p:nvPr/>
            </p:nvSpPr>
            <p:spPr>
              <a:xfrm>
                <a:off x="932688" y="827246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（2023·天津）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如图15-10甲所示是我国古代汲水装置——桔槔，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如图15-10乙所示是它水平静止时的简化模型，该装置是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（填简单机械名称）；此时配重物重力为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，水桶重力为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，若不计杆重，则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48_1#3f50a6de5?vcp=1&amp;vop=1&amp;vis=1&amp;pid=eac5cfa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27246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48_2#3f50a6de5?iti=10&amp;vcp=1&amp;vop=1&amp;vis=1&amp;pid=eac5cfaa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3904" y="3453098"/>
            <a:ext cx="4590288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48_3#3f50a6de5?iti=10&amp;vcp=1&amp;vop=1&amp;vis=1&amp;pid=eac5cfaae&amp;color=0,0,0&amp;vtp=1&amp;bbb=1" title=""/>
          <p:cNvSpPr/>
          <p:nvPr/>
        </p:nvSpPr>
        <p:spPr>
          <a:xfrm>
            <a:off x="5464842" y="546376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图15-10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5_AN.49_1#3f50a6de5.blank?vcp=1&amp;vop=1&amp;vis=1&amp;pid=eac5cfaae&amp;color=0,0,0&amp;vpa=37&amp;vtp=1&amp;bbb=1" title=""/>
          <p:cNvSpPr/>
          <p:nvPr/>
        </p:nvSpPr>
        <p:spPr>
          <a:xfrm>
            <a:off x="9631395" y="144446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5_AN.50_1#3f50a6de5.blank?vcp=1&amp;vop=1&amp;vis=1&amp;pid=eac5cfaae&amp;color=0,0,0&amp;vpa=38&amp;vtp=1&amp;bbb=1" title=""/>
              <p:cNvSpPr/>
              <p:nvPr/>
            </p:nvSpPr>
            <p:spPr>
              <a:xfrm>
                <a:off x="6996620" y="2844069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5_AN.50_1#3f50a6de5.blank?vcp=1&amp;vop=1&amp;vis=1&amp;pid=eac5cfaae&amp;color=0,0,0&amp;vpa=3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620" y="2844069"/>
                <a:ext cx="75933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5" t="-131" r="8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51_1#56d9de9bd?vcp=1&amp;vop=1&amp;vis=1&amp;pid=eac5cfaae&amp;color=0,0,0&amp;vtp=1&amp;bt=1&amp;bbb=1" title=""/>
          <p:cNvSpPr/>
          <p:nvPr/>
        </p:nvSpPr>
        <p:spPr>
          <a:xfrm>
            <a:off x="932688" y="117754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某实验小组做“探究杠杆的平衡条件”实验。</a:t>
            </a:r>
            <a:endParaRPr lang="en-US" altLang="zh-CN" sz="2800"/>
          </a:p>
        </p:txBody>
      </p:sp>
      <p:pic>
        <p:nvPicPr>
          <p:cNvPr id="3" name="QO_5_BD.51_2#56d9de9bd?iti=11&amp;vcp=1&amp;vop=1&amp;vis=1&amp;pid=eac5cfaa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872" y="1869186"/>
            <a:ext cx="73792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1_3#56d9de9bd?iti=11&amp;vcp=1&amp;vop=1&amp;vis=1&amp;pid=eac5cfaae&amp;color=0,0,0&amp;vtp=1&amp;bbb=1" title=""/>
          <p:cNvSpPr/>
          <p:nvPr/>
        </p:nvSpPr>
        <p:spPr>
          <a:xfrm>
            <a:off x="5470080" y="3824986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图15-11</a:t>
            </a:r>
            <a:endParaRPr lang="en-US" altLang="zh-CN" sz="2800"/>
          </a:p>
        </p:txBody>
      </p:sp>
      <p:sp>
        <p:nvSpPr>
          <p:cNvPr id="5" name="QB_6_BD.52_1#e1d777362?vcp=1&amp;vop=1&amp;vis=1&amp;pid=56d9de9bd&amp;color=0,0,0&amp;vtp=1&amp;bbb=1&amp;hb=1" title=""/>
          <p:cNvSpPr/>
          <p:nvPr/>
        </p:nvSpPr>
        <p:spPr>
          <a:xfrm>
            <a:off x="932688" y="446957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实验前，若杠杆静止时的位置如图15-11甲所示，则需要将杠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杆左端的螺母向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调节，使杠杆在水平位置平衡。</a:t>
            </a:r>
            <a:endParaRPr lang="en-US" altLang="zh-CN" sz="2800"/>
          </a:p>
        </p:txBody>
      </p:sp>
      <p:sp>
        <p:nvSpPr>
          <p:cNvPr id="6" name="QB_6_AN.53_1#e1d777362.blank?vcp=1&amp;vop=1&amp;vis=1&amp;pid=56d9de9bd&amp;color=0,0,0&amp;vpa=39&amp;vtp=1" title=""/>
          <p:cNvSpPr/>
          <p:nvPr/>
        </p:nvSpPr>
        <p:spPr>
          <a:xfrm>
            <a:off x="3443319" y="506583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左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54_1#847cdb7a4?iti=12&amp;htil=9&amp;vcp=1&amp;vop=1&amp;vis=1&amp;visfb=1&amp;pid=56d9de9bd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4200" y="1274286"/>
            <a:ext cx="5413248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54_2#847cdb7a4?iti=12&amp;htil=9&amp;vcp=1&amp;vop=1&amp;vis=1&amp;visfb=1&amp;pid=56d9de9bd&amp;color=0,0,0&amp;vtp=1&amp;bbb=1" title=""/>
          <p:cNvSpPr/>
          <p:nvPr/>
        </p:nvSpPr>
        <p:spPr>
          <a:xfrm>
            <a:off x="7746428" y="2763742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54_3#847cdb7a4?htil=9&amp;vcp=1&amp;vop=1&amp;vis=1&amp;pid=56d9de9bd&amp;color=0,0,0&amp;vtp=1&amp;bt=1&amp;bbb=1&amp;hb=1&amp;hs=1" title=""/>
              <p:cNvSpPr/>
              <p:nvPr/>
            </p:nvSpPr>
            <p:spPr>
              <a:xfrm>
                <a:off x="932688" y="1255998"/>
                <a:ext cx="477316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实验操作中，在杠杆两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侧挂上不同数量的钩码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（每个钩码所受重力均为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），移动钩码位置，使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54_3#847cdb7a4?htil=9&amp;vcp=1&amp;vop=1&amp;vis=1&amp;pid=56d9de9b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5998"/>
                <a:ext cx="4773168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11" t="-24" r="8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55_1#847cdb7a4.blank?vcp=1&amp;vop=1&amp;vis=1&amp;pid=56d9de9bd&amp;color=0,0,0&amp;vpa=40&amp;vtp=1" title=""/>
          <p:cNvSpPr/>
          <p:nvPr/>
        </p:nvSpPr>
        <p:spPr>
          <a:xfrm>
            <a:off x="1300195" y="4998815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/>
          </a:p>
        </p:txBody>
      </p:sp>
      <p:sp>
        <p:nvSpPr>
          <p:cNvPr id="6" name="QB_6_AN.56_1#847cdb7a4.blank?vcp=1&amp;vop=1&amp;vis=1&amp;pid=56d9de9bd&amp;color=0,0,0&amp;vpa=41&amp;vtp=1&amp;bbb=1" title=""/>
          <p:cNvSpPr/>
          <p:nvPr/>
        </p:nvSpPr>
        <p:spPr>
          <a:xfrm>
            <a:off x="5915501" y="4998815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15.0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6_BD.54_3#847cdb7a4?htil=9&amp;vcp=1&amp;vop=1&amp;vis=1&amp;pid=56d9de9bd&amp;color=0,0,0&amp;vtp=1&amp;bt=1&amp;bbb=1&amp;hb=1&amp;hs=1" title=""/>
              <p:cNvSpPr/>
              <p:nvPr/>
            </p:nvSpPr>
            <p:spPr>
              <a:xfrm>
                <a:off x="932688" y="3754850"/>
                <a:ext cx="10320018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杠杆重新水平平衡，如图15-11乙所示，施加在杠杆右侧的力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，读出其对应的力臂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，施加在杠杆左侧的力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，读出其对应的力臂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6_BD.54_3#847cdb7a4?htil=9&amp;vcp=1&amp;vop=1&amp;vis=1&amp;pid=56d9de9b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54850"/>
                <a:ext cx="10320018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5" t="-5" r="5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7_1#7c3e7b9ce?vcp=1&amp;vop=1&amp;vis=1&amp;pid=56d9de9bd&amp;color=0,0,0&amp;mp=1&amp;vtp=1&amp;bt=1&amp;bbb=1&amp;hb=1" title=""/>
              <p:cNvSpPr/>
              <p:nvPr/>
            </p:nvSpPr>
            <p:spPr>
              <a:xfrm>
                <a:off x="932688" y="720000"/>
                <a:ext cx="10323576" cy="117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改变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，相应调节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，再做几次实验，分析记录的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数据得到杠杆的平衡条件是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57_1#7c3e7b9ce?vcp=1&amp;vop=1&amp;vis=1&amp;pid=56d9de9b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179132"/>
              </a:xfrm>
              <a:prstGeom prst="rect">
                <a:avLst/>
              </a:prstGeom>
              <a:blipFill rotWithShape="1">
                <a:blip r:embed="rId3"/>
                <a:stretch>
                  <a:fillRect l="-5" t="-46" r="2" b="-5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58_1#7c3e7b9ce.blank?vcp=1&amp;vop=1&amp;vis=1&amp;pid=56d9de9bd&amp;color=0,0,0&amp;mp=1&amp;vpa=42&amp;vtp=1&amp;bbb=1" title=""/>
              <p:cNvSpPr/>
              <p:nvPr/>
            </p:nvSpPr>
            <p:spPr>
              <a:xfrm>
                <a:off x="5178456" y="1411198"/>
                <a:ext cx="4810125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动力×动力臂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阻力×阻力臂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QB_6_AN.58_1#7c3e7b9ce.blank?vcp=1&amp;vop=1&amp;vis=1&amp;pid=56d9de9bd&amp;color=0,0,0&amp;mp=1&amp;vpa=4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56" y="1411198"/>
                <a:ext cx="4810125" cy="420307"/>
              </a:xfrm>
              <a:prstGeom prst="rect">
                <a:avLst/>
              </a:prstGeom>
              <a:blipFill rotWithShape="1">
                <a:blip r:embed="rId4"/>
                <a:stretch>
                  <a:fillRect l="-1" t="-54" r="1" b="-5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BD.59_1#da40cb8d0?vcp=1&amp;vop=1&amp;vis=1&amp;pid=56d9de9bd&amp;color=0,0,0&amp;vtp=1&amp;bbb=1&amp;hb=1" title=""/>
          <p:cNvSpPr/>
          <p:nvPr/>
        </p:nvSpPr>
        <p:spPr>
          <a:xfrm>
            <a:off x="932688" y="1971522"/>
            <a:ext cx="10323576" cy="181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用木棒撬动大石头时，固定支点位置后，如图15-11丙所示，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要想用较小的力撬动这块大石头，应将支点到手施力的作用线的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距离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（选填“增大”或“减小”）。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6_AN.60_1#da40cb8d0.blank?vcp=1&amp;vop=1&amp;vis=1&amp;pid=56d9de9bd&amp;color=0,0,0&amp;vpa=43&amp;vtp=1&amp;bbb=1" title=""/>
          <p:cNvSpPr/>
          <p:nvPr/>
        </p:nvSpPr>
        <p:spPr>
          <a:xfrm>
            <a:off x="1657382" y="3190151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6" name="QB_6_BD.59_2#da40cb8d0?iti=13&amp;vcp=1&amp;vop=1&amp;vis=1&amp;visfb=1&amp;pid=56d9de9bd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6392" y="3919892"/>
            <a:ext cx="592531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59_3#da40cb8d0?iti=13&amp;vcp=1&amp;vop=1&amp;vis=1&amp;visfb=1&amp;pid=56d9de9bd&amp;color=0,0,0&amp;vtp=1&amp;bbb=1" title=""/>
          <p:cNvSpPr/>
          <p:nvPr/>
        </p:nvSpPr>
        <p:spPr>
          <a:xfrm>
            <a:off x="5474653" y="5509932"/>
            <a:ext cx="1248791" cy="5574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图15-11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66dd2f61.fixed?vcp=1&amp;pid=1610486d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a66dd2f61.fixed?vcp=1&amp;pid=1610486d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a66dd2f61.fixed?vcp=1&amp;pid=1610486d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61_1#7253483d7?vcp=1&amp;vop=1&amp;vis=1&amp;pid=a66dd2f61&amp;color=0,0,0&amp;vtp=1&amp;bt=1&amp;bbb=1" title=""/>
          <p:cNvSpPr/>
          <p:nvPr/>
        </p:nvSpPr>
        <p:spPr>
          <a:xfrm>
            <a:off x="932688" y="249605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升旗时，利用旗杆顶部的定滑轮可以(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62_1#7253483d7.bracket?vcp=1&amp;vop=1&amp;vis=1&amp;pid=a66dd2f61&amp;color=0,0,0&amp;vpa=44&amp;vtp=1" title=""/>
          <p:cNvSpPr/>
          <p:nvPr/>
        </p:nvSpPr>
        <p:spPr>
          <a:xfrm>
            <a:off x="9450420" y="2492248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4" name="QC_5_BD.61_2#7253483d7.choices?vcp=1&amp;vop=1&amp;vis=1&amp;pid=a66dd2f61&amp;color=0,0,0&amp;vtp=1&amp;bbb=1" title=""/>
          <p:cNvSpPr/>
          <p:nvPr/>
        </p:nvSpPr>
        <p:spPr>
          <a:xfrm>
            <a:off x="932688" y="313836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A.省力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B.省功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C.省距离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D.改变拉力方向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3_1#a05ebf2b9?iti=14&amp;htil=10&amp;vcp=1&amp;vop=1&amp;vis=1&amp;pid=a66dd2f6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301" y="1673828"/>
            <a:ext cx="377647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3_2#a05ebf2b9?iti=14&amp;htil=10&amp;vcp=1&amp;vop=1&amp;vis=1&amp;pid=a66dd2f61&amp;color=0,0,0&amp;vtp=1&amp;bbb=1" title=""/>
          <p:cNvSpPr/>
          <p:nvPr/>
        </p:nvSpPr>
        <p:spPr>
          <a:xfrm>
            <a:off x="8611331" y="463165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图15-12</a:t>
            </a:r>
            <a:endParaRPr lang="en-US" altLang="zh-CN" sz="2800"/>
          </a:p>
        </p:txBody>
      </p:sp>
      <p:sp>
        <p:nvSpPr>
          <p:cNvPr id="4" name="QC_5_BD.63_3#a05ebf2b9?htil=10&amp;vcp=1&amp;vop=1&amp;vis=1&amp;pid=a66dd2f61&amp;color=0,0,0&amp;vtp=1&amp;bt=1&amp;bbb=1&amp;hb=1" title=""/>
          <p:cNvSpPr/>
          <p:nvPr/>
        </p:nvSpPr>
        <p:spPr>
          <a:xfrm>
            <a:off x="932688" y="1655540"/>
            <a:ext cx="6419088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如图15-12所示为某款剪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刀的示意图。握住手柄修剪树枝时，剪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刀可视为杠杆，该杠杆的特点是(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5_AN.64_1#a05ebf2b9.bracket?vcp=1&amp;vop=1&amp;vis=1&amp;pid=a66dd2f61&amp;color=0,0,0&amp;vpa=45&amp;vtp=1" title=""/>
          <p:cNvSpPr/>
          <p:nvPr/>
        </p:nvSpPr>
        <p:spPr>
          <a:xfrm>
            <a:off x="6210331" y="293760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5_BD.63_4#a05ebf2b9.choices?htil=10&amp;vcp=1&amp;vop=1&amp;vis=1&amp;pid=a66dd2f61&amp;color=0,0,0&amp;vtp=1&amp;bbb=1" title=""/>
          <p:cNvSpPr/>
          <p:nvPr/>
        </p:nvSpPr>
        <p:spPr>
          <a:xfrm>
            <a:off x="932688" y="3571970"/>
            <a:ext cx="641908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1582420"/>
                <a:tab pos="3126740"/>
                <a:tab pos="469646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A.省力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B.费力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C.省功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D.省距离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65_1#fdd03b952?vcp=1&amp;vop=1&amp;vis=1&amp;pid=a66dd2f61&amp;color=0,0,0&amp;vtp=1&amp;bt=1&amp;bbb=1&amp;hb=1" title=""/>
          <p:cNvSpPr/>
          <p:nvPr/>
        </p:nvSpPr>
        <p:spPr>
          <a:xfrm>
            <a:off x="932688" y="101952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杠杆在如图15-13所示位置静止，此时杠杆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（选填“是”或“不是”）处于平衡状态。调节杠杆两端的螺母，使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杠杆保持水平并静止，此操作可方便测量力臂，原因是此时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5_AN.66_1#fdd03b952.blank?vcp=1&amp;vop=1&amp;vis=1&amp;pid=a66dd2f61&amp;color=0,0,0&amp;vpa=46&amp;vtp=1" title=""/>
          <p:cNvSpPr/>
          <p:nvPr/>
        </p:nvSpPr>
        <p:spPr>
          <a:xfrm>
            <a:off x="10013982" y="98904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</a:t>
            </a:r>
            <a:endParaRPr lang="en-US" altLang="zh-CN" sz="2800"/>
          </a:p>
        </p:txBody>
      </p:sp>
      <p:sp>
        <p:nvSpPr>
          <p:cNvPr id="4" name="QB_5_AN.68_1#fdd03b952.blank?vcp=1&amp;vop=1&amp;vis=1&amp;pid=a66dd2f61&amp;color=0,0,0&amp;vpa=47&amp;vtp=1&amp;bbb=1&amp;hb=1" title=""/>
          <p:cNvSpPr/>
          <p:nvPr/>
        </p:nvSpPr>
        <p:spPr>
          <a:xfrm>
            <a:off x="932689" y="2284444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力臂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在杠杆上，便于直接从杠杆上读出</a:t>
            </a:r>
            <a:endParaRPr lang="en-US" altLang="zh-CN" sz="2800"/>
          </a:p>
        </p:txBody>
      </p:sp>
      <p:pic>
        <p:nvPicPr>
          <p:cNvPr id="5" name="QB_5_BD.67_1#fdd03b952?iti=15&amp;vcp=1&amp;vop=1&amp;vis=1&amp;pid=a66dd2f6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2040" y="3637248"/>
            <a:ext cx="2404872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BD.67_2#fdd03b952?iti=15&amp;vcp=1&amp;vop=1&amp;vis=1&amp;pid=a66dd2f61&amp;color=0,0,0&amp;vtp=1&amp;bbb=1" title=""/>
          <p:cNvSpPr/>
          <p:nvPr/>
        </p:nvSpPr>
        <p:spPr>
          <a:xfrm>
            <a:off x="5460270" y="530958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图15-13</a:t>
            </a:r>
            <a:endParaRPr lang="en-US" altLang="zh-CN" sz="28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065000" y="10236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2fdab155.fixed?vcp=1&amp;pid=1610486d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02fdab155.fixed?vcp=1&amp;pid=1610486d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02fdab155.fixed?vcp=1&amp;pid=1610486d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69_1#bc76d355f?vcp=1&amp;vop=1&amp;vis=1&amp;pid=a66dd2f61&amp;color=0,0,0&amp;vtp=1&amp;bt=1&amp;bbb=1&amp;hb=1" title=""/>
          <p:cNvSpPr/>
          <p:nvPr/>
        </p:nvSpPr>
        <p:spPr>
          <a:xfrm>
            <a:off x="932688" y="782288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明代宋应星在《天工开物》中记载的农业生产汲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水装置——辘轳，沿用至今。如图15-14甲所示是一种辘轳，由具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有共同转动轴的大轮和小轮组成。提水时，用力使大轮转动，小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轮随之转动并缠绕井绳，提起水桶。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3" name="QO_5_BD.69_2#bc76d355f?iti=16&amp;vcp=1&amp;vop=1&amp;vis=1&amp;pid=a66dd2f6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072" y="3370040"/>
            <a:ext cx="647395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9_3#bc76d355f?iti=16&amp;vcp=1&amp;vop=1&amp;vis=1&amp;pid=a66dd2f61&amp;color=0,0,0&amp;vtp=1&amp;bbb=1" title=""/>
          <p:cNvSpPr/>
          <p:nvPr/>
        </p:nvSpPr>
        <p:spPr>
          <a:xfrm>
            <a:off x="5464842" y="550872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70_1#d1cc94bfc?vcp=1&amp;vop=1&amp;vis=1&amp;pid=bc76d355f&amp;color=0,0,0&amp;mp=1&amp;vtp=1&amp;bt=1&amp;bbb=1&amp;hb=1" title=""/>
              <p:cNvSpPr/>
              <p:nvPr/>
            </p:nvSpPr>
            <p:spPr>
              <a:xfrm>
                <a:off x="932688" y="72000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如图15-14甲所示辘轳可视为不等臂杠杆，为方便提水，它是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按照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（选填“省力”或“费力”）杠杆来设计的。用辘轳提水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的某时刻示意图如图15-14乙所示，它的支点是“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”中的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70_1#d1cc94bfc?vcp=1&amp;vop=1&amp;vis=1&amp;pid=bc76d355f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748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71_1#d1cc94bfc.blank?vcp=1&amp;vop=1&amp;vis=1&amp;pid=bc76d355f&amp;color=0,0,0&amp;mp=1&amp;vpa=48&amp;vtp=1&amp;bbb=1" title=""/>
          <p:cNvSpPr/>
          <p:nvPr/>
        </p:nvSpPr>
        <p:spPr>
          <a:xfrm>
            <a:off x="1657382" y="133722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QB_6_AN.73_1#d1cc94bfc.blank?vcp=1&amp;vop=1&amp;vis=1&amp;pid=bc76d355f&amp;color=0,0,0&amp;mp=1&amp;vpa=49&amp;vtp=1&amp;bbb=1" title=""/>
              <p:cNvSpPr/>
              <p:nvPr/>
            </p:nvSpPr>
            <p:spPr>
              <a:xfrm>
                <a:off x="981901" y="2736823"/>
                <a:ext cx="4381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6_AN.73_1#d1cc94bfc.blank?vcp=1&amp;vop=1&amp;vis=1&amp;pid=bc76d355f&amp;color=0,0,0&amp;mp=1&amp;vpa=4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01" y="2736823"/>
                <a:ext cx="438150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4" t="-147" r="44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72_1#d1cc94bfc?iti=17&amp;vcp=1&amp;vop=1&amp;vis=1&amp;visfb=1&amp;pid=bc76d355f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072" y="3345852"/>
            <a:ext cx="647395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72_2#d1cc94bfc?iti=17&amp;vcp=1&amp;vop=1&amp;vis=1&amp;visfb=1&amp;pid=bc76d355f&amp;color=0,0,0&amp;vtp=1&amp;bbb=1" title=""/>
          <p:cNvSpPr/>
          <p:nvPr/>
        </p:nvSpPr>
        <p:spPr>
          <a:xfrm>
            <a:off x="5464842" y="548453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图15-14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74_1#bd5ac0113?vcp=1&amp;vop=1&amp;vis=1&amp;pid=bc76d355f&amp;color=0,0,0&amp;vtp=1&amp;bt=1&amp;bbb=1&amp;hb=1" title=""/>
              <p:cNvSpPr/>
              <p:nvPr/>
            </p:nvSpPr>
            <p:spPr>
              <a:xfrm>
                <a:off x="932688" y="79702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设大轮与小轮的半径比为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，水桶受到的总重力为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使周长为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的大轮转动一圈，水桶匀速上升，井绳对水桶做功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；若要使辘轳静止在图15-14乙所示位置，作用在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点最小的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力应为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。（不计井绳的粗细、自重和摩擦）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74_1#bd5ac0113?vcp=1&amp;vop=1&amp;vis=1&amp;pid=bc76d355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9702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2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75_1#bd5ac0113.blank?vcp=1&amp;vop=1&amp;vis=1&amp;pid=bc76d355f&amp;color=0,0,0&amp;vpa=50&amp;vtp=1&amp;bbb=1" title=""/>
          <p:cNvSpPr/>
          <p:nvPr/>
        </p:nvSpPr>
        <p:spPr>
          <a:xfrm>
            <a:off x="943007" y="2061940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90</a:t>
            </a:r>
            <a:endParaRPr lang="en-US" altLang="zh-CN" sz="2800"/>
          </a:p>
        </p:txBody>
      </p:sp>
      <p:sp>
        <p:nvSpPr>
          <p:cNvPr id="4" name="QB_6_AN.77_1#bd5ac0113.blank?vcp=1&amp;vop=1&amp;vis=1&amp;pid=bc76d355f&amp;color=0,0,0&amp;vpa=51&amp;vtp=1&amp;bbb=1" title=""/>
          <p:cNvSpPr/>
          <p:nvPr/>
        </p:nvSpPr>
        <p:spPr>
          <a:xfrm>
            <a:off x="2014569" y="2688685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30</a:t>
            </a:r>
            <a:endParaRPr lang="en-US" altLang="zh-CN" sz="2800"/>
          </a:p>
        </p:txBody>
      </p:sp>
      <p:pic>
        <p:nvPicPr>
          <p:cNvPr id="5" name="QB_6_BD.76_1#bd5ac0113?iti=18&amp;vcp=1&amp;vop=1&amp;vis=1&amp;visfb=1&amp;pid=bc76d355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512" y="3419316"/>
            <a:ext cx="6272784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76_2#bd5ac0113?iti=18&amp;vcp=1&amp;vop=1&amp;vis=1&amp;visfb=1&amp;pid=bc76d355f&amp;color=0,0,0&amp;vtp=1&amp;bbb=1" title=""/>
          <p:cNvSpPr/>
          <p:nvPr/>
        </p:nvSpPr>
        <p:spPr>
          <a:xfrm>
            <a:off x="5455698" y="549398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78_1#4a965196c?vcp=1&amp;vop=1&amp;vis=1&amp;pid=bc76d355f&amp;color=0,0,0&amp;vtp=1&amp;bt=1&amp;bbb=1&amp;hb=1" title=""/>
          <p:cNvSpPr/>
          <p:nvPr/>
        </p:nvSpPr>
        <p:spPr>
          <a:xfrm>
            <a:off x="932688" y="140458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如图15-14丙所示水龙头开关的设计也应用了同样的原理，为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了更省力，开关应选用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（选填“①”或“②”）。</a:t>
            </a:r>
            <a:endParaRPr lang="en-US" altLang="zh-CN" sz="2800"/>
          </a:p>
        </p:txBody>
      </p:sp>
      <p:sp>
        <p:nvSpPr>
          <p:cNvPr id="3" name="QB_6_AN.79_1#4a965196c.blank?vcp=1&amp;vop=1&amp;vis=1&amp;pid=bc76d355f&amp;color=0,0,0&amp;vpa=52&amp;vtp=1" title=""/>
          <p:cNvSpPr/>
          <p:nvPr/>
        </p:nvSpPr>
        <p:spPr>
          <a:xfrm>
            <a:off x="4514881" y="200085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</a:t>
            </a:r>
            <a:endParaRPr lang="en-US" altLang="zh-CN" sz="2800"/>
          </a:p>
        </p:txBody>
      </p:sp>
      <p:pic>
        <p:nvPicPr>
          <p:cNvPr id="4" name="QB_6_BD.78_2#4a965196c?iti=19&amp;vcp=1&amp;vop=1&amp;vis=1&amp;visfb=1&amp;pid=bc76d355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072" y="2742025"/>
            <a:ext cx="647395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78_3#4a965196c?iti=19&amp;vcp=1&amp;vop=1&amp;vis=1&amp;visfb=1&amp;pid=bc76d355f&amp;color=0,0,0&amp;vtp=1&amp;bbb=1" title=""/>
          <p:cNvSpPr/>
          <p:nvPr/>
        </p:nvSpPr>
        <p:spPr>
          <a:xfrm>
            <a:off x="5464842" y="488070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85668532f?colgroup=5,22&amp;vcp=1&amp;pid=02fdab155&amp;color=0,0,0&amp;vtp=1&amp;bt=1&amp;bbb=1&amp;hb=1" title=""/>
          <p:cNvGraphicFramePr>
            <a:graphicFrameLocks noGrp="1"/>
          </p:cNvGraphicFramePr>
          <p:nvPr/>
        </p:nvGraphicFramePr>
        <p:xfrm>
          <a:off x="932688" y="897127"/>
          <a:ext cx="10287000" cy="5063745"/>
        </p:xfrm>
        <a:graphic>
          <a:graphicData uri="http://schemas.openxmlformats.org/drawingml/2006/table">
            <a:tbl>
              <a:tblPr/>
              <a:tblGrid>
                <a:gridCol w="2048256"/>
                <a:gridCol w="941832"/>
                <a:gridCol w="2798064"/>
                <a:gridCol w="3557016"/>
                <a:gridCol w="941832"/>
              </a:tblGrid>
              <a:tr h="2810828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1.知道简单机械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探究并了解杠杆的平衡条件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2.能说出人类使用的一些机械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了解机械的使用对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社会发展的作用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3.查阅资料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了解我国古代水磨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水碓等机械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写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一篇弘扬中华优秀传统文化的调查报告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杠杆平衡条件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轮轴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杠杆平衡条件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滑轮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杠杆平衡条件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631e322f.fixed?vcp=1&amp;pid=1610486d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2631e322f.fixed?vcp=1&amp;pid=1610486d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2631e322f.fixed?vcp=1&amp;pid=1610486d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8c61cb770?vcp=1&amp;pid=2631e322f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8c61cb770?vcp=1&amp;pid=2631e322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杠杆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P_6_BD#3314c89e8?iti=1&amp;htil=1&amp;vcp=1&amp;pid=8c61cb770&amp;color=0,0,0&amp;tib=255,255,255&amp;vtp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8512" y="1369351"/>
            <a:ext cx="2569464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6_BD#3314c89e8?iti=1&amp;htil=1&amp;vcp=1&amp;pid=8c61cb770&amp;color=0,0,0&amp;vtp=1&amp;bbb=1" title=""/>
          <p:cNvSpPr/>
          <p:nvPr/>
        </p:nvSpPr>
        <p:spPr>
          <a:xfrm>
            <a:off x="9407938" y="317884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图15-1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6" name="P_6_BD#3314c89e8?htil=1&amp;vcp=1&amp;pid=8c61cb770&amp;color=0,0,0&amp;vtp=1&amp;bbb=1&amp;hb=1&amp;hs=1" title=""/>
              <p:cNvSpPr/>
              <p:nvPr/>
            </p:nvSpPr>
            <p:spPr>
              <a:xfrm>
                <a:off x="932688" y="1351063"/>
                <a:ext cx="761695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1.如图15-1所示，一根硬棒在力的作用下能绕着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固定点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转动，这根硬棒就是杠杆。杠杆包含支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、阻力、动力臂、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五个要素。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图中支点是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P_6_BD#3314c89e8?htil=1&amp;vcp=1&amp;pid=8c61cb77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7616952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17" r="-4377" b="-2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_6_AN.1_1#3314c89e8.blank?vcp=1&amp;pid=8c61cb770&amp;color=0,0,0&amp;vpa=1&amp;vtp=1&amp;bbb=1" title=""/>
          <p:cNvSpPr/>
          <p:nvPr/>
        </p:nvSpPr>
        <p:spPr>
          <a:xfrm>
            <a:off x="1657382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2_1#3314c89e8.blank?vcp=1&amp;pid=8c61cb770&amp;color=0,0,0&amp;vpa=2&amp;vtp=1&amp;bbb=1" title=""/>
          <p:cNvSpPr/>
          <p:nvPr/>
        </p:nvSpPr>
        <p:spPr>
          <a:xfrm>
            <a:off x="5581681" y="26159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阻力臂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3_1#3314c89e8.blank?vcp=1&amp;pid=8c61cb770&amp;color=0,0,0&amp;vpa=3&amp;vtp=1&amp;bbb=1" title=""/>
              <p:cNvSpPr/>
              <p:nvPr/>
            </p:nvSpPr>
            <p:spPr>
              <a:xfrm>
                <a:off x="2767838" y="3368140"/>
                <a:ext cx="44132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3_1#3314c89e8.blank?vcp=1&amp;pid=8c61cb770&amp;color=0,0,0&amp;vpa=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38" y="3368140"/>
                <a:ext cx="441325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15" t="-24" r="115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_6_BD#3314c89e8?vcp=1&amp;pid=8c61cb770&amp;color=0,0,0&amp;vtp=1&amp;bbb=1&amp;hb=1&amp;hs=1" title=""/>
          <p:cNvSpPr/>
          <p:nvPr/>
        </p:nvSpPr>
        <p:spPr>
          <a:xfrm>
            <a:off x="932688" y="391157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2.如图15-1所示，动力臂是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，它是从支点到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的距离；阻力臂是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，它是从支点到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的距离。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11" name="P_6_AN.4_1#3314c89e8.blank?vcp=1&amp;pid=8c61cb770&amp;color=0,0,0&amp;vpa=4&amp;vtp=1&amp;bbb=1" title=""/>
              <p:cNvSpPr/>
              <p:nvPr/>
            </p:nvSpPr>
            <p:spPr>
              <a:xfrm>
                <a:off x="5128451" y="4001045"/>
                <a:ext cx="1142302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4_1#3314c89e8.blank?vcp=1&amp;pid=8c61cb770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51" y="4001045"/>
                <a:ext cx="1142302" cy="418529"/>
              </a:xfrm>
              <a:prstGeom prst="rect">
                <a:avLst/>
              </a:prstGeom>
              <a:blipFill rotWithShape="1">
                <a:blip r:embed="rId7"/>
                <a:stretch>
                  <a:fillRect l="-17" t="-130" r="11" b="-9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_6_AN.5_1#3314c89e8.blank?vcp=1&amp;pid=8c61cb770&amp;color=0,0,0&amp;vpa=5&amp;vtp=1&amp;bbb=1" title=""/>
          <p:cNvSpPr/>
          <p:nvPr/>
        </p:nvSpPr>
        <p:spPr>
          <a:xfrm>
            <a:off x="8821770" y="3881093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动力作用线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3" name="P_6_AN.6_1#3314c89e8.blank?vcp=1&amp;pid=8c61cb770&amp;color=0,0,0&amp;vpa=6&amp;vtp=1&amp;bbb=1" title=""/>
              <p:cNvSpPr/>
              <p:nvPr/>
            </p:nvSpPr>
            <p:spPr>
              <a:xfrm>
                <a:off x="3852101" y="4625503"/>
                <a:ext cx="1142302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6_1#3314c89e8.blank?vcp=1&amp;pid=8c61cb770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01" y="4625503"/>
                <a:ext cx="1142302" cy="418529"/>
              </a:xfrm>
              <a:prstGeom prst="rect">
                <a:avLst/>
              </a:prstGeom>
              <a:blipFill rotWithShape="1">
                <a:blip r:embed="rId7"/>
                <a:stretch>
                  <a:fillRect l="-17" t="-39" r="11" b="-9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_6_AN.7_1#3314c89e8.blank?vcp=1&amp;pid=8c61cb770&amp;color=0,0,0&amp;vpa=7&amp;vtp=1&amp;bbb=1" title=""/>
          <p:cNvSpPr/>
          <p:nvPr/>
        </p:nvSpPr>
        <p:spPr>
          <a:xfrm>
            <a:off x="7545420" y="4507838"/>
            <a:ext cx="204470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阻力作用线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3314c89e8?vcp=1&amp;pid=8c61cb770&amp;color=0,0,0&amp;vtp=1&amp;bt=1&amp;bbb=1&amp;hb=1" title=""/>
              <p:cNvSpPr/>
              <p:nvPr/>
            </p:nvSpPr>
            <p:spPr>
              <a:xfrm>
                <a:off x="932688" y="873474"/>
                <a:ext cx="10323576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3.杠杆的平衡条件：文字表示是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公式表示是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≠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时，杠杆的平衡被破坏，杠杆将沿力和力臂乘积大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的方向转动。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4.杠杆的分类。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（1）省力杠杆：动力臂比阻力臂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；省力，但费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（2）费力杠杆：动力臂比阻力臂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；费力，但省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（3）等臂杠杆：动力臂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阻力臂；既不省力，也不费距离。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3314c89e8?vcp=1&amp;pid=8c61cb77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73474"/>
                <a:ext cx="10323576" cy="5087557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2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P_6_AN.8_1#3314c89e8.blank?vcp=1&amp;pid=8c61cb770&amp;color=0,0,0&amp;vpa=8&amp;vtp=1&amp;bbb=1" title=""/>
              <p:cNvSpPr/>
              <p:nvPr/>
            </p:nvSpPr>
            <p:spPr>
              <a:xfrm>
                <a:off x="5802344" y="960596"/>
                <a:ext cx="4810125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动力×动力臂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阻力×阻力臂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P_6_AN.8_1#3314c89e8.blank?vcp=1&amp;pid=8c61cb770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344" y="960596"/>
                <a:ext cx="4810125" cy="420307"/>
              </a:xfrm>
              <a:prstGeom prst="rect">
                <a:avLst/>
              </a:prstGeom>
              <a:blipFill rotWithShape="1">
                <a:blip r:embed="rId4"/>
                <a:stretch>
                  <a:fillRect l="-7" t="-113" r="7" b="-5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P_6_AN.9_1#3314c89e8.blank?vcp=1&amp;pid=8c61cb770&amp;color=0,0,0&amp;vpa=9&amp;vtp=1&amp;bbb=1" title=""/>
              <p:cNvSpPr/>
              <p:nvPr/>
            </p:nvSpPr>
            <p:spPr>
              <a:xfrm>
                <a:off x="2767838" y="1615852"/>
                <a:ext cx="204247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9_1#3314c89e8.blank?vcp=1&amp;pid=8c61cb770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38" y="1615852"/>
                <a:ext cx="204247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5" t="-100" r="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0_1#3314c89e8.blank?vcp=1&amp;pid=8c61cb770&amp;color=0,0,0&amp;vpa=10&amp;vtp=1" title=""/>
          <p:cNvSpPr/>
          <p:nvPr/>
        </p:nvSpPr>
        <p:spPr>
          <a:xfrm>
            <a:off x="6121431" y="408149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长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1_1#3314c89e8.blank?vcp=1&amp;pid=8c61cb770&amp;color=0,0,0&amp;vpa=11&amp;vtp=1&amp;bbb=1" title=""/>
          <p:cNvSpPr/>
          <p:nvPr/>
        </p:nvSpPr>
        <p:spPr>
          <a:xfrm>
            <a:off x="8975757" y="40814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距离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12_1#3314c89e8.blank?vcp=1&amp;pid=8c61cb770&amp;color=0,0,0&amp;vpa=12&amp;vtp=1" title=""/>
          <p:cNvSpPr/>
          <p:nvPr/>
        </p:nvSpPr>
        <p:spPr>
          <a:xfrm>
            <a:off x="6121431" y="472919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短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13_1#3314c89e8.blank?vcp=1&amp;pid=8c61cb770&amp;color=0,0,0&amp;vpa=13&amp;vtp=1&amp;bbb=1" title=""/>
          <p:cNvSpPr/>
          <p:nvPr/>
        </p:nvSpPr>
        <p:spPr>
          <a:xfrm>
            <a:off x="8975757" y="47291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距离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14_1#3314c89e8.blank?vcp=1&amp;pid=8c61cb770&amp;color=0,0,0&amp;vpa=14&amp;vtp=1&amp;bbb=1" title=""/>
          <p:cNvSpPr/>
          <p:nvPr/>
        </p:nvSpPr>
        <p:spPr>
          <a:xfrm>
            <a:off x="4692681" y="535593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等于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872b480c0?vcp=1&amp;pid=2631e322f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872b480c0?vcp=1&amp;pid=2631e322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其他简单机械</a:t>
            </a:r>
            <a:endParaRPr lang="en-US" altLang="zh-CN" sz="100"/>
          </a:p>
        </p:txBody>
      </p:sp>
      <p:sp>
        <p:nvSpPr>
          <p:cNvPr id="4" name="P_6_BD#ffd7dfe7a?vcp=1&amp;pid=872b480c0&amp;color=0,0,0&amp;vtp=1&amp;bbb=1&amp;hb=1" title=""/>
          <p:cNvSpPr/>
          <p:nvPr/>
        </p:nvSpPr>
        <p:spPr>
          <a:xfrm>
            <a:off x="932688" y="1351063"/>
            <a:ext cx="10323576" cy="3117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5.滑轮。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（1）定滑轮是轴固定不动的滑轮，实质是一个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杠杆。不能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，但能改变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（2）动滑轮是轴随物体一起运动的滑轮，实质是一个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杠杆；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，但不能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#1.2</a:t>
            </a:r>
            <a:endParaRPr lang="en-US" altLang="zh-CN" sz="2800"/>
          </a:p>
        </p:txBody>
      </p:sp>
      <p:sp>
        <p:nvSpPr>
          <p:cNvPr id="5" name="P_6_AN.15_1#ffd7dfe7a.blank?vcp=1&amp;pid=872b480c0&amp;color=0,0,0&amp;vpa=15&amp;vtp=1&amp;bbb=1" title=""/>
          <p:cNvSpPr/>
          <p:nvPr/>
        </p:nvSpPr>
        <p:spPr>
          <a:xfrm>
            <a:off x="8264557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等臂</a:t>
            </a:r>
            <a:endParaRPr lang="en-US" altLang="zh-CN" sz="2800"/>
          </a:p>
        </p:txBody>
      </p:sp>
      <p:sp>
        <p:nvSpPr>
          <p:cNvPr id="6" name="P_6_AN.16_1#ffd7dfe7a.blank?vcp=1&amp;pid=872b480c0&amp;color=0,0,0&amp;vpa=16&amp;vtp=1&amp;bbb=1" title=""/>
          <p:cNvSpPr/>
          <p:nvPr/>
        </p:nvSpPr>
        <p:spPr>
          <a:xfrm>
            <a:off x="943007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/>
          </a:p>
        </p:txBody>
      </p:sp>
      <p:sp>
        <p:nvSpPr>
          <p:cNvPr id="7" name="P_6_AN.17_1#ffd7dfe7a.blank?vcp=1&amp;pid=872b480c0&amp;color=0,0,0&amp;vpa=17&amp;vtp=1&amp;bbb=1" title=""/>
          <p:cNvSpPr/>
          <p:nvPr/>
        </p:nvSpPr>
        <p:spPr>
          <a:xfrm>
            <a:off x="3795744" y="26159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力的方向</a:t>
            </a:r>
            <a:endParaRPr lang="en-US" altLang="zh-CN" sz="2800"/>
          </a:p>
        </p:txBody>
      </p:sp>
      <p:sp>
        <p:nvSpPr>
          <p:cNvPr id="8" name="P_6_AN.18_1#ffd7dfe7a.blank?vcp=1&amp;pid=872b480c0&amp;color=0,0,0&amp;vpa=18&amp;vtp=1&amp;bbb=1" title=""/>
          <p:cNvSpPr/>
          <p:nvPr/>
        </p:nvSpPr>
        <p:spPr>
          <a:xfrm>
            <a:off x="9336120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/>
          </a:p>
        </p:txBody>
      </p:sp>
      <p:sp>
        <p:nvSpPr>
          <p:cNvPr id="9" name="P_6_AN.19_1#ffd7dfe7a.blank?vcp=1&amp;pid=872b480c0&amp;color=0,0,0&amp;vpa=19&amp;vtp=1&amp;bbb=1" title=""/>
          <p:cNvSpPr/>
          <p:nvPr/>
        </p:nvSpPr>
        <p:spPr>
          <a:xfrm>
            <a:off x="1300195" y="38904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/>
          </a:p>
        </p:txBody>
      </p:sp>
      <p:sp>
        <p:nvSpPr>
          <p:cNvPr id="10" name="P_6_AN.20_1#ffd7dfe7a.blank?vcp=1&amp;pid=872b480c0&amp;color=0,0,0&amp;vpa=20&amp;vtp=1&amp;bbb=1" title=""/>
          <p:cNvSpPr/>
          <p:nvPr/>
        </p:nvSpPr>
        <p:spPr>
          <a:xfrm>
            <a:off x="3795744" y="3890428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改变力的方向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ffd7dfe7a?vcp=1&amp;pid=872b480c0&amp;color=0,0,0&amp;mp=1&amp;vtp=1&amp;bt=1&amp;bbb=1&amp;hb=1" title=""/>
              <p:cNvSpPr/>
              <p:nvPr/>
            </p:nvSpPr>
            <p:spPr>
              <a:xfrm>
                <a:off x="932688" y="1083818"/>
                <a:ext cx="10323576" cy="44510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（3）滑轮组是由定滑轮和动滑轮组合而成的装置。它既能改变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的方向，又能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；使用滑轮组时，若不计摩擦、绳子和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动滑轮的重力，动滑轮上有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段绳子，则提起物体的拉力就等于物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重的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；若考虑动滑轮的重力，则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6.斜面是一种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机械，斜面越缓，越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7.轮轴也是一种简单机械，常见的水龙头、汽车方向盘等属于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#3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ffd7dfe7a?vcp=1&amp;pid=872b480c0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83818"/>
                <a:ext cx="10323576" cy="4451033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-145" b="-2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21_1#ffd7dfe7a.blank?vcp=1&amp;pid=872b480c0&amp;color=0,0,0&amp;mp=1&amp;vpa=21&amp;vtp=1" title=""/>
          <p:cNvSpPr/>
          <p:nvPr/>
        </p:nvSpPr>
        <p:spPr>
          <a:xfrm>
            <a:off x="943007" y="1701038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22_1#ffd7dfe7a.blank?vcp=1&amp;pid=872b480c0&amp;color=0,0,0&amp;mp=1&amp;vpa=22&amp;vtp=1&amp;bbb=1" title=""/>
          <p:cNvSpPr/>
          <p:nvPr/>
        </p:nvSpPr>
        <p:spPr>
          <a:xfrm>
            <a:off x="3797331" y="170103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P_6_AN.23_1#ffd7dfe7a.blank?vcp=1&amp;pid=872b480c0&amp;color=0,0,0&amp;mp=1&amp;vpa=23&amp;vtp=1&amp;bbb=1&amp;rh=48.53" title=""/>
              <p:cNvSpPr/>
              <p:nvPr/>
            </p:nvSpPr>
            <p:spPr>
              <a:xfrm>
                <a:off x="3131757" y="2870136"/>
                <a:ext cx="355600" cy="61633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P_6_AN.23_1#ffd7dfe7a.blank?vcp=1&amp;pid=872b480c0&amp;color=0,0,0&amp;mp=1&amp;vpa=23&amp;vtp=1&amp;bbb=1&amp;rh=48.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57" y="2870136"/>
                <a:ext cx="355600" cy="616331"/>
              </a:xfrm>
              <a:prstGeom prst="rect">
                <a:avLst/>
              </a:prstGeom>
              <a:blipFill rotWithShape="1">
                <a:blip r:embed="rId4"/>
                <a:stretch>
                  <a:fillRect l="-161" t="-93" r="161" b="-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P_6_AN.24_1#ffd7dfe7a.blank?vcp=1&amp;pid=872b480c0&amp;color=0,0,0&amp;mp=1&amp;vpa=24&amp;vtp=1&amp;bbb=1&amp;rh=52.54504" title=""/>
              <p:cNvSpPr/>
              <p:nvPr/>
            </p:nvSpPr>
            <p:spPr>
              <a:xfrm>
                <a:off x="8402637" y="2819145"/>
                <a:ext cx="966407" cy="6673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𝑮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动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24_1#ffd7dfe7a.blank?vcp=1&amp;pid=872b480c0&amp;color=0,0,0&amp;mp=1&amp;vpa=24&amp;vtp=1&amp;bbb=1&amp;rh=52.54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637" y="2819145"/>
                <a:ext cx="966407" cy="667322"/>
              </a:xfrm>
              <a:prstGeom prst="rect">
                <a:avLst/>
              </a:prstGeom>
              <a:blipFill rotWithShape="1">
                <a:blip r:embed="rId5"/>
                <a:stretch>
                  <a:fillRect l="-33" t="-57" r="26" b="-3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_6_AN.25_1#ffd7dfe7a.blank?vcp=1&amp;pid=872b480c0&amp;color=0,0,0&amp;mp=1&amp;vpa=25&amp;vtp=1&amp;bbb=1" title=""/>
          <p:cNvSpPr/>
          <p:nvPr/>
        </p:nvSpPr>
        <p:spPr>
          <a:xfrm>
            <a:off x="2995644" y="368223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26_1#ffd7dfe7a.blank?vcp=1&amp;pid=872b480c0&amp;color=0,0,0&amp;mp=1&amp;vpa=26&amp;vtp=1&amp;bbb=1" title=""/>
          <p:cNvSpPr/>
          <p:nvPr/>
        </p:nvSpPr>
        <p:spPr>
          <a:xfrm>
            <a:off x="7277132" y="368223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省力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27_1#ffd7dfe7a.blank?vcp=1&amp;pid=872b480c0&amp;color=0,0,0&amp;mp=1&amp;vpa=27&amp;vtp=1&amp;bbb=1" title=""/>
          <p:cNvSpPr/>
          <p:nvPr/>
        </p:nvSpPr>
        <p:spPr>
          <a:xfrm>
            <a:off x="943007" y="4956684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轮轴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236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2026-02-06T23:36:59Z</cp:lastPrinted>
  <dcterms:created xsi:type="dcterms:W3CDTF">2026-02-06T23:36:59Z</dcterms:created>
  <dcterms:modified xsi:type="dcterms:W3CDTF">2026-02-06T15:36:59Z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