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2" r:id="rId2"/>
    <p:sldId id="264" r:id="rId3"/>
    <p:sldId id="308" r:id="rId4"/>
    <p:sldId id="309" r:id="rId5"/>
    <p:sldId id="310" r:id="rId6"/>
    <p:sldId id="311" r:id="rId7"/>
    <p:sldId id="312" r:id="rId8"/>
    <p:sldId id="306" r:id="rId9"/>
    <p:sldId id="332" r:id="rId10"/>
    <p:sldId id="333" r:id="rId11"/>
    <p:sldId id="334" r:id="rId12"/>
    <p:sldId id="335" r:id="rId13"/>
    <p:sldId id="336" r:id="rId14"/>
    <p:sldId id="307" r:id="rId15"/>
    <p:sldId id="331" r:id="rId16"/>
    <p:sldId id="337"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572" userDrawn="1">
          <p15:clr>
            <a:srgbClr val="A4A3A4"/>
          </p15:clr>
        </p15:guide>
        <p15:guide id="2" pos="23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CC"/>
    <a:srgbClr val="00A1E9"/>
    <a:srgbClr val="FFF100"/>
    <a:srgbClr val="17B7FF"/>
    <a:srgbClr val="02B0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58" autoAdjust="0"/>
    <p:restoredTop sz="94333" autoAdjust="0"/>
  </p:normalViewPr>
  <p:slideViewPr>
    <p:cSldViewPr snapToGrid="0">
      <p:cViewPr varScale="1">
        <p:scale>
          <a:sx n="90" d="100"/>
          <a:sy n="90" d="100"/>
        </p:scale>
        <p:origin x="-144" y="-108"/>
      </p:cViewPr>
      <p:guideLst>
        <p:guide orient="horz" pos="572"/>
        <p:guide pos="23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0.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2" name="矩形 1"/>
          <p:cNvSpPr/>
          <p:nvPr userDrawn="1"/>
        </p:nvSpPr>
        <p:spPr>
          <a:xfrm>
            <a:off x="0" y="2387600"/>
            <a:ext cx="12192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ctrTitle"/>
          </p:nvPr>
        </p:nvSpPr>
        <p:spPr>
          <a:xfrm>
            <a:off x="0" y="2387600"/>
            <a:ext cx="12192000" cy="1841500"/>
          </a:xfrm>
          <a:prstGeom prst="rect">
            <a:avLst/>
          </a:prstGeom>
        </p:spPr>
        <p:txBody>
          <a:bodyPr anchor="ctr"/>
          <a:lstStyle>
            <a:lvl1pPr algn="ctr">
              <a:defRPr sz="4400">
                <a:solidFill>
                  <a:schemeClr val="bg1"/>
                </a:solidFill>
                <a:latin typeface="Adobe 黑体 Std R" panose="020B0400000000000000" pitchFamily="34" charset="-122"/>
                <a:ea typeface="Adobe 黑体 Std R" panose="020B0400000000000000" pitchFamily="34" charset="-122"/>
              </a:defRPr>
            </a:lvl1pPr>
          </a:lstStyle>
          <a:p>
            <a:r>
              <a:rPr lang="zh-CN" altLang="en-US"/>
              <a:t>单击此处编辑母版标题样式</a:t>
            </a:r>
            <a:endParaRPr lang="zh-CN" alt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2019-12-18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7" name="同侧圆角矩形 6">
            <a:hlinkClick r:id="rId2" action="ppaction://hlinksldjump" tooltip="点击进入"/>
          </p:cNvPr>
          <p:cNvSpPr/>
          <p:nvPr userDrawn="1"/>
        </p:nvSpPr>
        <p:spPr>
          <a:xfrm>
            <a:off x="2841961" y="469878"/>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C00000"/>
                </a:solidFill>
                <a:latin typeface="微软雅黑" panose="020B0503020204020204" pitchFamily="34" charset="-122"/>
                <a:ea typeface="微软雅黑" panose="020B0503020204020204" pitchFamily="34" charset="-122"/>
              </a:rPr>
              <a:t>知识要点基础练</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8" name="同侧圆角矩形 7">
            <a:hlinkClick r:id="" action="ppaction://noaction"/>
          </p:cNvPr>
          <p:cNvSpPr/>
          <p:nvPr userDrawn="1"/>
        </p:nvSpPr>
        <p:spPr>
          <a:xfrm>
            <a:off x="5017214" y="469877"/>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C00000"/>
                </a:solidFill>
                <a:latin typeface="微软雅黑" panose="020B0503020204020204" pitchFamily="34" charset="-122"/>
                <a:ea typeface="微软雅黑" panose="020B0503020204020204" pitchFamily="34" charset="-122"/>
              </a:rPr>
              <a:t>综合能力提升练</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10" name="同侧圆角矩形 9">
            <a:hlinkClick r:id="" action="ppaction://noaction"/>
          </p:cNvPr>
          <p:cNvSpPr/>
          <p:nvPr userDrawn="1"/>
        </p:nvSpPr>
        <p:spPr>
          <a:xfrm>
            <a:off x="7199802" y="469877"/>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C00000"/>
                </a:solidFill>
                <a:latin typeface="微软雅黑" panose="020B0503020204020204" pitchFamily="34" charset="-122"/>
                <a:ea typeface="微软雅黑" panose="020B0503020204020204" pitchFamily="34" charset="-122"/>
              </a:rPr>
              <a:t>拓展探究突破练</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2019-12-18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2019-12-18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2465410" y="0"/>
            <a:ext cx="9105900" cy="46738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03400"/>
            <a:ext cx="10515600" cy="4373563"/>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2019-12-18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 Target="../slides/slide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p:nvSpPr>
        <p:spPr>
          <a:xfrm>
            <a:off x="2465410" y="467380"/>
            <a:ext cx="8363391" cy="44134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7"/>
          <p:cNvSpPr/>
          <p:nvPr/>
        </p:nvSpPr>
        <p:spPr>
          <a:xfrm>
            <a:off x="-1" y="6738379"/>
            <a:ext cx="12209381" cy="128253"/>
          </a:xfrm>
          <a:prstGeom prst="rect">
            <a:avLst/>
          </a:prstGeom>
          <a:solidFill>
            <a:srgbClr val="02B0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9" name="矩形 8"/>
          <p:cNvSpPr/>
          <p:nvPr/>
        </p:nvSpPr>
        <p:spPr>
          <a:xfrm>
            <a:off x="10896533" y="467380"/>
            <a:ext cx="1295467" cy="44134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FFC000"/>
              </a:solidFill>
            </a:endParaRPr>
          </a:p>
        </p:txBody>
      </p:sp>
      <p:sp>
        <p:nvSpPr>
          <p:cNvPr id="10" name="矩形 9"/>
          <p:cNvSpPr/>
          <p:nvPr/>
        </p:nvSpPr>
        <p:spPr>
          <a:xfrm>
            <a:off x="1" y="0"/>
            <a:ext cx="2423592" cy="90872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latin typeface="黑体" panose="02010600030101010101" pitchFamily="2" charset="-122"/>
                <a:ea typeface="黑体" panose="02010600030101010101" pitchFamily="2" charset="-122"/>
              </a:rPr>
              <a:t>第十一章</a:t>
            </a:r>
            <a:endParaRPr lang="zh-CN" altLang="en-US" sz="3200" b="1" dirty="0">
              <a:latin typeface="黑体" panose="02010600030101010101" pitchFamily="2" charset="-122"/>
              <a:ea typeface="黑体" panose="02010600030101010101" pitchFamily="2" charset="-122"/>
            </a:endParaRPr>
          </a:p>
        </p:txBody>
      </p:sp>
      <p:sp>
        <p:nvSpPr>
          <p:cNvPr id="12" name="同侧圆角矩形 11">
            <a:hlinkClick r:id="rId12" action="ppaction://hlinksldjump" tooltip="点击进入"/>
          </p:cNvPr>
          <p:cNvSpPr/>
          <p:nvPr/>
        </p:nvSpPr>
        <p:spPr>
          <a:xfrm>
            <a:off x="2833306" y="485731"/>
            <a:ext cx="1822709"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微软雅黑" panose="020B0503020204020204" pitchFamily="34" charset="-122"/>
                <a:ea typeface="微软雅黑" panose="020B0503020204020204" pitchFamily="34" charset="-122"/>
              </a:rPr>
              <a:t>知识要点基础练</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3" name="灯片编号占位符 3"/>
          <p:cNvSpPr txBox="1"/>
          <p:nvPr/>
        </p:nvSpPr>
        <p:spPr>
          <a:xfrm>
            <a:off x="10968141" y="491385"/>
            <a:ext cx="1223860" cy="401006"/>
          </a:xfrm>
          <a:prstGeom prst="rect">
            <a:avLst/>
          </a:prstGeom>
        </p:spPr>
        <p:txBody>
          <a:bodyPr anchor="ctr"/>
          <a:lstStyle>
            <a:defPPr>
              <a:defRPr lang="zh-CN"/>
            </a:defPPr>
            <a:lvl1pPr marL="0" algn="l" defTabSz="914400" rtl="0" eaLnBrk="1" latinLnBrk="0" hangingPunct="1">
              <a:defRPr sz="1800" kern="1200">
                <a:solidFill>
                  <a:srgbClr val="FFC000"/>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lumMod val="95000"/>
                  </a:schemeClr>
                </a:solidFill>
              </a:rPr>
              <a:t>-</a:t>
            </a:r>
            <a:fld id="{4BF17FCF-D4DA-449D-A468-DDB7E43619E6}" type="slidenum">
              <a:rPr lang="zh-CN" altLang="en-US" dirty="0" smtClean="0">
                <a:solidFill>
                  <a:schemeClr val="bg1">
                    <a:lumMod val="95000"/>
                  </a:schemeClr>
                </a:solidFill>
              </a:rPr>
              <a:t>‹#›</a:t>
            </a:fld>
            <a:r>
              <a:rPr lang="en-US" altLang="zh-CN" dirty="0">
                <a:solidFill>
                  <a:schemeClr val="bg1">
                    <a:lumMod val="95000"/>
                  </a:schemeClr>
                </a:solidFill>
              </a:rPr>
              <a:t>-</a:t>
            </a:r>
            <a:endParaRPr lang="zh-CN" altLang="en-US" dirty="0">
              <a:solidFill>
                <a:schemeClr val="bg1">
                  <a:lumMod val="95000"/>
                </a:schemeClr>
              </a:solidFill>
            </a:endParaRPr>
          </a:p>
        </p:txBody>
      </p:sp>
      <p:sp>
        <p:nvSpPr>
          <p:cNvPr id="18" name="同侧圆角矩形 17">
            <a:hlinkClick r:id="rId13" action="ppaction://hlinksldjump" tooltip="点击进入"/>
          </p:cNvPr>
          <p:cNvSpPr/>
          <p:nvPr/>
        </p:nvSpPr>
        <p:spPr>
          <a:xfrm>
            <a:off x="5009006" y="485730"/>
            <a:ext cx="1822709"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微软雅黑" panose="020B0503020204020204" pitchFamily="34" charset="-122"/>
                <a:ea typeface="微软雅黑" panose="020B0503020204020204" pitchFamily="34" charset="-122"/>
              </a:rPr>
              <a:t>综合能力提升练</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1" name="同侧圆角矩形 17">
            <a:hlinkClick r:id="rId14" action="ppaction://hlinksldjump"/>
            <a:extLst>
              <a:ext uri="{FF2B5EF4-FFF2-40B4-BE49-F238E27FC236}">
                <a16:creationId xmlns="" xmlns:a16="http://schemas.microsoft.com/office/drawing/2014/main" id="{600FB349-8BF0-445B-9A47-FA6759896808}"/>
              </a:ext>
            </a:extLst>
          </p:cNvPr>
          <p:cNvSpPr/>
          <p:nvPr userDrawn="1"/>
        </p:nvSpPr>
        <p:spPr>
          <a:xfrm>
            <a:off x="7184706" y="485730"/>
            <a:ext cx="1822709"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拓展探究突破练</a:t>
            </a:r>
          </a:p>
        </p:txBody>
      </p:sp>
      <p:sp>
        <p:nvSpPr>
          <p:cNvPr id="14" name="标题 1"/>
          <p:cNvSpPr txBox="1">
            <a:spLocks/>
          </p:cNvSpPr>
          <p:nvPr userDrawn="1"/>
        </p:nvSpPr>
        <p:spPr>
          <a:xfrm>
            <a:off x="2719410" y="0"/>
            <a:ext cx="9105900" cy="467380"/>
          </a:xfrm>
          <a:prstGeom prst="rect">
            <a:avLst/>
          </a:prstGeom>
        </p:spPr>
        <p:txBody>
          <a:bodyPr anchor="b"/>
          <a:lstStyle>
            <a:lvl1pPr algn="l" defTabSz="914400" rtl="0" eaLnBrk="1" latinLnBrk="0" hangingPunct="1">
              <a:lnSpc>
                <a:spcPct val="90000"/>
              </a:lnSpc>
              <a:spcBef>
                <a:spcPct val="0"/>
              </a:spcBef>
              <a:buNone/>
              <a:defRPr lang="zh-CN" altLang="zh-CN" sz="2000" b="1" i="0" kern="1200" smtClean="0">
                <a:solidFill>
                  <a:schemeClr val="tx1"/>
                </a:solidFill>
                <a:effectLst/>
                <a:latin typeface="+mj-lt"/>
                <a:ea typeface="+mj-ea"/>
                <a:cs typeface="+mj-cs"/>
              </a:defRPr>
            </a:lvl1pPr>
          </a:lstStyle>
          <a:p>
            <a:r>
              <a:rPr lang="zh-CN" altLang="zh-CN" dirty="0" smtClean="0"/>
              <a:t>第</a:t>
            </a:r>
            <a:r>
              <a:rPr lang="en-US" altLang="zh-CN" dirty="0" smtClean="0"/>
              <a:t>3</a:t>
            </a:r>
            <a:r>
              <a:rPr lang="zh-CN" altLang="zh-CN" dirty="0" smtClean="0"/>
              <a:t>节　动能和势能</a:t>
            </a:r>
            <a:endParaRPr lang="zh-CN" altLang="zh-CN" sz="2000" b="1" i="0" kern="1200" dirty="0" smtClean="0">
              <a:solidFill>
                <a:schemeClr val="tx1"/>
              </a:solidFill>
              <a:effectLst/>
              <a:latin typeface="+mj-lt"/>
              <a:ea typeface="+mj-ea"/>
              <a:cs typeface="+mj-cs"/>
            </a:endParaRP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Lst>
  <p:timing>
    <p:tnLst>
      <p:par>
        <p:cTn id="1" dur="indefinite" restart="never" nodeType="tmRoot"/>
      </p:par>
    </p:tnLst>
  </p:timing>
  <p:txStyles>
    <p:titleStyle>
      <a:lvl1pPr algn="l" defTabSz="914400" rtl="0" eaLnBrk="1" latinLnBrk="0" hangingPunct="1">
        <a:lnSpc>
          <a:spcPct val="90000"/>
        </a:lnSpc>
        <a:spcBef>
          <a:spcPct val="0"/>
        </a:spcBef>
        <a:buNone/>
        <a:defRPr lang="zh-CN" altLang="zh-CN" sz="2000" b="1" i="0" kern="1200" smtClean="0">
          <a:solidFill>
            <a:schemeClr val="tx1"/>
          </a:solidFill>
          <a:effectLst/>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Word___7.docx"/><Relationship Id="rId2" Type="http://schemas.openxmlformats.org/officeDocument/2006/relationships/slideLayout" Target="../slideLayouts/slideLayout4.xml"/><Relationship Id="rId1" Type="http://schemas.openxmlformats.org/officeDocument/2006/relationships/vmlDrawing" Target="../drawings/vmlDrawing7.vml"/><Relationship Id="rId4" Type="http://schemas.openxmlformats.org/officeDocument/2006/relationships/image" Target="../media/image8.emf"/></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Word___8.docx"/><Relationship Id="rId2" Type="http://schemas.openxmlformats.org/officeDocument/2006/relationships/slideLayout" Target="../slideLayouts/slideLayout4.xml"/><Relationship Id="rId1" Type="http://schemas.openxmlformats.org/officeDocument/2006/relationships/vmlDrawing" Target="../drawings/vmlDrawing8.vml"/><Relationship Id="rId4" Type="http://schemas.openxmlformats.org/officeDocument/2006/relationships/image" Target="../media/image9.emf"/></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Word___9.docx"/><Relationship Id="rId2" Type="http://schemas.openxmlformats.org/officeDocument/2006/relationships/slideLayout" Target="../slideLayouts/slideLayout4.xml"/><Relationship Id="rId1" Type="http://schemas.openxmlformats.org/officeDocument/2006/relationships/vmlDrawing" Target="../drawings/vmlDrawing9.vml"/><Relationship Id="rId4" Type="http://schemas.openxmlformats.org/officeDocument/2006/relationships/image" Target="../media/image10.emf"/></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Word___10.docx"/><Relationship Id="rId2" Type="http://schemas.openxmlformats.org/officeDocument/2006/relationships/slideLayout" Target="../slideLayouts/slideLayout4.xml"/><Relationship Id="rId1" Type="http://schemas.openxmlformats.org/officeDocument/2006/relationships/vmlDrawing" Target="../drawings/vmlDrawing10.vml"/><Relationship Id="rId4" Type="http://schemas.openxmlformats.org/officeDocument/2006/relationships/image" Target="../media/image11.emf"/></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package" Target="../embeddings/Microsoft_Word___11.docx"/><Relationship Id="rId2" Type="http://schemas.openxmlformats.org/officeDocument/2006/relationships/slideLayout" Target="../slideLayouts/slideLayout5.xml"/><Relationship Id="rId1" Type="http://schemas.openxmlformats.org/officeDocument/2006/relationships/vmlDrawing" Target="../drawings/vmlDrawing11.vml"/><Relationship Id="rId4" Type="http://schemas.openxmlformats.org/officeDocument/2006/relationships/image" Target="../media/image13.emf"/></Relationships>
</file>

<file path=ppt/slides/_rels/slide16.xml.rels><?xml version="1.0" encoding="UTF-8" standalone="yes"?>
<Relationships xmlns="http://schemas.openxmlformats.org/package/2006/relationships"><Relationship Id="rId3" Type="http://schemas.openxmlformats.org/officeDocument/2006/relationships/package" Target="../embeddings/Microsoft_Word___12.docx"/><Relationship Id="rId2" Type="http://schemas.openxmlformats.org/officeDocument/2006/relationships/slideLayout" Target="../slideLayouts/slideLayout5.xml"/><Relationship Id="rId1" Type="http://schemas.openxmlformats.org/officeDocument/2006/relationships/vmlDrawing" Target="../drawings/vmlDrawing12.vml"/><Relationship Id="rId4" Type="http://schemas.openxmlformats.org/officeDocument/2006/relationships/image" Target="../media/image14.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3.xml"/><Relationship Id="rId1" Type="http://schemas.openxmlformats.org/officeDocument/2006/relationships/vmlDrawing" Target="../drawings/vmlDrawing1.vml"/><Relationship Id="rId4" Type="http://schemas.openxmlformats.org/officeDocument/2006/relationships/image" Target="../media/image1.emf"/></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Word___2.docx"/><Relationship Id="rId2" Type="http://schemas.openxmlformats.org/officeDocument/2006/relationships/slideLayout" Target="../slideLayouts/slideLayout3.xml"/><Relationship Id="rId1" Type="http://schemas.openxmlformats.org/officeDocument/2006/relationships/vmlDrawing" Target="../drawings/vmlDrawing2.vml"/><Relationship Id="rId4" Type="http://schemas.openxmlformats.org/officeDocument/2006/relationships/image" Target="../media/image2.emf"/></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Word___3.docx"/><Relationship Id="rId2" Type="http://schemas.openxmlformats.org/officeDocument/2006/relationships/slideLayout" Target="../slideLayouts/slideLayout3.xml"/><Relationship Id="rId1" Type="http://schemas.openxmlformats.org/officeDocument/2006/relationships/vmlDrawing" Target="../drawings/vmlDrawing3.vml"/><Relationship Id="rId4" Type="http://schemas.openxmlformats.org/officeDocument/2006/relationships/image" Target="../media/image3.emf"/></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Word___4.docx"/><Relationship Id="rId2" Type="http://schemas.openxmlformats.org/officeDocument/2006/relationships/slideLayout" Target="../slideLayouts/slideLayout3.xml"/><Relationship Id="rId1" Type="http://schemas.openxmlformats.org/officeDocument/2006/relationships/vmlDrawing" Target="../drawings/vmlDrawing4.vml"/><Relationship Id="rId4" Type="http://schemas.openxmlformats.org/officeDocument/2006/relationships/image" Target="../media/image4.emf"/></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Word___5.docx"/><Relationship Id="rId2" Type="http://schemas.openxmlformats.org/officeDocument/2006/relationships/slideLayout" Target="../slideLayouts/slideLayout3.xml"/><Relationship Id="rId1" Type="http://schemas.openxmlformats.org/officeDocument/2006/relationships/vmlDrawing" Target="../drawings/vmlDrawing5.vml"/><Relationship Id="rId4" Type="http://schemas.openxmlformats.org/officeDocument/2006/relationships/image" Target="../media/image5.emf"/></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Word___6.docx"/><Relationship Id="rId2" Type="http://schemas.openxmlformats.org/officeDocument/2006/relationships/slideLayout" Target="../slideLayouts/slideLayout4.xml"/><Relationship Id="rId1" Type="http://schemas.openxmlformats.org/officeDocument/2006/relationships/vmlDrawing" Target="../drawings/vmlDrawing6.vml"/><Relationship Id="rId4" Type="http://schemas.openxmlformats.org/officeDocument/2006/relationships/image" Target="../media/image6.emf"/></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a:t>
            </a:r>
            <a:r>
              <a:rPr lang="en-US" altLang="zh-CN" dirty="0"/>
              <a:t>3</a:t>
            </a:r>
            <a:r>
              <a:rPr lang="zh-CN" altLang="zh-CN" dirty="0"/>
              <a:t>节　动能和势能</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09757"/>
            <a:ext cx="11430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12.(  </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常州中考</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北京世园会上</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车身离地</a:t>
            </a:r>
            <a:r>
              <a:rPr lang="en-US" altLang="zh-CN" sz="2400" dirty="0">
                <a:solidFill>
                  <a:srgbClr val="000000"/>
                </a:solidFill>
                <a:latin typeface="Times New Roman" panose="02020603050405020304" pitchFamily="18" charset="0"/>
                <a:cs typeface="Times New Roman" panose="02020603050405020304" pitchFamily="18" charset="0"/>
              </a:rPr>
              <a:t>30 cm</a:t>
            </a:r>
            <a:r>
              <a:rPr lang="zh-CN" altLang="zh-CN" sz="2400" dirty="0">
                <a:solidFill>
                  <a:srgbClr val="000000"/>
                </a:solidFill>
                <a:latin typeface="Times New Roman" panose="02020603050405020304" pitchFamily="18" charset="0"/>
                <a:cs typeface="Times New Roman" panose="02020603050405020304" pitchFamily="18" charset="0"/>
              </a:rPr>
              <a:t>高的电动无人扫地车在平直路面上匀速前进并将地面上的落叶吸入车内。此过程中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扫地车整体的</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D</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endParaRPr lang="en-US" altLang="zh-CN" sz="24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4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4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4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动能不变</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重力势能不变</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动能不变</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重力势能变大</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动能变大</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重力势能不变</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动能变大</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重力势能变大</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148779016"/>
              </p:ext>
            </p:extLst>
          </p:nvPr>
        </p:nvGraphicFramePr>
        <p:xfrm>
          <a:off x="381000" y="2141912"/>
          <a:ext cx="11430000" cy="2184230"/>
        </p:xfrm>
        <a:graphic>
          <a:graphicData uri="http://schemas.openxmlformats.org/presentationml/2006/ole">
            <mc:AlternateContent xmlns:mc="http://schemas.openxmlformats.org/markup-compatibility/2006">
              <mc:Choice xmlns:v="urn:schemas-microsoft-com:vml" Requires="v">
                <p:oleObj spid="_x0000_s7174" name="文档" r:id="rId3" imgW="4918254" imgH="939860" progId="Word.Document.12">
                  <p:embed/>
                </p:oleObj>
              </mc:Choice>
              <mc:Fallback>
                <p:oleObj name="文档" r:id="rId3" imgW="4918254" imgH="939860" progId="Word.Document.12">
                  <p:embed/>
                  <p:pic>
                    <p:nvPicPr>
                      <p:cNvPr id="0" name=""/>
                      <p:cNvPicPr/>
                      <p:nvPr/>
                    </p:nvPicPr>
                    <p:blipFill>
                      <a:blip r:embed="rId4"/>
                      <a:stretch>
                        <a:fillRect/>
                      </a:stretch>
                    </p:blipFill>
                    <p:spPr>
                      <a:xfrm>
                        <a:off x="381000" y="2141912"/>
                        <a:ext cx="11430000" cy="2184230"/>
                      </a:xfrm>
                      <a:prstGeom prst="rect">
                        <a:avLst/>
                      </a:prstGeom>
                    </p:spPr>
                  </p:pic>
                </p:oleObj>
              </mc:Fallback>
            </mc:AlternateContent>
          </a:graphicData>
        </a:graphic>
      </p:graphicFrame>
      <p:sp>
        <p:nvSpPr>
          <p:cNvPr id="4" name="矩形 3"/>
          <p:cNvSpPr/>
          <p:nvPr/>
        </p:nvSpPr>
        <p:spPr>
          <a:xfrm>
            <a:off x="8339527" y="1759445"/>
            <a:ext cx="365306" cy="29933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65262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37040"/>
            <a:ext cx="11430000" cy="36379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13.</a:t>
            </a:r>
            <a:r>
              <a:rPr lang="zh-CN" altLang="zh-CN" sz="2400" dirty="0">
                <a:solidFill>
                  <a:srgbClr val="000000"/>
                </a:solidFill>
                <a:latin typeface="Times New Roman" panose="02020603050405020304" pitchFamily="18" charset="0"/>
                <a:cs typeface="Times New Roman" panose="02020603050405020304" pitchFamily="18" charset="0"/>
              </a:rPr>
              <a:t>如图所示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将木块放在压缩了的弹簧旁</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释放弹簧</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木块沿水平地面向右运动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离开弹簧后</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木块运动一段距离后停下来</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下列说法中不正确的是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D</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endParaRPr lang="en-US" altLang="zh-CN" sz="24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此装置可以用来探究弹性势能和弹簧形变大小的关系</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木块离开弹簧之前</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弹簧的弹性势能一直在减小</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木块离开弹簧之后</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木块的动能逐渐减少</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木块运动时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木块所受的重力对木块做了功</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809713120"/>
              </p:ext>
            </p:extLst>
          </p:nvPr>
        </p:nvGraphicFramePr>
        <p:xfrm>
          <a:off x="380999" y="2723445"/>
          <a:ext cx="11311984" cy="705380"/>
        </p:xfrm>
        <a:graphic>
          <a:graphicData uri="http://schemas.openxmlformats.org/presentationml/2006/ole">
            <mc:AlternateContent xmlns:mc="http://schemas.openxmlformats.org/markup-compatibility/2006">
              <mc:Choice xmlns:v="urn:schemas-microsoft-com:vml" Requires="v">
                <p:oleObj spid="_x0000_s8198" name="文档" r:id="rId3" imgW="4918254" imgH="306687" progId="Word.Document.12">
                  <p:embed/>
                </p:oleObj>
              </mc:Choice>
              <mc:Fallback>
                <p:oleObj name="文档" r:id="rId3" imgW="4918254" imgH="306687" progId="Word.Document.12">
                  <p:embed/>
                  <p:pic>
                    <p:nvPicPr>
                      <p:cNvPr id="0" name=""/>
                      <p:cNvPicPr/>
                      <p:nvPr/>
                    </p:nvPicPr>
                    <p:blipFill>
                      <a:blip r:embed="rId4"/>
                      <a:stretch>
                        <a:fillRect/>
                      </a:stretch>
                    </p:blipFill>
                    <p:spPr>
                      <a:xfrm>
                        <a:off x="380999" y="2723445"/>
                        <a:ext cx="11311984" cy="705380"/>
                      </a:xfrm>
                      <a:prstGeom prst="rect">
                        <a:avLst/>
                      </a:prstGeom>
                    </p:spPr>
                  </p:pic>
                </p:oleObj>
              </mc:Fallback>
            </mc:AlternateContent>
          </a:graphicData>
        </a:graphic>
      </p:graphicFrame>
      <p:sp>
        <p:nvSpPr>
          <p:cNvPr id="4" name="矩形 3"/>
          <p:cNvSpPr/>
          <p:nvPr/>
        </p:nvSpPr>
        <p:spPr>
          <a:xfrm>
            <a:off x="8121318" y="2313378"/>
            <a:ext cx="365306" cy="29933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4171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35033"/>
            <a:ext cx="11430000" cy="31358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14.(  </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天津中考</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小明同学在探究重力势能的大小与哪些因素有关时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提出如下猜想</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400" dirty="0">
                <a:solidFill>
                  <a:srgbClr val="000000"/>
                </a:solidFill>
                <a:latin typeface="Times New Roman" panose="02020603050405020304" pitchFamily="18" charset="0"/>
                <a:cs typeface="Times New Roman" panose="02020603050405020304" pitchFamily="18" charset="0"/>
              </a:rPr>
              <a:t>猜想一</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物体的重力势能与物体的质量有关</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400" dirty="0">
                <a:solidFill>
                  <a:srgbClr val="000000"/>
                </a:solidFill>
                <a:latin typeface="Times New Roman" panose="02020603050405020304" pitchFamily="18" charset="0"/>
                <a:cs typeface="Times New Roman" panose="02020603050405020304" pitchFamily="18" charset="0"/>
              </a:rPr>
              <a:t>猜想二</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物体的重力势能与物体所在高度有关</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400" dirty="0">
                <a:solidFill>
                  <a:srgbClr val="000000"/>
                </a:solidFill>
                <a:latin typeface="Times New Roman" panose="02020603050405020304" pitchFamily="18" charset="0"/>
                <a:cs typeface="Times New Roman" panose="02020603050405020304" pitchFamily="18" charset="0"/>
              </a:rPr>
              <a:t>为了验证上述猜想</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他计划利用小桌、沙子、质量不同的铁块和刻度尺进行实验</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如图所示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将小桌桌腿朝下放在平整的沙面上</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把铁块从距桌面某一高度由静止释放</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撞击在桌面的中心部位</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记录桌腿进入沙子的深度。按上述方案进行实验</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其实验数据如下表所示。</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085656540"/>
              </p:ext>
            </p:extLst>
          </p:nvPr>
        </p:nvGraphicFramePr>
        <p:xfrm>
          <a:off x="381000" y="3884926"/>
          <a:ext cx="11430000" cy="2613379"/>
        </p:xfrm>
        <a:graphic>
          <a:graphicData uri="http://schemas.openxmlformats.org/presentationml/2006/ole">
            <mc:AlternateContent xmlns:mc="http://schemas.openxmlformats.org/markup-compatibility/2006">
              <mc:Choice xmlns:v="urn:schemas-microsoft-com:vml" Requires="v">
                <p:oleObj spid="_x0000_s9222" name="文档" r:id="rId3" imgW="4918254" imgH="1124520" progId="Word.Document.12">
                  <p:embed/>
                </p:oleObj>
              </mc:Choice>
              <mc:Fallback>
                <p:oleObj name="文档" r:id="rId3" imgW="4918254" imgH="1124520" progId="Word.Document.12">
                  <p:embed/>
                  <p:pic>
                    <p:nvPicPr>
                      <p:cNvPr id="0" name=""/>
                      <p:cNvPicPr/>
                      <p:nvPr/>
                    </p:nvPicPr>
                    <p:blipFill>
                      <a:blip r:embed="rId4"/>
                      <a:stretch>
                        <a:fillRect/>
                      </a:stretch>
                    </p:blipFill>
                    <p:spPr>
                      <a:xfrm>
                        <a:off x="381000" y="3884926"/>
                        <a:ext cx="11430000" cy="2613379"/>
                      </a:xfrm>
                      <a:prstGeom prst="rect">
                        <a:avLst/>
                      </a:prstGeom>
                    </p:spPr>
                  </p:pic>
                </p:oleObj>
              </mc:Fallback>
            </mc:AlternateContent>
          </a:graphicData>
        </a:graphic>
      </p:graphicFrame>
    </p:spTree>
    <p:extLst>
      <p:ext uri="{BB962C8B-B14F-4D97-AF65-F5344CB8AC3E}">
        <p14:creationId xmlns:p14="http://schemas.microsoft.com/office/powerpoint/2010/main" val="8593140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959337174"/>
              </p:ext>
            </p:extLst>
          </p:nvPr>
        </p:nvGraphicFramePr>
        <p:xfrm>
          <a:off x="381000" y="1185641"/>
          <a:ext cx="11430000" cy="3633132"/>
        </p:xfrm>
        <a:graphic>
          <a:graphicData uri="http://schemas.openxmlformats.org/presentationml/2006/ole">
            <mc:AlternateContent xmlns:mc="http://schemas.openxmlformats.org/markup-compatibility/2006">
              <mc:Choice xmlns:v="urn:schemas-microsoft-com:vml" Requires="v">
                <p:oleObj spid="_x0000_s10246" name="文档" r:id="rId3" imgW="4918254" imgH="1563313" progId="Word.Document.12">
                  <p:embed/>
                </p:oleObj>
              </mc:Choice>
              <mc:Fallback>
                <p:oleObj name="文档" r:id="rId3" imgW="4918254" imgH="1563313" progId="Word.Document.12">
                  <p:embed/>
                  <p:pic>
                    <p:nvPicPr>
                      <p:cNvPr id="0" name=""/>
                      <p:cNvPicPr/>
                      <p:nvPr/>
                    </p:nvPicPr>
                    <p:blipFill>
                      <a:blip r:embed="rId4"/>
                      <a:stretch>
                        <a:fillRect/>
                      </a:stretch>
                    </p:blipFill>
                    <p:spPr>
                      <a:xfrm>
                        <a:off x="381000" y="1185641"/>
                        <a:ext cx="11430000" cy="3633132"/>
                      </a:xfrm>
                      <a:prstGeom prst="rect">
                        <a:avLst/>
                      </a:prstGeom>
                    </p:spPr>
                  </p:pic>
                </p:oleObj>
              </mc:Fallback>
            </mc:AlternateContent>
          </a:graphicData>
        </a:graphic>
      </p:graphicFrame>
      <p:sp>
        <p:nvSpPr>
          <p:cNvPr id="3" name="矩形 2"/>
          <p:cNvSpPr>
            <a:spLocks noChangeAspect="1"/>
          </p:cNvSpPr>
          <p:nvPr/>
        </p:nvSpPr>
        <p:spPr>
          <a:xfrm>
            <a:off x="381000" y="4318880"/>
            <a:ext cx="11430000" cy="182274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  1  )</a:t>
            </a:r>
            <a:r>
              <a:rPr lang="zh-CN" altLang="zh-CN" sz="2400" dirty="0">
                <a:solidFill>
                  <a:srgbClr val="000000"/>
                </a:solidFill>
                <a:latin typeface="Times New Roman" panose="02020603050405020304" pitchFamily="18" charset="0"/>
                <a:cs typeface="Times New Roman" panose="02020603050405020304" pitchFamily="18" charset="0"/>
              </a:rPr>
              <a:t>实验中通过比较</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桌腿进入沙子的深度　</a:t>
            </a:r>
            <a:r>
              <a:rPr lang="zh-CN" altLang="zh-CN" sz="2400" dirty="0">
                <a:solidFill>
                  <a:srgbClr val="000000"/>
                </a:solidFill>
                <a:latin typeface="Times New Roman" panose="02020603050405020304" pitchFamily="18" charset="0"/>
                <a:cs typeface="Times New Roman" panose="02020603050405020304" pitchFamily="18" charset="0"/>
              </a:rPr>
              <a:t>来判断物体重力势能的大小</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  2  )</a:t>
            </a:r>
            <a:r>
              <a:rPr lang="zh-CN" altLang="zh-CN" sz="2400" dirty="0">
                <a:solidFill>
                  <a:srgbClr val="000000"/>
                </a:solidFill>
                <a:latin typeface="Times New Roman" panose="02020603050405020304" pitchFamily="18" charset="0"/>
                <a:cs typeface="Times New Roman" panose="02020603050405020304" pitchFamily="18" charset="0"/>
              </a:rPr>
              <a:t>为了验证猜想一</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需选择表中</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zh-CN" altLang="zh-CN" sz="2400" u="sng" dirty="0">
                <a:solidFill>
                  <a:srgbClr val="FF00FF"/>
                </a:solidFill>
                <a:uFill>
                  <a:solidFill>
                    <a:srgbClr val="000000"/>
                  </a:solidFill>
                </a:uFill>
                <a:latin typeface="NEU-BZ-S92"/>
                <a:cs typeface="宋体" panose="02010600030101010101" pitchFamily="2" charset="-122"/>
              </a:rPr>
              <a:t>①④⑤</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填实验序号</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三组数据进行分析</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  3  )</a:t>
            </a:r>
            <a:r>
              <a:rPr lang="zh-CN" altLang="zh-CN" sz="2400" dirty="0">
                <a:solidFill>
                  <a:srgbClr val="000000"/>
                </a:solidFill>
                <a:latin typeface="Times New Roman" panose="02020603050405020304" pitchFamily="18" charset="0"/>
                <a:cs typeface="Times New Roman" panose="02020603050405020304" pitchFamily="18" charset="0"/>
              </a:rPr>
              <a:t>分析表中</a:t>
            </a:r>
            <a:r>
              <a:rPr lang="zh-CN" altLang="zh-CN" sz="2400" dirty="0">
                <a:solidFill>
                  <a:srgbClr val="000000"/>
                </a:solidFill>
                <a:latin typeface="NEU-BZ-S92"/>
                <a:cs typeface="宋体" panose="02010600030101010101" pitchFamily="2" charset="-122"/>
              </a:rPr>
              <a:t>①②③</a:t>
            </a:r>
            <a:r>
              <a:rPr lang="zh-CN" altLang="zh-CN" sz="2400" dirty="0">
                <a:solidFill>
                  <a:srgbClr val="000000"/>
                </a:solidFill>
                <a:latin typeface="Times New Roman" panose="02020603050405020304" pitchFamily="18" charset="0"/>
                <a:cs typeface="Times New Roman" panose="02020603050405020304" pitchFamily="18" charset="0"/>
              </a:rPr>
              <a:t>的实验数据</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可得出的结论是</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质量相同的物体</a:t>
            </a:r>
            <a:r>
              <a:rPr lang="en-US"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位置越高</a:t>
            </a:r>
            <a:r>
              <a:rPr lang="en-US"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具有的重力势能越大　</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497362" y="4412399"/>
            <a:ext cx="2945001" cy="29933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969862" y="4849946"/>
            <a:ext cx="1306247" cy="29933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162343" y="5279198"/>
            <a:ext cx="4506648" cy="3053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81000" y="5713257"/>
            <a:ext cx="2341418" cy="3114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20816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93843"/>
            <a:ext cx="11430000" cy="452431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15.(  </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娄底中考</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如图是探究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物体的动能大小与哪些因素有关</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的实验装置图</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其中</a:t>
            </a:r>
            <a:r>
              <a:rPr lang="en-US" altLang="zh-CN" sz="2400" i="1" dirty="0">
                <a:solidFill>
                  <a:srgbClr val="000000"/>
                </a:solidFill>
                <a:latin typeface="Times New Roman" panose="02020603050405020304" pitchFamily="18" charset="0"/>
                <a:cs typeface="Times New Roman" panose="02020603050405020304" pitchFamily="18" charset="0"/>
              </a:rPr>
              <a:t>m</a:t>
            </a:r>
            <a:r>
              <a:rPr lang="en-US" altLang="zh-CN" sz="2400" i="1" baseline="-25000" dirty="0">
                <a:solidFill>
                  <a:srgbClr val="000000"/>
                </a:solidFill>
                <a:latin typeface="Times New Roman" panose="02020603050405020304" pitchFamily="18" charset="0"/>
                <a:cs typeface="Times New Roman" panose="02020603050405020304" pitchFamily="18" charset="0"/>
              </a:rPr>
              <a:t>A</a:t>
            </a:r>
            <a:r>
              <a:rPr lang="en-US" altLang="zh-CN" sz="2400" i="1" dirty="0">
                <a:solidFill>
                  <a:srgbClr val="000000"/>
                </a:solidFill>
                <a:latin typeface="Times New Roman" panose="02020603050405020304" pitchFamily="18" charset="0"/>
                <a:cs typeface="Times New Roman" panose="02020603050405020304" pitchFamily="18" charset="0"/>
              </a:rPr>
              <a:t>=</a:t>
            </a:r>
            <a:r>
              <a:rPr lang="en-US" altLang="zh-CN" sz="2400" i="1" dirty="0" err="1">
                <a:solidFill>
                  <a:srgbClr val="000000"/>
                </a:solidFill>
                <a:latin typeface="Times New Roman" panose="02020603050405020304" pitchFamily="18" charset="0"/>
                <a:cs typeface="Times New Roman" panose="02020603050405020304" pitchFamily="18" charset="0"/>
              </a:rPr>
              <a:t>m</a:t>
            </a:r>
            <a:r>
              <a:rPr lang="en-US" altLang="zh-CN" sz="2400" i="1" baseline="-25000" dirty="0" err="1">
                <a:solidFill>
                  <a:srgbClr val="000000"/>
                </a:solidFill>
                <a:latin typeface="Times New Roman" panose="02020603050405020304" pitchFamily="18" charset="0"/>
                <a:cs typeface="Times New Roman" panose="02020603050405020304" pitchFamily="18" charset="0"/>
              </a:rPr>
              <a:t>B</a:t>
            </a:r>
            <a:r>
              <a:rPr lang="en-US" altLang="zh-CN" sz="2400" i="1" dirty="0">
                <a:solidFill>
                  <a:srgbClr val="000000"/>
                </a:solidFill>
                <a:latin typeface="Times New Roman" panose="02020603050405020304" pitchFamily="18" charset="0"/>
                <a:cs typeface="Times New Roman" panose="02020603050405020304" pitchFamily="18" charset="0"/>
              </a:rPr>
              <a:t>&lt;</a:t>
            </a:r>
            <a:r>
              <a:rPr lang="en-US" altLang="zh-CN" sz="2400" i="1" dirty="0" err="1">
                <a:solidFill>
                  <a:srgbClr val="000000"/>
                </a:solidFill>
                <a:latin typeface="Times New Roman" panose="02020603050405020304" pitchFamily="18" charset="0"/>
                <a:cs typeface="Times New Roman" panose="02020603050405020304" pitchFamily="18" charset="0"/>
              </a:rPr>
              <a:t>m</a:t>
            </a:r>
            <a:r>
              <a:rPr lang="en-US" altLang="zh-CN" sz="2400" i="1" baseline="-25000" dirty="0" err="1">
                <a:solidFill>
                  <a:srgbClr val="000000"/>
                </a:solidFill>
                <a:latin typeface="Times New Roman" panose="02020603050405020304" pitchFamily="18" charset="0"/>
                <a:cs typeface="Times New Roman" panose="02020603050405020304" pitchFamily="18" charset="0"/>
              </a:rPr>
              <a:t>C</a:t>
            </a:r>
            <a:r>
              <a:rPr lang="en-US" altLang="zh-CN" sz="2400" dirty="0" err="1">
                <a:solidFill>
                  <a:srgbClr val="000000"/>
                </a:solidFill>
                <a:latin typeface="Times New Roman" panose="02020603050405020304" pitchFamily="18" charset="0"/>
                <a:cs typeface="Times New Roman" panose="02020603050405020304" pitchFamily="18" charset="0"/>
              </a:rPr>
              <a:t>,</a:t>
            </a:r>
            <a:r>
              <a:rPr lang="en-US" altLang="zh-CN" sz="2400" i="1" dirty="0" err="1">
                <a:solidFill>
                  <a:srgbClr val="000000"/>
                </a:solidFill>
                <a:latin typeface="Times New Roman" panose="02020603050405020304" pitchFamily="18" charset="0"/>
                <a:cs typeface="Times New Roman" panose="02020603050405020304" pitchFamily="18" charset="0"/>
              </a:rPr>
              <a:t>h</a:t>
            </a:r>
            <a:r>
              <a:rPr lang="en-US" altLang="zh-CN" sz="2400" i="1" baseline="-25000" dirty="0" err="1">
                <a:solidFill>
                  <a:srgbClr val="000000"/>
                </a:solidFill>
                <a:latin typeface="Times New Roman" panose="02020603050405020304" pitchFamily="18" charset="0"/>
                <a:cs typeface="Times New Roman" panose="02020603050405020304" pitchFamily="18" charset="0"/>
              </a:rPr>
              <a:t>A</a:t>
            </a:r>
            <a:r>
              <a:rPr lang="en-US" altLang="zh-CN" sz="2400" i="1" dirty="0">
                <a:solidFill>
                  <a:srgbClr val="000000"/>
                </a:solidFill>
                <a:latin typeface="Times New Roman" panose="02020603050405020304" pitchFamily="18" charset="0"/>
                <a:cs typeface="Times New Roman" panose="02020603050405020304" pitchFamily="18" charset="0"/>
              </a:rPr>
              <a:t>=</a:t>
            </a:r>
            <a:r>
              <a:rPr lang="en-US" altLang="zh-CN" sz="2400" i="1" dirty="0" err="1">
                <a:solidFill>
                  <a:srgbClr val="000000"/>
                </a:solidFill>
                <a:latin typeface="Times New Roman" panose="02020603050405020304" pitchFamily="18" charset="0"/>
                <a:cs typeface="Times New Roman" panose="02020603050405020304" pitchFamily="18" charset="0"/>
              </a:rPr>
              <a:t>h</a:t>
            </a:r>
            <a:r>
              <a:rPr lang="en-US" altLang="zh-CN" sz="2400" i="1" baseline="-25000" dirty="0" err="1">
                <a:solidFill>
                  <a:srgbClr val="000000"/>
                </a:solidFill>
                <a:latin typeface="Times New Roman" panose="02020603050405020304" pitchFamily="18" charset="0"/>
                <a:cs typeface="Times New Roman" panose="02020603050405020304" pitchFamily="18" charset="0"/>
              </a:rPr>
              <a:t>C</a:t>
            </a:r>
            <a:r>
              <a:rPr lang="en-US" altLang="zh-CN" sz="2400" i="1" dirty="0">
                <a:solidFill>
                  <a:srgbClr val="000000"/>
                </a:solidFill>
                <a:latin typeface="Times New Roman" panose="02020603050405020304" pitchFamily="18" charset="0"/>
                <a:cs typeface="Times New Roman" panose="02020603050405020304" pitchFamily="18" charset="0"/>
              </a:rPr>
              <a:t>&gt;</a:t>
            </a:r>
            <a:r>
              <a:rPr lang="en-US" altLang="zh-CN" sz="2400" i="1" dirty="0" err="1">
                <a:solidFill>
                  <a:srgbClr val="000000"/>
                </a:solidFill>
                <a:latin typeface="Times New Roman" panose="02020603050405020304" pitchFamily="18" charset="0"/>
                <a:cs typeface="Times New Roman" panose="02020603050405020304" pitchFamily="18" charset="0"/>
              </a:rPr>
              <a:t>h</a:t>
            </a:r>
            <a:r>
              <a:rPr lang="en-US" altLang="zh-CN" sz="2400" i="1" baseline="-25000" dirty="0" err="1">
                <a:solidFill>
                  <a:srgbClr val="000000"/>
                </a:solidFill>
                <a:latin typeface="Times New Roman" panose="02020603050405020304" pitchFamily="18" charset="0"/>
                <a:cs typeface="Times New Roman" panose="02020603050405020304" pitchFamily="18" charset="0"/>
              </a:rPr>
              <a:t>B</a:t>
            </a:r>
            <a:r>
              <a:rPr lang="zh-CN" altLang="zh-CN" sz="2400" dirty="0" smtClean="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400" dirty="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smtClean="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000000"/>
                </a:solidFill>
                <a:latin typeface="Times New Roman" panose="02020603050405020304" pitchFamily="18" charset="0"/>
                <a:cs typeface="Times New Roman" panose="02020603050405020304" pitchFamily="18" charset="0"/>
              </a:rPr>
              <a:t>1  )</a:t>
            </a:r>
            <a:r>
              <a:rPr lang="zh-CN" altLang="zh-CN" sz="2400" dirty="0">
                <a:solidFill>
                  <a:srgbClr val="000000"/>
                </a:solidFill>
                <a:latin typeface="Times New Roman" panose="02020603050405020304" pitchFamily="18" charset="0"/>
                <a:cs typeface="Times New Roman" panose="02020603050405020304" pitchFamily="18" charset="0"/>
              </a:rPr>
              <a:t>实验中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探究的动能是指</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en-US"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B</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填字母</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小球在斜面上的动能</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小球撞击木块时的动能</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小球撞击木块后的动能</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木块被小球撞击的动能</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19ZKXWJ525.EPS" descr="id:2147495101;FounderCES"/>
          <p:cNvPicPr/>
          <p:nvPr/>
        </p:nvPicPr>
        <p:blipFill>
          <a:blip r:embed="rId2"/>
          <a:stretch>
            <a:fillRect/>
          </a:stretch>
        </p:blipFill>
        <p:spPr>
          <a:xfrm>
            <a:off x="7369294" y="2008745"/>
            <a:ext cx="3489655" cy="3641988"/>
          </a:xfrm>
          <a:prstGeom prst="rect">
            <a:avLst/>
          </a:prstGeom>
        </p:spPr>
      </p:pic>
      <p:sp>
        <p:nvSpPr>
          <p:cNvPr id="5" name="矩形 4"/>
          <p:cNvSpPr/>
          <p:nvPr/>
        </p:nvSpPr>
        <p:spPr>
          <a:xfrm>
            <a:off x="4432546" y="3566391"/>
            <a:ext cx="365306" cy="29933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0407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93843"/>
            <a:ext cx="11430000" cy="452431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  2  )</a:t>
            </a:r>
            <a:r>
              <a:rPr lang="zh-CN" altLang="zh-CN" sz="2400" dirty="0">
                <a:solidFill>
                  <a:srgbClr val="000000"/>
                </a:solidFill>
                <a:latin typeface="Times New Roman" panose="02020603050405020304" pitchFamily="18" charset="0"/>
                <a:cs typeface="Times New Roman" panose="02020603050405020304" pitchFamily="18" charset="0"/>
              </a:rPr>
              <a:t>使质量相同的小球从斜面上不同高度处自由滚下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是为了研究动能大小与</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速度　</a:t>
            </a:r>
            <a:r>
              <a:rPr lang="zh-CN" altLang="zh-CN" sz="2400" dirty="0">
                <a:solidFill>
                  <a:srgbClr val="000000"/>
                </a:solidFill>
                <a:latin typeface="Times New Roman" panose="02020603050405020304" pitchFamily="18" charset="0"/>
                <a:cs typeface="Times New Roman" panose="02020603050405020304" pitchFamily="18" charset="0"/>
              </a:rPr>
              <a:t>的关系</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en-US" altLang="zh-CN" sz="2400" dirty="0" smtClean="0">
              <a:solidFill>
                <a:srgbClr val="000000"/>
              </a:solidFill>
              <a:latin typeface="宋体" panose="02010600030101010101" pitchFamily="2" charset="-12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4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400" dirty="0" smtClean="0">
              <a:solidFill>
                <a:srgbClr val="000000"/>
              </a:solidFill>
              <a:latin typeface="宋体" panose="02010600030101010101" pitchFamily="2" charset="-12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  3  )</a:t>
            </a:r>
            <a:r>
              <a:rPr lang="zh-CN" altLang="zh-CN" sz="2400" dirty="0">
                <a:solidFill>
                  <a:srgbClr val="000000"/>
                </a:solidFill>
                <a:latin typeface="Times New Roman" panose="02020603050405020304" pitchFamily="18" charset="0"/>
                <a:cs typeface="Times New Roman" panose="02020603050405020304" pitchFamily="18" charset="0"/>
              </a:rPr>
              <a:t>在做了探究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物体动能大小与哪些因素有关</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的实验后</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有些同学对</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质量不同的小球从同一光滑斜面的同一高度由静止开始滚下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刚到达底部时的速度大小相等</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有疑惑</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小明设计了如图所示的实验</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让质量不同的小球</a:t>
            </a:r>
            <a:r>
              <a:rPr lang="en-US" altLang="zh-CN" sz="2400" i="1"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i="1"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同时从同一高度由静止开始沿光滑斜面滚下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观察和比较两球相对运动情况</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若</a:t>
            </a:r>
            <a:r>
              <a:rPr lang="en-US" altLang="zh-CN" sz="2400" i="1"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球相对于</a:t>
            </a:r>
            <a:r>
              <a:rPr lang="en-US" altLang="zh-CN" sz="2400" i="1"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球</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静止　</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运动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静止</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就可以说明任一时刻两球的速度大小相等</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790154771"/>
              </p:ext>
            </p:extLst>
          </p:nvPr>
        </p:nvGraphicFramePr>
        <p:xfrm>
          <a:off x="380999" y="2208135"/>
          <a:ext cx="11311984" cy="1178117"/>
        </p:xfrm>
        <a:graphic>
          <a:graphicData uri="http://schemas.openxmlformats.org/presentationml/2006/ole">
            <mc:AlternateContent xmlns:mc="http://schemas.openxmlformats.org/markup-compatibility/2006">
              <mc:Choice xmlns:v="urn:schemas-microsoft-com:vml" Requires="v">
                <p:oleObj spid="_x0000_s11270" name="文档" r:id="rId3" imgW="4918254" imgH="512225" progId="Word.Document.12">
                  <p:embed/>
                </p:oleObj>
              </mc:Choice>
              <mc:Fallback>
                <p:oleObj name="文档" r:id="rId3" imgW="4918254" imgH="512225" progId="Word.Document.12">
                  <p:embed/>
                  <p:pic>
                    <p:nvPicPr>
                      <p:cNvPr id="0" name=""/>
                      <p:cNvPicPr/>
                      <p:nvPr/>
                    </p:nvPicPr>
                    <p:blipFill>
                      <a:blip r:embed="rId4"/>
                      <a:stretch>
                        <a:fillRect/>
                      </a:stretch>
                    </p:blipFill>
                    <p:spPr>
                      <a:xfrm>
                        <a:off x="380999" y="2208135"/>
                        <a:ext cx="11311984" cy="1178117"/>
                      </a:xfrm>
                      <a:prstGeom prst="rect">
                        <a:avLst/>
                      </a:prstGeom>
                    </p:spPr>
                  </p:pic>
                </p:oleObj>
              </mc:Fallback>
            </mc:AlternateContent>
          </a:graphicData>
        </a:graphic>
      </p:graphicFrame>
      <p:sp>
        <p:nvSpPr>
          <p:cNvPr id="4" name="矩形 3"/>
          <p:cNvSpPr/>
          <p:nvPr/>
        </p:nvSpPr>
        <p:spPr>
          <a:xfrm>
            <a:off x="10739826" y="1375905"/>
            <a:ext cx="1261673" cy="3053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588908" y="4888033"/>
            <a:ext cx="773302" cy="3053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65768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81000" y="1794621"/>
            <a:ext cx="11430000" cy="182274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  4  )</a:t>
            </a:r>
            <a:r>
              <a:rPr lang="zh-CN" altLang="zh-CN" sz="2400" dirty="0">
                <a:solidFill>
                  <a:srgbClr val="000000"/>
                </a:solidFill>
                <a:latin typeface="Times New Roman" panose="02020603050405020304" pitchFamily="18" charset="0"/>
                <a:cs typeface="Times New Roman" panose="02020603050405020304" pitchFamily="18" charset="0"/>
              </a:rPr>
              <a:t>完成实验后</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同学们还联想到以前学习牛顿第一定律时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也用到了斜面</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让同一小车从同一斜面的同一高度由静止滑下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在三个不同的表面能滑行的距离不同</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如表</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小车在这三个表面上滑行的过程中克服摩擦力做功</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相等　</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相等</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不相等</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2967806669"/>
              </p:ext>
            </p:extLst>
          </p:nvPr>
        </p:nvGraphicFramePr>
        <p:xfrm>
          <a:off x="381000" y="3668880"/>
          <a:ext cx="11430000" cy="1937447"/>
        </p:xfrm>
        <a:graphic>
          <a:graphicData uri="http://schemas.openxmlformats.org/presentationml/2006/ole">
            <mc:AlternateContent xmlns:mc="http://schemas.openxmlformats.org/markup-compatibility/2006">
              <mc:Choice xmlns:v="urn:schemas-microsoft-com:vml" Requires="v">
                <p:oleObj spid="_x0000_s12293" name="文档" r:id="rId3" imgW="4918254" imgH="833671" progId="Word.Document.12">
                  <p:embed/>
                </p:oleObj>
              </mc:Choice>
              <mc:Fallback>
                <p:oleObj name="文档" r:id="rId3" imgW="4918254" imgH="833671" progId="Word.Document.12">
                  <p:embed/>
                  <p:pic>
                    <p:nvPicPr>
                      <p:cNvPr id="0" name=""/>
                      <p:cNvPicPr/>
                      <p:nvPr/>
                    </p:nvPicPr>
                    <p:blipFill>
                      <a:blip r:embed="rId4"/>
                      <a:stretch>
                        <a:fillRect/>
                      </a:stretch>
                    </p:blipFill>
                    <p:spPr>
                      <a:xfrm>
                        <a:off x="381000" y="3668880"/>
                        <a:ext cx="11430000" cy="1937447"/>
                      </a:xfrm>
                      <a:prstGeom prst="rect">
                        <a:avLst/>
                      </a:prstGeom>
                    </p:spPr>
                  </p:pic>
                </p:oleObj>
              </mc:Fallback>
            </mc:AlternateContent>
          </a:graphicData>
        </a:graphic>
      </p:graphicFrame>
      <p:sp>
        <p:nvSpPr>
          <p:cNvPr id="4" name="矩形 3"/>
          <p:cNvSpPr/>
          <p:nvPr/>
        </p:nvSpPr>
        <p:spPr>
          <a:xfrm>
            <a:off x="7425126" y="2754939"/>
            <a:ext cx="825255" cy="3053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5896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201430"/>
            <a:ext cx="11430000" cy="270914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400" dirty="0">
                <a:solidFill>
                  <a:srgbClr val="FF00FF"/>
                </a:solidFill>
                <a:latin typeface="Times New Roman" panose="02020603050405020304" pitchFamily="18" charset="0"/>
                <a:ea typeface="黑体" panose="02010609060101010101" pitchFamily="49" charset="-122"/>
                <a:cs typeface="Times New Roman" panose="02020603050405020304" pitchFamily="18" charset="0"/>
              </a:rPr>
              <a:t>知识点</a:t>
            </a:r>
            <a:r>
              <a:rPr lang="en-US" altLang="zh-CN" sz="2400" dirty="0">
                <a:solidFill>
                  <a:srgbClr val="FF00FF"/>
                </a:solidFill>
                <a:latin typeface="Times New Roman" panose="02020603050405020304" pitchFamily="18" charset="0"/>
                <a:cs typeface="Times New Roman" panose="02020603050405020304" pitchFamily="18" charset="0"/>
              </a:rPr>
              <a:t>1</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能量</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1.</a:t>
            </a:r>
            <a:r>
              <a:rPr lang="zh-CN" altLang="zh-CN" sz="2400" dirty="0">
                <a:solidFill>
                  <a:srgbClr val="000000"/>
                </a:solidFill>
                <a:latin typeface="Times New Roman" panose="02020603050405020304" pitchFamily="18" charset="0"/>
                <a:cs typeface="Times New Roman" panose="02020603050405020304" pitchFamily="18" charset="0"/>
              </a:rPr>
              <a:t>下列说法正确的是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D</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具有能的物体一定正在做功</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物体具有的能越大</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它做的功就越多</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物体做的功越多</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它具有的能越大</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物体能够做的功越多</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它具有的能就越大</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320718" y="2780969"/>
            <a:ext cx="365306" cy="29933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98203"/>
            <a:ext cx="11430000" cy="319472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400" dirty="0">
                <a:solidFill>
                  <a:srgbClr val="FF00FF"/>
                </a:solidFill>
                <a:latin typeface="Times New Roman" panose="02020603050405020304" pitchFamily="18" charset="0"/>
                <a:ea typeface="黑体" panose="02010609060101010101" pitchFamily="49" charset="-122"/>
                <a:cs typeface="Times New Roman" panose="02020603050405020304" pitchFamily="18" charset="0"/>
              </a:rPr>
              <a:t>知识点</a:t>
            </a:r>
            <a:r>
              <a:rPr lang="en-US" altLang="zh-CN" sz="2400" dirty="0">
                <a:solidFill>
                  <a:srgbClr val="FF00FF"/>
                </a:solidFill>
                <a:latin typeface="Times New Roman" panose="02020603050405020304" pitchFamily="18" charset="0"/>
                <a:cs typeface="Times New Roman" panose="02020603050405020304" pitchFamily="18" charset="0"/>
              </a:rPr>
              <a:t>2</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动能</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2.</a:t>
            </a:r>
            <a:r>
              <a:rPr lang="zh-CN" altLang="zh-CN" sz="2400" dirty="0">
                <a:solidFill>
                  <a:srgbClr val="000000"/>
                </a:solidFill>
                <a:latin typeface="Times New Roman" panose="02020603050405020304" pitchFamily="18" charset="0"/>
                <a:cs typeface="Times New Roman" panose="02020603050405020304" pitchFamily="18" charset="0"/>
              </a:rPr>
              <a:t>关于动能</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下列说法中正确的是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D</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自行车一定具有</a:t>
            </a:r>
            <a:r>
              <a:rPr lang="zh-CN" altLang="zh-CN" sz="2400" dirty="0" smtClean="0">
                <a:solidFill>
                  <a:srgbClr val="000000"/>
                </a:solidFill>
                <a:latin typeface="Times New Roman" panose="02020603050405020304" pitchFamily="18" charset="0"/>
                <a:cs typeface="Times New Roman" panose="02020603050405020304" pitchFamily="18" charset="0"/>
              </a:rPr>
              <a:t>动能</a:t>
            </a:r>
            <a:r>
              <a:rPr lang="en-US" altLang="zh-CN" sz="2400" dirty="0" smtClean="0">
                <a:solidFill>
                  <a:srgbClr val="000000"/>
                </a:solidFill>
                <a:latin typeface="Times New Roman" panose="02020603050405020304" pitchFamily="18" charset="0"/>
                <a:cs typeface="Times New Roman" panose="02020603050405020304" pitchFamily="18" charset="0"/>
              </a:rPr>
              <a:t>				B</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速度越大的物体</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动能越大</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汽车的动能一定比自行车的动能</a:t>
            </a:r>
            <a:r>
              <a:rPr lang="zh-CN" altLang="zh-CN" sz="2400" dirty="0" smtClean="0">
                <a:solidFill>
                  <a:srgbClr val="000000"/>
                </a:solidFill>
                <a:latin typeface="Times New Roman" panose="02020603050405020304" pitchFamily="18" charset="0"/>
                <a:cs typeface="Times New Roman" panose="02020603050405020304" pitchFamily="18" charset="0"/>
              </a:rPr>
              <a:t>大</a:t>
            </a:r>
            <a:r>
              <a:rPr lang="en-US" altLang="zh-CN" sz="2400" dirty="0" smtClean="0">
                <a:solidFill>
                  <a:srgbClr val="000000"/>
                </a:solidFill>
                <a:latin typeface="Times New Roman" panose="02020603050405020304" pitchFamily="18" charset="0"/>
                <a:cs typeface="Times New Roman" panose="02020603050405020304" pitchFamily="18" charset="0"/>
              </a:rPr>
              <a:t>	D</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物体由于运动而具有的能叫做动能</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3.</a:t>
            </a:r>
            <a:r>
              <a:rPr lang="zh-CN" altLang="zh-CN" sz="2400" dirty="0">
                <a:solidFill>
                  <a:srgbClr val="000000"/>
                </a:solidFill>
                <a:latin typeface="Times New Roman" panose="02020603050405020304" pitchFamily="18" charset="0"/>
                <a:cs typeface="Times New Roman" panose="02020603050405020304" pitchFamily="18" charset="0"/>
              </a:rPr>
              <a:t>如图所示是某段道路的限速标识牌。在高速公路上</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对不同车型设定不一样的最高行驶速度</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这是因为同一辆车</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当行驶速度增大时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其具有的</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动能　</a:t>
            </a:r>
            <a:r>
              <a:rPr lang="zh-CN" altLang="zh-CN" sz="2400" dirty="0">
                <a:solidFill>
                  <a:srgbClr val="000000"/>
                </a:solidFill>
                <a:latin typeface="Times New Roman" panose="02020603050405020304" pitchFamily="18" charset="0"/>
                <a:cs typeface="Times New Roman" panose="02020603050405020304" pitchFamily="18" charset="0"/>
              </a:rPr>
              <a:t>随之增大</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因此行驶时潜在的危险性也增大。</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334838385"/>
              </p:ext>
            </p:extLst>
          </p:nvPr>
        </p:nvGraphicFramePr>
        <p:xfrm>
          <a:off x="381000" y="4167166"/>
          <a:ext cx="11430000" cy="2333136"/>
        </p:xfrm>
        <a:graphic>
          <a:graphicData uri="http://schemas.openxmlformats.org/presentationml/2006/ole">
            <mc:AlternateContent xmlns:mc="http://schemas.openxmlformats.org/markup-compatibility/2006">
              <mc:Choice xmlns:v="urn:schemas-microsoft-com:vml" Requires="v">
                <p:oleObj spid="_x0000_s1031" name="文档" r:id="rId3" imgW="4918254" imgH="1003933" progId="Word.Document.12">
                  <p:embed/>
                </p:oleObj>
              </mc:Choice>
              <mc:Fallback>
                <p:oleObj name="文档" r:id="rId3" imgW="4918254" imgH="1003933" progId="Word.Document.12">
                  <p:embed/>
                  <p:pic>
                    <p:nvPicPr>
                      <p:cNvPr id="0" name=""/>
                      <p:cNvPicPr/>
                      <p:nvPr/>
                    </p:nvPicPr>
                    <p:blipFill>
                      <a:blip r:embed="rId4"/>
                      <a:stretch>
                        <a:fillRect/>
                      </a:stretch>
                    </p:blipFill>
                    <p:spPr>
                      <a:xfrm>
                        <a:off x="381000" y="4167166"/>
                        <a:ext cx="11430000" cy="2333136"/>
                      </a:xfrm>
                      <a:prstGeom prst="rect">
                        <a:avLst/>
                      </a:prstGeom>
                    </p:spPr>
                  </p:pic>
                </p:oleObj>
              </mc:Fallback>
            </mc:AlternateContent>
          </a:graphicData>
        </a:graphic>
      </p:graphicFrame>
      <p:sp>
        <p:nvSpPr>
          <p:cNvPr id="4" name="矩形 3"/>
          <p:cNvSpPr/>
          <p:nvPr/>
        </p:nvSpPr>
        <p:spPr>
          <a:xfrm>
            <a:off x="4900136" y="1570840"/>
            <a:ext cx="365306" cy="29933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204444" y="3285340"/>
            <a:ext cx="773301" cy="29933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83232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37040"/>
            <a:ext cx="11430000" cy="36379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4.</a:t>
            </a:r>
            <a:r>
              <a:rPr lang="zh-CN" altLang="zh-CN" sz="2400" dirty="0">
                <a:solidFill>
                  <a:srgbClr val="000000"/>
                </a:solidFill>
                <a:latin typeface="Times New Roman" panose="02020603050405020304" pitchFamily="18" charset="0"/>
                <a:cs typeface="Times New Roman" panose="02020603050405020304" pitchFamily="18" charset="0"/>
              </a:rPr>
              <a:t>小明用图示装置探究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动能大小与速度的关系</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。下列说法正确的是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A</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400" dirty="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smtClean="0">
                <a:solidFill>
                  <a:srgbClr val="000000"/>
                </a:solidFill>
                <a:latin typeface="Times New Roman" panose="02020603050405020304" pitchFamily="18" charset="0"/>
                <a:cs typeface="Times New Roman" panose="02020603050405020304" pitchFamily="18" charset="0"/>
              </a:rPr>
              <a:t>A</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用木块移动的距离来比较小车动能的大小</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实验中要尽量保持水平面光滑</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实验中每次让同一小车从同一高处由静止开始下滑</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实验中改变小车质量多次进行实验</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472039447"/>
              </p:ext>
            </p:extLst>
          </p:nvPr>
        </p:nvGraphicFramePr>
        <p:xfrm>
          <a:off x="380999" y="2299695"/>
          <a:ext cx="11311984" cy="1112712"/>
        </p:xfrm>
        <a:graphic>
          <a:graphicData uri="http://schemas.openxmlformats.org/presentationml/2006/ole">
            <mc:AlternateContent xmlns:mc="http://schemas.openxmlformats.org/markup-compatibility/2006">
              <mc:Choice xmlns:v="urn:schemas-microsoft-com:vml" Requires="v">
                <p:oleObj spid="_x0000_s2055" name="文档" r:id="rId3" imgW="4918254" imgH="483788" progId="Word.Document.12">
                  <p:embed/>
                </p:oleObj>
              </mc:Choice>
              <mc:Fallback>
                <p:oleObj name="文档" r:id="rId3" imgW="4918254" imgH="483788" progId="Word.Document.12">
                  <p:embed/>
                  <p:pic>
                    <p:nvPicPr>
                      <p:cNvPr id="0" name=""/>
                      <p:cNvPicPr/>
                      <p:nvPr/>
                    </p:nvPicPr>
                    <p:blipFill>
                      <a:blip r:embed="rId4"/>
                      <a:stretch>
                        <a:fillRect/>
                      </a:stretch>
                    </p:blipFill>
                    <p:spPr>
                      <a:xfrm>
                        <a:off x="380999" y="2299695"/>
                        <a:ext cx="11311984" cy="1112712"/>
                      </a:xfrm>
                      <a:prstGeom prst="rect">
                        <a:avLst/>
                      </a:prstGeom>
                    </p:spPr>
                  </p:pic>
                </p:oleObj>
              </mc:Fallback>
            </mc:AlternateContent>
          </a:graphicData>
        </a:graphic>
      </p:graphicFrame>
      <p:sp>
        <p:nvSpPr>
          <p:cNvPr id="4" name="矩形 3"/>
          <p:cNvSpPr/>
          <p:nvPr/>
        </p:nvSpPr>
        <p:spPr>
          <a:xfrm>
            <a:off x="9659172" y="1868698"/>
            <a:ext cx="365306" cy="29933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4901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616978"/>
            <a:ext cx="11430000" cy="137954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400" dirty="0">
                <a:solidFill>
                  <a:srgbClr val="FF00FF"/>
                </a:solidFill>
                <a:latin typeface="Times New Roman" panose="02020603050405020304" pitchFamily="18" charset="0"/>
                <a:ea typeface="黑体" panose="02010609060101010101" pitchFamily="49" charset="-122"/>
                <a:cs typeface="Times New Roman" panose="02020603050405020304" pitchFamily="18" charset="0"/>
              </a:rPr>
              <a:t>知识点</a:t>
            </a:r>
            <a:r>
              <a:rPr lang="en-US" altLang="zh-CN" sz="2400" dirty="0">
                <a:solidFill>
                  <a:srgbClr val="FF00FF"/>
                </a:solidFill>
                <a:latin typeface="Times New Roman" panose="02020603050405020304" pitchFamily="18" charset="0"/>
                <a:cs typeface="Times New Roman" panose="02020603050405020304" pitchFamily="18" charset="0"/>
              </a:rPr>
              <a:t>3</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势能</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5.</a:t>
            </a:r>
            <a:r>
              <a:rPr lang="zh-CN" altLang="zh-CN" sz="2400" dirty="0">
                <a:solidFill>
                  <a:srgbClr val="000000"/>
                </a:solidFill>
                <a:latin typeface="Times New Roman" panose="02020603050405020304" pitchFamily="18" charset="0"/>
                <a:cs typeface="Times New Roman" panose="02020603050405020304" pitchFamily="18" charset="0"/>
              </a:rPr>
              <a:t>如图所示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山顶石头的自述</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你说我稳坐如钟</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皆因我未显神通。</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山顶上的石头具有</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重力势能　</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766367670"/>
              </p:ext>
            </p:extLst>
          </p:nvPr>
        </p:nvGraphicFramePr>
        <p:xfrm>
          <a:off x="381000" y="3074564"/>
          <a:ext cx="11430000" cy="2070459"/>
        </p:xfrm>
        <a:graphic>
          <a:graphicData uri="http://schemas.openxmlformats.org/presentationml/2006/ole">
            <mc:AlternateContent xmlns:mc="http://schemas.openxmlformats.org/markup-compatibility/2006">
              <mc:Choice xmlns:v="urn:schemas-microsoft-com:vml" Requires="v">
                <p:oleObj spid="_x0000_s3079" name="文档" r:id="rId3" imgW="4918254" imgH="890905" progId="Word.Document.12">
                  <p:embed/>
                </p:oleObj>
              </mc:Choice>
              <mc:Fallback>
                <p:oleObj name="文档" r:id="rId3" imgW="4918254" imgH="890905" progId="Word.Document.12">
                  <p:embed/>
                  <p:pic>
                    <p:nvPicPr>
                      <p:cNvPr id="0" name=""/>
                      <p:cNvPicPr/>
                      <p:nvPr/>
                    </p:nvPicPr>
                    <p:blipFill>
                      <a:blip r:embed="rId4"/>
                      <a:stretch>
                        <a:fillRect/>
                      </a:stretch>
                    </p:blipFill>
                    <p:spPr>
                      <a:xfrm>
                        <a:off x="381000" y="3074564"/>
                        <a:ext cx="11430000" cy="2070459"/>
                      </a:xfrm>
                      <a:prstGeom prst="rect">
                        <a:avLst/>
                      </a:prstGeom>
                    </p:spPr>
                  </p:pic>
                </p:oleObj>
              </mc:Fallback>
            </mc:AlternateContent>
          </a:graphicData>
        </a:graphic>
      </p:graphicFrame>
      <p:sp>
        <p:nvSpPr>
          <p:cNvPr id="4" name="矩形 3"/>
          <p:cNvSpPr/>
          <p:nvPr/>
        </p:nvSpPr>
        <p:spPr>
          <a:xfrm>
            <a:off x="296963" y="2573136"/>
            <a:ext cx="1563009" cy="3053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3377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098812"/>
            <a:ext cx="11430000" cy="53553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6.</a:t>
            </a:r>
            <a:r>
              <a:rPr lang="zh-CN" altLang="zh-CN" sz="2400" dirty="0">
                <a:solidFill>
                  <a:srgbClr val="000000"/>
                </a:solidFill>
                <a:latin typeface="Times New Roman" panose="02020603050405020304" pitchFamily="18" charset="0"/>
                <a:cs typeface="Times New Roman" panose="02020603050405020304" pitchFamily="18" charset="0"/>
              </a:rPr>
              <a:t>如图所示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愤怒的小鸟将</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弓</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拉开</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弓</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具有</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弹性势能　</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137625938"/>
              </p:ext>
            </p:extLst>
          </p:nvPr>
        </p:nvGraphicFramePr>
        <p:xfrm>
          <a:off x="381000" y="2754525"/>
          <a:ext cx="11430000" cy="1989315"/>
        </p:xfrm>
        <a:graphic>
          <a:graphicData uri="http://schemas.openxmlformats.org/presentationml/2006/ole">
            <mc:AlternateContent xmlns:mc="http://schemas.openxmlformats.org/markup-compatibility/2006">
              <mc:Choice xmlns:v="urn:schemas-microsoft-com:vml" Requires="v">
                <p:oleObj spid="_x0000_s4103" name="文档" r:id="rId3" imgW="4918254" imgH="855989" progId="Word.Document.12">
                  <p:embed/>
                </p:oleObj>
              </mc:Choice>
              <mc:Fallback>
                <p:oleObj name="文档" r:id="rId3" imgW="4918254" imgH="855989" progId="Word.Document.12">
                  <p:embed/>
                  <p:pic>
                    <p:nvPicPr>
                      <p:cNvPr id="0" name=""/>
                      <p:cNvPicPr/>
                      <p:nvPr/>
                    </p:nvPicPr>
                    <p:blipFill>
                      <a:blip r:embed="rId4"/>
                      <a:stretch>
                        <a:fillRect/>
                      </a:stretch>
                    </p:blipFill>
                    <p:spPr>
                      <a:xfrm>
                        <a:off x="381000" y="2754525"/>
                        <a:ext cx="11430000" cy="1989315"/>
                      </a:xfrm>
                      <a:prstGeom prst="rect">
                        <a:avLst/>
                      </a:prstGeom>
                    </p:spPr>
                  </p:pic>
                </p:oleObj>
              </mc:Fallback>
            </mc:AlternateContent>
          </a:graphicData>
        </a:graphic>
      </p:graphicFrame>
      <p:sp>
        <p:nvSpPr>
          <p:cNvPr id="4" name="矩形 3"/>
          <p:cNvSpPr/>
          <p:nvPr/>
        </p:nvSpPr>
        <p:spPr>
          <a:xfrm>
            <a:off x="6500336" y="2181940"/>
            <a:ext cx="1292846" cy="29933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84213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15441"/>
            <a:ext cx="11430000" cy="408111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7.</a:t>
            </a:r>
            <a:r>
              <a:rPr lang="zh-CN" altLang="zh-CN" sz="2400" dirty="0">
                <a:solidFill>
                  <a:srgbClr val="000000"/>
                </a:solidFill>
                <a:latin typeface="Times New Roman" panose="02020603050405020304" pitchFamily="18" charset="0"/>
                <a:cs typeface="Times New Roman" panose="02020603050405020304" pitchFamily="18" charset="0"/>
              </a:rPr>
              <a:t>柚子树上有甲、乙、丙、丁四个柚子</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甲和乙的质量都是</a:t>
            </a:r>
            <a:r>
              <a:rPr lang="en-US" altLang="zh-CN" sz="2400" dirty="0">
                <a:solidFill>
                  <a:srgbClr val="000000"/>
                </a:solidFill>
                <a:latin typeface="Times New Roman" panose="02020603050405020304" pitchFamily="18" charset="0"/>
                <a:cs typeface="Times New Roman" panose="02020603050405020304" pitchFamily="18" charset="0"/>
              </a:rPr>
              <a:t>1.5 kg,</a:t>
            </a:r>
            <a:r>
              <a:rPr lang="zh-CN" altLang="zh-CN" sz="2400" dirty="0">
                <a:solidFill>
                  <a:srgbClr val="000000"/>
                </a:solidFill>
                <a:latin typeface="Times New Roman" panose="02020603050405020304" pitchFamily="18" charset="0"/>
                <a:cs typeface="Times New Roman" panose="02020603050405020304" pitchFamily="18" charset="0"/>
              </a:rPr>
              <a:t>丙和丁的质量都是</a:t>
            </a:r>
            <a:r>
              <a:rPr lang="en-US" altLang="zh-CN" sz="2400" dirty="0">
                <a:solidFill>
                  <a:srgbClr val="000000"/>
                </a:solidFill>
                <a:latin typeface="Times New Roman" panose="02020603050405020304" pitchFamily="18" charset="0"/>
                <a:cs typeface="Times New Roman" panose="02020603050405020304" pitchFamily="18" charset="0"/>
              </a:rPr>
              <a:t>1.2 kg,</a:t>
            </a:r>
            <a:r>
              <a:rPr lang="zh-CN" altLang="zh-CN" sz="2400" dirty="0">
                <a:solidFill>
                  <a:srgbClr val="000000"/>
                </a:solidFill>
                <a:latin typeface="Times New Roman" panose="02020603050405020304" pitchFamily="18" charset="0"/>
                <a:cs typeface="Times New Roman" panose="02020603050405020304" pitchFamily="18" charset="0"/>
              </a:rPr>
              <a:t>它们的位置如图所示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重力势能最大的柚子是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D</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endParaRPr lang="en-US" altLang="zh-CN" sz="24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4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4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4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4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丁</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     B</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丙</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    C</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乙</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        D</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甲</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099100243"/>
              </p:ext>
            </p:extLst>
          </p:nvPr>
        </p:nvGraphicFramePr>
        <p:xfrm>
          <a:off x="380999" y="2570730"/>
          <a:ext cx="11311984" cy="2353753"/>
        </p:xfrm>
        <a:graphic>
          <a:graphicData uri="http://schemas.openxmlformats.org/presentationml/2006/ole">
            <mc:AlternateContent xmlns:mc="http://schemas.openxmlformats.org/markup-compatibility/2006">
              <mc:Choice xmlns:v="urn:schemas-microsoft-com:vml" Requires="v">
                <p:oleObj spid="_x0000_s5127" name="文档" r:id="rId3" imgW="4918254" imgH="1023371" progId="Word.Document.12">
                  <p:embed/>
                </p:oleObj>
              </mc:Choice>
              <mc:Fallback>
                <p:oleObj name="文档" r:id="rId3" imgW="4918254" imgH="1023371" progId="Word.Document.12">
                  <p:embed/>
                  <p:pic>
                    <p:nvPicPr>
                      <p:cNvPr id="0" name=""/>
                      <p:cNvPicPr/>
                      <p:nvPr/>
                    </p:nvPicPr>
                    <p:blipFill>
                      <a:blip r:embed="rId4"/>
                      <a:stretch>
                        <a:fillRect/>
                      </a:stretch>
                    </p:blipFill>
                    <p:spPr>
                      <a:xfrm>
                        <a:off x="380999" y="2570730"/>
                        <a:ext cx="11311984" cy="2353753"/>
                      </a:xfrm>
                      <a:prstGeom prst="rect">
                        <a:avLst/>
                      </a:prstGeom>
                    </p:spPr>
                  </p:pic>
                </p:oleObj>
              </mc:Fallback>
            </mc:AlternateContent>
          </a:graphicData>
        </a:graphic>
      </p:graphicFrame>
      <p:sp>
        <p:nvSpPr>
          <p:cNvPr id="4" name="矩形 3"/>
          <p:cNvSpPr/>
          <p:nvPr/>
        </p:nvSpPr>
        <p:spPr>
          <a:xfrm>
            <a:off x="7373172" y="2084778"/>
            <a:ext cx="365306" cy="29933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03027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27572"/>
            <a:ext cx="11430000" cy="22659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8.</a:t>
            </a:r>
            <a:r>
              <a:rPr lang="zh-CN" altLang="zh-CN" sz="2400" dirty="0">
                <a:solidFill>
                  <a:srgbClr val="000000"/>
                </a:solidFill>
                <a:latin typeface="Times New Roman" panose="02020603050405020304" pitchFamily="18" charset="0"/>
                <a:cs typeface="Times New Roman" panose="02020603050405020304" pitchFamily="18" charset="0"/>
              </a:rPr>
              <a:t>小强和小冬同乘一辆出租车</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小冬的动能较大</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则他的质量较</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大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薇薇站在自动扶梯上</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她的重力势能不断增加</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则她所在的是</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上行　</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上行</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下行</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扶梯</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一根闹钟发条的弹性势能不断减小</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则发条正在被</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放松　</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放松</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卷紧</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9.</a:t>
            </a:r>
            <a:r>
              <a:rPr lang="zh-CN" altLang="zh-CN" sz="2400" dirty="0">
                <a:solidFill>
                  <a:srgbClr val="000000"/>
                </a:solidFill>
                <a:latin typeface="Times New Roman" panose="02020603050405020304" pitchFamily="18" charset="0"/>
                <a:cs typeface="Times New Roman" panose="02020603050405020304" pitchFamily="18" charset="0"/>
              </a:rPr>
              <a:t>如图所示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空中加油机正在以大小不变的速度给匀速水平飞行的战斗机加油</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在加油过程中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战斗机的动能</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增大　</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增大</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减小</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不变</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466693579"/>
              </p:ext>
            </p:extLst>
          </p:nvPr>
        </p:nvGraphicFramePr>
        <p:xfrm>
          <a:off x="381000" y="4070787"/>
          <a:ext cx="11430000" cy="1197938"/>
        </p:xfrm>
        <a:graphic>
          <a:graphicData uri="http://schemas.openxmlformats.org/presentationml/2006/ole">
            <mc:AlternateContent xmlns:mc="http://schemas.openxmlformats.org/markup-compatibility/2006">
              <mc:Choice xmlns:v="urn:schemas-microsoft-com:vml" Requires="v">
                <p:oleObj spid="_x0000_s6150" name="文档" r:id="rId3" imgW="4918254" imgH="515465" progId="Word.Document.12">
                  <p:embed/>
                </p:oleObj>
              </mc:Choice>
              <mc:Fallback>
                <p:oleObj name="文档" r:id="rId3" imgW="4918254" imgH="515465" progId="Word.Document.12">
                  <p:embed/>
                  <p:pic>
                    <p:nvPicPr>
                      <p:cNvPr id="0" name=""/>
                      <p:cNvPicPr/>
                      <p:nvPr/>
                    </p:nvPicPr>
                    <p:blipFill>
                      <a:blip r:embed="rId4"/>
                      <a:stretch>
                        <a:fillRect/>
                      </a:stretch>
                    </p:blipFill>
                    <p:spPr>
                      <a:xfrm>
                        <a:off x="381000" y="4070787"/>
                        <a:ext cx="11430000" cy="1197938"/>
                      </a:xfrm>
                      <a:prstGeom prst="rect">
                        <a:avLst/>
                      </a:prstGeom>
                    </p:spPr>
                  </p:pic>
                </p:oleObj>
              </mc:Fallback>
            </mc:AlternateContent>
          </a:graphicData>
        </a:graphic>
      </p:graphicFrame>
      <p:sp>
        <p:nvSpPr>
          <p:cNvPr id="4" name="矩形 3"/>
          <p:cNvSpPr/>
          <p:nvPr/>
        </p:nvSpPr>
        <p:spPr>
          <a:xfrm>
            <a:off x="8609689" y="1821090"/>
            <a:ext cx="617437" cy="29933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396425" y="2257508"/>
            <a:ext cx="617437" cy="29933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915971" y="2687082"/>
            <a:ext cx="835647" cy="3053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486971" y="3563485"/>
            <a:ext cx="835647" cy="3053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36633"/>
            <a:ext cx="11430000" cy="408111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10.(  </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长春中考</a:t>
            </a:r>
            <a:r>
              <a:rPr lang="en-US" altLang="zh-CN" sz="2400" dirty="0">
                <a:solidFill>
                  <a:srgbClr val="000000"/>
                </a:solidFill>
                <a:latin typeface="Times New Roman" panose="02020603050405020304" pitchFamily="18" charset="0"/>
                <a:cs typeface="Times New Roman" panose="02020603050405020304" pitchFamily="18" charset="0"/>
              </a:rPr>
              <a:t>  )2019</a:t>
            </a:r>
            <a:r>
              <a:rPr lang="zh-CN" altLang="zh-CN" sz="2400" dirty="0">
                <a:solidFill>
                  <a:srgbClr val="000000"/>
                </a:solidFill>
                <a:latin typeface="Times New Roman" panose="02020603050405020304" pitchFamily="18" charset="0"/>
                <a:cs typeface="Times New Roman" panose="02020603050405020304" pitchFamily="18" charset="0"/>
              </a:rPr>
              <a:t>年</a:t>
            </a:r>
            <a:r>
              <a:rPr lang="en-US" altLang="zh-CN" sz="2400" dirty="0">
                <a:solidFill>
                  <a:srgbClr val="000000"/>
                </a:solidFill>
                <a:latin typeface="Times New Roman" panose="02020603050405020304" pitchFamily="18" charset="0"/>
                <a:cs typeface="Times New Roman" panose="02020603050405020304" pitchFamily="18" charset="0"/>
              </a:rPr>
              <a:t>6</a:t>
            </a:r>
            <a:r>
              <a:rPr lang="zh-CN" altLang="zh-CN" sz="2400" dirty="0">
                <a:solidFill>
                  <a:srgbClr val="000000"/>
                </a:solidFill>
                <a:latin typeface="Times New Roman" panose="02020603050405020304" pitchFamily="18" charset="0"/>
                <a:cs typeface="Times New Roman" panose="02020603050405020304" pitchFamily="18" charset="0"/>
              </a:rPr>
              <a:t>月</a:t>
            </a:r>
            <a:r>
              <a:rPr lang="en-US" altLang="zh-CN" sz="2400" dirty="0">
                <a:solidFill>
                  <a:srgbClr val="000000"/>
                </a:solidFill>
                <a:latin typeface="Times New Roman" panose="02020603050405020304" pitchFamily="18" charset="0"/>
                <a:cs typeface="Times New Roman" panose="02020603050405020304" pitchFamily="18" charset="0"/>
              </a:rPr>
              <a:t>5</a:t>
            </a:r>
            <a:r>
              <a:rPr lang="zh-CN" altLang="zh-CN" sz="2400" dirty="0">
                <a:solidFill>
                  <a:srgbClr val="000000"/>
                </a:solidFill>
                <a:latin typeface="Times New Roman" panose="02020603050405020304" pitchFamily="18" charset="0"/>
                <a:cs typeface="Times New Roman" panose="02020603050405020304" pitchFamily="18" charset="0"/>
              </a:rPr>
              <a:t>日</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我国航天完成首次海上发射</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长征十一号</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运载火箭将七颗卫星送入太空。火箭加速升空过程中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这七颗卫星的动能</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C</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变小</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    B</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不变</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  C</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变大</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smtClean="0">
                <a:solidFill>
                  <a:srgbClr val="000000"/>
                </a:solidFill>
                <a:latin typeface="Times New Roman" panose="02020603050405020304" pitchFamily="18" charset="0"/>
                <a:cs typeface="Times New Roman" panose="02020603050405020304" pitchFamily="18" charset="0"/>
              </a:rPr>
              <a:t>     D</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无法判断</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11.</a:t>
            </a:r>
            <a:r>
              <a:rPr lang="zh-CN" altLang="zh-CN" sz="2400" dirty="0">
                <a:solidFill>
                  <a:srgbClr val="000000"/>
                </a:solidFill>
                <a:latin typeface="Times New Roman" panose="02020603050405020304" pitchFamily="18" charset="0"/>
                <a:cs typeface="Times New Roman" panose="02020603050405020304" pitchFamily="18" charset="0"/>
              </a:rPr>
              <a:t>如图所示为自动垂直升降式车库</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可以有效地增加停车场的空间利用率</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在汽车被升降机匀速提升的过程中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下列说法正确的是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A</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动能不变</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重力势能增加</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动能不变</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重力势能不变</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动能增加</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重力势能不变</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动能增加</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重力势能增加</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18ZKXWJ142.EPS" descr="id:2147495058;FounderCES"/>
          <p:cNvPicPr/>
          <p:nvPr/>
        </p:nvPicPr>
        <p:blipFill>
          <a:blip r:embed="rId2"/>
          <a:stretch>
            <a:fillRect/>
          </a:stretch>
        </p:blipFill>
        <p:spPr>
          <a:xfrm>
            <a:off x="7997181" y="3458040"/>
            <a:ext cx="2295580" cy="1976844"/>
          </a:xfrm>
          <a:prstGeom prst="rect">
            <a:avLst/>
          </a:prstGeom>
        </p:spPr>
      </p:pic>
      <p:sp>
        <p:nvSpPr>
          <p:cNvPr id="4" name="矩形 3"/>
          <p:cNvSpPr/>
          <p:nvPr/>
        </p:nvSpPr>
        <p:spPr>
          <a:xfrm>
            <a:off x="8941536" y="2110674"/>
            <a:ext cx="365306" cy="29933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192379" y="3427521"/>
            <a:ext cx="365306" cy="29933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35603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theme/theme1.xml><?xml version="1.0" encoding="utf-8"?>
<a:theme xmlns:a="http://schemas.openxmlformats.org/drawingml/2006/main" name="数学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演示文稿1" id="{9C1D6975-336B-42B9-A39F-754CDB80ABDB}" vid="{F592E79C-E077-4AFD-A7DD-EC422EC672D2}"/>
    </a:ext>
  </a:extLst>
</a:theme>
</file>

<file path=docProps/app.xml><?xml version="1.0" encoding="utf-8"?>
<Properties xmlns="http://schemas.openxmlformats.org/officeDocument/2006/extended-properties" xmlns:vt="http://schemas.openxmlformats.org/officeDocument/2006/docPropsVTypes">
  <Template>物理模板</Template>
  <TotalTime>24</TotalTime>
  <Words>682</Words>
  <Application>Microsoft Office PowerPoint</Application>
  <PresentationFormat>自定义</PresentationFormat>
  <Paragraphs>79</Paragraphs>
  <Slides>16</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16</vt:i4>
      </vt:variant>
    </vt:vector>
  </HeadingPairs>
  <TitlesOfParts>
    <vt:vector size="18" baseType="lpstr">
      <vt:lpstr>数学模板</vt:lpstr>
      <vt:lpstr>文档</vt:lpstr>
      <vt:lpstr>第3节　动能和势能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集合与常用逻辑用语</dc:title>
  <dc:creator>Administrator</dc:creator>
  <cp:lastModifiedBy>User</cp:lastModifiedBy>
  <cp:revision>18</cp:revision>
  <dcterms:created xsi:type="dcterms:W3CDTF">2019-12-12T01:39:48Z</dcterms:created>
  <dcterms:modified xsi:type="dcterms:W3CDTF">2019-12-18T06:30:11Z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2052-10.1.0.6173</vt:lpwstr>
  </property>
</Properties>
</file>