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304" r:id="rId2"/>
    <p:sldId id="312" r:id="rId3"/>
    <p:sldId id="380" r:id="rId4"/>
    <p:sldId id="314" r:id="rId5"/>
    <p:sldId id="394" r:id="rId6"/>
    <p:sldId id="307" r:id="rId7"/>
    <p:sldId id="363" r:id="rId8"/>
    <p:sldId id="351" r:id="rId9"/>
    <p:sldId id="382" r:id="rId10"/>
    <p:sldId id="338" r:id="rId11"/>
    <p:sldId id="371" r:id="rId12"/>
    <p:sldId id="395" r:id="rId13"/>
    <p:sldId id="373" r:id="rId14"/>
    <p:sldId id="372" r:id="rId15"/>
    <p:sldId id="306" r:id="rId16"/>
    <p:sldId id="383" r:id="rId17"/>
    <p:sldId id="313" r:id="rId18"/>
    <p:sldId id="340" r:id="rId19"/>
    <p:sldId id="396" r:id="rId20"/>
    <p:sldId id="316" r:id="rId21"/>
    <p:sldId id="397" r:id="rId22"/>
    <p:sldId id="398" r:id="rId23"/>
    <p:sldId id="315" r:id="rId24"/>
    <p:sldId id="327" r:id="rId25"/>
    <p:sldId id="384" r:id="rId26"/>
    <p:sldId id="337" r:id="rId27"/>
    <p:sldId id="345" r:id="rId28"/>
    <p:sldId id="399" r:id="rId29"/>
    <p:sldId id="343" r:id="rId30"/>
    <p:sldId id="401" r:id="rId31"/>
    <p:sldId id="347" r:id="rId32"/>
    <p:sldId id="376" r:id="rId33"/>
    <p:sldId id="302" r:id="rId3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1C1C1C"/>
    <a:srgbClr val="FF00FF"/>
    <a:srgbClr val="319095"/>
    <a:srgbClr val="D16809"/>
    <a:srgbClr val="F3F3F3"/>
    <a:srgbClr val="F5F5F5"/>
    <a:srgbClr val="5FCACB"/>
    <a:srgbClr val="F5841C"/>
    <a:srgbClr val="A0BF0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41" autoAdjust="0"/>
    <p:restoredTop sz="99739" autoAdjust="0"/>
  </p:normalViewPr>
  <p:slideViewPr>
    <p:cSldViewPr snapToGrid="0" showGuides="1">
      <p:cViewPr varScale="1">
        <p:scale>
          <a:sx n="152" d="100"/>
          <a:sy n="152" d="100"/>
        </p:scale>
        <p:origin x="-444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1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C1E6C-1C7A-46AD-9DE2-C229C9E19362}" type="datetimeFigureOut">
              <a:rPr lang="zh-CN" altLang="en-US" smtClean="0"/>
              <a:pPr/>
              <a:t>2019/10/10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45790-5B6F-4904-B224-7CB9223085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pPr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pattFill prst="lgGrid">
          <a:fgClr>
            <a:srgbClr val="F3F3F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分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设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过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教学反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104245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教学分析</a:t>
            </a: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5338700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657314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818176" y="146302"/>
            <a:ext cx="0" cy="270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 userDrawn="1"/>
        </p:nvSpPr>
        <p:spPr>
          <a:xfrm>
            <a:off x="5338691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</a:t>
            </a:r>
          </a:p>
        </p:txBody>
      </p:sp>
      <p:sp>
        <p:nvSpPr>
          <p:cNvPr id="16" name="矩形 15"/>
          <p:cNvSpPr/>
          <p:nvPr userDrawn="1"/>
        </p:nvSpPr>
        <p:spPr>
          <a:xfrm>
            <a:off x="6573147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5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教学过程</a:t>
            </a:r>
          </a:p>
        </p:txBody>
      </p:sp>
      <p:sp>
        <p:nvSpPr>
          <p:cNvPr id="17" name="矩形 16"/>
          <p:cNvSpPr/>
          <p:nvPr userDrawn="1"/>
        </p:nvSpPr>
        <p:spPr>
          <a:xfrm>
            <a:off x="7807602" y="52756"/>
            <a:ext cx="1234456" cy="4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1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教学反思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20171" y="490140"/>
            <a:ext cx="915300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 rot="13450455">
            <a:off x="8682067" y="4439898"/>
            <a:ext cx="496115" cy="1260894"/>
            <a:chOff x="11762339" y="3746221"/>
            <a:chExt cx="406107" cy="1155987"/>
          </a:xfrm>
        </p:grpSpPr>
        <p:sp>
          <p:nvSpPr>
            <p:cNvPr id="9" name="Freeform 16"/>
            <p:cNvSpPr/>
            <p:nvPr/>
          </p:nvSpPr>
          <p:spPr bwMode="auto">
            <a:xfrm flipV="1">
              <a:off x="11767353" y="3746221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30"/>
            <p:cNvSpPr/>
            <p:nvPr/>
          </p:nvSpPr>
          <p:spPr bwMode="auto">
            <a:xfrm rot="15296182">
              <a:off x="11830602" y="4196908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2"/>
            <p:cNvSpPr/>
            <p:nvPr/>
          </p:nvSpPr>
          <p:spPr bwMode="auto">
            <a:xfrm rot="7160246">
              <a:off x="11692179" y="4425941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 rot="2731254">
            <a:off x="259471" y="-270342"/>
            <a:ext cx="424636" cy="1208734"/>
            <a:chOff x="4454660" y="3810474"/>
            <a:chExt cx="406107" cy="1155987"/>
          </a:xfrm>
        </p:grpSpPr>
        <p:sp>
          <p:nvSpPr>
            <p:cNvPr id="13" name="Freeform 16"/>
            <p:cNvSpPr/>
            <p:nvPr/>
          </p:nvSpPr>
          <p:spPr bwMode="auto">
            <a:xfrm flipV="1">
              <a:off x="4459674" y="3810474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0"/>
            <p:cNvSpPr/>
            <p:nvPr/>
          </p:nvSpPr>
          <p:spPr bwMode="auto">
            <a:xfrm rot="15296182">
              <a:off x="4522923" y="4261161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2"/>
            <p:cNvSpPr/>
            <p:nvPr/>
          </p:nvSpPr>
          <p:spPr bwMode="auto">
            <a:xfrm rot="7160246">
              <a:off x="4384500" y="4490194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rot="23880000" flipV="1">
            <a:off x="73789" y="-26610"/>
            <a:ext cx="159482" cy="453968"/>
            <a:chOff x="4454660" y="3810474"/>
            <a:chExt cx="406107" cy="1155987"/>
          </a:xfrm>
        </p:grpSpPr>
        <p:sp>
          <p:nvSpPr>
            <p:cNvPr id="17" name="Freeform 16"/>
            <p:cNvSpPr/>
            <p:nvPr/>
          </p:nvSpPr>
          <p:spPr bwMode="auto">
            <a:xfrm flipV="1">
              <a:off x="4459674" y="3810474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0"/>
            <p:cNvSpPr/>
            <p:nvPr/>
          </p:nvSpPr>
          <p:spPr bwMode="auto">
            <a:xfrm rot="15296182">
              <a:off x="4522923" y="4261161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 rot="7160246">
              <a:off x="4384500" y="4490194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 rot="19500000" flipH="1" flipV="1">
            <a:off x="9013919" y="291600"/>
            <a:ext cx="159482" cy="453968"/>
            <a:chOff x="4454660" y="3810474"/>
            <a:chExt cx="406107" cy="1155987"/>
          </a:xfrm>
        </p:grpSpPr>
        <p:sp>
          <p:nvSpPr>
            <p:cNvPr id="25" name="Freeform 16"/>
            <p:cNvSpPr/>
            <p:nvPr/>
          </p:nvSpPr>
          <p:spPr bwMode="auto">
            <a:xfrm flipV="1">
              <a:off x="4459674" y="3810474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30"/>
            <p:cNvSpPr/>
            <p:nvPr/>
          </p:nvSpPr>
          <p:spPr bwMode="auto">
            <a:xfrm rot="15296182">
              <a:off x="4522923" y="4261161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2"/>
            <p:cNvSpPr/>
            <p:nvPr/>
          </p:nvSpPr>
          <p:spPr bwMode="auto">
            <a:xfrm rot="7160246">
              <a:off x="4384500" y="4490194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jpeg"/><Relationship Id="rId4" Type="http://schemas.openxmlformats.org/officeDocument/2006/relationships/image" Target="../media/image19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4.png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3" descr="roa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39802"/>
            <a:ext cx="9144001" cy="3003698"/>
          </a:xfrm>
          <a:prstGeom prst="rect">
            <a:avLst/>
          </a:prstGeom>
        </p:spPr>
      </p:pic>
      <p:grpSp>
        <p:nvGrpSpPr>
          <p:cNvPr id="88" name="组合 87"/>
          <p:cNvGrpSpPr/>
          <p:nvPr/>
        </p:nvGrpSpPr>
        <p:grpSpPr>
          <a:xfrm>
            <a:off x="2589452" y="3034515"/>
            <a:ext cx="3778980" cy="1578944"/>
            <a:chOff x="6240567" y="2900570"/>
            <a:chExt cx="3915294" cy="1916713"/>
          </a:xfrm>
        </p:grpSpPr>
        <p:grpSp>
          <p:nvGrpSpPr>
            <p:cNvPr id="89" name="组合 72"/>
            <p:cNvGrpSpPr/>
            <p:nvPr/>
          </p:nvGrpSpPr>
          <p:grpSpPr>
            <a:xfrm>
              <a:off x="6341196" y="2900570"/>
              <a:ext cx="3814665" cy="1916713"/>
              <a:chOff x="6341196" y="2900570"/>
              <a:chExt cx="3814665" cy="1916713"/>
            </a:xfrm>
          </p:grpSpPr>
          <p:sp>
            <p:nvSpPr>
              <p:cNvPr id="94" name="文本框 79"/>
              <p:cNvSpPr txBox="1"/>
              <p:nvPr/>
            </p:nvSpPr>
            <p:spPr>
              <a:xfrm>
                <a:off x="6341196" y="2900570"/>
                <a:ext cx="3814665" cy="1905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 sz="3200" b="1">
                    <a:solidFill>
                      <a:srgbClr val="F5841C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dirty="0" smtClean="0">
                    <a:solidFill>
                      <a:schemeClr val="accent3"/>
                    </a:solidFill>
                  </a:rPr>
                  <a:t>新</a:t>
                </a:r>
                <a:r>
                  <a:rPr lang="zh-CN" altLang="en-US" smtClean="0">
                    <a:solidFill>
                      <a:schemeClr val="accent3"/>
                    </a:solidFill>
                  </a:rPr>
                  <a:t>课标沪科版</a:t>
                </a:r>
                <a:r>
                  <a:rPr lang="en-US" altLang="zh-CN" dirty="0" smtClean="0">
                    <a:solidFill>
                      <a:schemeClr val="accent3"/>
                    </a:solidFill>
                  </a:rPr>
                  <a:t>·</a:t>
                </a:r>
                <a:r>
                  <a:rPr lang="zh-CN" altLang="en-US" dirty="0" smtClean="0">
                    <a:solidFill>
                      <a:srgbClr val="319095"/>
                    </a:solidFill>
                  </a:rPr>
                  <a:t>物理</a:t>
                </a:r>
                <a:endParaRPr lang="en-US" altLang="zh-CN" dirty="0" smtClean="0">
                  <a:solidFill>
                    <a:schemeClr val="accent3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dirty="0" smtClean="0">
                    <a:solidFill>
                      <a:schemeClr val="accent3"/>
                    </a:solidFill>
                  </a:rPr>
                  <a:t> </a:t>
                </a:r>
                <a:r>
                  <a:rPr lang="zh-CN" altLang="en-US" dirty="0" smtClean="0">
                    <a:solidFill>
                      <a:srgbClr val="D16809"/>
                    </a:solidFill>
                  </a:rPr>
                  <a:t>九年级上</a:t>
                </a:r>
                <a:endParaRPr lang="zh-CN" altLang="en-US" dirty="0">
                  <a:solidFill>
                    <a:srgbClr val="D16809"/>
                  </a:solidFill>
                </a:endParaRPr>
              </a:p>
            </p:txBody>
          </p:sp>
          <p:sp>
            <p:nvSpPr>
              <p:cNvPr id="95" name="圆角矩形 94"/>
              <p:cNvSpPr/>
              <p:nvPr/>
            </p:nvSpPr>
            <p:spPr>
              <a:xfrm>
                <a:off x="6409827" y="3087476"/>
                <a:ext cx="3695730" cy="1729807"/>
              </a:xfrm>
              <a:prstGeom prst="roundRect">
                <a:avLst/>
              </a:prstGeom>
              <a:noFill/>
              <a:ln w="6350">
                <a:solidFill>
                  <a:srgbClr val="A0BF0D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0" name="组合 45"/>
            <p:cNvGrpSpPr/>
            <p:nvPr/>
          </p:nvGrpSpPr>
          <p:grpSpPr>
            <a:xfrm rot="2731254">
              <a:off x="6341934" y="2879007"/>
              <a:ext cx="109793" cy="312528"/>
              <a:chOff x="4454660" y="3810474"/>
              <a:chExt cx="406107" cy="1155987"/>
            </a:xfrm>
          </p:grpSpPr>
          <p:sp>
            <p:nvSpPr>
              <p:cNvPr id="91" name="Freeform 16"/>
              <p:cNvSpPr/>
              <p:nvPr/>
            </p:nvSpPr>
            <p:spPr bwMode="auto">
              <a:xfrm flipV="1">
                <a:off x="4459674" y="3810474"/>
                <a:ext cx="396080" cy="564858"/>
              </a:xfrm>
              <a:custGeom>
                <a:avLst/>
                <a:gdLst>
                  <a:gd name="T0" fmla="*/ 284 w 758"/>
                  <a:gd name="T1" fmla="*/ 1081 h 1081"/>
                  <a:gd name="T2" fmla="*/ 758 w 758"/>
                  <a:gd name="T3" fmla="*/ 0 h 1081"/>
                  <a:gd name="T4" fmla="*/ 0 w 758"/>
                  <a:gd name="T5" fmla="*/ 288 h 1081"/>
                  <a:gd name="T6" fmla="*/ 284 w 758"/>
                  <a:gd name="T7" fmla="*/ 1081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8" h="1081">
                    <a:moveTo>
                      <a:pt x="284" y="1081"/>
                    </a:moveTo>
                    <a:lnTo>
                      <a:pt x="758" y="0"/>
                    </a:lnTo>
                    <a:lnTo>
                      <a:pt x="0" y="288"/>
                    </a:lnTo>
                    <a:lnTo>
                      <a:pt x="284" y="1081"/>
                    </a:lnTo>
                    <a:close/>
                  </a:path>
                </a:pathLst>
              </a:custGeom>
              <a:solidFill>
                <a:srgbClr val="3190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30"/>
              <p:cNvSpPr/>
              <p:nvPr/>
            </p:nvSpPr>
            <p:spPr bwMode="auto">
              <a:xfrm rot="15296182">
                <a:off x="4522923" y="4261161"/>
                <a:ext cx="275725" cy="329602"/>
              </a:xfrm>
              <a:custGeom>
                <a:avLst/>
                <a:gdLst>
                  <a:gd name="T0" fmla="*/ 0 w 261"/>
                  <a:gd name="T1" fmla="*/ 0 h 312"/>
                  <a:gd name="T2" fmla="*/ 119 w 261"/>
                  <a:gd name="T3" fmla="*/ 312 h 312"/>
                  <a:gd name="T4" fmla="*/ 119 w 261"/>
                  <a:gd name="T5" fmla="*/ 312 h 312"/>
                  <a:gd name="T6" fmla="*/ 261 w 261"/>
                  <a:gd name="T7" fmla="*/ 0 h 312"/>
                  <a:gd name="T8" fmla="*/ 0 w 261"/>
                  <a:gd name="T9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1" h="312">
                    <a:moveTo>
                      <a:pt x="0" y="0"/>
                    </a:moveTo>
                    <a:lnTo>
                      <a:pt x="119" y="312"/>
                    </a:lnTo>
                    <a:lnTo>
                      <a:pt x="119" y="312"/>
                    </a:lnTo>
                    <a:lnTo>
                      <a:pt x="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12"/>
              <p:cNvSpPr/>
              <p:nvPr/>
            </p:nvSpPr>
            <p:spPr bwMode="auto">
              <a:xfrm rot="7160246">
                <a:off x="4384500" y="4490194"/>
                <a:ext cx="546427" cy="406107"/>
              </a:xfrm>
              <a:custGeom>
                <a:avLst/>
                <a:gdLst>
                  <a:gd name="T0" fmla="*/ 782 w 1067"/>
                  <a:gd name="T1" fmla="*/ 0 h 793"/>
                  <a:gd name="T2" fmla="*/ 0 w 1067"/>
                  <a:gd name="T3" fmla="*/ 288 h 793"/>
                  <a:gd name="T4" fmla="*/ 1067 w 1067"/>
                  <a:gd name="T5" fmla="*/ 793 h 793"/>
                  <a:gd name="T6" fmla="*/ 782 w 1067"/>
                  <a:gd name="T7" fmla="*/ 0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67" h="793">
                    <a:moveTo>
                      <a:pt x="782" y="0"/>
                    </a:moveTo>
                    <a:lnTo>
                      <a:pt x="0" y="288"/>
                    </a:lnTo>
                    <a:lnTo>
                      <a:pt x="1067" y="793"/>
                    </a:lnTo>
                    <a:lnTo>
                      <a:pt x="782" y="0"/>
                    </a:lnTo>
                    <a:close/>
                  </a:path>
                </a:pathLst>
              </a:custGeom>
              <a:solidFill>
                <a:srgbClr val="FD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96" name="文本框 78"/>
          <p:cNvSpPr txBox="1"/>
          <p:nvPr/>
        </p:nvSpPr>
        <p:spPr>
          <a:xfrm>
            <a:off x="2986857" y="2205634"/>
            <a:ext cx="2908489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学科素养课件</a:t>
            </a:r>
            <a:endParaRPr lang="zh-CN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4" name="Picture 5" descr="cloudand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2786" y="39705"/>
            <a:ext cx="6225455" cy="998520"/>
          </a:xfrm>
          <a:prstGeom prst="rect">
            <a:avLst/>
          </a:prstGeom>
        </p:spPr>
      </p:pic>
      <p:pic>
        <p:nvPicPr>
          <p:cNvPr id="97" name="Picture 4" descr="cloud_ball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96518" y="5143500"/>
            <a:ext cx="842657" cy="689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57 -0.10209 C -0.02722 -0.10602 -0.03307 -0.11204 -0.03932 -0.1169 C -0.04271 -0.11945 -0.04636 -0.12037 -0.04974 -0.12246 C -0.05091 -0.12315 -0.05169 -0.12546 -0.05287 -0.12616 C -0.05417 -0.12709 -0.06354 -0.12963 -0.06432 -0.12986 C -0.07162 -0.13241 -0.07761 -0.13588 -0.08516 -0.13727 C -0.08972 -0.13935 -0.09414 -0.1419 -0.0987 -0.14468 C -0.10222 -0.14676 -0.10391 -0.1456 -0.10703 -0.14838 C -0.11289 -0.15347 -0.11823 -0.15857 -0.12474 -0.16134 C -0.12578 -0.1625 -0.12669 -0.16412 -0.12787 -0.16505 C -0.12891 -0.16597 -0.13008 -0.16597 -0.13099 -0.1669 C -0.1375 -0.17338 -0.14258 -0.18125 -0.14974 -0.18542 C -0.15287 -0.19097 -0.15599 -0.19653 -0.15912 -0.20209 C -0.16081 -0.20509 -0.16341 -0.20533 -0.16537 -0.20764 C -0.16849 -0.21597 -0.17383 -0.22269 -0.17787 -0.22986 C -0.18399 -0.24074 -0.18998 -0.25139 -0.19557 -0.2632 C -0.20365 -0.28033 -0.20729 -0.30556 -0.2112 -0.32616 C -0.21211 -0.33773 -0.2138 -0.34815 -0.21537 -0.35949 C -0.21563 -0.38634 -0.2125 -0.44815 -0.21953 -0.48542 C -0.2224 -0.53079 -0.22149 -0.57037 -0.23307 -0.61134 C -0.23503 -0.61806 -0.23672 -0.62778 -0.23932 -0.63357 C -0.24675 -0.6507 -0.24297 -0.63982 -0.2487 -0.64838 C -0.25248 -0.65394 -0.25638 -0.66227 -0.2612 -0.66505 C -0.27448 -0.67292 -0.28659 -0.67639 -0.30078 -0.67801 C -0.32878 -0.69468 -0.36094 -0.68056 -0.39037 -0.67616 C -0.41211 -0.6632 -0.42669 -0.67824 -0.44349 -0.69468 C -0.44623 -0.69722 -0.44961 -0.69815 -0.45182 -0.70209 C -0.45547 -0.70857 -0.45821 -0.71088 -0.46328 -0.7132 C -0.46732 -0.72037 -0.4724 -0.72153 -0.47682 -0.72801 C -0.48099 -0.73426 -0.48451 -0.73704 -0.48932 -0.74283 C -0.49141 -0.74537 -0.4944 -0.74445 -0.49662 -0.74653 C -0.50313 -0.75301 -0.50612 -0.75625 -0.51328 -0.75949 C -0.51862 -0.76574 -0.52578 -0.76783 -0.53203 -0.7706 C -0.54219 -0.78264 -0.57383 -0.77778 -0.57787 -0.77801 C -0.58867 -0.78449 -0.57656 -0.77801 -0.60391 -0.77801 C -0.65287 -0.77801 -0.70182 -0.77917 -0.75078 -0.77986 C -0.76094 -0.78588 -0.76992 -0.79722 -0.77995 -0.80394 C -0.78334 -0.80625 -0.78568 -0.81134 -0.78932 -0.81134 " pathEditMode="relative" ptsTypes="fffffffffffffffffffffffffffffffffffffA">
                                      <p:cBhvr>
                                        <p:cTn id="2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474645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40" y="1094553"/>
            <a:ext cx="1357364" cy="569886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2318583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电功率</a:t>
            </a:r>
          </a:p>
        </p:txBody>
      </p:sp>
      <p:sp>
        <p:nvSpPr>
          <p:cNvPr id="24" name="矩形 23"/>
          <p:cNvSpPr/>
          <p:nvPr/>
        </p:nvSpPr>
        <p:spPr>
          <a:xfrm>
            <a:off x="2209800" y="3636849"/>
            <a:ext cx="4480560" cy="11079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选购空调要依据住房面积确定型号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一般按每平方米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200 W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的制冷量来计算选择空调的型号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制冷量大了会造成浪费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hw747.jpg" descr="id:2147522359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2968800" y="1645920"/>
            <a:ext cx="2532840" cy="1899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515105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40" y="1094553"/>
            <a:ext cx="1357363" cy="569886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2318583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电功率</a:t>
            </a:r>
          </a:p>
        </p:txBody>
      </p:sp>
      <p:sp>
        <p:nvSpPr>
          <p:cNvPr id="12" name="矩形 11"/>
          <p:cNvSpPr/>
          <p:nvPr/>
        </p:nvSpPr>
        <p:spPr>
          <a:xfrm>
            <a:off x="563880" y="2014701"/>
            <a:ext cx="7684008" cy="176202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1.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运用公式进行相关问题的计算时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单位一定要统一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2.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电功率的计算公式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UI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可变形为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,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可变形为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从而可计算出电流、电压和电阻三个基本物理量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2023872" y="3118358"/>
          <a:ext cx="49403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0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000" b="0" i="1" kern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2000" b="0" i="1" kern="1200" baseline="30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</a:t>
                      </a:r>
                      <a:endParaRPr lang="zh-CN" altLang="en-US" sz="2000" b="0" i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7626096" y="2505710"/>
          <a:ext cx="49403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0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000" b="0" i="1" kern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2000" b="0" i="1" kern="1200" baseline="30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R</a:t>
                      </a:r>
                      <a:endParaRPr lang="zh-CN" altLang="en-US" sz="2000" b="0" i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5352288" y="2487422"/>
          <a:ext cx="49403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0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</a:t>
                      </a:r>
                      <a:endParaRPr lang="zh-CN" altLang="en-US" sz="2000" b="0" i="1" kern="1200" baseline="30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U</a:t>
                      </a:r>
                      <a:endParaRPr lang="zh-CN" altLang="en-US" sz="2000" b="0" i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6641592" y="2481326"/>
          <a:ext cx="49403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0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</a:t>
                      </a:r>
                      <a:endParaRPr lang="zh-CN" altLang="en-US" sz="2000" b="0" i="1" kern="1200" baseline="30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2000" b="0" i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498921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40" y="1094553"/>
            <a:ext cx="1357363" cy="569886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2318583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电功率</a:t>
            </a:r>
          </a:p>
        </p:txBody>
      </p:sp>
      <p:sp>
        <p:nvSpPr>
          <p:cNvPr id="12" name="矩形 11"/>
          <p:cNvSpPr/>
          <p:nvPr/>
        </p:nvSpPr>
        <p:spPr>
          <a:xfrm>
            <a:off x="1036320" y="2045181"/>
            <a:ext cx="6861048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利用公式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Pt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解决实际问题时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通常可使用两套单位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即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 J=1 W×1 s,1 </a:t>
            </a:r>
            <a:r>
              <a:rPr lang="en-US" altLang="zh-CN" sz="2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kW·h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=1 kW×1 h.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这两套单位必须配套使用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否则会导致计算错误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23" name="矩形 22"/>
          <p:cNvSpPr/>
          <p:nvPr/>
        </p:nvSpPr>
        <p:spPr>
          <a:xfrm>
            <a:off x="1785297" y="1156643"/>
            <a:ext cx="299184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两套单位不能混用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454620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40" y="1094553"/>
            <a:ext cx="1357364" cy="569886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439607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额定电压　额定功率</a:t>
            </a:r>
          </a:p>
        </p:txBody>
      </p:sp>
      <p:sp>
        <p:nvSpPr>
          <p:cNvPr id="11" name="矩形 10"/>
          <p:cNvSpPr/>
          <p:nvPr/>
        </p:nvSpPr>
        <p:spPr>
          <a:xfrm>
            <a:off x="976778" y="2080430"/>
            <a:ext cx="6841342" cy="18615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额定功率是确定的、唯一的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它不随实际工作电压的改变而改变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实际功率是不确定的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它随两端所加电压的改变而改变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当用电器两端的实际电压等于额定电压时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用电器的实际功率等于额定功率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"/>
          <p:cNvGrpSpPr/>
          <p:nvPr/>
        </p:nvGrpSpPr>
        <p:grpSpPr>
          <a:xfrm>
            <a:off x="253093" y="0"/>
            <a:ext cx="4416011" cy="818555"/>
            <a:chOff x="337457" y="0"/>
            <a:chExt cx="5751109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5606"/>
              <a:ext cx="5751109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511257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r="50000" b="51064"/>
          <a:stretch>
            <a:fillRect/>
          </a:stretch>
        </p:blipFill>
        <p:spPr>
          <a:xfrm>
            <a:off x="7992835" y="4016829"/>
            <a:ext cx="1151165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pic>
        <p:nvPicPr>
          <p:cNvPr id="26" name="图片 25" descr="图片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112" y="1074109"/>
            <a:ext cx="1125734" cy="472636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691640" y="910486"/>
            <a:ext cx="6827520" cy="1315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白炽灯泡的灯丝断了后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搭接起来再使用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灯泡变亮了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为什么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  <p:sp>
        <p:nvSpPr>
          <p:cNvPr id="12" name="矩形 11"/>
          <p:cNvSpPr/>
          <p:nvPr/>
        </p:nvSpPr>
        <p:spPr>
          <a:xfrm>
            <a:off x="307017" y="348923"/>
            <a:ext cx="439607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额定电压　额定功率</a:t>
            </a:r>
          </a:p>
        </p:txBody>
      </p:sp>
      <p:sp>
        <p:nvSpPr>
          <p:cNvPr id="17" name="矩形 16"/>
          <p:cNvSpPr/>
          <p:nvPr/>
        </p:nvSpPr>
        <p:spPr>
          <a:xfrm>
            <a:off x="2682240" y="2304261"/>
            <a:ext cx="5562600" cy="19159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白炽灯泡的灯丝断了之后再搭接上时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灯丝的总长度会缩短一些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电阻会减小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通过灯丝的电流变大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因电压保持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220 V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故实际消耗的电功率增加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所以灯泡通电后会比以前明亮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6" name="hw748.jpg" descr="id:2147522425;FounderCES"/>
          <p:cNvPicPr/>
          <p:nvPr/>
        </p:nvPicPr>
        <p:blipFill>
          <a:blip r:embed="rId5"/>
          <a:stretch>
            <a:fillRect/>
          </a:stretch>
        </p:blipFill>
        <p:spPr>
          <a:xfrm>
            <a:off x="428745" y="2499360"/>
            <a:ext cx="1738901" cy="1660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53094" y="0"/>
            <a:ext cx="4513116" cy="818555"/>
            <a:chOff x="337457" y="0"/>
            <a:chExt cx="5751109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5606"/>
              <a:ext cx="5751109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511257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r="50000" b="51064"/>
          <a:stretch>
            <a:fillRect/>
          </a:stretch>
        </p:blipFill>
        <p:spPr>
          <a:xfrm>
            <a:off x="7992835" y="4016829"/>
            <a:ext cx="1151165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pic>
        <p:nvPicPr>
          <p:cNvPr id="26" name="图片 25" descr="图片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20" y="1074812"/>
            <a:ext cx="1194358" cy="517242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487680" y="1740105"/>
            <a:ext cx="7924800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(1)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两个比例关系 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①在串联电路中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电功率与电阻成正比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即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altLang="zh-CN" sz="20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∶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altLang="zh-CN" sz="20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altLang="zh-CN" sz="20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∶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altLang="zh-CN" sz="20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;②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在并联电路中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电功率与电阻成反比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即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altLang="zh-CN" sz="20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∶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altLang="zh-CN" sz="20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altLang="zh-CN" sz="20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∶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altLang="zh-CN" sz="20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(2)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电路的总功率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无论用电器串联还是并联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所有用电器的总功率都等于各用电器的电功率之和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即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zh-CN" altLang="en-US" sz="20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总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altLang="zh-CN" sz="20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altLang="zh-CN" sz="20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+…+</a:t>
            </a:r>
            <a:r>
              <a:rPr lang="en-US" altLang="zh-CN" sz="2000" i="1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altLang="zh-CN" sz="2000" baseline="-25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2" name="矩形 11"/>
          <p:cNvSpPr/>
          <p:nvPr/>
        </p:nvSpPr>
        <p:spPr>
          <a:xfrm>
            <a:off x="307017" y="348923"/>
            <a:ext cx="439607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额定电压　额定功率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461873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40" y="1094553"/>
            <a:ext cx="1357364" cy="569886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335732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电功率的测量</a:t>
            </a:r>
          </a:p>
        </p:txBody>
      </p:sp>
      <p:sp>
        <p:nvSpPr>
          <p:cNvPr id="24" name="矩形 23"/>
          <p:cNvSpPr/>
          <p:nvPr/>
        </p:nvSpPr>
        <p:spPr>
          <a:xfrm>
            <a:off x="1600200" y="3347289"/>
            <a:ext cx="5775960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我国城市家庭用电器的平均待机能耗相当于这些家庭每天使用一盏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15~30 W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的长明灯消耗的电能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每年要多支出电费近百元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待机能耗较大的有电脑、电饭煲、音响、电视机等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电视机的待机能耗约为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 W,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为了减少不必要的能耗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应该养成及时关闭电源的习惯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8" name="hw749.jpg" descr="id:2147522496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3116665" y="1691640"/>
            <a:ext cx="2183795" cy="1413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-22574" y="552797"/>
            <a:ext cx="9185848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第十六章  电流做功与电功率</a:t>
            </a:r>
            <a:endParaRPr lang="zh-CN" altLang="en-US" sz="5400" dirty="0">
              <a:solidFill>
                <a:schemeClr val="accent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4" name="文本框 78"/>
          <p:cNvSpPr txBox="1"/>
          <p:nvPr/>
        </p:nvSpPr>
        <p:spPr>
          <a:xfrm>
            <a:off x="2709739" y="1841875"/>
            <a:ext cx="3650679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第三节 测量电功率</a:t>
            </a:r>
            <a:endParaRPr lang="zh-CN" altLang="en-US" sz="3300" dirty="0">
              <a:solidFill>
                <a:schemeClr val="accent1"/>
              </a:solidFill>
            </a:endParaRP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1391" y="3147005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597849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86" y="1096042"/>
            <a:ext cx="1350271" cy="566908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5864426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实验探究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测量小灯泡的电功率</a:t>
            </a:r>
          </a:p>
        </p:txBody>
      </p:sp>
      <p:sp>
        <p:nvSpPr>
          <p:cNvPr id="22" name="矩形 21"/>
          <p:cNvSpPr/>
          <p:nvPr/>
        </p:nvSpPr>
        <p:spPr>
          <a:xfrm>
            <a:off x="1128114" y="2034357"/>
            <a:ext cx="6354726" cy="237757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(1)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连接电路时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开关要断开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防止由于电路连接错误而发生短路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损坏电路元件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(2)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连接电流表和电压表时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要注意“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+”“-”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接线柱的接法要正确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(3)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连接滑动变阻器时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要“一上一下”选用接线柱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0" name="矩形 9"/>
          <p:cNvSpPr/>
          <p:nvPr/>
        </p:nvSpPr>
        <p:spPr>
          <a:xfrm>
            <a:off x="1785297" y="1156643"/>
            <a:ext cx="195309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电路的连接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595422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86" y="1096042"/>
            <a:ext cx="1350271" cy="566908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5864426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实验探究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测量小灯泡的电功率</a:t>
            </a:r>
          </a:p>
        </p:txBody>
      </p:sp>
      <p:sp>
        <p:nvSpPr>
          <p:cNvPr id="22" name="矩形 21"/>
          <p:cNvSpPr/>
          <p:nvPr/>
        </p:nvSpPr>
        <p:spPr>
          <a:xfrm>
            <a:off x="1128114" y="1805757"/>
            <a:ext cx="6705246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(1)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闭合开关前</a:t>
            </a:r>
            <a:r>
              <a:rPr lang="en-US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要将滑动变阻器的滑片移动到阻值最大位置</a:t>
            </a:r>
            <a:r>
              <a:rPr lang="en-US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以防止电路中电流过大</a:t>
            </a:r>
            <a:r>
              <a:rPr lang="en-US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损坏电路元件</a:t>
            </a:r>
            <a:r>
              <a:rPr lang="en-US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(2)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调节小灯泡两端的电压时</a:t>
            </a:r>
            <a:r>
              <a:rPr lang="en-US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要缓慢移动滑片</a:t>
            </a:r>
            <a:r>
              <a:rPr lang="en-US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保证实际电压不能高于小灯泡的额定电压的</a:t>
            </a:r>
            <a:r>
              <a:rPr lang="en-US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1.2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倍</a:t>
            </a:r>
            <a:r>
              <a:rPr lang="en-US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以防实际电压过大而烧坏小灯泡</a:t>
            </a:r>
            <a:r>
              <a:rPr lang="en-US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同时</a:t>
            </a:r>
            <a:r>
              <a:rPr lang="en-US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小灯泡两端电压高于其额定电压时</a:t>
            </a:r>
            <a:r>
              <a:rPr lang="en-US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通电时间不能过长</a:t>
            </a:r>
            <a:r>
              <a:rPr lang="en-US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否则容易烧坏小灯泡</a:t>
            </a:r>
            <a:r>
              <a:rPr lang="en-US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85297" y="1156643"/>
            <a:ext cx="1606850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实验操作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-13531" y="552797"/>
            <a:ext cx="9185848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第十六章  电流做功与电功率</a:t>
            </a:r>
            <a:endParaRPr lang="zh-CN" altLang="en-US" sz="5400" dirty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4" name="文本框 78"/>
          <p:cNvSpPr txBox="1"/>
          <p:nvPr/>
        </p:nvSpPr>
        <p:spPr>
          <a:xfrm>
            <a:off x="2739541" y="1845609"/>
            <a:ext cx="3227487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第一节 电流做功</a:t>
            </a:r>
            <a:endParaRPr lang="zh-CN" altLang="en-US" sz="3300" dirty="0">
              <a:solidFill>
                <a:schemeClr val="accent1"/>
              </a:solidFill>
            </a:endParaRP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53094" y="0"/>
            <a:ext cx="5961590" cy="818555"/>
            <a:chOff x="337457" y="0"/>
            <a:chExt cx="5206093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5606"/>
              <a:ext cx="5206093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475062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r="50000" b="51064"/>
          <a:stretch>
            <a:fillRect/>
          </a:stretch>
        </p:blipFill>
        <p:spPr>
          <a:xfrm>
            <a:off x="7992835" y="4016829"/>
            <a:ext cx="1151165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762001" y="1461121"/>
            <a:ext cx="7741919" cy="33009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(1)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灯泡亮度取决于它的实际电功率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同一类型的灯泡实际电功率越大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灯泡越亮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灯泡消耗的实际电功率随着加在它两端的电压的改变而改变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电压越大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电功率越大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(3)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伏安法测小灯泡的电功率实验中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不能用多次测量求平均值的方法来减少误差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因为在电压改变时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功率随之改变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每个功率值所代表的意义是不同的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求出的平均功率值没有意义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2" name="矩形 11"/>
          <p:cNvSpPr/>
          <p:nvPr/>
        </p:nvSpPr>
        <p:spPr>
          <a:xfrm>
            <a:off x="392742" y="348923"/>
            <a:ext cx="5864426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实验探究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测量小灯泡的电功率</a:t>
            </a:r>
          </a:p>
        </p:txBody>
      </p:sp>
      <p:pic>
        <p:nvPicPr>
          <p:cNvPr id="17" name="图片 16" descr="图片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127" y="1057581"/>
            <a:ext cx="1125734" cy="4875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"/>
          <p:cNvGrpSpPr/>
          <p:nvPr/>
        </p:nvGrpSpPr>
        <p:grpSpPr>
          <a:xfrm>
            <a:off x="253094" y="0"/>
            <a:ext cx="5937314" cy="818555"/>
            <a:chOff x="337457" y="0"/>
            <a:chExt cx="5206093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5606"/>
              <a:ext cx="5206093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475062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r="50000" b="51064"/>
          <a:stretch>
            <a:fillRect/>
          </a:stretch>
        </p:blipFill>
        <p:spPr>
          <a:xfrm>
            <a:off x="7992835" y="4016829"/>
            <a:ext cx="1151165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762001" y="2055481"/>
            <a:ext cx="7741919" cy="18615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(1)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选用的电源电压要高于小灯泡的额定电压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(2)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滑动变阻器允许通过的最大电流要大于小灯泡的额定电流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正常工作电流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滑动变阻器的最大阻值应与小灯泡的电阻差不多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能够保证滑动变阻器的调压效果明显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满足实验的要求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2" name="矩形 11"/>
          <p:cNvSpPr/>
          <p:nvPr/>
        </p:nvSpPr>
        <p:spPr>
          <a:xfrm>
            <a:off x="392742" y="348923"/>
            <a:ext cx="5864426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实验探究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测量小灯泡的电功率</a:t>
            </a:r>
          </a:p>
        </p:txBody>
      </p:sp>
      <p:pic>
        <p:nvPicPr>
          <p:cNvPr id="17" name="图片 16" descr="图片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127" y="1057581"/>
            <a:ext cx="1125734" cy="487523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1785297" y="1156643"/>
            <a:ext cx="3947234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电源及滑动变阻器的选择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"/>
          <p:cNvGrpSpPr/>
          <p:nvPr/>
        </p:nvGrpSpPr>
        <p:grpSpPr>
          <a:xfrm>
            <a:off x="253094" y="0"/>
            <a:ext cx="6002050" cy="818555"/>
            <a:chOff x="337457" y="0"/>
            <a:chExt cx="5206093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5606"/>
              <a:ext cx="5206093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475062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r="50000" b="51064"/>
          <a:stretch>
            <a:fillRect/>
          </a:stretch>
        </p:blipFill>
        <p:spPr>
          <a:xfrm>
            <a:off x="7992835" y="4016829"/>
            <a:ext cx="1151165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783080" y="2207881"/>
            <a:ext cx="7086600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保护电路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改变小灯泡两端的电压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从而改变电路中的电流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2" name="矩形 11"/>
          <p:cNvSpPr/>
          <p:nvPr/>
        </p:nvSpPr>
        <p:spPr>
          <a:xfrm>
            <a:off x="392742" y="348923"/>
            <a:ext cx="5864426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实验探究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测量小灯泡的电功率</a:t>
            </a:r>
          </a:p>
        </p:txBody>
      </p:sp>
      <p:pic>
        <p:nvPicPr>
          <p:cNvPr id="17" name="图片 16" descr="图片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127" y="1057581"/>
            <a:ext cx="1125734" cy="487523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1785297" y="1156643"/>
            <a:ext cx="5152693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实验中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滑动变阻器的作用有两个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4538114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41" y="1094554"/>
            <a:ext cx="1357361" cy="569884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439607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实验故障原因及分析</a:t>
            </a:r>
          </a:p>
        </p:txBody>
      </p:sp>
      <p:sp>
        <p:nvSpPr>
          <p:cNvPr id="12" name="矩形 11"/>
          <p:cNvSpPr/>
          <p:nvPr/>
        </p:nvSpPr>
        <p:spPr>
          <a:xfrm>
            <a:off x="990600" y="1872601"/>
            <a:ext cx="6400800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1.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电流表量程的选择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算出电路中的最大电流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一般是滑片置于阻值最小位置时的电流为最大工作电流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电流表量程要大于最大工作电流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2.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电压表的量程选择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一般电压表允许测量的电压值不能超过小灯泡额定电压的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1.2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所以算出小灯泡两端允许加的最大电压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量程应大于最大电压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3" name="矩形 12"/>
          <p:cNvSpPr/>
          <p:nvPr/>
        </p:nvSpPr>
        <p:spPr>
          <a:xfrm>
            <a:off x="1785297" y="1156643"/>
            <a:ext cx="2645596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电表量程的选择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-37814" y="552797"/>
            <a:ext cx="9185848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第十六章  电流做功与电功率</a:t>
            </a:r>
            <a:endParaRPr lang="zh-CN" altLang="en-US" sz="5400" dirty="0">
              <a:solidFill>
                <a:schemeClr val="accent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4" name="文本框 78"/>
          <p:cNvSpPr txBox="1"/>
          <p:nvPr/>
        </p:nvSpPr>
        <p:spPr>
          <a:xfrm>
            <a:off x="1529172" y="1871646"/>
            <a:ext cx="6189836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第四节 科学探究：电流的热效应</a:t>
            </a:r>
            <a:endParaRPr lang="zh-CN" altLang="en-US" sz="3300" dirty="0">
              <a:solidFill>
                <a:schemeClr val="accent1"/>
              </a:solidFill>
            </a:endParaRP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1391" y="3147005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56706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41" y="1094554"/>
            <a:ext cx="1357361" cy="569885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335732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电流的热效应</a:t>
            </a:r>
          </a:p>
        </p:txBody>
      </p:sp>
      <p:sp>
        <p:nvSpPr>
          <p:cNvPr id="11" name="矩形 10"/>
          <p:cNvSpPr/>
          <p:nvPr/>
        </p:nvSpPr>
        <p:spPr>
          <a:xfrm>
            <a:off x="1874520" y="3574859"/>
            <a:ext cx="5074920" cy="72096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手机开始充电时用手摸一下后壳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没感觉到热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充电一段时间后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手机壳会发热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这就是电流的热效应在“作怪”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3" name="hw800.jpg" descr="id:2147523349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2904720" y="1811482"/>
            <a:ext cx="2154960" cy="1499468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469965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40" y="1093057"/>
            <a:ext cx="1357364" cy="572879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335732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电流的热效应</a:t>
            </a:r>
          </a:p>
        </p:txBody>
      </p:sp>
      <p:sp>
        <p:nvSpPr>
          <p:cNvPr id="11" name="矩形 10"/>
          <p:cNvSpPr/>
          <p:nvPr/>
        </p:nvSpPr>
        <p:spPr>
          <a:xfrm>
            <a:off x="685800" y="1867070"/>
            <a:ext cx="7467600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(1)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控制变量法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探究电流通过导体时产生热量的多少与电阻的关系时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要控制电流和通电时间相等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探究电流通过导体时产生热量的多少与电流的关系时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要控制电阻和通电时间相等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(2)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转换法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在探究电流产生的热量与哪些因素有关时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产生热量的多少是不能直接观察的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但我们可以利用转换法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通过观察温度计的示数变化来判断导体产生热量的多少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0" name="矩形 9"/>
          <p:cNvSpPr/>
          <p:nvPr/>
        </p:nvSpPr>
        <p:spPr>
          <a:xfrm>
            <a:off x="1785297" y="1156643"/>
            <a:ext cx="4293483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控制变量法和转换法的应用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542793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41" y="1094554"/>
            <a:ext cx="1357361" cy="569885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8" y="348923"/>
            <a:ext cx="335732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电流的热效应</a:t>
            </a:r>
          </a:p>
        </p:txBody>
      </p:sp>
      <p:sp>
        <p:nvSpPr>
          <p:cNvPr id="22" name="矩形 21"/>
          <p:cNvSpPr/>
          <p:nvPr/>
        </p:nvSpPr>
        <p:spPr>
          <a:xfrm>
            <a:off x="441960" y="1446356"/>
            <a:ext cx="7665719" cy="376256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(1)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在电流与通电时间相同的条件下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为了使实验现象明显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要使两种导线的阻值相差很大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(2)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为保护电路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闭合开关前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应将滑动变阻器的滑片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移到阻值最大处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(3)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实验是通过温度计升高的度数来体现电热的多少的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而不是温度计的度数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注意体会其差别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用细管来代替温度计时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通过管内液面升高的高度来体现电热的多少的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而不是通过管内液面的高度来体现电热的多少的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550885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41" y="1094554"/>
            <a:ext cx="1357361" cy="569885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8" y="348923"/>
            <a:ext cx="335732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电流的热效应</a:t>
            </a:r>
          </a:p>
        </p:txBody>
      </p:sp>
      <p:sp>
        <p:nvSpPr>
          <p:cNvPr id="22" name="矩形 21"/>
          <p:cNvSpPr/>
          <p:nvPr/>
        </p:nvSpPr>
        <p:spPr>
          <a:xfrm>
            <a:off x="441960" y="1690196"/>
            <a:ext cx="7665719" cy="278486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(4)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根据控制变量法的要求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要探究不同液体的吸热升温情况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需要控制液体质量相同、吸收热量相同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液体种类不同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观察升高的温度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(5)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探究电流热效应跟电流大小的关系时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根据控制变量法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分清不变的量和改变的量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从而确定应添加的器材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(6)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要比较不同电阻丝产生热量的多少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应控制电流与通电时间相等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控制两瓶中液体的质量与初始温度相同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"/>
          <p:cNvGrpSpPr/>
          <p:nvPr/>
        </p:nvGrpSpPr>
        <p:grpSpPr>
          <a:xfrm>
            <a:off x="253093" y="0"/>
            <a:ext cx="3485427" cy="818555"/>
            <a:chOff x="337457" y="0"/>
            <a:chExt cx="5206093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5606"/>
              <a:ext cx="5206093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475062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r="50000" b="51064"/>
          <a:stretch>
            <a:fillRect/>
          </a:stretch>
        </p:blipFill>
        <p:spPr>
          <a:xfrm>
            <a:off x="7992835" y="4016829"/>
            <a:ext cx="1151165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92742" y="348923"/>
            <a:ext cx="335732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电流的热效应</a:t>
            </a:r>
          </a:p>
        </p:txBody>
      </p:sp>
      <p:pic>
        <p:nvPicPr>
          <p:cNvPr id="17" name="图片 16" descr="图片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398" y="1057580"/>
            <a:ext cx="1161192" cy="487523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869597" y="1623787"/>
            <a:ext cx="7451443" cy="248882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额定电压相同的灯泡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额定功率越大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电阻越小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正常工作时单位时间内产生的热量越多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可是按照焦耳定律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电阻越大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单位时间内产生的热量越多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二者似乎矛盾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这是怎么回事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2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797367" y="3642346"/>
            <a:ext cx="5609273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“更立西江石壁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截断巫山云雨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高峡出平湖”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我国建设的三峡水利枢纽工程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代表着世界水电技术的最高水平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7" name="图片 16" descr="图片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398" y="1057581"/>
            <a:ext cx="1161192" cy="487523"/>
          </a:xfrm>
          <a:prstGeom prst="rect">
            <a:avLst/>
          </a:prstGeom>
        </p:spPr>
      </p:pic>
      <p:pic>
        <p:nvPicPr>
          <p:cNvPr id="16" name="图片 15" descr="画笔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1410" y="4049485"/>
            <a:ext cx="1094015" cy="1094015"/>
          </a:xfrm>
          <a:prstGeom prst="rect">
            <a:avLst/>
          </a:prstGeom>
        </p:spPr>
      </p:pic>
      <p:grpSp>
        <p:nvGrpSpPr>
          <p:cNvPr id="2" name="组合 9"/>
          <p:cNvGrpSpPr/>
          <p:nvPr/>
        </p:nvGrpSpPr>
        <p:grpSpPr>
          <a:xfrm>
            <a:off x="171450" y="0"/>
            <a:ext cx="2854971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2" name="圆角矩形 21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3" name="直接连接符 22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307018" y="348923"/>
            <a:ext cx="266483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认识电功</a:t>
            </a:r>
          </a:p>
        </p:txBody>
      </p:sp>
      <p:pic>
        <p:nvPicPr>
          <p:cNvPr id="13" name="hw724.jpg" descr="id:2147521858;FounderCES"/>
          <p:cNvPicPr/>
          <p:nvPr/>
        </p:nvPicPr>
        <p:blipFill>
          <a:blip r:embed="rId5"/>
          <a:stretch>
            <a:fillRect/>
          </a:stretch>
        </p:blipFill>
        <p:spPr>
          <a:xfrm>
            <a:off x="2939760" y="1719311"/>
            <a:ext cx="2226600" cy="1640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"/>
          <p:cNvGrpSpPr/>
          <p:nvPr/>
        </p:nvGrpSpPr>
        <p:grpSpPr>
          <a:xfrm>
            <a:off x="253094" y="0"/>
            <a:ext cx="3550164" cy="818555"/>
            <a:chOff x="337457" y="0"/>
            <a:chExt cx="5206093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5606"/>
              <a:ext cx="5206093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475062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r="50000" b="51064"/>
          <a:stretch>
            <a:fillRect/>
          </a:stretch>
        </p:blipFill>
        <p:spPr>
          <a:xfrm>
            <a:off x="7992835" y="4016829"/>
            <a:ext cx="1151165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803910" y="1872601"/>
            <a:ext cx="7623810" cy="237757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二者并不矛盾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对于焦耳定律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我们要注意公式成立的条件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不能片面地从数学的角度来理解并得出结论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.(1)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由欧姆定律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与焦耳定律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Q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altLang="zh-CN" sz="200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可得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Q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由此推导式可知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在电压一定时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电阻越小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单位时间内产生的热量越多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;(2)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由焦耳定律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Q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altLang="zh-CN" sz="200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可得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在电流相同时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电阻越大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单位时间内产生的热量越多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2" name="矩形 11"/>
          <p:cNvSpPr/>
          <p:nvPr/>
        </p:nvSpPr>
        <p:spPr>
          <a:xfrm>
            <a:off x="392742" y="348923"/>
            <a:ext cx="3357329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电流的热效应</a:t>
            </a:r>
          </a:p>
        </p:txBody>
      </p:sp>
      <p:pic>
        <p:nvPicPr>
          <p:cNvPr id="17" name="图片 16" descr="图片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398" y="1057580"/>
            <a:ext cx="1161192" cy="487523"/>
          </a:xfrm>
          <a:prstGeom prst="rect">
            <a:avLst/>
          </a:prstGeom>
        </p:spPr>
      </p:pic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3404616" y="2688590"/>
          <a:ext cx="49403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0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000" b="0" i="1" kern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2000" b="0" i="1" kern="1200" baseline="30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R</a:t>
                      </a:r>
                      <a:endParaRPr lang="zh-CN" altLang="en-US" sz="2000" b="0" i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7199376" y="2231390"/>
          <a:ext cx="49403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0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U</a:t>
                      </a:r>
                      <a:endParaRPr lang="zh-CN" altLang="en-US" sz="2000" b="0" i="1" kern="1200" baseline="30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R</a:t>
                      </a:r>
                      <a:endParaRPr lang="zh-CN" altLang="en-US" sz="2000" b="0" i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0" y="0"/>
            <a:ext cx="441579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88" y="1096043"/>
            <a:ext cx="1350269" cy="566907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343" y="3990228"/>
            <a:ext cx="971550" cy="9715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4049827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电热的利用和防止</a:t>
            </a:r>
          </a:p>
        </p:txBody>
      </p:sp>
      <p:sp>
        <p:nvSpPr>
          <p:cNvPr id="22" name="矩形 21"/>
          <p:cNvSpPr/>
          <p:nvPr/>
        </p:nvSpPr>
        <p:spPr>
          <a:xfrm>
            <a:off x="2499360" y="3567571"/>
            <a:ext cx="4343399" cy="72096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笔记本电脑上的散热孔可以把产生的热散发出去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防止电脑因温度过高而烧坏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2" name="hw805.jpg" descr="id:2147523470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3122640" y="1887494"/>
            <a:ext cx="2592360" cy="1557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9"/>
          <p:cNvGrpSpPr/>
          <p:nvPr/>
        </p:nvGrpSpPr>
        <p:grpSpPr>
          <a:xfrm>
            <a:off x="253093" y="0"/>
            <a:ext cx="4440827" cy="818555"/>
            <a:chOff x="337457" y="0"/>
            <a:chExt cx="5206093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5606"/>
              <a:ext cx="5206093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475062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2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92743" y="348923"/>
            <a:ext cx="4049827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电热的利用和防止</a:t>
            </a:r>
          </a:p>
        </p:txBody>
      </p:sp>
      <p:pic>
        <p:nvPicPr>
          <p:cNvPr id="17" name="图片 16" descr="图片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398" y="1057580"/>
            <a:ext cx="1161192" cy="487523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1692557" y="1075147"/>
            <a:ext cx="6201764" cy="124232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在潮湿的季节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对于长期不用的电器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应定期通通电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为什么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  <p:pic>
        <p:nvPicPr>
          <p:cNvPr id="16" name="图片 15" descr="画笔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t="52482" r="50000"/>
          <a:stretch>
            <a:fillRect/>
          </a:stretch>
        </p:blipFill>
        <p:spPr>
          <a:xfrm>
            <a:off x="7992835" y="4049485"/>
            <a:ext cx="1151165" cy="1094015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3383280" y="2455088"/>
            <a:ext cx="4876800" cy="19159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潮湿会降低绝缘性能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也会使电器元件生锈而损坏用电器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定期通电可以利用电热来驱潮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使电器元件变得干燥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延长电器的使用寿命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8" name="l18.jpg" descr="id:2147523484;FounderCES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460" y="2645555"/>
            <a:ext cx="2093940" cy="1419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78"/>
          <p:cNvSpPr txBox="1"/>
          <p:nvPr/>
        </p:nvSpPr>
        <p:spPr>
          <a:xfrm>
            <a:off x="3711968" y="2078424"/>
            <a:ext cx="2123477" cy="655252"/>
          </a:xfrm>
          <a:prstGeom prst="rect">
            <a:avLst/>
          </a:prstGeom>
          <a:noFill/>
        </p:spPr>
        <p:txBody>
          <a:bodyPr wrap="none" lIns="68580" tIns="34290" rIns="68580" bIns="34290" rtlCol="0">
            <a:prstTxWarp prst="textArchUp">
              <a:avLst/>
            </a:prstTxWarp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5400" dirty="0" smtClean="0">
                <a:solidFill>
                  <a:schemeClr val="accent5"/>
                </a:solidFill>
              </a:rPr>
              <a:t>谢    谢</a:t>
            </a:r>
            <a:endParaRPr lang="zh-CN" altLang="en-US" sz="5400" dirty="0">
              <a:solidFill>
                <a:schemeClr val="accent5"/>
              </a:solidFill>
            </a:endParaRPr>
          </a:p>
        </p:txBody>
      </p:sp>
      <p:pic>
        <p:nvPicPr>
          <p:cNvPr id="44" name="Picture 4" descr="cloud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5475" y="123144"/>
            <a:ext cx="3228975" cy="611433"/>
          </a:xfrm>
          <a:prstGeom prst="rect">
            <a:avLst/>
          </a:prstGeom>
        </p:spPr>
      </p:pic>
      <p:pic>
        <p:nvPicPr>
          <p:cNvPr id="45" name="Picture 3" descr="fiel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4076700"/>
            <a:ext cx="9183278" cy="1066800"/>
          </a:xfrm>
          <a:prstGeom prst="rect">
            <a:avLst/>
          </a:prstGeom>
        </p:spPr>
      </p:pic>
      <p:pic>
        <p:nvPicPr>
          <p:cNvPr id="47" name="Picture 4" descr="cloud_ball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96518" y="5143500"/>
            <a:ext cx="842657" cy="689895"/>
          </a:xfrm>
          <a:prstGeom prst="rect">
            <a:avLst/>
          </a:prstGeom>
        </p:spPr>
      </p:pic>
      <p:pic>
        <p:nvPicPr>
          <p:cNvPr id="48" name="Picture 4" descr="cloud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850" y="513669"/>
            <a:ext cx="5134350" cy="972232"/>
          </a:xfrm>
          <a:prstGeom prst="rect">
            <a:avLst/>
          </a:prstGeom>
        </p:spPr>
      </p:pic>
      <p:pic>
        <p:nvPicPr>
          <p:cNvPr id="49" name="Picture 10" descr="togethe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54378" y="3448050"/>
            <a:ext cx="4251379" cy="1200150"/>
          </a:xfrm>
          <a:prstGeom prst="rect">
            <a:avLst/>
          </a:prstGeom>
        </p:spPr>
      </p:pic>
      <p:pic>
        <p:nvPicPr>
          <p:cNvPr id="50" name="Picture 2" descr="C:\Users\Administrator\Desktop\兔子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76925" y="4352925"/>
            <a:ext cx="800100" cy="7905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84 -0.24838 C 0.03346 -0.25232 0.02799 -0.25787 0.02213 -0.2625 C 0.01888 -0.26505 0.01549 -0.26597 0.01237 -0.26783 C 0.0112 -0.26852 0.01041 -0.27084 0.00937 -0.27153 C 0.0082 -0.27222 -0.00065 -0.27477 -0.00143 -0.275 C -0.00834 -0.27732 -0.01393 -0.28079 -0.0211 -0.28195 C -0.02539 -0.28403 -0.02956 -0.28634 -0.03386 -0.28912 C -0.03711 -0.29097 -0.03867 -0.29005 -0.04167 -0.29259 C -0.04714 -0.29746 -0.05222 -0.30232 -0.05834 -0.30486 C -0.05925 -0.30602 -0.06016 -0.30764 -0.0612 -0.30857 C -0.06224 -0.30949 -0.06328 -0.30949 -0.06419 -0.31019 C -0.07031 -0.31644 -0.07513 -0.32384 -0.0819 -0.32801 C -0.08477 -0.3331 -0.08776 -0.33843 -0.09076 -0.34375 C -0.09232 -0.34676 -0.09479 -0.34699 -0.09662 -0.34908 C -0.09948 -0.35695 -0.10456 -0.36343 -0.10834 -0.37037 C -0.11406 -0.38056 -0.11979 -0.39074 -0.125 -0.40209 C -0.13268 -0.41829 -0.13607 -0.44236 -0.13972 -0.46204 C -0.14063 -0.47315 -0.14219 -0.4831 -0.14362 -0.49375 C -0.14388 -0.51945 -0.14102 -0.57824 -0.14753 -0.61389 C -0.15026 -0.65695 -0.14948 -0.69468 -0.16029 -0.7338 C -0.16224 -0.74028 -0.1638 -0.74954 -0.16628 -0.75509 C -0.17318 -0.7713 -0.16966 -0.76088 -0.175 -0.76921 C -0.17865 -0.77431 -0.18229 -0.78241 -0.18685 -0.78496 C -0.19935 -0.79259 -0.21068 -0.79584 -0.22409 -0.79746 C -0.25052 -0.8132 -0.28073 -0.79977 -0.30847 -0.7956 C -0.32891 -0.78334 -0.34271 -0.79769 -0.35847 -0.8132 C -0.36107 -0.81574 -0.36432 -0.81644 -0.36641 -0.82037 C -0.36979 -0.82639 -0.3724 -0.82871 -0.37709 -0.83079 C -0.38099 -0.83773 -0.38568 -0.83889 -0.38985 -0.84491 C -0.39375 -0.85093 -0.39714 -0.85371 -0.40169 -0.85903 C -0.40365 -0.86158 -0.40638 -0.86065 -0.40847 -0.86273 C -0.41472 -0.86875 -0.41745 -0.87199 -0.42422 -0.875 C -0.4293 -0.88102 -0.43594 -0.88287 -0.44193 -0.88565 C -0.45143 -0.89699 -0.48125 -0.89236 -0.48503 -0.89259 C -0.49518 -0.89884 -0.48386 -0.89259 -0.50951 -0.89259 C -0.55573 -0.89259 -0.60182 -0.89375 -0.64792 -0.89445 C -0.65742 -0.90023 -0.66589 -0.91088 -0.67539 -0.91736 C -0.67852 -0.91968 -0.68073 -0.92431 -0.68412 -0.92431 " pathEditMode="relative" rAng="0" ptsTypes="fffffffffffffffffffffffffffffffffffffA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" y="-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1759 C -0.05638 0.01134 -0.05586 0.00416 -0.05938 -0.00463 C -0.06029 -0.00671 -0.06159 -0.0081 -0.0625 -0.01019 C -0.06706 -0.0206 -0.06836 -0.03033 -0.075 -0.03611 C -0.08464 -0.03033 -0.09271 -0.02685 -0.1 -0.01389 C -0.10195 -0.00324 -0.10039 0.00926 -0.10313 0.01944 C -0.10404 0.02291 -0.10938 0.02315 -0.10938 0.02338 C -0.11498 0.02199 -0.1207 0.02222 -0.12604 0.01944 C -0.12722 0.01875 -0.12761 0.01597 -0.12813 0.01389 C -0.13307 -0.00671 -0.12266 0.02407 -0.13333 -0.00463 C -0.13477 -0.00857 -0.13503 -0.01366 -0.13646 -0.01759 C -0.13867 -0.02338 -0.14154 -0.02847 -0.14375 -0.03426 C -0.1444 -0.03611 -0.14466 -0.03912 -0.14583 -0.03982 C -0.15013 -0.04236 -0.14805 -0.04051 -0.15208 -0.04537 C -0.16315 -0.04468 -0.17435 -0.04584 -0.18542 -0.04352 C -0.18672 -0.04329 -0.18724 -0.04005 -0.1875 -0.03796 C -0.18841 -0.02871 -0.18737 -0.01921 -0.18854 -0.01019 C -0.18906 -0.00579 -0.19128 -0.00278 -0.19271 0.00092 C -0.1957 0.00879 -0.19623 0.01643 -0.2 0.02315 C -0.20169 0.03241 -0.20534 0.0368 -0.21042 0.03981 C -0.21862 0.03773 -0.22214 0.03704 -0.22917 0.0287 C -0.23125 0.02616 -0.23542 0.02129 -0.23542 0.02153 C -0.23685 0.01759 -0.23815 0.01389 -0.23958 0.01018 C -0.24505 -0.00417 -0.24219 -0.02477 -0.25104 -0.03611 C -0.25404 -0.03982 -0.25599 -0.04028 -0.25938 -0.04167 C -0.26914 -0.04097 -0.27891 -0.04213 -0.28854 -0.03982 C -0.29219 -0.03889 -0.2918 -0.03056 -0.29271 -0.02685 C -0.29518 -0.0169 -0.29857 -0.01412 -0.30208 -0.00463 C -0.30352 -0.00093 -0.3043 0.0037 -0.30625 0.00648 C -0.31133 0.01342 -0.31693 0.01597 -0.32292 0.01944 C -0.32852 0.02268 -0.33281 0.03079 -0.33854 0.03426 C -0.34037 0.03403 -0.34974 0.0331 -0.35313 0.03055 C -0.35625 0.02824 -0.35768 0.025 -0.36146 0.025 " pathEditMode="relative" rAng="0" ptsTypes="ffffffffffffffffffffffffffffffffA">
                                      <p:cBhvr>
                                        <p:cTn id="3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5082" y="4016829"/>
            <a:ext cx="1126671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082040" y="1751169"/>
            <a:ext cx="7132320" cy="237757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(1)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公式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000" i="1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UIt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可以用来计算任何情况下电流所做的功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(2)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altLang="zh-CN" sz="200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0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仅适用于电能全部转化为内能的电路中电功的计算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若电能只有一部分转化为内能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如含有电动机的电路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则不能用这两个公式计算电功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910" y="1090200"/>
            <a:ext cx="1125734" cy="472636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253094" y="0"/>
            <a:ext cx="2668132" cy="818555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5606"/>
              <a:ext cx="5751109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57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/>
          <p:nvPr/>
        </p:nvSpPr>
        <p:spPr>
          <a:xfrm>
            <a:off x="307017" y="348923"/>
            <a:ext cx="266483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认识电功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532888" y="2249678"/>
          <a:ext cx="49403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0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CN" sz="2000" b="0" i="1" kern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2000" b="0" i="1" kern="1200" baseline="30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R</a:t>
                      </a:r>
                      <a:endParaRPr lang="zh-CN" altLang="en-US" sz="2000" b="0" i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 descr="画笔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5082" y="4016829"/>
            <a:ext cx="1126671" cy="1126671"/>
          </a:xfrm>
          <a:prstGeom prst="rect">
            <a:avLst/>
          </a:prstGeom>
        </p:spPr>
      </p:pic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3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082040" y="1751169"/>
            <a:ext cx="7132320" cy="232320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(1)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在利用公式计算时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要注意同时性和同体性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①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同时性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对应同一时刻电路中的电流和电压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②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同体性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电流和电压要对应电路中的同一段导体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(2)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应用公式时所有的单位都要用国际单位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电功的单位是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、电流的单位是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、电压的单位是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、时间的单位是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s.</a:t>
            </a:r>
          </a:p>
        </p:txBody>
      </p:sp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910" y="1090200"/>
            <a:ext cx="1125734" cy="472636"/>
          </a:xfrm>
          <a:prstGeom prst="rect">
            <a:avLst/>
          </a:prstGeom>
        </p:spPr>
      </p:pic>
      <p:grpSp>
        <p:nvGrpSpPr>
          <p:cNvPr id="2" name="组合 18"/>
          <p:cNvGrpSpPr/>
          <p:nvPr/>
        </p:nvGrpSpPr>
        <p:grpSpPr>
          <a:xfrm>
            <a:off x="253094" y="0"/>
            <a:ext cx="2749052" cy="818555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5606"/>
              <a:ext cx="5751109" cy="685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175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570" y="208756"/>
              <a:ext cx="419100" cy="15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/>
          <p:nvPr/>
        </p:nvSpPr>
        <p:spPr>
          <a:xfrm>
            <a:off x="307017" y="348923"/>
            <a:ext cx="266483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认识电功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9"/>
          <p:cNvGrpSpPr/>
          <p:nvPr/>
        </p:nvGrpSpPr>
        <p:grpSpPr>
          <a:xfrm>
            <a:off x="171451" y="0"/>
            <a:ext cx="2935891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63" y="1103254"/>
            <a:ext cx="1315917" cy="552484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266483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测算电费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661160" y="2268272"/>
            <a:ext cx="6111240" cy="93987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电能表所测量的不是电能表本身消耗的电能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而是电能表所在电路中的用电器消耗的总电能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285497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040" y="1094553"/>
            <a:ext cx="1357364" cy="569886"/>
          </a:xfrm>
          <a:prstGeom prst="rect">
            <a:avLst/>
          </a:prstGeom>
        </p:spPr>
      </p:pic>
      <p:pic>
        <p:nvPicPr>
          <p:cNvPr id="21" name="图片 20" descr="book3.png"/>
          <p:cNvPicPr>
            <a:picLocks noChangeAspect="1"/>
          </p:cNvPicPr>
          <p:nvPr/>
        </p:nvPicPr>
        <p:blipFill>
          <a:blip r:embed="rId3" cstate="print"/>
          <a:srcRect l="10980" t="7891" r="17050" b="13779"/>
          <a:stretch>
            <a:fillRect/>
          </a:stretch>
        </p:blipFill>
        <p:spPr>
          <a:xfrm>
            <a:off x="7968343" y="3947300"/>
            <a:ext cx="971550" cy="10574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07017" y="348923"/>
            <a:ext cx="2664832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测算电费</a:t>
            </a: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270760" y="3655112"/>
            <a:ext cx="4419600" cy="110799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电子式电能表上的参数“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1600 imp/(</a:t>
            </a:r>
            <a:r>
              <a:rPr lang="en-US" altLang="zh-CN" sz="15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kW·h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)”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表示接在这个电能表上的用电器每消耗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en-US" altLang="zh-CN" sz="15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kW·h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的电能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电能表的电子指示灯闪烁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1600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1" name="hw727.jpg" descr="id:2147521951;FounderCES"/>
          <p:cNvPicPr/>
          <p:nvPr/>
        </p:nvPicPr>
        <p:blipFill>
          <a:blip r:embed="rId4"/>
          <a:stretch>
            <a:fillRect/>
          </a:stretch>
        </p:blipFill>
        <p:spPr>
          <a:xfrm>
            <a:off x="3522000" y="1431447"/>
            <a:ext cx="1461480" cy="1972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-41848" y="568037"/>
            <a:ext cx="9185848" cy="90024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19900" b="1">
                <a:solidFill>
                  <a:srgbClr val="5FCACB"/>
                </a:solidFill>
              </a:defRPr>
            </a:lvl1pPr>
          </a:lstStyle>
          <a:p>
            <a:r>
              <a:rPr lang="zh-CN" altLang="en-US" sz="5400" dirty="0" smtClean="0">
                <a:solidFill>
                  <a:schemeClr val="accent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第十六章  电流做功和电功率</a:t>
            </a:r>
            <a:endParaRPr lang="zh-CN" altLang="en-US" sz="5400" dirty="0">
              <a:solidFill>
                <a:schemeClr val="accent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4" name="文本框 78"/>
          <p:cNvSpPr txBox="1"/>
          <p:nvPr/>
        </p:nvSpPr>
        <p:spPr>
          <a:xfrm>
            <a:off x="2376262" y="1860849"/>
            <a:ext cx="4497065" cy="5770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3300" dirty="0" smtClean="0">
                <a:solidFill>
                  <a:schemeClr val="accent1"/>
                </a:solidFill>
              </a:rPr>
              <a:t>第二节 电流做功的快慢</a:t>
            </a:r>
            <a:endParaRPr lang="zh-CN" altLang="en-US" sz="3300" dirty="0">
              <a:solidFill>
                <a:schemeClr val="accent1"/>
              </a:solidFill>
            </a:endParaRP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1839" y="3102759"/>
            <a:ext cx="4771653" cy="827958"/>
          </a:xfrm>
          <a:prstGeom prst="rect">
            <a:avLst/>
          </a:prstGeom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57" y="3838045"/>
            <a:ext cx="8916747" cy="1354442"/>
          </a:xfrm>
          <a:prstGeom prst="rect">
            <a:avLst/>
          </a:prstGeom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59528" y="3294761"/>
            <a:ext cx="3559629" cy="195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 descr="下方素材.png"/>
          <p:cNvPicPr>
            <a:picLocks noChangeAspect="1"/>
          </p:cNvPicPr>
          <p:nvPr/>
        </p:nvPicPr>
        <p:blipFill>
          <a:blip r:embed="rId2" cstate="print"/>
          <a:srcRect t="65517"/>
          <a:stretch>
            <a:fillRect/>
          </a:stretch>
        </p:blipFill>
        <p:spPr>
          <a:xfrm>
            <a:off x="3967844" y="4653643"/>
            <a:ext cx="1894113" cy="48985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737361" y="3398506"/>
            <a:ext cx="5775960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不同功率的节能灯亮度是不同的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它们消耗电能的快慢也是不同的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pic>
        <p:nvPicPr>
          <p:cNvPr id="17" name="图片 16" descr="图片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398" y="1057581"/>
            <a:ext cx="1161192" cy="487523"/>
          </a:xfrm>
          <a:prstGeom prst="rect">
            <a:avLst/>
          </a:prstGeom>
        </p:spPr>
      </p:pic>
      <p:pic>
        <p:nvPicPr>
          <p:cNvPr id="16" name="图片 15" descr="画笔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1410" y="4049485"/>
            <a:ext cx="1094015" cy="1094015"/>
          </a:xfrm>
          <a:prstGeom prst="rect">
            <a:avLst/>
          </a:prstGeom>
        </p:spPr>
      </p:pic>
      <p:grpSp>
        <p:nvGrpSpPr>
          <p:cNvPr id="2" name="组合 9"/>
          <p:cNvGrpSpPr/>
          <p:nvPr/>
        </p:nvGrpSpPr>
        <p:grpSpPr>
          <a:xfrm>
            <a:off x="171450" y="0"/>
            <a:ext cx="261221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2" name="圆角矩形 21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3" name="直接连接符 22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矩形 25"/>
          <p:cNvSpPr/>
          <p:nvPr/>
        </p:nvSpPr>
        <p:spPr>
          <a:xfrm>
            <a:off x="307018" y="348923"/>
            <a:ext cx="2318583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 电功率</a:t>
            </a:r>
          </a:p>
        </p:txBody>
      </p:sp>
      <p:pic>
        <p:nvPicPr>
          <p:cNvPr id="12" name="hw746.jpg" descr="id:2147522345;FounderCES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36200" y="1542819"/>
            <a:ext cx="2482560" cy="13901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/>
    </p:bldLst>
  </p:timing>
</p:sld>
</file>

<file path=ppt/theme/theme1.xml><?xml version="1.0" encoding="utf-8"?>
<a:theme xmlns:a="http://schemas.openxmlformats.org/drawingml/2006/main" name="Office 主题">
  <a:themeElements>
    <a:clrScheme name="自定义 3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26C4A"/>
      </a:accent1>
      <a:accent2>
        <a:srgbClr val="5FCACB"/>
      </a:accent2>
      <a:accent3>
        <a:srgbClr val="A0BF0D"/>
      </a:accent3>
      <a:accent4>
        <a:srgbClr val="FDB900"/>
      </a:accent4>
      <a:accent5>
        <a:srgbClr val="319095"/>
      </a:accent5>
      <a:accent6>
        <a:srgbClr val="F5841C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1877</Words>
  <Application>WPS 演示</Application>
  <PresentationFormat>全屏显示(16:9)</PresentationFormat>
  <Paragraphs>116</Paragraphs>
  <Slides>33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User</cp:lastModifiedBy>
  <cp:revision>2</cp:revision>
  <dcterms:created xsi:type="dcterms:W3CDTF">2019-08-20T01:24:31Z</dcterms:created>
  <dcterms:modified xsi:type="dcterms:W3CDTF">2019-10-10T14:35:02Z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2052-11.1.0.8907</vt:lpwstr>
  </property>
</Properties>
</file>