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304" r:id="rId2"/>
    <p:sldId id="312" r:id="rId3"/>
    <p:sldId id="380" r:id="rId4"/>
    <p:sldId id="314" r:id="rId5"/>
    <p:sldId id="394" r:id="rId6"/>
    <p:sldId id="307" r:id="rId7"/>
    <p:sldId id="363" r:id="rId8"/>
    <p:sldId id="351" r:id="rId9"/>
    <p:sldId id="382" r:id="rId10"/>
    <p:sldId id="338" r:id="rId11"/>
    <p:sldId id="371" r:id="rId12"/>
    <p:sldId id="395" r:id="rId13"/>
    <p:sldId id="373" r:id="rId14"/>
    <p:sldId id="372" r:id="rId15"/>
    <p:sldId id="306" r:id="rId16"/>
    <p:sldId id="383" r:id="rId17"/>
    <p:sldId id="313" r:id="rId18"/>
    <p:sldId id="340" r:id="rId19"/>
    <p:sldId id="396" r:id="rId20"/>
    <p:sldId id="316" r:id="rId21"/>
    <p:sldId id="397" r:id="rId22"/>
    <p:sldId id="398" r:id="rId23"/>
    <p:sldId id="315" r:id="rId24"/>
    <p:sldId id="327" r:id="rId25"/>
    <p:sldId id="384" r:id="rId26"/>
    <p:sldId id="337" r:id="rId27"/>
    <p:sldId id="345" r:id="rId28"/>
    <p:sldId id="399" r:id="rId29"/>
    <p:sldId id="343" r:id="rId30"/>
    <p:sldId id="401" r:id="rId31"/>
    <p:sldId id="347" r:id="rId32"/>
    <p:sldId id="376" r:id="rId33"/>
    <p:sldId id="302" r:id="rId34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1C1C1C"/>
    <a:srgbClr val="FF00FF"/>
    <a:srgbClr val="319095"/>
    <a:srgbClr val="D16809"/>
    <a:srgbClr val="F3F3F3"/>
    <a:srgbClr val="F5F5F5"/>
    <a:srgbClr val="5FCACB"/>
    <a:srgbClr val="F5841C"/>
    <a:srgbClr val="A0BF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41" autoAdjust="0"/>
    <p:restoredTop sz="99739" autoAdjust="0"/>
  </p:normalViewPr>
  <p:slideViewPr>
    <p:cSldViewPr snapToGrid="0" showGuides="1">
      <p:cViewPr varScale="1">
        <p:scale>
          <a:sx n="152" d="100"/>
          <a:sy n="152" d="100"/>
        </p:scale>
        <p:origin x="-444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C1E6C-1C7A-46AD-9DE2-C229C9E19362}" type="datetimeFigureOut">
              <a:rPr lang="zh-CN" altLang="en-US" smtClean="0"/>
              <a:pPr/>
              <a:t>2019/10/10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5790-5B6F-4904-B224-7CB9223085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pattFill prst="lgGrid">
          <a:fgClr>
            <a:srgbClr val="F3F3F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分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设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过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反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0171" y="490140"/>
            <a:ext cx="9153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13450455">
            <a:off x="8682067" y="4439898"/>
            <a:ext cx="496115" cy="1260894"/>
            <a:chOff x="11762339" y="3746221"/>
            <a:chExt cx="406107" cy="1155987"/>
          </a:xfrm>
        </p:grpSpPr>
        <p:sp>
          <p:nvSpPr>
            <p:cNvPr id="9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 rot="2731254">
            <a:off x="259471" y="-270342"/>
            <a:ext cx="424636" cy="1208734"/>
            <a:chOff x="4454660" y="3810474"/>
            <a:chExt cx="406107" cy="1155987"/>
          </a:xfrm>
        </p:grpSpPr>
        <p:sp>
          <p:nvSpPr>
            <p:cNvPr id="13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 rot="23880000" flipV="1">
            <a:off x="73789" y="-26610"/>
            <a:ext cx="159482" cy="453968"/>
            <a:chOff x="4454660" y="3810474"/>
            <a:chExt cx="406107" cy="1155987"/>
          </a:xfrm>
        </p:grpSpPr>
        <p:sp>
          <p:nvSpPr>
            <p:cNvPr id="1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19500000" flipH="1" flipV="1">
            <a:off x="9013919" y="291600"/>
            <a:ext cx="159482" cy="453968"/>
            <a:chOff x="4454660" y="3810474"/>
            <a:chExt cx="406107" cy="1155987"/>
          </a:xfrm>
        </p:grpSpPr>
        <p:sp>
          <p:nvSpPr>
            <p:cNvPr id="25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jpeg"/><Relationship Id="rId4" Type="http://schemas.openxmlformats.org/officeDocument/2006/relationships/image" Target="../media/image19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4.png"/><Relationship Id="rId4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9802"/>
            <a:ext cx="9144001" cy="3003698"/>
          </a:xfrm>
          <a:prstGeom prst="rect">
            <a:avLst/>
          </a:prstGeom>
        </p:spPr>
      </p:pic>
      <p:grpSp>
        <p:nvGrpSpPr>
          <p:cNvPr id="88" name="组合 87"/>
          <p:cNvGrpSpPr/>
          <p:nvPr/>
        </p:nvGrpSpPr>
        <p:grpSpPr>
          <a:xfrm>
            <a:off x="2589452" y="3034515"/>
            <a:ext cx="3778980" cy="1578944"/>
            <a:chOff x="6240567" y="2900570"/>
            <a:chExt cx="3915294" cy="1916713"/>
          </a:xfrm>
        </p:grpSpPr>
        <p:grpSp>
          <p:nvGrpSpPr>
            <p:cNvPr id="89" name="组合 72"/>
            <p:cNvGrpSpPr/>
            <p:nvPr/>
          </p:nvGrpSpPr>
          <p:grpSpPr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1196" y="2900570"/>
                <a:ext cx="3814665" cy="1905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</a:t>
                </a:r>
                <a:r>
                  <a:rPr lang="zh-CN" altLang="en-US" smtClean="0">
                    <a:solidFill>
                      <a:schemeClr val="accent3"/>
                    </a:solidFill>
                  </a:rPr>
                  <a:t>课标沪科版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rgbClr val="319095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</a:t>
                </a:r>
                <a:r>
                  <a:rPr lang="zh-CN" altLang="en-US" dirty="0" smtClean="0">
                    <a:solidFill>
                      <a:srgbClr val="D16809"/>
                    </a:solidFill>
                  </a:rPr>
                  <a:t>九年级上</a:t>
                </a:r>
                <a:endParaRPr lang="zh-CN" altLang="en-US" dirty="0">
                  <a:solidFill>
                    <a:srgbClr val="D16809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827" y="3087476"/>
                <a:ext cx="3695730" cy="1729807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0" name="组合 45"/>
            <p:cNvGrpSpPr/>
            <p:nvPr/>
          </p:nvGrpSpPr>
          <p:grpSpPr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1" name="Freeform 16"/>
              <p:cNvSpPr/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284 w 758"/>
                  <a:gd name="T1" fmla="*/ 1081 h 1081"/>
                  <a:gd name="T2" fmla="*/ 758 w 758"/>
                  <a:gd name="T3" fmla="*/ 0 h 1081"/>
                  <a:gd name="T4" fmla="*/ 0 w 758"/>
                  <a:gd name="T5" fmla="*/ 288 h 1081"/>
                  <a:gd name="T6" fmla="*/ 284 w 758"/>
                  <a:gd name="T7" fmla="*/ 1081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Freeform 30"/>
              <p:cNvSpPr/>
              <p:nvPr/>
            </p:nvSpPr>
            <p:spPr bwMode="auto">
              <a:xfrm rot="15296182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19 w 261"/>
                  <a:gd name="T3" fmla="*/ 312 h 312"/>
                  <a:gd name="T4" fmla="*/ 119 w 261"/>
                  <a:gd name="T5" fmla="*/ 312 h 312"/>
                  <a:gd name="T6" fmla="*/ 261 w 261"/>
                  <a:gd name="T7" fmla="*/ 0 h 312"/>
                  <a:gd name="T8" fmla="*/ 0 w 261"/>
                  <a:gd name="T9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Freeform 12"/>
              <p:cNvSpPr/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782 w 1067"/>
                  <a:gd name="T1" fmla="*/ 0 h 793"/>
                  <a:gd name="T2" fmla="*/ 0 w 1067"/>
                  <a:gd name="T3" fmla="*/ 288 h 793"/>
                  <a:gd name="T4" fmla="*/ 1067 w 1067"/>
                  <a:gd name="T5" fmla="*/ 793 h 793"/>
                  <a:gd name="T6" fmla="*/ 782 w 1067"/>
                  <a:gd name="T7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2986857" y="2205634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2786" y="39705"/>
            <a:ext cx="6225455" cy="998520"/>
          </a:xfrm>
          <a:prstGeom prst="rect">
            <a:avLst/>
          </a:prstGeom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7464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4553"/>
            <a:ext cx="1357364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电功率</a:t>
            </a:r>
          </a:p>
        </p:txBody>
      </p:sp>
      <p:sp>
        <p:nvSpPr>
          <p:cNvPr id="24" name="矩形 23"/>
          <p:cNvSpPr/>
          <p:nvPr/>
        </p:nvSpPr>
        <p:spPr>
          <a:xfrm>
            <a:off x="2209800" y="3636849"/>
            <a:ext cx="4480560" cy="110799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选购空调要依据住房面积确定型号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一般按每平方米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200 W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的制冷量来计算选择空调的型号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制冷量大了会造成浪费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hw747.jpg" descr="id:2147522359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2968800" y="1645920"/>
            <a:ext cx="2532840" cy="1899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51510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4553"/>
            <a:ext cx="1357363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电功率</a:t>
            </a:r>
          </a:p>
        </p:txBody>
      </p:sp>
      <p:sp>
        <p:nvSpPr>
          <p:cNvPr id="12" name="矩形 11"/>
          <p:cNvSpPr/>
          <p:nvPr/>
        </p:nvSpPr>
        <p:spPr>
          <a:xfrm>
            <a:off x="563880" y="2014701"/>
            <a:ext cx="7684008" cy="176202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1.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运用公式进行相关问题的计算时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单位一定要统一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2.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电功率的计算公式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UI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可变形为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        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        ,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     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可变形为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       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从而可计算出电流、电压和电阻三个基本物理量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2023872" y="3118358"/>
          <a:ext cx="494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000" b="0" i="1" kern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altLang="en-US" sz="2000" b="0" i="1" kern="1200" baseline="30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zh-CN" altLang="en-US" sz="2000" b="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7626096" y="2505710"/>
          <a:ext cx="494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000" b="0" i="1" kern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altLang="en-US" sz="2000" b="0" i="1" kern="1200" baseline="30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R</a:t>
                      </a:r>
                      <a:endParaRPr lang="zh-CN" altLang="en-US" sz="2000" b="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>
            <a:graphicFrameLocks noGrp="1"/>
          </p:cNvGraphicFramePr>
          <p:nvPr/>
        </p:nvGraphicFramePr>
        <p:xfrm>
          <a:off x="5352288" y="2487422"/>
          <a:ext cx="494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zh-CN" altLang="en-US" sz="2000" b="0" i="1" kern="1200" baseline="30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</a:t>
                      </a:r>
                      <a:endParaRPr lang="zh-CN" altLang="en-US" sz="2000" b="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6641592" y="2481326"/>
          <a:ext cx="494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zh-CN" altLang="en-US" sz="2000" b="0" i="1" kern="1200" baseline="30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I</a:t>
                      </a:r>
                      <a:endParaRPr lang="zh-CN" altLang="en-US" sz="2000" b="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49892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4553"/>
            <a:ext cx="1357363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电功率</a:t>
            </a:r>
          </a:p>
        </p:txBody>
      </p:sp>
      <p:sp>
        <p:nvSpPr>
          <p:cNvPr id="12" name="矩形 11"/>
          <p:cNvSpPr/>
          <p:nvPr/>
        </p:nvSpPr>
        <p:spPr>
          <a:xfrm>
            <a:off x="1036320" y="2045181"/>
            <a:ext cx="6861048" cy="145424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利用公式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Pt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解决实际问题时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通常可使用两套单位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 J=1 W×1 s,1 </a:t>
            </a:r>
            <a:r>
              <a:rPr lang="en-US" altLang="zh-CN" sz="20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kW·h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=1 kW×1 h.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这两套单位必须配套使用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否则会导致计算错误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23" name="矩形 22"/>
          <p:cNvSpPr/>
          <p:nvPr/>
        </p:nvSpPr>
        <p:spPr>
          <a:xfrm>
            <a:off x="1785297" y="1156643"/>
            <a:ext cx="299184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两套单位不能混用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54620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4553"/>
            <a:ext cx="1357364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额定电压　额定功率</a:t>
            </a:r>
          </a:p>
        </p:txBody>
      </p:sp>
      <p:sp>
        <p:nvSpPr>
          <p:cNvPr id="11" name="矩形 10"/>
          <p:cNvSpPr/>
          <p:nvPr/>
        </p:nvSpPr>
        <p:spPr>
          <a:xfrm>
            <a:off x="976778" y="2080430"/>
            <a:ext cx="6841342" cy="186153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额定功率是确定的、唯一的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它不随实际工作电压的改变而改变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实际功率是不确定的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它随两端所加电压的改变而改变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当用电器两端的实际电压等于额定电压时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用电器的实际功率等于额定功率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3" y="0"/>
            <a:ext cx="4416011" cy="818555"/>
            <a:chOff x="337457" y="0"/>
            <a:chExt cx="5751109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pic>
        <p:nvPicPr>
          <p:cNvPr id="26" name="图片 25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112" y="1074109"/>
            <a:ext cx="1125734" cy="472636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691640" y="910486"/>
            <a:ext cx="6827520" cy="13157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白炽灯泡的灯丝断了后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搭接起来再使用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灯泡变亮了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为什么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sp>
        <p:nvSpPr>
          <p:cNvPr id="12" name="矩形 11"/>
          <p:cNvSpPr/>
          <p:nvPr/>
        </p:nvSpPr>
        <p:spPr>
          <a:xfrm>
            <a:off x="307017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额定电压　额定功率</a:t>
            </a:r>
          </a:p>
        </p:txBody>
      </p:sp>
      <p:sp>
        <p:nvSpPr>
          <p:cNvPr id="17" name="矩形 16"/>
          <p:cNvSpPr/>
          <p:nvPr/>
        </p:nvSpPr>
        <p:spPr>
          <a:xfrm>
            <a:off x="2682240" y="2304261"/>
            <a:ext cx="5562600" cy="191590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白炽灯泡的灯丝断了之后再搭接上时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灯丝的总长度会缩短一些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电阻会减小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通过灯丝的电流变大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因电压保持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220 V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故实际消耗的电功率增加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所以灯泡通电后会比以前明亮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6" name="hw748.jpg" descr="id:2147522425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428745" y="2499360"/>
            <a:ext cx="1738901" cy="1660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253094" y="0"/>
            <a:ext cx="4513116" cy="818555"/>
            <a:chOff x="337457" y="0"/>
            <a:chExt cx="5751109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pic>
        <p:nvPicPr>
          <p:cNvPr id="26" name="图片 25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20" y="1074812"/>
            <a:ext cx="1194358" cy="517242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487680" y="1740105"/>
            <a:ext cx="7924800" cy="283923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两个比例关系 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①在串联电路中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电功率与电阻成正比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∶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∶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;②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在并联电路中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电功率与电阻成反比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∶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∶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电路的总功率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无论用电器串联还是并联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所有用电器的总功率都等于各用电器的电功率之和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+…+</a:t>
            </a:r>
            <a:r>
              <a:rPr lang="en-US" altLang="zh-CN" sz="2000" i="1" dirty="0" err="1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en-US" altLang="zh-CN" sz="2000" baseline="-250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07017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额定电压　额定功率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6187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4553"/>
            <a:ext cx="1357364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电功率的测量</a:t>
            </a:r>
          </a:p>
        </p:txBody>
      </p:sp>
      <p:sp>
        <p:nvSpPr>
          <p:cNvPr id="24" name="矩形 23"/>
          <p:cNvSpPr/>
          <p:nvPr/>
        </p:nvSpPr>
        <p:spPr>
          <a:xfrm>
            <a:off x="1600200" y="3347289"/>
            <a:ext cx="5775960" cy="145424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我国城市家庭用电器的平均待机能耗相当于这些家庭每天使用一盏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15~30 W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的长明灯消耗的电能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每年要多支出电费近百元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待机能耗较大的有电脑、电饭煲、音响、电视机等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电视机的待机能耗约为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8 W,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为了减少不必要的能耗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应该养成及时关闭电源的习惯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8" name="hw749.jpg" descr="id:2147522496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3116665" y="1691640"/>
            <a:ext cx="2183795" cy="1413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-22574" y="552797"/>
            <a:ext cx="9185848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第十六章  电流做功与电功率</a:t>
            </a:r>
            <a:endParaRPr lang="zh-CN" altLang="en-US" sz="5400" dirty="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2709739" y="1841875"/>
            <a:ext cx="3650679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第三节 测量电功率</a:t>
            </a:r>
            <a:endParaRPr lang="zh-CN" altLang="en-US" sz="3300" dirty="0">
              <a:solidFill>
                <a:schemeClr val="accent1"/>
              </a:solidFill>
            </a:endParaRP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1391" y="3147005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597849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86" y="1096042"/>
            <a:ext cx="1350271" cy="566908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5864426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实验探究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测量小灯泡的电功率</a:t>
            </a:r>
          </a:p>
        </p:txBody>
      </p:sp>
      <p:sp>
        <p:nvSpPr>
          <p:cNvPr id="22" name="矩形 21"/>
          <p:cNvSpPr/>
          <p:nvPr/>
        </p:nvSpPr>
        <p:spPr>
          <a:xfrm>
            <a:off x="1128114" y="2034357"/>
            <a:ext cx="6354726" cy="237757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连接电路时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开关要断开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防止由于电路连接错误而发生短路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损坏电路元件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连接电流表和电压表时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要注意“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+”“-”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接线柱的接法要正确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(3)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连接滑动变阻器时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要“一上一下”选用接线柱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0" name="矩形 9"/>
          <p:cNvSpPr/>
          <p:nvPr/>
        </p:nvSpPr>
        <p:spPr>
          <a:xfrm>
            <a:off x="1785297" y="1156643"/>
            <a:ext cx="195309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电路的连接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zh-CN" altLang="en-US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59542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86" y="1096042"/>
            <a:ext cx="1350271" cy="566908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5864426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实验探究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测量小灯泡的电功率</a:t>
            </a:r>
          </a:p>
        </p:txBody>
      </p:sp>
      <p:sp>
        <p:nvSpPr>
          <p:cNvPr id="22" name="矩形 21"/>
          <p:cNvSpPr/>
          <p:nvPr/>
        </p:nvSpPr>
        <p:spPr>
          <a:xfrm>
            <a:off x="1128114" y="1805757"/>
            <a:ext cx="6705246" cy="283923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闭合开关前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要将滑动变阻器的滑片移动到阻值最大位置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以防止电路中电流过大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损坏电路元件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调节小灯泡两端的电压时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要缓慢移动滑片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保证实际电压不能高于小灯泡的额定电压的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1.2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倍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以防实际电压过大而烧坏小灯泡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同时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小灯泡两端电压高于其额定电压时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通电时间不能过长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否则容易烧坏小灯泡</a:t>
            </a:r>
            <a:r>
              <a:rPr lang="en-US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785297" y="1156643"/>
            <a:ext cx="1606850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实验操作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zh-CN" altLang="en-US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-13531" y="552797"/>
            <a:ext cx="9185848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第十六章  电流做功与电功率</a:t>
            </a:r>
            <a:endParaRPr lang="zh-CN" altLang="en-US" sz="5400" dirty="0">
              <a:solidFill>
                <a:srgbClr val="FF0000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2739541" y="1845609"/>
            <a:ext cx="3227487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第一节 电流做功</a:t>
            </a:r>
            <a:endParaRPr lang="zh-CN" altLang="en-US" sz="3300" dirty="0">
              <a:solidFill>
                <a:schemeClr val="accent1"/>
              </a:solidFill>
            </a:endParaRP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253094" y="0"/>
            <a:ext cx="5961590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62001" y="1461121"/>
            <a:ext cx="7741919" cy="33009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灯泡亮度取决于它的实际电功率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同一类型的灯泡实际电功率越大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灯泡越亮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灯泡消耗的实际电功率随着加在它两端的电压的改变而改变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电压越大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电功率越大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(3)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伏安法测小灯泡的电功率实验中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不能用多次测量求平均值的方法来减少误差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因为在电压改变时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功率随之改变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每个功率值所代表的意义是不同的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求出的平均功率值没有意义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5864426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实验探究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测量小灯泡的电功率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127" y="1057581"/>
            <a:ext cx="1125734" cy="4875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4" y="0"/>
            <a:ext cx="5937314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762001" y="2055481"/>
            <a:ext cx="7741919" cy="186153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选用的电源电压要高于小灯泡的额定电压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滑动变阻器允许通过的最大电流要大于小灯泡的额定电流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正常工作电流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滑动变阻器的最大阻值应与小灯泡的电阻差不多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能够保证滑动变阻器的调压效果明显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满足实验的要求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5864426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实验探究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测量小灯泡的电功率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127" y="1057581"/>
            <a:ext cx="1125734" cy="487523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1785297" y="1156643"/>
            <a:ext cx="3947234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电源及滑动变阻器的选择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4" y="0"/>
            <a:ext cx="6002050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783080" y="2207881"/>
            <a:ext cx="7086600" cy="99257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保护电路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改变小灯泡两端的电压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从而改变电路中的电流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5864426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实验探究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测量小灯泡的电功率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127" y="1057581"/>
            <a:ext cx="1125734" cy="487523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1785297" y="1156643"/>
            <a:ext cx="515269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实验中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滑动变阻器的作用有两个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zh-CN" altLang="en-US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53811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1" y="1094554"/>
            <a:ext cx="1357361" cy="569884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实验故障原因及分析</a:t>
            </a:r>
          </a:p>
        </p:txBody>
      </p:sp>
      <p:sp>
        <p:nvSpPr>
          <p:cNvPr id="12" name="矩形 11"/>
          <p:cNvSpPr/>
          <p:nvPr/>
        </p:nvSpPr>
        <p:spPr>
          <a:xfrm>
            <a:off x="990600" y="1872601"/>
            <a:ext cx="6400800" cy="283923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1.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电流表量程的选择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算出电路中的最大电流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一般是滑片置于阻值最小位置时的电流为最大工作电流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电流表量程要大于最大工作电流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2.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电压表的量程选择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一般电压表允许测量的电压值不能超过小灯泡额定电压的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1.2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所以算出小灯泡两端允许加的最大电压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量程应大于最大电压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3" name="矩形 12"/>
          <p:cNvSpPr/>
          <p:nvPr/>
        </p:nvSpPr>
        <p:spPr>
          <a:xfrm>
            <a:off x="1785297" y="1156643"/>
            <a:ext cx="2645596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电表量程的选择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zh-CN" altLang="en-US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-37814" y="552797"/>
            <a:ext cx="9185848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第十六章  电流做功与电功率</a:t>
            </a:r>
            <a:endParaRPr lang="zh-CN" altLang="en-US" sz="5400" dirty="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1529172" y="1871646"/>
            <a:ext cx="6189836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第四节 科学探究：电流的热效应</a:t>
            </a:r>
            <a:endParaRPr lang="zh-CN" altLang="en-US" sz="3300" dirty="0">
              <a:solidFill>
                <a:schemeClr val="accent1"/>
              </a:solidFill>
            </a:endParaRP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1391" y="3147005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56706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1" y="1094554"/>
            <a:ext cx="1357361" cy="56988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电流的热效应</a:t>
            </a:r>
          </a:p>
        </p:txBody>
      </p:sp>
      <p:sp>
        <p:nvSpPr>
          <p:cNvPr id="11" name="矩形 10"/>
          <p:cNvSpPr/>
          <p:nvPr/>
        </p:nvSpPr>
        <p:spPr>
          <a:xfrm>
            <a:off x="1874520" y="3574859"/>
            <a:ext cx="5074920" cy="72096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手机开始充电时用手摸一下后壳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没感觉到热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充电一段时间后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手机壳会发热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这就是电流的热效应在“作怪”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hw800.jpg" descr="id:2147523349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2904720" y="1811482"/>
            <a:ext cx="2154960" cy="1499468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46996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3057"/>
            <a:ext cx="1357364" cy="572879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电流的热效应</a:t>
            </a:r>
          </a:p>
        </p:txBody>
      </p:sp>
      <p:sp>
        <p:nvSpPr>
          <p:cNvPr id="11" name="矩形 10"/>
          <p:cNvSpPr/>
          <p:nvPr/>
        </p:nvSpPr>
        <p:spPr>
          <a:xfrm>
            <a:off x="685800" y="1867070"/>
            <a:ext cx="7467600" cy="283923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控制变量法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探究电流通过导体时产生热量的多少与电阻的关系时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要控制电流和通电时间相等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探究电流通过导体时产生热量的多少与电流的关系时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要控制电阻和通电时间相等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转换法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在探究电流产生的热量与哪些因素有关时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产生热量的多少是不能直接观察的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但我们可以利用转换法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通过观察温度计的示数变化来判断导体产生热量的多少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0" name="矩形 9"/>
          <p:cNvSpPr/>
          <p:nvPr/>
        </p:nvSpPr>
        <p:spPr>
          <a:xfrm>
            <a:off x="1785297" y="1156643"/>
            <a:ext cx="42934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控制变量法和转换法的应用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54279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1" y="1094554"/>
            <a:ext cx="1357361" cy="56988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8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电流的热效应</a:t>
            </a:r>
          </a:p>
        </p:txBody>
      </p:sp>
      <p:sp>
        <p:nvSpPr>
          <p:cNvPr id="22" name="矩形 21"/>
          <p:cNvSpPr/>
          <p:nvPr/>
        </p:nvSpPr>
        <p:spPr>
          <a:xfrm>
            <a:off x="441960" y="1446356"/>
            <a:ext cx="7665719" cy="376256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在电流与通电时间相同的条件下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为了使实验现象明显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要使两种导线的阻值相差很大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为保护电路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闭合开关前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应将滑动变阻器的滑片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移到阻值最大处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(3)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实验是通过温度计升高的度数来体现电热的多少的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而不是温度计的度数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注意体会其差别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用细管来代替温度计时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通过管内液面升高的高度来体现电热的多少的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而不是通过管内液面的高度来体现电热的多少的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55088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1" y="1094554"/>
            <a:ext cx="1357361" cy="56988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8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电流的热效应</a:t>
            </a:r>
          </a:p>
        </p:txBody>
      </p:sp>
      <p:sp>
        <p:nvSpPr>
          <p:cNvPr id="22" name="矩形 21"/>
          <p:cNvSpPr/>
          <p:nvPr/>
        </p:nvSpPr>
        <p:spPr>
          <a:xfrm>
            <a:off x="441960" y="1690196"/>
            <a:ext cx="7665719" cy="278486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(4)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根据控制变量法的要求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要探究不同液体的吸热升温情况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需要控制液体质量相同、吸收热量相同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液体种类不同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观察升高的温度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(5)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探究电流热效应跟电流大小的关系时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根据控制变量法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分清不变的量和改变的量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从而确定应添加的器材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(6)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要比较不同电阻丝产生热量的多少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应控制电流与通电时间相等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控制两瓶中液体的质量与初始温度相同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3" y="0"/>
            <a:ext cx="3485427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392742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电流的热效应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398" y="1057580"/>
            <a:ext cx="1161192" cy="487523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869597" y="1623787"/>
            <a:ext cx="7451443" cy="248882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额定电压相同的灯泡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额定功率越大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电阻越小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正常工作时单位时间内产生的热量越多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可是按照焦耳定律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电阻越大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单位时间内产生的热量越多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二者似乎矛盾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这是怎么回事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2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797367" y="3642346"/>
            <a:ext cx="5609273" cy="76174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“更立西江石壁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截断巫山云雨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高峡出平湖”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我国建设的三峡水利枢纽工程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代表着世界水电技术的最高水平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98" y="1057581"/>
            <a:ext cx="1161192" cy="487523"/>
          </a:xfrm>
          <a:prstGeom prst="rect">
            <a:avLst/>
          </a:prstGeom>
        </p:spPr>
      </p:pic>
      <p:pic>
        <p:nvPicPr>
          <p:cNvPr id="16" name="图片 15" descr="画笔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410" y="4049485"/>
            <a:ext cx="1094015" cy="1094015"/>
          </a:xfrm>
          <a:prstGeom prst="rect">
            <a:avLst/>
          </a:prstGeom>
        </p:spPr>
      </p:pic>
      <p:grpSp>
        <p:nvGrpSpPr>
          <p:cNvPr id="2" name="组合 9"/>
          <p:cNvGrpSpPr/>
          <p:nvPr/>
        </p:nvGrpSpPr>
        <p:grpSpPr>
          <a:xfrm>
            <a:off x="171450" y="0"/>
            <a:ext cx="285497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3" name="直接连接符 22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" name="矩形 25"/>
          <p:cNvSpPr/>
          <p:nvPr/>
        </p:nvSpPr>
        <p:spPr>
          <a:xfrm>
            <a:off x="307018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认识电功</a:t>
            </a:r>
          </a:p>
        </p:txBody>
      </p:sp>
      <p:pic>
        <p:nvPicPr>
          <p:cNvPr id="13" name="hw724.jpg" descr="id:2147521858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2939760" y="1719311"/>
            <a:ext cx="2226600" cy="16403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4" y="0"/>
            <a:ext cx="3550164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803910" y="1872601"/>
            <a:ext cx="7623810" cy="237757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二者并不矛盾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对于焦耳定律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我们要注意公式成立的条件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不能片面地从数学的角度来理解并得出结论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由欧姆定律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        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与焦耳定律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altLang="zh-CN" sz="2000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Rt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可得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         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由此推导式可知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在电压一定时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电阻越小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单位时间内产生的热量越多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由焦耳定律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altLang="zh-CN" sz="2000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Rt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可得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在电流相同时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电阻越大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单位时间内产生的热量越多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电流的热效应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398" y="1057580"/>
            <a:ext cx="1161192" cy="487523"/>
          </a:xfrm>
          <a:prstGeom prst="rect">
            <a:avLst/>
          </a:prstGeom>
        </p:spPr>
      </p:pic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3404616" y="2688590"/>
          <a:ext cx="494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000" b="0" i="1" kern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altLang="en-US" sz="2000" b="0" i="1" kern="1200" baseline="30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R</a:t>
                      </a:r>
                      <a:endParaRPr lang="zh-CN" altLang="en-US" sz="2000" b="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7199376" y="2231390"/>
          <a:ext cx="494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</a:t>
                      </a:r>
                      <a:endParaRPr lang="zh-CN" altLang="en-US" sz="2000" b="0" i="1" kern="1200" baseline="30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R</a:t>
                      </a:r>
                      <a:endParaRPr lang="zh-CN" altLang="en-US" sz="2000" b="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441579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88" y="1096043"/>
            <a:ext cx="1350269" cy="566907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电热的利用和防止</a:t>
            </a:r>
          </a:p>
        </p:txBody>
      </p:sp>
      <p:sp>
        <p:nvSpPr>
          <p:cNvPr id="22" name="矩形 21"/>
          <p:cNvSpPr/>
          <p:nvPr/>
        </p:nvSpPr>
        <p:spPr>
          <a:xfrm>
            <a:off x="2499360" y="3567571"/>
            <a:ext cx="4343399" cy="72096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笔记本电脑上的散热孔可以把产生的热散发出去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防止电脑因温度过高而烧坏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hw805.jpg" descr="id:2147523470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3122640" y="1887494"/>
            <a:ext cx="2592360" cy="1557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9"/>
          <p:cNvGrpSpPr/>
          <p:nvPr/>
        </p:nvGrpSpPr>
        <p:grpSpPr>
          <a:xfrm>
            <a:off x="253093" y="0"/>
            <a:ext cx="4440827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2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392743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电热的利用和防止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98" y="1057580"/>
            <a:ext cx="1161192" cy="487523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692557" y="1075147"/>
            <a:ext cx="6201764" cy="124232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在潮湿的季节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对于长期不用的电器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应定期通通电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为什么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6" name="图片 15" descr="画笔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t="52482" r="50000"/>
          <a:stretch>
            <a:fillRect/>
          </a:stretch>
        </p:blipFill>
        <p:spPr>
          <a:xfrm>
            <a:off x="7992835" y="4049485"/>
            <a:ext cx="1151165" cy="1094015"/>
          </a:xfrm>
          <a:prstGeom prst="rect">
            <a:avLst/>
          </a:prstGeom>
        </p:spPr>
      </p:pic>
      <p:sp>
        <p:nvSpPr>
          <p:cNvPr id="21" name="矩形 20"/>
          <p:cNvSpPr/>
          <p:nvPr/>
        </p:nvSpPr>
        <p:spPr>
          <a:xfrm>
            <a:off x="3383280" y="2455088"/>
            <a:ext cx="4876800" cy="191590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潮湿会降低绝缘性能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也会使电器元件生锈而损坏用电器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定期通电可以利用电热来驱潮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使电器元件变得干燥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延长电器的使用寿命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8" name="l18.jpg" descr="id:2147523484;FounderCES"/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460" y="2645555"/>
            <a:ext cx="2093940" cy="1419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wrap="none" lIns="68580" tIns="34290" rIns="68580" bIns="34290" rtlCol="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475" y="123144"/>
            <a:ext cx="3228975" cy="611433"/>
          </a:xfrm>
          <a:prstGeom prst="rect">
            <a:avLst/>
          </a:prstGeom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4076700"/>
            <a:ext cx="9183278" cy="1066800"/>
          </a:xfrm>
          <a:prstGeom prst="rect">
            <a:avLst/>
          </a:prstGeom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850" y="513669"/>
            <a:ext cx="5134350" cy="972232"/>
          </a:xfrm>
          <a:prstGeom prst="rect">
            <a:avLst/>
          </a:prstGeom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54378" y="3448050"/>
            <a:ext cx="4251379" cy="1200150"/>
          </a:xfrm>
          <a:prstGeom prst="rect">
            <a:avLst/>
          </a:prstGeom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 dir="in"/>
      </p:transition>
    </mc:Choice>
    <mc:Fallback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82" y="4016829"/>
            <a:ext cx="1126671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082040" y="1751169"/>
            <a:ext cx="7132320" cy="237757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公式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err="1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UIt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可以用来计算任何情况下电流所做的功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(2)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altLang="zh-CN" sz="2000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0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Rt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仅适用于电能全部转化为内能的电路中电功的计算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若电能只有一部分转化为内能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如含有电动机的电路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则不能用这两个公式计算电功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910" y="1090200"/>
            <a:ext cx="1125734" cy="472636"/>
          </a:xfrm>
          <a:prstGeom prst="rect">
            <a:avLst/>
          </a:prstGeom>
        </p:spPr>
      </p:pic>
      <p:grpSp>
        <p:nvGrpSpPr>
          <p:cNvPr id="19" name="组合 18"/>
          <p:cNvGrpSpPr/>
          <p:nvPr/>
        </p:nvGrpSpPr>
        <p:grpSpPr>
          <a:xfrm>
            <a:off x="253094" y="0"/>
            <a:ext cx="2668132" cy="818555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认识电功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2532888" y="2249678"/>
          <a:ext cx="49403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000" b="0" i="1" kern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altLang="en-US" sz="2000" b="0" i="1" kern="1200" baseline="30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R</a:t>
                      </a:r>
                      <a:endParaRPr lang="zh-CN" altLang="en-US" sz="2000" b="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82" y="4016829"/>
            <a:ext cx="1126671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082040" y="1751169"/>
            <a:ext cx="7132320" cy="232320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在利用公式计算时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要注意同时性和同体性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①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同时性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对应同一时刻电路中的电流和电压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②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同体性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电流和电压要对应电路中的同一段导体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应用公式时所有的单位都要用国际单位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电功的单位是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J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、电流的单位是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、电压的单位是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、时间的单位是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s.</a:t>
            </a:r>
          </a:p>
        </p:txBody>
      </p:sp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910" y="1090200"/>
            <a:ext cx="1125734" cy="472636"/>
          </a:xfrm>
          <a:prstGeom prst="rect">
            <a:avLst/>
          </a:prstGeom>
        </p:spPr>
      </p:pic>
      <p:grpSp>
        <p:nvGrpSpPr>
          <p:cNvPr id="2" name="组合 18"/>
          <p:cNvGrpSpPr/>
          <p:nvPr/>
        </p:nvGrpSpPr>
        <p:grpSpPr>
          <a:xfrm>
            <a:off x="253094" y="0"/>
            <a:ext cx="2749052" cy="818555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认识电功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9"/>
          <p:cNvGrpSpPr/>
          <p:nvPr/>
        </p:nvGrpSpPr>
        <p:grpSpPr>
          <a:xfrm>
            <a:off x="171451" y="0"/>
            <a:ext cx="293589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63" y="1103254"/>
            <a:ext cx="1315917" cy="552484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测算电费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661160" y="2268272"/>
            <a:ext cx="6111240" cy="93987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电能表所测量的不是电能表本身消耗的电能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而是电能表所在电路中的用电器消耗的总电能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85497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4553"/>
            <a:ext cx="1357364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测算电费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270760" y="3655112"/>
            <a:ext cx="4419600" cy="110799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电子式电能表上的参数“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1600 imp/(</a:t>
            </a:r>
            <a:r>
              <a:rPr lang="en-US" altLang="zh-CN" sz="15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kW·h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)”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表示接在这个电能表上的用电器每消耗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 </a:t>
            </a:r>
            <a:r>
              <a:rPr lang="en-US" altLang="zh-CN" sz="15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kW·h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的电能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电能表的电子指示灯闪烁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1600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hw727.jpg" descr="id:2147521951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3522000" y="1431447"/>
            <a:ext cx="1461480" cy="1972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-41848" y="568037"/>
            <a:ext cx="9185848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第十六章  电流做功和电功率</a:t>
            </a:r>
            <a:endParaRPr lang="zh-CN" altLang="en-US" sz="5400" dirty="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2376262" y="1860849"/>
            <a:ext cx="4497065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第二节 电流做功的快慢</a:t>
            </a:r>
            <a:endParaRPr lang="zh-CN" altLang="en-US" sz="3300" dirty="0">
              <a:solidFill>
                <a:schemeClr val="accent1"/>
              </a:solidFill>
            </a:endParaRP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2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737361" y="3398506"/>
            <a:ext cx="5775960" cy="41549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不同功率的节能灯亮度是不同的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它们消耗电能的快慢也是不同的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98" y="1057581"/>
            <a:ext cx="1161192" cy="487523"/>
          </a:xfrm>
          <a:prstGeom prst="rect">
            <a:avLst/>
          </a:prstGeom>
        </p:spPr>
      </p:pic>
      <p:pic>
        <p:nvPicPr>
          <p:cNvPr id="16" name="图片 15" descr="画笔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410" y="4049485"/>
            <a:ext cx="1094015" cy="1094015"/>
          </a:xfrm>
          <a:prstGeom prst="rect">
            <a:avLst/>
          </a:prstGeom>
        </p:spPr>
      </p:pic>
      <p:grpSp>
        <p:nvGrpSpPr>
          <p:cNvPr id="2" name="组合 9"/>
          <p:cNvGrpSpPr/>
          <p:nvPr/>
        </p:nvGrpSpPr>
        <p:grpSpPr>
          <a:xfrm>
            <a:off x="171450" y="0"/>
            <a:ext cx="261221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3" name="直接连接符 22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" name="矩形 25"/>
          <p:cNvSpPr/>
          <p:nvPr/>
        </p:nvSpPr>
        <p:spPr>
          <a:xfrm>
            <a:off x="307018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电功率</a:t>
            </a:r>
          </a:p>
        </p:txBody>
      </p:sp>
      <p:pic>
        <p:nvPicPr>
          <p:cNvPr id="12" name="hw746.jpg" descr="id:2147522345;FounderCES"/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36200" y="1542819"/>
            <a:ext cx="2482560" cy="13901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6C4A"/>
      </a:accent1>
      <a:accent2>
        <a:srgbClr val="5FCACB"/>
      </a:accent2>
      <a:accent3>
        <a:srgbClr val="A0BF0D"/>
      </a:accent3>
      <a:accent4>
        <a:srgbClr val="FDB900"/>
      </a:accent4>
      <a:accent5>
        <a:srgbClr val="319095"/>
      </a:accent5>
      <a:accent6>
        <a:srgbClr val="F5841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1877</Words>
  <Application>WPS 演示</Application>
  <PresentationFormat>全屏显示(16:9)</PresentationFormat>
  <Paragraphs>116</Paragraphs>
  <Slides>33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4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User</cp:lastModifiedBy>
  <cp:revision>2</cp:revision>
  <dcterms:created xsi:type="dcterms:W3CDTF">2019-08-20T01:24:31Z</dcterms:created>
  <dcterms:modified xsi:type="dcterms:W3CDTF">2019-10-10T14:35:02Z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