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1.xml" ContentType="application/vnd.openxmlformats-officedocument.presentationml.notesSlide+xml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85" r:id="rId2"/>
    <p:sldId id="811" r:id="rId3"/>
    <p:sldId id="812" r:id="rId4"/>
    <p:sldId id="813" r:id="rId5"/>
    <p:sldId id="824" r:id="rId6"/>
    <p:sldId id="814" r:id="rId7"/>
    <p:sldId id="817" r:id="rId8"/>
    <p:sldId id="818" r:id="rId9"/>
    <p:sldId id="819" r:id="rId10"/>
    <p:sldId id="825" r:id="rId11"/>
    <p:sldId id="826" r:id="rId12"/>
    <p:sldId id="827" r:id="rId13"/>
    <p:sldId id="830" r:id="rId14"/>
    <p:sldId id="828" r:id="rId15"/>
    <p:sldId id="829" r:id="rId16"/>
    <p:sldId id="820" r:id="rId17"/>
    <p:sldId id="833" r:id="rId18"/>
    <p:sldId id="831" r:id="rId19"/>
    <p:sldId id="821" r:id="rId20"/>
    <p:sldId id="822" r:id="rId21"/>
    <p:sldId id="797" r:id="rId22"/>
    <p:sldId id="810" r:id="rId23"/>
    <p:sldId id="832" r:id="rId24"/>
  </p:sldIdLst>
  <p:sldSz cx="9144000" cy="5143500" type="screen16x9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5pPr>
    <a:lvl6pPr marL="22860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6pPr>
    <a:lvl7pPr marL="27432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7pPr>
    <a:lvl8pPr marL="32004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8pPr>
    <a:lvl9pPr marL="3657600" algn="l" defTabSz="457200" rtl="0" eaLnBrk="1" latinLnBrk="0" hangingPunct="1">
      <a:defRPr sz="2400" b="1" kern="1200">
        <a:solidFill>
          <a:schemeClr val="bg1"/>
        </a:solidFill>
        <a:latin typeface="Arial" charset="0"/>
        <a:ea typeface="宋体" charset="0"/>
        <a:cs typeface="宋体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7DFFFC"/>
    <a:srgbClr val="00D1CC"/>
    <a:srgbClr val="CC0000"/>
    <a:srgbClr val="969696"/>
    <a:srgbClr val="828282"/>
    <a:srgbClr val="777777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62" autoAdjust="0"/>
    <p:restoredTop sz="87426" autoAdjust="0"/>
  </p:normalViewPr>
  <p:slideViewPr>
    <p:cSldViewPr>
      <p:cViewPr>
        <p:scale>
          <a:sx n="99" d="100"/>
          <a:sy n="99" d="100"/>
        </p:scale>
        <p:origin x="-968" y="-664"/>
      </p:cViewPr>
      <p:guideLst>
        <p:guide orient="horz" pos="701"/>
        <p:guide pos="6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/>
            </a:lvl1pPr>
          </a:lstStyle>
          <a:p>
            <a:pPr>
              <a:defRPr/>
            </a:pPr>
            <a:fld id="{F9AE45F9-63BF-CC46-A0CB-2C36C12012F9}" type="datetimeFigureOut">
              <a:rPr lang="zh-CN" altLang="en-US"/>
              <a:pPr>
                <a:defRPr/>
              </a:pPr>
              <a:t>20/3/25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二级</a:t>
            </a:r>
          </a:p>
          <a:p>
            <a:pPr lvl="2"/>
            <a:r>
              <a:rPr lang="zh-CN" altLang="en-US" noProof="0" smtClean="0"/>
              <a:t>三级</a:t>
            </a:r>
          </a:p>
          <a:p>
            <a:pPr lvl="3"/>
            <a:r>
              <a:rPr lang="zh-CN" altLang="en-US" noProof="0" smtClean="0"/>
              <a:t>四级</a:t>
            </a:r>
          </a:p>
          <a:p>
            <a:pPr lvl="4"/>
            <a:r>
              <a:rPr lang="zh-CN" altLang="en-US" noProof="0" smtClean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/>
            </a:lvl1pPr>
          </a:lstStyle>
          <a:p>
            <a:pPr>
              <a:defRPr/>
            </a:pPr>
            <a:fld id="{C717A408-8A27-3644-AF58-CA86BD27E78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304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宋体" charset="0"/>
      </a:defRPr>
    </a:lvl1pPr>
    <a:lvl2pPr marL="4572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409575" y="754063"/>
            <a:ext cx="5854700" cy="3294062"/>
          </a:xfrm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备注占位符 2"/>
          <p:cNvSpPr>
            <a:spLocks noGrp="1" noChangeArrowheads="1"/>
          </p:cNvSpPr>
          <p:nvPr>
            <p:ph type="body" idx="4294967295"/>
          </p:nvPr>
        </p:nvSpPr>
        <p:spPr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zh-CN" altLang="en-US">
              <a:latin typeface="Calibri" charset="0"/>
              <a:ea typeface="黑体" charset="0"/>
            </a:endParaRPr>
          </a:p>
        </p:txBody>
      </p:sp>
      <p:sp>
        <p:nvSpPr>
          <p:cNvPr id="28676" name="灯片编号占位符 3"/>
          <p:cNvSpPr>
            <a:spLocks noGrp="1" noChangeArrowheads="1"/>
          </p:cNvSpPr>
          <p:nvPr>
            <p:ph type="sldNum" sz="quarter"/>
          </p:nvPr>
        </p:nvSpPr>
        <p:spPr bwMode="auto">
          <a:xfrm>
            <a:off x="3884613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/>
            <a:fld id="{76FD1ABC-06B7-0849-99D5-157CD0B410B9}" type="slidenum">
              <a:rPr lang="zh-CN" altLang="en-US"/>
              <a:pPr eaLnBrk="1" hangingPunct="1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EB4A-A10F-D948-A50B-1B167658BC45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50B1E-3116-F042-B6EA-09FF6F2D7E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8987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702E1-3869-874E-B346-40BF34B43C7A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16C8E-0463-EC49-9B47-1D524A7974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5263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E8F74-BFD6-5848-BFC3-357F9A224ED6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1E6B6-546A-2D4C-A9E7-0BF1DC9F30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781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F4825-7CA5-5F48-A0DE-2FA4AEA12C76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BF379-541E-DF4A-A4DD-36500B4E9C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03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48FA4-584E-9A4A-A12B-BCA74ACB73D6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70BED-B79D-1641-858B-B73E0B5C0F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08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C804D-8206-7C4C-9EED-E91EA4D26136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CDC2F-BC3F-BF41-8E23-1E32E61CCB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344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306BC-01FB-4446-8F84-EE190481D425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8E343-BAE8-564A-B95B-387C498542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432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ABDFC-ABC8-8F49-8ED7-1A663C5FB24B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A3D7-7AFD-5A45-BE1E-431E227017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084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3EE43-76F2-844B-B158-DCB3C4BAA66D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84ACF-7841-E148-8716-91CD34B901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75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1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9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11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8BB68-8380-0C47-94BE-89F3A739007E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917D-E602-1141-8525-D0A9C43F06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156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62C8C-6240-3F44-98EC-BD997287CC0F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D4512-A7A9-BA44-9181-2B26275AA3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636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C96978B9-0307-9E45-9F83-383352CB9239}" type="datetimeFigureOut">
              <a:rPr lang="zh-CN" altLang="en-US"/>
              <a:pPr>
                <a:defRPr/>
              </a:pPr>
              <a:t>20/3/25</a:t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4B992CBE-B8A1-0F46-9441-C5855EAFDD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宋体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宋体" pitchFamily="2" charset="-122"/>
          <a:cs typeface="宋体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宋体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4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8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9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20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971550" y="1660928"/>
            <a:ext cx="7380288" cy="1754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bg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5pPr>
            <a:lvl6pPr marL="25146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6pPr>
            <a:lvl7pPr marL="29718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7pPr>
            <a:lvl8pPr marL="34290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8pPr>
            <a:lvl9pPr marL="3886200" indent="-228600"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Arial" charset="0"/>
                <a:ea typeface="宋体" charset="0"/>
              </a:defRPr>
            </a:lvl9pPr>
          </a:lstStyle>
          <a:p>
            <a:r>
              <a:rPr kumimoji="1" lang="zh-CN" altLang="en-US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第十章 </a:t>
            </a:r>
            <a:r>
              <a:rPr kumimoji="1" lang="en-US" altLang="zh-CN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  </a:t>
            </a:r>
            <a:r>
              <a:rPr kumimoji="1" lang="zh-CN" altLang="en-US" sz="4400" dirty="0" smtClean="0">
                <a:solidFill>
                  <a:srgbClr val="111111"/>
                </a:solidFill>
                <a:latin typeface="楷体_GB2312" charset="0"/>
                <a:ea typeface="楷体_GB2312" charset="0"/>
                <a:cs typeface="楷体_GB2312" charset="0"/>
              </a:rPr>
              <a:t>机械与人</a:t>
            </a:r>
            <a:endParaRPr kumimoji="1" lang="en-US" altLang="zh-CN" sz="3200" dirty="0">
              <a:solidFill>
                <a:srgbClr val="111111"/>
              </a:solidFill>
              <a:latin typeface="楷体_GB2312" charset="0"/>
              <a:ea typeface="楷体_GB2312" charset="0"/>
              <a:cs typeface="楷体_GB2312" charset="0"/>
            </a:endParaRPr>
          </a:p>
          <a:p>
            <a:endParaRPr kumimoji="1" lang="en-US" altLang="zh-CN" sz="3200" dirty="0">
              <a:solidFill>
                <a:srgbClr val="111111"/>
              </a:solidFill>
              <a:latin typeface="楷体_GB2312" charset="0"/>
              <a:ea typeface="楷体_GB2312" charset="0"/>
              <a:cs typeface="楷体_GB2312" charset="0"/>
            </a:endParaRPr>
          </a:p>
          <a:p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第</a:t>
            </a:r>
            <a:r>
              <a:rPr kumimoji="1" lang="zh-CN" altLang="zh-CN" sz="3200" dirty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4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节</a:t>
            </a:r>
            <a:r>
              <a:rPr kumimoji="1" lang="en-US" altLang="zh-CN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  </a:t>
            </a:r>
            <a:r>
              <a:rPr kumimoji="1" lang="zh-CN" altLang="en-US" sz="3200" dirty="0" smtClean="0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</a:rPr>
              <a:t>做功的快慢</a:t>
            </a:r>
            <a:endParaRPr lang="zh-CN" altLang="en-US" sz="3200" dirty="0">
              <a:solidFill>
                <a:srgbClr val="FF0000"/>
              </a:solidFill>
              <a:latin typeface="楷体_GB2312" charset="0"/>
              <a:ea typeface="楷体_GB2312" charset="0"/>
              <a:cs typeface="楷体_GB2312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160036" y="-110309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504396" y="-910693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7800143" y="-1231360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016605" y="3111810"/>
            <a:ext cx="7155795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kumimoji="1" lang="x-none" altLang="zh-CN" sz="2800" dirty="0" smtClean="0">
                <a:solidFill>
                  <a:srgbClr val="000000"/>
                </a:solidFill>
                <a:latin typeface="Times New Roman" charset="0"/>
              </a:rPr>
              <a:t>*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charset="0"/>
              </a:rPr>
              <a:t>在功率一定时，可通过减小速度来增大牵引力。</a:t>
            </a:r>
            <a:endParaRPr kumimoji="1" lang="zh-CN" altLang="en-US" sz="2800" b="1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476545" y="321500"/>
            <a:ext cx="21602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 dirty="0" smtClean="0">
                <a:solidFill>
                  <a:srgbClr val="000000"/>
                </a:solidFill>
                <a:latin typeface="Times New Roman" charset="0"/>
              </a:rPr>
              <a:t>4.</a:t>
            </a:r>
            <a:r>
              <a:rPr lang="zh-CN" altLang="en-US" sz="2800" b="1" dirty="0" smtClean="0">
                <a:solidFill>
                  <a:srgbClr val="000000"/>
                </a:solidFill>
                <a:latin typeface="Times New Roman" charset="0"/>
              </a:rPr>
              <a:t>推导公式：</a:t>
            </a:r>
            <a:endParaRPr lang="zh-CN" altLang="en-US" sz="2800" b="1" dirty="0">
              <a:solidFill>
                <a:srgbClr val="000000"/>
              </a:solidFill>
              <a:latin typeface="Times New Roman" charset="0"/>
            </a:endParaRPr>
          </a:p>
        </p:txBody>
      </p:sp>
      <p:graphicFrame>
        <p:nvGraphicFramePr>
          <p:cNvPr id="16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229681"/>
              </p:ext>
            </p:extLst>
          </p:nvPr>
        </p:nvGraphicFramePr>
        <p:xfrm>
          <a:off x="1646675" y="1401620"/>
          <a:ext cx="1403350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公式" r:id="rId3" imgW="495000" imgH="406080" progId="Equation.3">
                  <p:embed/>
                </p:oleObj>
              </mc:Choice>
              <mc:Fallback>
                <p:oleObj name="公式" r:id="rId3" imgW="495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675" y="1401620"/>
                        <a:ext cx="1403350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3131840" y="171665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＝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1930" y="1356615"/>
            <a:ext cx="7432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000000"/>
                </a:solidFill>
              </a:rPr>
              <a:t>F S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cxnSp>
        <p:nvCxnSpPr>
          <p:cNvPr id="19" name="直线连接符 18"/>
          <p:cNvCxnSpPr/>
          <p:nvPr/>
        </p:nvCxnSpPr>
        <p:spPr>
          <a:xfrm>
            <a:off x="3896925" y="1986685"/>
            <a:ext cx="8100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941930" y="2121700"/>
            <a:ext cx="7463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4932040" y="1716655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＝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5582009" y="1671650"/>
            <a:ext cx="703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000000"/>
                </a:solidFill>
              </a:rPr>
              <a:t>F v</a:t>
            </a:r>
          </a:p>
        </p:txBody>
      </p:sp>
    </p:spTree>
    <p:extLst>
      <p:ext uri="{BB962C8B-B14F-4D97-AF65-F5344CB8AC3E}">
        <p14:creationId xmlns:p14="http://schemas.microsoft.com/office/powerpoint/2010/main" val="1263828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2" grpId="0"/>
      <p:bldP spid="3" grpId="0"/>
      <p:bldP spid="10" grpId="0"/>
      <p:bldP spid="33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96625" y="0"/>
            <a:ext cx="6570730" cy="4827967"/>
            <a:chOff x="567" y="346"/>
            <a:chExt cx="4672" cy="3420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567" y="346"/>
              <a:ext cx="4672" cy="3420"/>
              <a:chOff x="567" y="346"/>
              <a:chExt cx="4672" cy="3420"/>
            </a:xfrm>
          </p:grpSpPr>
          <p:pic>
            <p:nvPicPr>
              <p:cNvPr id="10" name="Picture 4" descr="185692932-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7" y="346"/>
                <a:ext cx="4655" cy="3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" name="Rectangle 9"/>
              <p:cNvSpPr>
                <a:spLocks noChangeArrowheads="1"/>
              </p:cNvSpPr>
              <p:nvPr/>
            </p:nvSpPr>
            <p:spPr bwMode="auto">
              <a:xfrm>
                <a:off x="1247" y="2795"/>
                <a:ext cx="1361" cy="318"/>
              </a:xfrm>
              <a:prstGeom prst="rect">
                <a:avLst/>
              </a:prstGeom>
              <a:solidFill>
                <a:srgbClr val="ABB1C5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/>
            </p:nvSpPr>
            <p:spPr bwMode="auto">
              <a:xfrm>
                <a:off x="2381" y="3113"/>
                <a:ext cx="1996" cy="226"/>
              </a:xfrm>
              <a:prstGeom prst="rect">
                <a:avLst/>
              </a:prstGeom>
              <a:solidFill>
                <a:srgbClr val="B5BAC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/>
            </p:nvSpPr>
            <p:spPr bwMode="auto">
              <a:xfrm>
                <a:off x="3833" y="3521"/>
                <a:ext cx="1406" cy="22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4" name="Oval 12"/>
            <p:cNvSpPr>
              <a:spLocks noChangeArrowheads="1"/>
            </p:cNvSpPr>
            <p:nvPr/>
          </p:nvSpPr>
          <p:spPr bwMode="auto">
            <a:xfrm>
              <a:off x="4377" y="935"/>
              <a:ext cx="181" cy="91"/>
            </a:xfrm>
            <a:prstGeom prst="ellipse">
              <a:avLst/>
            </a:prstGeom>
            <a:solidFill>
              <a:srgbClr val="E7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" name="Oval 13"/>
            <p:cNvSpPr>
              <a:spLocks noChangeArrowheads="1"/>
            </p:cNvSpPr>
            <p:nvPr/>
          </p:nvSpPr>
          <p:spPr bwMode="auto">
            <a:xfrm>
              <a:off x="4604" y="1071"/>
              <a:ext cx="90" cy="136"/>
            </a:xfrm>
            <a:prstGeom prst="ellipse">
              <a:avLst/>
            </a:prstGeom>
            <a:solidFill>
              <a:srgbClr val="E7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Oval 14"/>
            <p:cNvSpPr>
              <a:spLocks noChangeArrowheads="1"/>
            </p:cNvSpPr>
            <p:nvPr/>
          </p:nvSpPr>
          <p:spPr bwMode="auto">
            <a:xfrm>
              <a:off x="4014" y="1071"/>
              <a:ext cx="136" cy="136"/>
            </a:xfrm>
            <a:prstGeom prst="ellipse">
              <a:avLst/>
            </a:prstGeom>
            <a:solidFill>
              <a:srgbClr val="E7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Oval 15"/>
            <p:cNvSpPr>
              <a:spLocks noChangeArrowheads="1"/>
            </p:cNvSpPr>
            <p:nvPr/>
          </p:nvSpPr>
          <p:spPr bwMode="auto">
            <a:xfrm>
              <a:off x="4195" y="935"/>
              <a:ext cx="136" cy="136"/>
            </a:xfrm>
            <a:prstGeom prst="ellipse">
              <a:avLst/>
            </a:prstGeom>
            <a:solidFill>
              <a:srgbClr val="E7FFFF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Freeform 16"/>
            <p:cNvSpPr>
              <a:spLocks/>
            </p:cNvSpPr>
            <p:nvPr/>
          </p:nvSpPr>
          <p:spPr bwMode="auto">
            <a:xfrm>
              <a:off x="4271" y="1167"/>
              <a:ext cx="121" cy="247"/>
            </a:xfrm>
            <a:custGeom>
              <a:avLst/>
              <a:gdLst>
                <a:gd name="T0" fmla="*/ 38 w 121"/>
                <a:gd name="T1" fmla="*/ 0 h 247"/>
                <a:gd name="T2" fmla="*/ 0 w 121"/>
                <a:gd name="T3" fmla="*/ 105 h 247"/>
                <a:gd name="T4" fmla="*/ 15 w 121"/>
                <a:gd name="T5" fmla="*/ 150 h 247"/>
                <a:gd name="T6" fmla="*/ 60 w 121"/>
                <a:gd name="T7" fmla="*/ 165 h 247"/>
                <a:gd name="T8" fmla="*/ 105 w 121"/>
                <a:gd name="T9" fmla="*/ 194 h 247"/>
                <a:gd name="T10" fmla="*/ 120 w 121"/>
                <a:gd name="T11" fmla="*/ 217 h 247"/>
                <a:gd name="T12" fmla="*/ 60 w 121"/>
                <a:gd name="T13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1" h="247">
                  <a:moveTo>
                    <a:pt x="38" y="0"/>
                  </a:moveTo>
                  <a:cubicBezTo>
                    <a:pt x="16" y="32"/>
                    <a:pt x="13" y="68"/>
                    <a:pt x="0" y="105"/>
                  </a:cubicBezTo>
                  <a:cubicBezTo>
                    <a:pt x="5" y="120"/>
                    <a:pt x="4" y="139"/>
                    <a:pt x="15" y="150"/>
                  </a:cubicBezTo>
                  <a:cubicBezTo>
                    <a:pt x="26" y="161"/>
                    <a:pt x="46" y="158"/>
                    <a:pt x="60" y="165"/>
                  </a:cubicBezTo>
                  <a:cubicBezTo>
                    <a:pt x="72" y="171"/>
                    <a:pt x="94" y="187"/>
                    <a:pt x="105" y="194"/>
                  </a:cubicBezTo>
                  <a:cubicBezTo>
                    <a:pt x="110" y="202"/>
                    <a:pt x="121" y="208"/>
                    <a:pt x="120" y="217"/>
                  </a:cubicBezTo>
                  <a:cubicBezTo>
                    <a:pt x="116" y="241"/>
                    <a:pt x="78" y="247"/>
                    <a:pt x="60" y="247"/>
                  </a:cubicBezTo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" name="Freeform 17"/>
            <p:cNvSpPr>
              <a:spLocks/>
            </p:cNvSpPr>
            <p:nvPr/>
          </p:nvSpPr>
          <p:spPr bwMode="auto">
            <a:xfrm>
              <a:off x="4197" y="1081"/>
              <a:ext cx="361" cy="419"/>
            </a:xfrm>
            <a:custGeom>
              <a:avLst/>
              <a:gdLst>
                <a:gd name="T0" fmla="*/ 0 w 361"/>
                <a:gd name="T1" fmla="*/ 101 h 419"/>
                <a:gd name="T2" fmla="*/ 33 w 361"/>
                <a:gd name="T3" fmla="*/ 364 h 419"/>
                <a:gd name="T4" fmla="*/ 113 w 361"/>
                <a:gd name="T5" fmla="*/ 387 h 419"/>
                <a:gd name="T6" fmla="*/ 166 w 361"/>
                <a:gd name="T7" fmla="*/ 411 h 419"/>
                <a:gd name="T8" fmla="*/ 246 w 361"/>
                <a:gd name="T9" fmla="*/ 370 h 419"/>
                <a:gd name="T10" fmla="*/ 172 w 361"/>
                <a:gd name="T11" fmla="*/ 348 h 419"/>
                <a:gd name="T12" fmla="*/ 308 w 361"/>
                <a:gd name="T13" fmla="*/ 323 h 419"/>
                <a:gd name="T14" fmla="*/ 134 w 361"/>
                <a:gd name="T15" fmla="*/ 116 h 419"/>
                <a:gd name="T16" fmla="*/ 334 w 361"/>
                <a:gd name="T17" fmla="*/ 270 h 419"/>
                <a:gd name="T18" fmla="*/ 361 w 361"/>
                <a:gd name="T19" fmla="*/ 128 h 419"/>
                <a:gd name="T20" fmla="*/ 308 w 361"/>
                <a:gd name="T21" fmla="*/ 81 h 419"/>
                <a:gd name="T22" fmla="*/ 202 w 361"/>
                <a:gd name="T23" fmla="*/ 101 h 419"/>
                <a:gd name="T24" fmla="*/ 89 w 361"/>
                <a:gd name="T25" fmla="*/ 4 h 419"/>
                <a:gd name="T26" fmla="*/ 201 w 361"/>
                <a:gd name="T27" fmla="*/ 128 h 419"/>
                <a:gd name="T28" fmla="*/ 187 w 361"/>
                <a:gd name="T29" fmla="*/ 273 h 419"/>
                <a:gd name="T30" fmla="*/ 97 w 361"/>
                <a:gd name="T31" fmla="*/ 265 h 419"/>
                <a:gd name="T32" fmla="*/ 0 w 361"/>
                <a:gd name="T33" fmla="*/ 101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1" h="419">
                  <a:moveTo>
                    <a:pt x="0" y="101"/>
                  </a:moveTo>
                  <a:cubicBezTo>
                    <a:pt x="4" y="126"/>
                    <a:pt x="2" y="338"/>
                    <a:pt x="33" y="364"/>
                  </a:cubicBezTo>
                  <a:cubicBezTo>
                    <a:pt x="51" y="379"/>
                    <a:pt x="113" y="387"/>
                    <a:pt x="113" y="387"/>
                  </a:cubicBezTo>
                  <a:cubicBezTo>
                    <a:pt x="130" y="395"/>
                    <a:pt x="148" y="419"/>
                    <a:pt x="166" y="411"/>
                  </a:cubicBezTo>
                  <a:cubicBezTo>
                    <a:pt x="195" y="399"/>
                    <a:pt x="217" y="383"/>
                    <a:pt x="246" y="370"/>
                  </a:cubicBezTo>
                  <a:cubicBezTo>
                    <a:pt x="265" y="359"/>
                    <a:pt x="162" y="356"/>
                    <a:pt x="172" y="348"/>
                  </a:cubicBezTo>
                  <a:cubicBezTo>
                    <a:pt x="182" y="340"/>
                    <a:pt x="314" y="362"/>
                    <a:pt x="308" y="323"/>
                  </a:cubicBezTo>
                  <a:cubicBezTo>
                    <a:pt x="314" y="311"/>
                    <a:pt x="128" y="128"/>
                    <a:pt x="134" y="116"/>
                  </a:cubicBezTo>
                  <a:cubicBezTo>
                    <a:pt x="136" y="111"/>
                    <a:pt x="334" y="270"/>
                    <a:pt x="334" y="270"/>
                  </a:cubicBezTo>
                  <a:cubicBezTo>
                    <a:pt x="344" y="223"/>
                    <a:pt x="352" y="176"/>
                    <a:pt x="361" y="128"/>
                  </a:cubicBezTo>
                  <a:cubicBezTo>
                    <a:pt x="348" y="105"/>
                    <a:pt x="339" y="94"/>
                    <a:pt x="308" y="81"/>
                  </a:cubicBezTo>
                  <a:cubicBezTo>
                    <a:pt x="293" y="71"/>
                    <a:pt x="239" y="114"/>
                    <a:pt x="202" y="101"/>
                  </a:cubicBezTo>
                  <a:cubicBezTo>
                    <a:pt x="165" y="88"/>
                    <a:pt x="89" y="0"/>
                    <a:pt x="89" y="4"/>
                  </a:cubicBezTo>
                  <a:cubicBezTo>
                    <a:pt x="47" y="23"/>
                    <a:pt x="233" y="107"/>
                    <a:pt x="201" y="128"/>
                  </a:cubicBezTo>
                  <a:cubicBezTo>
                    <a:pt x="186" y="138"/>
                    <a:pt x="200" y="266"/>
                    <a:pt x="187" y="273"/>
                  </a:cubicBezTo>
                  <a:cubicBezTo>
                    <a:pt x="170" y="296"/>
                    <a:pt x="128" y="294"/>
                    <a:pt x="97" y="265"/>
                  </a:cubicBezTo>
                  <a:cubicBezTo>
                    <a:pt x="65" y="296"/>
                    <a:pt x="48" y="82"/>
                    <a:pt x="0" y="10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4752020" y="2436735"/>
            <a:ext cx="2745305" cy="461665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42369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/>
          <p:cNvGrpSpPr/>
          <p:nvPr/>
        </p:nvGrpSpPr>
        <p:grpSpPr>
          <a:xfrm>
            <a:off x="296525" y="681540"/>
            <a:ext cx="8654304" cy="3240360"/>
            <a:chOff x="431540" y="321500"/>
            <a:chExt cx="8654304" cy="2880320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 rotWithShape="1">
            <a:blip r:embed="rId2"/>
            <a:srcRect b="86035"/>
            <a:stretch/>
          </p:blipFill>
          <p:spPr>
            <a:xfrm>
              <a:off x="521550" y="321500"/>
              <a:ext cx="8425426" cy="810768"/>
            </a:xfrm>
            <a:prstGeom prst="rect">
              <a:avLst/>
            </a:prstGeom>
          </p:spPr>
        </p:pic>
        <p:pic>
          <p:nvPicPr>
            <p:cNvPr id="3" name="图片 2"/>
            <p:cNvPicPr>
              <a:picLocks noChangeAspect="1"/>
            </p:cNvPicPr>
            <p:nvPr/>
          </p:nvPicPr>
          <p:blipFill rotWithShape="1">
            <a:blip r:embed="rId2"/>
            <a:srcRect t="71322"/>
            <a:stretch/>
          </p:blipFill>
          <p:spPr>
            <a:xfrm>
              <a:off x="431540" y="1401620"/>
              <a:ext cx="8654304" cy="1800200"/>
            </a:xfrm>
            <a:prstGeom prst="rect">
              <a:avLst/>
            </a:prstGeom>
          </p:spPr>
        </p:pic>
      </p:grpSp>
      <p:sp>
        <p:nvSpPr>
          <p:cNvPr id="5" name="文本框 4"/>
          <p:cNvSpPr txBox="1"/>
          <p:nvPr/>
        </p:nvSpPr>
        <p:spPr>
          <a:xfrm>
            <a:off x="566555" y="3471850"/>
            <a:ext cx="4770530" cy="461665"/>
          </a:xfrm>
          <a:prstGeom prst="rect">
            <a:avLst/>
          </a:prstGeom>
          <a:noFill/>
          <a:ln w="38100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5627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>
          <a:xfrm>
            <a:off x="3302001" y="614363"/>
            <a:ext cx="2735263" cy="486966"/>
          </a:xfrm>
          <a:prstGeom prst="rect">
            <a:avLst/>
          </a:prstGeom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buFontTx/>
              <a:buNone/>
            </a:pPr>
            <a:r>
              <a:rPr lang="zh-CN" altLang="en-US" sz="2800" dirty="0">
                <a:latin typeface="黑体" charset="0"/>
                <a:ea typeface="黑体" charset="0"/>
                <a:cs typeface="Times New Roman" charset="0"/>
              </a:rPr>
              <a:t>一些常见的功率</a:t>
            </a:r>
          </a:p>
        </p:txBody>
      </p:sp>
      <p:graphicFrame>
        <p:nvGraphicFramePr>
          <p:cNvPr id="21" name="Group 3"/>
          <p:cNvGraphicFramePr>
            <a:graphicFrameLocks noGrp="1"/>
          </p:cNvGraphicFramePr>
          <p:nvPr/>
        </p:nvGraphicFramePr>
        <p:xfrm>
          <a:off x="1403350" y="1472803"/>
          <a:ext cx="6408738" cy="1813779"/>
        </p:xfrm>
        <a:graphic>
          <a:graphicData uri="http://schemas.openxmlformats.org/drawingml/2006/table">
            <a:tbl>
              <a:tblPr/>
              <a:tblGrid>
                <a:gridCol w="3841750"/>
                <a:gridCol w="2566988"/>
              </a:tblGrid>
              <a:tr h="38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 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麻雀飞行时的功率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8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瓦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人骑自行车时的功率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60~80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瓦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7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家用轿车发动机的功率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80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千瓦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6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汽车起重机的功率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320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千瓦</a:t>
                      </a:r>
                    </a:p>
                  </a:txBody>
                  <a:tcPr marL="0" marR="0" marT="34280" marB="34280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/>
        </p:nvGraphicFramePr>
        <p:xfrm>
          <a:off x="1403350" y="3274219"/>
          <a:ext cx="6408738" cy="1098025"/>
        </p:xfrm>
        <a:graphic>
          <a:graphicData uri="http://schemas.openxmlformats.org/drawingml/2006/table">
            <a:tbl>
              <a:tblPr/>
              <a:tblGrid>
                <a:gridCol w="3841750"/>
                <a:gridCol w="2566988"/>
              </a:tblGrid>
              <a:tr h="3893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动车组的功率</a:t>
                      </a:r>
                    </a:p>
                  </a:txBody>
                  <a:tcPr marL="0" marR="0" marT="34305" marB="34305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5.5~20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兆瓦</a:t>
                      </a:r>
                    </a:p>
                  </a:txBody>
                  <a:tcPr marL="0" marR="0" marT="34305" marB="34305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6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charset="0"/>
                          <a:ea typeface="黑体" charset="0"/>
                          <a:cs typeface="Times New Roman" charset="0"/>
                        </a:rPr>
                        <a:t>“辽宁号”航空母舰发动机的总功率</a:t>
                      </a:r>
                    </a:p>
                  </a:txBody>
                  <a:tcPr marL="0" marR="0" marT="34305" marB="34305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147</a:t>
                      </a:r>
                      <a:r>
                        <a:rPr kumimoji="0" lang="zh-CN" altLang="en-US" sz="2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黑体" charset="0"/>
                          <a:cs typeface="Times New Roman" charset="0"/>
                        </a:rPr>
                        <a:t>兆瓦</a:t>
                      </a:r>
                    </a:p>
                  </a:txBody>
                  <a:tcPr marL="0" marR="0" marT="34305" marB="34305" anchor="ctr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675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4"/>
          <p:cNvGrpSpPr>
            <a:grpSpLocks/>
          </p:cNvGrpSpPr>
          <p:nvPr/>
        </p:nvGrpSpPr>
        <p:grpSpPr bwMode="auto">
          <a:xfrm>
            <a:off x="386535" y="1176595"/>
            <a:ext cx="3429000" cy="3522661"/>
            <a:chOff x="2313" y="714"/>
            <a:chExt cx="2160" cy="2219"/>
          </a:xfrm>
        </p:grpSpPr>
        <p:sp>
          <p:nvSpPr>
            <p:cNvPr id="3" name="Text Box 90"/>
            <p:cNvSpPr txBox="1">
              <a:spLocks noChangeArrowheads="1"/>
            </p:cNvSpPr>
            <p:nvPr/>
          </p:nvSpPr>
          <p:spPr bwMode="auto">
            <a:xfrm>
              <a:off x="2313" y="1678"/>
              <a:ext cx="9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sz="24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F</a:t>
              </a:r>
              <a:r>
                <a:rPr lang="zh-CN" altLang="zh-CN" dirty="0">
                  <a:solidFill>
                    <a:srgbClr val="000000"/>
                  </a:solidFill>
                  <a:latin typeface="Times New Roman" pitchFamily="18" charset="0"/>
                </a:rPr>
                <a:t>；</a:t>
              </a:r>
              <a:r>
                <a:rPr lang="en-US" altLang="zh-CN" sz="24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s</a:t>
              </a:r>
              <a:r>
                <a:rPr lang="zh-CN" altLang="zh-CN" dirty="0" smtClean="0">
                  <a:solidFill>
                    <a:srgbClr val="000000"/>
                  </a:solidFill>
                  <a:latin typeface="Times New Roman" pitchFamily="18" charset="0"/>
                </a:rPr>
                <a:t>；</a:t>
              </a:r>
              <a:r>
                <a:rPr lang="en-US" altLang="zh-CN" dirty="0" smtClean="0">
                  <a:solidFill>
                    <a:srgbClr val="000000"/>
                  </a:solidFill>
                  <a:latin typeface="Times New Roman" pitchFamily="18" charset="0"/>
                </a:rPr>
                <a:t>v</a:t>
              </a:r>
              <a:r>
                <a:rPr lang="zh-CN" altLang="en-US" baseline="-25000" dirty="0" smtClean="0">
                  <a:solidFill>
                    <a:srgbClr val="000000"/>
                  </a:solidFill>
                  <a:latin typeface="Times New Roman" pitchFamily="18" charset="0"/>
                </a:rPr>
                <a:t>绳</a:t>
              </a:r>
              <a:endParaRPr lang="en-US" altLang="zh-CN" sz="2400" b="1" baseline="-25000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" name="Text Box 91"/>
            <p:cNvSpPr txBox="1">
              <a:spLocks noChangeArrowheads="1"/>
            </p:cNvSpPr>
            <p:nvPr/>
          </p:nvSpPr>
          <p:spPr bwMode="auto">
            <a:xfrm>
              <a:off x="3702" y="2642"/>
              <a:ext cx="77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/>
              <a:r>
                <a:rPr lang="en-US" altLang="zh-CN" sz="24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G</a:t>
              </a:r>
              <a:r>
                <a:rPr lang="zh-CN" altLang="en-US" sz="24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；</a:t>
              </a:r>
              <a:r>
                <a:rPr lang="en-US" altLang="zh-CN" sz="2400" b="1" i="1" dirty="0" smtClean="0">
                  <a:solidFill>
                    <a:srgbClr val="000000"/>
                  </a:solidFill>
                  <a:latin typeface="Times New Roman" pitchFamily="18" charset="0"/>
                </a:rPr>
                <a:t>h</a:t>
              </a:r>
              <a:endParaRPr lang="en-US" altLang="zh-CN" sz="24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5" name="Group 231"/>
            <p:cNvGrpSpPr>
              <a:grpSpLocks/>
            </p:cNvGrpSpPr>
            <p:nvPr/>
          </p:nvGrpSpPr>
          <p:grpSpPr bwMode="auto">
            <a:xfrm>
              <a:off x="3260" y="714"/>
              <a:ext cx="527" cy="2130"/>
              <a:chOff x="3260" y="714"/>
              <a:chExt cx="527" cy="2130"/>
            </a:xfrm>
          </p:grpSpPr>
          <p:sp>
            <p:nvSpPr>
              <p:cNvPr id="6" name="Line 106"/>
              <p:cNvSpPr>
                <a:spLocks noChangeShapeType="1"/>
              </p:cNvSpPr>
              <p:nvPr/>
            </p:nvSpPr>
            <p:spPr bwMode="auto">
              <a:xfrm flipH="1">
                <a:off x="3277" y="966"/>
                <a:ext cx="82" cy="76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stealth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7" name="Group 110"/>
              <p:cNvGrpSpPr>
                <a:grpSpLocks/>
              </p:cNvGrpSpPr>
              <p:nvPr/>
            </p:nvGrpSpPr>
            <p:grpSpPr bwMode="auto">
              <a:xfrm>
                <a:off x="3390" y="2529"/>
                <a:ext cx="209" cy="315"/>
                <a:chOff x="4872" y="5010"/>
                <a:chExt cx="294" cy="460"/>
              </a:xfrm>
            </p:grpSpPr>
            <p:sp>
              <p:nvSpPr>
                <p:cNvPr id="36" name="Rectangle 111"/>
                <p:cNvSpPr>
                  <a:spLocks noChangeArrowheads="1"/>
                </p:cNvSpPr>
                <p:nvPr/>
              </p:nvSpPr>
              <p:spPr bwMode="auto">
                <a:xfrm>
                  <a:off x="4872" y="5102"/>
                  <a:ext cx="294" cy="368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7" name="Line 112"/>
                <p:cNvSpPr>
                  <a:spLocks noChangeShapeType="1"/>
                </p:cNvSpPr>
                <p:nvPr/>
              </p:nvSpPr>
              <p:spPr bwMode="auto">
                <a:xfrm>
                  <a:off x="5019" y="5010"/>
                  <a:ext cx="0" cy="9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8" name="Line 105"/>
              <p:cNvSpPr>
                <a:spLocks noChangeShapeType="1"/>
              </p:cNvSpPr>
              <p:nvPr/>
            </p:nvSpPr>
            <p:spPr bwMode="auto">
              <a:xfrm flipV="1">
                <a:off x="3674" y="966"/>
                <a:ext cx="14" cy="1307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Line 107"/>
              <p:cNvSpPr>
                <a:spLocks noChangeShapeType="1"/>
              </p:cNvSpPr>
              <p:nvPr/>
            </p:nvSpPr>
            <p:spPr bwMode="auto">
              <a:xfrm flipH="1">
                <a:off x="3532" y="1281"/>
                <a:ext cx="85" cy="737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Line 109"/>
              <p:cNvSpPr>
                <a:spLocks noChangeShapeType="1"/>
              </p:cNvSpPr>
              <p:nvPr/>
            </p:nvSpPr>
            <p:spPr bwMode="auto">
              <a:xfrm flipH="1">
                <a:off x="3334" y="1249"/>
                <a:ext cx="91" cy="105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1" name="Group 230"/>
              <p:cNvGrpSpPr>
                <a:grpSpLocks/>
              </p:cNvGrpSpPr>
              <p:nvPr/>
            </p:nvGrpSpPr>
            <p:grpSpPr bwMode="auto">
              <a:xfrm>
                <a:off x="3345" y="2018"/>
                <a:ext cx="329" cy="529"/>
                <a:chOff x="3359" y="2085"/>
                <a:chExt cx="329" cy="529"/>
              </a:xfrm>
            </p:grpSpPr>
            <p:sp>
              <p:nvSpPr>
                <p:cNvPr id="26" name="Oval 115"/>
                <p:cNvSpPr>
                  <a:spLocks noChangeArrowheads="1"/>
                </p:cNvSpPr>
                <p:nvPr/>
              </p:nvSpPr>
              <p:spPr bwMode="auto">
                <a:xfrm>
                  <a:off x="3359" y="2193"/>
                  <a:ext cx="329" cy="314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7" name="Rectangle 116"/>
                <p:cNvSpPr>
                  <a:spLocks noChangeArrowheads="1"/>
                </p:cNvSpPr>
                <p:nvPr/>
              </p:nvSpPr>
              <p:spPr bwMode="auto">
                <a:xfrm>
                  <a:off x="3497" y="2160"/>
                  <a:ext cx="35" cy="379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8" name="Oval 117"/>
                <p:cNvSpPr>
                  <a:spLocks noChangeArrowheads="1"/>
                </p:cNvSpPr>
                <p:nvPr/>
              </p:nvSpPr>
              <p:spPr bwMode="auto">
                <a:xfrm rot="10800000">
                  <a:off x="3491" y="2573"/>
                  <a:ext cx="46" cy="41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9" name="Rectangle 118"/>
                <p:cNvSpPr>
                  <a:spLocks noChangeArrowheads="1"/>
                </p:cNvSpPr>
                <p:nvPr/>
              </p:nvSpPr>
              <p:spPr bwMode="auto">
                <a:xfrm rot="10800000">
                  <a:off x="3517" y="2566"/>
                  <a:ext cx="39" cy="3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0" name="Line 119"/>
                <p:cNvSpPr>
                  <a:spLocks noChangeShapeType="1"/>
                </p:cNvSpPr>
                <p:nvPr/>
              </p:nvSpPr>
              <p:spPr bwMode="auto">
                <a:xfrm rot="10800000">
                  <a:off x="3517" y="2539"/>
                  <a:ext cx="0" cy="34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grpSp>
              <p:nvGrpSpPr>
                <p:cNvPr id="31" name="Group 188"/>
                <p:cNvGrpSpPr>
                  <a:grpSpLocks/>
                </p:cNvGrpSpPr>
                <p:nvPr/>
              </p:nvGrpSpPr>
              <p:grpSpPr bwMode="auto">
                <a:xfrm>
                  <a:off x="3475" y="2085"/>
                  <a:ext cx="65" cy="75"/>
                  <a:chOff x="3945" y="1878"/>
                  <a:chExt cx="65" cy="75"/>
                </a:xfrm>
              </p:grpSpPr>
              <p:sp>
                <p:nvSpPr>
                  <p:cNvPr id="33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3964" y="1878"/>
                    <a:ext cx="46" cy="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4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3945" y="1892"/>
                    <a:ext cx="39" cy="34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zh-CN" altLang="en-US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5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3984" y="1919"/>
                    <a:ext cx="0" cy="3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>
                      <a:solidFill>
                        <a:schemeClr val="bg1"/>
                      </a:solidFill>
                    </a:endParaRPr>
                  </a:p>
                </p:txBody>
              </p:sp>
            </p:grpSp>
            <p:sp>
              <p:nvSpPr>
                <p:cNvPr id="32" name="Oval 123"/>
                <p:cNvSpPr>
                  <a:spLocks noChangeArrowheads="1"/>
                </p:cNvSpPr>
                <p:nvPr/>
              </p:nvSpPr>
              <p:spPr bwMode="auto">
                <a:xfrm>
                  <a:off x="3510" y="2333"/>
                  <a:ext cx="27" cy="12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2" name="Line 125"/>
              <p:cNvSpPr>
                <a:spLocks noChangeShapeType="1"/>
              </p:cNvSpPr>
              <p:nvPr/>
            </p:nvSpPr>
            <p:spPr bwMode="auto">
              <a:xfrm>
                <a:off x="3260" y="714"/>
                <a:ext cx="52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13" name="Group 126"/>
              <p:cNvGrpSpPr>
                <a:grpSpLocks/>
              </p:cNvGrpSpPr>
              <p:nvPr/>
            </p:nvGrpSpPr>
            <p:grpSpPr bwMode="auto">
              <a:xfrm>
                <a:off x="3359" y="714"/>
                <a:ext cx="329" cy="779"/>
                <a:chOff x="3216" y="528"/>
                <a:chExt cx="480" cy="1188"/>
              </a:xfrm>
            </p:grpSpPr>
            <p:sp>
              <p:nvSpPr>
                <p:cNvPr id="14" name="Line 127"/>
                <p:cNvSpPr>
                  <a:spLocks noChangeShapeType="1"/>
                </p:cNvSpPr>
                <p:nvPr/>
              </p:nvSpPr>
              <p:spPr bwMode="auto">
                <a:xfrm>
                  <a:off x="3465" y="1716"/>
                  <a:ext cx="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5" name="Oval 128"/>
                <p:cNvSpPr>
                  <a:spLocks noChangeArrowheads="1"/>
                </p:cNvSpPr>
                <p:nvPr/>
              </p:nvSpPr>
              <p:spPr bwMode="auto">
                <a:xfrm flipV="1">
                  <a:off x="3312" y="1219"/>
                  <a:ext cx="288" cy="288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6" name="Oval 129"/>
                <p:cNvSpPr>
                  <a:spLocks noChangeArrowheads="1"/>
                </p:cNvSpPr>
                <p:nvPr/>
              </p:nvSpPr>
              <p:spPr bwMode="auto">
                <a:xfrm flipV="1">
                  <a:off x="3216" y="691"/>
                  <a:ext cx="480" cy="480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7" name="Rectangle 130"/>
                <p:cNvSpPr>
                  <a:spLocks noChangeArrowheads="1"/>
                </p:cNvSpPr>
                <p:nvPr/>
              </p:nvSpPr>
              <p:spPr bwMode="auto">
                <a:xfrm flipV="1">
                  <a:off x="3418" y="643"/>
                  <a:ext cx="57" cy="91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8" name="Oval 131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3408" y="528"/>
                  <a:ext cx="67" cy="62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" name="Rectangle 132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3446" y="549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0" name="Line 133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3447" y="590"/>
                  <a:ext cx="0" cy="5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1" name="Oval 134"/>
                <p:cNvSpPr>
                  <a:spLocks noChangeArrowheads="1"/>
                </p:cNvSpPr>
                <p:nvPr/>
              </p:nvSpPr>
              <p:spPr bwMode="auto">
                <a:xfrm flipV="1">
                  <a:off x="3437" y="1588"/>
                  <a:ext cx="67" cy="63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2" name="Rectangle 135"/>
                <p:cNvSpPr>
                  <a:spLocks noChangeArrowheads="1"/>
                </p:cNvSpPr>
                <p:nvPr/>
              </p:nvSpPr>
              <p:spPr bwMode="auto">
                <a:xfrm flipV="1">
                  <a:off x="3408" y="1578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381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3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3466" y="1536"/>
                  <a:ext cx="0" cy="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4" name="Oval 137"/>
                <p:cNvSpPr>
                  <a:spLocks noChangeArrowheads="1"/>
                </p:cNvSpPr>
                <p:nvPr/>
              </p:nvSpPr>
              <p:spPr bwMode="auto">
                <a:xfrm flipV="1">
                  <a:off x="3437" y="939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" name="Oval 138"/>
                <p:cNvSpPr>
                  <a:spLocks noChangeArrowheads="1"/>
                </p:cNvSpPr>
                <p:nvPr/>
              </p:nvSpPr>
              <p:spPr bwMode="auto">
                <a:xfrm flipV="1">
                  <a:off x="3408" y="1344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zh-CN" altLang="en-US">
                    <a:solidFill>
                      <a:schemeClr val="bg1"/>
                    </a:solidFill>
                  </a:endParaRPr>
                </a:p>
              </p:txBody>
            </p:sp>
          </p:grpSp>
        </p:grpSp>
      </p:grp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341529" y="231490"/>
            <a:ext cx="40054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三</a:t>
            </a:r>
            <a:r>
              <a:rPr lang="zh-CN" altLang="en-US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、滑轮组中的功功率</a:t>
            </a:r>
            <a:endParaRPr lang="zh-CN" altLang="en-US" sz="2800" b="1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3941930" y="1536635"/>
            <a:ext cx="3285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动滑轮下绳子做功：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40" name="文本框 39"/>
          <p:cNvSpPr txBox="1"/>
          <p:nvPr/>
        </p:nvSpPr>
        <p:spPr>
          <a:xfrm>
            <a:off x="7390258" y="1581640"/>
            <a:ext cx="1082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W=</a:t>
            </a:r>
            <a:r>
              <a:rPr kumimoji="1" lang="en-US" altLang="zh-CN" dirty="0" err="1" smtClean="0">
                <a:solidFill>
                  <a:srgbClr val="FF0000"/>
                </a:solidFill>
              </a:rPr>
              <a:t>Gh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3671900" y="2301720"/>
            <a:ext cx="3510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绳子自由端拉力做功：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42" name="文本框 41"/>
          <p:cNvSpPr txBox="1"/>
          <p:nvPr/>
        </p:nvSpPr>
        <p:spPr>
          <a:xfrm>
            <a:off x="7407315" y="2301720"/>
            <a:ext cx="1048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W=FS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3671900" y="3111810"/>
            <a:ext cx="3510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绳子自由端拉力功率：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7441529" y="3111810"/>
            <a:ext cx="979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P=FV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90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6725" y="456515"/>
            <a:ext cx="4419491" cy="1512168"/>
          </a:xfrm>
          <a:prstGeom prst="rect">
            <a:avLst/>
          </a:prstGeom>
        </p:spPr>
      </p:pic>
      <p:sp>
        <p:nvSpPr>
          <p:cNvPr id="3" name="Text Box 90"/>
          <p:cNvSpPr txBox="1">
            <a:spLocks noChangeArrowheads="1"/>
          </p:cNvSpPr>
          <p:nvPr/>
        </p:nvSpPr>
        <p:spPr bwMode="auto">
          <a:xfrm>
            <a:off x="2321750" y="321500"/>
            <a:ext cx="189021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 i="1" dirty="0" smtClean="0">
                <a:solidFill>
                  <a:srgbClr val="000000"/>
                </a:solidFill>
                <a:latin typeface="Times New Roman" pitchFamily="18" charset="0"/>
              </a:rPr>
              <a:t>F</a:t>
            </a:r>
            <a:r>
              <a:rPr lang="zh-CN" altLang="zh-CN" dirty="0">
                <a:solidFill>
                  <a:srgbClr val="000000"/>
                </a:solidFill>
                <a:latin typeface="Times New Roman" pitchFamily="18" charset="0"/>
              </a:rPr>
              <a:t>；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zh-CN" altLang="en-US" sz="2400" b="1" i="1" baseline="-25000" dirty="0" smtClean="0">
                <a:solidFill>
                  <a:srgbClr val="000000"/>
                </a:solidFill>
                <a:latin typeface="Times New Roman" pitchFamily="18" charset="0"/>
              </a:rPr>
              <a:t>绳</a:t>
            </a:r>
            <a:r>
              <a:rPr lang="zh-CN" altLang="zh-CN" dirty="0" smtClean="0">
                <a:solidFill>
                  <a:srgbClr val="000000"/>
                </a:solidFill>
                <a:latin typeface="Times New Roman" pitchFamily="18" charset="0"/>
              </a:rPr>
              <a:t>；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zh-CN" altLang="en-US" baseline="-25000" dirty="0" smtClean="0">
                <a:solidFill>
                  <a:srgbClr val="000000"/>
                </a:solidFill>
                <a:latin typeface="Times New Roman" pitchFamily="18" charset="0"/>
              </a:rPr>
              <a:t>绳</a:t>
            </a:r>
            <a:endParaRPr lang="en-US" altLang="zh-CN" sz="24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90"/>
          <p:cNvSpPr txBox="1">
            <a:spLocks noChangeArrowheads="1"/>
          </p:cNvSpPr>
          <p:nvPr/>
        </p:nvSpPr>
        <p:spPr bwMode="auto">
          <a:xfrm>
            <a:off x="6057165" y="996575"/>
            <a:ext cx="15748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sz="2400" b="1" i="1" dirty="0" smtClean="0">
                <a:solidFill>
                  <a:srgbClr val="000000"/>
                </a:solidFill>
                <a:latin typeface="Times New Roman" pitchFamily="18" charset="0"/>
              </a:rPr>
              <a:t>f</a:t>
            </a:r>
            <a:r>
              <a:rPr lang="zh-CN" altLang="zh-CN" dirty="0" smtClean="0">
                <a:solidFill>
                  <a:srgbClr val="000000"/>
                </a:solidFill>
                <a:latin typeface="Times New Roman" pitchFamily="18" charset="0"/>
              </a:rPr>
              <a:t>；</a:t>
            </a:r>
            <a:r>
              <a:rPr lang="en-US" altLang="zh-CN" sz="2400" b="1" i="1" dirty="0" smtClean="0">
                <a:solidFill>
                  <a:srgbClr val="000000"/>
                </a:solidFill>
                <a:latin typeface="Times New Roman" pitchFamily="18" charset="0"/>
              </a:rPr>
              <a:t>s</a:t>
            </a:r>
            <a:r>
              <a:rPr lang="zh-CN" altLang="en-US" sz="2400" b="1" i="1" baseline="-25000" dirty="0" smtClean="0">
                <a:solidFill>
                  <a:srgbClr val="000000"/>
                </a:solidFill>
                <a:latin typeface="Times New Roman" pitchFamily="18" charset="0"/>
              </a:rPr>
              <a:t>物</a:t>
            </a:r>
            <a:r>
              <a:rPr lang="zh-CN" altLang="zh-CN" dirty="0" smtClean="0">
                <a:solidFill>
                  <a:srgbClr val="000000"/>
                </a:solidFill>
                <a:latin typeface="Times New Roman" pitchFamily="18" charset="0"/>
              </a:rPr>
              <a:t>；</a:t>
            </a:r>
            <a:r>
              <a:rPr lang="en-US" altLang="zh-CN" dirty="0" smtClean="0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zh-CN" altLang="en-US" baseline="-25000" dirty="0" smtClean="0">
                <a:solidFill>
                  <a:srgbClr val="000000"/>
                </a:solidFill>
                <a:latin typeface="Times New Roman" pitchFamily="18" charset="0"/>
              </a:rPr>
              <a:t>物</a:t>
            </a:r>
            <a:endParaRPr lang="en-US" altLang="zh-CN" sz="2400" b="1" baseline="-250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681790" y="2481740"/>
            <a:ext cx="3285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克服摩擦力做功：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967155" y="2526745"/>
            <a:ext cx="13260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W= f </a:t>
            </a:r>
            <a:r>
              <a:rPr lang="en-US" altLang="zh-CN" i="1" dirty="0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zh-CN" altLang="en-US" i="1" baseline="-25000" dirty="0" smtClean="0">
                <a:solidFill>
                  <a:srgbClr val="FF0000"/>
                </a:solidFill>
                <a:latin typeface="Times New Roman" pitchFamily="18" charset="0"/>
              </a:rPr>
              <a:t>物</a:t>
            </a:r>
            <a:endParaRPr kumimoji="1"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31740" y="3246825"/>
            <a:ext cx="3510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绳子自由端拉力做功：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67155" y="3246825"/>
            <a:ext cx="1253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W=FS</a:t>
            </a:r>
            <a:r>
              <a:rPr kumimoji="1" lang="zh-CN" altLang="en-US" baseline="-25000" dirty="0" smtClean="0">
                <a:solidFill>
                  <a:srgbClr val="FF0000"/>
                </a:solidFill>
              </a:rPr>
              <a:t>绳</a:t>
            </a:r>
            <a:endParaRPr kumimoji="1" lang="zh-CN" altLang="en-US" baseline="-250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231740" y="4056915"/>
            <a:ext cx="35103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绳子自由端拉力功率：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057165" y="4056915"/>
            <a:ext cx="11721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dirty="0" smtClean="0">
                <a:solidFill>
                  <a:srgbClr val="FF0000"/>
                </a:solidFill>
              </a:rPr>
              <a:t>P=FV</a:t>
            </a:r>
            <a:r>
              <a:rPr kumimoji="1" lang="zh-CN" altLang="en-US" baseline="-25000" dirty="0" smtClean="0">
                <a:solidFill>
                  <a:srgbClr val="FF0000"/>
                </a:solidFill>
              </a:rPr>
              <a:t>绳</a:t>
            </a:r>
            <a:endParaRPr kumimoji="1" lang="zh-CN" alt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008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755650" y="384573"/>
            <a:ext cx="30607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二、巩固练习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431540" y="501520"/>
            <a:ext cx="8207375" cy="3180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341438" indent="-1341438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1520825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700213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879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8988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6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3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30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7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20000"/>
              </a:lnSpc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Times New Roman" charset="0"/>
              </a:rPr>
              <a:t>例</a:t>
            </a:r>
            <a:r>
              <a:rPr kumimoji="1" lang="zh-CN" altLang="zh-CN" sz="2800" dirty="0">
                <a:solidFill>
                  <a:srgbClr val="FF0000"/>
                </a:solidFill>
                <a:latin typeface="Times New Roman" charset="0"/>
              </a:rPr>
              <a:t>：</a:t>
            </a:r>
            <a:r>
              <a:rPr kumimoji="1" lang="zh-CN" altLang="en-US" sz="2800" b="1" dirty="0" smtClean="0">
                <a:latin typeface="Times New Roman" charset="0"/>
              </a:rPr>
              <a:t>使用机械做功时</a:t>
            </a:r>
            <a:r>
              <a:rPr kumimoji="1" lang="zh-CN" altLang="en-US" sz="2800" b="1" dirty="0">
                <a:latin typeface="Times New Roman" charset="0"/>
              </a:rPr>
              <a:t>，下面说法正确的是</a:t>
            </a:r>
            <a:r>
              <a:rPr kumimoji="1" lang="en-US" altLang="zh-CN" sz="2800" b="1" dirty="0">
                <a:latin typeface="宋体" charset="0"/>
              </a:rPr>
              <a:t>(    )</a:t>
            </a:r>
            <a:r>
              <a:rPr kumimoji="1" lang="zh-CN" altLang="en-US" sz="2800" b="1" dirty="0">
                <a:latin typeface="宋体" charset="0"/>
              </a:rPr>
              <a:t>。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Times New Roman" charset="0"/>
              </a:rPr>
              <a:t>        A</a:t>
            </a:r>
            <a:r>
              <a:rPr kumimoji="1" lang="zh-CN" altLang="en-US" sz="2800" b="1" dirty="0">
                <a:latin typeface="Times New Roman" charset="0"/>
              </a:rPr>
              <a:t>．功率大的机器一定比功率小的机器做功多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Times New Roman" charset="0"/>
              </a:rPr>
              <a:t>        B</a:t>
            </a:r>
            <a:r>
              <a:rPr kumimoji="1" lang="zh-CN" altLang="en-US" sz="2800" b="1" dirty="0">
                <a:latin typeface="Times New Roman" charset="0"/>
              </a:rPr>
              <a:t>．功率大的机器一定比功率小的机器做功时间少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Times New Roman" charset="0"/>
              </a:rPr>
              <a:t>        C</a:t>
            </a:r>
            <a:r>
              <a:rPr kumimoji="1" lang="zh-CN" altLang="en-US" sz="2800" b="1" dirty="0">
                <a:latin typeface="Times New Roman" charset="0"/>
              </a:rPr>
              <a:t>．功率小的机器一定比功率大的机器做功慢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Times New Roman" charset="0"/>
              </a:rPr>
              <a:t>        D</a:t>
            </a:r>
            <a:r>
              <a:rPr kumimoji="1" lang="zh-CN" altLang="en-US" sz="2800" b="1" dirty="0">
                <a:latin typeface="Times New Roman" charset="0"/>
              </a:rPr>
              <a:t>．以上说法都不对</a:t>
            </a: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7047275" y="546525"/>
            <a:ext cx="71913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charset="0"/>
              </a:rPr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3078959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Text Box 22"/>
          <p:cNvSpPr txBox="1">
            <a:spLocks noChangeArrowheads="1"/>
          </p:cNvSpPr>
          <p:nvPr/>
        </p:nvSpPr>
        <p:spPr bwMode="auto">
          <a:xfrm>
            <a:off x="755650" y="384573"/>
            <a:ext cx="306070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二、巩固练习</a:t>
            </a:r>
          </a:p>
        </p:txBody>
      </p:sp>
      <p:sp>
        <p:nvSpPr>
          <p:cNvPr id="40983" name="Text Box 23"/>
          <p:cNvSpPr txBox="1">
            <a:spLocks noChangeArrowheads="1"/>
          </p:cNvSpPr>
          <p:nvPr/>
        </p:nvSpPr>
        <p:spPr bwMode="auto">
          <a:xfrm>
            <a:off x="431540" y="501520"/>
            <a:ext cx="8207375" cy="266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341438" indent="-1341438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1520825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700213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879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8988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61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3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305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7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20000"/>
              </a:lnSpc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Times New Roman" charset="0"/>
              </a:rPr>
              <a:t>例</a:t>
            </a:r>
            <a:r>
              <a:rPr kumimoji="1" lang="zh-CN" altLang="zh-CN" sz="2800" dirty="0" smtClean="0">
                <a:solidFill>
                  <a:srgbClr val="FF0000"/>
                </a:solidFill>
                <a:latin typeface="Times New Roman" charset="0"/>
              </a:rPr>
              <a:t>：</a:t>
            </a:r>
            <a:r>
              <a:rPr kumimoji="1" lang="zh-CN" altLang="en-US" sz="2800" dirty="0" smtClean="0">
                <a:latin typeface="Times New Roman" charset="0"/>
              </a:rPr>
              <a:t>关于功、功率说法正确的是</a:t>
            </a:r>
            <a:r>
              <a:rPr kumimoji="1" lang="en-US" altLang="zh-CN" sz="2800" b="1" dirty="0" smtClean="0">
                <a:latin typeface="宋体" charset="0"/>
              </a:rPr>
              <a:t>(    </a:t>
            </a:r>
            <a:r>
              <a:rPr kumimoji="1" lang="en-US" altLang="zh-CN" sz="2800" b="1" dirty="0">
                <a:latin typeface="宋体" charset="0"/>
              </a:rPr>
              <a:t>)</a:t>
            </a:r>
            <a:r>
              <a:rPr kumimoji="1" lang="zh-CN" altLang="en-US" sz="2800" b="1" dirty="0">
                <a:latin typeface="宋体" charset="0"/>
              </a:rPr>
              <a:t>。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Times New Roman" charset="0"/>
              </a:rPr>
              <a:t>        A</a:t>
            </a:r>
            <a:r>
              <a:rPr kumimoji="1" lang="zh-CN" altLang="en-US" sz="2800" b="1" dirty="0" smtClean="0">
                <a:latin typeface="Times New Roman" charset="0"/>
              </a:rPr>
              <a:t>．做功多的机械功率一定大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 smtClean="0">
                <a:latin typeface="Times New Roman" charset="0"/>
              </a:rPr>
              <a:t>        B</a:t>
            </a:r>
            <a:r>
              <a:rPr kumimoji="1" lang="zh-CN" altLang="en-US" sz="2800" b="1" dirty="0" smtClean="0">
                <a:latin typeface="Times New Roman" charset="0"/>
              </a:rPr>
              <a:t>．用时短的机械功率一定大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 smtClean="0">
                <a:latin typeface="Times New Roman" charset="0"/>
              </a:rPr>
              <a:t>        C</a:t>
            </a:r>
            <a:r>
              <a:rPr kumimoji="1" lang="zh-CN" altLang="en-US" sz="2800" b="1" dirty="0" smtClean="0">
                <a:latin typeface="Times New Roman" charset="0"/>
              </a:rPr>
              <a:t>．做功快功率一定大</a:t>
            </a:r>
          </a:p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 smtClean="0">
                <a:latin typeface="Times New Roman" charset="0"/>
              </a:rPr>
              <a:t>        D</a:t>
            </a:r>
            <a:r>
              <a:rPr kumimoji="1" lang="zh-CN" altLang="en-US" sz="2800" b="1" dirty="0" smtClean="0">
                <a:latin typeface="Times New Roman" charset="0"/>
              </a:rPr>
              <a:t>．</a:t>
            </a:r>
            <a:r>
              <a:rPr kumimoji="1" lang="zh-CN" altLang="en-US" sz="2800" dirty="0" smtClean="0">
                <a:latin typeface="Times New Roman" charset="0"/>
              </a:rPr>
              <a:t>功率大做功不一定快</a:t>
            </a:r>
            <a:endParaRPr kumimoji="1" lang="zh-CN" altLang="en-US" sz="2800" b="1" dirty="0">
              <a:latin typeface="Times New Roman" charset="0"/>
            </a:endParaRPr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5607115" y="501520"/>
            <a:ext cx="719138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charset="0"/>
              </a:rPr>
              <a:t> C</a:t>
            </a:r>
          </a:p>
        </p:txBody>
      </p:sp>
    </p:spTree>
    <p:extLst>
      <p:ext uri="{BB962C8B-B14F-4D97-AF65-F5344CB8AC3E}">
        <p14:creationId xmlns:p14="http://schemas.microsoft.com/office/powerpoint/2010/main" val="945288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56565" y="411510"/>
            <a:ext cx="7920880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例：</a:t>
            </a:r>
            <a:r>
              <a:rPr lang="zh-CN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粗糙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水平地面上有一个重为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100N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的物体，用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20N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的水平拉力使其在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10s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内匀速前进了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10m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，在此过</a:t>
            </a:r>
            <a:r>
              <a:rPr lang="zh-CN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程中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（</a:t>
            </a:r>
            <a:r>
              <a:rPr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   </a:t>
            </a:r>
            <a:r>
              <a:rPr lang="zh-CN" altLang="en-US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）</a:t>
            </a:r>
          </a:p>
          <a:p>
            <a:pPr algn="l"/>
            <a:endParaRPr lang="zh-CN" altLang="zh-CN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．重力做功的功率为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100W        </a:t>
            </a:r>
            <a:endParaRPr lang="en-US" altLang="zh-CN" sz="2800" dirty="0" smtClean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B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．支持力做功的功率为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100W</a:t>
            </a:r>
            <a:endParaRPr lang="zh-CN" altLang="zh-CN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C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．拉力做功的功率为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200W        </a:t>
            </a:r>
            <a:endParaRPr lang="en-US" altLang="zh-CN" sz="2800" dirty="0" smtClean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  <a:p>
            <a:pPr algn="l"/>
            <a:r>
              <a:rPr lang="en-US" altLang="zh-CN" sz="28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D</a:t>
            </a:r>
            <a:r>
              <a:rPr lang="zh-CN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．拉力做功的功率为</a:t>
            </a:r>
            <a:r>
              <a:rPr lang="en-US" altLang="zh-CN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20W</a:t>
            </a:r>
            <a:endParaRPr lang="zh-CN" altLang="zh-CN" sz="28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276745" y="1266605"/>
            <a:ext cx="3642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D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87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521550" y="231490"/>
            <a:ext cx="8055895" cy="162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charset="0"/>
              </a:rPr>
              <a:t>例</a:t>
            </a:r>
            <a:r>
              <a:rPr lang="zh-CN" altLang="zh-CN" sz="2800" dirty="0">
                <a:solidFill>
                  <a:srgbClr val="FF0000"/>
                </a:solidFill>
                <a:latin typeface="Times New Roman" charset="0"/>
              </a:rPr>
              <a:t>：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charset="0"/>
              </a:rPr>
              <a:t>大石头质量为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6 t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，起重机的吊钩在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15 s 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内将大石头匀速提升了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1 m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，起重机提升大石头的功率是多少？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21550" y="1761660"/>
            <a:ext cx="8280400" cy="162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charset="0"/>
              </a:rPr>
              <a:t>解 </a:t>
            </a:r>
            <a:r>
              <a:rPr lang="zh-CN" altLang="en-US" sz="2800" b="1" dirty="0" smtClean="0">
                <a:solidFill>
                  <a:srgbClr val="FF0000"/>
                </a:solidFill>
                <a:latin typeface="Times New Roman" charset="0"/>
              </a:rPr>
              <a:t>：</a:t>
            </a:r>
            <a:r>
              <a:rPr lang="en-US" altLang="zh-CN" sz="2800" b="1" i="1" dirty="0" smtClean="0">
                <a:solidFill>
                  <a:schemeClr val="tx1"/>
                </a:solidFill>
                <a:latin typeface="Times New Roman" charset="0"/>
              </a:rPr>
              <a:t> F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= </a:t>
            </a:r>
            <a:r>
              <a:rPr lang="en-US" altLang="zh-CN" sz="2800" b="1" i="1" dirty="0">
                <a:solidFill>
                  <a:schemeClr val="tx1"/>
                </a:solidFill>
                <a:latin typeface="Times New Roman" charset="0"/>
              </a:rPr>
              <a:t>G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= </a:t>
            </a:r>
            <a:r>
              <a:rPr lang="en-US" altLang="zh-CN" sz="2800" b="1" i="1" dirty="0">
                <a:solidFill>
                  <a:schemeClr val="tx1"/>
                </a:solidFill>
                <a:latin typeface="Times New Roman" charset="0"/>
              </a:rPr>
              <a:t>mg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= 6×10</a:t>
            </a:r>
            <a:r>
              <a:rPr lang="en-US" altLang="zh-CN" sz="2800" b="1" baseline="30000" dirty="0">
                <a:solidFill>
                  <a:schemeClr val="tx1"/>
                </a:solidFill>
                <a:latin typeface="Times New Roman" charset="0"/>
              </a:rPr>
              <a:t>3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kg×10 N/kg = 6×10</a:t>
            </a:r>
            <a:r>
              <a:rPr lang="en-US" altLang="zh-CN" sz="2800" b="1" baseline="30000" dirty="0">
                <a:solidFill>
                  <a:schemeClr val="tx1"/>
                </a:solidFill>
                <a:latin typeface="Times New Roman" charset="0"/>
              </a:rPr>
              <a:t>3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N</a:t>
            </a:r>
          </a:p>
          <a:p>
            <a:pPr algn="l">
              <a:lnSpc>
                <a:spcPct val="120000"/>
              </a:lnSpc>
            </a:pPr>
            <a:r>
              <a:rPr lang="en-US" altLang="zh-CN" sz="2800" b="1" i="1" dirty="0" smtClean="0">
                <a:solidFill>
                  <a:schemeClr val="tx1"/>
                </a:solidFill>
                <a:latin typeface="Times New Roman" charset="0"/>
              </a:rPr>
              <a:t>          s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=1m</a:t>
            </a:r>
          </a:p>
          <a:p>
            <a:pPr algn="l">
              <a:lnSpc>
                <a:spcPct val="120000"/>
              </a:lnSpc>
            </a:pPr>
            <a:r>
              <a:rPr lang="en-US" altLang="zh-CN" sz="28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  <a:latin typeface="Times New Roman" charset="0"/>
              </a:rPr>
              <a:t>        </a:t>
            </a:r>
            <a:r>
              <a:rPr lang="en-US" altLang="zh-CN" sz="2800" b="1" i="1" dirty="0" smtClean="0">
                <a:solidFill>
                  <a:schemeClr val="tx1"/>
                </a:solidFill>
                <a:latin typeface="Times New Roman" charset="0"/>
              </a:rPr>
              <a:t>W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= </a:t>
            </a:r>
            <a:r>
              <a:rPr lang="en-US" altLang="zh-CN" sz="2800" b="1" i="1" dirty="0" err="1">
                <a:solidFill>
                  <a:schemeClr val="tx1"/>
                </a:solidFill>
                <a:latin typeface="Times New Roman" charset="0"/>
              </a:rPr>
              <a:t>Fs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= 6×10</a:t>
            </a:r>
            <a:r>
              <a:rPr lang="en-US" altLang="zh-CN" sz="2800" b="1" baseline="30000" dirty="0">
                <a:solidFill>
                  <a:schemeClr val="tx1"/>
                </a:solidFill>
                <a:latin typeface="Times New Roman" charset="0"/>
              </a:rPr>
              <a:t>3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N ×1 m = 6×10</a:t>
            </a:r>
            <a:r>
              <a:rPr lang="en-US" altLang="zh-CN" sz="2800" b="1" baseline="30000" dirty="0">
                <a:solidFill>
                  <a:schemeClr val="tx1"/>
                </a:solidFill>
                <a:latin typeface="Times New Roman" charset="0"/>
              </a:rPr>
              <a:t>4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altLang="zh-CN" sz="2800" b="1" dirty="0">
              <a:solidFill>
                <a:schemeClr val="tx1"/>
              </a:solidFill>
              <a:latin typeface="Times New Roman" charset="0"/>
            </a:endParaRPr>
          </a:p>
        </p:txBody>
      </p:sp>
      <p:graphicFrame>
        <p:nvGraphicFramePr>
          <p:cNvPr id="6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084697"/>
              </p:ext>
            </p:extLst>
          </p:nvPr>
        </p:nvGraphicFramePr>
        <p:xfrm>
          <a:off x="1286635" y="3516855"/>
          <a:ext cx="1403350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公式" r:id="rId3" imgW="495000" imgH="406080" progId="Equation.3">
                  <p:embed/>
                </p:oleObj>
              </mc:Choice>
              <mc:Fallback>
                <p:oleObj name="公式" r:id="rId3" imgW="495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635" y="3516855"/>
                        <a:ext cx="1403350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2771800" y="383189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＝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176845" y="3516855"/>
            <a:ext cx="1620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schemeClr val="tx1"/>
                </a:solidFill>
                <a:latin typeface="Times New Roman" charset="0"/>
              </a:rPr>
              <a:t>6</a:t>
            </a:r>
            <a:r>
              <a:rPr lang="en-US" altLang="zh-CN" sz="2800" dirty="0">
                <a:solidFill>
                  <a:schemeClr val="tx1"/>
                </a:solidFill>
                <a:latin typeface="Times New Roman" charset="0"/>
              </a:rPr>
              <a:t>×10</a:t>
            </a:r>
            <a:r>
              <a:rPr lang="en-US" altLang="zh-CN" sz="2800" baseline="30000" dirty="0">
                <a:solidFill>
                  <a:schemeClr val="tx1"/>
                </a:solidFill>
                <a:latin typeface="Times New Roman" charset="0"/>
              </a:rPr>
              <a:t>4</a:t>
            </a:r>
            <a:r>
              <a:rPr lang="en-US" altLang="zh-CN" sz="2800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dirty="0" smtClean="0">
                <a:solidFill>
                  <a:schemeClr val="tx1"/>
                </a:solidFill>
                <a:latin typeface="Times New Roman" charset="0"/>
              </a:rPr>
              <a:t>J</a:t>
            </a:r>
            <a:endParaRPr lang="en-US" altLang="zh-CN" sz="2800" dirty="0">
              <a:solidFill>
                <a:schemeClr val="tx1"/>
              </a:solidFill>
              <a:latin typeface="Times New Roman" charset="0"/>
            </a:endParaRPr>
          </a:p>
        </p:txBody>
      </p:sp>
      <p:cxnSp>
        <p:nvCxnSpPr>
          <p:cNvPr id="9" name="直线连接符 8"/>
          <p:cNvCxnSpPr/>
          <p:nvPr/>
        </p:nvCxnSpPr>
        <p:spPr>
          <a:xfrm>
            <a:off x="3536885" y="4101920"/>
            <a:ext cx="8100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446875" y="4236935"/>
            <a:ext cx="1035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000000"/>
                </a:solidFill>
              </a:rPr>
              <a:t>15s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572000" y="383189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2800" dirty="0" smtClean="0">
                <a:solidFill>
                  <a:srgbClr val="000000"/>
                </a:solidFill>
              </a:rPr>
              <a:t>＝</a:t>
            </a:r>
            <a:endParaRPr kumimoji="1" lang="zh-CN" altLang="en-US" sz="2800" dirty="0">
              <a:solidFill>
                <a:srgbClr val="00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067055" y="3786885"/>
            <a:ext cx="1660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000000"/>
                </a:solidFill>
              </a:rPr>
              <a:t>4000w</a:t>
            </a:r>
          </a:p>
        </p:txBody>
      </p:sp>
    </p:spTree>
    <p:extLst>
      <p:ext uri="{BB962C8B-B14F-4D97-AF65-F5344CB8AC3E}">
        <p14:creationId xmlns:p14="http://schemas.microsoft.com/office/powerpoint/2010/main" val="1706207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3" name="Picture 1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4" t="351" r="3002" b="2387"/>
          <a:stretch/>
        </p:blipFill>
        <p:spPr bwMode="auto">
          <a:xfrm>
            <a:off x="341530" y="771550"/>
            <a:ext cx="4815535" cy="3546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5472100" y="2886785"/>
            <a:ext cx="3416320" cy="612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华文楷体" charset="0"/>
              </a:rPr>
              <a:t>做功的快慢</a:t>
            </a:r>
            <a:r>
              <a:rPr lang="zh-CN" altLang="en-US" sz="2800" dirty="0">
                <a:solidFill>
                  <a:srgbClr val="000000"/>
                </a:solidFill>
                <a:latin typeface="华文楷体" charset="0"/>
              </a:rPr>
              <a:t>一样吗？</a:t>
            </a:r>
          </a:p>
        </p:txBody>
      </p:sp>
      <p:sp>
        <p:nvSpPr>
          <p:cNvPr id="6" name="矩形 5"/>
          <p:cNvSpPr/>
          <p:nvPr/>
        </p:nvSpPr>
        <p:spPr>
          <a:xfrm>
            <a:off x="5202070" y="1401620"/>
            <a:ext cx="3445061" cy="1151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zh-CN" altLang="en-US" sz="2800" dirty="0">
                <a:solidFill>
                  <a:srgbClr val="000000"/>
                </a:solidFill>
                <a:latin typeface="华文楷体" charset="0"/>
              </a:rPr>
              <a:t>他们爬相同的楼时，</a:t>
            </a:r>
            <a:r>
              <a:rPr lang="zh-CN" altLang="en-US" sz="2800" dirty="0" smtClean="0">
                <a:solidFill>
                  <a:srgbClr val="FF0000"/>
                </a:solidFill>
                <a:latin typeface="华文楷体" charset="0"/>
              </a:rPr>
              <a:t>做功多少</a:t>
            </a:r>
            <a:r>
              <a:rPr lang="zh-CN" altLang="en-US" sz="2800" dirty="0" smtClean="0">
                <a:solidFill>
                  <a:srgbClr val="000000"/>
                </a:solidFill>
                <a:latin typeface="华文楷体" charset="0"/>
              </a:rPr>
              <a:t>相等吗</a:t>
            </a:r>
            <a:r>
              <a:rPr lang="zh-CN" altLang="en-US" sz="2800" dirty="0">
                <a:solidFill>
                  <a:srgbClr val="000000"/>
                </a:solidFill>
                <a:latin typeface="华文楷体" charset="0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76603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ChangeArrowheads="1"/>
          </p:cNvSpPr>
          <p:nvPr/>
        </p:nvSpPr>
        <p:spPr bwMode="auto">
          <a:xfrm>
            <a:off x="341530" y="186485"/>
            <a:ext cx="8640763" cy="2205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>
              <a:lnSpc>
                <a:spcPct val="120000"/>
              </a:lnSpc>
              <a:buFont typeface="Arial" charset="0"/>
              <a:buNone/>
            </a:pPr>
            <a:r>
              <a:rPr lang="zh-CN" altLang="en-US" sz="2800" b="1" dirty="0" smtClean="0">
                <a:solidFill>
                  <a:srgbClr val="FF0000"/>
                </a:solidFill>
                <a:latin typeface="Times New Roman" charset="0"/>
              </a:rPr>
              <a:t>例</a:t>
            </a:r>
            <a:r>
              <a:rPr lang="zh-CN" altLang="zh-CN" sz="2800" dirty="0">
                <a:solidFill>
                  <a:srgbClr val="FF0000"/>
                </a:solidFill>
                <a:latin typeface="Times New Roman" charset="0"/>
              </a:rPr>
              <a:t>：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charset="0"/>
              </a:rPr>
              <a:t>一台电动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机用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2 min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将一辆观光缆车运送到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200 m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高的山顶，做功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1.2×10</a:t>
            </a:r>
            <a:r>
              <a:rPr lang="en-US" altLang="zh-CN" sz="2800" b="1" baseline="30000" dirty="0">
                <a:solidFill>
                  <a:schemeClr val="tx1"/>
                </a:solidFill>
                <a:latin typeface="Times New Roman" charset="0"/>
              </a:rPr>
              <a:t>6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 J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，它的功率是多少？一个质量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60 kg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的人，从山脚爬到山顶，大约需要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20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altLang="zh-CN" sz="2800" b="1" dirty="0">
                <a:solidFill>
                  <a:schemeClr val="tx1"/>
                </a:solidFill>
                <a:latin typeface="Times New Roman" charset="0"/>
              </a:rPr>
              <a:t>min</a:t>
            </a:r>
            <a:r>
              <a:rPr lang="zh-CN" altLang="en-US" sz="2800" b="1" dirty="0">
                <a:solidFill>
                  <a:schemeClr val="tx1"/>
                </a:solidFill>
                <a:latin typeface="Times New Roman" charset="0"/>
              </a:rPr>
              <a:t>，这个人做功的功率大约是多少？</a:t>
            </a:r>
          </a:p>
        </p:txBody>
      </p:sp>
      <p:graphicFrame>
        <p:nvGraphicFramePr>
          <p:cNvPr id="4508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785105"/>
              </p:ext>
            </p:extLst>
          </p:nvPr>
        </p:nvGraphicFramePr>
        <p:xfrm>
          <a:off x="1826695" y="2391730"/>
          <a:ext cx="3816350" cy="9451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6" name="Equation" r:id="rId3" imgW="1790640" imgH="457200" progId="Equation.DSMT4">
                  <p:embed/>
                </p:oleObj>
              </mc:Choice>
              <mc:Fallback>
                <p:oleObj name="Equation" r:id="rId3" imgW="17906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6695" y="2391730"/>
                        <a:ext cx="3816350" cy="9451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9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6774431"/>
              </p:ext>
            </p:extLst>
          </p:nvPr>
        </p:nvGraphicFramePr>
        <p:xfrm>
          <a:off x="1781690" y="3381840"/>
          <a:ext cx="5049838" cy="162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7" name="公式" r:id="rId5" imgW="2387520" imgH="888840" progId="Equation.3">
                  <p:embed/>
                </p:oleObj>
              </mc:Choice>
              <mc:Fallback>
                <p:oleObj name="公式" r:id="rId5" imgW="238752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690" y="3381840"/>
                        <a:ext cx="5049838" cy="16201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1" name="Text Box 35"/>
          <p:cNvSpPr txBox="1">
            <a:spLocks noChangeArrowheads="1"/>
          </p:cNvSpPr>
          <p:nvPr/>
        </p:nvSpPr>
        <p:spPr bwMode="auto">
          <a:xfrm>
            <a:off x="701570" y="2571750"/>
            <a:ext cx="647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</a:rPr>
              <a:t>解：</a:t>
            </a:r>
          </a:p>
        </p:txBody>
      </p:sp>
    </p:spTree>
    <p:extLst>
      <p:ext uri="{BB962C8B-B14F-4D97-AF65-F5344CB8AC3E}">
        <p14:creationId xmlns:p14="http://schemas.microsoft.com/office/powerpoint/2010/main" val="3943058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9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431540" y="276495"/>
            <a:ext cx="8101012" cy="1629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l" eaLnBrk="1" hangingPunct="1">
              <a:lnSpc>
                <a:spcPct val="120000"/>
              </a:lnSpc>
            </a:pPr>
            <a:r>
              <a:rPr kumimoji="1" lang="zh-CN" altLang="en-US" sz="2800" dirty="0" smtClean="0">
                <a:solidFill>
                  <a:srgbClr val="FF0000"/>
                </a:solidFill>
                <a:latin typeface="Times New Roman" pitchFamily="18" charset="0"/>
              </a:rPr>
              <a:t>练习：</a:t>
            </a:r>
            <a:r>
              <a:rPr kumimoji="1" lang="zh-CN" altLang="en-US" sz="2800" b="1" dirty="0" smtClean="0">
                <a:latin typeface="Times New Roman" pitchFamily="18" charset="0"/>
              </a:rPr>
              <a:t>在平地上</a:t>
            </a:r>
            <a:r>
              <a:rPr kumimoji="1" lang="zh-CN" altLang="en-US" sz="2800" b="1" dirty="0">
                <a:latin typeface="Times New Roman" pitchFamily="18" charset="0"/>
              </a:rPr>
              <a:t>，用</a:t>
            </a:r>
            <a:r>
              <a:rPr kumimoji="1" lang="en-US" altLang="zh-CN" sz="2800" b="1" dirty="0">
                <a:latin typeface="Times New Roman" pitchFamily="18" charset="0"/>
              </a:rPr>
              <a:t>50 N</a:t>
            </a:r>
            <a:r>
              <a:rPr kumimoji="1" lang="zh-CN" altLang="en-US" sz="2800" b="1" dirty="0">
                <a:latin typeface="Times New Roman" pitchFamily="18" charset="0"/>
              </a:rPr>
              <a:t>的水平推力推动重</a:t>
            </a:r>
            <a:r>
              <a:rPr kumimoji="1" lang="en-US" altLang="zh-CN" sz="2800" b="1" dirty="0">
                <a:latin typeface="Times New Roman" pitchFamily="18" charset="0"/>
              </a:rPr>
              <a:t>100 N</a:t>
            </a:r>
            <a:r>
              <a:rPr kumimoji="1" lang="zh-CN" altLang="en-US" sz="2800" b="1" dirty="0">
                <a:latin typeface="Times New Roman" pitchFamily="18" charset="0"/>
              </a:rPr>
              <a:t>的箱子，前进了</a:t>
            </a:r>
            <a:r>
              <a:rPr kumimoji="1" lang="en-US" altLang="zh-CN" sz="2800" b="1" dirty="0">
                <a:latin typeface="Times New Roman" pitchFamily="18" charset="0"/>
              </a:rPr>
              <a:t>10 m</a:t>
            </a:r>
            <a:r>
              <a:rPr kumimoji="1" lang="zh-CN" altLang="en-US" sz="2800" b="1" dirty="0">
                <a:latin typeface="Times New Roman" pitchFamily="18" charset="0"/>
              </a:rPr>
              <a:t>，</a:t>
            </a:r>
            <a:r>
              <a:rPr kumimoji="1" lang="zh-CN" altLang="en-US" sz="2800" b="1" dirty="0" smtClean="0">
                <a:latin typeface="Times New Roman" pitchFamily="18" charset="0"/>
              </a:rPr>
              <a:t>推箱子的小屁孩儿做</a:t>
            </a:r>
            <a:r>
              <a:rPr kumimoji="1" lang="zh-CN" altLang="en-US" sz="2800" b="1" dirty="0">
                <a:latin typeface="Times New Roman" pitchFamily="18" charset="0"/>
              </a:rPr>
              <a:t>了多少功？如果把这个箱子匀速举高</a:t>
            </a:r>
            <a:r>
              <a:rPr kumimoji="1" lang="en-US" altLang="zh-CN" sz="2800" b="1" dirty="0">
                <a:latin typeface="Times New Roman" pitchFamily="18" charset="0"/>
              </a:rPr>
              <a:t>1.5 m</a:t>
            </a:r>
            <a:r>
              <a:rPr kumimoji="1" lang="zh-CN" altLang="en-US" sz="2800" b="1" dirty="0" smtClean="0">
                <a:latin typeface="Times New Roman" pitchFamily="18" charset="0"/>
              </a:rPr>
              <a:t>，做</a:t>
            </a:r>
            <a:r>
              <a:rPr kumimoji="1" lang="zh-CN" altLang="en-US" sz="2800" b="1" dirty="0">
                <a:latin typeface="Times New Roman" pitchFamily="18" charset="0"/>
              </a:rPr>
              <a:t>了多少功？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1903505" y="1930869"/>
            <a:ext cx="765175" cy="335756"/>
          </a:xfrm>
          <a:prstGeom prst="rect">
            <a:avLst/>
          </a:prstGeom>
          <a:noFill/>
          <a:ln w="28575">
            <a:solidFill>
              <a:schemeClr val="bg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kumimoji="1" lang="zh-CN" altLang="en-US" sz="2800" b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701570" y="2346725"/>
            <a:ext cx="5715000" cy="5950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解：</a:t>
            </a:r>
            <a:r>
              <a:rPr kumimoji="1" lang="en-US" altLang="zh-CN" sz="2800" b="1" i="1" dirty="0">
                <a:solidFill>
                  <a:srgbClr val="FF0000"/>
                </a:solidFill>
                <a:latin typeface="Times New Roman" pitchFamily="18" charset="0"/>
              </a:rPr>
              <a:t>W</a:t>
            </a:r>
            <a:r>
              <a:rPr kumimoji="1" lang="en-US" altLang="zh-CN" sz="28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＝ </a:t>
            </a:r>
            <a:r>
              <a:rPr kumimoji="1" lang="en-US" altLang="zh-CN" sz="2800" b="1" i="1" dirty="0" err="1">
                <a:solidFill>
                  <a:srgbClr val="FF0000"/>
                </a:solidFill>
                <a:latin typeface="Times New Roman" pitchFamily="18" charset="0"/>
              </a:rPr>
              <a:t>Fs</a:t>
            </a:r>
            <a:r>
              <a:rPr kumimoji="1" lang="en-US" altLang="zh-CN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kumimoji="1" lang="en-US" altLang="zh-CN" sz="2800" b="1" dirty="0">
                <a:solidFill>
                  <a:srgbClr val="FF0000"/>
                </a:solidFill>
                <a:latin typeface="Times New Roman" pitchFamily="18" charset="0"/>
              </a:rPr>
              <a:t>50 N×10 m</a:t>
            </a:r>
            <a:r>
              <a:rPr kumimoji="1" lang="zh-CN" altLang="en-US" sz="2800" b="1" dirty="0">
                <a:solidFill>
                  <a:srgbClr val="FF0000"/>
                </a:solidFill>
                <a:latin typeface="Times New Roman" pitchFamily="18" charset="0"/>
              </a:rPr>
              <a:t>＝</a:t>
            </a:r>
            <a:r>
              <a:rPr kumimoji="1" lang="en-US" altLang="zh-CN" sz="2800" b="1" dirty="0">
                <a:solidFill>
                  <a:srgbClr val="FF0000"/>
                </a:solidFill>
                <a:latin typeface="Times New Roman" pitchFamily="18" charset="0"/>
              </a:rPr>
              <a:t>500 J </a:t>
            </a:r>
          </a:p>
        </p:txBody>
      </p:sp>
      <p:sp>
        <p:nvSpPr>
          <p:cNvPr id="52252" name="Rectangle 4"/>
          <p:cNvSpPr>
            <a:spLocks noChangeArrowheads="1"/>
          </p:cNvSpPr>
          <p:nvPr/>
        </p:nvSpPr>
        <p:spPr bwMode="auto">
          <a:xfrm>
            <a:off x="4829266" y="1930868"/>
            <a:ext cx="755650" cy="351234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kumimoji="1" lang="zh-CN" altLang="en-US" sz="2800" b="1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522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780228"/>
              </p:ext>
            </p:extLst>
          </p:nvPr>
        </p:nvGraphicFramePr>
        <p:xfrm>
          <a:off x="1601670" y="3336835"/>
          <a:ext cx="6885765" cy="48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公式" r:id="rId3" imgW="2425680" imgH="228600" progId="Equation.3">
                  <p:embed/>
                </p:oleObj>
              </mc:Choice>
              <mc:Fallback>
                <p:oleObj name="公式" r:id="rId3" imgW="2425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1670" y="3336835"/>
                        <a:ext cx="6885765" cy="487256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4820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animBg="1"/>
      <p:bldP spid="8910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206515" y="231490"/>
            <a:ext cx="8730970" cy="3108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/>
            <a:r>
              <a:rPr kumimoji="1" lang="zh-CN" altLang="en-US" sz="28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例</a:t>
            </a:r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:</a:t>
            </a:r>
            <a:r>
              <a:rPr lang="zh-CN" altLang="zh-CN" sz="2800" dirty="0" smtClean="0">
                <a:latin typeface="宋体"/>
                <a:ea typeface="宋体"/>
                <a:cs typeface="宋体"/>
              </a:rPr>
              <a:t>如图所示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，物体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的质量为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50kg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，当力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F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为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100N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时，物体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恰能匀速前进，若物体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前进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0.5m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所用的时间为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10s (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不计绳和滑轮重，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g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取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10N/kg)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。</a:t>
            </a:r>
          </a:p>
          <a:p>
            <a:pPr algn="l"/>
            <a:r>
              <a:rPr lang="zh-CN" altLang="zh-CN" sz="2800" dirty="0">
                <a:latin typeface="宋体"/>
                <a:ea typeface="宋体"/>
                <a:cs typeface="宋体"/>
              </a:rPr>
              <a:t>求：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(1)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物体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受到的重力；</a:t>
            </a:r>
          </a:p>
          <a:p>
            <a:pPr algn="l"/>
            <a:r>
              <a:rPr lang="en-US" altLang="zh-CN" sz="2800" dirty="0">
                <a:latin typeface="宋体"/>
                <a:ea typeface="宋体"/>
                <a:cs typeface="宋体"/>
              </a:rPr>
              <a:t>	(2)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物体</a:t>
            </a:r>
            <a:r>
              <a:rPr lang="en-US" altLang="zh-CN" sz="2800" dirty="0">
                <a:latin typeface="宋体"/>
                <a:ea typeface="宋体"/>
                <a:cs typeface="宋体"/>
              </a:rPr>
              <a:t>A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受到的摩擦力；</a:t>
            </a:r>
          </a:p>
          <a:p>
            <a:pPr algn="l"/>
            <a:r>
              <a:rPr lang="en-US" altLang="zh-CN" sz="2800" dirty="0">
                <a:latin typeface="宋体"/>
                <a:ea typeface="宋体"/>
                <a:cs typeface="宋体"/>
              </a:rPr>
              <a:t>	(3)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力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F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做的功；</a:t>
            </a:r>
          </a:p>
          <a:p>
            <a:pPr algn="l"/>
            <a:r>
              <a:rPr lang="en-US" altLang="zh-CN" sz="2800" dirty="0">
                <a:latin typeface="宋体"/>
                <a:ea typeface="宋体"/>
                <a:cs typeface="宋体"/>
              </a:rPr>
              <a:t>	(4)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力</a:t>
            </a:r>
            <a:r>
              <a:rPr lang="en-US" altLang="zh-CN" sz="2800" i="1" dirty="0">
                <a:latin typeface="宋体"/>
                <a:ea typeface="宋体"/>
                <a:cs typeface="宋体"/>
              </a:rPr>
              <a:t>F</a:t>
            </a:r>
            <a:r>
              <a:rPr lang="zh-CN" altLang="zh-CN" sz="2800" dirty="0">
                <a:latin typeface="宋体"/>
                <a:ea typeface="宋体"/>
                <a:cs typeface="宋体"/>
              </a:rPr>
              <a:t>做功的功率。</a:t>
            </a:r>
          </a:p>
        </p:txBody>
      </p:sp>
      <p:pic>
        <p:nvPicPr>
          <p:cNvPr id="4" name="图片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02070" y="3246825"/>
            <a:ext cx="3645405" cy="1665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文本框 1"/>
          <p:cNvSpPr txBox="1"/>
          <p:nvPr/>
        </p:nvSpPr>
        <p:spPr>
          <a:xfrm>
            <a:off x="4436985" y="1536635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500</a:t>
            </a:r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N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887035" y="1941680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2</a:t>
            </a:r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00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N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491880" y="2346725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</a:t>
            </a:r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00</a:t>
            </a:r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J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11960" y="2796775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</a:t>
            </a:r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</a:t>
            </a:r>
            <a:r>
              <a:rPr lang="en-US" altLang="zh-CN" sz="28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W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2900597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矩形 736"/>
          <p:cNvSpPr/>
          <p:nvPr/>
        </p:nvSpPr>
        <p:spPr>
          <a:xfrm>
            <a:off x="341530" y="231490"/>
            <a:ext cx="8415935" cy="3539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800" dirty="0" smtClean="0">
                <a:solidFill>
                  <a:srgbClr val="FF0000"/>
                </a:solidFill>
              </a:rPr>
              <a:t>例：</a:t>
            </a:r>
            <a:r>
              <a:rPr lang="zh-CN" altLang="zh-CN" sz="2800" dirty="0" smtClean="0">
                <a:solidFill>
                  <a:schemeClr val="tx1"/>
                </a:solidFill>
              </a:rPr>
              <a:t>某</a:t>
            </a:r>
            <a:r>
              <a:rPr lang="zh-CN" altLang="zh-CN" sz="2800" dirty="0">
                <a:solidFill>
                  <a:schemeClr val="tx1"/>
                </a:solidFill>
              </a:rPr>
              <a:t>建筑工地的工人师傅用图所示的滑轮组提升质量为</a:t>
            </a:r>
            <a:r>
              <a:rPr lang="en-US" altLang="zh-CN" sz="2800" dirty="0">
                <a:solidFill>
                  <a:schemeClr val="tx1"/>
                </a:solidFill>
              </a:rPr>
              <a:t>72kg</a:t>
            </a:r>
            <a:r>
              <a:rPr lang="zh-CN" altLang="zh-CN" sz="2800" dirty="0">
                <a:solidFill>
                  <a:schemeClr val="tx1"/>
                </a:solidFill>
              </a:rPr>
              <a:t>的重物</a:t>
            </a:r>
            <a:r>
              <a:rPr lang="en-US" altLang="zh-CN" sz="2800" dirty="0">
                <a:solidFill>
                  <a:schemeClr val="tx1"/>
                </a:solidFill>
              </a:rPr>
              <a:t>A</a:t>
            </a:r>
            <a:r>
              <a:rPr lang="zh-CN" altLang="zh-CN" sz="2800" dirty="0">
                <a:solidFill>
                  <a:schemeClr val="tx1"/>
                </a:solidFill>
              </a:rPr>
              <a:t>，动滑轮重</a:t>
            </a:r>
            <a:r>
              <a:rPr lang="en-US" altLang="zh-CN" sz="2800" dirty="0">
                <a:solidFill>
                  <a:schemeClr val="tx1"/>
                </a:solidFill>
              </a:rPr>
              <a:t>120N</a:t>
            </a:r>
            <a:r>
              <a:rPr lang="zh-CN" altLang="zh-CN" sz="2800" dirty="0">
                <a:solidFill>
                  <a:schemeClr val="tx1"/>
                </a:solidFill>
              </a:rPr>
              <a:t>，物体</a:t>
            </a:r>
            <a:r>
              <a:rPr lang="en-US" altLang="zh-CN" sz="2800" dirty="0">
                <a:solidFill>
                  <a:schemeClr val="tx1"/>
                </a:solidFill>
              </a:rPr>
              <a:t>A</a:t>
            </a:r>
            <a:r>
              <a:rPr lang="zh-CN" altLang="zh-CN" sz="2800" dirty="0">
                <a:solidFill>
                  <a:schemeClr val="tx1"/>
                </a:solidFill>
              </a:rPr>
              <a:t>以</a:t>
            </a:r>
            <a:r>
              <a:rPr lang="en-US" altLang="zh-CN" sz="2800" dirty="0">
                <a:solidFill>
                  <a:schemeClr val="tx1"/>
                </a:solidFill>
              </a:rPr>
              <a:t>0.1m/s</a:t>
            </a:r>
            <a:r>
              <a:rPr lang="zh-CN" altLang="zh-CN" sz="2800" dirty="0">
                <a:solidFill>
                  <a:schemeClr val="tx1"/>
                </a:solidFill>
              </a:rPr>
              <a:t>的速度沿竖直方向匀速上升了</a:t>
            </a:r>
            <a:r>
              <a:rPr lang="en-US" altLang="zh-CN" sz="2800" dirty="0">
                <a:solidFill>
                  <a:schemeClr val="tx1"/>
                </a:solidFill>
              </a:rPr>
              <a:t>20s</a:t>
            </a:r>
            <a:r>
              <a:rPr lang="zh-CN" altLang="zh-CN" sz="2800" dirty="0">
                <a:solidFill>
                  <a:schemeClr val="tx1"/>
                </a:solidFill>
              </a:rPr>
              <a:t>，不计绳重和摩擦，取</a:t>
            </a:r>
            <a:r>
              <a:rPr lang="en-US" altLang="zh-CN" sz="2800" i="1" dirty="0">
                <a:solidFill>
                  <a:schemeClr val="tx1"/>
                </a:solidFill>
              </a:rPr>
              <a:t>g </a:t>
            </a:r>
            <a:r>
              <a:rPr lang="en-US" altLang="zh-CN" sz="2800" dirty="0">
                <a:solidFill>
                  <a:schemeClr val="tx1"/>
                </a:solidFill>
              </a:rPr>
              <a:t>=10N</a:t>
            </a:r>
            <a:r>
              <a:rPr lang="zh-CN" altLang="zh-CN" sz="2800" dirty="0">
                <a:solidFill>
                  <a:schemeClr val="tx1"/>
                </a:solidFill>
              </a:rPr>
              <a:t>／</a:t>
            </a:r>
            <a:r>
              <a:rPr lang="en-US" altLang="zh-CN" sz="2800" dirty="0">
                <a:solidFill>
                  <a:schemeClr val="tx1"/>
                </a:solidFill>
              </a:rPr>
              <a:t>kg  </a:t>
            </a:r>
            <a:endParaRPr lang="zh-CN" altLang="zh-CN" sz="2800" dirty="0">
              <a:solidFill>
                <a:schemeClr val="tx1"/>
              </a:solidFill>
            </a:endParaRPr>
          </a:p>
          <a:p>
            <a:pPr algn="l"/>
            <a:r>
              <a:rPr lang="zh-CN" altLang="zh-CN" sz="2800" dirty="0">
                <a:solidFill>
                  <a:schemeClr val="tx1"/>
                </a:solidFill>
              </a:rPr>
              <a:t>求：（</a:t>
            </a:r>
            <a:r>
              <a:rPr lang="en-US" altLang="zh-CN" sz="2800" dirty="0">
                <a:solidFill>
                  <a:schemeClr val="tx1"/>
                </a:solidFill>
              </a:rPr>
              <a:t>1</a:t>
            </a:r>
            <a:r>
              <a:rPr lang="zh-CN" altLang="zh-CN" sz="2800" dirty="0">
                <a:solidFill>
                  <a:schemeClr val="tx1"/>
                </a:solidFill>
              </a:rPr>
              <a:t>）绳子自由端移动的距离为多少？</a:t>
            </a:r>
          </a:p>
          <a:p>
            <a:pPr algn="l"/>
            <a:r>
              <a:rPr lang="zh-CN" altLang="zh-CN" sz="2800" dirty="0">
                <a:solidFill>
                  <a:schemeClr val="tx1"/>
                </a:solidFill>
              </a:rPr>
              <a:t>（</a:t>
            </a:r>
            <a:r>
              <a:rPr lang="en-US" altLang="zh-CN" sz="2800" dirty="0">
                <a:solidFill>
                  <a:schemeClr val="tx1"/>
                </a:solidFill>
              </a:rPr>
              <a:t>2</a:t>
            </a:r>
            <a:r>
              <a:rPr lang="zh-CN" altLang="zh-CN" sz="2800" dirty="0">
                <a:solidFill>
                  <a:schemeClr val="tx1"/>
                </a:solidFill>
              </a:rPr>
              <a:t>）绳子移动的速度为多少？</a:t>
            </a:r>
          </a:p>
          <a:p>
            <a:pPr algn="l"/>
            <a:r>
              <a:rPr lang="zh-CN" altLang="zh-CN" sz="2800" dirty="0">
                <a:solidFill>
                  <a:schemeClr val="tx1"/>
                </a:solidFill>
              </a:rPr>
              <a:t>（</a:t>
            </a:r>
            <a:r>
              <a:rPr lang="en-US" altLang="zh-CN" sz="2800" dirty="0">
                <a:solidFill>
                  <a:schemeClr val="tx1"/>
                </a:solidFill>
              </a:rPr>
              <a:t>3</a:t>
            </a:r>
            <a:r>
              <a:rPr lang="zh-CN" altLang="zh-CN" sz="2800" dirty="0">
                <a:solidFill>
                  <a:schemeClr val="tx1"/>
                </a:solidFill>
              </a:rPr>
              <a:t>）拉力</a:t>
            </a:r>
            <a:r>
              <a:rPr lang="en-US" altLang="zh-CN" sz="2800" dirty="0">
                <a:solidFill>
                  <a:schemeClr val="tx1"/>
                </a:solidFill>
              </a:rPr>
              <a:t>20s</a:t>
            </a:r>
            <a:r>
              <a:rPr lang="zh-CN" altLang="zh-CN" sz="2800" dirty="0">
                <a:solidFill>
                  <a:schemeClr val="tx1"/>
                </a:solidFill>
              </a:rPr>
              <a:t>做了多少功？</a:t>
            </a:r>
          </a:p>
          <a:p>
            <a:pPr algn="l"/>
            <a:r>
              <a:rPr lang="zh-CN" altLang="zh-CN" sz="2800" dirty="0">
                <a:solidFill>
                  <a:schemeClr val="tx1"/>
                </a:solidFill>
              </a:rPr>
              <a:t>（</a:t>
            </a:r>
            <a:r>
              <a:rPr lang="en-US" altLang="zh-CN" sz="2800" dirty="0">
                <a:solidFill>
                  <a:schemeClr val="tx1"/>
                </a:solidFill>
              </a:rPr>
              <a:t>4</a:t>
            </a:r>
            <a:r>
              <a:rPr lang="zh-CN" altLang="zh-CN" sz="2800" dirty="0">
                <a:solidFill>
                  <a:schemeClr val="tx1"/>
                </a:solidFill>
              </a:rPr>
              <a:t>）拉力做功的功率是多少？</a:t>
            </a:r>
          </a:p>
        </p:txBody>
      </p:sp>
      <p:pic>
        <p:nvPicPr>
          <p:cNvPr id="738" name="图片 737" descr="屏幕快照 2020-03-24 下午8.48.1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170" y="2402696"/>
            <a:ext cx="2681920" cy="2518554"/>
          </a:xfrm>
          <a:prstGeom prst="rect">
            <a:avLst/>
          </a:prstGeom>
        </p:spPr>
      </p:pic>
      <p:sp>
        <p:nvSpPr>
          <p:cNvPr id="739" name="文本框 738"/>
          <p:cNvSpPr txBox="1"/>
          <p:nvPr/>
        </p:nvSpPr>
        <p:spPr>
          <a:xfrm>
            <a:off x="7047275" y="1941680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6m</a:t>
            </a:r>
          </a:p>
        </p:txBody>
      </p:sp>
      <p:sp>
        <p:nvSpPr>
          <p:cNvPr id="740" name="文本框 739"/>
          <p:cNvSpPr txBox="1"/>
          <p:nvPr/>
        </p:nvSpPr>
        <p:spPr>
          <a:xfrm>
            <a:off x="5157065" y="2391730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0.6m</a:t>
            </a:r>
          </a:p>
        </p:txBody>
      </p:sp>
      <p:sp>
        <p:nvSpPr>
          <p:cNvPr id="741" name="文本框 740"/>
          <p:cNvSpPr txBox="1"/>
          <p:nvPr/>
        </p:nvSpPr>
        <p:spPr>
          <a:xfrm>
            <a:off x="4662010" y="2796775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1680</a:t>
            </a:r>
            <a:r>
              <a:rPr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J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742" name="文本框 741"/>
          <p:cNvSpPr txBox="1"/>
          <p:nvPr/>
        </p:nvSpPr>
        <p:spPr>
          <a:xfrm>
            <a:off x="5112060" y="3201820"/>
            <a:ext cx="1169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800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84w</a:t>
            </a:r>
            <a:endParaRPr kumimoji="1" lang="zh-CN" altLang="en-US" sz="2800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706710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9" grpId="0"/>
      <p:bldP spid="740" grpId="0"/>
      <p:bldP spid="741" grpId="0"/>
      <p:bldP spid="7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>
            <a:spLocks noChangeArrowheads="1"/>
          </p:cNvSpPr>
          <p:nvPr/>
        </p:nvSpPr>
        <p:spPr bwMode="auto">
          <a:xfrm>
            <a:off x="2051720" y="186485"/>
            <a:ext cx="5175575" cy="585065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kumimoji="1" lang="zh-CN" altLang="en-US" sz="2800" b="1" dirty="0">
                <a:solidFill>
                  <a:schemeClr val="tx1"/>
                </a:solidFill>
                <a:latin typeface="Times New Roman" charset="0"/>
              </a:rPr>
              <a:t>人与起重机，哪个做功快</a:t>
            </a:r>
            <a:r>
              <a:rPr kumimoji="1" lang="zh-CN" altLang="en-US" sz="2800" b="1" dirty="0" smtClean="0">
                <a:solidFill>
                  <a:schemeClr val="tx1"/>
                </a:solidFill>
                <a:latin typeface="Times New Roman" charset="0"/>
              </a:rPr>
              <a:t>？</a:t>
            </a:r>
            <a:endParaRPr kumimoji="1" lang="zh-CN" altLang="en-US" sz="2800" b="1" dirty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33819" name="Group 27"/>
          <p:cNvGrpSpPr>
            <a:grpSpLocks/>
          </p:cNvGrpSpPr>
          <p:nvPr/>
        </p:nvGrpSpPr>
        <p:grpSpPr bwMode="auto">
          <a:xfrm>
            <a:off x="746575" y="861560"/>
            <a:ext cx="7561262" cy="3330370"/>
            <a:chOff x="521" y="482"/>
            <a:chExt cx="4763" cy="2313"/>
          </a:xfrm>
        </p:grpSpPr>
        <p:pic>
          <p:nvPicPr>
            <p:cNvPr id="33806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9" y="482"/>
              <a:ext cx="4445" cy="19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3809" name="Group 17"/>
            <p:cNvGrpSpPr>
              <a:grpSpLocks/>
            </p:cNvGrpSpPr>
            <p:nvPr/>
          </p:nvGrpSpPr>
          <p:grpSpPr bwMode="auto">
            <a:xfrm>
              <a:off x="3606" y="2387"/>
              <a:ext cx="1406" cy="408"/>
              <a:chOff x="2880" y="2432"/>
              <a:chExt cx="2394" cy="635"/>
            </a:xfrm>
          </p:grpSpPr>
          <p:pic>
            <p:nvPicPr>
              <p:cNvPr id="33807" name="Picture 1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0" y="2478"/>
                <a:ext cx="2394" cy="5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808" name="Rectangle 16"/>
              <p:cNvSpPr>
                <a:spLocks noChangeArrowheads="1"/>
              </p:cNvSpPr>
              <p:nvPr/>
            </p:nvSpPr>
            <p:spPr bwMode="auto">
              <a:xfrm>
                <a:off x="2880" y="2432"/>
                <a:ext cx="2359" cy="635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33810" name="Group 18"/>
            <p:cNvGrpSpPr>
              <a:grpSpLocks/>
            </p:cNvGrpSpPr>
            <p:nvPr/>
          </p:nvGrpSpPr>
          <p:grpSpPr bwMode="auto">
            <a:xfrm>
              <a:off x="521" y="2387"/>
              <a:ext cx="1361" cy="408"/>
              <a:chOff x="2925" y="3249"/>
              <a:chExt cx="2359" cy="635"/>
            </a:xfrm>
          </p:grpSpPr>
          <p:pic>
            <p:nvPicPr>
              <p:cNvPr id="33811" name="Picture 19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71" y="3294"/>
                <a:ext cx="2268" cy="5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812" name="Rectangle 20"/>
              <p:cNvSpPr>
                <a:spLocks noChangeArrowheads="1"/>
              </p:cNvSpPr>
              <p:nvPr/>
            </p:nvSpPr>
            <p:spPr bwMode="auto">
              <a:xfrm>
                <a:off x="2925" y="3249"/>
                <a:ext cx="2359" cy="63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33813" name="Group 21"/>
            <p:cNvGrpSpPr>
              <a:grpSpLocks/>
            </p:cNvGrpSpPr>
            <p:nvPr/>
          </p:nvGrpSpPr>
          <p:grpSpPr bwMode="auto">
            <a:xfrm>
              <a:off x="2199" y="2432"/>
              <a:ext cx="1044" cy="317"/>
              <a:chOff x="1746" y="2341"/>
              <a:chExt cx="2359" cy="635"/>
            </a:xfrm>
          </p:grpSpPr>
          <p:pic>
            <p:nvPicPr>
              <p:cNvPr id="33814" name="Picture 2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91" y="2387"/>
                <a:ext cx="2292" cy="5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3815" name="Rectangle 23"/>
              <p:cNvSpPr>
                <a:spLocks noChangeArrowheads="1"/>
              </p:cNvSpPr>
              <p:nvPr/>
            </p:nvSpPr>
            <p:spPr bwMode="auto">
              <a:xfrm>
                <a:off x="1746" y="2341"/>
                <a:ext cx="2359" cy="63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1757364" y="4349354"/>
            <a:ext cx="5551487" cy="6583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宋体" charset="0"/>
                <a:ea typeface="宋体" charset="0"/>
                <a:cs typeface="宋体" charset="0"/>
              </a:rPr>
              <a:t>做一样多的功，所用时间不同。</a:t>
            </a:r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863600" y="2328862"/>
            <a:ext cx="53975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甲</a:t>
            </a: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7956550" y="2275285"/>
            <a:ext cx="53975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110991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68" name="Group 28"/>
          <p:cNvGrpSpPr>
            <a:grpSpLocks/>
          </p:cNvGrpSpPr>
          <p:nvPr/>
        </p:nvGrpSpPr>
        <p:grpSpPr bwMode="auto">
          <a:xfrm>
            <a:off x="1241630" y="906565"/>
            <a:ext cx="6769100" cy="2947988"/>
            <a:chOff x="793" y="1162"/>
            <a:chExt cx="4264" cy="2476"/>
          </a:xfrm>
        </p:grpSpPr>
        <p:pic>
          <p:nvPicPr>
            <p:cNvPr id="35864" name="Picture 24" descr="t9-2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1162"/>
              <a:ext cx="4127" cy="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5865" name="Group 25"/>
            <p:cNvGrpSpPr>
              <a:grpSpLocks/>
            </p:cNvGrpSpPr>
            <p:nvPr/>
          </p:nvGrpSpPr>
          <p:grpSpPr bwMode="auto">
            <a:xfrm>
              <a:off x="793" y="1252"/>
              <a:ext cx="1105" cy="1724"/>
              <a:chOff x="748" y="572"/>
              <a:chExt cx="1105" cy="1724"/>
            </a:xfrm>
          </p:grpSpPr>
          <p:pic>
            <p:nvPicPr>
              <p:cNvPr id="35866" name="Picture 2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17" y="572"/>
                <a:ext cx="936" cy="17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867" name="Rectangle 27"/>
              <p:cNvSpPr>
                <a:spLocks noChangeArrowheads="1"/>
              </p:cNvSpPr>
              <p:nvPr/>
            </p:nvSpPr>
            <p:spPr bwMode="auto">
              <a:xfrm>
                <a:off x="748" y="572"/>
                <a:ext cx="227" cy="13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</p:grpSp>
      <p:pic>
        <p:nvPicPr>
          <p:cNvPr id="35843" name="Picture 3" descr="t9-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118" y="907756"/>
            <a:ext cx="6551613" cy="292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5852" name="Group 12"/>
          <p:cNvGrpSpPr>
            <a:grpSpLocks/>
          </p:cNvGrpSpPr>
          <p:nvPr/>
        </p:nvGrpSpPr>
        <p:grpSpPr bwMode="auto">
          <a:xfrm>
            <a:off x="3616530" y="3229475"/>
            <a:ext cx="1657350" cy="378619"/>
            <a:chOff x="1746" y="2341"/>
            <a:chExt cx="2359" cy="635"/>
          </a:xfrm>
        </p:grpSpPr>
        <p:pic>
          <p:nvPicPr>
            <p:cNvPr id="35850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1" y="2387"/>
              <a:ext cx="2292" cy="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>
              <a:off x="1746" y="2341"/>
              <a:ext cx="2359" cy="63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1313067" y="3121128"/>
            <a:ext cx="1296988" cy="7560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6066042" y="3121128"/>
            <a:ext cx="1296988" cy="75604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35859" name="Group 19"/>
          <p:cNvGrpSpPr>
            <a:grpSpLocks/>
          </p:cNvGrpSpPr>
          <p:nvPr/>
        </p:nvGrpSpPr>
        <p:grpSpPr bwMode="auto">
          <a:xfrm>
            <a:off x="1241631" y="1014912"/>
            <a:ext cx="1754187" cy="2052638"/>
            <a:chOff x="748" y="572"/>
            <a:chExt cx="1105" cy="1724"/>
          </a:xfrm>
        </p:grpSpPr>
        <p:pic>
          <p:nvPicPr>
            <p:cNvPr id="35857" name="Picture 1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7" y="572"/>
              <a:ext cx="936" cy="17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858" name="Rectangle 18"/>
            <p:cNvSpPr>
              <a:spLocks noChangeArrowheads="1"/>
            </p:cNvSpPr>
            <p:nvPr/>
          </p:nvSpPr>
          <p:spPr bwMode="auto">
            <a:xfrm>
              <a:off x="748" y="572"/>
              <a:ext cx="227" cy="1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5847" name="Group 7"/>
          <p:cNvGrpSpPr>
            <a:grpSpLocks/>
          </p:cNvGrpSpPr>
          <p:nvPr/>
        </p:nvGrpSpPr>
        <p:grpSpPr bwMode="auto">
          <a:xfrm>
            <a:off x="954292" y="3229475"/>
            <a:ext cx="2160588" cy="485775"/>
            <a:chOff x="2925" y="3249"/>
            <a:chExt cx="2359" cy="635"/>
          </a:xfrm>
        </p:grpSpPr>
        <p:pic>
          <p:nvPicPr>
            <p:cNvPr id="35848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3294"/>
              <a:ext cx="2268" cy="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2925" y="3249"/>
              <a:ext cx="2359" cy="63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35846" name="Group 6"/>
          <p:cNvGrpSpPr>
            <a:grpSpLocks/>
          </p:cNvGrpSpPr>
          <p:nvPr/>
        </p:nvGrpSpPr>
        <p:grpSpPr bwMode="auto">
          <a:xfrm>
            <a:off x="5778706" y="3229475"/>
            <a:ext cx="2160587" cy="485775"/>
            <a:chOff x="2925" y="3249"/>
            <a:chExt cx="2359" cy="635"/>
          </a:xfrm>
        </p:grpSpPr>
        <p:pic>
          <p:nvPicPr>
            <p:cNvPr id="35844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" y="3294"/>
              <a:ext cx="2268" cy="5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2925" y="3249"/>
              <a:ext cx="2359" cy="63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601670" y="4101920"/>
            <a:ext cx="6315075" cy="65833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800" b="1">
                <a:solidFill>
                  <a:srgbClr val="000000"/>
                </a:solidFill>
                <a:latin typeface="宋体" charset="0"/>
                <a:ea typeface="宋体" charset="0"/>
                <a:cs typeface="宋体" charset="0"/>
              </a:rPr>
              <a:t>在相同的时间内，做功多少不一样。</a:t>
            </a:r>
          </a:p>
        </p:txBody>
      </p:sp>
      <p:sp>
        <p:nvSpPr>
          <p:cNvPr id="6" name="圆角矩形 5"/>
          <p:cNvSpPr>
            <a:spLocks noChangeArrowheads="1"/>
          </p:cNvSpPr>
          <p:nvPr/>
        </p:nvSpPr>
        <p:spPr bwMode="auto">
          <a:xfrm>
            <a:off x="2051720" y="231490"/>
            <a:ext cx="5012912" cy="594383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kumimoji="1" lang="zh-CN" altLang="en-US" sz="2800" b="1" dirty="0">
                <a:solidFill>
                  <a:srgbClr val="000000"/>
                </a:solidFill>
                <a:latin typeface="Times New Roman" charset="0"/>
              </a:rPr>
              <a:t>人与起重机，哪个做功快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Times New Roman" charset="0"/>
              </a:rPr>
              <a:t>？</a:t>
            </a:r>
            <a:endParaRPr kumimoji="1" lang="zh-CN" altLang="en-US" sz="2800" b="1" dirty="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846342" y="1851921"/>
            <a:ext cx="53975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甲</a:t>
            </a:r>
          </a:p>
        </p:txBody>
      </p:sp>
      <p:sp>
        <p:nvSpPr>
          <p:cNvPr id="35872" name="Text Box 32"/>
          <p:cNvSpPr txBox="1">
            <a:spLocks noChangeArrowheads="1"/>
          </p:cNvSpPr>
          <p:nvPr/>
        </p:nvSpPr>
        <p:spPr bwMode="auto">
          <a:xfrm>
            <a:off x="7939292" y="1798344"/>
            <a:ext cx="539750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乙</a:t>
            </a:r>
          </a:p>
        </p:txBody>
      </p:sp>
    </p:spTree>
    <p:extLst>
      <p:ext uri="{BB962C8B-B14F-4D97-AF65-F5344CB8AC3E}">
        <p14:creationId xmlns:p14="http://schemas.microsoft.com/office/powerpoint/2010/main" val="3001709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21549" y="591530"/>
            <a:ext cx="508556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kumimoji="1" lang="zh-CN" altLang="en-US" sz="3200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一、</a:t>
            </a:r>
            <a:r>
              <a:rPr kumimoji="1" lang="zh-CN" altLang="en-US" sz="32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比较做功快慢</a:t>
            </a:r>
            <a:r>
              <a:rPr kumimoji="1" lang="zh-CN" altLang="en-US" sz="32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的</a:t>
            </a:r>
            <a:r>
              <a:rPr kumimoji="1" lang="zh-CN" altLang="en-US" sz="32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方法： </a:t>
            </a:r>
            <a:endParaRPr kumimoji="1" lang="zh-CN" altLang="en-US" sz="3200" b="1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881590" y="1671650"/>
            <a:ext cx="70657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kumimoji="1" lang="zh-CN" altLang="en-US" sz="28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方法一： </a:t>
            </a:r>
            <a:r>
              <a:rPr kumimoji="1" lang="en-US" altLang="zh-CN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W</a:t>
            </a:r>
            <a:r>
              <a:rPr kumimoji="1"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甲</a:t>
            </a:r>
            <a:r>
              <a:rPr kumimoji="1" lang="en-US" altLang="zh-CN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=</a:t>
            </a:r>
            <a:r>
              <a:rPr kumimoji="1" lang="en-US" altLang="zh-CN" sz="2800" b="1" i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W</a:t>
            </a:r>
            <a:r>
              <a:rPr kumimoji="1"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乙</a:t>
            </a:r>
            <a:r>
              <a:rPr kumimoji="1"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时</a:t>
            </a:r>
            <a:r>
              <a:rPr kumimoji="1" lang="zh-CN" altLang="en-US" sz="28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，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用时短的则做</a:t>
            </a:r>
            <a:r>
              <a:rPr kumimoji="1" lang="zh-CN" altLang="en-US" sz="28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功快；</a:t>
            </a:r>
            <a:endParaRPr kumimoji="1" lang="zh-CN" altLang="en-US" sz="2800" b="1" baseline="-25000" dirty="0">
              <a:solidFill>
                <a:srgbClr val="00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81591" y="2616755"/>
            <a:ext cx="71557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kumimoji="1" lang="zh-CN" altLang="en-US" sz="28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方法二： </a:t>
            </a:r>
            <a:r>
              <a:rPr kumimoji="1" lang="en-US" altLang="zh-CN" sz="2800" b="1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t</a:t>
            </a:r>
            <a:r>
              <a:rPr kumimoji="1"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甲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=</a:t>
            </a:r>
            <a:r>
              <a:rPr kumimoji="1" lang="en-US" altLang="zh-CN" sz="2800" b="1" i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t</a:t>
            </a:r>
            <a:r>
              <a:rPr kumimoji="1" lang="zh-CN" altLang="en-US" sz="2800" b="1" baseline="-25000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乙</a:t>
            </a:r>
            <a:r>
              <a:rPr kumimoji="1"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时</a:t>
            </a:r>
            <a:r>
              <a:rPr kumimoji="1" lang="zh-CN" altLang="en-US" sz="28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，做功多的则做功快。</a:t>
            </a:r>
          </a:p>
        </p:txBody>
      </p:sp>
    </p:spTree>
    <p:extLst>
      <p:ext uri="{BB962C8B-B14F-4D97-AF65-F5344CB8AC3E}">
        <p14:creationId xmlns:p14="http://schemas.microsoft.com/office/powerpoint/2010/main" val="739836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>
            <a:spLocks noChangeArrowheads="1"/>
          </p:cNvSpPr>
          <p:nvPr/>
        </p:nvSpPr>
        <p:spPr bwMode="auto">
          <a:xfrm>
            <a:off x="1421650" y="3831890"/>
            <a:ext cx="6345705" cy="1035115"/>
          </a:xfrm>
          <a:prstGeom prst="roundRect">
            <a:avLst>
              <a:gd name="adj" fmla="val 8579"/>
            </a:avLst>
          </a:prstGeom>
          <a:noFill/>
          <a:ln w="25400">
            <a:noFill/>
            <a:round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</a:pPr>
            <a:r>
              <a:rPr kumimoji="1" lang="zh-CN" altLang="en-US" sz="2800" b="1" dirty="0" smtClean="0">
                <a:solidFill>
                  <a:srgbClr val="000000"/>
                </a:solidFill>
                <a:latin typeface="Times New Roman" charset="0"/>
              </a:rPr>
              <a:t>若时间和做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charset="0"/>
              </a:rPr>
              <a:t>功都不相同，怎样去比较做</a:t>
            </a:r>
            <a:r>
              <a:rPr kumimoji="1" lang="zh-CN" altLang="en-US" sz="2800" b="1" dirty="0" smtClean="0">
                <a:solidFill>
                  <a:srgbClr val="000000"/>
                </a:solidFill>
                <a:latin typeface="Times New Roman" charset="0"/>
              </a:rPr>
              <a:t>功的快慢呢？</a:t>
            </a:r>
            <a:endParaRPr kumimoji="1" lang="en-US" altLang="zh-CN" sz="2800" b="1" dirty="0">
              <a:solidFill>
                <a:srgbClr val="000000"/>
              </a:solidFill>
            </a:endParaRPr>
          </a:p>
        </p:txBody>
      </p:sp>
      <p:grpSp>
        <p:nvGrpSpPr>
          <p:cNvPr id="36886" name="Group 22"/>
          <p:cNvGrpSpPr>
            <a:grpSpLocks/>
          </p:cNvGrpSpPr>
          <p:nvPr/>
        </p:nvGrpSpPr>
        <p:grpSpPr bwMode="auto">
          <a:xfrm>
            <a:off x="836585" y="411510"/>
            <a:ext cx="7020780" cy="3060340"/>
            <a:chOff x="657" y="1389"/>
            <a:chExt cx="3947" cy="1996"/>
          </a:xfrm>
        </p:grpSpPr>
        <p:pic>
          <p:nvPicPr>
            <p:cNvPr id="36876" name="Picture 12" descr="两种机械比较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" y="1389"/>
              <a:ext cx="3538" cy="17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6879" name="Group 15"/>
            <p:cNvGrpSpPr>
              <a:grpSpLocks/>
            </p:cNvGrpSpPr>
            <p:nvPr/>
          </p:nvGrpSpPr>
          <p:grpSpPr bwMode="auto">
            <a:xfrm>
              <a:off x="657" y="3022"/>
              <a:ext cx="1225" cy="363"/>
              <a:chOff x="1701" y="1842"/>
              <a:chExt cx="2358" cy="636"/>
            </a:xfrm>
          </p:grpSpPr>
          <p:pic>
            <p:nvPicPr>
              <p:cNvPr id="36877" name="Picture 1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58" y="1887"/>
                <a:ext cx="2244" cy="54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878" name="Rectangle 14"/>
              <p:cNvSpPr>
                <a:spLocks noChangeArrowheads="1"/>
              </p:cNvSpPr>
              <p:nvPr/>
            </p:nvSpPr>
            <p:spPr bwMode="auto">
              <a:xfrm>
                <a:off x="1701" y="1842"/>
                <a:ext cx="2358" cy="636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36882" name="Group 18"/>
            <p:cNvGrpSpPr>
              <a:grpSpLocks/>
            </p:cNvGrpSpPr>
            <p:nvPr/>
          </p:nvGrpSpPr>
          <p:grpSpPr bwMode="auto">
            <a:xfrm>
              <a:off x="3288" y="3022"/>
              <a:ext cx="1269" cy="363"/>
              <a:chOff x="1701" y="1842"/>
              <a:chExt cx="2358" cy="630"/>
            </a:xfrm>
          </p:grpSpPr>
          <p:pic>
            <p:nvPicPr>
              <p:cNvPr id="36880" name="Picture 1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5" y="1848"/>
                <a:ext cx="2310" cy="62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881" name="Rectangle 17"/>
              <p:cNvSpPr>
                <a:spLocks noChangeArrowheads="1"/>
              </p:cNvSpPr>
              <p:nvPr/>
            </p:nvSpPr>
            <p:spPr bwMode="auto">
              <a:xfrm>
                <a:off x="1701" y="1842"/>
                <a:ext cx="2358" cy="59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36883" name="Group 19"/>
            <p:cNvGrpSpPr>
              <a:grpSpLocks/>
            </p:cNvGrpSpPr>
            <p:nvPr/>
          </p:nvGrpSpPr>
          <p:grpSpPr bwMode="auto">
            <a:xfrm>
              <a:off x="2064" y="3022"/>
              <a:ext cx="1044" cy="318"/>
              <a:chOff x="1746" y="2341"/>
              <a:chExt cx="2359" cy="635"/>
            </a:xfrm>
          </p:grpSpPr>
          <p:pic>
            <p:nvPicPr>
              <p:cNvPr id="36884" name="Picture 2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91" y="2387"/>
                <a:ext cx="2292" cy="55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885" name="Rectangle 21"/>
              <p:cNvSpPr>
                <a:spLocks noChangeArrowheads="1"/>
              </p:cNvSpPr>
              <p:nvPr/>
            </p:nvSpPr>
            <p:spPr bwMode="auto">
              <a:xfrm>
                <a:off x="1746" y="2341"/>
                <a:ext cx="2359" cy="635"/>
              </a:xfrm>
              <a:prstGeom prst="rect">
                <a:avLst/>
              </a:prstGeom>
              <a:noFill/>
              <a:ln w="2857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2343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791580" y="816555"/>
            <a:ext cx="7020780" cy="1112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120000"/>
              </a:lnSpc>
            </a:pPr>
            <a:r>
              <a:rPr kumimoji="1" lang="en-US" altLang="zh-CN" sz="2800" b="1" dirty="0">
                <a:latin typeface="宋体"/>
                <a:ea typeface="宋体"/>
                <a:cs typeface="宋体"/>
              </a:rPr>
              <a:t>1</a:t>
            </a:r>
            <a:r>
              <a:rPr kumimoji="1" lang="zh-CN" altLang="en-US" sz="2800" b="1" dirty="0">
                <a:latin typeface="宋体"/>
                <a:ea typeface="宋体"/>
                <a:cs typeface="宋体"/>
              </a:rPr>
              <a:t>．</a:t>
            </a:r>
            <a:r>
              <a:rPr kumimoji="1"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功</a:t>
            </a:r>
            <a:r>
              <a:rPr kumimoji="1" lang="zh-CN" altLang="en-US" sz="2800" b="1" dirty="0">
                <a:latin typeface="宋体"/>
                <a:ea typeface="宋体"/>
                <a:cs typeface="宋体"/>
              </a:rPr>
              <a:t>与</a:t>
            </a:r>
            <a:r>
              <a:rPr kumimoji="1"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时间之比</a:t>
            </a:r>
            <a:r>
              <a:rPr kumimoji="1" lang="zh-CN" altLang="en-US" sz="2800" b="1" dirty="0">
                <a:latin typeface="宋体"/>
                <a:ea typeface="宋体"/>
                <a:cs typeface="宋体"/>
              </a:rPr>
              <a:t>叫做</a:t>
            </a:r>
            <a:r>
              <a:rPr kumimoji="1" lang="zh-CN" altLang="en-US" sz="2800" b="1" dirty="0" smtClean="0">
                <a:latin typeface="宋体"/>
                <a:ea typeface="宋体"/>
                <a:cs typeface="宋体"/>
              </a:rPr>
              <a:t>功率</a:t>
            </a:r>
            <a:r>
              <a:rPr kumimoji="1" lang="zh-CN" altLang="en-US" sz="2800" dirty="0" smtClean="0">
                <a:latin typeface="宋体"/>
                <a:ea typeface="宋体"/>
                <a:cs typeface="宋体"/>
              </a:rPr>
              <a:t>。（符号为</a:t>
            </a:r>
            <a:r>
              <a:rPr lang="en-US" altLang="zh-CN" sz="2800" i="1" dirty="0" smtClean="0">
                <a:latin typeface="宋体"/>
                <a:ea typeface="宋体"/>
                <a:cs typeface="宋体"/>
              </a:rPr>
              <a:t>P</a:t>
            </a:r>
            <a:r>
              <a:rPr kumimoji="1" lang="zh-CN" altLang="en-US" sz="2800" dirty="0" smtClean="0">
                <a:latin typeface="宋体"/>
                <a:ea typeface="宋体"/>
                <a:cs typeface="宋体"/>
              </a:rPr>
              <a:t>）</a:t>
            </a:r>
            <a:endParaRPr kumimoji="1" lang="zh-CN" altLang="en-US" sz="2800" b="1" dirty="0">
              <a:latin typeface="宋体"/>
              <a:ea typeface="宋体"/>
              <a:cs typeface="宋体"/>
            </a:endParaRPr>
          </a:p>
          <a:p>
            <a:pPr algn="l" eaLnBrk="1" hangingPunct="1">
              <a:lnSpc>
                <a:spcPct val="120000"/>
              </a:lnSpc>
            </a:pPr>
            <a:r>
              <a:rPr kumimoji="1" lang="zh-CN" altLang="en-US" sz="2800" b="1" dirty="0">
                <a:latin typeface="宋体"/>
                <a:ea typeface="宋体"/>
                <a:cs typeface="宋体"/>
              </a:rPr>
              <a:t>   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791580" y="2256715"/>
            <a:ext cx="21595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kumimoji="1" lang="en-US" altLang="zh-CN" sz="2800" b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2</a:t>
            </a:r>
            <a:r>
              <a:rPr kumimoji="1" lang="zh-CN" altLang="en-US" sz="2800" b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．</a:t>
            </a:r>
            <a:r>
              <a:rPr kumimoji="1" lang="zh-CN" altLang="en-US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表达式：</a:t>
            </a:r>
            <a:endParaRPr kumimoji="1" lang="zh-CN" altLang="en-US" sz="2800" b="1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41530" y="231490"/>
            <a:ext cx="23034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二</a:t>
            </a:r>
            <a:r>
              <a:rPr lang="zh-CN" altLang="en-US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、</a:t>
            </a:r>
            <a:r>
              <a:rPr lang="zh-CN" altLang="en-US" sz="2800" b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功率</a:t>
            </a:r>
          </a:p>
        </p:txBody>
      </p:sp>
      <p:graphicFrame>
        <p:nvGraphicFramePr>
          <p:cNvPr id="6200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145179"/>
              </p:ext>
            </p:extLst>
          </p:nvPr>
        </p:nvGraphicFramePr>
        <p:xfrm>
          <a:off x="3041830" y="2121700"/>
          <a:ext cx="1403350" cy="9901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公式" r:id="rId3" imgW="495000" imgH="406080" progId="Equation.3">
                  <p:embed/>
                </p:oleObj>
              </mc:Choice>
              <mc:Fallback>
                <p:oleObj name="公式" r:id="rId3" imgW="495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830" y="2121700"/>
                        <a:ext cx="1403350" cy="99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91580" y="3291830"/>
            <a:ext cx="2430270" cy="48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algn="l" eaLnBrk="1" hangingPunct="1">
              <a:lnSpc>
                <a:spcPct val="90000"/>
              </a:lnSpc>
            </a:pPr>
            <a:r>
              <a:rPr kumimoji="1" lang="en-US" altLang="zh-CN" sz="2800" b="1" dirty="0">
                <a:latin typeface="宋体"/>
                <a:ea typeface="宋体"/>
                <a:cs typeface="宋体"/>
              </a:rPr>
              <a:t>3</a:t>
            </a:r>
            <a:r>
              <a:rPr kumimoji="1" lang="zh-CN" altLang="en-US" sz="2800" b="1" dirty="0">
                <a:latin typeface="宋体"/>
                <a:ea typeface="宋体"/>
                <a:cs typeface="宋体"/>
              </a:rPr>
              <a:t>．国际单位：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286635" y="4056915"/>
            <a:ext cx="6345705" cy="67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lnSpc>
                <a:spcPct val="120000"/>
              </a:lnSpc>
            </a:pPr>
            <a:r>
              <a:rPr kumimoji="1" lang="zh-CN" altLang="en-US" sz="2800" b="1" dirty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常用单位：</a:t>
            </a:r>
            <a:r>
              <a:rPr kumimoji="1" lang="en-US" altLang="zh-CN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1kW = 10</a:t>
            </a:r>
            <a:r>
              <a:rPr kumimoji="1" lang="en-US" altLang="zh-CN" sz="2800" b="1" baseline="300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3</a:t>
            </a:r>
            <a:r>
              <a:rPr kumimoji="1" lang="en-US" altLang="zh-CN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W</a:t>
            </a:r>
            <a:r>
              <a:rPr kumimoji="1" lang="en-US" altLang="zh-CN" sz="28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    </a:t>
            </a:r>
            <a:r>
              <a:rPr kumimoji="1" lang="en-US" altLang="zh-CN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1MW = 10</a:t>
            </a:r>
            <a:r>
              <a:rPr kumimoji="1" lang="en-US" altLang="zh-CN" sz="2800" b="1" baseline="30000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6</a:t>
            </a:r>
            <a:r>
              <a:rPr kumimoji="1" lang="en-US" altLang="zh-CN" sz="2800" b="1" dirty="0" smtClean="0">
                <a:solidFill>
                  <a:schemeClr val="tx1"/>
                </a:solidFill>
                <a:latin typeface="宋体"/>
                <a:ea typeface="宋体"/>
                <a:cs typeface="宋体"/>
              </a:rPr>
              <a:t>W</a:t>
            </a:r>
            <a:endParaRPr kumimoji="1" lang="zh-CN" altLang="en-US" sz="2800" b="1" dirty="0">
              <a:solidFill>
                <a:schemeClr val="tx1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3176844" y="3291830"/>
            <a:ext cx="28803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瓦</a:t>
            </a:r>
            <a:r>
              <a:rPr lang="zh-CN" altLang="en-US" sz="2800" b="1" dirty="0" smtClean="0">
                <a:solidFill>
                  <a:srgbClr val="FF0000"/>
                </a:solidFill>
                <a:latin typeface="宋体"/>
                <a:ea typeface="宋体"/>
                <a:cs typeface="宋体"/>
              </a:rPr>
              <a:t>特（简称瓦）</a:t>
            </a:r>
            <a:endParaRPr lang="zh-CN" altLang="en-US" sz="2800" b="1" dirty="0">
              <a:solidFill>
                <a:srgbClr val="FF0000"/>
              </a:solidFill>
              <a:latin typeface="宋体"/>
              <a:ea typeface="宋体"/>
              <a:cs typeface="宋体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86635" y="1536635"/>
            <a:ext cx="55707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800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数值上等于单位时间内所做的功。</a:t>
            </a:r>
            <a:endParaRPr lang="zh-CN" alt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544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/>
      <p:bldP spid="3" grpId="0"/>
      <p:bldP spid="10" grpId="0"/>
      <p:bldP spid="49178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2"/>
          <p:cNvSpPr txBox="1">
            <a:spLocks noChangeArrowheads="1"/>
          </p:cNvSpPr>
          <p:nvPr/>
        </p:nvSpPr>
        <p:spPr bwMode="auto">
          <a:xfrm>
            <a:off x="3311860" y="231490"/>
            <a:ext cx="5580620" cy="473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kumimoji="1" lang="zh-CN" altLang="en-US" sz="2800" b="1" dirty="0" smtClean="0">
                <a:latin typeface="Times New Roman" charset="0"/>
              </a:rPr>
              <a:t>在瓦特之</a:t>
            </a:r>
            <a:r>
              <a:rPr kumimoji="1" lang="zh-CN" altLang="en-US" sz="2800" b="1" dirty="0">
                <a:latin typeface="Times New Roman" charset="0"/>
              </a:rPr>
              <a:t>前，已经有纽科门发明的蒸汽机，但是消耗大而效率低，瓦特花了</a:t>
            </a:r>
            <a:r>
              <a:rPr kumimoji="1" lang="en-US" altLang="zh-CN" sz="2800" b="1" dirty="0">
                <a:latin typeface="Times New Roman" charset="0"/>
              </a:rPr>
              <a:t>10</a:t>
            </a:r>
            <a:r>
              <a:rPr kumimoji="1" lang="zh-CN" altLang="en-US" sz="2800" b="1" dirty="0">
                <a:latin typeface="Times New Roman" charset="0"/>
              </a:rPr>
              <a:t>年时间，研制出精巧实用的新型蒸汽机，由此把英国带入了工业革命。无论是冶金、矿山、纺织还是交通运输，都开始使用蒸汽机来替代人和牲畜，为了纪念瓦特这位伟大的发明家，人们把常用的功率单位定为瓦特，简称瓦。</a:t>
            </a:r>
          </a:p>
        </p:txBody>
      </p:sp>
      <p:pic>
        <p:nvPicPr>
          <p:cNvPr id="41988" name="Picture 3" descr="w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9" y="519113"/>
            <a:ext cx="2909887" cy="2646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395288" y="3436144"/>
            <a:ext cx="2663825" cy="93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0"/>
              </a:defRPr>
            </a:lvl9pPr>
          </a:lstStyle>
          <a:p>
            <a:pPr eaLnBrk="1" hangingPunct="1">
              <a:lnSpc>
                <a:spcPct val="115000"/>
              </a:lnSpc>
            </a:pPr>
            <a:r>
              <a:rPr kumimoji="1" lang="zh-CN" altLang="en-US" sz="2400" b="1" dirty="0">
                <a:latin typeface="Times New Roman" charset="0"/>
              </a:rPr>
              <a:t>瓦特 </a:t>
            </a:r>
            <a:r>
              <a:rPr kumimoji="1" lang="en-US" altLang="zh-CN" sz="2400" b="1" dirty="0">
                <a:latin typeface="Times New Roman" charset="0"/>
              </a:rPr>
              <a:t>James Watt</a:t>
            </a:r>
          </a:p>
          <a:p>
            <a:pPr eaLnBrk="1" hangingPunct="1">
              <a:lnSpc>
                <a:spcPct val="115000"/>
              </a:lnSpc>
            </a:pPr>
            <a:r>
              <a:rPr kumimoji="1" lang="zh-CN" altLang="en-US" sz="2400" b="1" dirty="0">
                <a:latin typeface="Times New Roman" charset="0"/>
              </a:rPr>
              <a:t>英国  </a:t>
            </a:r>
            <a:r>
              <a:rPr kumimoji="1" lang="en-US" altLang="zh-CN" sz="2400" b="1" dirty="0">
                <a:latin typeface="Times New Roman" charset="0"/>
              </a:rPr>
              <a:t>1736</a:t>
            </a:r>
            <a:r>
              <a:rPr kumimoji="1" lang="zh-CN" altLang="en-US" sz="2400" b="1" dirty="0">
                <a:latin typeface="Times New Roman" charset="0"/>
              </a:rPr>
              <a:t>－</a:t>
            </a:r>
            <a:r>
              <a:rPr kumimoji="1" lang="en-US" altLang="zh-CN" sz="2400" b="1" dirty="0">
                <a:latin typeface="Times New Roman" charset="0"/>
              </a:rPr>
              <a:t>1819</a:t>
            </a:r>
            <a:endParaRPr kumimoji="1" lang="zh-CN" altLang="en-US" sz="2400" b="1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96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961710" y="4101920"/>
            <a:ext cx="5614237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000000"/>
                </a:solidFill>
                <a:latin typeface="Times New Roman" charset="0"/>
              </a:rPr>
              <a:t>70 </a:t>
            </a:r>
            <a:r>
              <a:rPr kumimoji="1" lang="en-US" altLang="zh-CN" sz="2800" b="1" dirty="0">
                <a:solidFill>
                  <a:srgbClr val="000000"/>
                </a:solidFill>
                <a:latin typeface="Times New Roman" charset="0"/>
              </a:rPr>
              <a:t>W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charset="0"/>
              </a:rPr>
              <a:t>表示：在</a:t>
            </a:r>
            <a:r>
              <a:rPr kumimoji="1" lang="en-US" altLang="zh-CN" sz="2800" b="1" dirty="0">
                <a:solidFill>
                  <a:srgbClr val="000000"/>
                </a:solidFill>
                <a:latin typeface="Times New Roman" charset="0"/>
              </a:rPr>
              <a:t>1 s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charset="0"/>
              </a:rPr>
              <a:t>内做了</a:t>
            </a:r>
            <a:r>
              <a:rPr kumimoji="1" lang="en-US" altLang="zh-CN" sz="2800" b="1" dirty="0">
                <a:solidFill>
                  <a:srgbClr val="000000"/>
                </a:solidFill>
                <a:latin typeface="Times New Roman" charset="0"/>
              </a:rPr>
              <a:t>70 J</a:t>
            </a:r>
            <a:r>
              <a:rPr kumimoji="1" lang="zh-CN" altLang="en-US" sz="2800" b="1" dirty="0">
                <a:solidFill>
                  <a:srgbClr val="000000"/>
                </a:solidFill>
                <a:latin typeface="Times New Roman" charset="0"/>
              </a:rPr>
              <a:t>的功。</a:t>
            </a:r>
          </a:p>
        </p:txBody>
      </p:sp>
      <p:sp>
        <p:nvSpPr>
          <p:cNvPr id="6" name="圆角矩形 5"/>
          <p:cNvSpPr>
            <a:spLocks noChangeArrowheads="1"/>
          </p:cNvSpPr>
          <p:nvPr/>
        </p:nvSpPr>
        <p:spPr bwMode="auto">
          <a:xfrm>
            <a:off x="1466655" y="321500"/>
            <a:ext cx="6156325" cy="513159"/>
          </a:xfrm>
          <a:prstGeom prst="roundRect">
            <a:avLst>
              <a:gd name="adj" fmla="val 16667"/>
            </a:avLst>
          </a:prstGeom>
          <a:noFill/>
          <a:ln w="25400">
            <a:noFill/>
            <a:round/>
            <a:headEnd/>
            <a:tailEnd/>
          </a:ln>
        </p:spPr>
        <p:txBody>
          <a:bodyPr anchor="ctr"/>
          <a:lstStyle/>
          <a:p>
            <a:r>
              <a:rPr kumimoji="1" lang="zh-CN" altLang="en-US" sz="32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功率</a:t>
            </a:r>
            <a:r>
              <a:rPr kumimoji="1" lang="en-US" altLang="zh-CN" sz="3200" b="1" dirty="0" smtClean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70W</a:t>
            </a:r>
            <a:r>
              <a:rPr kumimoji="1" lang="zh-CN" altLang="en-US" sz="3200" b="1" dirty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表示什么物理意义？</a:t>
            </a:r>
          </a:p>
        </p:txBody>
      </p:sp>
      <p:graphicFrame>
        <p:nvGraphicFramePr>
          <p:cNvPr id="22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305813"/>
              </p:ext>
            </p:extLst>
          </p:nvPr>
        </p:nvGraphicFramePr>
        <p:xfrm>
          <a:off x="3446875" y="1401620"/>
          <a:ext cx="1800200" cy="1270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公式" r:id="rId3" imgW="495000" imgH="406080" progId="Equation.3">
                  <p:embed/>
                </p:oleObj>
              </mc:Choice>
              <mc:Fallback>
                <p:oleObj name="公式" r:id="rId3" imgW="49500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875" y="1401620"/>
                        <a:ext cx="1800200" cy="1270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" name="Group 33"/>
          <p:cNvGrpSpPr>
            <a:grpSpLocks/>
          </p:cNvGrpSpPr>
          <p:nvPr/>
        </p:nvGrpSpPr>
        <p:grpSpPr bwMode="auto">
          <a:xfrm>
            <a:off x="5337085" y="1266605"/>
            <a:ext cx="1943100" cy="519113"/>
            <a:chOff x="3402" y="2218"/>
            <a:chExt cx="1224" cy="327"/>
          </a:xfrm>
        </p:grpSpPr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3402" y="2422"/>
              <a:ext cx="5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3992" y="2218"/>
              <a:ext cx="63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0000"/>
                  </a:solidFill>
                  <a:latin typeface="Times New Roman" charset="0"/>
                </a:rPr>
                <a:t>焦耳</a:t>
              </a:r>
            </a:p>
          </p:txBody>
        </p:sp>
      </p:grpSp>
      <p:grpSp>
        <p:nvGrpSpPr>
          <p:cNvPr id="26" name="Group 28"/>
          <p:cNvGrpSpPr>
            <a:grpSpLocks/>
          </p:cNvGrpSpPr>
          <p:nvPr/>
        </p:nvGrpSpPr>
        <p:grpSpPr bwMode="auto">
          <a:xfrm>
            <a:off x="5382090" y="2166705"/>
            <a:ext cx="1657350" cy="519112"/>
            <a:chOff x="3425" y="2591"/>
            <a:chExt cx="1044" cy="327"/>
          </a:xfrm>
        </p:grpSpPr>
        <p:sp>
          <p:nvSpPr>
            <p:cNvPr id="27" name="Text Box 23"/>
            <p:cNvSpPr txBox="1">
              <a:spLocks noChangeArrowheads="1"/>
            </p:cNvSpPr>
            <p:nvPr/>
          </p:nvSpPr>
          <p:spPr bwMode="auto">
            <a:xfrm>
              <a:off x="3970" y="2591"/>
              <a:ext cx="49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0000"/>
                  </a:solidFill>
                  <a:latin typeface="Times New Roman" charset="0"/>
                </a:rPr>
                <a:t>秒</a:t>
              </a:r>
            </a:p>
          </p:txBody>
        </p:sp>
        <p:sp>
          <p:nvSpPr>
            <p:cNvPr id="28" name="Line 24"/>
            <p:cNvSpPr>
              <a:spLocks noChangeShapeType="1"/>
            </p:cNvSpPr>
            <p:nvPr/>
          </p:nvSpPr>
          <p:spPr bwMode="auto">
            <a:xfrm>
              <a:off x="3425" y="2750"/>
              <a:ext cx="5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>
                <a:ln>
                  <a:solidFill>
                    <a:srgbClr val="000000"/>
                  </a:solidFill>
                </a:ln>
              </a:endParaRPr>
            </a:p>
          </p:txBody>
        </p:sp>
      </p:grpSp>
      <p:grpSp>
        <p:nvGrpSpPr>
          <p:cNvPr id="29" name="Group 35"/>
          <p:cNvGrpSpPr>
            <a:grpSpLocks/>
          </p:cNvGrpSpPr>
          <p:nvPr/>
        </p:nvGrpSpPr>
        <p:grpSpPr bwMode="auto">
          <a:xfrm rot="16200000">
            <a:off x="1994867" y="1098424"/>
            <a:ext cx="519112" cy="1844168"/>
            <a:chOff x="1697" y="1716"/>
            <a:chExt cx="327" cy="1301"/>
          </a:xfrm>
        </p:grpSpPr>
        <p:sp>
          <p:nvSpPr>
            <p:cNvPr id="30" name="Line 25"/>
            <p:cNvSpPr>
              <a:spLocks noChangeShapeType="1"/>
            </p:cNvSpPr>
            <p:nvPr/>
          </p:nvSpPr>
          <p:spPr bwMode="auto">
            <a:xfrm rot="16200000" flipV="1">
              <a:off x="1610" y="2774"/>
              <a:ext cx="471" cy="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Text Box 26"/>
            <p:cNvSpPr txBox="1">
              <a:spLocks noChangeArrowheads="1"/>
            </p:cNvSpPr>
            <p:nvPr/>
          </p:nvSpPr>
          <p:spPr bwMode="auto">
            <a:xfrm rot="5400000">
              <a:off x="1467" y="1946"/>
              <a:ext cx="787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0000"/>
                  </a:solidFill>
                  <a:latin typeface="Times New Roman" charset="0"/>
                </a:rPr>
                <a:t>瓦特</a:t>
              </a:r>
            </a:p>
          </p:txBody>
        </p:sp>
      </p:grpSp>
      <p:sp>
        <p:nvSpPr>
          <p:cNvPr id="32" name="Rectangle 11"/>
          <p:cNvSpPr>
            <a:spLocks noChangeArrowheads="1"/>
          </p:cNvSpPr>
          <p:nvPr/>
        </p:nvSpPr>
        <p:spPr bwMode="auto">
          <a:xfrm>
            <a:off x="2951820" y="3111810"/>
            <a:ext cx="27903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CN" sz="2800" b="1" dirty="0" smtClean="0">
                <a:solidFill>
                  <a:srgbClr val="000000"/>
                </a:solidFill>
                <a:latin typeface="Times New Roman" charset="0"/>
              </a:rPr>
              <a:t>1W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charset="0"/>
              </a:rPr>
              <a:t>＝1</a:t>
            </a:r>
            <a:r>
              <a:rPr kumimoji="1" lang="en-US" altLang="zh-CN" sz="2800" dirty="0" smtClean="0">
                <a:solidFill>
                  <a:srgbClr val="000000"/>
                </a:solidFill>
                <a:latin typeface="Times New Roman" charset="0"/>
              </a:rPr>
              <a:t>J</a:t>
            </a:r>
            <a:r>
              <a:rPr kumimoji="1" lang="zh-CN" altLang="en-US" sz="2800" dirty="0" smtClean="0">
                <a:solidFill>
                  <a:srgbClr val="000000"/>
                </a:solidFill>
                <a:latin typeface="Times New Roman" charset="0"/>
              </a:rPr>
              <a:t>／</a:t>
            </a:r>
            <a:r>
              <a:rPr kumimoji="1" lang="en-US" altLang="zh-CN" sz="2800" b="1" dirty="0" smtClean="0">
                <a:solidFill>
                  <a:srgbClr val="000000"/>
                </a:solidFill>
                <a:latin typeface="Times New Roman" charset="0"/>
              </a:rPr>
              <a:t>1 s</a:t>
            </a:r>
            <a:endParaRPr kumimoji="1" lang="zh-CN" altLang="en-US" sz="2800" b="1" dirty="0">
              <a:solidFill>
                <a:srgbClr val="000000"/>
              </a:solidFill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32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32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13532</TotalTime>
  <Words>793</Words>
  <Application>Microsoft Macintosh PowerPoint</Application>
  <PresentationFormat>全屏显示(16:9)</PresentationFormat>
  <Paragraphs>124</Paragraphs>
  <Slides>23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嵌入的 OLE 服务器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26" baseType="lpstr">
      <vt:lpstr>Office 主题</vt:lpstr>
      <vt:lpstr>公式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2012-04-02T08:15:09Z</dcterms:created>
  <dcterms:modified xsi:type="dcterms:W3CDTF">2020-03-25T12:27:04Z</dcterms:modified>
</cp:coreProperties>
</file>