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08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tags" Target="../tags/tag3.xml"/><Relationship Id="rId7" Type="http://schemas.openxmlformats.org/officeDocument/2006/relationships/image" Target="../media/image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5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流程图: 离页连接符 16"/>
          <p:cNvSpPr/>
          <p:nvPr/>
        </p:nvSpPr>
        <p:spPr>
          <a:xfrm rot="5400000">
            <a:off x="10196154" y="3291205"/>
            <a:ext cx="2831465" cy="1164590"/>
          </a:xfrm>
          <a:prstGeom prst="flowChartOffpageConnector">
            <a:avLst/>
          </a:prstGeom>
          <a:solidFill>
            <a:srgbClr val="008E40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zh-CN" altLang="en-US" sz="4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栏目导航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393633" y="3664585"/>
            <a:ext cx="6904355" cy="828040"/>
            <a:chOff x="4509" y="3668"/>
            <a:chExt cx="10873" cy="1304"/>
          </a:xfrm>
        </p:grpSpPr>
        <p:sp>
          <p:nvSpPr>
            <p:cNvPr id="10" name="圆角矩形 6"/>
            <p:cNvSpPr/>
            <p:nvPr>
              <p:custDataLst>
                <p:tags r:id="rId4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 fontAlgn="auto"/>
              <a:endParaRPr lang="zh-CN" altLang="en-US" sz="3200" strike="noStrike" noProof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13" name="椭圆 7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 fontAlgn="auto"/>
              <a:endParaRPr lang="zh-CN" altLang="en-US" strike="noStrike" noProof="1"/>
            </a:p>
          </p:txBody>
        </p:sp>
        <p:pic>
          <p:nvPicPr>
            <p:cNvPr id="16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" name="文本框 18">
              <a:hlinkClick r:id="rId8" action="ppaction://hlinksldjump"/>
            </p:cNvPr>
            <p:cNvSpPr txBox="1"/>
            <p:nvPr/>
          </p:nvSpPr>
          <p:spPr>
            <a:xfrm>
              <a:off x="6783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湖南</a:t>
              </a:r>
              <a:r>
                <a:rPr lang="en-US" altLang="zh-CN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6</a:t>
              </a:r>
              <a:r>
                <a:rPr lang="zh-CN" altLang="en-US" sz="32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年中考真题精选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3635" y="4812665"/>
            <a:ext cx="6904354" cy="828040"/>
            <a:chOff x="4509" y="3668"/>
            <a:chExt cx="10873" cy="1304"/>
          </a:xfrm>
        </p:grpSpPr>
        <p:sp>
          <p:nvSpPr>
            <p:cNvPr id="21" name="圆角矩形 6"/>
            <p:cNvSpPr/>
            <p:nvPr>
              <p:custDataLst>
                <p:tags r:id="rId2"/>
              </p:custDataLst>
            </p:nvPr>
          </p:nvSpPr>
          <p:spPr>
            <a:xfrm flipV="1">
              <a:off x="6040" y="3668"/>
              <a:ext cx="9342" cy="1247"/>
            </a:xfrm>
            <a:prstGeom prst="snip1Rect">
              <a:avLst/>
            </a:prstGeom>
            <a:ln>
              <a:solidFill>
                <a:srgbClr val="008E4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485904" tIns="45710" rIns="91421" bIns="45710" numCol="1" spcCol="0" rtlCol="0" fromWordArt="0" anchor="ctr" anchorCtr="0" forceAA="0" compatLnSpc="1"/>
            <a:lstStyle/>
            <a:p>
              <a:pPr algn="ctr"/>
              <a:endParaRPr lang="zh-CN" altLang="en-US" sz="3200" noProof="1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endParaRPr>
            </a:p>
          </p:txBody>
        </p:sp>
        <p:sp>
          <p:nvSpPr>
            <p:cNvPr id="22" name="椭圆 7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 rot="16200000">
              <a:off x="4510" y="3669"/>
              <a:ext cx="1302" cy="1304"/>
            </a:xfrm>
            <a:prstGeom prst="snipRoundRect">
              <a:avLst/>
            </a:prstGeom>
            <a:solidFill>
              <a:srgbClr val="008E4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21" tIns="45710" rIns="91421" bIns="4571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noProof="1">
                <a:solidFill>
                  <a:prstClr val="black"/>
                </a:solidFill>
              </a:endParaRPr>
            </a:p>
          </p:txBody>
        </p:sp>
        <p:pic>
          <p:nvPicPr>
            <p:cNvPr id="23" name="图片 8" descr="1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6" y="3942"/>
              <a:ext cx="785" cy="69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文本框 23">
              <a:hlinkClick r:id="rId9" action="ppaction://hlinksldjump"/>
            </p:cNvPr>
            <p:cNvSpPr txBox="1"/>
            <p:nvPr/>
          </p:nvSpPr>
          <p:spPr>
            <a:xfrm>
              <a:off x="6444" y="3812"/>
              <a:ext cx="83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b="1" dirty="0" smtClean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知识精讲</a:t>
              </a:r>
              <a:endParaRPr lang="zh-CN" altLang="en-US" sz="3200" b="1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>
            <a:off x="2010093" y="1557655"/>
            <a:ext cx="7874000" cy="12465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黑体" panose="02010609060101010101" pitchFamily="49" charset="-122"/>
              </a:rPr>
              <a:t>专题</a:t>
            </a:r>
            <a:r>
              <a:rPr lang="zh-CN" altLang="en-US" sz="6000" b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黑体" panose="02010609060101010101" pitchFamily="49" charset="-122"/>
              </a:rPr>
              <a:t>十</a:t>
            </a:r>
            <a:r>
              <a:rPr lang="zh-CN" altLang="en-US" sz="6000" b="1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黑体" panose="02010609060101010101" pitchFamily="49" charset="-122"/>
              </a:rPr>
              <a:t>二</a:t>
            </a:r>
            <a:r>
              <a:rPr lang="zh-CN" altLang="en-US" sz="6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ea typeface="黑体" panose="02010609060101010101" pitchFamily="49" charset="-122"/>
              </a:rPr>
              <a:t>　生活用电</a:t>
            </a:r>
          </a:p>
        </p:txBody>
      </p:sp>
    </p:spTree>
    <p:custDataLst>
      <p:tags r:id="rId1"/>
    </p:custData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82663" y="2687955"/>
            <a:ext cx="967803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(2019湘西20题3分)家庭电路中电流过大会引起电路中空气开关跳闸，其原因主要有两种，即发生短路现象和___________</a:t>
            </a:r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_______</a:t>
            </a: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25553" y="3361055"/>
            <a:ext cx="2884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用电器总功率过大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MainIdea"/>
          <p:cNvSpPr/>
          <p:nvPr/>
        </p:nvSpPr>
        <p:spPr>
          <a:xfrm>
            <a:off x="5150803" y="2776220"/>
            <a:ext cx="1635760" cy="1670685"/>
          </a:xfrm>
          <a:custGeom>
            <a:avLst/>
            <a:gdLst>
              <a:gd name="rtl" fmla="*/ 331664 w 1183168"/>
              <a:gd name="rtt" fmla="*/ 132240 h 843600"/>
              <a:gd name="rtr" fmla="*/ 848464 w 1183168"/>
              <a:gd name="rtb" fmla="*/ 725040 h 843600"/>
            </a:gdLst>
            <a:ahLst/>
            <a:cxnLst/>
            <a:rect l="rtl" t="rtt" r="rtr" b="rtb"/>
            <a:pathLst>
              <a:path w="1183168" h="843600">
                <a:moveTo>
                  <a:pt x="421800" y="0"/>
                </a:moveTo>
                <a:lnTo>
                  <a:pt x="761368" y="0"/>
                </a:lnTo>
                <a:cubicBezTo>
                  <a:pt x="994331" y="0"/>
                  <a:pt x="1183168" y="188839"/>
                  <a:pt x="1183168" y="421800"/>
                </a:cubicBezTo>
                <a:cubicBezTo>
                  <a:pt x="1183168" y="654760"/>
                  <a:pt x="994331" y="843600"/>
                  <a:pt x="761368" y="843600"/>
                </a:cubicBezTo>
                <a:lnTo>
                  <a:pt x="421800" y="843600"/>
                </a:lnTo>
                <a:cubicBezTo>
                  <a:pt x="188839" y="843600"/>
                  <a:pt x="0" y="654760"/>
                  <a:pt x="0" y="421800"/>
                </a:cubicBezTo>
                <a:cubicBezTo>
                  <a:pt x="0" y="188839"/>
                  <a:pt x="188839" y="0"/>
                  <a:pt x="421800" y="0"/>
                </a:cubicBezTo>
                <a:close/>
              </a:path>
            </a:pathLst>
          </a:custGeom>
          <a:solidFill>
            <a:srgbClr val="FFFFFF"/>
          </a:solidFill>
          <a:ln w="30400" cap="flat">
            <a:solidFill>
              <a:srgbClr val="96E54E"/>
            </a:solidFill>
            <a:round/>
          </a:ln>
        </p:spPr>
        <p:txBody>
          <a:bodyPr wrap="square" lIns="0" tIns="0" rIns="0" bIns="22500" rtlCol="0" anchor="ctr"/>
          <a:lstStyle/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454545"/>
                </a:solidFill>
                <a:latin typeface="方正粗黑宋简体" panose="02000000000000000000" charset="-122"/>
              </a:rPr>
              <a:t>生活</a:t>
            </a:r>
          </a:p>
          <a:p>
            <a:pPr algn="ctr">
              <a:lnSpc>
                <a:spcPct val="100000"/>
              </a:lnSpc>
            </a:pPr>
            <a:r>
              <a:rPr sz="2400" b="1">
                <a:solidFill>
                  <a:srgbClr val="454545"/>
                </a:solidFill>
                <a:latin typeface="方正粗黑宋简体" panose="02000000000000000000" charset="-122"/>
              </a:rPr>
              <a:t>用电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6964998" y="1536700"/>
            <a:ext cx="2639695" cy="2416810"/>
            <a:chOff x="10967" y="2985"/>
            <a:chExt cx="4157" cy="3806"/>
          </a:xfrm>
        </p:grpSpPr>
        <p:sp>
          <p:nvSpPr>
            <p:cNvPr id="105" name="MMConnector"/>
            <p:cNvSpPr/>
            <p:nvPr/>
          </p:nvSpPr>
          <p:spPr>
            <a:xfrm>
              <a:off x="10967" y="4849"/>
              <a:ext cx="1958" cy="1942"/>
            </a:xfrm>
            <a:custGeom>
              <a:avLst/>
              <a:gdLst/>
              <a:ahLst/>
              <a:cxnLst/>
              <a:rect l="0" t="0" r="0" b="0"/>
              <a:pathLst>
                <a:path w="860862" h="563045">
                  <a:moveTo>
                    <a:pt x="-183758" y="150828"/>
                  </a:moveTo>
                  <a:cubicBezTo>
                    <a:pt x="-198210" y="163395"/>
                    <a:pt x="-199639" y="180994"/>
                    <a:pt x="-189910" y="191921"/>
                  </a:cubicBezTo>
                  <a:cubicBezTo>
                    <a:pt x="-180182" y="202848"/>
                    <a:pt x="-162281" y="203738"/>
                    <a:pt x="-148382" y="190562"/>
                  </a:cubicBezTo>
                  <a:cubicBezTo>
                    <a:pt x="-135301" y="178161"/>
                    <a:pt x="-122220" y="165760"/>
                    <a:pt x="-109405" y="153158"/>
                  </a:cubicBezTo>
                  <a:cubicBezTo>
                    <a:pt x="-96590" y="140555"/>
                    <a:pt x="-84041" y="127751"/>
                    <a:pt x="-71625" y="114865"/>
                  </a:cubicBezTo>
                  <a:cubicBezTo>
                    <a:pt x="-59208" y="101979"/>
                    <a:pt x="-46924" y="89011"/>
                    <a:pt x="-34745" y="75987"/>
                  </a:cubicBezTo>
                  <a:cubicBezTo>
                    <a:pt x="-22566" y="62963"/>
                    <a:pt x="-10492" y="49884"/>
                    <a:pt x="1533" y="36797"/>
                  </a:cubicBezTo>
                  <a:cubicBezTo>
                    <a:pt x="13558" y="23710"/>
                    <a:pt x="25533" y="10615"/>
                    <a:pt x="37508" y="-2447"/>
                  </a:cubicBezTo>
                  <a:cubicBezTo>
                    <a:pt x="49482" y="-15509"/>
                    <a:pt x="61455" y="-28539"/>
                    <a:pt x="73476" y="-41494"/>
                  </a:cubicBezTo>
                  <a:cubicBezTo>
                    <a:pt x="85496" y="-54449"/>
                    <a:pt x="97565" y="-67329"/>
                    <a:pt x="109731" y="-80089"/>
                  </a:cubicBezTo>
                  <a:cubicBezTo>
                    <a:pt x="121896" y="-92850"/>
                    <a:pt x="134157" y="-105490"/>
                    <a:pt x="146562" y="-117963"/>
                  </a:cubicBezTo>
                  <a:cubicBezTo>
                    <a:pt x="158967" y="-130435"/>
                    <a:pt x="171516" y="-142739"/>
                    <a:pt x="184254" y="-154821"/>
                  </a:cubicBezTo>
                  <a:cubicBezTo>
                    <a:pt x="196992" y="-166903"/>
                    <a:pt x="209920" y="-178762"/>
                    <a:pt x="223079" y="-190339"/>
                  </a:cubicBezTo>
                  <a:cubicBezTo>
                    <a:pt x="236238" y="-201915"/>
                    <a:pt x="249629" y="-213208"/>
                    <a:pt x="263287" y="-224152"/>
                  </a:cubicBezTo>
                  <a:cubicBezTo>
                    <a:pt x="276946" y="-235095"/>
                    <a:pt x="290872" y="-245689"/>
                    <a:pt x="305094" y="-255859"/>
                  </a:cubicBezTo>
                  <a:cubicBezTo>
                    <a:pt x="319316" y="-266030"/>
                    <a:pt x="333833" y="-275778"/>
                    <a:pt x="348659" y="-285029"/>
                  </a:cubicBezTo>
                  <a:cubicBezTo>
                    <a:pt x="363485" y="-294280"/>
                    <a:pt x="378620" y="-303033"/>
                    <a:pt x="394062" y="-311218"/>
                  </a:cubicBezTo>
                  <a:cubicBezTo>
                    <a:pt x="409505" y="-319403"/>
                    <a:pt x="425254" y="-327020"/>
                    <a:pt x="441285" y="-334005"/>
                  </a:cubicBezTo>
                  <a:cubicBezTo>
                    <a:pt x="457316" y="-340991"/>
                    <a:pt x="473629" y="-347346"/>
                    <a:pt x="490199" y="-353033"/>
                  </a:cubicBezTo>
                  <a:cubicBezTo>
                    <a:pt x="506770" y="-358719"/>
                    <a:pt x="523599" y="-363736"/>
                    <a:pt x="540574" y="-368049"/>
                  </a:cubicBezTo>
                  <a:cubicBezTo>
                    <a:pt x="557549" y="-372362"/>
                    <a:pt x="574670" y="-375970"/>
                    <a:pt x="592101" y="-378940"/>
                  </a:cubicBezTo>
                  <a:cubicBezTo>
                    <a:pt x="609531" y="-381911"/>
                    <a:pt x="627271" y="-384243"/>
                    <a:pt x="644438" y="-385738"/>
                  </a:cubicBezTo>
                  <a:cubicBezTo>
                    <a:pt x="661605" y="-387233"/>
                    <a:pt x="678198" y="-387892"/>
                    <a:pt x="694792" y="-388550"/>
                  </a:cubicBezTo>
                  <a:cubicBezTo>
                    <a:pt x="697526" y="-388658"/>
                    <a:pt x="699352" y="-390260"/>
                    <a:pt x="699352" y="-392350"/>
                  </a:cubicBezTo>
                  <a:cubicBezTo>
                    <a:pt x="699352" y="-394440"/>
                    <a:pt x="697528" y="-396141"/>
                    <a:pt x="694792" y="-396150"/>
                  </a:cubicBezTo>
                  <a:cubicBezTo>
                    <a:pt x="678002" y="-396206"/>
                    <a:pt x="661212" y="-396261"/>
                    <a:pt x="643761" y="-395494"/>
                  </a:cubicBezTo>
                  <a:cubicBezTo>
                    <a:pt x="626311" y="-394726"/>
                    <a:pt x="608200" y="-393135"/>
                    <a:pt x="590339" y="-390876"/>
                  </a:cubicBezTo>
                  <a:cubicBezTo>
                    <a:pt x="572479" y="-388617"/>
                    <a:pt x="554868" y="-385690"/>
                    <a:pt x="537342" y="-382030"/>
                  </a:cubicBezTo>
                  <a:cubicBezTo>
                    <a:pt x="519817" y="-378371"/>
                    <a:pt x="502376" y="-373978"/>
                    <a:pt x="485143" y="-368881"/>
                  </a:cubicBezTo>
                  <a:cubicBezTo>
                    <a:pt x="467910" y="-363783"/>
                    <a:pt x="450886" y="-357981"/>
                    <a:pt x="434107" y="-351511"/>
                  </a:cubicBezTo>
                  <a:cubicBezTo>
                    <a:pt x="417327" y="-345042"/>
                    <a:pt x="400792" y="-337905"/>
                    <a:pt x="384542" y="-330167"/>
                  </a:cubicBezTo>
                  <a:cubicBezTo>
                    <a:pt x="368292" y="-322429"/>
                    <a:pt x="352326" y="-314089"/>
                    <a:pt x="336661" y="-305225"/>
                  </a:cubicBezTo>
                  <a:cubicBezTo>
                    <a:pt x="320995" y="-296362"/>
                    <a:pt x="305629" y="-286975"/>
                    <a:pt x="290560" y="-277147"/>
                  </a:cubicBezTo>
                  <a:cubicBezTo>
                    <a:pt x="275491" y="-267320"/>
                    <a:pt x="260718" y="-257053"/>
                    <a:pt x="246222" y="-246428"/>
                  </a:cubicBezTo>
                  <a:cubicBezTo>
                    <a:pt x="231726" y="-235803"/>
                    <a:pt x="217507" y="-224819"/>
                    <a:pt x="203534" y="-213554"/>
                  </a:cubicBezTo>
                  <a:cubicBezTo>
                    <a:pt x="189562" y="-202288"/>
                    <a:pt x="175835" y="-190740"/>
                    <a:pt x="162317" y="-178979"/>
                  </a:cubicBezTo>
                  <a:cubicBezTo>
                    <a:pt x="148798" y="-167218"/>
                    <a:pt x="135488" y="-155243"/>
                    <a:pt x="122344" y="-143117"/>
                  </a:cubicBezTo>
                  <a:cubicBezTo>
                    <a:pt x="109200" y="-130990"/>
                    <a:pt x="96221" y="-118711"/>
                    <a:pt x="83365" y="-106336"/>
                  </a:cubicBezTo>
                  <a:cubicBezTo>
                    <a:pt x="70508" y="-93961"/>
                    <a:pt x="57773" y="-81489"/>
                    <a:pt x="45115" y="-68971"/>
                  </a:cubicBezTo>
                  <a:cubicBezTo>
                    <a:pt x="32457" y="-56454"/>
                    <a:pt x="19876" y="-43891"/>
                    <a:pt x="7328" y="-31330"/>
                  </a:cubicBezTo>
                  <a:cubicBezTo>
                    <a:pt x="-5220" y="-18770"/>
                    <a:pt x="-17736" y="-6212"/>
                    <a:pt x="-30262" y="6297"/>
                  </a:cubicBezTo>
                  <a:cubicBezTo>
                    <a:pt x="-42788" y="18806"/>
                    <a:pt x="-55324" y="31266"/>
                    <a:pt x="-67917" y="43623"/>
                  </a:cubicBezTo>
                  <a:cubicBezTo>
                    <a:pt x="-80510" y="55981"/>
                    <a:pt x="-93160" y="68235"/>
                    <a:pt x="-105892" y="80360"/>
                  </a:cubicBezTo>
                  <a:cubicBezTo>
                    <a:pt x="-118623" y="92485"/>
                    <a:pt x="-131438" y="104480"/>
                    <a:pt x="-144429" y="116203"/>
                  </a:cubicBezTo>
                  <a:cubicBezTo>
                    <a:pt x="-157420" y="127926"/>
                    <a:pt x="-170589" y="139377"/>
                    <a:pt x="-183758" y="150828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4" name="MainTopic"/>
            <p:cNvSpPr/>
            <p:nvPr/>
          </p:nvSpPr>
          <p:spPr>
            <a:xfrm>
              <a:off x="12548" y="2985"/>
              <a:ext cx="2576" cy="1022"/>
            </a:xfrm>
            <a:custGeom>
              <a:avLst/>
              <a:gdLst>
                <a:gd name="rtl" fmla="*/ 135280 w 1026000"/>
                <a:gd name="rtt" fmla="*/ 71440 h 296400"/>
                <a:gd name="rtr" fmla="*/ 887680 w 1026000"/>
                <a:gd name="rtb" fmla="*/ 238640 h 296400"/>
              </a:gdLst>
              <a:ahLst/>
              <a:cxnLst/>
              <a:rect l="rtl" t="rtt" r="rtr" b="rtb"/>
              <a:pathLst>
                <a:path w="1026000" h="296400">
                  <a:moveTo>
                    <a:pt x="30400" y="0"/>
                  </a:moveTo>
                  <a:lnTo>
                    <a:pt x="995600" y="0"/>
                  </a:lnTo>
                  <a:cubicBezTo>
                    <a:pt x="1012381" y="0"/>
                    <a:pt x="1026000" y="13619"/>
                    <a:pt x="1026000" y="30400"/>
                  </a:cubicBezTo>
                  <a:lnTo>
                    <a:pt x="1026000" y="266000"/>
                  </a:lnTo>
                  <a:cubicBezTo>
                    <a:pt x="1026000" y="282781"/>
                    <a:pt x="1012381" y="296400"/>
                    <a:pt x="9956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漏电保护器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964998" y="2552700"/>
            <a:ext cx="2578735" cy="1126490"/>
            <a:chOff x="10967" y="4585"/>
            <a:chExt cx="4061" cy="1774"/>
          </a:xfrm>
        </p:grpSpPr>
        <p:sp>
          <p:nvSpPr>
            <p:cNvPr id="107" name="MMConnector"/>
            <p:cNvSpPr/>
            <p:nvPr/>
          </p:nvSpPr>
          <p:spPr>
            <a:xfrm>
              <a:off x="10967" y="5737"/>
              <a:ext cx="1836" cy="622"/>
            </a:xfrm>
            <a:custGeom>
              <a:avLst/>
              <a:gdLst/>
              <a:ahLst/>
              <a:cxnLst/>
              <a:rect l="0" t="0" r="0" b="0"/>
              <a:pathLst>
                <a:path w="807468" h="180510">
                  <a:moveTo>
                    <a:pt x="-120061" y="20056"/>
                  </a:moveTo>
                  <a:cubicBezTo>
                    <a:pt x="-138579" y="24941"/>
                    <a:pt x="-147403" y="40417"/>
                    <a:pt x="-143342" y="54472"/>
                  </a:cubicBezTo>
                  <a:cubicBezTo>
                    <a:pt x="-139280" y="68527"/>
                    <a:pt x="-123514" y="77058"/>
                    <a:pt x="-105292" y="71164"/>
                  </a:cubicBezTo>
                  <a:cubicBezTo>
                    <a:pt x="-88300" y="65669"/>
                    <a:pt x="-71308" y="60173"/>
                    <a:pt x="-54381" y="54560"/>
                  </a:cubicBezTo>
                  <a:cubicBezTo>
                    <a:pt x="-37453" y="48946"/>
                    <a:pt x="-20591" y="43213"/>
                    <a:pt x="-3762" y="37438"/>
                  </a:cubicBezTo>
                  <a:cubicBezTo>
                    <a:pt x="13067" y="31664"/>
                    <a:pt x="29863" y="25846"/>
                    <a:pt x="46634" y="20012"/>
                  </a:cubicBezTo>
                  <a:cubicBezTo>
                    <a:pt x="63406" y="14179"/>
                    <a:pt x="80152" y="8329"/>
                    <a:pt x="96891" y="2504"/>
                  </a:cubicBezTo>
                  <a:cubicBezTo>
                    <a:pt x="113630" y="-3320"/>
                    <a:pt x="130361" y="-9119"/>
                    <a:pt x="147100" y="-14853"/>
                  </a:cubicBezTo>
                  <a:cubicBezTo>
                    <a:pt x="163838" y="-20587"/>
                    <a:pt x="180584" y="-26257"/>
                    <a:pt x="197353" y="-31821"/>
                  </a:cubicBezTo>
                  <a:cubicBezTo>
                    <a:pt x="214121" y="-37385"/>
                    <a:pt x="230913" y="-42844"/>
                    <a:pt x="247741" y="-48157"/>
                  </a:cubicBezTo>
                  <a:cubicBezTo>
                    <a:pt x="264569" y="-53470"/>
                    <a:pt x="281434" y="-58637"/>
                    <a:pt x="298348" y="-63620"/>
                  </a:cubicBezTo>
                  <a:cubicBezTo>
                    <a:pt x="315262" y="-68602"/>
                    <a:pt x="332225" y="-73398"/>
                    <a:pt x="349243" y="-77972"/>
                  </a:cubicBezTo>
                  <a:cubicBezTo>
                    <a:pt x="366261" y="-82546"/>
                    <a:pt x="383334" y="-86897"/>
                    <a:pt x="400476" y="-90990"/>
                  </a:cubicBezTo>
                  <a:cubicBezTo>
                    <a:pt x="417618" y="-95083"/>
                    <a:pt x="434829" y="-98918"/>
                    <a:pt x="452075" y="-102465"/>
                  </a:cubicBezTo>
                  <a:cubicBezTo>
                    <a:pt x="469321" y="-106011"/>
                    <a:pt x="486602" y="-109267"/>
                    <a:pt x="504044" y="-112214"/>
                  </a:cubicBezTo>
                  <a:cubicBezTo>
                    <a:pt x="521487" y="-115161"/>
                    <a:pt x="539092" y="-117798"/>
                    <a:pt x="556362" y="-120088"/>
                  </a:cubicBezTo>
                  <a:cubicBezTo>
                    <a:pt x="573632" y="-122377"/>
                    <a:pt x="590567" y="-124319"/>
                    <a:pt x="608984" y="-125970"/>
                  </a:cubicBezTo>
                  <a:cubicBezTo>
                    <a:pt x="627401" y="-127620"/>
                    <a:pt x="647300" y="-128980"/>
                    <a:pt x="661848" y="-129786"/>
                  </a:cubicBezTo>
                  <a:cubicBezTo>
                    <a:pt x="676396" y="-130593"/>
                    <a:pt x="685594" y="-130846"/>
                    <a:pt x="694792" y="-131100"/>
                  </a:cubicBezTo>
                  <a:cubicBezTo>
                    <a:pt x="697527" y="-131175"/>
                    <a:pt x="699352" y="-132810"/>
                    <a:pt x="699352" y="-134900"/>
                  </a:cubicBezTo>
                  <a:cubicBezTo>
                    <a:pt x="699352" y="-136990"/>
                    <a:pt x="697527" y="-138625"/>
                    <a:pt x="694792" y="-138700"/>
                  </a:cubicBezTo>
                  <a:cubicBezTo>
                    <a:pt x="685542" y="-138953"/>
                    <a:pt x="676291" y="-139205"/>
                    <a:pt x="661615" y="-139197"/>
                  </a:cubicBezTo>
                  <a:cubicBezTo>
                    <a:pt x="646939" y="-139190"/>
                    <a:pt x="626838" y="-138922"/>
                    <a:pt x="608192" y="-138278"/>
                  </a:cubicBezTo>
                  <a:cubicBezTo>
                    <a:pt x="589546" y="-137633"/>
                    <a:pt x="572354" y="-136613"/>
                    <a:pt x="554793" y="-135259"/>
                  </a:cubicBezTo>
                  <a:cubicBezTo>
                    <a:pt x="537232" y="-133905"/>
                    <a:pt x="519301" y="-132218"/>
                    <a:pt x="501505" y="-130207"/>
                  </a:cubicBezTo>
                  <a:cubicBezTo>
                    <a:pt x="483709" y="-128197"/>
                    <a:pt x="466049" y="-125863"/>
                    <a:pt x="448402" y="-123233"/>
                  </a:cubicBezTo>
                  <a:cubicBezTo>
                    <a:pt x="430756" y="-120603"/>
                    <a:pt x="413123" y="-117677"/>
                    <a:pt x="395545" y="-114487"/>
                  </a:cubicBezTo>
                  <a:cubicBezTo>
                    <a:pt x="377968" y="-111297"/>
                    <a:pt x="360447" y="-107843"/>
                    <a:pt x="342974" y="-104161"/>
                  </a:cubicBezTo>
                  <a:cubicBezTo>
                    <a:pt x="325502" y="-100479"/>
                    <a:pt x="308079" y="-96569"/>
                    <a:pt x="290708" y="-92473"/>
                  </a:cubicBezTo>
                  <a:cubicBezTo>
                    <a:pt x="273336" y="-88376"/>
                    <a:pt x="256015" y="-84092"/>
                    <a:pt x="238741" y="-79663"/>
                  </a:cubicBezTo>
                  <a:cubicBezTo>
                    <a:pt x="221467" y="-75235"/>
                    <a:pt x="204239" y="-70662"/>
                    <a:pt x="187051" y="-65987"/>
                  </a:cubicBezTo>
                  <a:cubicBezTo>
                    <a:pt x="169863" y="-61313"/>
                    <a:pt x="152715" y="-56537"/>
                    <a:pt x="135597" y="-51704"/>
                  </a:cubicBezTo>
                  <a:cubicBezTo>
                    <a:pt x="118480" y="-46871"/>
                    <a:pt x="101393" y="-41980"/>
                    <a:pt x="84328" y="-37073"/>
                  </a:cubicBezTo>
                  <a:cubicBezTo>
                    <a:pt x="67263" y="-32166"/>
                    <a:pt x="50219" y="-27243"/>
                    <a:pt x="33186" y="-22347"/>
                  </a:cubicBezTo>
                  <a:cubicBezTo>
                    <a:pt x="16152" y="-17451"/>
                    <a:pt x="-870" y="-12582"/>
                    <a:pt x="-17890" y="-7767"/>
                  </a:cubicBezTo>
                  <a:cubicBezTo>
                    <a:pt x="-34910" y="-2952"/>
                    <a:pt x="-51927" y="1809"/>
                    <a:pt x="-68955" y="6437"/>
                  </a:cubicBezTo>
                  <a:cubicBezTo>
                    <a:pt x="-85984" y="11066"/>
                    <a:pt x="-103022" y="15561"/>
                    <a:pt x="-120061" y="20056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6" name="MainTopic"/>
            <p:cNvSpPr/>
            <p:nvPr/>
          </p:nvSpPr>
          <p:spPr>
            <a:xfrm>
              <a:off x="12548" y="4585"/>
              <a:ext cx="2481" cy="1373"/>
            </a:xfrm>
            <a:custGeom>
              <a:avLst/>
              <a:gdLst>
                <a:gd name="rtl" fmla="*/ 135280 w 1459200"/>
                <a:gd name="rtt" fmla="*/ 71440 h 296400"/>
                <a:gd name="rtr" fmla="*/ 1320880 w 1459200"/>
                <a:gd name="rtb" fmla="*/ 238640 h 296400"/>
              </a:gdLst>
              <a:ahLst/>
              <a:cxnLst/>
              <a:rect l="rtl" t="rtt" r="rtr" b="rtb"/>
              <a:pathLst>
                <a:path w="1459200" h="296400">
                  <a:moveTo>
                    <a:pt x="30400" y="0"/>
                  </a:moveTo>
                  <a:lnTo>
                    <a:pt x="1428800" y="0"/>
                  </a:lnTo>
                  <a:cubicBezTo>
                    <a:pt x="1445581" y="0"/>
                    <a:pt x="1459200" y="13619"/>
                    <a:pt x="1459200" y="30400"/>
                  </a:cubicBezTo>
                  <a:lnTo>
                    <a:pt x="1459200" y="266000"/>
                  </a:lnTo>
                  <a:cubicBezTo>
                    <a:pt x="1459200" y="282781"/>
                    <a:pt x="1445581" y="296400"/>
                    <a:pt x="14288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2" action="ppaction://hlinksldjump"/>
                </a:rPr>
                <a:t>家庭电路</a:t>
              </a:r>
            </a:p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2" action="ppaction://hlinksldjump"/>
                </a:rPr>
                <a:t>电流过大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7223" y="4148455"/>
            <a:ext cx="2253615" cy="883285"/>
            <a:chOff x="11002" y="7098"/>
            <a:chExt cx="3549" cy="1391"/>
          </a:xfrm>
        </p:grpSpPr>
        <p:sp>
          <p:nvSpPr>
            <p:cNvPr id="109" name="MMConnector"/>
            <p:cNvSpPr/>
            <p:nvPr/>
          </p:nvSpPr>
          <p:spPr>
            <a:xfrm>
              <a:off x="11002" y="7098"/>
              <a:ext cx="1887" cy="1221"/>
            </a:xfrm>
            <a:custGeom>
              <a:avLst/>
              <a:gdLst/>
              <a:ahLst/>
              <a:cxnLst/>
              <a:rect l="0" t="0" r="0" b="0"/>
              <a:pathLst>
                <a:path w="829761" h="354028">
                  <a:moveTo>
                    <a:pt x="-121766" y="-119670"/>
                  </a:moveTo>
                  <a:cubicBezTo>
                    <a:pt x="-138077" y="-129707"/>
                    <a:pt x="-155418" y="-125122"/>
                    <a:pt x="-162679" y="-112421"/>
                  </a:cubicBezTo>
                  <a:cubicBezTo>
                    <a:pt x="-169941" y="-99721"/>
                    <a:pt x="-164962" y="-82699"/>
                    <a:pt x="-148172" y="-73486"/>
                  </a:cubicBezTo>
                  <a:cubicBezTo>
                    <a:pt x="-132809" y="-65056"/>
                    <a:pt x="-117446" y="-56625"/>
                    <a:pt x="-102164" y="-47967"/>
                  </a:cubicBezTo>
                  <a:cubicBezTo>
                    <a:pt x="-86881" y="-39308"/>
                    <a:pt x="-71679" y="-30420"/>
                    <a:pt x="-56504" y="-21434"/>
                  </a:cubicBezTo>
                  <a:cubicBezTo>
                    <a:pt x="-41328" y="-12447"/>
                    <a:pt x="-26179" y="-3361"/>
                    <a:pt x="-11034" y="5789"/>
                  </a:cubicBezTo>
                  <a:cubicBezTo>
                    <a:pt x="4111" y="14939"/>
                    <a:pt x="19252" y="24153"/>
                    <a:pt x="34422" y="33368"/>
                  </a:cubicBezTo>
                  <a:cubicBezTo>
                    <a:pt x="49592" y="42584"/>
                    <a:pt x="64791" y="51801"/>
                    <a:pt x="80050" y="60962"/>
                  </a:cubicBezTo>
                  <a:cubicBezTo>
                    <a:pt x="95310" y="70124"/>
                    <a:pt x="110631" y="79230"/>
                    <a:pt x="126044" y="88218"/>
                  </a:cubicBezTo>
                  <a:cubicBezTo>
                    <a:pt x="141456" y="97206"/>
                    <a:pt x="156961" y="106077"/>
                    <a:pt x="172587" y="114767"/>
                  </a:cubicBezTo>
                  <a:cubicBezTo>
                    <a:pt x="188212" y="123457"/>
                    <a:pt x="203958" y="131966"/>
                    <a:pt x="219848" y="140227"/>
                  </a:cubicBezTo>
                  <a:cubicBezTo>
                    <a:pt x="235738" y="148489"/>
                    <a:pt x="251772" y="156503"/>
                    <a:pt x="267967" y="164202"/>
                  </a:cubicBezTo>
                  <a:cubicBezTo>
                    <a:pt x="284161" y="171901"/>
                    <a:pt x="300515" y="179286"/>
                    <a:pt x="317038" y="186289"/>
                  </a:cubicBezTo>
                  <a:cubicBezTo>
                    <a:pt x="333560" y="193293"/>
                    <a:pt x="350251" y="199916"/>
                    <a:pt x="367100" y="206096"/>
                  </a:cubicBezTo>
                  <a:cubicBezTo>
                    <a:pt x="383949" y="212277"/>
                    <a:pt x="400957" y="218015"/>
                    <a:pt x="418126" y="223257"/>
                  </a:cubicBezTo>
                  <a:cubicBezTo>
                    <a:pt x="435296" y="228499"/>
                    <a:pt x="452628" y="233246"/>
                    <a:pt x="470022" y="237460"/>
                  </a:cubicBezTo>
                  <a:cubicBezTo>
                    <a:pt x="487417" y="241674"/>
                    <a:pt x="504875" y="245355"/>
                    <a:pt x="522632" y="248470"/>
                  </a:cubicBezTo>
                  <a:cubicBezTo>
                    <a:pt x="540388" y="251586"/>
                    <a:pt x="558444" y="254136"/>
                    <a:pt x="575754" y="256150"/>
                  </a:cubicBezTo>
                  <a:cubicBezTo>
                    <a:pt x="593064" y="258164"/>
                    <a:pt x="609629" y="259642"/>
                    <a:pt x="629169" y="260463"/>
                  </a:cubicBezTo>
                  <a:cubicBezTo>
                    <a:pt x="648709" y="261284"/>
                    <a:pt x="671224" y="261448"/>
                    <a:pt x="682657" y="261469"/>
                  </a:cubicBezTo>
                  <a:cubicBezTo>
                    <a:pt x="694090" y="261491"/>
                    <a:pt x="694441" y="261370"/>
                    <a:pt x="694792" y="261250"/>
                  </a:cubicBezTo>
                  <a:cubicBezTo>
                    <a:pt x="697380" y="260362"/>
                    <a:pt x="699352" y="259540"/>
                    <a:pt x="699352" y="257450"/>
                  </a:cubicBezTo>
                  <a:cubicBezTo>
                    <a:pt x="699352" y="255360"/>
                    <a:pt x="697425" y="252906"/>
                    <a:pt x="694792" y="253650"/>
                  </a:cubicBezTo>
                  <a:cubicBezTo>
                    <a:pt x="694432" y="253752"/>
                    <a:pt x="694072" y="253853"/>
                    <a:pt x="682767" y="253269"/>
                  </a:cubicBezTo>
                  <a:cubicBezTo>
                    <a:pt x="671461" y="252685"/>
                    <a:pt x="649211" y="251414"/>
                    <a:pt x="629972" y="249645"/>
                  </a:cubicBezTo>
                  <a:cubicBezTo>
                    <a:pt x="610733" y="247876"/>
                    <a:pt x="594505" y="245608"/>
                    <a:pt x="577593" y="242781"/>
                  </a:cubicBezTo>
                  <a:cubicBezTo>
                    <a:pt x="560681" y="239954"/>
                    <a:pt x="543084" y="236568"/>
                    <a:pt x="525835" y="232649"/>
                  </a:cubicBezTo>
                  <a:cubicBezTo>
                    <a:pt x="508585" y="228730"/>
                    <a:pt x="491683" y="224276"/>
                    <a:pt x="474885" y="219311"/>
                  </a:cubicBezTo>
                  <a:cubicBezTo>
                    <a:pt x="458087" y="214345"/>
                    <a:pt x="441393" y="208867"/>
                    <a:pt x="424891" y="202916"/>
                  </a:cubicBezTo>
                  <a:cubicBezTo>
                    <a:pt x="408390" y="196966"/>
                    <a:pt x="392079" y="190543"/>
                    <a:pt x="375945" y="183696"/>
                  </a:cubicBezTo>
                  <a:cubicBezTo>
                    <a:pt x="359812" y="176850"/>
                    <a:pt x="343854" y="169580"/>
                    <a:pt x="328072" y="161943"/>
                  </a:cubicBezTo>
                  <a:cubicBezTo>
                    <a:pt x="312289" y="154306"/>
                    <a:pt x="296681" y="146302"/>
                    <a:pt x="281229" y="137989"/>
                  </a:cubicBezTo>
                  <a:cubicBezTo>
                    <a:pt x="265777" y="129676"/>
                    <a:pt x="250481" y="121056"/>
                    <a:pt x="235316" y="112186"/>
                  </a:cubicBezTo>
                  <a:cubicBezTo>
                    <a:pt x="220151" y="103317"/>
                    <a:pt x="205116" y="94199"/>
                    <a:pt x="190181" y="84892"/>
                  </a:cubicBezTo>
                  <a:cubicBezTo>
                    <a:pt x="175245" y="75584"/>
                    <a:pt x="160408" y="66087"/>
                    <a:pt x="145635" y="56456"/>
                  </a:cubicBezTo>
                  <a:cubicBezTo>
                    <a:pt x="130861" y="46825"/>
                    <a:pt x="116151" y="37061"/>
                    <a:pt x="101465" y="27219"/>
                  </a:cubicBezTo>
                  <a:cubicBezTo>
                    <a:pt x="86779" y="17377"/>
                    <a:pt x="72118" y="7456"/>
                    <a:pt x="57443" y="-2490"/>
                  </a:cubicBezTo>
                  <a:cubicBezTo>
                    <a:pt x="42768" y="-12437"/>
                    <a:pt x="28079" y="-22409"/>
                    <a:pt x="13334" y="-32350"/>
                  </a:cubicBezTo>
                  <a:cubicBezTo>
                    <a:pt x="-1411" y="-42291"/>
                    <a:pt x="-16212" y="-52201"/>
                    <a:pt x="-31092" y="-62044"/>
                  </a:cubicBezTo>
                  <a:cubicBezTo>
                    <a:pt x="-45973" y="-71888"/>
                    <a:pt x="-60932" y="-81664"/>
                    <a:pt x="-76058" y="-91257"/>
                  </a:cubicBezTo>
                  <a:cubicBezTo>
                    <a:pt x="-91183" y="-100850"/>
                    <a:pt x="-106475" y="-110260"/>
                    <a:pt x="-121766" y="-119670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08" name="MainTopic"/>
            <p:cNvSpPr/>
            <p:nvPr/>
          </p:nvSpPr>
          <p:spPr>
            <a:xfrm>
              <a:off x="12547" y="7467"/>
              <a:ext cx="2005" cy="1022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3" action="ppaction://hlinksldjump"/>
                </a:rPr>
                <a:t>安全用电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55328" y="2015490"/>
            <a:ext cx="2487930" cy="1803400"/>
            <a:chOff x="5125" y="3739"/>
            <a:chExt cx="3918" cy="2840"/>
          </a:xfrm>
        </p:grpSpPr>
        <p:sp>
          <p:nvSpPr>
            <p:cNvPr id="117" name="MMConnector"/>
            <p:cNvSpPr/>
            <p:nvPr/>
          </p:nvSpPr>
          <p:spPr>
            <a:xfrm>
              <a:off x="8018" y="5226"/>
              <a:ext cx="1025" cy="1353"/>
            </a:xfrm>
            <a:custGeom>
              <a:avLst/>
              <a:gdLst/>
              <a:ahLst/>
              <a:cxnLst/>
              <a:rect l="0" t="0" r="0" b="0"/>
              <a:pathLst>
                <a:path w="835422" h="392252">
                  <a:moveTo>
                    <a:pt x="126416" y="131635"/>
                  </a:moveTo>
                  <a:cubicBezTo>
                    <a:pt x="142266" y="142385"/>
                    <a:pt x="159792" y="138575"/>
                    <a:pt x="167610" y="126209"/>
                  </a:cubicBezTo>
                  <a:cubicBezTo>
                    <a:pt x="175428" y="113843"/>
                    <a:pt x="171197" y="96637"/>
                    <a:pt x="154844" y="86668"/>
                  </a:cubicBezTo>
                  <a:cubicBezTo>
                    <a:pt x="139896" y="77556"/>
                    <a:pt x="124948" y="68443"/>
                    <a:pt x="110098" y="59089"/>
                  </a:cubicBezTo>
                  <a:cubicBezTo>
                    <a:pt x="95249" y="49734"/>
                    <a:pt x="80498" y="40138"/>
                    <a:pt x="65784" y="30435"/>
                  </a:cubicBezTo>
                  <a:cubicBezTo>
                    <a:pt x="51069" y="20732"/>
                    <a:pt x="36391" y="10921"/>
                    <a:pt x="21724" y="1038"/>
                  </a:cubicBezTo>
                  <a:cubicBezTo>
                    <a:pt x="7058" y="-8845"/>
                    <a:pt x="-7596" y="-18801"/>
                    <a:pt x="-22275" y="-28767"/>
                  </a:cubicBezTo>
                  <a:cubicBezTo>
                    <a:pt x="-36955" y="-38733"/>
                    <a:pt x="-51659" y="-48710"/>
                    <a:pt x="-66425" y="-58640"/>
                  </a:cubicBezTo>
                  <a:cubicBezTo>
                    <a:pt x="-81190" y="-68570"/>
                    <a:pt x="-96016" y="-78454"/>
                    <a:pt x="-110938" y="-88231"/>
                  </a:cubicBezTo>
                  <a:cubicBezTo>
                    <a:pt x="-125859" y="-98007"/>
                    <a:pt x="-140878" y="-107676"/>
                    <a:pt x="-156025" y="-117174"/>
                  </a:cubicBezTo>
                  <a:cubicBezTo>
                    <a:pt x="-171172" y="-126672"/>
                    <a:pt x="-186449" y="-135999"/>
                    <a:pt x="-201883" y="-145087"/>
                  </a:cubicBezTo>
                  <a:cubicBezTo>
                    <a:pt x="-217318" y="-154176"/>
                    <a:pt x="-232911" y="-163026"/>
                    <a:pt x="-248683" y="-171568"/>
                  </a:cubicBezTo>
                  <a:cubicBezTo>
                    <a:pt x="-264456" y="-180110"/>
                    <a:pt x="-280408" y="-188344"/>
                    <a:pt x="-296553" y="-196199"/>
                  </a:cubicBezTo>
                  <a:cubicBezTo>
                    <a:pt x="-312698" y="-204055"/>
                    <a:pt x="-329036" y="-211531"/>
                    <a:pt x="-345564" y="-218561"/>
                  </a:cubicBezTo>
                  <a:cubicBezTo>
                    <a:pt x="-362093" y="-225590"/>
                    <a:pt x="-378812" y="-232173"/>
                    <a:pt x="-395718" y="-238248"/>
                  </a:cubicBezTo>
                  <a:cubicBezTo>
                    <a:pt x="-412623" y="-244323"/>
                    <a:pt x="-429714" y="-249890"/>
                    <a:pt x="-446935" y="-254901"/>
                  </a:cubicBezTo>
                  <a:cubicBezTo>
                    <a:pt x="-464156" y="-259912"/>
                    <a:pt x="-481507" y="-264366"/>
                    <a:pt x="-499064" y="-268233"/>
                  </a:cubicBezTo>
                  <a:cubicBezTo>
                    <a:pt x="-516622" y="-272100"/>
                    <a:pt x="-534387" y="-275379"/>
                    <a:pt x="-551894" y="-278059"/>
                  </a:cubicBezTo>
                  <a:cubicBezTo>
                    <a:pt x="-569400" y="-280740"/>
                    <a:pt x="-586649" y="-282821"/>
                    <a:pt x="-605176" y="-284306"/>
                  </a:cubicBezTo>
                  <a:cubicBezTo>
                    <a:pt x="-623704" y="-285791"/>
                    <a:pt x="-643511" y="-286679"/>
                    <a:pt x="-658660" y="-287012"/>
                  </a:cubicBezTo>
                  <a:cubicBezTo>
                    <a:pt x="-673809" y="-287345"/>
                    <a:pt x="-684301" y="-287122"/>
                    <a:pt x="-694792" y="-286900"/>
                  </a:cubicBezTo>
                  <a:cubicBezTo>
                    <a:pt x="-697527" y="-286842"/>
                    <a:pt x="-699352" y="-285190"/>
                    <a:pt x="-699352" y="-283100"/>
                  </a:cubicBezTo>
                  <a:cubicBezTo>
                    <a:pt x="-699352" y="-281010"/>
                    <a:pt x="-697527" y="-279375"/>
                    <a:pt x="-694792" y="-279300"/>
                  </a:cubicBezTo>
                  <a:cubicBezTo>
                    <a:pt x="-684396" y="-279016"/>
                    <a:pt x="-673999" y="-278732"/>
                    <a:pt x="-659055" y="-277677"/>
                  </a:cubicBezTo>
                  <a:cubicBezTo>
                    <a:pt x="-644111" y="-276623"/>
                    <a:pt x="-624620" y="-274798"/>
                    <a:pt x="-606454" y="-272452"/>
                  </a:cubicBezTo>
                  <a:cubicBezTo>
                    <a:pt x="-588288" y="-270106"/>
                    <a:pt x="-571448" y="-267238"/>
                    <a:pt x="-554408" y="-263776"/>
                  </a:cubicBezTo>
                  <a:cubicBezTo>
                    <a:pt x="-537369" y="-260315"/>
                    <a:pt x="-520131" y="-256260"/>
                    <a:pt x="-503148" y="-251646"/>
                  </a:cubicBezTo>
                  <a:cubicBezTo>
                    <a:pt x="-486165" y="-247032"/>
                    <a:pt x="-469436" y="-241860"/>
                    <a:pt x="-452875" y="-236157"/>
                  </a:cubicBezTo>
                  <a:cubicBezTo>
                    <a:pt x="-436314" y="-230454"/>
                    <a:pt x="-419921" y="-224220"/>
                    <a:pt x="-403740" y="-217503"/>
                  </a:cubicBezTo>
                  <a:cubicBezTo>
                    <a:pt x="-387558" y="-210785"/>
                    <a:pt x="-371588" y="-203585"/>
                    <a:pt x="-355823" y="-195957"/>
                  </a:cubicBezTo>
                  <a:cubicBezTo>
                    <a:pt x="-340057" y="-188330"/>
                    <a:pt x="-324495" y="-180275"/>
                    <a:pt x="-309128" y="-171854"/>
                  </a:cubicBezTo>
                  <a:cubicBezTo>
                    <a:pt x="-293762" y="-163432"/>
                    <a:pt x="-278589" y="-154645"/>
                    <a:pt x="-263589" y="-145554"/>
                  </a:cubicBezTo>
                  <a:cubicBezTo>
                    <a:pt x="-248589" y="-136464"/>
                    <a:pt x="-233761" y="-127070"/>
                    <a:pt x="-219074" y="-117434"/>
                  </a:cubicBezTo>
                  <a:cubicBezTo>
                    <a:pt x="-204388" y="-107798"/>
                    <a:pt x="-189843" y="-97920"/>
                    <a:pt x="-175404" y="-87859"/>
                  </a:cubicBezTo>
                  <a:cubicBezTo>
                    <a:pt x="-160965" y="-77799"/>
                    <a:pt x="-146632" y="-67555"/>
                    <a:pt x="-132364" y="-57186"/>
                  </a:cubicBezTo>
                  <a:cubicBezTo>
                    <a:pt x="-118097" y="-46816"/>
                    <a:pt x="-103895" y="-36320"/>
                    <a:pt x="-89717" y="-25752"/>
                  </a:cubicBezTo>
                  <a:cubicBezTo>
                    <a:pt x="-75539" y="-15184"/>
                    <a:pt x="-61385" y="-4544"/>
                    <a:pt x="-47213" y="6117"/>
                  </a:cubicBezTo>
                  <a:cubicBezTo>
                    <a:pt x="-33040" y="16778"/>
                    <a:pt x="-18850" y="27459"/>
                    <a:pt x="-4595" y="38105"/>
                  </a:cubicBezTo>
                  <a:cubicBezTo>
                    <a:pt x="9660" y="48750"/>
                    <a:pt x="23980" y="59360"/>
                    <a:pt x="38389" y="69899"/>
                  </a:cubicBezTo>
                  <a:cubicBezTo>
                    <a:pt x="52798" y="80438"/>
                    <a:pt x="67298" y="90906"/>
                    <a:pt x="81984" y="101184"/>
                  </a:cubicBezTo>
                  <a:cubicBezTo>
                    <a:pt x="96670" y="111461"/>
                    <a:pt x="111543" y="121548"/>
                    <a:pt x="126416" y="131635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16" name="MainTopic"/>
            <p:cNvSpPr/>
            <p:nvPr/>
          </p:nvSpPr>
          <p:spPr>
            <a:xfrm>
              <a:off x="5125" y="3739"/>
              <a:ext cx="2005" cy="1022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4" action="ppaction://hlinksldjump"/>
                </a:rPr>
                <a:t>家庭电路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9754553" y="2551430"/>
            <a:ext cx="1687195" cy="458470"/>
            <a:chOff x="15360" y="4583"/>
            <a:chExt cx="2657" cy="722"/>
          </a:xfrm>
        </p:grpSpPr>
        <p:sp>
          <p:nvSpPr>
            <p:cNvPr id="201" name="MMConnector"/>
            <p:cNvSpPr/>
            <p:nvPr/>
          </p:nvSpPr>
          <p:spPr>
            <a:xfrm>
              <a:off x="15360" y="5239"/>
              <a:ext cx="570" cy="66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0" name="SubTopic"/>
            <p:cNvSpPr/>
            <p:nvPr/>
          </p:nvSpPr>
          <p:spPr>
            <a:xfrm>
              <a:off x="15623" y="4583"/>
              <a:ext cx="2395" cy="622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总功率过大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54553" y="3030220"/>
            <a:ext cx="729615" cy="614045"/>
            <a:chOff x="15360" y="5337"/>
            <a:chExt cx="1149" cy="967"/>
          </a:xfrm>
        </p:grpSpPr>
        <p:sp>
          <p:nvSpPr>
            <p:cNvPr id="202" name="MMConnector"/>
            <p:cNvSpPr/>
            <p:nvPr/>
          </p:nvSpPr>
          <p:spPr>
            <a:xfrm>
              <a:off x="15360" y="5616"/>
              <a:ext cx="570" cy="68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8" name="SubTopic"/>
            <p:cNvSpPr/>
            <p:nvPr/>
          </p:nvSpPr>
          <p:spPr>
            <a:xfrm>
              <a:off x="15645" y="5337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短路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44738" y="1184910"/>
            <a:ext cx="1091565" cy="1534795"/>
            <a:chOff x="2787" y="2431"/>
            <a:chExt cx="1719" cy="2417"/>
          </a:xfrm>
        </p:grpSpPr>
        <p:sp>
          <p:nvSpPr>
            <p:cNvPr id="321" name="MMConnector"/>
            <p:cNvSpPr/>
            <p:nvPr/>
          </p:nvSpPr>
          <p:spPr>
            <a:xfrm>
              <a:off x="3936" y="3652"/>
              <a:ext cx="570" cy="1196"/>
            </a:xfrm>
            <a:custGeom>
              <a:avLst/>
              <a:gdLst/>
              <a:ahLst/>
              <a:cxnLst/>
              <a:rect l="0" t="0" r="0" b="0"/>
              <a:pathLst>
                <a:path w="250800" h="346750" fill="none">
                  <a:moveTo>
                    <a:pt x="125400" y="173375"/>
                  </a:moveTo>
                  <a:cubicBezTo>
                    <a:pt x="-13793" y="173375"/>
                    <a:pt x="40543" y="-173375"/>
                    <a:pt x="-125400" y="-173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0" name="SubTopic"/>
            <p:cNvSpPr/>
            <p:nvPr/>
          </p:nvSpPr>
          <p:spPr>
            <a:xfrm>
              <a:off x="2787" y="2431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组成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344738" y="1663700"/>
            <a:ext cx="1091565" cy="815975"/>
            <a:chOff x="2787" y="3185"/>
            <a:chExt cx="1719" cy="1285"/>
          </a:xfrm>
        </p:grpSpPr>
        <p:sp>
          <p:nvSpPr>
            <p:cNvPr id="322" name="MMConnector"/>
            <p:cNvSpPr/>
            <p:nvPr/>
          </p:nvSpPr>
          <p:spPr>
            <a:xfrm>
              <a:off x="3936" y="4028"/>
              <a:ext cx="570" cy="442"/>
            </a:xfrm>
            <a:custGeom>
              <a:avLst/>
              <a:gdLst/>
              <a:ahLst/>
              <a:cxnLst/>
              <a:rect l="0" t="0" r="0" b="0"/>
              <a:pathLst>
                <a:path w="250800" h="128250" fill="none">
                  <a:moveTo>
                    <a:pt x="125400" y="64125"/>
                  </a:moveTo>
                  <a:cubicBezTo>
                    <a:pt x="10072" y="64125"/>
                    <a:pt x="-15142" y="-64125"/>
                    <a:pt x="-125400" y="-64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08" name="SubTopic"/>
            <p:cNvSpPr/>
            <p:nvPr/>
          </p:nvSpPr>
          <p:spPr>
            <a:xfrm>
              <a:off x="2787" y="3185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连接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68843" y="2620645"/>
            <a:ext cx="1267460" cy="732790"/>
            <a:chOff x="2510" y="4692"/>
            <a:chExt cx="1996" cy="1154"/>
          </a:xfrm>
        </p:grpSpPr>
        <p:sp>
          <p:nvSpPr>
            <p:cNvPr id="390" name="MMConnector"/>
            <p:cNvSpPr/>
            <p:nvPr/>
          </p:nvSpPr>
          <p:spPr>
            <a:xfrm>
              <a:off x="3936" y="4782"/>
              <a:ext cx="570" cy="1065"/>
            </a:xfrm>
            <a:custGeom>
              <a:avLst/>
              <a:gdLst/>
              <a:ahLst/>
              <a:cxnLst/>
              <a:rect l="0" t="0" r="0" b="0"/>
              <a:pathLst>
                <a:path w="250800" h="308750" fill="none">
                  <a:moveTo>
                    <a:pt x="125400" y="-154375"/>
                  </a:moveTo>
                  <a:cubicBezTo>
                    <a:pt x="-9893" y="-154375"/>
                    <a:pt x="31445" y="154375"/>
                    <a:pt x="-125400" y="15437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89" name="SubTopic"/>
            <p:cNvSpPr/>
            <p:nvPr/>
          </p:nvSpPr>
          <p:spPr>
            <a:xfrm>
              <a:off x="2510" y="4692"/>
              <a:ext cx="1141" cy="622"/>
            </a:xfrm>
            <a:custGeom>
              <a:avLst/>
              <a:gdLst>
                <a:gd name="rtl" fmla="*/ 54150 w 501600"/>
                <a:gd name="rtt" fmla="*/ 26030 h 180500"/>
                <a:gd name="rtr" fmla="*/ 449350 w 501600"/>
                <a:gd name="rtb" fmla="*/ 162830 h 180500"/>
              </a:gdLst>
              <a:ahLst/>
              <a:cxnLst/>
              <a:rect l="rtl" t="rtt" r="rtr" b="rtb"/>
              <a:pathLst>
                <a:path w="501600" h="180500" stroke="0">
                  <a:moveTo>
                    <a:pt x="0" y="0"/>
                  </a:moveTo>
                  <a:lnTo>
                    <a:pt x="501600" y="0"/>
                  </a:lnTo>
                  <a:lnTo>
                    <a:pt x="5016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501600" h="180500" fill="none">
                  <a:moveTo>
                    <a:pt x="0" y="180500"/>
                  </a:moveTo>
                  <a:lnTo>
                    <a:pt x="5016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保险丝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58253" y="2141855"/>
            <a:ext cx="1091565" cy="1111885"/>
            <a:chOff x="1076" y="3938"/>
            <a:chExt cx="1719" cy="1751"/>
          </a:xfrm>
        </p:grpSpPr>
        <p:sp>
          <p:nvSpPr>
            <p:cNvPr id="155" name="MMConnector"/>
            <p:cNvSpPr/>
            <p:nvPr/>
          </p:nvSpPr>
          <p:spPr>
            <a:xfrm>
              <a:off x="2225" y="4937"/>
              <a:ext cx="570" cy="753"/>
            </a:xfrm>
            <a:custGeom>
              <a:avLst/>
              <a:gdLst/>
              <a:ahLst/>
              <a:cxnLst/>
              <a:rect l="0" t="0" r="0" b="0"/>
              <a:pathLst>
                <a:path w="250800" h="218500" fill="none">
                  <a:moveTo>
                    <a:pt x="125400" y="109250"/>
                  </a:moveTo>
                  <a:cubicBezTo>
                    <a:pt x="-162" y="109250"/>
                    <a:pt x="8738" y="-109250"/>
                    <a:pt x="-125400" y="-109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4" name="SubTopic"/>
            <p:cNvSpPr/>
            <p:nvPr/>
          </p:nvSpPr>
          <p:spPr>
            <a:xfrm>
              <a:off x="1076" y="3938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位置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58253" y="2620645"/>
            <a:ext cx="1091565" cy="411480"/>
            <a:chOff x="1076" y="4692"/>
            <a:chExt cx="1719" cy="648"/>
          </a:xfrm>
        </p:grpSpPr>
        <p:sp>
          <p:nvSpPr>
            <p:cNvPr id="158" name="MMConnector"/>
            <p:cNvSpPr/>
            <p:nvPr/>
          </p:nvSpPr>
          <p:spPr>
            <a:xfrm>
              <a:off x="2225" y="5314"/>
              <a:ext cx="570" cy="26"/>
            </a:xfrm>
            <a:custGeom>
              <a:avLst/>
              <a:gdLst/>
              <a:ahLst/>
              <a:cxnLst/>
              <a:rect l="0" t="0" r="0" b="0"/>
              <a:pathLst>
                <a:path w="250800" h="7600" fill="none">
                  <a:moveTo>
                    <a:pt x="125400" y="0"/>
                  </a:moveTo>
                  <a:cubicBezTo>
                    <a:pt x="25080" y="0"/>
                    <a:pt x="-50160" y="0"/>
                    <a:pt x="-125400" y="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7" name="SubTopic"/>
            <p:cNvSpPr/>
            <p:nvPr/>
          </p:nvSpPr>
          <p:spPr>
            <a:xfrm>
              <a:off x="1076" y="4692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作用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58253" y="3098800"/>
            <a:ext cx="1091565" cy="633730"/>
            <a:chOff x="1076" y="5445"/>
            <a:chExt cx="1719" cy="998"/>
          </a:xfrm>
        </p:grpSpPr>
        <p:sp>
          <p:nvSpPr>
            <p:cNvPr id="162" name="MMConnector"/>
            <p:cNvSpPr/>
            <p:nvPr/>
          </p:nvSpPr>
          <p:spPr>
            <a:xfrm>
              <a:off x="2225" y="5691"/>
              <a:ext cx="570" cy="753"/>
            </a:xfrm>
            <a:custGeom>
              <a:avLst/>
              <a:gdLst/>
              <a:ahLst/>
              <a:cxnLst/>
              <a:rect l="0" t="0" r="0" b="0"/>
              <a:pathLst>
                <a:path w="250800" h="218500" fill="none">
                  <a:moveTo>
                    <a:pt x="125400" y="-109250"/>
                  </a:moveTo>
                  <a:cubicBezTo>
                    <a:pt x="-162" y="-109250"/>
                    <a:pt x="8738" y="109250"/>
                    <a:pt x="-125400" y="109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1" name="SubTopic"/>
            <p:cNvSpPr/>
            <p:nvPr/>
          </p:nvSpPr>
          <p:spPr>
            <a:xfrm>
              <a:off x="1076" y="5445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材料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890203" y="3938270"/>
            <a:ext cx="3240405" cy="683260"/>
            <a:chOff x="4550" y="6767"/>
            <a:chExt cx="5103" cy="1076"/>
          </a:xfrm>
        </p:grpSpPr>
        <p:sp>
          <p:nvSpPr>
            <p:cNvPr id="2" name="MMConnector"/>
            <p:cNvSpPr/>
            <p:nvPr/>
          </p:nvSpPr>
          <p:spPr>
            <a:xfrm>
              <a:off x="7807" y="6767"/>
              <a:ext cx="1846" cy="760"/>
            </a:xfrm>
            <a:custGeom>
              <a:avLst/>
              <a:gdLst/>
              <a:ahLst/>
              <a:cxnLst/>
              <a:rect l="0" t="0" r="0" b="0"/>
              <a:pathLst>
                <a:path w="811799" h="220332">
                  <a:moveTo>
                    <a:pt x="125896" y="-31386"/>
                  </a:moveTo>
                  <a:cubicBezTo>
                    <a:pt x="144084" y="-37387"/>
                    <a:pt x="151981" y="-53335"/>
                    <a:pt x="147092" y="-67123"/>
                  </a:cubicBezTo>
                  <a:cubicBezTo>
                    <a:pt x="142203" y="-80912"/>
                    <a:pt x="125956" y="-88499"/>
                    <a:pt x="108118" y="-81527"/>
                  </a:cubicBezTo>
                  <a:cubicBezTo>
                    <a:pt x="91462" y="-75018"/>
                    <a:pt x="74805" y="-68508"/>
                    <a:pt x="58236" y="-61860"/>
                  </a:cubicBezTo>
                  <a:cubicBezTo>
                    <a:pt x="41667" y="-55212"/>
                    <a:pt x="25184" y="-48425"/>
                    <a:pt x="8746" y="-41590"/>
                  </a:cubicBezTo>
                  <a:cubicBezTo>
                    <a:pt x="-7693" y="-34754"/>
                    <a:pt x="-24089" y="-27869"/>
                    <a:pt x="-40454" y="-20966"/>
                  </a:cubicBezTo>
                  <a:cubicBezTo>
                    <a:pt x="-56818" y="-14063"/>
                    <a:pt x="-73152" y="-7141"/>
                    <a:pt x="-89478" y="-249"/>
                  </a:cubicBezTo>
                  <a:cubicBezTo>
                    <a:pt x="-105803" y="6642"/>
                    <a:pt x="-122121" y="13504"/>
                    <a:pt x="-138452" y="20291"/>
                  </a:cubicBezTo>
                  <a:cubicBezTo>
                    <a:pt x="-154782" y="27078"/>
                    <a:pt x="-171126" y="33791"/>
                    <a:pt x="-187504" y="40381"/>
                  </a:cubicBezTo>
                  <a:cubicBezTo>
                    <a:pt x="-203882" y="46972"/>
                    <a:pt x="-220294" y="53440"/>
                    <a:pt x="-236759" y="59741"/>
                  </a:cubicBezTo>
                  <a:cubicBezTo>
                    <a:pt x="-253224" y="66041"/>
                    <a:pt x="-269742" y="72173"/>
                    <a:pt x="-286329" y="78091"/>
                  </a:cubicBezTo>
                  <a:cubicBezTo>
                    <a:pt x="-302916" y="84009"/>
                    <a:pt x="-319572" y="89712"/>
                    <a:pt x="-336308" y="95157"/>
                  </a:cubicBezTo>
                  <a:cubicBezTo>
                    <a:pt x="-353043" y="100602"/>
                    <a:pt x="-369859" y="105788"/>
                    <a:pt x="-386763" y="110676"/>
                  </a:cubicBezTo>
                  <a:cubicBezTo>
                    <a:pt x="-403666" y="115563"/>
                    <a:pt x="-420658" y="120151"/>
                    <a:pt x="-437731" y="124404"/>
                  </a:cubicBezTo>
                  <a:cubicBezTo>
                    <a:pt x="-454804" y="128656"/>
                    <a:pt x="-471957" y="132573"/>
                    <a:pt x="-489215" y="136127"/>
                  </a:cubicBezTo>
                  <a:cubicBezTo>
                    <a:pt x="-506473" y="139682"/>
                    <a:pt x="-523836" y="142874"/>
                    <a:pt x="-541184" y="145671"/>
                  </a:cubicBezTo>
                  <a:cubicBezTo>
                    <a:pt x="-558532" y="148467"/>
                    <a:pt x="-575865" y="150868"/>
                    <a:pt x="-593574" y="152905"/>
                  </a:cubicBezTo>
                  <a:cubicBezTo>
                    <a:pt x="-611283" y="154943"/>
                    <a:pt x="-629368" y="156619"/>
                    <a:pt x="-646300" y="157753"/>
                  </a:cubicBezTo>
                  <a:cubicBezTo>
                    <a:pt x="-663232" y="158888"/>
                    <a:pt x="-679012" y="159481"/>
                    <a:pt x="-694792" y="160075"/>
                  </a:cubicBezTo>
                  <a:cubicBezTo>
                    <a:pt x="-697526" y="160178"/>
                    <a:pt x="-699352" y="161785"/>
                    <a:pt x="-699352" y="163875"/>
                  </a:cubicBezTo>
                  <a:cubicBezTo>
                    <a:pt x="-699352" y="165965"/>
                    <a:pt x="-697528" y="167631"/>
                    <a:pt x="-694792" y="167675"/>
                  </a:cubicBezTo>
                  <a:cubicBezTo>
                    <a:pt x="-678891" y="167933"/>
                    <a:pt x="-662990" y="168192"/>
                    <a:pt x="-645874" y="167968"/>
                  </a:cubicBezTo>
                  <a:cubicBezTo>
                    <a:pt x="-628757" y="167744"/>
                    <a:pt x="-610424" y="167038"/>
                    <a:pt x="-592431" y="165944"/>
                  </a:cubicBezTo>
                  <a:cubicBezTo>
                    <a:pt x="-574437" y="164850"/>
                    <a:pt x="-556783" y="163368"/>
                    <a:pt x="-539075" y="161485"/>
                  </a:cubicBezTo>
                  <a:cubicBezTo>
                    <a:pt x="-521367" y="159601"/>
                    <a:pt x="-503606" y="157315"/>
                    <a:pt x="-485919" y="154655"/>
                  </a:cubicBezTo>
                  <a:cubicBezTo>
                    <a:pt x="-468232" y="151995"/>
                    <a:pt x="-450619" y="148961"/>
                    <a:pt x="-433064" y="145580"/>
                  </a:cubicBezTo>
                  <a:cubicBezTo>
                    <a:pt x="-415508" y="142199"/>
                    <a:pt x="-398010" y="138471"/>
                    <a:pt x="-380586" y="134435"/>
                  </a:cubicBezTo>
                  <a:cubicBezTo>
                    <a:pt x="-363162" y="130400"/>
                    <a:pt x="-345812" y="126056"/>
                    <a:pt x="-328537" y="121447"/>
                  </a:cubicBezTo>
                  <a:cubicBezTo>
                    <a:pt x="-311261" y="116838"/>
                    <a:pt x="-294060" y="111965"/>
                    <a:pt x="-276931" y="106875"/>
                  </a:cubicBezTo>
                  <a:cubicBezTo>
                    <a:pt x="-259803" y="101785"/>
                    <a:pt x="-242747" y="96479"/>
                    <a:pt x="-225757" y="91006"/>
                  </a:cubicBezTo>
                  <a:cubicBezTo>
                    <a:pt x="-208766" y="85533"/>
                    <a:pt x="-191841" y="79894"/>
                    <a:pt x="-174970" y="74139"/>
                  </a:cubicBezTo>
                  <a:cubicBezTo>
                    <a:pt x="-158099" y="68384"/>
                    <a:pt x="-141283" y="62514"/>
                    <a:pt x="-124507" y="56579"/>
                  </a:cubicBezTo>
                  <a:cubicBezTo>
                    <a:pt x="-107731" y="50644"/>
                    <a:pt x="-90996" y="44644"/>
                    <a:pt x="-74288" y="38628"/>
                  </a:cubicBezTo>
                  <a:cubicBezTo>
                    <a:pt x="-57579" y="32612"/>
                    <a:pt x="-40896" y="26580"/>
                    <a:pt x="-24224" y="20581"/>
                  </a:cubicBezTo>
                  <a:cubicBezTo>
                    <a:pt x="-7552" y="14583"/>
                    <a:pt x="9110" y="8620"/>
                    <a:pt x="25773" y="2721"/>
                  </a:cubicBezTo>
                  <a:cubicBezTo>
                    <a:pt x="42436" y="-3177"/>
                    <a:pt x="59101" y="-9011"/>
                    <a:pt x="75788" y="-14685"/>
                  </a:cubicBezTo>
                  <a:cubicBezTo>
                    <a:pt x="92476" y="-20358"/>
                    <a:pt x="109186" y="-25872"/>
                    <a:pt x="125896" y="-31386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63" name="MainTopic"/>
            <p:cNvSpPr/>
            <p:nvPr/>
          </p:nvSpPr>
          <p:spPr>
            <a:xfrm>
              <a:off x="4550" y="6821"/>
              <a:ext cx="1677" cy="1022"/>
            </a:xfrm>
            <a:custGeom>
              <a:avLst/>
              <a:gdLst>
                <a:gd name="rtl" fmla="*/ 135280 w 737200"/>
                <a:gd name="rtt" fmla="*/ 71440 h 296400"/>
                <a:gd name="rtr" fmla="*/ 598880 w 737200"/>
                <a:gd name="rtb" fmla="*/ 238640 h 296400"/>
              </a:gdLst>
              <a:ahLst/>
              <a:cxnLst/>
              <a:rect l="rtl" t="rtt" r="rtr" b="rtb"/>
              <a:pathLst>
                <a:path w="737200" h="296400">
                  <a:moveTo>
                    <a:pt x="30400" y="0"/>
                  </a:moveTo>
                  <a:lnTo>
                    <a:pt x="706800" y="0"/>
                  </a:lnTo>
                  <a:cubicBezTo>
                    <a:pt x="723581" y="0"/>
                    <a:pt x="737200" y="13619"/>
                    <a:pt x="737200" y="30400"/>
                  </a:cubicBezTo>
                  <a:lnTo>
                    <a:pt x="737200" y="266000"/>
                  </a:lnTo>
                  <a:cubicBezTo>
                    <a:pt x="737200" y="282781"/>
                    <a:pt x="723581" y="296400"/>
                    <a:pt x="7068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  <a:hlinkClick r:id="rId5" action="ppaction://hlinksldjump"/>
                </a:rPr>
                <a:t>试电笔</a:t>
              </a:r>
              <a:endParaRPr sz="2400">
                <a:solidFill>
                  <a:srgbClr val="303030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78978" y="3860165"/>
            <a:ext cx="1092200" cy="457835"/>
            <a:chOff x="3115" y="6644"/>
            <a:chExt cx="1720" cy="721"/>
          </a:xfrm>
        </p:grpSpPr>
        <p:sp>
          <p:nvSpPr>
            <p:cNvPr id="167" name="MMConnector"/>
            <p:cNvSpPr/>
            <p:nvPr/>
          </p:nvSpPr>
          <p:spPr>
            <a:xfrm>
              <a:off x="4265" y="7299"/>
              <a:ext cx="570" cy="66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6" name="SubTopic"/>
            <p:cNvSpPr/>
            <p:nvPr/>
          </p:nvSpPr>
          <p:spPr>
            <a:xfrm>
              <a:off x="3115" y="6644"/>
              <a:ext cx="864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作用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19543" y="4338955"/>
            <a:ext cx="1651635" cy="613410"/>
            <a:chOff x="2234" y="7398"/>
            <a:chExt cx="2601" cy="966"/>
          </a:xfrm>
        </p:grpSpPr>
        <p:sp>
          <p:nvSpPr>
            <p:cNvPr id="169" name="MMConnector"/>
            <p:cNvSpPr/>
            <p:nvPr/>
          </p:nvSpPr>
          <p:spPr>
            <a:xfrm>
              <a:off x="4265" y="7676"/>
              <a:ext cx="570" cy="68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68" name="SubTopic"/>
            <p:cNvSpPr/>
            <p:nvPr/>
          </p:nvSpPr>
          <p:spPr>
            <a:xfrm>
              <a:off x="2234" y="7398"/>
              <a:ext cx="1745" cy="62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使用方法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681288" y="4558030"/>
            <a:ext cx="3538220" cy="1430020"/>
            <a:chOff x="4221" y="7743"/>
            <a:chExt cx="5572" cy="2252"/>
          </a:xfrm>
        </p:grpSpPr>
        <p:sp>
          <p:nvSpPr>
            <p:cNvPr id="146" name="MMConnector"/>
            <p:cNvSpPr/>
            <p:nvPr/>
          </p:nvSpPr>
          <p:spPr>
            <a:xfrm>
              <a:off x="7807" y="7743"/>
              <a:ext cx="1987" cy="2252"/>
            </a:xfrm>
            <a:custGeom>
              <a:avLst/>
              <a:gdLst/>
              <a:ahLst/>
              <a:cxnLst/>
              <a:rect l="0" t="0" r="0" b="0"/>
              <a:pathLst>
                <a:path w="873542" h="653006">
                  <a:moveTo>
                    <a:pt x="197726" y="-187391"/>
                  </a:moveTo>
                  <a:cubicBezTo>
                    <a:pt x="211280" y="-200922"/>
                    <a:pt x="211555" y="-218551"/>
                    <a:pt x="201118" y="-228803"/>
                  </a:cubicBezTo>
                  <a:cubicBezTo>
                    <a:pt x="190680" y="-239055"/>
                    <a:pt x="172770" y="-238737"/>
                    <a:pt x="159773" y="-224671"/>
                  </a:cubicBezTo>
                  <a:cubicBezTo>
                    <a:pt x="147528" y="-211419"/>
                    <a:pt x="135284" y="-198167"/>
                    <a:pt x="123336" y="-184716"/>
                  </a:cubicBezTo>
                  <a:cubicBezTo>
                    <a:pt x="111388" y="-171265"/>
                    <a:pt x="99737" y="-157616"/>
                    <a:pt x="88237" y="-143883"/>
                  </a:cubicBezTo>
                  <a:cubicBezTo>
                    <a:pt x="76737" y="-130150"/>
                    <a:pt x="65388" y="-116332"/>
                    <a:pt x="54164" y="-102452"/>
                  </a:cubicBezTo>
                  <a:cubicBezTo>
                    <a:pt x="42940" y="-88572"/>
                    <a:pt x="31841" y="-74631"/>
                    <a:pt x="20811" y="-60669"/>
                  </a:cubicBezTo>
                  <a:cubicBezTo>
                    <a:pt x="9780" y="-46707"/>
                    <a:pt x="-1182" y="-32725"/>
                    <a:pt x="-12123" y="-18756"/>
                  </a:cubicBezTo>
                  <a:cubicBezTo>
                    <a:pt x="-23063" y="-4788"/>
                    <a:pt x="-33982" y="9167"/>
                    <a:pt x="-44929" y="23073"/>
                  </a:cubicBezTo>
                  <a:cubicBezTo>
                    <a:pt x="-55875" y="36980"/>
                    <a:pt x="-66848" y="50837"/>
                    <a:pt x="-77896" y="64610"/>
                  </a:cubicBezTo>
                  <a:cubicBezTo>
                    <a:pt x="-88944" y="78383"/>
                    <a:pt x="-100066" y="92070"/>
                    <a:pt x="-111311" y="105634"/>
                  </a:cubicBezTo>
                  <a:cubicBezTo>
                    <a:pt x="-122556" y="119197"/>
                    <a:pt x="-133922" y="132635"/>
                    <a:pt x="-145459" y="145905"/>
                  </a:cubicBezTo>
                  <a:cubicBezTo>
                    <a:pt x="-156995" y="159174"/>
                    <a:pt x="-168700" y="172275"/>
                    <a:pt x="-180622" y="185155"/>
                  </a:cubicBezTo>
                  <a:cubicBezTo>
                    <a:pt x="-192544" y="198036"/>
                    <a:pt x="-204681" y="210697"/>
                    <a:pt x="-217078" y="223079"/>
                  </a:cubicBezTo>
                  <a:cubicBezTo>
                    <a:pt x="-229476" y="235462"/>
                    <a:pt x="-242133" y="247566"/>
                    <a:pt x="-255091" y="259325"/>
                  </a:cubicBezTo>
                  <a:cubicBezTo>
                    <a:pt x="-268048" y="271084"/>
                    <a:pt x="-281305" y="282497"/>
                    <a:pt x="-294893" y="293491"/>
                  </a:cubicBezTo>
                  <a:cubicBezTo>
                    <a:pt x="-308481" y="304485"/>
                    <a:pt x="-322400" y="315059"/>
                    <a:pt x="-336670" y="325133"/>
                  </a:cubicBezTo>
                  <a:cubicBezTo>
                    <a:pt x="-350939" y="335208"/>
                    <a:pt x="-365560" y="344783"/>
                    <a:pt x="-380528" y="353778"/>
                  </a:cubicBezTo>
                  <a:cubicBezTo>
                    <a:pt x="-395497" y="362774"/>
                    <a:pt x="-410812" y="371191"/>
                    <a:pt x="-426474" y="378959"/>
                  </a:cubicBezTo>
                  <a:cubicBezTo>
                    <a:pt x="-442135" y="386726"/>
                    <a:pt x="-458142" y="393844"/>
                    <a:pt x="-474388" y="400258"/>
                  </a:cubicBezTo>
                  <a:cubicBezTo>
                    <a:pt x="-490634" y="406673"/>
                    <a:pt x="-507119" y="412384"/>
                    <a:pt x="-524033" y="417366"/>
                  </a:cubicBezTo>
                  <a:cubicBezTo>
                    <a:pt x="-540947" y="422349"/>
                    <a:pt x="-558291" y="426603"/>
                    <a:pt x="-575073" y="430119"/>
                  </a:cubicBezTo>
                  <a:cubicBezTo>
                    <a:pt x="-591855" y="433636"/>
                    <a:pt x="-608074" y="436415"/>
                    <a:pt x="-627121" y="438518"/>
                  </a:cubicBezTo>
                  <a:cubicBezTo>
                    <a:pt x="-646168" y="440622"/>
                    <a:pt x="-668041" y="442051"/>
                    <a:pt x="-679791" y="442715"/>
                  </a:cubicBezTo>
                  <a:cubicBezTo>
                    <a:pt x="-691540" y="443379"/>
                    <a:pt x="-693166" y="443277"/>
                    <a:pt x="-694792" y="443175"/>
                  </a:cubicBezTo>
                  <a:cubicBezTo>
                    <a:pt x="-697523" y="443004"/>
                    <a:pt x="-699352" y="444885"/>
                    <a:pt x="-699352" y="446975"/>
                  </a:cubicBezTo>
                  <a:cubicBezTo>
                    <a:pt x="-699352" y="449065"/>
                    <a:pt x="-697513" y="450493"/>
                    <a:pt x="-694792" y="450775"/>
                  </a:cubicBezTo>
                  <a:cubicBezTo>
                    <a:pt x="-693162" y="450944"/>
                    <a:pt x="-691532" y="451113"/>
                    <a:pt x="-679619" y="450921"/>
                  </a:cubicBezTo>
                  <a:cubicBezTo>
                    <a:pt x="-667706" y="450729"/>
                    <a:pt x="-645511" y="450175"/>
                    <a:pt x="-626102" y="448818"/>
                  </a:cubicBezTo>
                  <a:cubicBezTo>
                    <a:pt x="-606694" y="447462"/>
                    <a:pt x="-590072" y="445302"/>
                    <a:pt x="-572817" y="442407"/>
                  </a:cubicBezTo>
                  <a:cubicBezTo>
                    <a:pt x="-555562" y="439512"/>
                    <a:pt x="-537674" y="435881"/>
                    <a:pt x="-520160" y="431480"/>
                  </a:cubicBezTo>
                  <a:cubicBezTo>
                    <a:pt x="-502645" y="427078"/>
                    <a:pt x="-485504" y="421904"/>
                    <a:pt x="-468556" y="415990"/>
                  </a:cubicBezTo>
                  <a:cubicBezTo>
                    <a:pt x="-451608" y="410075"/>
                    <a:pt x="-434853" y="403420"/>
                    <a:pt x="-418412" y="396075"/>
                  </a:cubicBezTo>
                  <a:cubicBezTo>
                    <a:pt x="-401971" y="388731"/>
                    <a:pt x="-385846" y="380697"/>
                    <a:pt x="-370051" y="372050"/>
                  </a:cubicBezTo>
                  <a:cubicBezTo>
                    <a:pt x="-354256" y="363404"/>
                    <a:pt x="-338793" y="354144"/>
                    <a:pt x="-323676" y="344360"/>
                  </a:cubicBezTo>
                  <a:cubicBezTo>
                    <a:pt x="-308559" y="334575"/>
                    <a:pt x="-293790" y="324265"/>
                    <a:pt x="-279355" y="313518"/>
                  </a:cubicBezTo>
                  <a:cubicBezTo>
                    <a:pt x="-264921" y="302772"/>
                    <a:pt x="-250823" y="291590"/>
                    <a:pt x="-237036" y="280055"/>
                  </a:cubicBezTo>
                  <a:cubicBezTo>
                    <a:pt x="-223248" y="268520"/>
                    <a:pt x="-209771" y="256632"/>
                    <a:pt x="-196569" y="244468"/>
                  </a:cubicBezTo>
                  <a:cubicBezTo>
                    <a:pt x="-183367" y="232303"/>
                    <a:pt x="-170440" y="219861"/>
                    <a:pt x="-157746" y="207209"/>
                  </a:cubicBezTo>
                  <a:cubicBezTo>
                    <a:pt x="-145052" y="194556"/>
                    <a:pt x="-132591" y="181691"/>
                    <a:pt x="-120319" y="168673"/>
                  </a:cubicBezTo>
                  <a:cubicBezTo>
                    <a:pt x="-108047" y="155655"/>
                    <a:pt x="-95963" y="142483"/>
                    <a:pt x="-84023" y="129207"/>
                  </a:cubicBezTo>
                  <a:cubicBezTo>
                    <a:pt x="-72082" y="115930"/>
                    <a:pt x="-60285" y="102551"/>
                    <a:pt x="-48586" y="89112"/>
                  </a:cubicBezTo>
                  <a:cubicBezTo>
                    <a:pt x="-36886" y="75674"/>
                    <a:pt x="-25285" y="62176"/>
                    <a:pt x="-13737" y="48662"/>
                  </a:cubicBezTo>
                  <a:cubicBezTo>
                    <a:pt x="-2188" y="35148"/>
                    <a:pt x="9307" y="21617"/>
                    <a:pt x="20793" y="8109"/>
                  </a:cubicBezTo>
                  <a:cubicBezTo>
                    <a:pt x="32279" y="-5398"/>
                    <a:pt x="43756" y="-18882"/>
                    <a:pt x="55266" y="-32303"/>
                  </a:cubicBezTo>
                  <a:cubicBezTo>
                    <a:pt x="66776" y="-45723"/>
                    <a:pt x="78320" y="-59081"/>
                    <a:pt x="89944" y="-72328"/>
                  </a:cubicBezTo>
                  <a:cubicBezTo>
                    <a:pt x="101568" y="-85574"/>
                    <a:pt x="113272" y="-98708"/>
                    <a:pt x="125081" y="-111709"/>
                  </a:cubicBezTo>
                  <a:cubicBezTo>
                    <a:pt x="136890" y="-124709"/>
                    <a:pt x="148803" y="-137575"/>
                    <a:pt x="160928" y="-150166"/>
                  </a:cubicBezTo>
                  <a:cubicBezTo>
                    <a:pt x="173053" y="-162758"/>
                    <a:pt x="185390" y="-175074"/>
                    <a:pt x="197726" y="-187391"/>
                  </a:cubicBezTo>
                  <a:close/>
                </a:path>
              </a:pathLst>
            </a:custGeom>
            <a:solidFill>
              <a:srgbClr val="96E54E"/>
            </a:solidFill>
            <a:ln w="7600" cap="rnd">
              <a:solidFill>
                <a:srgbClr val="96E54E"/>
              </a:solidFill>
              <a:round/>
            </a:ln>
          </p:spPr>
        </p:sp>
        <p:sp>
          <p:nvSpPr>
            <p:cNvPr id="145" name="MainTopic"/>
            <p:cNvSpPr/>
            <p:nvPr/>
          </p:nvSpPr>
          <p:spPr>
            <a:xfrm>
              <a:off x="4221" y="8774"/>
              <a:ext cx="2005" cy="1022"/>
            </a:xfrm>
            <a:custGeom>
              <a:avLst/>
              <a:gdLst>
                <a:gd name="rtl" fmla="*/ 135280 w 881600"/>
                <a:gd name="rtt" fmla="*/ 71440 h 296400"/>
                <a:gd name="rtr" fmla="*/ 743280 w 881600"/>
                <a:gd name="rtb" fmla="*/ 238640 h 296400"/>
              </a:gdLst>
              <a:ahLst/>
              <a:cxnLst/>
              <a:rect l="rtl" t="rtt" r="rtr" b="rtb"/>
              <a:pathLst>
                <a:path w="881600" h="296400">
                  <a:moveTo>
                    <a:pt x="30400" y="0"/>
                  </a:moveTo>
                  <a:lnTo>
                    <a:pt x="851200" y="0"/>
                  </a:lnTo>
                  <a:cubicBezTo>
                    <a:pt x="867981" y="0"/>
                    <a:pt x="881600" y="13619"/>
                    <a:pt x="881600" y="30400"/>
                  </a:cubicBezTo>
                  <a:lnTo>
                    <a:pt x="881600" y="266000"/>
                  </a:lnTo>
                  <a:cubicBezTo>
                    <a:pt x="881600" y="282781"/>
                    <a:pt x="867981" y="296400"/>
                    <a:pt x="851200" y="296400"/>
                  </a:cubicBezTo>
                  <a:lnTo>
                    <a:pt x="30400" y="296400"/>
                  </a:lnTo>
                  <a:cubicBezTo>
                    <a:pt x="13619" y="296400"/>
                    <a:pt x="0" y="282781"/>
                    <a:pt x="0" y="266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三脚插头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46773" y="5099685"/>
            <a:ext cx="2015490" cy="458470"/>
            <a:chOff x="1332" y="8596"/>
            <a:chExt cx="3174" cy="722"/>
          </a:xfrm>
        </p:grpSpPr>
        <p:sp>
          <p:nvSpPr>
            <p:cNvPr id="148" name="MMConnector"/>
            <p:cNvSpPr/>
            <p:nvPr/>
          </p:nvSpPr>
          <p:spPr>
            <a:xfrm>
              <a:off x="3936" y="9252"/>
              <a:ext cx="570" cy="66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125400" y="9500"/>
                  </a:moveTo>
                  <a:cubicBezTo>
                    <a:pt x="25080" y="9500"/>
                    <a:pt x="-50160" y="-9500"/>
                    <a:pt x="-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47" name="SubTopic"/>
            <p:cNvSpPr/>
            <p:nvPr/>
          </p:nvSpPr>
          <p:spPr>
            <a:xfrm>
              <a:off x="1332" y="8596"/>
              <a:ext cx="2319" cy="62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连接方法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46773" y="5578475"/>
            <a:ext cx="2015490" cy="614045"/>
            <a:chOff x="1332" y="9350"/>
            <a:chExt cx="3174" cy="967"/>
          </a:xfrm>
        </p:grpSpPr>
        <p:sp>
          <p:nvSpPr>
            <p:cNvPr id="150" name="MMConnector"/>
            <p:cNvSpPr/>
            <p:nvPr/>
          </p:nvSpPr>
          <p:spPr>
            <a:xfrm>
              <a:off x="3936" y="9629"/>
              <a:ext cx="570" cy="68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125400" y="-99750"/>
                  </a:moveTo>
                  <a:cubicBezTo>
                    <a:pt x="1957" y="-99750"/>
                    <a:pt x="3793" y="99750"/>
                    <a:pt x="-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49" name="SubTopic"/>
            <p:cNvSpPr/>
            <p:nvPr/>
          </p:nvSpPr>
          <p:spPr>
            <a:xfrm>
              <a:off x="1332" y="9350"/>
              <a:ext cx="2320" cy="622"/>
            </a:xfrm>
            <a:custGeom>
              <a:avLst/>
              <a:gdLst>
                <a:gd name="rtl" fmla="*/ 54150 w 744800"/>
                <a:gd name="rtt" fmla="*/ 26030 h 180500"/>
                <a:gd name="rtr" fmla="*/ 692550 w 744800"/>
                <a:gd name="rtb" fmla="*/ 162830 h 180500"/>
              </a:gdLst>
              <a:ahLst/>
              <a:cxnLst/>
              <a:rect l="rtl" t="rtt" r="rtr" b="rtb"/>
              <a:pathLst>
                <a:path w="744800" h="180500" stroke="0">
                  <a:moveTo>
                    <a:pt x="0" y="0"/>
                  </a:moveTo>
                  <a:lnTo>
                    <a:pt x="744800" y="0"/>
                  </a:lnTo>
                  <a:lnTo>
                    <a:pt x="7448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744800" h="180500" fill="none">
                  <a:moveTo>
                    <a:pt x="0" y="180500"/>
                  </a:moveTo>
                  <a:lnTo>
                    <a:pt x="7448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地线的作用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774873" y="1663065"/>
            <a:ext cx="852170" cy="494030"/>
            <a:chOff x="15392" y="3184"/>
            <a:chExt cx="1342" cy="778"/>
          </a:xfrm>
        </p:grpSpPr>
        <p:sp>
          <p:nvSpPr>
            <p:cNvPr id="152" name="MMConnector"/>
            <p:cNvSpPr/>
            <p:nvPr/>
          </p:nvSpPr>
          <p:spPr>
            <a:xfrm>
              <a:off x="15392" y="3652"/>
              <a:ext cx="570" cy="311"/>
            </a:xfrm>
            <a:custGeom>
              <a:avLst/>
              <a:gdLst/>
              <a:ahLst/>
              <a:cxnLst/>
              <a:rect l="0" t="0" r="0" b="0"/>
              <a:pathLst>
                <a:path w="250800" h="90250" fill="none">
                  <a:moveTo>
                    <a:pt x="-125400" y="-45125"/>
                  </a:moveTo>
                  <a:cubicBezTo>
                    <a:pt x="-14483" y="-45125"/>
                    <a:pt x="25434" y="45125"/>
                    <a:pt x="125400" y="45125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51" name="SubTopic"/>
            <p:cNvSpPr/>
            <p:nvPr/>
          </p:nvSpPr>
          <p:spPr>
            <a:xfrm>
              <a:off x="15678" y="3184"/>
              <a:ext cx="1056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作用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423083" y="4269740"/>
            <a:ext cx="1903095" cy="458470"/>
            <a:chOff x="14838" y="7289"/>
            <a:chExt cx="2997" cy="722"/>
          </a:xfrm>
        </p:grpSpPr>
        <p:sp>
          <p:nvSpPr>
            <p:cNvPr id="176" name="MMConnector"/>
            <p:cNvSpPr/>
            <p:nvPr/>
          </p:nvSpPr>
          <p:spPr>
            <a:xfrm>
              <a:off x="14838" y="7945"/>
              <a:ext cx="570" cy="66"/>
            </a:xfrm>
            <a:custGeom>
              <a:avLst/>
              <a:gdLst/>
              <a:ahLst/>
              <a:cxnLst/>
              <a:rect l="0" t="0" r="0" b="0"/>
              <a:pathLst>
                <a:path w="250800" h="19000" fill="none">
                  <a:moveTo>
                    <a:pt x="-125400" y="9500"/>
                  </a:moveTo>
                  <a:cubicBezTo>
                    <a:pt x="-25080" y="9500"/>
                    <a:pt x="50160" y="-9500"/>
                    <a:pt x="125400" y="-95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5" name="SubTopic"/>
            <p:cNvSpPr/>
            <p:nvPr/>
          </p:nvSpPr>
          <p:spPr>
            <a:xfrm>
              <a:off x="15123" y="7289"/>
              <a:ext cx="2713" cy="622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安全用电原则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9423083" y="4748530"/>
            <a:ext cx="1903095" cy="614045"/>
            <a:chOff x="14838" y="8043"/>
            <a:chExt cx="2997" cy="967"/>
          </a:xfrm>
        </p:grpSpPr>
        <p:sp>
          <p:nvSpPr>
            <p:cNvPr id="178" name="MMConnector"/>
            <p:cNvSpPr/>
            <p:nvPr/>
          </p:nvSpPr>
          <p:spPr>
            <a:xfrm>
              <a:off x="14838" y="8322"/>
              <a:ext cx="570" cy="688"/>
            </a:xfrm>
            <a:custGeom>
              <a:avLst/>
              <a:gdLst/>
              <a:ahLst/>
              <a:cxnLst/>
              <a:rect l="0" t="0" r="0" b="0"/>
              <a:pathLst>
                <a:path w="250800" h="199500" fill="none">
                  <a:moveTo>
                    <a:pt x="-125400" y="-99750"/>
                  </a:moveTo>
                  <a:cubicBezTo>
                    <a:pt x="-1957" y="-99750"/>
                    <a:pt x="-3793" y="99750"/>
                    <a:pt x="125400" y="99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7" name="SubTopic"/>
            <p:cNvSpPr/>
            <p:nvPr/>
          </p:nvSpPr>
          <p:spPr>
            <a:xfrm>
              <a:off x="15123" y="8043"/>
              <a:ext cx="2713" cy="622"/>
            </a:xfrm>
            <a:custGeom>
              <a:avLst/>
              <a:gdLst>
                <a:gd name="rtl" fmla="*/ 54150 w 866400"/>
                <a:gd name="rtt" fmla="*/ 26030 h 180500"/>
                <a:gd name="rtr" fmla="*/ 814150 w 866400"/>
                <a:gd name="rtb" fmla="*/ 162830 h 180500"/>
              </a:gdLst>
              <a:ahLst/>
              <a:cxnLst/>
              <a:rect l="rtl" t="rtt" r="rtr" b="rtb"/>
              <a:pathLst>
                <a:path w="866400" h="180500" stroke="0">
                  <a:moveTo>
                    <a:pt x="0" y="0"/>
                  </a:moveTo>
                  <a:lnTo>
                    <a:pt x="866400" y="0"/>
                  </a:lnTo>
                  <a:lnTo>
                    <a:pt x="8664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866400" h="180500" fill="none">
                  <a:moveTo>
                    <a:pt x="0" y="180500"/>
                  </a:moveTo>
                  <a:lnTo>
                    <a:pt x="8664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触电急救措施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423083" y="5164455"/>
            <a:ext cx="1903095" cy="914400"/>
            <a:chOff x="14838" y="8698"/>
            <a:chExt cx="2997" cy="1440"/>
          </a:xfrm>
        </p:grpSpPr>
        <p:sp>
          <p:nvSpPr>
            <p:cNvPr id="181" name="MMConnector"/>
            <p:cNvSpPr/>
            <p:nvPr/>
          </p:nvSpPr>
          <p:spPr>
            <a:xfrm>
              <a:off x="14838" y="8698"/>
              <a:ext cx="570" cy="1441"/>
            </a:xfrm>
            <a:custGeom>
              <a:avLst/>
              <a:gdLst/>
              <a:ahLst/>
              <a:cxnLst/>
              <a:rect l="0" t="0" r="0" b="0"/>
              <a:pathLst>
                <a:path w="250800" h="418000" fill="none">
                  <a:moveTo>
                    <a:pt x="-125400" y="-209000"/>
                  </a:moveTo>
                  <a:cubicBezTo>
                    <a:pt x="20723" y="-209000"/>
                    <a:pt x="-56714" y="209000"/>
                    <a:pt x="125400" y="20900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79" name="SubTopic"/>
            <p:cNvSpPr/>
            <p:nvPr/>
          </p:nvSpPr>
          <p:spPr>
            <a:xfrm>
              <a:off x="15123" y="8796"/>
              <a:ext cx="2713" cy="62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注意防雷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23083" y="3791585"/>
            <a:ext cx="1903095" cy="1174750"/>
            <a:chOff x="14838" y="6536"/>
            <a:chExt cx="2997" cy="1850"/>
          </a:xfrm>
        </p:grpSpPr>
        <p:sp>
          <p:nvSpPr>
            <p:cNvPr id="183" name="MMConnector"/>
            <p:cNvSpPr/>
            <p:nvPr/>
          </p:nvSpPr>
          <p:spPr>
            <a:xfrm>
              <a:off x="14838" y="7568"/>
              <a:ext cx="570" cy="819"/>
            </a:xfrm>
            <a:custGeom>
              <a:avLst/>
              <a:gdLst/>
              <a:ahLst/>
              <a:cxnLst/>
              <a:rect l="0" t="0" r="0" b="0"/>
              <a:pathLst>
                <a:path w="250800" h="237500" fill="none">
                  <a:moveTo>
                    <a:pt x="-125400" y="118750"/>
                  </a:moveTo>
                  <a:cubicBezTo>
                    <a:pt x="2259" y="118750"/>
                    <a:pt x="-13632" y="-118750"/>
                    <a:pt x="125400" y="-1187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182" name="SubTopic"/>
            <p:cNvSpPr/>
            <p:nvPr/>
          </p:nvSpPr>
          <p:spPr>
            <a:xfrm>
              <a:off x="15123" y="6536"/>
              <a:ext cx="2713" cy="622"/>
            </a:xfrm>
            <a:custGeom>
              <a:avLst/>
              <a:gdLst>
                <a:gd name="rtl" fmla="*/ 54150 w 623200"/>
                <a:gd name="rtt" fmla="*/ 26030 h 180500"/>
                <a:gd name="rtr" fmla="*/ 570950 w 623200"/>
                <a:gd name="rtb" fmla="*/ 162830 h 180500"/>
              </a:gdLst>
              <a:ahLst/>
              <a:cxnLst/>
              <a:rect l="rtl" t="rtt" r="rtr" b="rtb"/>
              <a:pathLst>
                <a:path w="623200" h="180500" stroke="0">
                  <a:moveTo>
                    <a:pt x="0" y="0"/>
                  </a:moveTo>
                  <a:lnTo>
                    <a:pt x="623200" y="0"/>
                  </a:lnTo>
                  <a:lnTo>
                    <a:pt x="6232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623200" h="180500" fill="none">
                  <a:moveTo>
                    <a:pt x="0" y="180500"/>
                  </a:moveTo>
                  <a:lnTo>
                    <a:pt x="6232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触电类型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956628" y="1192530"/>
            <a:ext cx="1591945" cy="1112520"/>
            <a:chOff x="288" y="3938"/>
            <a:chExt cx="2507" cy="1752"/>
          </a:xfrm>
        </p:grpSpPr>
        <p:sp>
          <p:nvSpPr>
            <p:cNvPr id="27" name="MMConnector"/>
            <p:cNvSpPr/>
            <p:nvPr/>
          </p:nvSpPr>
          <p:spPr>
            <a:xfrm>
              <a:off x="2225" y="4937"/>
              <a:ext cx="570" cy="753"/>
            </a:xfrm>
            <a:custGeom>
              <a:avLst/>
              <a:gdLst/>
              <a:ahLst/>
              <a:cxnLst/>
              <a:rect l="0" t="0" r="0" b="0"/>
              <a:pathLst>
                <a:path w="250800" h="218500" fill="none">
                  <a:moveTo>
                    <a:pt x="125400" y="109250"/>
                  </a:moveTo>
                  <a:cubicBezTo>
                    <a:pt x="-162" y="109250"/>
                    <a:pt x="8738" y="-109250"/>
                    <a:pt x="-125400" y="-10925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28" name="SubTopic"/>
            <p:cNvSpPr/>
            <p:nvPr/>
          </p:nvSpPr>
          <p:spPr>
            <a:xfrm>
              <a:off x="288" y="3938"/>
              <a:ext cx="1652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开关</a:t>
              </a:r>
              <a:r>
                <a:rPr sz="2400">
                  <a:solidFill>
                    <a:srgbClr val="303030"/>
                  </a:solidFill>
                  <a:latin typeface="宋体" panose="02010600030101010101" pitchFamily="2" charset="-122"/>
                </a:rPr>
                <a:t>位置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74383" y="1671320"/>
            <a:ext cx="1702435" cy="411480"/>
            <a:chOff x="114" y="4692"/>
            <a:chExt cx="2681" cy="648"/>
          </a:xfrm>
        </p:grpSpPr>
        <p:sp>
          <p:nvSpPr>
            <p:cNvPr id="30" name="MMConnector"/>
            <p:cNvSpPr/>
            <p:nvPr/>
          </p:nvSpPr>
          <p:spPr>
            <a:xfrm>
              <a:off x="2225" y="5314"/>
              <a:ext cx="570" cy="26"/>
            </a:xfrm>
            <a:custGeom>
              <a:avLst/>
              <a:gdLst/>
              <a:ahLst/>
              <a:cxnLst/>
              <a:rect l="0" t="0" r="0" b="0"/>
              <a:pathLst>
                <a:path w="250800" h="7600" fill="none">
                  <a:moveTo>
                    <a:pt x="125400" y="0"/>
                  </a:moveTo>
                  <a:cubicBezTo>
                    <a:pt x="25080" y="0"/>
                    <a:pt x="-50160" y="0"/>
                    <a:pt x="-125400" y="0"/>
                  </a:cubicBezTo>
                </a:path>
              </a:pathLst>
            </a:custGeom>
            <a:noFill/>
            <a:ln w="15200" cap="rnd">
              <a:solidFill>
                <a:srgbClr val="96E54E"/>
              </a:solidFill>
              <a:round/>
            </a:ln>
          </p:spPr>
        </p:sp>
        <p:sp>
          <p:nvSpPr>
            <p:cNvPr id="31" name="SubTopic"/>
            <p:cNvSpPr/>
            <p:nvPr/>
          </p:nvSpPr>
          <p:spPr>
            <a:xfrm>
              <a:off x="114" y="4692"/>
              <a:ext cx="1826" cy="622"/>
            </a:xfrm>
            <a:custGeom>
              <a:avLst/>
              <a:gdLst>
                <a:gd name="rtl" fmla="*/ 54150 w 380000"/>
                <a:gd name="rtt" fmla="*/ 26030 h 180500"/>
                <a:gd name="rtr" fmla="*/ 327750 w 380000"/>
                <a:gd name="rtb" fmla="*/ 162830 h 180500"/>
              </a:gdLst>
              <a:ahLst/>
              <a:cxnLst/>
              <a:rect l="rtl" t="rtt" r="rtr" b="rtb"/>
              <a:pathLst>
                <a:path w="380000" h="180500" stroke="0">
                  <a:moveTo>
                    <a:pt x="0" y="0"/>
                  </a:moveTo>
                  <a:lnTo>
                    <a:pt x="380000" y="0"/>
                  </a:lnTo>
                  <a:lnTo>
                    <a:pt x="380000" y="180500"/>
                  </a:lnTo>
                  <a:lnTo>
                    <a:pt x="0" y="180500"/>
                  </a:lnTo>
                  <a:lnTo>
                    <a:pt x="0" y="0"/>
                  </a:lnTo>
                  <a:close/>
                </a:path>
                <a:path w="380000" h="180500" fill="none">
                  <a:moveTo>
                    <a:pt x="0" y="180500"/>
                  </a:moveTo>
                  <a:lnTo>
                    <a:pt x="380000" y="180500"/>
                  </a:lnTo>
                </a:path>
              </a:pathLst>
            </a:custGeom>
            <a:noFill/>
            <a:ln w="15200" cap="flat">
              <a:solidFill>
                <a:srgbClr val="96E54E"/>
              </a:solidFill>
              <a:round/>
            </a:ln>
          </p:spPr>
          <p:txBody>
            <a:bodyPr wrap="none" lIns="0" tIns="0" rIns="0" bIns="22500" rtlCol="0" anchor="ctr"/>
            <a:lstStyle/>
            <a:p>
              <a:pPr algn="ctr">
                <a:lnSpc>
                  <a:spcPct val="100000"/>
                </a:lnSpc>
              </a:pPr>
              <a:r>
                <a:rPr lang="zh-CN" sz="2400">
                  <a:solidFill>
                    <a:srgbClr val="303030"/>
                  </a:solidFill>
                  <a:latin typeface="宋体" panose="02010600030101010101" pitchFamily="2" charset="-122"/>
                </a:rPr>
                <a:t>用电器并联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bldLvl="0" animBg="1"/>
      <p:bldP spid="10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62" name="组合 61"/>
          <p:cNvGrpSpPr/>
          <p:nvPr/>
        </p:nvGrpSpPr>
        <p:grpSpPr>
          <a:xfrm>
            <a:off x="2812098" y="814793"/>
            <a:ext cx="6281420" cy="645039"/>
            <a:chOff x="4741" y="1321"/>
            <a:chExt cx="9592" cy="1231"/>
          </a:xfrm>
        </p:grpSpPr>
        <p:pic>
          <p:nvPicPr>
            <p:cNvPr id="45063" name="图片 6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1" y="1379"/>
              <a:ext cx="9592" cy="113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64" name="文本框 63"/>
            <p:cNvSpPr txBox="1"/>
            <p:nvPr/>
          </p:nvSpPr>
          <p:spPr>
            <a:xfrm>
              <a:off x="5798" y="1321"/>
              <a:ext cx="7828" cy="12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6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sym typeface="宋体" panose="02010600030101010101" pitchFamily="2" charset="-122"/>
                </a:rPr>
                <a:t>知识精讲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47701" y="1603375"/>
            <a:ext cx="10838815" cy="600075"/>
            <a:chOff x="921" y="2643"/>
            <a:chExt cx="17069" cy="945"/>
          </a:xfrm>
        </p:grpSpPr>
        <p:pic>
          <p:nvPicPr>
            <p:cNvPr id="39" name="图片 38" descr="9"/>
            <p:cNvPicPr>
              <a:picLocks noChangeAspect="1"/>
            </p:cNvPicPr>
            <p:nvPr/>
          </p:nvPicPr>
          <p:blipFill>
            <a:blip r:embed="rId4"/>
            <a:srcRect t="9970" r="29594" b="6445"/>
            <a:stretch>
              <a:fillRect/>
            </a:stretch>
          </p:blipFill>
          <p:spPr>
            <a:xfrm>
              <a:off x="921" y="2643"/>
              <a:ext cx="17069" cy="896"/>
            </a:xfrm>
            <a:prstGeom prst="rect">
              <a:avLst/>
            </a:prstGeom>
          </p:spPr>
        </p:pic>
        <p:sp>
          <p:nvSpPr>
            <p:cNvPr id="45079" name="文本框 78"/>
            <p:cNvSpPr txBox="1"/>
            <p:nvPr/>
          </p:nvSpPr>
          <p:spPr>
            <a:xfrm>
              <a:off x="2711" y="2717"/>
              <a:ext cx="3434" cy="87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/>
              <a:r>
                <a:rPr lang="zh-CN" altLang="en-US" sz="3000" b="1" dirty="0">
                  <a:solidFill>
                    <a:prstClr val="black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考点清单</a:t>
              </a: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5727383" y="4036695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4208" y="2301875"/>
            <a:ext cx="1096200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一、家庭电路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1.如图所示，由进户线、________、总开关、保险装置、插座、用电器、导线等组成.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5588" y="2970530"/>
            <a:ext cx="1392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电能表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8568" y="3833495"/>
            <a:ext cx="4732020" cy="2286000"/>
          </a:xfrm>
          <a:prstGeom prst="rect">
            <a:avLst/>
          </a:prstGeom>
        </p:spPr>
      </p:pic>
      <p:sp>
        <p:nvSpPr>
          <p:cNvPr id="5" name="流程图: 终止 4">
            <a:hlinkClick r:id="rId6" action="ppaction://hlinksldjump"/>
          </p:cNvPr>
          <p:cNvSpPr/>
          <p:nvPr/>
        </p:nvSpPr>
        <p:spPr>
          <a:xfrm>
            <a:off x="9311323" y="569595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73738" y="410845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585788" y="988060"/>
            <a:ext cx="11134725" cy="507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2.连接</a:t>
            </a:r>
            <a:endParaRPr lang="en-US" altLang="zh-CN" sz="24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输电线进户后首先接到__________上，它用来显示电路所消耗的电能.接下来是控制用户用电的总开关.总开关的后面是保险装置.开关、保险丝应接在____线上；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螺丝口灯座的螺旋套应接在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线上，火线通过开关接到螺丝口灯泡的尾部；</a:t>
            </a:r>
          </a:p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家庭电路中各家用电器插座要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联接入电路中，而控制用电器的开关应与用电器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联.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3.保险丝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位置:总开关的后面是保险装置.熔丝(俗称__________)是简易保险装置,装在保险盒内.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90988" y="1657985"/>
            <a:ext cx="11322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电能表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80308" y="2213610"/>
            <a:ext cx="5930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96448" y="2748280"/>
            <a:ext cx="50673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984433" y="3292475"/>
            <a:ext cx="480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并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1133" y="3829050"/>
            <a:ext cx="4838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串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25908" y="4926965"/>
            <a:ext cx="12534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保险丝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311323" y="569595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138" y="3677920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717233" y="657225"/>
            <a:ext cx="10962005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材料:电阻率比较大,熔点比较</a:t>
            </a: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</a:t>
            </a: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的材料.为了用电安全,禁止用铜丝、铁丝等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导线代替保险丝.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)作用:当电流过大时,保险丝由于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过高而熔断，切断电路,起到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的作用.保险丝有时安装在玻璃管内,称为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)空气开关：当电路中的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过大时，空气开关自动断开，切断电路，起到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的作用.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4.火线和零线:进户的两条输电线中，一条叫做端线，俗称______，另一条叫做______，它在入户前已经和______相连.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5.插座接法：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两孔插座“左零右火”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三孔插座“左零右火上接地”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406708" y="1867535"/>
            <a:ext cx="9417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温度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0063798" y="1879600"/>
            <a:ext cx="14389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保护电路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225223" y="2407920"/>
            <a:ext cx="117030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保险管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275773" y="2976245"/>
            <a:ext cx="8013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35038" y="3533775"/>
            <a:ext cx="14808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保护电路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453438" y="4052570"/>
            <a:ext cx="82486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998" y="4764405"/>
            <a:ext cx="4631055" cy="137922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63283" y="4597400"/>
            <a:ext cx="88455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零线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34853" y="4613910"/>
            <a:ext cx="9848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134293" y="789305"/>
            <a:ext cx="48006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低</a:t>
            </a:r>
          </a:p>
        </p:txBody>
      </p:sp>
      <p:sp>
        <p:nvSpPr>
          <p:cNvPr id="14" name="流程图: 终止 13">
            <a:hlinkClick r:id="rId4" action="ppaction://hlinksldjump"/>
          </p:cNvPr>
          <p:cNvSpPr/>
          <p:nvPr/>
        </p:nvSpPr>
        <p:spPr>
          <a:xfrm>
            <a:off x="9311323" y="347154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5799138" y="3893185"/>
            <a:ext cx="309880" cy="50673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50000"/>
              </a:lnSpc>
            </a:pP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4998" y="990600"/>
            <a:ext cx="1108138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6.试电笔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)用途：用于辨别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)构造：笔尖金属体、氖管、弹簧、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和笔尾金属体.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)使用方法：如图所示，使用时，手要接触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的金属体，笔尖接触被测导线，观察氖管的发光情况.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)注意事项：当笔尖接触电线时，绝不允许用手或身体的其他部位接触笔尖.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58503" y="1678940"/>
            <a:ext cx="20383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火线和零线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634673" y="2211070"/>
            <a:ext cx="191579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高阻值电阻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013" y="4441190"/>
            <a:ext cx="3820160" cy="177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11938" y="2767965"/>
            <a:ext cx="9188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笔尾</a:t>
            </a:r>
          </a:p>
        </p:txBody>
      </p:sp>
      <p:sp>
        <p:nvSpPr>
          <p:cNvPr id="6" name="流程图: 终止 5">
            <a:hlinkClick r:id="rId4" action="ppaction://hlinksldjump"/>
          </p:cNvPr>
          <p:cNvSpPr/>
          <p:nvPr/>
        </p:nvSpPr>
        <p:spPr>
          <a:xfrm>
            <a:off x="9311323" y="5695950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3293" y="1653540"/>
            <a:ext cx="7637145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二、家庭电路中电流过大的原因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1._________________________;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a.大功率用电器的使用导致总功率过大.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b.多个用电器同时使用导致总功率过大.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2.______________;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a.改装电路时不小心使火线和零线直接连通导致短路.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b.电线绝缘皮破损或老化导致短路.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49363" y="2321560"/>
            <a:ext cx="395859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电路中用电器的总功率过大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56068" y="3986530"/>
            <a:ext cx="16186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发生短路</a:t>
            </a:r>
          </a:p>
        </p:txBody>
      </p:sp>
      <p:sp>
        <p:nvSpPr>
          <p:cNvPr id="11" name="流程图: 终止 10">
            <a:hlinkClick r:id="rId3" action="ppaction://hlinksldjump"/>
          </p:cNvPr>
          <p:cNvSpPr/>
          <p:nvPr/>
        </p:nvSpPr>
        <p:spPr>
          <a:xfrm>
            <a:off x="9311323" y="519366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98183" y="665480"/>
            <a:ext cx="11085830" cy="5631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三、安全用电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1.人体触电原因：人体直接或间接与_______线接触.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安全用电原则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低压带电体，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高压带电体.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b.更换灯泡、搬动电器前应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电源开关.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c.不弄湿用电器,不损坏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d.保险装置、插座、导线、家用电器等达到使用寿命应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__________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.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e.有金属外壳的家用电器，外壳一定要接地.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3.注意防雷:高大建筑的顶端都有针状的金属物,通过很粗的金属线与大地相连,可以防雷,叫做_________.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038783" y="4084955"/>
            <a:ext cx="152082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及时更换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158683" y="5742305"/>
            <a:ext cx="1450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避雷针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92483" y="1306830"/>
            <a:ext cx="5727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6483" y="2444750"/>
            <a:ext cx="1210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不接触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193858" y="2444750"/>
            <a:ext cx="117157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不靠近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83418" y="2976880"/>
            <a:ext cx="88201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断开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971608" y="3512185"/>
            <a:ext cx="12109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绝缘层</a:t>
            </a:r>
          </a:p>
        </p:txBody>
      </p:sp>
      <p:sp>
        <p:nvSpPr>
          <p:cNvPr id="12" name="流程图: 终止 11">
            <a:hlinkClick r:id="rId3" action="ppaction://hlinksldjump"/>
          </p:cNvPr>
          <p:cNvSpPr/>
          <p:nvPr/>
        </p:nvSpPr>
        <p:spPr>
          <a:xfrm>
            <a:off x="9311323" y="5767705"/>
            <a:ext cx="2034540" cy="47752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00000"/>
              </a:lnSpc>
            </a:pPr>
            <a:r>
              <a:rPr lang="zh-CN" altLang="en-US" sz="1815" b="1" strike="noStrike" noProof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返回思维导图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84238" y="3027680"/>
            <a:ext cx="1013650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(2017长沙24题3分)下列关于家庭电路的说法正确的是(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家庭电路中各用电器都是串联在电路中的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发现触电事故时，应首先切断电源再想办法施救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控制用电器的开关应接在该用电器和零线之间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当干路中的电流过大时，漏电保护器就会自动切断电路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900873" y="1154771"/>
            <a:ext cx="7725410" cy="645147"/>
            <a:chOff x="2766" y="1210"/>
            <a:chExt cx="12166" cy="1234"/>
          </a:xfrm>
        </p:grpSpPr>
        <p:pic>
          <p:nvPicPr>
            <p:cNvPr id="21521" name="图片 12" descr="2020试题研究版式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6" y="1247"/>
              <a:ext cx="12166" cy="11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3" name="文本框 15"/>
            <p:cNvSpPr txBox="1"/>
            <p:nvPr/>
          </p:nvSpPr>
          <p:spPr>
            <a:xfrm>
              <a:off x="4087" y="1210"/>
              <a:ext cx="9389" cy="123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湖南</a:t>
              </a:r>
              <a:r>
                <a:rPr lang="en-US" altLang="zh-CN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6</a:t>
              </a:r>
              <a:r>
                <a:rPr lang="zh-CN" altLang="en-US" sz="3600" b="1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年中考真题精选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14058" y="2015490"/>
            <a:ext cx="10764520" cy="737235"/>
            <a:chOff x="1156" y="3019"/>
            <a:chExt cx="16952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6558" cy="1161"/>
              <a:chOff x="1324" y="1663"/>
              <a:chExt cx="1655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1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337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家庭电路的组成和连接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(郴州2考，岳阳2016.18，益阳4考)</a:t>
                </a: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8593131" y="319341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371283" y="1809750"/>
            <a:ext cx="9123680" cy="2861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2. (2017株洲3题2分)某家庭电路如图所示，下列说法正确的是(　　)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A. 家庭电路用直流供电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B. 家庭电路电压为36 V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C. 灯泡L</a:t>
            </a:r>
            <a:r>
              <a:rPr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和L</a:t>
            </a:r>
            <a:r>
              <a:rPr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串联</a:t>
            </a:r>
          </a:p>
          <a:p>
            <a:pPr indent="0" fontAlgn="auto">
              <a:lnSpc>
                <a:spcPct val="150000"/>
              </a:lnSpc>
            </a:pP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D.  开关S</a:t>
            </a:r>
            <a:r>
              <a:rPr sz="2400" baseline="-250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位置接错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865036" y="195643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矩形 3"/>
          <p:cNvSpPr/>
          <p:nvPr/>
        </p:nvSpPr>
        <p:spPr>
          <a:xfrm>
            <a:off x="8860179" y="4905851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478" y="2660650"/>
            <a:ext cx="4201795" cy="20472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168718" y="786130"/>
            <a:ext cx="947293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(2018益阳19题2分)我国家庭电路的电压是________V，现在新建居民楼电路中的保险装置一般采用空气开关，空气开关安装在电能表的________(选填“前面”“后面”或“前后都可以”)．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[2019郴州24(2)题3分]请用笔画线表示导线，将图中的电灯和开关正确接入家庭电路．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399973" y="886460"/>
            <a:ext cx="7797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220</a:t>
            </a:r>
          </a:p>
        </p:txBody>
      </p:sp>
      <p:sp>
        <p:nvSpPr>
          <p:cNvPr id="4" name="矩形 3"/>
          <p:cNvSpPr/>
          <p:nvPr/>
        </p:nvSpPr>
        <p:spPr>
          <a:xfrm>
            <a:off x="5970929" y="6056471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532573" y="1986280"/>
            <a:ext cx="9499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后面</a:t>
            </a:r>
          </a:p>
        </p:txBody>
      </p:sp>
      <p:pic>
        <p:nvPicPr>
          <p:cNvPr id="2" name="图片 -2147482222" descr="C:\Documents and Settings\Administrator\桌面\湖南物理\PY463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4292283" y="3462655"/>
            <a:ext cx="4246245" cy="240728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7" name="组合 16"/>
          <p:cNvGrpSpPr/>
          <p:nvPr/>
        </p:nvGrpSpPr>
        <p:grpSpPr>
          <a:xfrm>
            <a:off x="5211128" y="3582670"/>
            <a:ext cx="1812955" cy="1343025"/>
            <a:chOff x="8431" y="5543"/>
            <a:chExt cx="2855" cy="2115"/>
          </a:xfrm>
        </p:grpSpPr>
        <p:sp>
          <p:nvSpPr>
            <p:cNvPr id="8" name="椭圆 7"/>
            <p:cNvSpPr/>
            <p:nvPr/>
          </p:nvSpPr>
          <p:spPr>
            <a:xfrm>
              <a:off x="8431" y="5543"/>
              <a:ext cx="102" cy="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184" y="6036"/>
              <a:ext cx="102" cy="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472" y="5576"/>
              <a:ext cx="0" cy="1504"/>
            </a:xfrm>
            <a:custGeom>
              <a:avLst/>
              <a:gdLst>
                <a:gd name="connisteX0" fmla="*/ 0 w 0"/>
                <a:gd name="connsiteY0" fmla="*/ 955040 h 955040"/>
                <a:gd name="connisteX1" fmla="*/ 0 w 0"/>
                <a:gd name="connsiteY1" fmla="*/ 0 h 95504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h="955040">
                  <a:moveTo>
                    <a:pt x="0" y="955040"/>
                  </a:moveTo>
                  <a:cubicBezTo>
                    <a:pt x="0" y="636905"/>
                    <a:pt x="0" y="318135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8770" y="7112"/>
              <a:ext cx="2091" cy="23"/>
            </a:xfrm>
            <a:custGeom>
              <a:avLst/>
              <a:gdLst>
                <a:gd name="connisteX0" fmla="*/ 0 w 1327785"/>
                <a:gd name="connsiteY0" fmla="*/ 0 h 14605"/>
                <a:gd name="connisteX1" fmla="*/ 1327785 w 1327785"/>
                <a:gd name="connsiteY1" fmla="*/ 14605 h 1460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1327785" h="14605">
                  <a:moveTo>
                    <a:pt x="0" y="0"/>
                  </a:moveTo>
                  <a:cubicBezTo>
                    <a:pt x="442595" y="5080"/>
                    <a:pt x="885190" y="9525"/>
                    <a:pt x="1327785" y="1460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11218" y="6066"/>
              <a:ext cx="23" cy="1592"/>
            </a:xfrm>
            <a:custGeom>
              <a:avLst/>
              <a:gdLst>
                <a:gd name="connisteX0" fmla="*/ 0 w 14605"/>
                <a:gd name="connsiteY0" fmla="*/ 1010920 h 1010920"/>
                <a:gd name="connisteX1" fmla="*/ 14605 w 14605"/>
                <a:gd name="connsiteY1" fmla="*/ 0 h 101092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w="14605" h="1010920">
                  <a:moveTo>
                    <a:pt x="0" y="1010920"/>
                  </a:moveTo>
                  <a:cubicBezTo>
                    <a:pt x="5080" y="673735"/>
                    <a:pt x="9525" y="337185"/>
                    <a:pt x="14605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870268" y="1028700"/>
            <a:ext cx="1033716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[2019娄底19(2)题2分]光控开关的作用是有光时，开关断开，无光时闭合；声控开关的作用是有声音时，开关闭合，无声音时断开．请将图中的“光控”、“声控”两个开关和灯泡用笔画线代替导线正确连入电路，要求电灯只在无光且有声音时才亮．</a:t>
            </a:r>
          </a:p>
        </p:txBody>
      </p:sp>
      <p:sp>
        <p:nvSpPr>
          <p:cNvPr id="4" name="矩形 3"/>
          <p:cNvSpPr/>
          <p:nvPr/>
        </p:nvSpPr>
        <p:spPr>
          <a:xfrm>
            <a:off x="5619139" y="566467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zh-CN" dirty="0"/>
              <a:t>题图</a:t>
            </a:r>
            <a:endParaRPr lang="zh-CN" altLang="en-US" dirty="0"/>
          </a:p>
        </p:txBody>
      </p:sp>
      <p:pic>
        <p:nvPicPr>
          <p:cNvPr id="2" name="图片 -2147482221" descr="C:\Documents and Settings\Administrator\桌面\湖南物理\PY464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3520123" y="3150870"/>
            <a:ext cx="5181600" cy="230060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" name="组合 12"/>
          <p:cNvGrpSpPr/>
          <p:nvPr/>
        </p:nvGrpSpPr>
        <p:grpSpPr>
          <a:xfrm>
            <a:off x="4945063" y="3279140"/>
            <a:ext cx="3357245" cy="1916430"/>
            <a:chOff x="8238" y="4938"/>
            <a:chExt cx="5287" cy="3018"/>
          </a:xfrm>
        </p:grpSpPr>
        <p:sp>
          <p:nvSpPr>
            <p:cNvPr id="8" name="椭圆 7"/>
            <p:cNvSpPr/>
            <p:nvPr/>
          </p:nvSpPr>
          <p:spPr>
            <a:xfrm>
              <a:off x="8238" y="5795"/>
              <a:ext cx="102" cy="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0943" y="4938"/>
              <a:ext cx="102" cy="10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8281" y="5826"/>
              <a:ext cx="0" cy="899"/>
            </a:xfrm>
            <a:custGeom>
              <a:avLst/>
              <a:gdLst>
                <a:gd name="connisteX0" fmla="*/ 0 w 0"/>
                <a:gd name="connsiteY0" fmla="*/ 0 h 570865"/>
                <a:gd name="connisteX1" fmla="*/ 0 w 0"/>
                <a:gd name="connsiteY1" fmla="*/ 570865 h 57086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</a:cxnLst>
              <a:rect l="l" t="t" r="r" b="b"/>
              <a:pathLst>
                <a:path h="570865">
                  <a:moveTo>
                    <a:pt x="0" y="0"/>
                  </a:moveTo>
                  <a:cubicBezTo>
                    <a:pt x="0" y="190500"/>
                    <a:pt x="0" y="380365"/>
                    <a:pt x="0" y="570865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9263" y="6745"/>
              <a:ext cx="2298" cy="1191"/>
            </a:xfrm>
            <a:custGeom>
              <a:avLst/>
              <a:gdLst>
                <a:gd name="connisteX0" fmla="*/ 0 w 1459230"/>
                <a:gd name="connsiteY0" fmla="*/ 0 h 756285"/>
                <a:gd name="connisteX1" fmla="*/ 690245 w 1459230"/>
                <a:gd name="connsiteY1" fmla="*/ 0 h 756285"/>
                <a:gd name="connisteX2" fmla="*/ 690245 w 1459230"/>
                <a:gd name="connsiteY2" fmla="*/ 756285 h 756285"/>
                <a:gd name="connisteX3" fmla="*/ 1459230 w 1459230"/>
                <a:gd name="connsiteY3" fmla="*/ 756285 h 756285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459230" h="756285">
                  <a:moveTo>
                    <a:pt x="0" y="0"/>
                  </a:moveTo>
                  <a:lnTo>
                    <a:pt x="690245" y="0"/>
                  </a:lnTo>
                  <a:lnTo>
                    <a:pt x="690245" y="756285"/>
                  </a:lnTo>
                  <a:lnTo>
                    <a:pt x="1459230" y="756285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13211" y="6682"/>
              <a:ext cx="314" cy="1274"/>
            </a:xfrm>
            <a:custGeom>
              <a:avLst/>
              <a:gdLst>
                <a:gd name="connisteX0" fmla="*/ 0 w 199390"/>
                <a:gd name="connsiteY0" fmla="*/ 808990 h 808990"/>
                <a:gd name="connisteX1" fmla="*/ 199390 w 199390"/>
                <a:gd name="connsiteY1" fmla="*/ 808990 h 808990"/>
                <a:gd name="connisteX2" fmla="*/ 199390 w 199390"/>
                <a:gd name="connsiteY2" fmla="*/ 0 h 808990"/>
                <a:gd name="connisteX3" fmla="*/ 13335 w 199390"/>
                <a:gd name="connsiteY3" fmla="*/ 0 h 8089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</a:cxnLst>
              <a:rect l="l" t="t" r="r" b="b"/>
              <a:pathLst>
                <a:path w="199390" h="808990">
                  <a:moveTo>
                    <a:pt x="0" y="808990"/>
                  </a:moveTo>
                  <a:lnTo>
                    <a:pt x="199390" y="808990"/>
                  </a:lnTo>
                  <a:lnTo>
                    <a:pt x="199390" y="0"/>
                  </a:lnTo>
                  <a:lnTo>
                    <a:pt x="13335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10976" y="4949"/>
              <a:ext cx="627" cy="1754"/>
            </a:xfrm>
            <a:custGeom>
              <a:avLst/>
              <a:gdLst>
                <a:gd name="connisteX0" fmla="*/ 398145 w 398145"/>
                <a:gd name="connsiteY0" fmla="*/ 1113790 h 1113790"/>
                <a:gd name="connisteX1" fmla="*/ 0 w 398145"/>
                <a:gd name="connsiteY1" fmla="*/ 1113790 h 1113790"/>
                <a:gd name="connisteX2" fmla="*/ 0 w 398145"/>
                <a:gd name="connsiteY2" fmla="*/ 0 h 111379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</a:cxnLst>
              <a:rect l="l" t="t" r="r" b="b"/>
              <a:pathLst>
                <a:path w="398145" h="1113790">
                  <a:moveTo>
                    <a:pt x="398145" y="1113790"/>
                  </a:moveTo>
                  <a:lnTo>
                    <a:pt x="0" y="1113790"/>
                  </a:lnTo>
                  <a:lnTo>
                    <a:pt x="0" y="0"/>
                  </a:ln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19543" y="1503045"/>
            <a:ext cx="9002395" cy="737235"/>
            <a:chOff x="1156" y="3019"/>
            <a:chExt cx="14177" cy="1161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3019"/>
              <a:ext cx="13783" cy="1161"/>
              <a:chOff x="1324" y="1663"/>
              <a:chExt cx="13783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63"/>
                <a:ext cx="10602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安全用电</a:t>
                </a:r>
                <a:r>
                  <a:rPr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(郴州4考，岳阳5考，益阳2017.9BC)</a:t>
                </a:r>
              </a:p>
            </p:txBody>
          </p:sp>
        </p:grpSp>
      </p:grpSp>
      <p:sp>
        <p:nvSpPr>
          <p:cNvPr id="101" name="文本框 100"/>
          <p:cNvSpPr txBox="1"/>
          <p:nvPr/>
        </p:nvSpPr>
        <p:spPr>
          <a:xfrm>
            <a:off x="1382713" y="2549525"/>
            <a:ext cx="80454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(2019岳阳9题3分)下列做法符合安全用电要求的是(　　)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开关接在用电器和零线之间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用正在充电的手机玩游戏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电冰箱的金属外壳未接地</a:t>
            </a:r>
          </a:p>
          <a:p>
            <a:pPr indent="0" fontAlgn="auto">
              <a:lnSpc>
                <a:spcPct val="150000"/>
              </a:lnSpc>
            </a:pPr>
            <a:r>
              <a:rPr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切断电源后，再进行电路维修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579796" y="269874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960438" y="1704340"/>
            <a:ext cx="10415905" cy="31921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(2019长沙23题3分)电给人类带来了极大的便利，但不正确用电也会带来很大的危害，甚至会危及生命．下列做法符合安全用电原则的是(　　)</a:t>
            </a:r>
          </a:p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使用试电笔时用手指抵住笔尖金属体</a:t>
            </a:r>
          </a:p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在高压线下钓鱼</a:t>
            </a:r>
          </a:p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在家庭电路中使用绝缘层老化破损的导线</a:t>
            </a:r>
          </a:p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搬动电器前先断开电源开关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540551" y="229425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32193" y="1417320"/>
            <a:ext cx="10415905" cy="607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zh-CN" altLang="en-US" sz="240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(2015郴州12题2分)如图所示的做法符合安全用电原则的是(　　)</a:t>
            </a:r>
          </a:p>
        </p:txBody>
      </p:sp>
      <p:pic>
        <p:nvPicPr>
          <p:cNvPr id="2" name="图片 -2147482219" descr="C:\Documents and Settings\Administrator\桌面\湖南物理\PY465.TIF"/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107248" y="2319655"/>
            <a:ext cx="7686675" cy="3435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9316396" y="1564635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3623" y="1838960"/>
            <a:ext cx="104108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(2019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常德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题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分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如图所示，闭合开关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后，发现电灯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不亮，且保险丝没有熔断．某同学用试电笔测试如图的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四处，发现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这三处都能使试电笔的氖管发光，而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处不发光．那么可以判定故障是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火线和零线短路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电线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AC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段某处断路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电线</a:t>
            </a:r>
            <a:r>
              <a:rPr lang="en-US" sz="2400" b="0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BD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段某处断路</a:t>
            </a:r>
            <a:endParaRPr lang="en-US" sz="2400" b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fontAlgn="auto">
              <a:lnSpc>
                <a:spcPct val="150000"/>
              </a:lnSpc>
            </a:pP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D. 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电灯</a:t>
            </a:r>
            <a:r>
              <a:rPr lang="en-US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</a:t>
            </a:r>
            <a:r>
              <a:rPr lang="zh-CN" sz="2400" b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短路</a:t>
            </a:r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80453" y="948055"/>
            <a:ext cx="5392420" cy="747395"/>
            <a:chOff x="1156" y="2959"/>
            <a:chExt cx="8492" cy="1177"/>
          </a:xfrm>
        </p:grpSpPr>
        <p:pic>
          <p:nvPicPr>
            <p:cNvPr id="24" name="图片 23" descr="带序号考点标3字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6" y="3233"/>
              <a:ext cx="3346" cy="903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550" y="2959"/>
              <a:ext cx="8098" cy="1161"/>
              <a:chOff x="1324" y="1603"/>
              <a:chExt cx="8098" cy="1161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1324" y="1897"/>
                <a:ext cx="2771" cy="853"/>
                <a:chOff x="2487" y="360"/>
                <a:chExt cx="2091" cy="853"/>
              </a:xfrm>
            </p:grpSpPr>
            <p:sp>
              <p:nvSpPr>
                <p:cNvPr id="50" name="文本框 49"/>
                <p:cNvSpPr txBox="1"/>
                <p:nvPr/>
              </p:nvSpPr>
              <p:spPr>
                <a:xfrm>
                  <a:off x="2487" y="391"/>
                  <a:ext cx="178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sz="28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黑体" panose="02010609060101010101" pitchFamily="49" charset="-122"/>
                    </a:rPr>
                    <a:t>命题点</a:t>
                  </a:r>
                </a:p>
              </p:txBody>
            </p:sp>
            <p:sp>
              <p:nvSpPr>
                <p:cNvPr id="51" name="文本框 50"/>
                <p:cNvSpPr txBox="1"/>
                <p:nvPr/>
              </p:nvSpPr>
              <p:spPr>
                <a:xfrm>
                  <a:off x="4181" y="360"/>
                  <a:ext cx="397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800" b="1">
                      <a:latin typeface="Times New Roman" panose="02020603050405020304" pitchFamily="18" charset="0"/>
                      <a:ea typeface="黑体" panose="02010609060101010101" pitchFamily="49" charset="-122"/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p:grpSp>
          <p:sp>
            <p:nvSpPr>
              <p:cNvPr id="52" name="文本框 51"/>
              <p:cNvSpPr txBox="1"/>
              <p:nvPr/>
            </p:nvSpPr>
            <p:spPr>
              <a:xfrm>
                <a:off x="4505" y="1603"/>
                <a:ext cx="4917" cy="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sz="2800" dirty="0">
                    <a:latin typeface="黑体" panose="02010609060101010101" pitchFamily="49" charset="-122"/>
                    <a:ea typeface="黑体" panose="02010609060101010101" pitchFamily="49" charset="-122"/>
                    <a:cs typeface="Times New Roman" panose="02020603050405020304" pitchFamily="18" charset="0"/>
                  </a:rPr>
                  <a:t>家庭电路故障分析</a:t>
                </a:r>
                <a:endParaRPr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文本框 10"/>
          <p:cNvSpPr txBox="1"/>
          <p:nvPr/>
        </p:nvSpPr>
        <p:spPr>
          <a:xfrm>
            <a:off x="10046011" y="3061330"/>
            <a:ext cx="541027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" name="图片 -2147482114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7916228" y="3593465"/>
            <a:ext cx="2250440" cy="1966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8664599" y="5667216"/>
            <a:ext cx="9829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第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zh-CN" dirty="0"/>
              <a:t>题图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preset"/>
  <p:tag name="KSO_WM_TEMPLATE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h_f*1_2_1"/>
  <p:tag name="KSO_WM_UNIT_TYPE" val="l_h_f"/>
  <p:tag name="KSO_WM_UNIT_INDEX" val="1_2_1"/>
  <p:tag name="KSO_WM_UNIT_CLEAR" val="1"/>
  <p:tag name="KSO_WM_UNIT_LAYERLEVEL" val="1_1_1"/>
  <p:tag name="KSO_WM_UNIT_VALUE" val="34"/>
  <p:tag name="KSO_WM_UNIT_HIGHLIGHT" val="0"/>
  <p:tag name="KSO_WM_UNIT_COMPATIBLE" val="0"/>
  <p:tag name="KSO_WM_UNIT_PRESET_TEXT_INDEX" val="4"/>
  <p:tag name="KSO_WM_UNIT_PRESET_TEXT_LEN" val="36"/>
  <p:tag name="KSO_WM_DIAGRAM_GROUP_CODE" val="l1-1"/>
  <p:tag name="KSO_WM_UNIT_FILL_FORE_SCHEMECOLOR_INDEX" val="6"/>
  <p:tag name="KSO_WM_UNIT_FILL_TYPE" val="1"/>
  <p:tag name="KSO_WM_UNIT_SHADOW_SCHEMECOLOR_INDEX" val="5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0007"/>
  <p:tag name="KSO_WM_TAG_VERSION" val="1.0"/>
  <p:tag name="KSO_WM_BEAUTIFY_FLAG" val="#wm#"/>
  <p:tag name="KSO_WM_UNIT_ID" val="diagram160007_3*l_i*1_2"/>
  <p:tag name="KSO_WM_UNIT_TYPE" val="l_i"/>
  <p:tag name="KSO_WM_UNIT_INDEX" val="1_2"/>
  <p:tag name="KSO_WM_UNIT_CLEAR" val="1"/>
  <p:tag name="KSO_WM_UNIT_LAYERLEVEL" val="1_1"/>
  <p:tag name="KSO_WM_DIAGRAM_GROUP_CODE" val="l1-1"/>
  <p:tag name="KSO_WM_UNIT_FILL_FORE_SCHEMECOLOR_INDEX" val="5"/>
  <p:tag name="KSO_WM_UNIT_FILL_TYPE" val="1"/>
  <p:tag name="KSO_WM_UNIT_SHADOW_SCHEMECOLOR_INDEX" val="14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Microsoft Office PowerPoint</Application>
  <PresentationFormat>自定义</PresentationFormat>
  <Paragraphs>157</Paragraphs>
  <Slides>17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User</cp:lastModifiedBy>
  <cp:revision>7</cp:revision>
  <dcterms:created xsi:type="dcterms:W3CDTF">2019-11-26T04:16:00Z</dcterms:created>
  <dcterms:modified xsi:type="dcterms:W3CDTF">2020-03-14T02:04:00Z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