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3" r:id="rId3"/>
  </p:sldMasterIdLst>
  <p:notesMasterIdLst>
    <p:notesMasterId r:id="rId27"/>
  </p:notesMasterIdLst>
  <p:sldIdLst>
    <p:sldId id="336" r:id="rId4"/>
    <p:sldId id="631" r:id="rId5"/>
    <p:sldId id="649" r:id="rId6"/>
    <p:sldId id="666" r:id="rId7"/>
    <p:sldId id="667" r:id="rId8"/>
    <p:sldId id="650" r:id="rId9"/>
    <p:sldId id="632" r:id="rId10"/>
    <p:sldId id="659" r:id="rId11"/>
    <p:sldId id="651" r:id="rId12"/>
    <p:sldId id="660" r:id="rId13"/>
    <p:sldId id="661" r:id="rId14"/>
    <p:sldId id="636" r:id="rId15"/>
    <p:sldId id="637" r:id="rId16"/>
    <p:sldId id="662" r:id="rId17"/>
    <p:sldId id="653" r:id="rId18"/>
    <p:sldId id="638" r:id="rId19"/>
    <p:sldId id="639" r:id="rId20"/>
    <p:sldId id="663" r:id="rId21"/>
    <p:sldId id="642" r:id="rId22"/>
    <p:sldId id="656" r:id="rId23"/>
    <p:sldId id="657" r:id="rId24"/>
    <p:sldId id="658" r:id="rId25"/>
    <p:sldId id="664" r:id="rId26"/>
  </p:sldIdLst>
  <p:sldSz cx="9144000" cy="6858000" type="screen4x3"/>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003366"/>
    <a:srgbClr val="6499C9"/>
    <a:srgbClr val="84B4E0"/>
    <a:srgbClr val="95BADB"/>
    <a:srgbClr val="7FACD4"/>
    <a:srgbClr val="609ED6"/>
    <a:srgbClr val="5C93C6"/>
    <a:srgbClr val="7CADD8"/>
    <a:srgbClr val="85B3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1554" y="-108"/>
      </p:cViewPr>
      <p:guideLst>
        <p:guide orient="horz" pos="2132"/>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2020/4/9</a:t>
            </a:fld>
            <a:endParaRPr lang="zh-CN" altLang="en-US"/>
          </a:p>
        </p:txBody>
      </p:sp>
      <p:sp>
        <p:nvSpPr>
          <p:cNvPr id="4" name="幻灯片图像占位符 3"/>
          <p:cNvSpPr>
            <a:spLocks noGrp="1" noRot="1" noChangeAspect="1"/>
          </p:cNvSpPr>
          <p:nvPr>
            <p:ph type="sldImg" idx="2"/>
          </p:nvPr>
        </p:nvSpPr>
        <p:spPr>
          <a:xfrm>
            <a:off x="1247775" y="1279525"/>
            <a:ext cx="4606925"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389291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247775" y="1279525"/>
            <a:ext cx="4606925"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E4C6C1A-02BF-4B1A-86F8-BA9FBA49F515}" type="slidenum">
              <a:rPr lang="zh-CN" altLang="en-US" smtClean="0"/>
              <a:t>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25"/>
            <a:ext cx="78867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t="7698" b="7698"/>
          <a:stretch>
            <a:fillRect/>
          </a:stretch>
        </p:blipFill>
        <p:spPr>
          <a:xfrm>
            <a:off x="0" y="-1"/>
            <a:ext cx="9144002" cy="6858001"/>
          </a:xfrm>
          <a:prstGeom prst="rect">
            <a:avLst/>
          </a:prstGeom>
        </p:spPr>
      </p:pic>
      <p:sp>
        <p:nvSpPr>
          <p:cNvPr id="3" name="矩形 2"/>
          <p:cNvSpPr/>
          <p:nvPr userDrawn="1"/>
        </p:nvSpPr>
        <p:spPr>
          <a:xfrm>
            <a:off x="107505" y="164638"/>
            <a:ext cx="8928992" cy="6528725"/>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6923112" cy="418058"/>
          </a:xfr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0" scaled="1"/>
            <a:tileRect/>
          </a:gradFill>
        </p:spPr>
        <p:txBody>
          <a:bodyPr/>
          <a:lstStyle>
            <a:lvl1pPr algn="l">
              <a:defRPr b="1">
                <a:solidFill>
                  <a:schemeClr val="bg1"/>
                </a:solidFill>
              </a:defRPr>
            </a:lvl1pPr>
          </a:lstStyle>
          <a:p>
            <a:r>
              <a:rPr lang="zh-CN" altLang="en-US"/>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8" name="页脚占位符 7"/>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9" name="灯片编号占位符 8"/>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4" name="页脚占位符 3"/>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5" name="灯片编号占位符 4"/>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3" name="页脚占位符 2"/>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4" name="灯片编号占位符 3"/>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EB7321E8-B17C-41F8-AC25-2BD77A7EE48D}"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7EDA88C6-0BAE-4637-AD23-DDBFB9FAA3D3}"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6923112" cy="418058"/>
          </a:xfr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0" scaled="1"/>
            <a:tileRect/>
          </a:gradFill>
        </p:spPr>
        <p:txBody>
          <a:bodyPr/>
          <a:lstStyle>
            <a:lvl1pPr algn="l">
              <a:defRPr b="1">
                <a:solidFill>
                  <a:schemeClr val="bg1"/>
                </a:solidFill>
              </a:defRPr>
            </a:lvl1pPr>
          </a:lstStyle>
          <a:p>
            <a:r>
              <a:rPr lang="zh-CN" altLang="en-US"/>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8" name="页脚占位符 7"/>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9" name="灯片编号占位符 8"/>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4" name="页脚占位符 3"/>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5" name="灯片编号占位符 4"/>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7" y="1709738"/>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7"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3" name="页脚占位符 2"/>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4" name="灯片编号占位符 3"/>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EB7321E8-B17C-41F8-AC25-2BD77A7EE48D}"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7EDA88C6-0BAE-4637-AD23-DDBFB9FAA3D3}"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890080" y="1778438"/>
            <a:ext cx="3655181"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90080" y="2665379"/>
            <a:ext cx="3655181"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391" y="457201"/>
            <a:ext cx="462915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2020/4/9</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50"/>
    </mc:Choice>
    <mc:Fallback xmlns="">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6851104" cy="418058"/>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0" scaled="1"/>
            <a:tileRect/>
          </a:gradFill>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457200" y="980728"/>
            <a:ext cx="8229600" cy="5184576"/>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2000" b="1" kern="1200">
          <a:solidFill>
            <a:schemeClr val="bg1"/>
          </a:solidFill>
          <a:latin typeface="黑体" panose="02010609060101010101" pitchFamily="2" charset="-122"/>
          <a:ea typeface="黑体" panose="02010609060101010101" pitchFamily="2"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6851104" cy="418058"/>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0" scaled="1"/>
            <a:tileRect/>
          </a:gradFill>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457200" y="980728"/>
            <a:ext cx="8229600" cy="5184576"/>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spcBef>
          <a:spcPct val="0"/>
        </a:spcBef>
        <a:buNone/>
        <a:defRPr sz="2000" b="1" kern="1200">
          <a:solidFill>
            <a:schemeClr val="bg1"/>
          </a:solidFill>
          <a:latin typeface="黑体" panose="02010609060101010101" pitchFamily="2" charset="-122"/>
          <a:ea typeface="黑体" panose="02010609060101010101" pitchFamily="2"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file:///C:\Documents%20and%20Settings\Administrator\&#26700;&#38754;\2019&#30334;&#20998;&#183;&#20843;&#19979;&#29289;&#29702;&#65288;&#31908;&#27818;&#65289;\PAI\&#21367;&#12289;&#31572;&#26696;pai\DA2.TIF" TargetMode="External"/><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file:///C:\Documents%20and%20Settings\Administrator\&#26700;&#38754;\2019&#30334;&#20998;&#183;&#20843;&#19979;&#29289;&#29702;&#65288;&#31908;&#27818;&#65289;\PAI\&#21367;&#12289;&#31572;&#26696;pai\DA1.TIF" TargetMode="External"/><Relationship Id="rId5" Type="http://schemas.openxmlformats.org/officeDocument/2006/relationships/image" Target="../media/image12.png"/><Relationship Id="rId4" Type="http://schemas.openxmlformats.org/officeDocument/2006/relationships/image" Target="file:///C:\Documents%20and%20Settings\Administrator\&#26700;&#38754;\2019&#30334;&#20998;&#183;&#20843;&#19979;&#29289;&#29702;&#65288;&#31908;&#27818;&#65289;\PAI\&#27491;&#25991;pai\E10.tif"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Documents%20and%20Settings\Administrator\&#26700;&#38754;\2019&#30334;&#20998;&#183;&#20843;&#19979;&#29289;&#29702;&#65288;&#31908;&#27818;&#65289;\PAI\&#21367;&#12289;&#31572;&#26696;pai\DA4.TIF" TargetMode="External"/><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file:///C:\Documents%20and%20Settings\Administrator\&#26700;&#38754;\2019&#30334;&#20998;&#183;&#20843;&#19979;&#29289;&#29702;&#65288;&#31908;&#27818;&#65289;\PAI\&#21367;&#12289;&#31572;&#26696;pai\DA3.TIF" TargetMode="External"/><Relationship Id="rId5" Type="http://schemas.openxmlformats.org/officeDocument/2006/relationships/image" Target="../media/image14.png"/><Relationship Id="rId4" Type="http://schemas.openxmlformats.org/officeDocument/2006/relationships/image" Target="file:///C:\Documents%20and%20Settings\Administrator\&#26700;&#38754;\2019&#30334;&#20998;&#183;&#20843;&#19979;&#29289;&#29702;&#65288;&#31908;&#27818;&#65289;\PAI\&#27491;&#25991;pai\E10.tif"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file:///C:\Documents%20and%20Settings\Administrator\&#26700;&#38754;\2019&#30334;&#20998;&#183;&#20843;&#19979;&#29289;&#29702;&#65288;&#31908;&#27818;&#65289;\PAI\&#27491;&#25991;pai\E12.ti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file:///C:\Documents%20and%20Settings\Administrator\&#26700;&#38754;\2019&#30334;&#20998;&#183;&#20843;&#19979;&#29289;&#29702;&#65288;&#31908;&#27818;&#65289;\PAI\&#21367;&#12289;&#31572;&#26696;pai\DA5.TIF" TargetMode="Externa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openxmlformats.org/officeDocument/2006/relationships/image" Target="file:///C:\Documents%20and%20Settings\Administrator\&#26700;&#38754;\2019&#30334;&#20998;&#183;&#20843;&#19979;&#29289;&#29702;&#65288;&#31908;&#27818;&#65289;\PAI\&#21367;&#12289;&#31572;&#26696;pai\DA7.TIF" TargetMode="External"/><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file:///C:\Documents%20and%20Settings\Administrator\&#26700;&#38754;\2019&#30334;&#20998;&#183;&#20843;&#19979;&#29289;&#29702;&#65288;&#31908;&#27818;&#65289;\PAI\&#21367;&#12289;&#31572;&#26696;pai\DA6.TIF" TargetMode="External"/><Relationship Id="rId5" Type="http://schemas.openxmlformats.org/officeDocument/2006/relationships/image" Target="../media/image26.png"/><Relationship Id="rId4" Type="http://schemas.openxmlformats.org/officeDocument/2006/relationships/image" Target="file:///C:\Documents%20and%20Settings\Administrator\&#26700;&#38754;\2019&#30334;&#20998;&#183;&#20843;&#19979;&#29289;&#29702;&#65288;&#31908;&#27818;&#65289;\PAI\&#27491;&#25991;pai\E14.tif"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file:///C:\Documents%20and%20Settings\Administrator\&#26700;&#38754;\2019&#30334;&#20998;&#183;&#20843;&#19979;&#29289;&#29702;&#65288;&#31908;&#27818;&#65289;\PAI\&#21367;&#12289;&#31572;&#26696;pai\DA9.TIF" TargetMode="External"/><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file:///C:\Documents%20and%20Settings\Administrator\&#26700;&#38754;\2019&#30334;&#20998;&#183;&#20843;&#19979;&#29289;&#29702;&#65288;&#31908;&#27818;&#65289;\PAI\&#21367;&#12289;&#31572;&#26696;pai\DA8.TIF" TargetMode="External"/><Relationship Id="rId5" Type="http://schemas.openxmlformats.org/officeDocument/2006/relationships/image" Target="../media/image28.png"/><Relationship Id="rId4" Type="http://schemas.openxmlformats.org/officeDocument/2006/relationships/image" Target="file:///C:\Documents%20and%20Settings\Administrator\&#26700;&#38754;\2019&#30334;&#20998;&#183;&#20843;&#19979;&#29289;&#29702;&#65288;&#31908;&#27818;&#65289;\PAI\&#27491;&#25991;pai\E14.ti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file:///C:\Documents%20and%20Settings\Administrator\&#26700;&#38754;\2019&#30334;&#20998;&#183;&#20843;&#19979;&#29289;&#29702;&#65288;&#31908;&#27818;&#65289;\PAI\&#27491;&#25991;pai\E15.ti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file:///C:\Documents%20and%20Settings\Administrator\&#26700;&#38754;\2019&#30334;&#20998;&#183;&#20843;&#19979;&#29289;&#29702;&#65288;&#31908;&#27818;&#65289;\PAI\&#27491;&#25991;pai\E16.ti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file:///C:\Documents%20and%20Settings\Administrator\&#26700;&#38754;\2019&#30334;&#20998;&#183;&#20843;&#19979;&#29289;&#29702;&#65288;&#31908;&#27818;&#65289;\PAI\&#27491;&#25991;pai\E8.ti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4262666" y="3010136"/>
            <a:ext cx="1386747" cy="398780"/>
          </a:xfrm>
          <a:prstGeom prst="rect">
            <a:avLst/>
          </a:prstGeom>
          <a:noFill/>
        </p:spPr>
        <p:txBody>
          <a:bodyPr wrap="square" rtlCol="0">
            <a:spAutoFit/>
          </a:bodyPr>
          <a:lstStyle/>
          <a:p>
            <a:r>
              <a:rPr lang="zh-CN" altLang="en-US" sz="2000" dirty="0">
                <a:solidFill>
                  <a:schemeClr val="bg1"/>
                </a:solidFill>
                <a:latin typeface="Agency FB" panose="020B0503020202020204" pitchFamily="34" charset="0"/>
              </a:rPr>
              <a:t>学  视</a:t>
            </a:r>
          </a:p>
        </p:txBody>
      </p:sp>
      <p:sp>
        <p:nvSpPr>
          <p:cNvPr id="11" name="文本框 10"/>
          <p:cNvSpPr txBox="1"/>
          <p:nvPr/>
        </p:nvSpPr>
        <p:spPr>
          <a:xfrm>
            <a:off x="-12505" y="2608973"/>
            <a:ext cx="9143999" cy="923330"/>
          </a:xfrm>
          <a:prstGeom prst="rect">
            <a:avLst/>
          </a:prstGeom>
          <a:noFill/>
        </p:spPr>
        <p:txBody>
          <a:bodyPr wrap="square" rtlCol="0">
            <a:spAutoFit/>
          </a:bodyPr>
          <a:lstStyle/>
          <a:p>
            <a:pPr algn="ctr">
              <a:lnSpc>
                <a:spcPct val="150000"/>
              </a:lnSpc>
            </a:pPr>
            <a:r>
              <a:rPr lang="zh-CN" altLang="en-US" sz="3600" b="1" dirty="0">
                <a:solidFill>
                  <a:srgbClr val="2E75B6"/>
                </a:solidFill>
                <a:latin typeface="黑体" panose="02010609060101010101" pitchFamily="2" charset="-122"/>
                <a:ea typeface="黑体" panose="02010609060101010101" pitchFamily="2" charset="-122"/>
                <a:sym typeface="+mn-ea"/>
              </a:rPr>
              <a:t>第六章   力和机械</a:t>
            </a:r>
          </a:p>
        </p:txBody>
      </p:sp>
      <p:sp>
        <p:nvSpPr>
          <p:cNvPr id="31" name="矩形 30"/>
          <p:cNvSpPr/>
          <p:nvPr/>
        </p:nvSpPr>
        <p:spPr>
          <a:xfrm>
            <a:off x="-163506" y="3505734"/>
            <a:ext cx="9143998" cy="743152"/>
          </a:xfrm>
          <a:prstGeom prst="rect">
            <a:avLst/>
          </a:prstGeom>
        </p:spPr>
        <p:txBody>
          <a:bodyPr wrap="square">
            <a:spAutoFit/>
          </a:bodyPr>
          <a:lstStyle/>
          <a:p>
            <a:pPr algn="ctr">
              <a:lnSpc>
                <a:spcPct val="150000"/>
              </a:lnSpc>
            </a:pPr>
            <a:r>
              <a:rPr lang="en-US" altLang="zh-CN" sz="3200"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  6.2   </a:t>
            </a:r>
            <a:r>
              <a:rPr lang="zh-CN" altLang="en-US" sz="3200"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怎样测量和表示力</a:t>
            </a:r>
            <a:endParaRPr lang="zh-CN" altLang="en-US" sz="3200"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endParaRPr>
          </a:p>
        </p:txBody>
      </p:sp>
      <p:grpSp>
        <p:nvGrpSpPr>
          <p:cNvPr id="3" name="组合 2"/>
          <p:cNvGrpSpPr/>
          <p:nvPr/>
        </p:nvGrpSpPr>
        <p:grpSpPr>
          <a:xfrm>
            <a:off x="-12505" y="1212806"/>
            <a:ext cx="9144000" cy="1359936"/>
            <a:chOff x="-12505" y="1212806"/>
            <a:chExt cx="9144000" cy="1359936"/>
          </a:xfrm>
        </p:grpSpPr>
        <p:sp>
          <p:nvSpPr>
            <p:cNvPr id="6" name="矩形 5"/>
            <p:cNvSpPr/>
            <p:nvPr/>
          </p:nvSpPr>
          <p:spPr>
            <a:xfrm>
              <a:off x="-12505" y="2337484"/>
              <a:ext cx="9144000" cy="23525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椭圆 9"/>
            <p:cNvSpPr/>
            <p:nvPr/>
          </p:nvSpPr>
          <p:spPr>
            <a:xfrm>
              <a:off x="1853930" y="1212806"/>
              <a:ext cx="1050639" cy="1136052"/>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b="1" dirty="0">
                  <a:solidFill>
                    <a:schemeClr val="bg1"/>
                  </a:solidFill>
                  <a:latin typeface="黑体" panose="02010609060101010101" pitchFamily="2" charset="-122"/>
                  <a:ea typeface="黑体" panose="02010609060101010101" pitchFamily="2" charset="-122"/>
                </a:rPr>
                <a:t>理</a:t>
              </a:r>
            </a:p>
          </p:txBody>
        </p:sp>
        <p:sp>
          <p:nvSpPr>
            <p:cNvPr id="5" name="椭圆 4"/>
            <p:cNvSpPr/>
            <p:nvPr/>
          </p:nvSpPr>
          <p:spPr>
            <a:xfrm>
              <a:off x="788895" y="1212806"/>
              <a:ext cx="1082585" cy="1136051"/>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b="1" dirty="0">
                  <a:solidFill>
                    <a:schemeClr val="bg1"/>
                  </a:solidFill>
                  <a:latin typeface="黑体" panose="02010609060101010101" pitchFamily="2" charset="-122"/>
                  <a:ea typeface="黑体" panose="02010609060101010101" pitchFamily="2" charset="-122"/>
                </a:rPr>
                <a:t>物</a:t>
              </a:r>
            </a:p>
          </p:txBody>
        </p:sp>
      </p:gr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课堂训练</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占位符 2"/>
          <p:cNvSpPr txBox="1"/>
          <p:nvPr/>
        </p:nvSpPr>
        <p:spPr>
          <a:xfrm>
            <a:off x="271121" y="1521935"/>
            <a:ext cx="8611654" cy="44452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5.(1)</a:t>
            </a:r>
            <a:r>
              <a:rPr lang="zh-CN" altLang="zh-CN" dirty="0"/>
              <a:t>请在图</a:t>
            </a:r>
            <a:r>
              <a:rPr lang="en-US" altLang="zh-CN" dirty="0"/>
              <a:t>6.2</a:t>
            </a:r>
            <a:r>
              <a:rPr lang="zh-CN" altLang="zh-CN" dirty="0"/>
              <a:t>－</a:t>
            </a:r>
            <a:r>
              <a:rPr lang="en-US" altLang="zh-CN" dirty="0"/>
              <a:t>3</a:t>
            </a:r>
            <a:r>
              <a:rPr lang="zh-CN" altLang="zh-CN" dirty="0"/>
              <a:t>甲中画出细线对小球的拉力</a:t>
            </a:r>
            <a:r>
              <a:rPr lang="en-US" altLang="zh-CN" i="1" dirty="0"/>
              <a:t>F</a:t>
            </a:r>
            <a:r>
              <a:rPr lang="zh-CN" altLang="zh-CN" dirty="0"/>
              <a:t>。</a:t>
            </a:r>
          </a:p>
          <a:p>
            <a:pPr marL="0" indent="0">
              <a:buNone/>
            </a:pPr>
            <a:r>
              <a:rPr lang="en-US" altLang="zh-CN" dirty="0"/>
              <a:t>(2)</a:t>
            </a:r>
            <a:r>
              <a:rPr lang="zh-CN" altLang="zh-CN" dirty="0"/>
              <a:t>如图</a:t>
            </a:r>
            <a:r>
              <a:rPr lang="en-US" altLang="zh-CN" dirty="0"/>
              <a:t>6.2</a:t>
            </a:r>
            <a:r>
              <a:rPr lang="zh-CN" altLang="zh-CN" dirty="0"/>
              <a:t>－</a:t>
            </a:r>
            <a:r>
              <a:rPr lang="en-US" altLang="zh-CN" dirty="0"/>
              <a:t>3</a:t>
            </a:r>
            <a:r>
              <a:rPr lang="zh-CN" altLang="zh-CN" dirty="0"/>
              <a:t>乙所示，在平直的地面上，一个人沿水平方向用</a:t>
            </a:r>
            <a:r>
              <a:rPr lang="en-US" altLang="zh-CN" dirty="0"/>
              <a:t>10 N</a:t>
            </a:r>
            <a:r>
              <a:rPr lang="zh-CN" altLang="zh-CN" dirty="0"/>
              <a:t>的力推一物体向右运动，请画出物体在水平方向所受推力的示意图。</a:t>
            </a:r>
          </a:p>
        </p:txBody>
      </p:sp>
      <p:pic>
        <p:nvPicPr>
          <p:cNvPr id="3074" name="Picture 2"/>
          <p:cNvPicPr>
            <a:picLocks noChangeAspect="1" noChangeArrowheads="1"/>
          </p:cNvPicPr>
          <p:nvPr/>
        </p:nvPicPr>
        <p:blipFill rotWithShape="1">
          <a:blip r:embed="rId3" r:link="rId4" cstate="print">
            <a:extLst>
              <a:ext uri="{28A0092B-C50C-407E-A947-70E740481C1C}">
                <a14:useLocalDpi xmlns:a14="http://schemas.microsoft.com/office/drawing/2010/main" val="0"/>
              </a:ext>
            </a:extLst>
          </a:blip>
          <a:srcRect r="57802"/>
          <a:stretch>
            <a:fillRect/>
          </a:stretch>
        </p:blipFill>
        <p:spPr bwMode="auto">
          <a:xfrm>
            <a:off x="1636472" y="3368425"/>
            <a:ext cx="5880951" cy="232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636472" y="3808096"/>
            <a:ext cx="1211911" cy="142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4148113" y="3774292"/>
            <a:ext cx="3369309" cy="139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课堂训练</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占位符 2"/>
          <p:cNvSpPr txBox="1"/>
          <p:nvPr/>
        </p:nvSpPr>
        <p:spPr>
          <a:xfrm>
            <a:off x="321734" y="1515585"/>
            <a:ext cx="8611654" cy="44452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5.(3)</a:t>
            </a:r>
            <a:r>
              <a:rPr lang="zh-CN" altLang="zh-CN" dirty="0"/>
              <a:t>如图</a:t>
            </a:r>
            <a:r>
              <a:rPr lang="en-US" altLang="zh-CN" dirty="0"/>
              <a:t>6.2</a:t>
            </a:r>
            <a:r>
              <a:rPr lang="zh-CN" altLang="zh-CN" dirty="0"/>
              <a:t>－</a:t>
            </a:r>
            <a:r>
              <a:rPr lang="en-US" altLang="zh-CN" dirty="0"/>
              <a:t>3</a:t>
            </a:r>
            <a:r>
              <a:rPr lang="zh-CN" altLang="zh-CN" dirty="0"/>
              <a:t>丙所示，一同学用</a:t>
            </a:r>
            <a:r>
              <a:rPr lang="en-US" altLang="zh-CN" dirty="0"/>
              <a:t>100 N</a:t>
            </a:r>
            <a:r>
              <a:rPr lang="zh-CN" altLang="zh-CN" dirty="0"/>
              <a:t>的拉力，拉着木箱在水平地面匀速前进，请作出木箱受到的绳子拉力的示意图。</a:t>
            </a:r>
          </a:p>
          <a:p>
            <a:pPr marL="0" indent="0">
              <a:buNone/>
            </a:pPr>
            <a:r>
              <a:rPr lang="en-US" altLang="zh-CN" dirty="0"/>
              <a:t>(4)</a:t>
            </a:r>
            <a:r>
              <a:rPr lang="zh-CN" altLang="zh-CN" dirty="0"/>
              <a:t>在图</a:t>
            </a:r>
            <a:r>
              <a:rPr lang="en-US" altLang="zh-CN" dirty="0"/>
              <a:t>6.2</a:t>
            </a:r>
            <a:r>
              <a:rPr lang="zh-CN" altLang="zh-CN" dirty="0"/>
              <a:t>－</a:t>
            </a:r>
            <a:r>
              <a:rPr lang="en-US" altLang="zh-CN" dirty="0"/>
              <a:t>3</a:t>
            </a:r>
            <a:r>
              <a:rPr lang="zh-CN" altLang="zh-CN" dirty="0"/>
              <a:t>丁中，画出水平地面上的物体所受支持力的示意图。</a:t>
            </a:r>
          </a:p>
        </p:txBody>
      </p:sp>
      <p:pic>
        <p:nvPicPr>
          <p:cNvPr id="4098" name="Picture 2"/>
          <p:cNvPicPr>
            <a:picLocks noChangeAspect="1" noChangeArrowheads="1"/>
          </p:cNvPicPr>
          <p:nvPr/>
        </p:nvPicPr>
        <p:blipFill rotWithShape="1">
          <a:blip r:embed="rId3" r:link="rId4" cstate="print">
            <a:extLst>
              <a:ext uri="{28A0092B-C50C-407E-A947-70E740481C1C}">
                <a14:useLocalDpi xmlns:a14="http://schemas.microsoft.com/office/drawing/2010/main" val="0"/>
              </a:ext>
            </a:extLst>
          </a:blip>
          <a:srcRect l="45612"/>
          <a:stretch>
            <a:fillRect/>
          </a:stretch>
        </p:blipFill>
        <p:spPr bwMode="auto">
          <a:xfrm>
            <a:off x="1412944" y="3883730"/>
            <a:ext cx="6053532" cy="1853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548228" y="3890080"/>
            <a:ext cx="2143526" cy="1487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4776868" y="3718268"/>
            <a:ext cx="2739036" cy="15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占位符 2"/>
          <p:cNvSpPr txBox="1"/>
          <p:nvPr/>
        </p:nvSpPr>
        <p:spPr>
          <a:xfrm>
            <a:off x="432486" y="1347792"/>
            <a:ext cx="8229600" cy="5184576"/>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1.</a:t>
            </a:r>
            <a:r>
              <a:rPr lang="zh-CN" altLang="zh-CN" dirty="0"/>
              <a:t>下列的测量工具中，不属于测力工具的是</a:t>
            </a:r>
            <a:r>
              <a:rPr lang="en-US" altLang="zh-CN" dirty="0"/>
              <a:t>(</a:t>
            </a:r>
            <a:r>
              <a:rPr lang="zh-CN" altLang="zh-CN" dirty="0"/>
              <a:t>　　</a:t>
            </a:r>
            <a:r>
              <a:rPr lang="en-US" altLang="zh-CN" dirty="0"/>
              <a:t>)</a:t>
            </a:r>
            <a:endParaRPr lang="zh-CN" altLang="zh-CN" dirty="0"/>
          </a:p>
          <a:p>
            <a:pPr marL="0" indent="0">
              <a:buNone/>
            </a:pPr>
            <a:r>
              <a:rPr lang="en-US" altLang="zh-CN" dirty="0"/>
              <a:t>A.</a:t>
            </a:r>
            <a:r>
              <a:rPr lang="zh-CN" altLang="zh-CN" dirty="0"/>
              <a:t>弹簧测力计</a:t>
            </a:r>
            <a:r>
              <a:rPr lang="en-US" altLang="zh-CN" dirty="0"/>
              <a:t>  </a:t>
            </a:r>
            <a:r>
              <a:rPr lang="en-US" altLang="zh-CN" dirty="0" smtClean="0"/>
              <a:t>  B</a:t>
            </a:r>
            <a:r>
              <a:rPr lang="en-US" altLang="zh-CN" dirty="0"/>
              <a:t>.</a:t>
            </a:r>
            <a:r>
              <a:rPr lang="zh-CN" altLang="zh-CN" dirty="0"/>
              <a:t>握力计</a:t>
            </a:r>
            <a:r>
              <a:rPr lang="en-US" altLang="zh-CN" dirty="0"/>
              <a:t> </a:t>
            </a:r>
            <a:r>
              <a:rPr lang="en-US" altLang="zh-CN" dirty="0" smtClean="0"/>
              <a:t>   </a:t>
            </a:r>
            <a:r>
              <a:rPr lang="en-US" altLang="zh-CN" dirty="0"/>
              <a:t>C.</a:t>
            </a:r>
            <a:r>
              <a:rPr lang="zh-CN" altLang="zh-CN" dirty="0"/>
              <a:t>拉力计</a:t>
            </a:r>
            <a:r>
              <a:rPr lang="en-US" altLang="zh-CN" dirty="0"/>
              <a:t>  </a:t>
            </a:r>
            <a:r>
              <a:rPr lang="en-US" altLang="zh-CN" dirty="0" smtClean="0"/>
              <a:t>  D</a:t>
            </a:r>
            <a:r>
              <a:rPr lang="en-US" altLang="zh-CN" dirty="0"/>
              <a:t>.</a:t>
            </a:r>
            <a:r>
              <a:rPr lang="zh-CN" altLang="zh-CN" dirty="0"/>
              <a:t>天平</a:t>
            </a:r>
          </a:p>
          <a:p>
            <a:pPr marL="0" indent="0">
              <a:buNone/>
            </a:pPr>
            <a:endParaRPr lang="en-US" altLang="zh-CN" dirty="0" smtClean="0"/>
          </a:p>
          <a:p>
            <a:pPr marL="0" indent="0">
              <a:buNone/>
            </a:pPr>
            <a:r>
              <a:rPr lang="en-US" altLang="zh-CN" dirty="0" smtClean="0"/>
              <a:t>2</a:t>
            </a:r>
            <a:r>
              <a:rPr lang="en-US" altLang="zh-CN" dirty="0"/>
              <a:t>.</a:t>
            </a:r>
            <a:r>
              <a:rPr lang="zh-CN" altLang="zh-CN" dirty="0"/>
              <a:t>某同学在用弹簧测力计测量力前，发现指针指在</a:t>
            </a:r>
            <a:r>
              <a:rPr lang="en-US" altLang="zh-CN" dirty="0"/>
              <a:t>0.1 N</a:t>
            </a:r>
            <a:r>
              <a:rPr lang="zh-CN" altLang="zh-CN" dirty="0"/>
              <a:t>的位置上，为了使测量准确，他提出了以下调整方法，其中正确的是</a:t>
            </a:r>
            <a:r>
              <a:rPr lang="en-US" altLang="zh-CN" dirty="0"/>
              <a:t>(</a:t>
            </a:r>
            <a:r>
              <a:rPr lang="zh-CN" altLang="zh-CN" dirty="0"/>
              <a:t>　　</a:t>
            </a:r>
            <a:r>
              <a:rPr lang="en-US" altLang="zh-CN" dirty="0"/>
              <a:t>)</a:t>
            </a:r>
            <a:endParaRPr lang="zh-CN" altLang="zh-CN" dirty="0"/>
          </a:p>
          <a:p>
            <a:pPr marL="0" indent="0">
              <a:buNone/>
            </a:pPr>
            <a:r>
              <a:rPr lang="en-US" altLang="zh-CN" dirty="0"/>
              <a:t>A.</a:t>
            </a:r>
            <a:r>
              <a:rPr lang="zh-CN" altLang="zh-CN" dirty="0"/>
              <a:t>必须将指针拨到</a:t>
            </a:r>
            <a:r>
              <a:rPr lang="en-US" altLang="zh-CN" dirty="0"/>
              <a:t>“0”</a:t>
            </a:r>
            <a:r>
              <a:rPr lang="zh-CN" altLang="zh-CN" dirty="0"/>
              <a:t>刻度线，若不能使指针对准</a:t>
            </a:r>
            <a:r>
              <a:rPr lang="en-US" altLang="zh-CN" dirty="0"/>
              <a:t>“0”</a:t>
            </a:r>
            <a:r>
              <a:rPr lang="zh-CN" altLang="zh-CN" dirty="0"/>
              <a:t>刻度线，该弹簧测力计已不能使用</a:t>
            </a:r>
          </a:p>
          <a:p>
            <a:pPr marL="0" indent="0">
              <a:buNone/>
            </a:pPr>
            <a:r>
              <a:rPr lang="en-US" altLang="zh-CN" dirty="0"/>
              <a:t>B.</a:t>
            </a:r>
            <a:r>
              <a:rPr lang="zh-CN" altLang="zh-CN" dirty="0"/>
              <a:t>仍可以直接测出拉力，然后再减去</a:t>
            </a:r>
            <a:r>
              <a:rPr lang="en-US" altLang="zh-CN" dirty="0"/>
              <a:t>0.1 N</a:t>
            </a:r>
            <a:endParaRPr lang="zh-CN" altLang="zh-CN" dirty="0"/>
          </a:p>
          <a:p>
            <a:pPr marL="0" indent="0">
              <a:buNone/>
            </a:pPr>
            <a:r>
              <a:rPr lang="en-US" altLang="zh-CN" dirty="0"/>
              <a:t>C.</a:t>
            </a:r>
            <a:r>
              <a:rPr lang="zh-CN" altLang="zh-CN" dirty="0"/>
              <a:t>仍可以直接测出拉力，因为实验时误差不可避免</a:t>
            </a:r>
          </a:p>
          <a:p>
            <a:pPr marL="0" indent="0">
              <a:buNone/>
            </a:pPr>
            <a:r>
              <a:rPr lang="en-US" altLang="zh-CN" dirty="0"/>
              <a:t>D.</a:t>
            </a:r>
            <a:r>
              <a:rPr lang="zh-CN" altLang="zh-CN" dirty="0"/>
              <a:t>必须换一个弹簧测力计测量，该弹簧测力计已不能使用</a:t>
            </a:r>
          </a:p>
          <a:p>
            <a:pPr marL="0" indent="0">
              <a:lnSpc>
                <a:spcPct val="100000"/>
              </a:lnSpc>
              <a:spcBef>
                <a:spcPts val="0"/>
              </a:spcBef>
              <a:buNone/>
            </a:pPr>
            <a:endParaRPr lang="zh-CN" altLang="zh-CN" dirty="0"/>
          </a:p>
        </p:txBody>
      </p:sp>
      <p:sp>
        <p:nvSpPr>
          <p:cNvPr id="23" name="矩形 22"/>
          <p:cNvSpPr/>
          <p:nvPr/>
        </p:nvSpPr>
        <p:spPr>
          <a:xfrm>
            <a:off x="7413424" y="1347792"/>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D</a:t>
            </a:r>
            <a:endParaRPr lang="zh-CN" altLang="en-US" dirty="0"/>
          </a:p>
        </p:txBody>
      </p:sp>
      <p:sp>
        <p:nvSpPr>
          <p:cNvPr id="13" name="矩形 12"/>
          <p:cNvSpPr/>
          <p:nvPr/>
        </p:nvSpPr>
        <p:spPr>
          <a:xfrm>
            <a:off x="4342487" y="3677320"/>
            <a:ext cx="423514" cy="523220"/>
          </a:xfrm>
          <a:prstGeom prst="rect">
            <a:avLst/>
          </a:prstGeom>
        </p:spPr>
        <p:txBody>
          <a:bodyPr wrap="none">
            <a:spAutoFit/>
          </a:bodyPr>
          <a:lstStyle/>
          <a:p>
            <a:r>
              <a:rPr lang="en-US" altLang="zh-CN" sz="2800" b="1" dirty="0">
                <a:solidFill>
                  <a:srgbClr val="FF0000"/>
                </a:solidFill>
                <a:latin typeface="Times New Roman" panose="02020603050405020304"/>
              </a:rPr>
              <a:t>B</a:t>
            </a:r>
            <a:endParaRPr lang="zh-CN" alt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6" y="1401580"/>
            <a:ext cx="8229600" cy="51845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3.</a:t>
            </a:r>
            <a:r>
              <a:rPr lang="zh-CN" altLang="zh-CN" dirty="0"/>
              <a:t>在弹性限度内，弹簧的伸长量</a:t>
            </a:r>
            <a:r>
              <a:rPr lang="en-US" altLang="zh-CN" dirty="0"/>
              <a:t>Δ</a:t>
            </a:r>
            <a:r>
              <a:rPr lang="en-US" altLang="zh-CN" i="1" dirty="0"/>
              <a:t>L</a:t>
            </a:r>
            <a:r>
              <a:rPr lang="zh-CN" altLang="zh-CN" dirty="0"/>
              <a:t>与所受拉力</a:t>
            </a:r>
            <a:r>
              <a:rPr lang="en-US" altLang="zh-CN" i="1" dirty="0"/>
              <a:t>F</a:t>
            </a:r>
            <a:r>
              <a:rPr lang="zh-CN" altLang="zh-CN" dirty="0"/>
              <a:t>成正比。图</a:t>
            </a:r>
            <a:r>
              <a:rPr lang="en-US" altLang="zh-CN" dirty="0"/>
              <a:t>6.2</a:t>
            </a:r>
            <a:r>
              <a:rPr lang="zh-CN" altLang="zh-CN" dirty="0"/>
              <a:t>－</a:t>
            </a:r>
            <a:r>
              <a:rPr lang="en-US" altLang="zh-CN" dirty="0"/>
              <a:t>4</a:t>
            </a:r>
            <a:r>
              <a:rPr lang="zh-CN" altLang="zh-CN" dirty="0"/>
              <a:t>中能正确表示这种关系的是</a:t>
            </a:r>
            <a:r>
              <a:rPr lang="en-US" altLang="zh-CN" dirty="0"/>
              <a:t>  (</a:t>
            </a:r>
            <a:r>
              <a:rPr lang="zh-CN" altLang="zh-CN" dirty="0"/>
              <a:t>　　</a:t>
            </a:r>
            <a:r>
              <a:rPr lang="en-US" altLang="zh-CN" dirty="0"/>
              <a:t>) </a:t>
            </a:r>
          </a:p>
          <a:p>
            <a:pPr marL="0" indent="0">
              <a:buNone/>
            </a:pPr>
            <a:endParaRPr lang="en-US" altLang="zh-CN" dirty="0"/>
          </a:p>
          <a:p>
            <a:pPr marL="0" indent="0">
              <a:buNone/>
            </a:pPr>
            <a:endParaRPr lang="en-US" altLang="zh-CN" dirty="0"/>
          </a:p>
          <a:p>
            <a:pPr marL="0" indent="0">
              <a:buNone/>
            </a:pPr>
            <a:endParaRPr lang="en-US" altLang="zh-CN" dirty="0"/>
          </a:p>
          <a:p>
            <a:pPr marL="0" indent="0">
              <a:buNone/>
            </a:pPr>
            <a:endParaRPr lang="en-US" altLang="zh-CN" dirty="0"/>
          </a:p>
          <a:p>
            <a:pPr marL="0" indent="0">
              <a:buNone/>
            </a:pPr>
            <a:endParaRPr lang="en-US" altLang="zh-CN" dirty="0"/>
          </a:p>
          <a:p>
            <a:pPr marL="0" indent="0">
              <a:buNone/>
            </a:pPr>
            <a:endParaRPr lang="zh-CN" altLang="zh-CN" dirty="0"/>
          </a:p>
          <a:p>
            <a:pPr marL="0" indent="0">
              <a:lnSpc>
                <a:spcPct val="100000"/>
              </a:lnSpc>
              <a:spcBef>
                <a:spcPts val="0"/>
              </a:spcBef>
              <a:buNone/>
            </a:pPr>
            <a:endParaRPr lang="zh-CN" altLang="zh-CN" dirty="0"/>
          </a:p>
        </p:txBody>
      </p:sp>
      <p:sp>
        <p:nvSpPr>
          <p:cNvPr id="13" name="矩形 12"/>
          <p:cNvSpPr/>
          <p:nvPr/>
        </p:nvSpPr>
        <p:spPr>
          <a:xfrm>
            <a:off x="7253221" y="1770804"/>
            <a:ext cx="423514" cy="523220"/>
          </a:xfrm>
          <a:prstGeom prst="rect">
            <a:avLst/>
          </a:prstGeom>
        </p:spPr>
        <p:txBody>
          <a:bodyPr wrap="none">
            <a:spAutoFit/>
          </a:bodyPr>
          <a:lstStyle/>
          <a:p>
            <a:r>
              <a:rPr lang="en-US" altLang="zh-CN" sz="2800" b="1" dirty="0">
                <a:solidFill>
                  <a:srgbClr val="FF0000"/>
                </a:solidFill>
                <a:latin typeface="Times New Roman" panose="02020603050405020304"/>
              </a:rPr>
              <a:t>B</a:t>
            </a:r>
            <a:endParaRPr lang="zh-CN" altLang="en-US" dirty="0"/>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784" y="2475431"/>
            <a:ext cx="2228850" cy="2209800"/>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2296" y="2513531"/>
            <a:ext cx="2428875" cy="2219325"/>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9042" y="2465906"/>
            <a:ext cx="2190750" cy="2219325"/>
          </a:xfrm>
          <a:prstGeom prst="rect">
            <a:avLst/>
          </a:prstGeom>
        </p:spPr>
      </p:pic>
      <p:pic>
        <p:nvPicPr>
          <p:cNvPr id="14" name="图片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28980" y="2427806"/>
            <a:ext cx="2324100" cy="230505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6" y="1401580"/>
            <a:ext cx="8229600" cy="51845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4. </a:t>
            </a:r>
            <a:r>
              <a:rPr lang="zh-CN" altLang="zh-CN" dirty="0"/>
              <a:t>如图</a:t>
            </a:r>
            <a:r>
              <a:rPr lang="en-US" altLang="zh-CN" dirty="0"/>
              <a:t>6.2</a:t>
            </a:r>
            <a:r>
              <a:rPr lang="zh-CN" altLang="zh-CN" dirty="0"/>
              <a:t>－</a:t>
            </a:r>
            <a:r>
              <a:rPr lang="en-US" altLang="zh-CN" dirty="0"/>
              <a:t>5</a:t>
            </a:r>
            <a:r>
              <a:rPr lang="zh-CN" altLang="zh-CN" dirty="0"/>
              <a:t>所示弹簧测力计的量程是</a:t>
            </a:r>
            <a:r>
              <a:rPr lang="zh-CN" altLang="zh-CN" u="sng" dirty="0"/>
              <a:t>　　　　</a:t>
            </a:r>
            <a:r>
              <a:rPr lang="en-US" altLang="zh-CN" dirty="0"/>
              <a:t>N</a:t>
            </a:r>
            <a:r>
              <a:rPr lang="zh-CN" altLang="zh-CN" dirty="0"/>
              <a:t>，它的读数是</a:t>
            </a:r>
            <a:r>
              <a:rPr lang="en-US" altLang="zh-CN" u="sng" dirty="0"/>
              <a:t>           </a:t>
            </a:r>
            <a:r>
              <a:rPr lang="en-US" altLang="zh-CN" dirty="0"/>
              <a:t>N</a:t>
            </a:r>
            <a:r>
              <a:rPr lang="zh-CN" altLang="zh-CN" dirty="0"/>
              <a:t>。</a:t>
            </a:r>
            <a:endParaRPr lang="en-US" altLang="zh-CN" dirty="0"/>
          </a:p>
          <a:p>
            <a:pPr marL="0" indent="0">
              <a:buNone/>
            </a:pPr>
            <a:endParaRPr lang="en-US" altLang="zh-CN" dirty="0"/>
          </a:p>
          <a:p>
            <a:pPr marL="0" indent="0">
              <a:buNone/>
            </a:pPr>
            <a:endParaRPr lang="en-US" altLang="zh-CN" dirty="0"/>
          </a:p>
          <a:p>
            <a:pPr marL="0" indent="0">
              <a:buNone/>
            </a:pPr>
            <a:endParaRPr lang="en-US" altLang="zh-CN" dirty="0"/>
          </a:p>
          <a:p>
            <a:pPr marL="0" indent="0">
              <a:buNone/>
            </a:pPr>
            <a:r>
              <a:rPr lang="en-US" altLang="zh-CN" dirty="0"/>
              <a:t>5.</a:t>
            </a:r>
            <a:r>
              <a:rPr lang="zh-CN" altLang="zh-CN" dirty="0"/>
              <a:t>弹簧测力计是测量</a:t>
            </a:r>
            <a:r>
              <a:rPr lang="zh-CN" altLang="zh-CN" u="sng" dirty="0"/>
              <a:t>　　　　　</a:t>
            </a:r>
            <a:r>
              <a:rPr lang="zh-CN" altLang="zh-CN" dirty="0"/>
              <a:t>的工具；一根原长为</a:t>
            </a:r>
            <a:r>
              <a:rPr lang="en-US" altLang="zh-CN" dirty="0"/>
              <a:t>5 cm</a:t>
            </a:r>
            <a:r>
              <a:rPr lang="zh-CN" altLang="zh-CN" dirty="0"/>
              <a:t>的弹簧在</a:t>
            </a:r>
            <a:r>
              <a:rPr lang="en-US" altLang="zh-CN" dirty="0"/>
              <a:t>5 N</a:t>
            </a:r>
            <a:r>
              <a:rPr lang="zh-CN" altLang="zh-CN" dirty="0"/>
              <a:t>的拉力作用下长度变成</a:t>
            </a:r>
            <a:r>
              <a:rPr lang="en-US" altLang="zh-CN" dirty="0"/>
              <a:t>10 cm</a:t>
            </a:r>
            <a:r>
              <a:rPr lang="zh-CN" altLang="zh-CN" dirty="0"/>
              <a:t>，那么当它受到</a:t>
            </a:r>
            <a:r>
              <a:rPr lang="en-US" altLang="zh-CN" dirty="0"/>
              <a:t>2 N</a:t>
            </a:r>
            <a:r>
              <a:rPr lang="zh-CN" altLang="zh-CN" dirty="0"/>
              <a:t>的拉力时，它的长度为</a:t>
            </a:r>
            <a:r>
              <a:rPr lang="zh-CN" altLang="zh-CN" u="sng" dirty="0"/>
              <a:t>　</a:t>
            </a:r>
            <a:r>
              <a:rPr lang="en-US" altLang="zh-CN" u="sng" dirty="0"/>
              <a:t>      </a:t>
            </a:r>
            <a:r>
              <a:rPr lang="en-US" altLang="zh-CN" dirty="0"/>
              <a:t>cm</a:t>
            </a:r>
            <a:r>
              <a:rPr lang="zh-CN" altLang="zh-CN" dirty="0"/>
              <a:t>。</a:t>
            </a:r>
          </a:p>
          <a:p>
            <a:pPr marL="0" indent="0">
              <a:buNone/>
            </a:pPr>
            <a:endParaRPr lang="zh-CN" altLang="zh-CN" dirty="0"/>
          </a:p>
          <a:p>
            <a:pPr marL="0" indent="0">
              <a:buNone/>
            </a:pPr>
            <a:endParaRPr lang="zh-CN" altLang="zh-CN" dirty="0"/>
          </a:p>
          <a:p>
            <a:pPr marL="0" indent="0">
              <a:lnSpc>
                <a:spcPct val="100000"/>
              </a:lnSpc>
              <a:spcBef>
                <a:spcPts val="0"/>
              </a:spcBef>
              <a:buNone/>
            </a:pPr>
            <a:endParaRPr lang="zh-CN" altLang="zh-CN" dirty="0"/>
          </a:p>
        </p:txBody>
      </p:sp>
      <p:pic>
        <p:nvPicPr>
          <p:cNvPr id="5122" name="Picture 2"/>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182627" y="2390622"/>
            <a:ext cx="2852598" cy="950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矩形 21"/>
          <p:cNvSpPr/>
          <p:nvPr/>
        </p:nvSpPr>
        <p:spPr>
          <a:xfrm>
            <a:off x="6779679" y="1334345"/>
            <a:ext cx="729687" cy="523220"/>
          </a:xfrm>
          <a:prstGeom prst="rect">
            <a:avLst/>
          </a:prstGeom>
        </p:spPr>
        <p:txBody>
          <a:bodyPr wrap="none">
            <a:spAutoFit/>
          </a:bodyPr>
          <a:lstStyle/>
          <a:p>
            <a:r>
              <a:rPr lang="en-US" altLang="zh-CN" sz="2800" b="1" dirty="0">
                <a:solidFill>
                  <a:srgbClr val="FF0000"/>
                </a:solidFill>
                <a:latin typeface="Times New Roman" panose="02020603050405020304"/>
              </a:rPr>
              <a:t>0~5</a:t>
            </a:r>
            <a:endParaRPr lang="zh-CN" altLang="en-US" dirty="0"/>
          </a:p>
        </p:txBody>
      </p:sp>
      <p:sp>
        <p:nvSpPr>
          <p:cNvPr id="23" name="矩形 22"/>
          <p:cNvSpPr/>
          <p:nvPr/>
        </p:nvSpPr>
        <p:spPr>
          <a:xfrm>
            <a:off x="2417607" y="1762669"/>
            <a:ext cx="633507" cy="523220"/>
          </a:xfrm>
          <a:prstGeom prst="rect">
            <a:avLst/>
          </a:prstGeom>
        </p:spPr>
        <p:txBody>
          <a:bodyPr wrap="none">
            <a:spAutoFit/>
          </a:bodyPr>
          <a:lstStyle/>
          <a:p>
            <a:r>
              <a:rPr lang="en-US" altLang="zh-CN" sz="2800" b="1" dirty="0">
                <a:solidFill>
                  <a:srgbClr val="FF0000"/>
                </a:solidFill>
                <a:latin typeface="Times New Roman" panose="02020603050405020304"/>
              </a:rPr>
              <a:t>3.6</a:t>
            </a:r>
            <a:endParaRPr lang="zh-CN" altLang="en-US" dirty="0"/>
          </a:p>
        </p:txBody>
      </p:sp>
      <p:sp>
        <p:nvSpPr>
          <p:cNvPr id="20" name="矩形 19"/>
          <p:cNvSpPr/>
          <p:nvPr/>
        </p:nvSpPr>
        <p:spPr>
          <a:xfrm>
            <a:off x="3733601" y="3763253"/>
            <a:ext cx="1627369"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力的大小</a:t>
            </a:r>
            <a:endParaRPr lang="zh-CN" altLang="en-US" dirty="0">
              <a:latin typeface="楷体" panose="02010609060101010101" pitchFamily="49" charset="-122"/>
              <a:ea typeface="楷体" panose="02010609060101010101" pitchFamily="49" charset="-122"/>
            </a:endParaRPr>
          </a:p>
        </p:txBody>
      </p:sp>
      <p:sp>
        <p:nvSpPr>
          <p:cNvPr id="21" name="矩形 20"/>
          <p:cNvSpPr/>
          <p:nvPr/>
        </p:nvSpPr>
        <p:spPr>
          <a:xfrm>
            <a:off x="7035654" y="4551645"/>
            <a:ext cx="365806" cy="523220"/>
          </a:xfrm>
          <a:prstGeom prst="rect">
            <a:avLst/>
          </a:prstGeom>
        </p:spPr>
        <p:txBody>
          <a:bodyPr wrap="none">
            <a:spAutoFit/>
          </a:bodyPr>
          <a:lstStyle/>
          <a:p>
            <a:r>
              <a:rPr lang="en-US" altLang="zh-CN" sz="2800" b="1" dirty="0">
                <a:solidFill>
                  <a:srgbClr val="FF0000"/>
                </a:solidFill>
                <a:ea typeface="楷体" panose="02010609060101010101" pitchFamily="49" charset="-122"/>
              </a:rPr>
              <a:t>7</a:t>
            </a:r>
            <a:endParaRPr lang="zh-CN" altLang="en-US" dirty="0">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12" name="文本占位符 2"/>
          <p:cNvSpPr txBox="1"/>
          <p:nvPr/>
        </p:nvSpPr>
        <p:spPr>
          <a:xfrm>
            <a:off x="432486" y="1401580"/>
            <a:ext cx="8229600" cy="51845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6.</a:t>
            </a:r>
            <a:r>
              <a:rPr lang="zh-CN" altLang="zh-CN" dirty="0"/>
              <a:t>小明观察，发现弹簧测力计的刻度是均匀的，由此他猜想弹簧的伸长量与它受到的拉力成正比。为了验证猜想，小明决定进行实验。</a:t>
            </a:r>
          </a:p>
          <a:p>
            <a:pPr marL="0" indent="0">
              <a:buNone/>
            </a:pPr>
            <a:r>
              <a:rPr lang="en-US" altLang="zh-CN" dirty="0"/>
              <a:t>(1)</a:t>
            </a:r>
            <a:r>
              <a:rPr lang="zh-CN" altLang="zh-CN" dirty="0"/>
              <a:t>要完成实验，除了需要如图</a:t>
            </a:r>
            <a:r>
              <a:rPr lang="en-US" altLang="zh-CN" dirty="0"/>
              <a:t>6.2</a:t>
            </a:r>
            <a:r>
              <a:rPr lang="zh-CN" altLang="zh-CN" dirty="0"/>
              <a:t>－</a:t>
            </a:r>
            <a:r>
              <a:rPr lang="en-US" altLang="zh-CN" dirty="0"/>
              <a:t>6</a:t>
            </a:r>
            <a:r>
              <a:rPr lang="zh-CN" altLang="zh-CN" dirty="0"/>
              <a:t>甲中所示的一根两头带钩的弹簧、若干相同的钩码</a:t>
            </a:r>
            <a:r>
              <a:rPr lang="en-US" altLang="zh-CN" dirty="0"/>
              <a:t>(</a:t>
            </a:r>
            <a:r>
              <a:rPr lang="zh-CN" altLang="zh-CN" dirty="0"/>
              <a:t>每个钩码重力已知</a:t>
            </a:r>
            <a:r>
              <a:rPr lang="en-US" altLang="zh-CN" dirty="0"/>
              <a:t>)</a:t>
            </a:r>
            <a:r>
              <a:rPr lang="zh-CN" altLang="zh-CN" dirty="0"/>
              <a:t>、铁架台以外，还需要的测量仪器是</a:t>
            </a:r>
            <a:r>
              <a:rPr lang="zh-CN" altLang="zh-CN" u="sng" dirty="0"/>
              <a:t>　　　　</a:t>
            </a:r>
            <a:r>
              <a:rPr lang="zh-CN" altLang="zh-CN" dirty="0"/>
              <a:t>。进行实验后小明记录数据如下表，表中数据明显错误的是第</a:t>
            </a:r>
            <a:r>
              <a:rPr lang="zh-CN" altLang="zh-CN" u="sng" dirty="0"/>
              <a:t>　　　　</a:t>
            </a:r>
            <a:r>
              <a:rPr lang="zh-CN" altLang="zh-CN" dirty="0"/>
              <a:t>次实验。</a:t>
            </a:r>
          </a:p>
        </p:txBody>
      </p:sp>
      <p:sp>
        <p:nvSpPr>
          <p:cNvPr id="13" name="矩形 12"/>
          <p:cNvSpPr/>
          <p:nvPr/>
        </p:nvSpPr>
        <p:spPr>
          <a:xfrm>
            <a:off x="7132372" y="3384610"/>
            <a:ext cx="1266693"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刻度尺</a:t>
            </a:r>
            <a:endParaRPr lang="zh-CN" altLang="en-US" dirty="0">
              <a:latin typeface="楷体" panose="02010609060101010101" pitchFamily="49" charset="-122"/>
              <a:ea typeface="楷体" panose="02010609060101010101" pitchFamily="49" charset="-122"/>
            </a:endParaRPr>
          </a:p>
        </p:txBody>
      </p:sp>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91" y="4695347"/>
            <a:ext cx="6132505" cy="2046145"/>
          </a:xfrm>
          <a:prstGeom prst="rect">
            <a:avLst/>
          </a:prstGeom>
        </p:spPr>
      </p:pic>
      <p:pic>
        <p:nvPicPr>
          <p:cNvPr id="14" name="图片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2846" y="4347091"/>
            <a:ext cx="1105743" cy="2385485"/>
          </a:xfrm>
          <a:prstGeom prst="rect">
            <a:avLst/>
          </a:prstGeom>
        </p:spPr>
      </p:pic>
      <p:sp>
        <p:nvSpPr>
          <p:cNvPr id="22" name="矩形 21"/>
          <p:cNvSpPr/>
          <p:nvPr/>
        </p:nvSpPr>
        <p:spPr>
          <a:xfrm>
            <a:off x="2407789" y="4172127"/>
            <a:ext cx="365806" cy="523220"/>
          </a:xfrm>
          <a:prstGeom prst="rect">
            <a:avLst/>
          </a:prstGeom>
        </p:spPr>
        <p:txBody>
          <a:bodyPr wrap="none">
            <a:spAutoFit/>
          </a:bodyPr>
          <a:lstStyle/>
          <a:p>
            <a:r>
              <a:rPr lang="en-US" altLang="zh-CN" sz="2800" b="1" dirty="0">
                <a:solidFill>
                  <a:srgbClr val="FF0000"/>
                </a:solidFill>
                <a:ea typeface="楷体" panose="02010609060101010101" pitchFamily="49" charset="-122"/>
              </a:rPr>
              <a:t>4</a:t>
            </a:r>
            <a:endParaRPr lang="zh-CN" altLang="en-US" dirty="0">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5" y="1401580"/>
            <a:ext cx="8306269" cy="5184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(2)</a:t>
            </a:r>
            <a:r>
              <a:rPr lang="zh-CN" altLang="zh-CN" dirty="0"/>
              <a:t>去除错误的一组数据，在如图</a:t>
            </a:r>
            <a:r>
              <a:rPr lang="en-US" altLang="zh-CN" dirty="0"/>
              <a:t>6.2</a:t>
            </a:r>
            <a:r>
              <a:rPr lang="zh-CN" altLang="zh-CN" dirty="0"/>
              <a:t>－</a:t>
            </a:r>
            <a:r>
              <a:rPr lang="en-US" altLang="zh-CN" dirty="0"/>
              <a:t>6</a:t>
            </a:r>
            <a:r>
              <a:rPr lang="zh-CN" altLang="zh-CN" dirty="0"/>
              <a:t>乙中作出弹簧伸长量与所受拉力的关系图象。</a:t>
            </a:r>
            <a:endParaRPr lang="en-US" altLang="zh-CN" dirty="0"/>
          </a:p>
          <a:p>
            <a:pPr marL="0" indent="0">
              <a:buNone/>
            </a:pPr>
            <a:endParaRPr lang="en-US" altLang="zh-CN" dirty="0"/>
          </a:p>
          <a:p>
            <a:pPr marL="0" indent="0">
              <a:buNone/>
            </a:pPr>
            <a:endParaRPr lang="en-US" altLang="zh-CN" dirty="0"/>
          </a:p>
          <a:p>
            <a:pPr marL="0" indent="0">
              <a:buNone/>
            </a:pPr>
            <a:endParaRPr lang="en-US" altLang="zh-CN" dirty="0"/>
          </a:p>
          <a:p>
            <a:pPr marL="0" indent="0">
              <a:buNone/>
            </a:pPr>
            <a:endParaRPr lang="en-US" altLang="zh-CN" dirty="0"/>
          </a:p>
          <a:p>
            <a:pPr marL="0" indent="0">
              <a:buNone/>
            </a:pPr>
            <a:endParaRPr lang="en-US" altLang="zh-CN" dirty="0"/>
          </a:p>
          <a:p>
            <a:pPr marL="0" indent="0">
              <a:buNone/>
            </a:pPr>
            <a:endParaRPr lang="zh-CN" altLang="zh-CN" dirty="0"/>
          </a:p>
          <a:p>
            <a:pPr marL="0" indent="0">
              <a:buNone/>
            </a:pPr>
            <a:endParaRPr lang="en-US" altLang="zh-CN" dirty="0"/>
          </a:p>
          <a:p>
            <a:pPr marL="0" indent="0">
              <a:buNone/>
            </a:pPr>
            <a:r>
              <a:rPr lang="en-US" altLang="zh-CN" dirty="0"/>
              <a:t>(3)</a:t>
            </a:r>
            <a:r>
              <a:rPr lang="zh-CN" altLang="zh-CN" dirty="0"/>
              <a:t>由图象可验证小明的猜想是</a:t>
            </a:r>
            <a:r>
              <a:rPr lang="zh-CN" altLang="zh-CN" u="sng" dirty="0"/>
              <a:t>　　　　</a:t>
            </a:r>
            <a:r>
              <a:rPr lang="en-US" altLang="zh-CN" dirty="0"/>
              <a:t>(</a:t>
            </a:r>
            <a:r>
              <a:rPr lang="zh-CN" altLang="zh-CN" dirty="0"/>
              <a:t>选填</a:t>
            </a:r>
            <a:r>
              <a:rPr lang="en-US" altLang="zh-CN" dirty="0"/>
              <a:t>“</a:t>
            </a:r>
            <a:r>
              <a:rPr lang="zh-CN" altLang="zh-CN" dirty="0"/>
              <a:t>正确</a:t>
            </a:r>
            <a:r>
              <a:rPr lang="en-US" altLang="zh-CN" dirty="0"/>
              <a:t>”</a:t>
            </a:r>
            <a:r>
              <a:rPr lang="zh-CN" altLang="zh-CN" dirty="0"/>
              <a:t>或</a:t>
            </a:r>
            <a:r>
              <a:rPr lang="en-US" altLang="zh-CN" dirty="0"/>
              <a:t>“</a:t>
            </a:r>
            <a:r>
              <a:rPr lang="zh-CN" altLang="zh-CN" dirty="0"/>
              <a:t>错误</a:t>
            </a:r>
            <a:r>
              <a:rPr lang="en-US" altLang="zh-CN" dirty="0"/>
              <a:t>”)</a:t>
            </a:r>
            <a:r>
              <a:rPr lang="zh-CN" altLang="zh-CN" dirty="0"/>
              <a:t>的。</a:t>
            </a:r>
          </a:p>
          <a:p>
            <a:pPr marL="0" indent="0">
              <a:lnSpc>
                <a:spcPct val="110000"/>
              </a:lnSpc>
              <a:spcBef>
                <a:spcPts val="0"/>
              </a:spcBef>
              <a:buNone/>
            </a:pPr>
            <a:endParaRPr lang="zh-CN" altLang="zh-CN" dirty="0"/>
          </a:p>
        </p:txBody>
      </p:sp>
      <p:sp>
        <p:nvSpPr>
          <p:cNvPr id="13" name="矩形 12"/>
          <p:cNvSpPr/>
          <p:nvPr/>
        </p:nvSpPr>
        <p:spPr>
          <a:xfrm>
            <a:off x="5389672" y="5826669"/>
            <a:ext cx="906017"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正确</a:t>
            </a:r>
            <a:endParaRPr lang="zh-CN" altLang="en-US" dirty="0">
              <a:latin typeface="楷体" panose="02010609060101010101" pitchFamily="49" charset="-122"/>
              <a:ea typeface="楷体" panose="02010609060101010101" pitchFamily="49" charset="-122"/>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4242" y="2284551"/>
            <a:ext cx="3032513" cy="3251073"/>
          </a:xfrm>
          <a:prstGeom prst="rect">
            <a:avLst/>
          </a:prstGeom>
        </p:spPr>
      </p:pic>
      <p:pic>
        <p:nvPicPr>
          <p:cNvPr id="6146" name="Picture 2"/>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2793703" y="2359459"/>
            <a:ext cx="2913589" cy="2818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6" y="1406062"/>
            <a:ext cx="8229600" cy="51845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7.(1)</a:t>
            </a:r>
            <a:r>
              <a:rPr lang="zh-CN" altLang="zh-CN" dirty="0"/>
              <a:t>如图</a:t>
            </a:r>
            <a:r>
              <a:rPr lang="en-US" altLang="zh-CN" dirty="0"/>
              <a:t>6.2</a:t>
            </a:r>
            <a:r>
              <a:rPr lang="zh-CN" altLang="zh-CN" dirty="0"/>
              <a:t>－</a:t>
            </a:r>
            <a:r>
              <a:rPr lang="en-US" altLang="zh-CN" dirty="0"/>
              <a:t>7</a:t>
            </a:r>
            <a:r>
              <a:rPr lang="zh-CN" altLang="zh-CN" dirty="0"/>
              <a:t>甲所示，用细线将小球悬挂在竖直墙壁上，请画出小球所受拉力的示意图。</a:t>
            </a:r>
          </a:p>
          <a:p>
            <a:pPr marL="0" indent="0">
              <a:buNone/>
            </a:pPr>
            <a:r>
              <a:rPr lang="en-US" altLang="zh-CN" dirty="0"/>
              <a:t>(2)</a:t>
            </a:r>
            <a:r>
              <a:rPr lang="zh-CN" altLang="zh-CN" dirty="0"/>
              <a:t>一物块静止在如图</a:t>
            </a:r>
            <a:r>
              <a:rPr lang="en-US" altLang="zh-CN" dirty="0"/>
              <a:t>6.2</a:t>
            </a:r>
            <a:r>
              <a:rPr lang="zh-CN" altLang="zh-CN" dirty="0"/>
              <a:t>－</a:t>
            </a:r>
            <a:r>
              <a:rPr lang="en-US" altLang="zh-CN" dirty="0"/>
              <a:t>7</a:t>
            </a:r>
            <a:r>
              <a:rPr lang="zh-CN" altLang="zh-CN" dirty="0"/>
              <a:t>乙所示的光滑斜面上，请画出物块所受沿斜面向上推力的示意图。</a:t>
            </a:r>
          </a:p>
          <a:p>
            <a:pPr marL="0" indent="0">
              <a:lnSpc>
                <a:spcPct val="100000"/>
              </a:lnSpc>
              <a:spcBef>
                <a:spcPts val="0"/>
              </a:spcBef>
              <a:buNone/>
            </a:pPr>
            <a:endParaRPr lang="zh-CN" altLang="zh-CN" dirty="0"/>
          </a:p>
        </p:txBody>
      </p:sp>
      <p:pic>
        <p:nvPicPr>
          <p:cNvPr id="7170" name="Picture 2"/>
          <p:cNvPicPr>
            <a:picLocks noChangeAspect="1" noChangeArrowheads="1"/>
          </p:cNvPicPr>
          <p:nvPr/>
        </p:nvPicPr>
        <p:blipFill rotWithShape="1">
          <a:blip r:embed="rId3" r:link="rId4" cstate="print">
            <a:extLst>
              <a:ext uri="{28A0092B-C50C-407E-A947-70E740481C1C}">
                <a14:useLocalDpi xmlns:a14="http://schemas.microsoft.com/office/drawing/2010/main" val="0"/>
              </a:ext>
            </a:extLst>
          </a:blip>
          <a:srcRect r="53355"/>
          <a:stretch>
            <a:fillRect/>
          </a:stretch>
        </p:blipFill>
        <p:spPr bwMode="auto">
          <a:xfrm>
            <a:off x="1996098" y="3632565"/>
            <a:ext cx="5151803" cy="2163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962001" y="3632565"/>
            <a:ext cx="746329" cy="174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3892429" y="3548514"/>
            <a:ext cx="2592458" cy="1851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6" y="1406062"/>
            <a:ext cx="8229600" cy="51845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(3)</a:t>
            </a:r>
            <a:r>
              <a:rPr lang="zh-CN" altLang="zh-CN" dirty="0"/>
              <a:t>如图</a:t>
            </a:r>
            <a:r>
              <a:rPr lang="en-US" altLang="zh-CN" dirty="0"/>
              <a:t>6.2</a:t>
            </a:r>
            <a:r>
              <a:rPr lang="zh-CN" altLang="zh-CN" dirty="0"/>
              <a:t>－</a:t>
            </a:r>
            <a:r>
              <a:rPr lang="en-US" altLang="zh-CN" dirty="0"/>
              <a:t>7</a:t>
            </a:r>
            <a:r>
              <a:rPr lang="zh-CN" altLang="zh-CN" dirty="0"/>
              <a:t>丙所示，用细线拉住橡皮在水平面上转圈，在图中画出橡皮所受拉力示意图。</a:t>
            </a:r>
          </a:p>
          <a:p>
            <a:pPr marL="0" indent="0">
              <a:buNone/>
            </a:pPr>
            <a:r>
              <a:rPr lang="en-US" altLang="zh-CN" dirty="0"/>
              <a:t>(4)</a:t>
            </a:r>
            <a:r>
              <a:rPr lang="zh-CN" altLang="zh-CN" dirty="0"/>
              <a:t>如图</a:t>
            </a:r>
            <a:r>
              <a:rPr lang="en-US" altLang="zh-CN" dirty="0"/>
              <a:t>6.2</a:t>
            </a:r>
            <a:r>
              <a:rPr lang="zh-CN" altLang="zh-CN" dirty="0"/>
              <a:t>－</a:t>
            </a:r>
            <a:r>
              <a:rPr lang="en-US" altLang="zh-CN" dirty="0"/>
              <a:t>7</a:t>
            </a:r>
            <a:r>
              <a:rPr lang="zh-CN" altLang="zh-CN" dirty="0"/>
              <a:t>丁所示，在水平面上放有一木块，其</a:t>
            </a:r>
            <a:r>
              <a:rPr lang="en-US" altLang="zh-CN" i="1" dirty="0"/>
              <a:t>A</a:t>
            </a:r>
            <a:r>
              <a:rPr lang="zh-CN" altLang="zh-CN" dirty="0"/>
              <a:t>点受到一个大小为</a:t>
            </a:r>
            <a:r>
              <a:rPr lang="en-US" altLang="zh-CN" dirty="0"/>
              <a:t>20 N</a:t>
            </a:r>
            <a:r>
              <a:rPr lang="zh-CN" altLang="zh-CN" dirty="0"/>
              <a:t>、方向跟水平面成</a:t>
            </a:r>
            <a:r>
              <a:rPr lang="en-US" altLang="zh-CN" dirty="0"/>
              <a:t>30°</a:t>
            </a:r>
            <a:r>
              <a:rPr lang="zh-CN" altLang="zh-CN" dirty="0"/>
              <a:t>的斜向上拉力，画出这个拉力的示意图。</a:t>
            </a:r>
          </a:p>
          <a:p>
            <a:pPr marL="0" indent="0">
              <a:lnSpc>
                <a:spcPct val="100000"/>
              </a:lnSpc>
              <a:spcBef>
                <a:spcPts val="0"/>
              </a:spcBef>
              <a:buNone/>
            </a:pPr>
            <a:endParaRPr lang="zh-CN" altLang="zh-CN" dirty="0"/>
          </a:p>
        </p:txBody>
      </p:sp>
      <p:pic>
        <p:nvPicPr>
          <p:cNvPr id="8194" name="Picture 2"/>
          <p:cNvPicPr>
            <a:picLocks noChangeAspect="1" noChangeArrowheads="1"/>
          </p:cNvPicPr>
          <p:nvPr/>
        </p:nvPicPr>
        <p:blipFill rotWithShape="1">
          <a:blip r:embed="rId3" r:link="rId4" cstate="print">
            <a:extLst>
              <a:ext uri="{28A0092B-C50C-407E-A947-70E740481C1C}">
                <a14:useLocalDpi xmlns:a14="http://schemas.microsoft.com/office/drawing/2010/main" val="0"/>
              </a:ext>
            </a:extLst>
          </a:blip>
          <a:srcRect l="47466"/>
          <a:stretch>
            <a:fillRect/>
          </a:stretch>
        </p:blipFill>
        <p:spPr bwMode="auto">
          <a:xfrm>
            <a:off x="1953087" y="4048205"/>
            <a:ext cx="4935985" cy="1789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2077347" y="4217342"/>
            <a:ext cx="2473948" cy="1319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5374259" y="4048205"/>
            <a:ext cx="2071918" cy="1434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培优提升</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占位符 2"/>
          <p:cNvSpPr txBox="1"/>
          <p:nvPr/>
        </p:nvSpPr>
        <p:spPr>
          <a:xfrm>
            <a:off x="432486" y="1444610"/>
            <a:ext cx="8229600" cy="5464060"/>
          </a:xfrm>
          <a:prstGeom prst="rect">
            <a:avLst/>
          </a:prstGeom>
        </p:spPr>
        <p:txBody>
          <a:bodyPr>
            <a:noAutofit/>
          </a:bodyPr>
          <a:lstStyle>
            <a:lvl1pPr marL="182245" indent="-182245" algn="l" defTabSz="728345" rtl="0" eaLnBrk="1" latinLnBrk="0" hangingPunct="1">
              <a:lnSpc>
                <a:spcPct val="90000"/>
              </a:lnSpc>
              <a:spcBef>
                <a:spcPts val="795"/>
              </a:spcBef>
              <a:buFont typeface="Arial" panose="020B0604020202020204" pitchFamily="34" charset="0"/>
              <a:buChar char="•"/>
              <a:defRPr sz="2200" kern="1200">
                <a:solidFill>
                  <a:schemeClr val="tx1"/>
                </a:solidFill>
                <a:latin typeface="+mn-lt"/>
                <a:ea typeface="+mn-ea"/>
                <a:cs typeface="+mn-cs"/>
              </a:defRPr>
            </a:lvl1pPr>
            <a:lvl2pPr marL="546100" indent="-182245" algn="l" defTabSz="728345" rtl="0" eaLnBrk="1" latinLnBrk="0" hangingPunct="1">
              <a:lnSpc>
                <a:spcPct val="90000"/>
              </a:lnSpc>
              <a:spcBef>
                <a:spcPts val="400"/>
              </a:spcBef>
              <a:buFont typeface="Arial" panose="020B0604020202020204" pitchFamily="34" charset="0"/>
              <a:buChar char="•"/>
              <a:defRPr sz="1900" kern="1200">
                <a:solidFill>
                  <a:schemeClr val="tx1"/>
                </a:solidFill>
                <a:latin typeface="+mn-lt"/>
                <a:ea typeface="+mn-ea"/>
                <a:cs typeface="+mn-cs"/>
              </a:defRPr>
            </a:lvl2pPr>
            <a:lvl3pPr marL="910590" indent="-182245" algn="l" defTabSz="728345"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744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4pPr>
            <a:lvl5pPr marL="163830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5pPr>
            <a:lvl6pPr marL="200279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6pPr>
            <a:lvl7pPr marL="23666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7pPr>
            <a:lvl8pPr marL="273113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8pPr>
            <a:lvl9pPr marL="309562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9pPr>
          </a:lstStyle>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1.</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如图</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6.2</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8</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所示，一根弹簧一端挂在墙上，用</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490 N</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的力拉另一端，弹簧伸长了</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20 cm</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。如果改为两个人分别拉弹簧的两端，把它也拉长了</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20 cm</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，则每个人分别用力为</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 </a:t>
            </a:r>
          </a:p>
          <a:p>
            <a:pPr indent="0" algn="just">
              <a:spcAft>
                <a:spcPts val="0"/>
              </a:spcAft>
              <a:buNone/>
            </a:pPr>
            <a:endParaRPr lang="en-US" altLang="zh-CN" sz="2800" kern="100" dirty="0">
              <a:latin typeface="Times New Roman" panose="02020603050405020304" pitchFamily="18" charset="0"/>
              <a:ea typeface="宋体" panose="02010600030101010101" pitchFamily="2" charset="-122"/>
              <a:cs typeface="Courier New" panose="02070309020205020404" pitchFamily="49" charset="0"/>
            </a:endParaRPr>
          </a:p>
          <a:p>
            <a:pPr indent="0" algn="just">
              <a:spcAft>
                <a:spcPts val="0"/>
              </a:spcAft>
              <a:buNone/>
            </a:pPr>
            <a:endParaRPr lang="en-US" altLang="zh-CN" sz="2800" kern="100" dirty="0">
              <a:latin typeface="Times New Roman" panose="02020603050405020304" pitchFamily="18" charset="0"/>
              <a:ea typeface="宋体" panose="02010600030101010101" pitchFamily="2" charset="-122"/>
              <a:cs typeface="Courier New" panose="02070309020205020404" pitchFamily="49" charset="0"/>
            </a:endParaRPr>
          </a:p>
          <a:p>
            <a:pPr indent="0" algn="just">
              <a:spcAft>
                <a:spcPts val="0"/>
              </a:spcAft>
              <a:buNone/>
            </a:pPr>
            <a:endParaRPr lang="en-US" altLang="zh-CN" sz="2800" kern="100" dirty="0">
              <a:latin typeface="Times New Roman" panose="02020603050405020304" pitchFamily="18" charset="0"/>
              <a:ea typeface="宋体" panose="02010600030101010101" pitchFamily="2" charset="-122"/>
              <a:cs typeface="Courier New" panose="02070309020205020404" pitchFamily="49" charset="0"/>
            </a:endParaRPr>
          </a:p>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A.490 N</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490 N</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B.0 N</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490 N</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C.490 N</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0 N</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D.245 N</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245 N</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indent="0" algn="just">
              <a:spcAft>
                <a:spcPts val="0"/>
              </a:spcAft>
              <a:buNone/>
            </a:pP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marL="0" indent="0">
              <a:lnSpc>
                <a:spcPct val="100000"/>
              </a:lnSpc>
              <a:spcBef>
                <a:spcPts val="0"/>
              </a:spcBef>
              <a:buNone/>
            </a:pPr>
            <a:endParaRPr lang="zh-CN" altLang="zh-CN" sz="2800" dirty="0"/>
          </a:p>
        </p:txBody>
      </p:sp>
      <p:sp>
        <p:nvSpPr>
          <p:cNvPr id="12" name="矩形 11"/>
          <p:cNvSpPr/>
          <p:nvPr/>
        </p:nvSpPr>
        <p:spPr>
          <a:xfrm>
            <a:off x="3772541" y="2584129"/>
            <a:ext cx="444352" cy="523220"/>
          </a:xfrm>
          <a:prstGeom prst="rect">
            <a:avLst/>
          </a:prstGeom>
        </p:spPr>
        <p:txBody>
          <a:bodyPr wrap="none">
            <a:spAutoFit/>
          </a:bodyPr>
          <a:lstStyle/>
          <a:p>
            <a:r>
              <a:rPr lang="en-US" altLang="zh-CN" sz="2800" b="1" dirty="0">
                <a:solidFill>
                  <a:srgbClr val="FF0000"/>
                </a:solidFill>
              </a:rPr>
              <a:t>A</a:t>
            </a:r>
            <a:endParaRPr lang="zh-CN" altLang="en-US" b="1" dirty="0"/>
          </a:p>
        </p:txBody>
      </p:sp>
      <p:pic>
        <p:nvPicPr>
          <p:cNvPr id="9218" name="Picture 2"/>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184662" y="3363533"/>
            <a:ext cx="6330324" cy="730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课标与考点</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89756" y="2024622"/>
            <a:ext cx="6988356" cy="523220"/>
          </a:xfrm>
          <a:prstGeom prst="rect">
            <a:avLst/>
          </a:prstGeom>
        </p:spPr>
        <p:txBody>
          <a:bodyPr wrap="square">
            <a:spAutoFit/>
          </a:bodyPr>
          <a:lstStyle/>
          <a:p>
            <a:r>
              <a:rPr lang="zh-CN" altLang="en-US" sz="2800" b="1" dirty="0">
                <a:latin typeface="+mn-ea"/>
                <a:sym typeface="+mn-ea"/>
              </a:rPr>
              <a:t>课程标准</a:t>
            </a:r>
            <a:endParaRPr lang="en-US" altLang="zh-CN" sz="2800" b="1" dirty="0">
              <a:latin typeface="+mn-ea"/>
              <a:sym typeface="+mn-ea"/>
            </a:endParaRPr>
          </a:p>
        </p:txBody>
      </p:sp>
      <p:sp>
        <p:nvSpPr>
          <p:cNvPr id="11" name="矩形 10"/>
          <p:cNvSpPr/>
          <p:nvPr/>
        </p:nvSpPr>
        <p:spPr>
          <a:xfrm>
            <a:off x="1089757" y="3493886"/>
            <a:ext cx="1764654" cy="523220"/>
          </a:xfrm>
          <a:prstGeom prst="rect">
            <a:avLst/>
          </a:prstGeom>
        </p:spPr>
        <p:txBody>
          <a:bodyPr wrap="square">
            <a:spAutoFit/>
          </a:bodyPr>
          <a:lstStyle/>
          <a:p>
            <a:r>
              <a:rPr lang="zh-CN" altLang="en-US" sz="2800" b="1" dirty="0">
                <a:latin typeface="+mn-ea"/>
                <a:sym typeface="+mn-ea"/>
              </a:rPr>
              <a:t>核心考点</a:t>
            </a:r>
            <a:endParaRPr lang="en-US" altLang="zh-CN" sz="2800" b="1" dirty="0">
              <a:latin typeface="+mn-ea"/>
              <a:sym typeface="+mn-ea"/>
            </a:endParaRPr>
          </a:p>
        </p:txBody>
      </p:sp>
      <p:sp>
        <p:nvSpPr>
          <p:cNvPr id="12" name="矩形 11"/>
          <p:cNvSpPr/>
          <p:nvPr/>
        </p:nvSpPr>
        <p:spPr>
          <a:xfrm>
            <a:off x="1092940" y="2564926"/>
            <a:ext cx="6988356" cy="523220"/>
          </a:xfrm>
          <a:prstGeom prst="rect">
            <a:avLst/>
          </a:prstGeom>
        </p:spPr>
        <p:txBody>
          <a:bodyPr wrap="square">
            <a:spAutoFit/>
          </a:bodyPr>
          <a:lstStyle/>
          <a:p>
            <a:r>
              <a:rPr lang="zh-CN" altLang="en-US" sz="2800" dirty="0">
                <a:latin typeface="楷体" panose="02010609060101010101" pitchFamily="49" charset="-122"/>
                <a:ea typeface="楷体" panose="02010609060101010101" pitchFamily="49" charset="-122"/>
              </a:rPr>
              <a:t>会测量力的大小、会用示意图描述力。</a:t>
            </a:r>
            <a:endParaRPr lang="zh-CN" altLang="en-US" sz="2800" dirty="0">
              <a:latin typeface="楷体" panose="02010609060101010101" pitchFamily="49" charset="-122"/>
              <a:ea typeface="楷体" panose="02010609060101010101" pitchFamily="49" charset="-122"/>
              <a:sym typeface="+mn-ea"/>
            </a:endParaRPr>
          </a:p>
        </p:txBody>
      </p:sp>
      <p:sp>
        <p:nvSpPr>
          <p:cNvPr id="13" name="矩形 12"/>
          <p:cNvSpPr/>
          <p:nvPr/>
        </p:nvSpPr>
        <p:spPr>
          <a:xfrm>
            <a:off x="1119834" y="4098398"/>
            <a:ext cx="6958278" cy="523220"/>
          </a:xfrm>
          <a:prstGeom prst="rect">
            <a:avLst/>
          </a:prstGeom>
        </p:spPr>
        <p:txBody>
          <a:bodyPr wrap="square">
            <a:spAutoFit/>
          </a:bodyPr>
          <a:lstStyle/>
          <a:p>
            <a:r>
              <a:rPr lang="zh-CN" altLang="en-US" sz="2800" dirty="0">
                <a:latin typeface="楷体" panose="02010609060101010101" pitchFamily="49" charset="-122"/>
                <a:ea typeface="楷体" panose="02010609060101010101" pitchFamily="49" charset="-122"/>
              </a:rPr>
              <a:t>测力计及其使用、力的示意图。</a:t>
            </a:r>
            <a:endParaRPr lang="zh-CN" altLang="en-US" sz="2800" dirty="0">
              <a:latin typeface="楷体" panose="02010609060101010101" pitchFamily="49" charset="-122"/>
              <a:ea typeface="楷体" panose="02010609060101010101" pitchFamily="49" charset="-122"/>
              <a:sym typeface="+mn-ea"/>
            </a:endParaRPr>
          </a:p>
        </p:txBody>
      </p:sp>
      <p:grpSp>
        <p:nvGrpSpPr>
          <p:cNvPr id="14" name="组合 13"/>
          <p:cNvGrpSpPr/>
          <p:nvPr/>
        </p:nvGrpSpPr>
        <p:grpSpPr>
          <a:xfrm>
            <a:off x="7135554" y="4902478"/>
            <a:ext cx="655637" cy="655637"/>
            <a:chOff x="1517331" y="1125257"/>
            <a:chExt cx="2204282" cy="2204282"/>
          </a:xfrm>
        </p:grpSpPr>
        <p:sp>
          <p:nvSpPr>
            <p:cNvPr id="15" name="椭圆 14"/>
            <p:cNvSpPr/>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p>
          </p:txBody>
        </p:sp>
        <p:sp>
          <p:nvSpPr>
            <p:cNvPr id="16" name="椭圆 15"/>
            <p:cNvSpPr/>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solidFill>
                  <a:schemeClr val="tx1"/>
                </a:solidFill>
              </a:endParaRPr>
            </a:p>
          </p:txBody>
        </p:sp>
      </p:grpSp>
      <p:grpSp>
        <p:nvGrpSpPr>
          <p:cNvPr id="17" name="组合 16"/>
          <p:cNvGrpSpPr/>
          <p:nvPr/>
        </p:nvGrpSpPr>
        <p:grpSpPr>
          <a:xfrm>
            <a:off x="8294262" y="4986793"/>
            <a:ext cx="655637" cy="655637"/>
            <a:chOff x="1517331" y="1125257"/>
            <a:chExt cx="2204282" cy="2204282"/>
          </a:xfrm>
        </p:grpSpPr>
        <p:sp>
          <p:nvSpPr>
            <p:cNvPr id="18" name="椭圆 17"/>
            <p:cNvSpPr/>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p>
          </p:txBody>
        </p:sp>
        <p:sp>
          <p:nvSpPr>
            <p:cNvPr id="19" name="椭圆 18"/>
            <p:cNvSpPr/>
            <p:nvPr/>
          </p:nvSpPr>
          <p:spPr>
            <a:xfrm>
              <a:off x="1719372" y="1327298"/>
              <a:ext cx="1800200" cy="1800200"/>
            </a:xfrm>
            <a:prstGeom prst="ellipse">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solidFill>
                  <a:schemeClr val="tx1"/>
                </a:solidFill>
              </a:endParaRPr>
            </a:p>
          </p:txBody>
        </p:sp>
      </p:grpSp>
      <p:grpSp>
        <p:nvGrpSpPr>
          <p:cNvPr id="20" name="组合 19"/>
          <p:cNvGrpSpPr/>
          <p:nvPr/>
        </p:nvGrpSpPr>
        <p:grpSpPr>
          <a:xfrm>
            <a:off x="7477787" y="5551599"/>
            <a:ext cx="935391" cy="935391"/>
            <a:chOff x="1517331" y="1125257"/>
            <a:chExt cx="2204282" cy="2204282"/>
          </a:xfrm>
        </p:grpSpPr>
        <p:sp>
          <p:nvSpPr>
            <p:cNvPr id="21" name="椭圆 20"/>
            <p:cNvSpPr/>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p>
          </p:txBody>
        </p:sp>
        <p:sp>
          <p:nvSpPr>
            <p:cNvPr id="22" name="椭圆 21"/>
            <p:cNvSpPr/>
            <p:nvPr/>
          </p:nvSpPr>
          <p:spPr>
            <a:xfrm>
              <a:off x="1719372" y="1327298"/>
              <a:ext cx="1800200" cy="1800200"/>
            </a:xfrm>
            <a:prstGeom prst="ellipse">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solidFill>
                  <a:schemeClr val="tx1"/>
                </a:solidFill>
              </a:endParaRPr>
            </a:p>
          </p:txBody>
        </p:sp>
      </p:grpSp>
      <p:grpSp>
        <p:nvGrpSpPr>
          <p:cNvPr id="23" name="组合 22"/>
          <p:cNvGrpSpPr/>
          <p:nvPr/>
        </p:nvGrpSpPr>
        <p:grpSpPr>
          <a:xfrm>
            <a:off x="6743640" y="6067044"/>
            <a:ext cx="452009" cy="452172"/>
            <a:chOff x="1463339" y="1072758"/>
            <a:chExt cx="1546058" cy="1546058"/>
          </a:xfrm>
          <a:effectLst>
            <a:outerShdw blurRad="330200" dist="215900" dir="6900000" sx="71000" sy="71000" algn="t" rotWithShape="0">
              <a:prstClr val="black">
                <a:alpha val="54000"/>
              </a:prstClr>
            </a:outerShdw>
          </a:effectLst>
        </p:grpSpPr>
        <p:sp>
          <p:nvSpPr>
            <p:cNvPr id="24" name="同心圆 23"/>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solidFill>
                  <a:schemeClr val="tx1"/>
                </a:solidFill>
              </a:endParaRPr>
            </a:p>
          </p:txBody>
        </p:sp>
        <p:sp>
          <p:nvSpPr>
            <p:cNvPr id="25" name="椭圆 24"/>
            <p:cNvSpPr/>
            <p:nvPr/>
          </p:nvSpPr>
          <p:spPr>
            <a:xfrm>
              <a:off x="1484232" y="1093651"/>
              <a:ext cx="1504274" cy="1504273"/>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p>
          </p:txBody>
        </p:sp>
      </p:gr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培优提升</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占位符 2"/>
          <p:cNvSpPr txBox="1"/>
          <p:nvPr/>
        </p:nvSpPr>
        <p:spPr>
          <a:xfrm>
            <a:off x="432486" y="1444610"/>
            <a:ext cx="8229600" cy="5464060"/>
          </a:xfrm>
          <a:prstGeom prst="rect">
            <a:avLst/>
          </a:prstGeom>
        </p:spPr>
        <p:txBody>
          <a:bodyPr>
            <a:noAutofit/>
          </a:bodyPr>
          <a:lstStyle>
            <a:lvl1pPr marL="182245" indent="-182245" algn="l" defTabSz="728345" rtl="0" eaLnBrk="1" latinLnBrk="0" hangingPunct="1">
              <a:lnSpc>
                <a:spcPct val="90000"/>
              </a:lnSpc>
              <a:spcBef>
                <a:spcPts val="795"/>
              </a:spcBef>
              <a:buFont typeface="Arial" panose="020B0604020202020204" pitchFamily="34" charset="0"/>
              <a:buChar char="•"/>
              <a:defRPr sz="2200" kern="1200">
                <a:solidFill>
                  <a:schemeClr val="tx1"/>
                </a:solidFill>
                <a:latin typeface="+mn-lt"/>
                <a:ea typeface="+mn-ea"/>
                <a:cs typeface="+mn-cs"/>
              </a:defRPr>
            </a:lvl1pPr>
            <a:lvl2pPr marL="546100" indent="-182245" algn="l" defTabSz="728345" rtl="0" eaLnBrk="1" latinLnBrk="0" hangingPunct="1">
              <a:lnSpc>
                <a:spcPct val="90000"/>
              </a:lnSpc>
              <a:spcBef>
                <a:spcPts val="400"/>
              </a:spcBef>
              <a:buFont typeface="Arial" panose="020B0604020202020204" pitchFamily="34" charset="0"/>
              <a:buChar char="•"/>
              <a:defRPr sz="1900" kern="1200">
                <a:solidFill>
                  <a:schemeClr val="tx1"/>
                </a:solidFill>
                <a:latin typeface="+mn-lt"/>
                <a:ea typeface="+mn-ea"/>
                <a:cs typeface="+mn-cs"/>
              </a:defRPr>
            </a:lvl2pPr>
            <a:lvl3pPr marL="910590" indent="-182245" algn="l" defTabSz="728345"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744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4pPr>
            <a:lvl5pPr marL="163830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5pPr>
            <a:lvl6pPr marL="200279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6pPr>
            <a:lvl7pPr marL="23666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7pPr>
            <a:lvl8pPr marL="273113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8pPr>
            <a:lvl9pPr marL="309562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9pPr>
          </a:lstStyle>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 2.</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为制作弹簧测力计，某物理实验小组对弹簧的伸长与拉力的关系作了探究。下表是他们利用甲、乙两根不同的弹簧做实验时所记录的数据。</a:t>
            </a:r>
            <a:endParaRPr lang="en-US" altLang="zh-CN" sz="2800" kern="100" dirty="0">
              <a:latin typeface="Times New Roman" panose="02020603050405020304" pitchFamily="18" charset="0"/>
              <a:ea typeface="宋体" panose="02010600030101010101" pitchFamily="2" charset="-122"/>
              <a:cs typeface="Times New Roman" panose="02020603050405020304" pitchFamily="18" charset="0"/>
            </a:endParaRPr>
          </a:p>
          <a:p>
            <a:pPr indent="266700" algn="just">
              <a:spcAft>
                <a:spcPts val="0"/>
              </a:spcAft>
            </a:pPr>
            <a:endParaRPr lang="en-US" altLang="zh-CN" sz="2800" kern="100" dirty="0">
              <a:latin typeface="Times New Roman" panose="02020603050405020304" pitchFamily="18" charset="0"/>
              <a:ea typeface="宋体" panose="02010600030101010101" pitchFamily="2" charset="-122"/>
              <a:cs typeface="Times New Roman" panose="02020603050405020304" pitchFamily="18" charset="0"/>
            </a:endParaRPr>
          </a:p>
          <a:p>
            <a:pPr indent="266700" algn="just">
              <a:spcAft>
                <a:spcPts val="0"/>
              </a:spcAft>
            </a:pPr>
            <a:endParaRPr lang="en-US" altLang="zh-CN" sz="2800" kern="100" dirty="0">
              <a:latin typeface="Times New Roman" panose="02020603050405020304" pitchFamily="18" charset="0"/>
              <a:ea typeface="宋体" panose="02010600030101010101" pitchFamily="2" charset="-122"/>
              <a:cs typeface="Times New Roman" panose="02020603050405020304" pitchFamily="18" charset="0"/>
            </a:endParaRPr>
          </a:p>
          <a:p>
            <a:pPr indent="266700" algn="just">
              <a:spcAft>
                <a:spcPts val="0"/>
              </a:spcAft>
            </a:pPr>
            <a:endParaRPr lang="en-US" altLang="zh-CN" sz="2800" kern="100" dirty="0">
              <a:latin typeface="Times New Roman" panose="02020603050405020304" pitchFamily="18" charset="0"/>
              <a:ea typeface="宋体" panose="02010600030101010101" pitchFamily="2" charset="-122"/>
              <a:cs typeface="Times New Roman" panose="02020603050405020304" pitchFamily="18" charset="0"/>
            </a:endParaRPr>
          </a:p>
          <a:p>
            <a:pPr indent="266700" algn="just">
              <a:spcAft>
                <a:spcPts val="0"/>
              </a:spcAft>
            </a:pPr>
            <a:endParaRPr lang="en-US" altLang="zh-CN" sz="2800" kern="100" dirty="0">
              <a:latin typeface="Times New Roman" panose="02020603050405020304" pitchFamily="18" charset="0"/>
              <a:ea typeface="宋体" panose="02010600030101010101" pitchFamily="2" charset="-122"/>
              <a:cs typeface="Times New Roman" panose="02020603050405020304" pitchFamily="18" charset="0"/>
            </a:endParaRPr>
          </a:p>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(1)</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分析表一和表二数据可知：</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①</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在一定条件下，弹簧伸长的长度与它所受的拉力成</a:t>
            </a:r>
            <a:r>
              <a:rPr lang="zh-CN" altLang="zh-CN" sz="2800" u="sng" kern="100" dirty="0">
                <a:latin typeface="Times New Roman" panose="02020603050405020304" pitchFamily="18" charset="0"/>
                <a:ea typeface="宋体" panose="02010600030101010101" pitchFamily="2" charset="-122"/>
                <a:cs typeface="Times New Roman" panose="02020603050405020304" pitchFamily="18" charset="0"/>
              </a:rPr>
              <a:t>　　　　</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②</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在拉力相同的情况下，甲弹簧伸长的长度比乙弹簧</a:t>
            </a:r>
            <a:r>
              <a:rPr lang="zh-CN" altLang="zh-CN" sz="2800" u="sng"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选填</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大</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或</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小</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indent="0" algn="just">
              <a:buNone/>
            </a:pPr>
            <a:endParaRPr lang="en-US" altLang="zh-CN" sz="2800" kern="100" dirty="0">
              <a:latin typeface="Times New Roman" panose="02020603050405020304" pitchFamily="18" charset="0"/>
              <a:ea typeface="宋体" panose="02010600030101010101" pitchFamily="2" charset="-122"/>
              <a:cs typeface="Times New Roman" panose="02020603050405020304" pitchFamily="18" charset="0"/>
            </a:endParaRPr>
          </a:p>
          <a:p>
            <a:pPr indent="0" algn="just">
              <a:spcAft>
                <a:spcPts val="0"/>
              </a:spcAft>
              <a:buNone/>
            </a:pP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marL="0" indent="0">
              <a:lnSpc>
                <a:spcPct val="100000"/>
              </a:lnSpc>
              <a:spcBef>
                <a:spcPts val="0"/>
              </a:spcBef>
              <a:buNone/>
            </a:pPr>
            <a:endParaRPr lang="en-US" altLang="zh-CN" sz="2600" dirty="0"/>
          </a:p>
          <a:p>
            <a:pPr marL="0" indent="0">
              <a:lnSpc>
                <a:spcPct val="100000"/>
              </a:lnSpc>
              <a:spcBef>
                <a:spcPts val="0"/>
              </a:spcBef>
              <a:buNone/>
            </a:pPr>
            <a:endParaRPr lang="en-US" altLang="zh-CN" sz="2600" dirty="0"/>
          </a:p>
          <a:p>
            <a:pPr marL="0" indent="0">
              <a:lnSpc>
                <a:spcPct val="100000"/>
              </a:lnSpc>
              <a:spcBef>
                <a:spcPts val="0"/>
              </a:spcBef>
              <a:buNone/>
            </a:pPr>
            <a:endParaRPr lang="en-US" altLang="zh-CN" sz="2600" dirty="0"/>
          </a:p>
          <a:p>
            <a:pPr marL="0" indent="0">
              <a:lnSpc>
                <a:spcPct val="100000"/>
              </a:lnSpc>
              <a:spcBef>
                <a:spcPts val="0"/>
              </a:spcBef>
              <a:buNone/>
            </a:pPr>
            <a:endParaRPr lang="en-US" altLang="zh-CN" sz="2600" dirty="0"/>
          </a:p>
          <a:p>
            <a:pPr marL="0" indent="0">
              <a:lnSpc>
                <a:spcPct val="100000"/>
              </a:lnSpc>
              <a:spcBef>
                <a:spcPts val="0"/>
              </a:spcBef>
              <a:buNone/>
            </a:pPr>
            <a:endParaRPr lang="en-US" altLang="zh-CN" sz="2600" dirty="0"/>
          </a:p>
          <a:p>
            <a:pPr marL="0" indent="0">
              <a:lnSpc>
                <a:spcPct val="100000"/>
              </a:lnSpc>
              <a:spcBef>
                <a:spcPts val="0"/>
              </a:spcBef>
              <a:buNone/>
            </a:pPr>
            <a:endParaRPr lang="en-US" altLang="zh-CN" sz="2600" dirty="0"/>
          </a:p>
          <a:p>
            <a:pPr marL="0" indent="0">
              <a:lnSpc>
                <a:spcPct val="100000"/>
              </a:lnSpc>
              <a:spcBef>
                <a:spcPts val="0"/>
              </a:spcBef>
              <a:buNone/>
            </a:pPr>
            <a:endParaRPr lang="zh-CN" altLang="zh-CN" sz="2600" dirty="0"/>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914" y="2807991"/>
            <a:ext cx="8229600" cy="1677228"/>
          </a:xfrm>
          <a:prstGeom prst="rect">
            <a:avLst/>
          </a:prstGeom>
        </p:spPr>
      </p:pic>
      <p:sp>
        <p:nvSpPr>
          <p:cNvPr id="15" name="矩形 14"/>
          <p:cNvSpPr/>
          <p:nvPr/>
        </p:nvSpPr>
        <p:spPr>
          <a:xfrm>
            <a:off x="1288955" y="5475285"/>
            <a:ext cx="906017"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正比</a:t>
            </a:r>
            <a:endParaRPr lang="zh-CN" altLang="en-US" b="1" dirty="0">
              <a:latin typeface="楷体" panose="02010609060101010101" pitchFamily="49" charset="-122"/>
              <a:ea typeface="楷体" panose="02010609060101010101" pitchFamily="49" charset="-122"/>
            </a:endParaRPr>
          </a:p>
        </p:txBody>
      </p:sp>
      <p:sp>
        <p:nvSpPr>
          <p:cNvPr id="16" name="矩形 15"/>
          <p:cNvSpPr/>
          <p:nvPr/>
        </p:nvSpPr>
        <p:spPr>
          <a:xfrm>
            <a:off x="1459674" y="6296352"/>
            <a:ext cx="564578"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大</a:t>
            </a:r>
            <a:endParaRPr lang="zh-CN" altLang="en-US" b="1" dirty="0">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培优提升</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占位符 2"/>
          <p:cNvSpPr txBox="1"/>
          <p:nvPr/>
        </p:nvSpPr>
        <p:spPr>
          <a:xfrm>
            <a:off x="432486" y="1444610"/>
            <a:ext cx="8229600" cy="5464060"/>
          </a:xfrm>
          <a:prstGeom prst="rect">
            <a:avLst/>
          </a:prstGeom>
        </p:spPr>
        <p:txBody>
          <a:bodyPr>
            <a:noAutofit/>
          </a:bodyPr>
          <a:lstStyle>
            <a:lvl1pPr marL="182245" indent="-182245" algn="l" defTabSz="728345" rtl="0" eaLnBrk="1" latinLnBrk="0" hangingPunct="1">
              <a:lnSpc>
                <a:spcPct val="90000"/>
              </a:lnSpc>
              <a:spcBef>
                <a:spcPts val="795"/>
              </a:spcBef>
              <a:buFont typeface="Arial" panose="020B0604020202020204" pitchFamily="34" charset="0"/>
              <a:buChar char="•"/>
              <a:defRPr sz="2200" kern="1200">
                <a:solidFill>
                  <a:schemeClr val="tx1"/>
                </a:solidFill>
                <a:latin typeface="+mn-lt"/>
                <a:ea typeface="+mn-ea"/>
                <a:cs typeface="+mn-cs"/>
              </a:defRPr>
            </a:lvl1pPr>
            <a:lvl2pPr marL="546100" indent="-182245" algn="l" defTabSz="728345" rtl="0" eaLnBrk="1" latinLnBrk="0" hangingPunct="1">
              <a:lnSpc>
                <a:spcPct val="90000"/>
              </a:lnSpc>
              <a:spcBef>
                <a:spcPts val="400"/>
              </a:spcBef>
              <a:buFont typeface="Arial" panose="020B0604020202020204" pitchFamily="34" charset="0"/>
              <a:buChar char="•"/>
              <a:defRPr sz="1900" kern="1200">
                <a:solidFill>
                  <a:schemeClr val="tx1"/>
                </a:solidFill>
                <a:latin typeface="+mn-lt"/>
                <a:ea typeface="+mn-ea"/>
                <a:cs typeface="+mn-cs"/>
              </a:defRPr>
            </a:lvl2pPr>
            <a:lvl3pPr marL="910590" indent="-182245" algn="l" defTabSz="728345"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744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4pPr>
            <a:lvl5pPr marL="163830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5pPr>
            <a:lvl6pPr marL="200279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6pPr>
            <a:lvl7pPr marL="23666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7pPr>
            <a:lvl8pPr marL="273113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8pPr>
            <a:lvl9pPr marL="309562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9pPr>
          </a:lstStyle>
          <a:p>
            <a:pPr indent="0" algn="just">
              <a:spcAft>
                <a:spcPts val="0"/>
              </a:spcAft>
              <a:buNone/>
            </a:pPr>
            <a:r>
              <a:rPr lang="en-US" altLang="zh-CN" sz="2400" kern="100" dirty="0">
                <a:latin typeface="Times New Roman" panose="02020603050405020304" pitchFamily="18" charset="0"/>
                <a:ea typeface="宋体" panose="02010600030101010101" pitchFamily="2" charset="-122"/>
                <a:cs typeface="Courier New" panose="02070309020205020404" pitchFamily="49" charset="0"/>
              </a:rPr>
              <a:t>(2)</a:t>
            </a:r>
            <a:r>
              <a:rPr lang="zh-CN" altLang="zh-CN" sz="2400" kern="100" dirty="0">
                <a:latin typeface="Times New Roman" panose="02020603050405020304" pitchFamily="18" charset="0"/>
                <a:ea typeface="宋体" panose="02010600030101010101" pitchFamily="2" charset="-122"/>
                <a:cs typeface="Times New Roman" panose="02020603050405020304" pitchFamily="18" charset="0"/>
              </a:rPr>
              <a:t>如图</a:t>
            </a:r>
            <a:r>
              <a:rPr lang="en-US" altLang="zh-CN" sz="2400" kern="100" dirty="0">
                <a:latin typeface="Times New Roman" panose="02020603050405020304" pitchFamily="18" charset="0"/>
                <a:ea typeface="宋体" panose="02010600030101010101" pitchFamily="2" charset="-122"/>
                <a:cs typeface="Courier New" panose="02070309020205020404" pitchFamily="49" charset="0"/>
              </a:rPr>
              <a:t>6.2</a:t>
            </a:r>
            <a:r>
              <a:rPr lang="zh-CN" altLang="zh-CN" sz="24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dirty="0">
                <a:latin typeface="Times New Roman" panose="02020603050405020304" pitchFamily="18" charset="0"/>
                <a:ea typeface="宋体" panose="02010600030101010101" pitchFamily="2" charset="-122"/>
                <a:cs typeface="Courier New" panose="02070309020205020404" pitchFamily="49" charset="0"/>
              </a:rPr>
              <a:t>9</a:t>
            </a:r>
            <a:r>
              <a:rPr lang="zh-CN" altLang="zh-CN" sz="2400" kern="100" dirty="0">
                <a:latin typeface="Times New Roman" panose="02020603050405020304" pitchFamily="18" charset="0"/>
                <a:ea typeface="宋体" panose="02010600030101010101" pitchFamily="2" charset="-122"/>
                <a:cs typeface="Times New Roman" panose="02020603050405020304" pitchFamily="18" charset="0"/>
              </a:rPr>
              <a:t>所示的</a:t>
            </a:r>
            <a:r>
              <a:rPr lang="en-US" altLang="zh-CN" sz="2400" i="1" kern="100" dirty="0">
                <a:latin typeface="Times New Roman" panose="02020603050405020304" pitchFamily="18" charset="0"/>
                <a:ea typeface="宋体" panose="02010600030101010101" pitchFamily="2" charset="-122"/>
                <a:cs typeface="Courier New" panose="02070309020205020404" pitchFamily="49" charset="0"/>
              </a:rPr>
              <a:t>A</a:t>
            </a:r>
            <a:r>
              <a:rPr lang="zh-CN" altLang="zh-CN" sz="24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kern="100" dirty="0">
                <a:latin typeface="Times New Roman" panose="02020603050405020304" pitchFamily="18" charset="0"/>
                <a:ea typeface="宋体" panose="02010600030101010101" pitchFamily="2" charset="-122"/>
                <a:cs typeface="Courier New" panose="02070309020205020404" pitchFamily="49" charset="0"/>
              </a:rPr>
              <a:t>B</a:t>
            </a:r>
            <a:r>
              <a:rPr lang="zh-CN" altLang="zh-CN" sz="2400" kern="100" dirty="0">
                <a:latin typeface="Times New Roman" panose="02020603050405020304" pitchFamily="18" charset="0"/>
                <a:ea typeface="宋体" panose="02010600030101010101" pitchFamily="2" charset="-122"/>
                <a:cs typeface="Times New Roman" panose="02020603050405020304" pitchFamily="18" charset="0"/>
              </a:rPr>
              <a:t>两弹簧测力计分别使用了甲、乙两弹簧，它们的外壳相同，刻度线分布情况相同。则量程较大的是</a:t>
            </a:r>
            <a:r>
              <a:rPr lang="zh-CN" altLang="zh-CN" sz="2400" u="sng" kern="100" dirty="0">
                <a:latin typeface="Times New Roman" panose="02020603050405020304" pitchFamily="18" charset="0"/>
                <a:ea typeface="宋体" panose="02010600030101010101" pitchFamily="2" charset="-122"/>
                <a:cs typeface="Times New Roman" panose="02020603050405020304" pitchFamily="18" charset="0"/>
              </a:rPr>
              <a:t>　　　　</a:t>
            </a:r>
            <a:r>
              <a:rPr lang="zh-CN" altLang="zh-CN" sz="2400" kern="100" dirty="0">
                <a:latin typeface="Times New Roman" panose="02020603050405020304" pitchFamily="18" charset="0"/>
                <a:ea typeface="宋体" panose="02010600030101010101" pitchFamily="2" charset="-122"/>
                <a:cs typeface="Times New Roman" panose="02020603050405020304" pitchFamily="18" charset="0"/>
              </a:rPr>
              <a:t>测力计，精度较高的是</a:t>
            </a:r>
            <a:r>
              <a:rPr lang="zh-CN" altLang="zh-CN" sz="2400" u="sng" kern="100" dirty="0">
                <a:latin typeface="Times New Roman" panose="02020603050405020304" pitchFamily="18" charset="0"/>
                <a:ea typeface="宋体" panose="02010600030101010101" pitchFamily="2" charset="-122"/>
                <a:cs typeface="Times New Roman" panose="02020603050405020304" pitchFamily="18" charset="0"/>
              </a:rPr>
              <a:t>　　　　</a:t>
            </a:r>
            <a:r>
              <a:rPr lang="zh-CN" altLang="zh-CN" sz="2400" kern="100" dirty="0">
                <a:latin typeface="Times New Roman" panose="02020603050405020304" pitchFamily="18" charset="0"/>
                <a:ea typeface="宋体" panose="02010600030101010101" pitchFamily="2" charset="-122"/>
                <a:cs typeface="Times New Roman" panose="02020603050405020304" pitchFamily="18" charset="0"/>
              </a:rPr>
              <a:t>测力计。</a:t>
            </a:r>
            <a:r>
              <a:rPr lang="en-US" altLang="zh-CN" sz="2400" kern="100" dirty="0">
                <a:latin typeface="Times New Roman" panose="02020603050405020304" pitchFamily="18" charset="0"/>
                <a:ea typeface="宋体" panose="02010600030101010101" pitchFamily="2" charset="-122"/>
                <a:cs typeface="Courier New" panose="02070309020205020404" pitchFamily="49" charset="0"/>
              </a:rPr>
              <a:t>(</a:t>
            </a:r>
            <a:r>
              <a:rPr lang="zh-CN" altLang="zh-CN" sz="2400" kern="100" dirty="0">
                <a:latin typeface="Times New Roman" panose="02020603050405020304" pitchFamily="18" charset="0"/>
                <a:ea typeface="宋体" panose="02010600030101010101" pitchFamily="2" charset="-122"/>
                <a:cs typeface="Times New Roman" panose="02020603050405020304" pitchFamily="18" charset="0"/>
              </a:rPr>
              <a:t>以上两空均选填</a:t>
            </a:r>
            <a:r>
              <a:rPr lang="en-US" altLang="zh-CN" sz="2400" kern="100" dirty="0">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latin typeface="Times New Roman" panose="02020603050405020304" pitchFamily="18" charset="0"/>
                <a:ea typeface="宋体" panose="02010600030101010101" pitchFamily="2" charset="-122"/>
                <a:cs typeface="Courier New" panose="02070309020205020404" pitchFamily="49" charset="0"/>
              </a:rPr>
              <a:t>A</a:t>
            </a:r>
            <a:r>
              <a:rPr lang="en-US" altLang="zh-CN" sz="2400" kern="100" dirty="0">
                <a:latin typeface="宋体" panose="02010600030101010101" pitchFamily="2" charset="-122"/>
                <a:ea typeface="宋体" panose="02010600030101010101" pitchFamily="2" charset="-122"/>
                <a:cs typeface="Times New Roman" panose="02020603050405020304" pitchFamily="18" charset="0"/>
              </a:rPr>
              <a:t>”</a:t>
            </a:r>
            <a:r>
              <a:rPr lang="zh-CN" altLang="zh-CN" sz="2400" kern="100" dirty="0">
                <a:latin typeface="Times New Roman" panose="02020603050405020304" pitchFamily="18" charset="0"/>
                <a:ea typeface="宋体" panose="02010600030101010101" pitchFamily="2" charset="-122"/>
                <a:cs typeface="Times New Roman" panose="02020603050405020304" pitchFamily="18" charset="0"/>
              </a:rPr>
              <a:t>或</a:t>
            </a:r>
            <a:r>
              <a:rPr lang="en-US" altLang="zh-CN" sz="2400" kern="100" dirty="0">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latin typeface="Times New Roman" panose="02020603050405020304" pitchFamily="18" charset="0"/>
                <a:ea typeface="宋体" panose="02010600030101010101" pitchFamily="2" charset="-122"/>
                <a:cs typeface="Courier New" panose="02070309020205020404" pitchFamily="49" charset="0"/>
              </a:rPr>
              <a:t>B</a:t>
            </a:r>
            <a:r>
              <a:rPr lang="en-US" altLang="zh-CN" sz="2400" kern="100" dirty="0">
                <a:latin typeface="宋体" panose="02010600030101010101" pitchFamily="2" charset="-122"/>
                <a:ea typeface="宋体" panose="02010600030101010101" pitchFamily="2" charset="-122"/>
                <a:cs typeface="Times New Roman" panose="02020603050405020304" pitchFamily="18" charset="0"/>
              </a:rPr>
              <a:t>”</a:t>
            </a:r>
            <a:r>
              <a:rPr lang="en-US" altLang="zh-CN" sz="2400" kern="100" dirty="0">
                <a:latin typeface="Times New Roman" panose="02020603050405020304" pitchFamily="18" charset="0"/>
                <a:ea typeface="宋体" panose="02010600030101010101" pitchFamily="2" charset="-122"/>
                <a:cs typeface="Courier New" panose="02070309020205020404" pitchFamily="49" charset="0"/>
              </a:rPr>
              <a:t>)</a:t>
            </a:r>
            <a:endParaRPr lang="zh-CN" altLang="zh-CN" sz="2400" kern="100" dirty="0">
              <a:latin typeface="宋体" panose="02010600030101010101" pitchFamily="2" charset="-122"/>
              <a:ea typeface="宋体" panose="02010600030101010101" pitchFamily="2" charset="-122"/>
              <a:cs typeface="Courier New" panose="02070309020205020404" pitchFamily="49" charset="0"/>
            </a:endParaRPr>
          </a:p>
        </p:txBody>
      </p:sp>
      <p:sp>
        <p:nvSpPr>
          <p:cNvPr id="12" name="矩形 11"/>
          <p:cNvSpPr/>
          <p:nvPr/>
        </p:nvSpPr>
        <p:spPr>
          <a:xfrm>
            <a:off x="2282104" y="2084662"/>
            <a:ext cx="389850" cy="461665"/>
          </a:xfrm>
          <a:prstGeom prst="rect">
            <a:avLst/>
          </a:prstGeom>
        </p:spPr>
        <p:txBody>
          <a:bodyPr wrap="none">
            <a:spAutoFit/>
          </a:bodyPr>
          <a:lstStyle/>
          <a:p>
            <a:r>
              <a:rPr lang="en-US" altLang="zh-CN" sz="2400" b="1" i="1" dirty="0">
                <a:solidFill>
                  <a:srgbClr val="FF0000"/>
                </a:solidFill>
                <a:ea typeface="楷体" panose="02010609060101010101" pitchFamily="49" charset="-122"/>
              </a:rPr>
              <a:t>B</a:t>
            </a:r>
            <a:endParaRPr lang="zh-CN" altLang="en-US" sz="1600" b="1" i="1" dirty="0">
              <a:ea typeface="楷体" panose="02010609060101010101" pitchFamily="49" charset="-122"/>
            </a:endParaRPr>
          </a:p>
        </p:txBody>
      </p:sp>
      <p:pic>
        <p:nvPicPr>
          <p:cNvPr id="10242" name="Picture 2"/>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537392" y="3257438"/>
            <a:ext cx="1586943" cy="2395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矩形 19"/>
          <p:cNvSpPr/>
          <p:nvPr/>
        </p:nvSpPr>
        <p:spPr>
          <a:xfrm>
            <a:off x="6861896" y="2084662"/>
            <a:ext cx="389850" cy="461665"/>
          </a:xfrm>
          <a:prstGeom prst="rect">
            <a:avLst/>
          </a:prstGeom>
        </p:spPr>
        <p:txBody>
          <a:bodyPr wrap="none">
            <a:spAutoFit/>
          </a:bodyPr>
          <a:lstStyle/>
          <a:p>
            <a:r>
              <a:rPr lang="en-US" altLang="zh-CN" sz="2400" b="1" i="1" dirty="0">
                <a:solidFill>
                  <a:srgbClr val="FF0000"/>
                </a:solidFill>
                <a:ea typeface="楷体" panose="02010609060101010101" pitchFamily="49" charset="-122"/>
              </a:rPr>
              <a:t>A</a:t>
            </a:r>
            <a:endParaRPr lang="zh-CN" altLang="en-US" sz="1600" b="1" i="1" dirty="0">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培优提升</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占位符 2"/>
          <p:cNvSpPr txBox="1"/>
          <p:nvPr/>
        </p:nvSpPr>
        <p:spPr>
          <a:xfrm>
            <a:off x="432486" y="1444610"/>
            <a:ext cx="8229600" cy="5464060"/>
          </a:xfrm>
          <a:prstGeom prst="rect">
            <a:avLst/>
          </a:prstGeom>
        </p:spPr>
        <p:txBody>
          <a:bodyPr>
            <a:noAutofit/>
          </a:bodyPr>
          <a:lstStyle>
            <a:lvl1pPr marL="182245" indent="-182245" algn="l" defTabSz="728345" rtl="0" eaLnBrk="1" latinLnBrk="0" hangingPunct="1">
              <a:lnSpc>
                <a:spcPct val="90000"/>
              </a:lnSpc>
              <a:spcBef>
                <a:spcPts val="795"/>
              </a:spcBef>
              <a:buFont typeface="Arial" panose="020B0604020202020204" pitchFamily="34" charset="0"/>
              <a:buChar char="•"/>
              <a:defRPr sz="2200" kern="1200">
                <a:solidFill>
                  <a:schemeClr val="tx1"/>
                </a:solidFill>
                <a:latin typeface="+mn-lt"/>
                <a:ea typeface="+mn-ea"/>
                <a:cs typeface="+mn-cs"/>
              </a:defRPr>
            </a:lvl1pPr>
            <a:lvl2pPr marL="546100" indent="-182245" algn="l" defTabSz="728345" rtl="0" eaLnBrk="1" latinLnBrk="0" hangingPunct="1">
              <a:lnSpc>
                <a:spcPct val="90000"/>
              </a:lnSpc>
              <a:spcBef>
                <a:spcPts val="400"/>
              </a:spcBef>
              <a:buFont typeface="Arial" panose="020B0604020202020204" pitchFamily="34" charset="0"/>
              <a:buChar char="•"/>
              <a:defRPr sz="1900" kern="1200">
                <a:solidFill>
                  <a:schemeClr val="tx1"/>
                </a:solidFill>
                <a:latin typeface="+mn-lt"/>
                <a:ea typeface="+mn-ea"/>
                <a:cs typeface="+mn-cs"/>
              </a:defRPr>
            </a:lvl2pPr>
            <a:lvl3pPr marL="910590" indent="-182245" algn="l" defTabSz="728345"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744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4pPr>
            <a:lvl5pPr marL="163830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5pPr>
            <a:lvl6pPr marL="200279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6pPr>
            <a:lvl7pPr marL="23666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7pPr>
            <a:lvl8pPr marL="273113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8pPr>
            <a:lvl9pPr marL="309562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9pPr>
          </a:lstStyle>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3.</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用一把刻度尺和一支弹簧测力计探究弹性细绳的伸长量与所受拉力的定量关系。如图</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6.2</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10</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甲所示，</a:t>
            </a:r>
            <a:r>
              <a:rPr lang="en-US" altLang="zh-CN" sz="2800" i="1" kern="100" dirty="0">
                <a:latin typeface="Times New Roman" panose="02020603050405020304" pitchFamily="18" charset="0"/>
                <a:ea typeface="宋体" panose="02010600030101010101" pitchFamily="2" charset="-122"/>
                <a:cs typeface="Courier New" panose="02070309020205020404" pitchFamily="49" charset="0"/>
              </a:rPr>
              <a:t>A</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kern="100" dirty="0">
                <a:latin typeface="Times New Roman" panose="02020603050405020304" pitchFamily="18" charset="0"/>
                <a:ea typeface="宋体" panose="02010600030101010101" pitchFamily="2" charset="-122"/>
                <a:cs typeface="Courier New" panose="02070309020205020404" pitchFamily="49" charset="0"/>
              </a:rPr>
              <a:t>B</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分别为处于原长的一根弹性细绳的左右两端，</a:t>
            </a:r>
            <a:r>
              <a:rPr lang="en-US" altLang="zh-CN" sz="2800" i="1" kern="100" dirty="0">
                <a:latin typeface="Times New Roman" panose="02020603050405020304" pitchFamily="18" charset="0"/>
                <a:ea typeface="宋体" panose="02010600030101010101" pitchFamily="2" charset="-122"/>
                <a:cs typeface="Courier New" panose="02070309020205020404" pitchFamily="49" charset="0"/>
              </a:rPr>
              <a:t>R</a:t>
            </a:r>
            <a:r>
              <a:rPr lang="en-US" altLang="zh-CN" sz="2800" kern="100" baseline="-25000" dirty="0">
                <a:latin typeface="Times New Roman" panose="02020603050405020304" pitchFamily="18" charset="0"/>
                <a:ea typeface="宋体" panose="02010600030101010101" pitchFamily="2" charset="-122"/>
                <a:cs typeface="Courier New" panose="02070309020205020404" pitchFamily="49" charset="0"/>
              </a:rPr>
              <a:t>1</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和</a:t>
            </a:r>
            <a:r>
              <a:rPr lang="en-US" altLang="zh-CN" sz="2800" i="1" kern="100" dirty="0">
                <a:latin typeface="Times New Roman" panose="02020603050405020304" pitchFamily="18" charset="0"/>
                <a:ea typeface="宋体" panose="02010600030101010101" pitchFamily="2" charset="-122"/>
                <a:cs typeface="Courier New" panose="02070309020205020404" pitchFamily="49" charset="0"/>
              </a:rPr>
              <a:t>R</a:t>
            </a:r>
            <a:r>
              <a:rPr lang="en-US" altLang="zh-CN" sz="2800" kern="100" baseline="-25000" dirty="0">
                <a:latin typeface="Times New Roman" panose="02020603050405020304" pitchFamily="18" charset="0"/>
                <a:ea typeface="宋体" panose="02010600030101010101" pitchFamily="2" charset="-122"/>
                <a:cs typeface="Courier New" panose="02070309020205020404" pitchFamily="49" charset="0"/>
              </a:rPr>
              <a:t>2</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是固定在细绳上的两个标识。现将</a:t>
            </a:r>
            <a:r>
              <a:rPr lang="en-US" altLang="zh-CN" sz="2800" i="1" kern="100" dirty="0">
                <a:latin typeface="Times New Roman" panose="02020603050405020304" pitchFamily="18" charset="0"/>
                <a:ea typeface="宋体" panose="02010600030101010101" pitchFamily="2" charset="-122"/>
                <a:cs typeface="Courier New" panose="02070309020205020404" pitchFamily="49" charset="0"/>
              </a:rPr>
              <a:t>A</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端固定，用弹簧测力计将</a:t>
            </a:r>
            <a:r>
              <a:rPr lang="en-US" altLang="zh-CN" sz="2800" i="1" kern="100" dirty="0">
                <a:latin typeface="Times New Roman" panose="02020603050405020304" pitchFamily="18" charset="0"/>
                <a:ea typeface="宋体" panose="02010600030101010101" pitchFamily="2" charset="-122"/>
                <a:cs typeface="Courier New" panose="02070309020205020404" pitchFamily="49" charset="0"/>
              </a:rPr>
              <a:t>B</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端沿着细绳所在直线向右拉，</a:t>
            </a:r>
            <a:r>
              <a:rPr lang="en-US" altLang="zh-CN" sz="2800" i="1" kern="100" dirty="0">
                <a:latin typeface="Times New Roman" panose="02020603050405020304" pitchFamily="18" charset="0"/>
                <a:ea typeface="宋体" panose="02010600030101010101" pitchFamily="2" charset="-122"/>
                <a:cs typeface="Courier New" panose="02070309020205020404" pitchFamily="49" charset="0"/>
              </a:rPr>
              <a:t>R</a:t>
            </a:r>
            <a:r>
              <a:rPr lang="en-US" altLang="zh-CN" sz="2800" kern="100" baseline="-25000" dirty="0">
                <a:latin typeface="Times New Roman" panose="02020603050405020304" pitchFamily="18" charset="0"/>
                <a:ea typeface="宋体" panose="02010600030101010101" pitchFamily="2" charset="-122"/>
                <a:cs typeface="Courier New" panose="02070309020205020404" pitchFamily="49" charset="0"/>
              </a:rPr>
              <a:t>1</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i="1" kern="100" dirty="0">
                <a:latin typeface="Times New Roman" panose="02020603050405020304" pitchFamily="18" charset="0"/>
                <a:ea typeface="宋体" panose="02010600030101010101" pitchFamily="2" charset="-122"/>
                <a:cs typeface="Courier New" panose="02070309020205020404" pitchFamily="49" charset="0"/>
              </a:rPr>
              <a:t>R</a:t>
            </a:r>
            <a:r>
              <a:rPr lang="en-US" altLang="zh-CN" sz="2800" kern="100" baseline="-25000" dirty="0">
                <a:latin typeface="Times New Roman" panose="02020603050405020304" pitchFamily="18" charset="0"/>
                <a:ea typeface="宋体" panose="02010600030101010101" pitchFamily="2" charset="-122"/>
                <a:cs typeface="Courier New" panose="02070309020205020404" pitchFamily="49" charset="0"/>
              </a:rPr>
              <a:t>2</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和</a:t>
            </a:r>
            <a:r>
              <a:rPr lang="en-US" altLang="zh-CN" sz="2800" i="1" kern="100" dirty="0">
                <a:latin typeface="Times New Roman" panose="02020603050405020304" pitchFamily="18" charset="0"/>
                <a:ea typeface="宋体" panose="02010600030101010101" pitchFamily="2" charset="-122"/>
                <a:cs typeface="Courier New" panose="02070309020205020404" pitchFamily="49" charset="0"/>
              </a:rPr>
              <a:t>B</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三点位置及弹簧测力计的读数如图</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6.2</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10</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乙、丙、丁所示。已知细绳始终处于弹性限度内。</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marL="0" indent="0">
              <a:lnSpc>
                <a:spcPct val="100000"/>
              </a:lnSpc>
              <a:spcBef>
                <a:spcPts val="0"/>
              </a:spcBef>
              <a:buNone/>
            </a:pPr>
            <a:endParaRPr lang="zh-CN" altLang="zh-CN" sz="2800" dirty="0"/>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472" y="4668074"/>
            <a:ext cx="8022395" cy="19696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培优提升</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占位符 2"/>
          <p:cNvSpPr txBox="1"/>
          <p:nvPr/>
        </p:nvSpPr>
        <p:spPr>
          <a:xfrm>
            <a:off x="432486" y="1444610"/>
            <a:ext cx="8229600" cy="5464060"/>
          </a:xfrm>
          <a:prstGeom prst="rect">
            <a:avLst/>
          </a:prstGeom>
        </p:spPr>
        <p:txBody>
          <a:bodyPr>
            <a:noAutofit/>
          </a:bodyPr>
          <a:lstStyle>
            <a:lvl1pPr marL="182245" indent="-182245" algn="l" defTabSz="728345" rtl="0" eaLnBrk="1" latinLnBrk="0" hangingPunct="1">
              <a:lnSpc>
                <a:spcPct val="90000"/>
              </a:lnSpc>
              <a:spcBef>
                <a:spcPts val="795"/>
              </a:spcBef>
              <a:buFont typeface="Arial" panose="020B0604020202020204" pitchFamily="34" charset="0"/>
              <a:buChar char="•"/>
              <a:defRPr sz="2200" kern="1200">
                <a:solidFill>
                  <a:schemeClr val="tx1"/>
                </a:solidFill>
                <a:latin typeface="+mn-lt"/>
                <a:ea typeface="+mn-ea"/>
                <a:cs typeface="+mn-cs"/>
              </a:defRPr>
            </a:lvl1pPr>
            <a:lvl2pPr marL="546100" indent="-182245" algn="l" defTabSz="728345" rtl="0" eaLnBrk="1" latinLnBrk="0" hangingPunct="1">
              <a:lnSpc>
                <a:spcPct val="90000"/>
              </a:lnSpc>
              <a:spcBef>
                <a:spcPts val="400"/>
              </a:spcBef>
              <a:buFont typeface="Arial" panose="020B0604020202020204" pitchFamily="34" charset="0"/>
              <a:buChar char="•"/>
              <a:defRPr sz="1900" kern="1200">
                <a:solidFill>
                  <a:schemeClr val="tx1"/>
                </a:solidFill>
                <a:latin typeface="+mn-lt"/>
                <a:ea typeface="+mn-ea"/>
                <a:cs typeface="+mn-cs"/>
              </a:defRPr>
            </a:lvl2pPr>
            <a:lvl3pPr marL="910590" indent="-182245" algn="l" defTabSz="728345"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744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4pPr>
            <a:lvl5pPr marL="163830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5pPr>
            <a:lvl6pPr marL="200279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6pPr>
            <a:lvl7pPr marL="23666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7pPr>
            <a:lvl8pPr marL="273113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8pPr>
            <a:lvl9pPr marL="309562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9pPr>
          </a:lstStyle>
          <a:p>
            <a:pPr indent="0" algn="just">
              <a:spcAft>
                <a:spcPts val="0"/>
              </a:spcAft>
              <a:buNone/>
            </a:pPr>
            <a:endParaRPr lang="en-US" altLang="zh-CN" sz="2800" kern="100" dirty="0">
              <a:latin typeface="Times New Roman" panose="02020603050405020304" pitchFamily="18" charset="0"/>
              <a:ea typeface="宋体" panose="02010600030101010101" pitchFamily="2" charset="-122"/>
              <a:cs typeface="Times New Roman" panose="02020603050405020304" pitchFamily="18" charset="0"/>
            </a:endParaRPr>
          </a:p>
          <a:p>
            <a:pPr indent="266700" algn="just">
              <a:spcAft>
                <a:spcPts val="0"/>
              </a:spcAft>
            </a:pPr>
            <a:endParaRPr lang="en-US" altLang="zh-CN" sz="2800" kern="100" dirty="0">
              <a:latin typeface="Times New Roman" panose="02020603050405020304" pitchFamily="18" charset="0"/>
              <a:ea typeface="宋体" panose="02010600030101010101" pitchFamily="2" charset="-122"/>
              <a:cs typeface="Times New Roman" panose="02020603050405020304" pitchFamily="18" charset="0"/>
            </a:endParaRPr>
          </a:p>
          <a:p>
            <a:pPr indent="266700" algn="just">
              <a:spcAft>
                <a:spcPts val="0"/>
              </a:spcAft>
            </a:pPr>
            <a:endParaRPr lang="en-US" altLang="zh-CN" sz="2800" kern="100" dirty="0">
              <a:latin typeface="Times New Roman" panose="02020603050405020304" pitchFamily="18" charset="0"/>
              <a:ea typeface="宋体" panose="02010600030101010101" pitchFamily="2" charset="-122"/>
              <a:cs typeface="Times New Roman" panose="02020603050405020304" pitchFamily="18" charset="0"/>
            </a:endParaRPr>
          </a:p>
          <a:p>
            <a:pPr indent="266700" algn="just">
              <a:spcAft>
                <a:spcPts val="0"/>
              </a:spcAft>
            </a:pPr>
            <a:endParaRPr lang="en-US" altLang="zh-CN" sz="2800" kern="100" dirty="0">
              <a:latin typeface="Times New Roman" panose="02020603050405020304" pitchFamily="18" charset="0"/>
              <a:ea typeface="宋体" panose="02010600030101010101" pitchFamily="2" charset="-122"/>
              <a:cs typeface="Times New Roman" panose="02020603050405020304" pitchFamily="18" charset="0"/>
            </a:endParaRPr>
          </a:p>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(1)</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据图</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6.2</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10</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甲可知弹性细绳原长为</a:t>
            </a:r>
            <a:r>
              <a:rPr lang="zh-CN" altLang="zh-CN" sz="2800" u="sng"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cm</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；图</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6.2</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10</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乙中测力计读数为</a:t>
            </a:r>
            <a:r>
              <a:rPr lang="zh-CN" altLang="zh-CN" sz="2800" u="sng"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N</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indent="0" algn="just">
              <a:spcAft>
                <a:spcPts val="0"/>
              </a:spcAft>
              <a:buNone/>
            </a:pP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(2)</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分析实验数据可知，在弹性限度内，弹性细绳是</a:t>
            </a:r>
            <a:r>
              <a:rPr lang="zh-CN" altLang="zh-CN" sz="2800" u="sng"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选填</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均匀</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或</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不均匀</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伸长的；伸长量与所受拉力</a:t>
            </a:r>
            <a:r>
              <a:rPr lang="zh-CN" altLang="zh-CN" sz="2800" u="sng"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选填</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成正比</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或</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不成正比</a:t>
            </a:r>
            <a:r>
              <a:rPr lang="en-US" altLang="zh-CN" sz="2800" kern="100" dirty="0">
                <a:latin typeface="宋体" panose="02010600030101010101" pitchFamily="2" charset="-122"/>
                <a:ea typeface="宋体" panose="02010600030101010101" pitchFamily="2" charset="-122"/>
                <a:cs typeface="Times New Roman" panose="02020603050405020304" pitchFamily="18" charset="0"/>
              </a:rPr>
              <a:t>”</a:t>
            </a:r>
            <a:r>
              <a:rPr lang="en-US" altLang="zh-CN" sz="2800" kern="100" dirty="0">
                <a:latin typeface="Times New Roman" panose="02020603050405020304" pitchFamily="18" charset="0"/>
                <a:ea typeface="宋体" panose="02010600030101010101" pitchFamily="2" charset="-122"/>
                <a:cs typeface="Courier New" panose="02070309020205020404" pitchFamily="49" charset="0"/>
              </a:rPr>
              <a:t>)</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marL="0" indent="0">
              <a:buNone/>
            </a:pPr>
            <a:r>
              <a:rPr lang="en-US" altLang="zh-CN" sz="2800" kern="100" dirty="0">
                <a:latin typeface="Times New Roman" panose="02020603050405020304" pitchFamily="18" charset="0"/>
                <a:ea typeface="宋体" panose="02010600030101010101" pitchFamily="2" charset="-122"/>
              </a:rPr>
              <a:t>(3)</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当标识</a:t>
            </a:r>
            <a:r>
              <a:rPr lang="en-US" altLang="zh-CN" sz="2800" i="1" kern="100" dirty="0">
                <a:latin typeface="Times New Roman" panose="02020603050405020304" pitchFamily="18" charset="0"/>
                <a:ea typeface="宋体" panose="02010600030101010101" pitchFamily="2" charset="-122"/>
              </a:rPr>
              <a:t>R</a:t>
            </a:r>
            <a:r>
              <a:rPr lang="en-US" altLang="zh-CN" sz="2800" kern="100" baseline="-25000" dirty="0">
                <a:latin typeface="Times New Roman" panose="02020603050405020304" pitchFamily="18" charset="0"/>
                <a:ea typeface="宋体" panose="02010600030101010101" pitchFamily="2" charset="-122"/>
              </a:rPr>
              <a:t>2</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刚好位于刻度尺上</a:t>
            </a:r>
            <a:r>
              <a:rPr lang="en-US" altLang="zh-CN" sz="2800" kern="100" dirty="0">
                <a:latin typeface="Times New Roman" panose="02020603050405020304" pitchFamily="18" charset="0"/>
                <a:ea typeface="宋体" panose="02010600030101010101" pitchFamily="2" charset="-122"/>
              </a:rPr>
              <a:t>7.00 cm</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位置时，</a:t>
            </a:r>
            <a:r>
              <a:rPr lang="en-US" altLang="zh-CN" sz="2800" i="1" kern="100" dirty="0">
                <a:latin typeface="Times New Roman" panose="02020603050405020304" pitchFamily="18" charset="0"/>
                <a:ea typeface="宋体" panose="02010600030101010101" pitchFamily="2" charset="-122"/>
              </a:rPr>
              <a:t>R</a:t>
            </a:r>
            <a:r>
              <a:rPr lang="en-US" altLang="zh-CN" sz="2800" kern="100" baseline="-25000" dirty="0">
                <a:latin typeface="Times New Roman" panose="02020603050405020304" pitchFamily="18" charset="0"/>
                <a:ea typeface="宋体" panose="02010600030101010101" pitchFamily="2" charset="-122"/>
              </a:rPr>
              <a:t>1</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位于刻度尺上</a:t>
            </a:r>
            <a:r>
              <a:rPr lang="zh-CN" altLang="zh-CN" sz="2800" u="sng"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kern="100" dirty="0">
                <a:latin typeface="Times New Roman" panose="02020603050405020304" pitchFamily="18" charset="0"/>
                <a:ea typeface="宋体" panose="02010600030101010101" pitchFamily="2" charset="-122"/>
              </a:rPr>
              <a:t>cm</a:t>
            </a:r>
            <a:r>
              <a:rPr lang="zh-CN" altLang="zh-CN" sz="2800" kern="100" dirty="0">
                <a:latin typeface="Times New Roman" panose="02020603050405020304" pitchFamily="18" charset="0"/>
                <a:ea typeface="宋体" panose="02010600030101010101" pitchFamily="2" charset="-122"/>
                <a:cs typeface="Times New Roman" panose="02020603050405020304" pitchFamily="18" charset="0"/>
              </a:rPr>
              <a:t>位置。</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marL="0" indent="0">
              <a:lnSpc>
                <a:spcPct val="100000"/>
              </a:lnSpc>
              <a:spcBef>
                <a:spcPts val="0"/>
              </a:spcBef>
              <a:buNone/>
            </a:pPr>
            <a:endParaRPr lang="zh-CN" altLang="zh-CN" sz="2800" dirty="0"/>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088" y="1381256"/>
            <a:ext cx="8022395" cy="1969609"/>
          </a:xfrm>
          <a:prstGeom prst="rect">
            <a:avLst/>
          </a:prstGeom>
        </p:spPr>
      </p:pic>
      <p:sp>
        <p:nvSpPr>
          <p:cNvPr id="12" name="矩形 11"/>
          <p:cNvSpPr/>
          <p:nvPr/>
        </p:nvSpPr>
        <p:spPr>
          <a:xfrm>
            <a:off x="7041685" y="3350865"/>
            <a:ext cx="813043" cy="523220"/>
          </a:xfrm>
          <a:prstGeom prst="rect">
            <a:avLst/>
          </a:prstGeom>
        </p:spPr>
        <p:txBody>
          <a:bodyPr wrap="none">
            <a:spAutoFit/>
          </a:bodyPr>
          <a:lstStyle/>
          <a:p>
            <a:r>
              <a:rPr lang="en-US" altLang="zh-CN" sz="2800" b="1" dirty="0">
                <a:solidFill>
                  <a:srgbClr val="FF0000"/>
                </a:solidFill>
                <a:ea typeface="楷体" panose="02010609060101010101" pitchFamily="49" charset="-122"/>
              </a:rPr>
              <a:t>3.00</a:t>
            </a:r>
            <a:endParaRPr lang="zh-CN" altLang="en-US" b="1" dirty="0">
              <a:ea typeface="楷体" panose="02010609060101010101" pitchFamily="49" charset="-122"/>
            </a:endParaRPr>
          </a:p>
        </p:txBody>
      </p:sp>
      <p:sp>
        <p:nvSpPr>
          <p:cNvPr id="13" name="矩形 12"/>
          <p:cNvSpPr/>
          <p:nvPr/>
        </p:nvSpPr>
        <p:spPr>
          <a:xfrm>
            <a:off x="5266152" y="3735261"/>
            <a:ext cx="633507" cy="523220"/>
          </a:xfrm>
          <a:prstGeom prst="rect">
            <a:avLst/>
          </a:prstGeom>
        </p:spPr>
        <p:txBody>
          <a:bodyPr wrap="none">
            <a:spAutoFit/>
          </a:bodyPr>
          <a:lstStyle/>
          <a:p>
            <a:r>
              <a:rPr lang="en-US" altLang="zh-CN" sz="2800" b="1" dirty="0">
                <a:solidFill>
                  <a:srgbClr val="FF0000"/>
                </a:solidFill>
                <a:ea typeface="楷体" panose="02010609060101010101" pitchFamily="49" charset="-122"/>
              </a:rPr>
              <a:t>1.6</a:t>
            </a:r>
            <a:endParaRPr lang="zh-CN" altLang="en-US" b="1" dirty="0">
              <a:ea typeface="楷体" panose="02010609060101010101" pitchFamily="49" charset="-122"/>
            </a:endParaRPr>
          </a:p>
        </p:txBody>
      </p:sp>
      <p:sp>
        <p:nvSpPr>
          <p:cNvPr id="14" name="矩形 13"/>
          <p:cNvSpPr/>
          <p:nvPr/>
        </p:nvSpPr>
        <p:spPr>
          <a:xfrm>
            <a:off x="1576292" y="4606547"/>
            <a:ext cx="906017"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均匀</a:t>
            </a:r>
          </a:p>
        </p:txBody>
      </p:sp>
      <p:sp>
        <p:nvSpPr>
          <p:cNvPr id="15" name="矩形 14"/>
          <p:cNvSpPr/>
          <p:nvPr/>
        </p:nvSpPr>
        <p:spPr>
          <a:xfrm>
            <a:off x="3999459" y="4953524"/>
            <a:ext cx="1266693"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成正比</a:t>
            </a:r>
            <a:endParaRPr lang="zh-CN" altLang="en-US" b="1" dirty="0">
              <a:latin typeface="楷体" panose="02010609060101010101" pitchFamily="49" charset="-122"/>
              <a:ea typeface="楷体" panose="02010609060101010101" pitchFamily="49" charset="-122"/>
            </a:endParaRPr>
          </a:p>
        </p:txBody>
      </p:sp>
      <p:sp>
        <p:nvSpPr>
          <p:cNvPr id="16" name="矩形 15"/>
          <p:cNvSpPr/>
          <p:nvPr/>
        </p:nvSpPr>
        <p:spPr>
          <a:xfrm>
            <a:off x="2554274" y="6221724"/>
            <a:ext cx="813043" cy="523220"/>
          </a:xfrm>
          <a:prstGeom prst="rect">
            <a:avLst/>
          </a:prstGeom>
        </p:spPr>
        <p:txBody>
          <a:bodyPr wrap="none">
            <a:spAutoFit/>
          </a:bodyPr>
          <a:lstStyle/>
          <a:p>
            <a:r>
              <a:rPr lang="en-US" altLang="zh-CN" sz="2800" b="1" dirty="0">
                <a:solidFill>
                  <a:srgbClr val="FF0000"/>
                </a:solidFill>
                <a:ea typeface="楷体" panose="02010609060101010101" pitchFamily="49" charset="-122"/>
              </a:rPr>
              <a:t>3.50</a:t>
            </a:r>
            <a:endParaRPr lang="zh-CN" altLang="en-US" b="1" dirty="0">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自主学习</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占位符 2"/>
          <p:cNvSpPr txBox="1"/>
          <p:nvPr/>
        </p:nvSpPr>
        <p:spPr>
          <a:xfrm>
            <a:off x="432486" y="1511459"/>
            <a:ext cx="8229600" cy="15141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1.</a:t>
            </a:r>
            <a:r>
              <a:rPr lang="zh-CN" altLang="zh-CN" dirty="0"/>
              <a:t>弹簧测力计是用来测量</a:t>
            </a:r>
            <a:r>
              <a:rPr lang="zh-CN" altLang="zh-CN" u="sng" dirty="0"/>
              <a:t>　　　　　　　</a:t>
            </a:r>
            <a:r>
              <a:rPr lang="zh-CN" altLang="zh-CN" dirty="0"/>
              <a:t>的仪器，它的工作原理是</a:t>
            </a:r>
            <a:r>
              <a:rPr lang="en-US" altLang="zh-CN" u="sng" dirty="0"/>
              <a:t>                                                       </a:t>
            </a:r>
            <a:r>
              <a:rPr lang="zh-CN" altLang="zh-CN" dirty="0">
                <a:solidFill>
                  <a:schemeClr val="bg1"/>
                </a:solidFill>
              </a:rPr>
              <a:t>。</a:t>
            </a:r>
          </a:p>
          <a:p>
            <a:pPr marL="0" indent="0">
              <a:buNone/>
            </a:pPr>
            <a:r>
              <a:rPr lang="en-US" altLang="zh-CN" dirty="0"/>
              <a:t> </a:t>
            </a:r>
            <a:r>
              <a:rPr lang="en-US" altLang="zh-CN" u="sng" dirty="0"/>
              <a:t>                                           </a:t>
            </a:r>
            <a:r>
              <a:rPr lang="zh-CN" altLang="en-US" dirty="0" smtClean="0"/>
              <a:t>。</a:t>
            </a:r>
            <a:endParaRPr lang="en-US" altLang="zh-CN" dirty="0"/>
          </a:p>
        </p:txBody>
      </p:sp>
      <p:sp>
        <p:nvSpPr>
          <p:cNvPr id="22" name="文本框 21"/>
          <p:cNvSpPr txBox="1"/>
          <p:nvPr/>
        </p:nvSpPr>
        <p:spPr>
          <a:xfrm>
            <a:off x="4792545" y="1457643"/>
            <a:ext cx="1627369"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zh-CN" sz="2800" dirty="0"/>
              <a:t>力的大小</a:t>
            </a:r>
            <a:endParaRPr lang="en-US" altLang="en-US" sz="3200" dirty="0">
              <a:latin typeface="+mn-lt"/>
              <a:sym typeface="+mn-ea"/>
            </a:endParaRPr>
          </a:p>
        </p:txBody>
      </p:sp>
      <p:sp>
        <p:nvSpPr>
          <p:cNvPr id="23" name="文本框 22"/>
          <p:cNvSpPr txBox="1"/>
          <p:nvPr/>
        </p:nvSpPr>
        <p:spPr>
          <a:xfrm>
            <a:off x="695822" y="1831418"/>
            <a:ext cx="7500720" cy="954107"/>
          </a:xfrm>
          <a:prstGeom prst="rect">
            <a:avLst/>
          </a:prstGeom>
          <a:noFill/>
        </p:spPr>
        <p:txBody>
          <a:bodyPr wrap="squar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800" dirty="0"/>
              <a:t>             </a:t>
            </a:r>
            <a:r>
              <a:rPr lang="zh-CN" altLang="zh-CN" sz="2800" dirty="0"/>
              <a:t>在一定范围内，弹簧受到的拉力越大就被拉得越长</a:t>
            </a:r>
          </a:p>
        </p:txBody>
      </p:sp>
      <p:grpSp>
        <p:nvGrpSpPr>
          <p:cNvPr id="60" name="组合 59"/>
          <p:cNvGrpSpPr/>
          <p:nvPr/>
        </p:nvGrpSpPr>
        <p:grpSpPr>
          <a:xfrm>
            <a:off x="72550" y="2709467"/>
            <a:ext cx="8604804" cy="4105176"/>
            <a:chOff x="12815" y="2189262"/>
            <a:chExt cx="8604804" cy="4105176"/>
          </a:xfrm>
        </p:grpSpPr>
        <p:pic>
          <p:nvPicPr>
            <p:cNvPr id="61" name="Picture 31" descr="T7-8"/>
            <p:cNvPicPr>
              <a:picLocks noChangeAspect="1" noChangeArrowheads="1"/>
            </p:cNvPicPr>
            <p:nvPr/>
          </p:nvPicPr>
          <p:blipFill>
            <a:blip r:embed="rId3" cstate="print">
              <a:clrChange>
                <a:clrFrom>
                  <a:srgbClr val="FDFDFD"/>
                </a:clrFrom>
                <a:clrTo>
                  <a:srgbClr val="FDFDFD">
                    <a:alpha val="0"/>
                  </a:srgbClr>
                </a:clrTo>
              </a:clrChange>
            </a:blip>
            <a:srcRect l="67566" r="22388" b="12468"/>
            <a:stretch>
              <a:fillRect/>
            </a:stretch>
          </p:blipFill>
          <p:spPr bwMode="auto">
            <a:xfrm>
              <a:off x="3636963" y="2189262"/>
              <a:ext cx="929513" cy="4067075"/>
            </a:xfrm>
            <a:prstGeom prst="rect">
              <a:avLst/>
            </a:prstGeom>
            <a:noFill/>
            <a:ln w="9525">
              <a:noFill/>
              <a:miter lim="800000"/>
              <a:headEnd/>
              <a:tailEnd/>
            </a:ln>
          </p:spPr>
        </p:pic>
        <p:pic>
          <p:nvPicPr>
            <p:cNvPr id="62" name="Picture 5" descr="T7-8"/>
            <p:cNvPicPr>
              <a:picLocks noChangeAspect="1" noChangeArrowheads="1"/>
            </p:cNvPicPr>
            <p:nvPr/>
          </p:nvPicPr>
          <p:blipFill>
            <a:blip r:embed="rId3" cstate="print">
              <a:clrChange>
                <a:clrFrom>
                  <a:srgbClr val="FDFDFD"/>
                </a:clrFrom>
                <a:clrTo>
                  <a:srgbClr val="FDFDFD">
                    <a:alpha val="0"/>
                  </a:srgbClr>
                </a:clrTo>
              </a:clrChange>
              <a:lum bright="-12000" contrast="24000"/>
            </a:blip>
            <a:srcRect l="43452" r="46007" b="16258"/>
            <a:stretch>
              <a:fillRect/>
            </a:stretch>
          </p:blipFill>
          <p:spPr bwMode="auto">
            <a:xfrm>
              <a:off x="1836738" y="2299919"/>
              <a:ext cx="991319" cy="3958006"/>
            </a:xfrm>
            <a:prstGeom prst="rect">
              <a:avLst/>
            </a:prstGeom>
            <a:noFill/>
            <a:ln w="9525">
              <a:noFill/>
              <a:miter lim="800000"/>
              <a:headEnd/>
              <a:tailEnd/>
            </a:ln>
          </p:spPr>
        </p:pic>
        <p:grpSp>
          <p:nvGrpSpPr>
            <p:cNvPr id="63" name="组合 62"/>
            <p:cNvGrpSpPr/>
            <p:nvPr/>
          </p:nvGrpSpPr>
          <p:grpSpPr>
            <a:xfrm>
              <a:off x="12815" y="2314330"/>
              <a:ext cx="8604804" cy="3980108"/>
              <a:chOff x="12815" y="2314330"/>
              <a:chExt cx="8604804" cy="3980108"/>
            </a:xfrm>
          </p:grpSpPr>
          <p:sp>
            <p:nvSpPr>
              <p:cNvPr id="68" name="Line 10"/>
              <p:cNvSpPr>
                <a:spLocks noChangeShapeType="1"/>
              </p:cNvSpPr>
              <p:nvPr/>
            </p:nvSpPr>
            <p:spPr bwMode="auto">
              <a:xfrm>
                <a:off x="1187698" y="3081978"/>
                <a:ext cx="1080842" cy="117370"/>
              </a:xfrm>
              <a:prstGeom prst="line">
                <a:avLst/>
              </a:prstGeom>
              <a:noFill/>
              <a:ln w="9525">
                <a:solidFill>
                  <a:schemeClr val="tx1"/>
                </a:solidFill>
                <a:round/>
                <a:tailEnd type="triangle" w="med" len="med"/>
              </a:ln>
            </p:spPr>
            <p:txBody>
              <a:bodyPr/>
              <a:lstStyle/>
              <a:p>
                <a:endParaRPr lang="zh-CN" altLang="en-US" dirty="0">
                  <a:ea typeface="楷体" panose="02010609060101010101" pitchFamily="49" charset="-122"/>
                </a:endParaRPr>
              </a:p>
            </p:txBody>
          </p:sp>
          <p:sp>
            <p:nvSpPr>
              <p:cNvPr id="69" name="Text Box 11"/>
              <p:cNvSpPr txBox="1">
                <a:spLocks noChangeArrowheads="1"/>
              </p:cNvSpPr>
              <p:nvPr/>
            </p:nvSpPr>
            <p:spPr bwMode="auto">
              <a:xfrm>
                <a:off x="490070" y="2880318"/>
                <a:ext cx="697627" cy="400110"/>
              </a:xfrm>
              <a:prstGeom prst="rect">
                <a:avLst/>
              </a:prstGeom>
              <a:noFill/>
              <a:ln w="9525">
                <a:noFill/>
                <a:miter lim="800000"/>
              </a:ln>
            </p:spPr>
            <p:txBody>
              <a:bodyPr wrap="none">
                <a:spAutoFit/>
              </a:bodyPr>
              <a:lstStyle/>
              <a:p>
                <a:pPr eaLnBrk="1" hangingPunct="1"/>
                <a:r>
                  <a:rPr lang="zh-CN" altLang="en-US" sz="2000" dirty="0">
                    <a:latin typeface="+mn-ea"/>
                  </a:rPr>
                  <a:t>单位</a:t>
                </a:r>
              </a:p>
            </p:txBody>
          </p:sp>
          <p:sp>
            <p:nvSpPr>
              <p:cNvPr id="70" name="Text Box 15"/>
              <p:cNvSpPr txBox="1">
                <a:spLocks noChangeArrowheads="1"/>
              </p:cNvSpPr>
              <p:nvPr/>
            </p:nvSpPr>
            <p:spPr bwMode="auto">
              <a:xfrm>
                <a:off x="453029" y="3274106"/>
                <a:ext cx="697627" cy="400110"/>
              </a:xfrm>
              <a:prstGeom prst="rect">
                <a:avLst/>
              </a:prstGeom>
              <a:noFill/>
              <a:ln w="9525">
                <a:noFill/>
                <a:miter lim="800000"/>
              </a:ln>
            </p:spPr>
            <p:txBody>
              <a:bodyPr wrap="none">
                <a:spAutoFit/>
              </a:bodyPr>
              <a:lstStyle/>
              <a:p>
                <a:pPr eaLnBrk="1" hangingPunct="1"/>
                <a:r>
                  <a:rPr lang="zh-CN" altLang="en-US" sz="2000" dirty="0">
                    <a:latin typeface="+mn-ea"/>
                  </a:rPr>
                  <a:t>指针</a:t>
                </a:r>
              </a:p>
            </p:txBody>
          </p:sp>
          <p:sp>
            <p:nvSpPr>
              <p:cNvPr id="71" name="Line 16"/>
              <p:cNvSpPr>
                <a:spLocks noChangeShapeType="1"/>
              </p:cNvSpPr>
              <p:nvPr/>
            </p:nvSpPr>
            <p:spPr bwMode="auto">
              <a:xfrm>
                <a:off x="1141848" y="3874271"/>
                <a:ext cx="936625" cy="0"/>
              </a:xfrm>
              <a:prstGeom prst="line">
                <a:avLst/>
              </a:prstGeom>
              <a:noFill/>
              <a:ln w="9525">
                <a:solidFill>
                  <a:schemeClr val="tx1"/>
                </a:solidFill>
                <a:round/>
                <a:tailEnd type="triangle" w="med" len="med"/>
              </a:ln>
            </p:spPr>
            <p:txBody>
              <a:bodyPr/>
              <a:lstStyle/>
              <a:p>
                <a:endParaRPr lang="zh-CN" altLang="en-US" dirty="0">
                  <a:ea typeface="楷体" panose="02010609060101010101" pitchFamily="49" charset="-122"/>
                </a:endParaRPr>
              </a:p>
            </p:txBody>
          </p:sp>
          <p:sp>
            <p:nvSpPr>
              <p:cNvPr id="72" name="Text Box 17"/>
              <p:cNvSpPr txBox="1">
                <a:spLocks noChangeArrowheads="1"/>
              </p:cNvSpPr>
              <p:nvPr/>
            </p:nvSpPr>
            <p:spPr bwMode="auto">
              <a:xfrm>
                <a:off x="170808" y="3674216"/>
                <a:ext cx="954107" cy="400110"/>
              </a:xfrm>
              <a:prstGeom prst="rect">
                <a:avLst/>
              </a:prstGeom>
              <a:noFill/>
              <a:ln w="9525">
                <a:noFill/>
                <a:miter lim="800000"/>
              </a:ln>
            </p:spPr>
            <p:txBody>
              <a:bodyPr wrap="none">
                <a:spAutoFit/>
              </a:bodyPr>
              <a:lstStyle/>
              <a:p>
                <a:pPr eaLnBrk="1" hangingPunct="1"/>
                <a:r>
                  <a:rPr lang="zh-CN" altLang="en-US" sz="2000" dirty="0">
                    <a:latin typeface="+mn-ea"/>
                  </a:rPr>
                  <a:t>刻度盘</a:t>
                </a:r>
                <a:endParaRPr lang="en-US" altLang="zh-CN" sz="2000" dirty="0">
                  <a:latin typeface="+mn-ea"/>
                </a:endParaRPr>
              </a:p>
            </p:txBody>
          </p:sp>
          <p:sp>
            <p:nvSpPr>
              <p:cNvPr id="73" name="Text Box 18"/>
              <p:cNvSpPr txBox="1">
                <a:spLocks noChangeArrowheads="1"/>
              </p:cNvSpPr>
              <p:nvPr/>
            </p:nvSpPr>
            <p:spPr bwMode="auto">
              <a:xfrm>
                <a:off x="5795963" y="5804400"/>
                <a:ext cx="697627" cy="400110"/>
              </a:xfrm>
              <a:prstGeom prst="rect">
                <a:avLst/>
              </a:prstGeom>
              <a:noFill/>
              <a:ln w="9525">
                <a:noFill/>
                <a:miter lim="800000"/>
              </a:ln>
            </p:spPr>
            <p:txBody>
              <a:bodyPr wrap="none">
                <a:spAutoFit/>
              </a:bodyPr>
              <a:lstStyle/>
              <a:p>
                <a:pPr eaLnBrk="1" hangingPunct="1"/>
                <a:r>
                  <a:rPr lang="zh-CN" altLang="en-US" sz="2000" dirty="0">
                    <a:latin typeface="+mn-ea"/>
                  </a:rPr>
                  <a:t>挂钩</a:t>
                </a:r>
              </a:p>
            </p:txBody>
          </p:sp>
          <p:sp>
            <p:nvSpPr>
              <p:cNvPr id="74" name="Text Box 19"/>
              <p:cNvSpPr txBox="1">
                <a:spLocks noChangeArrowheads="1"/>
              </p:cNvSpPr>
              <p:nvPr/>
            </p:nvSpPr>
            <p:spPr bwMode="auto">
              <a:xfrm>
                <a:off x="5811837" y="4881284"/>
                <a:ext cx="697627" cy="400110"/>
              </a:xfrm>
              <a:prstGeom prst="rect">
                <a:avLst/>
              </a:prstGeom>
              <a:noFill/>
              <a:ln w="9525">
                <a:noFill/>
                <a:miter lim="800000"/>
              </a:ln>
            </p:spPr>
            <p:txBody>
              <a:bodyPr wrap="none">
                <a:spAutoFit/>
              </a:bodyPr>
              <a:lstStyle/>
              <a:p>
                <a:pPr eaLnBrk="1" hangingPunct="1"/>
                <a:r>
                  <a:rPr lang="zh-CN" altLang="en-US" sz="2000" dirty="0">
                    <a:latin typeface="+mn-ea"/>
                  </a:rPr>
                  <a:t>拉杆</a:t>
                </a:r>
              </a:p>
            </p:txBody>
          </p:sp>
          <p:sp>
            <p:nvSpPr>
              <p:cNvPr id="76" name="Text Box 21"/>
              <p:cNvSpPr txBox="1">
                <a:spLocks noChangeArrowheads="1"/>
              </p:cNvSpPr>
              <p:nvPr/>
            </p:nvSpPr>
            <p:spPr bwMode="auto">
              <a:xfrm>
                <a:off x="5795962" y="4078867"/>
                <a:ext cx="697627" cy="400110"/>
              </a:xfrm>
              <a:prstGeom prst="rect">
                <a:avLst/>
              </a:prstGeom>
              <a:noFill/>
              <a:ln w="9525">
                <a:noFill/>
                <a:miter lim="800000"/>
              </a:ln>
            </p:spPr>
            <p:txBody>
              <a:bodyPr wrap="none">
                <a:spAutoFit/>
              </a:bodyPr>
              <a:lstStyle/>
              <a:p>
                <a:pPr eaLnBrk="1" hangingPunct="1"/>
                <a:r>
                  <a:rPr lang="zh-CN" altLang="en-US" sz="2000" dirty="0">
                    <a:latin typeface="+mn-ea"/>
                  </a:rPr>
                  <a:t>刻度</a:t>
                </a:r>
              </a:p>
            </p:txBody>
          </p:sp>
          <p:sp>
            <p:nvSpPr>
              <p:cNvPr id="78" name="Line 23"/>
              <p:cNvSpPr>
                <a:spLocks noChangeShapeType="1"/>
              </p:cNvSpPr>
              <p:nvPr/>
            </p:nvSpPr>
            <p:spPr bwMode="auto">
              <a:xfrm flipH="1">
                <a:off x="4386447" y="4278922"/>
                <a:ext cx="1081088" cy="0"/>
              </a:xfrm>
              <a:prstGeom prst="line">
                <a:avLst/>
              </a:prstGeom>
              <a:noFill/>
              <a:ln w="9525">
                <a:solidFill>
                  <a:schemeClr val="tx1"/>
                </a:solidFill>
                <a:round/>
                <a:tailEnd type="triangle" w="med" len="med"/>
              </a:ln>
            </p:spPr>
            <p:txBody>
              <a:bodyPr/>
              <a:lstStyle/>
              <a:p>
                <a:endParaRPr lang="zh-CN" altLang="en-US" dirty="0">
                  <a:ea typeface="楷体" panose="02010609060101010101" pitchFamily="49" charset="-122"/>
                </a:endParaRPr>
              </a:p>
            </p:txBody>
          </p:sp>
          <p:sp>
            <p:nvSpPr>
              <p:cNvPr id="79" name="Line 24"/>
              <p:cNvSpPr>
                <a:spLocks noChangeShapeType="1"/>
              </p:cNvSpPr>
              <p:nvPr/>
            </p:nvSpPr>
            <p:spPr bwMode="auto">
              <a:xfrm flipH="1">
                <a:off x="4150306" y="5092760"/>
                <a:ext cx="1480344" cy="0"/>
              </a:xfrm>
              <a:prstGeom prst="line">
                <a:avLst/>
              </a:prstGeom>
              <a:noFill/>
              <a:ln w="9525">
                <a:solidFill>
                  <a:schemeClr val="tx1"/>
                </a:solidFill>
                <a:round/>
                <a:tailEnd type="triangle" w="med" len="med"/>
              </a:ln>
            </p:spPr>
            <p:txBody>
              <a:bodyPr/>
              <a:lstStyle/>
              <a:p>
                <a:endParaRPr lang="zh-CN" altLang="en-US" dirty="0">
                  <a:ea typeface="楷体" panose="02010609060101010101" pitchFamily="49" charset="-122"/>
                </a:endParaRPr>
              </a:p>
            </p:txBody>
          </p:sp>
          <p:sp>
            <p:nvSpPr>
              <p:cNvPr id="80" name="Line 25"/>
              <p:cNvSpPr>
                <a:spLocks noChangeShapeType="1"/>
              </p:cNvSpPr>
              <p:nvPr/>
            </p:nvSpPr>
            <p:spPr bwMode="auto">
              <a:xfrm flipH="1">
                <a:off x="4386447" y="6067485"/>
                <a:ext cx="1008063" cy="0"/>
              </a:xfrm>
              <a:prstGeom prst="line">
                <a:avLst/>
              </a:prstGeom>
              <a:noFill/>
              <a:ln w="9525">
                <a:solidFill>
                  <a:schemeClr val="tx1"/>
                </a:solidFill>
                <a:round/>
                <a:tailEnd type="triangle" w="med" len="med"/>
              </a:ln>
            </p:spPr>
            <p:txBody>
              <a:bodyPr/>
              <a:lstStyle/>
              <a:p>
                <a:endParaRPr lang="zh-CN" altLang="en-US" dirty="0">
                  <a:ea typeface="楷体" panose="02010609060101010101" pitchFamily="49" charset="-122"/>
                </a:endParaRPr>
              </a:p>
            </p:txBody>
          </p:sp>
          <p:sp>
            <p:nvSpPr>
              <p:cNvPr id="81" name="Line 26"/>
              <p:cNvSpPr>
                <a:spLocks noChangeShapeType="1"/>
              </p:cNvSpPr>
              <p:nvPr/>
            </p:nvSpPr>
            <p:spPr bwMode="auto">
              <a:xfrm flipH="1">
                <a:off x="4205695" y="3221098"/>
                <a:ext cx="1369566" cy="0"/>
              </a:xfrm>
              <a:prstGeom prst="line">
                <a:avLst/>
              </a:prstGeom>
              <a:noFill/>
              <a:ln w="9525">
                <a:solidFill>
                  <a:schemeClr val="tx1"/>
                </a:solidFill>
                <a:round/>
                <a:tailEnd type="triangle" w="med" len="med"/>
              </a:ln>
            </p:spPr>
            <p:txBody>
              <a:bodyPr/>
              <a:lstStyle/>
              <a:p>
                <a:endParaRPr lang="zh-CN" altLang="en-US" dirty="0">
                  <a:ea typeface="楷体" panose="02010609060101010101" pitchFamily="49" charset="-122"/>
                </a:endParaRPr>
              </a:p>
            </p:txBody>
          </p:sp>
          <p:sp>
            <p:nvSpPr>
              <p:cNvPr id="82" name="Text Box 27"/>
              <p:cNvSpPr txBox="1">
                <a:spLocks noChangeArrowheads="1"/>
              </p:cNvSpPr>
              <p:nvPr/>
            </p:nvSpPr>
            <p:spPr bwMode="auto">
              <a:xfrm>
                <a:off x="5704083" y="3007008"/>
                <a:ext cx="697627" cy="400110"/>
              </a:xfrm>
              <a:prstGeom prst="rect">
                <a:avLst/>
              </a:prstGeom>
              <a:noFill/>
              <a:ln w="9525">
                <a:noFill/>
                <a:miter lim="800000"/>
              </a:ln>
            </p:spPr>
            <p:txBody>
              <a:bodyPr wrap="none">
                <a:spAutoFit/>
              </a:bodyPr>
              <a:lstStyle/>
              <a:p>
                <a:pPr eaLnBrk="1" hangingPunct="1"/>
                <a:r>
                  <a:rPr lang="zh-CN" altLang="en-US" sz="2000" dirty="0">
                    <a:latin typeface="+mn-ea"/>
                  </a:rPr>
                  <a:t>弹簧</a:t>
                </a:r>
              </a:p>
            </p:txBody>
          </p:sp>
          <p:sp>
            <p:nvSpPr>
              <p:cNvPr id="83" name="Line 29"/>
              <p:cNvSpPr>
                <a:spLocks noChangeShapeType="1"/>
              </p:cNvSpPr>
              <p:nvPr/>
            </p:nvSpPr>
            <p:spPr bwMode="auto">
              <a:xfrm>
                <a:off x="1610160" y="2714439"/>
                <a:ext cx="645208" cy="367539"/>
              </a:xfrm>
              <a:prstGeom prst="line">
                <a:avLst/>
              </a:prstGeom>
              <a:noFill/>
              <a:ln w="9525">
                <a:solidFill>
                  <a:schemeClr val="tx1"/>
                </a:solidFill>
                <a:round/>
                <a:tailEnd type="triangle" w="med" len="med"/>
              </a:ln>
            </p:spPr>
            <p:txBody>
              <a:bodyPr/>
              <a:lstStyle/>
              <a:p>
                <a:endParaRPr lang="zh-CN" altLang="en-US" dirty="0">
                  <a:ea typeface="楷体" panose="02010609060101010101" pitchFamily="49" charset="-122"/>
                </a:endParaRPr>
              </a:p>
            </p:txBody>
          </p:sp>
          <p:sp>
            <p:nvSpPr>
              <p:cNvPr id="84" name="Text Box 30"/>
              <p:cNvSpPr txBox="1">
                <a:spLocks noChangeArrowheads="1"/>
              </p:cNvSpPr>
              <p:nvPr/>
            </p:nvSpPr>
            <p:spPr bwMode="auto">
              <a:xfrm>
                <a:off x="12815" y="2314330"/>
                <a:ext cx="1980029" cy="400110"/>
              </a:xfrm>
              <a:prstGeom prst="rect">
                <a:avLst/>
              </a:prstGeom>
              <a:noFill/>
              <a:ln w="9525">
                <a:noFill/>
                <a:miter lim="800000"/>
              </a:ln>
            </p:spPr>
            <p:txBody>
              <a:bodyPr wrap="none">
                <a:spAutoFit/>
              </a:bodyPr>
              <a:lstStyle/>
              <a:p>
                <a:pPr eaLnBrk="1" hangingPunct="1"/>
                <a:r>
                  <a:rPr lang="zh-CN" altLang="en-US" sz="2000" dirty="0">
                    <a:latin typeface="+mn-ea"/>
                  </a:rPr>
                  <a:t>弹簧封闭在内部</a:t>
                </a:r>
              </a:p>
            </p:txBody>
          </p:sp>
          <p:pic>
            <p:nvPicPr>
              <p:cNvPr id="85" name="Picture 32" descr="T7-8"/>
              <p:cNvPicPr>
                <a:picLocks noChangeAspect="1" noChangeArrowheads="1"/>
              </p:cNvPicPr>
              <p:nvPr/>
            </p:nvPicPr>
            <p:blipFill>
              <a:blip r:embed="rId3" cstate="print">
                <a:clrChange>
                  <a:clrFrom>
                    <a:srgbClr val="FDFDFD"/>
                  </a:clrFrom>
                  <a:clrTo>
                    <a:srgbClr val="FDFDFD">
                      <a:alpha val="0"/>
                    </a:srgbClr>
                  </a:clrTo>
                </a:clrChange>
              </a:blip>
              <a:srcRect l="84920" b="9979"/>
              <a:stretch>
                <a:fillRect/>
              </a:stretch>
            </p:blipFill>
            <p:spPr bwMode="auto">
              <a:xfrm>
                <a:off x="7380288" y="2583656"/>
                <a:ext cx="1237331" cy="3710782"/>
              </a:xfrm>
              <a:prstGeom prst="rect">
                <a:avLst/>
              </a:prstGeom>
              <a:noFill/>
              <a:ln w="9525">
                <a:noFill/>
                <a:miter lim="800000"/>
                <a:headEnd/>
                <a:tailEnd/>
              </a:ln>
            </p:spPr>
          </p:pic>
          <p:sp>
            <p:nvSpPr>
              <p:cNvPr id="86" name="Line 33"/>
              <p:cNvSpPr>
                <a:spLocks noChangeShapeType="1"/>
              </p:cNvSpPr>
              <p:nvPr/>
            </p:nvSpPr>
            <p:spPr bwMode="auto">
              <a:xfrm>
                <a:off x="6840450" y="6067485"/>
                <a:ext cx="863600" cy="0"/>
              </a:xfrm>
              <a:prstGeom prst="line">
                <a:avLst/>
              </a:prstGeom>
              <a:noFill/>
              <a:ln w="9525">
                <a:solidFill>
                  <a:schemeClr val="tx1"/>
                </a:solidFill>
                <a:round/>
                <a:tailEnd type="triangle" w="med" len="med"/>
              </a:ln>
            </p:spPr>
            <p:txBody>
              <a:bodyPr/>
              <a:lstStyle/>
              <a:p>
                <a:endParaRPr lang="zh-CN" altLang="en-US" dirty="0">
                  <a:ea typeface="楷体" panose="02010609060101010101" pitchFamily="49" charset="-122"/>
                </a:endParaRPr>
              </a:p>
            </p:txBody>
          </p:sp>
          <p:sp>
            <p:nvSpPr>
              <p:cNvPr id="87" name="Line 34"/>
              <p:cNvSpPr>
                <a:spLocks noChangeShapeType="1"/>
              </p:cNvSpPr>
              <p:nvPr/>
            </p:nvSpPr>
            <p:spPr bwMode="auto">
              <a:xfrm>
                <a:off x="6624278" y="5117666"/>
                <a:ext cx="1079772" cy="0"/>
              </a:xfrm>
              <a:prstGeom prst="line">
                <a:avLst/>
              </a:prstGeom>
              <a:noFill/>
              <a:ln w="9525">
                <a:solidFill>
                  <a:schemeClr val="tx1"/>
                </a:solidFill>
                <a:round/>
                <a:tailEnd type="triangle" w="med" len="med"/>
              </a:ln>
            </p:spPr>
            <p:txBody>
              <a:bodyPr/>
              <a:lstStyle/>
              <a:p>
                <a:endParaRPr lang="zh-CN" altLang="en-US" dirty="0">
                  <a:ea typeface="楷体" panose="02010609060101010101" pitchFamily="49" charset="-122"/>
                </a:endParaRPr>
              </a:p>
            </p:txBody>
          </p:sp>
          <p:sp>
            <p:nvSpPr>
              <p:cNvPr id="88" name="Line 35"/>
              <p:cNvSpPr>
                <a:spLocks noChangeShapeType="1"/>
              </p:cNvSpPr>
              <p:nvPr/>
            </p:nvSpPr>
            <p:spPr bwMode="auto">
              <a:xfrm>
                <a:off x="6401710" y="3221098"/>
                <a:ext cx="1368251" cy="0"/>
              </a:xfrm>
              <a:prstGeom prst="line">
                <a:avLst/>
              </a:prstGeom>
              <a:noFill/>
              <a:ln w="9525">
                <a:solidFill>
                  <a:schemeClr val="tx1"/>
                </a:solidFill>
                <a:round/>
                <a:tailEnd type="triangle" w="med" len="med"/>
              </a:ln>
            </p:spPr>
            <p:txBody>
              <a:bodyPr/>
              <a:lstStyle/>
              <a:p>
                <a:endParaRPr lang="zh-CN" altLang="en-US" dirty="0">
                  <a:ea typeface="楷体" panose="02010609060101010101" pitchFamily="49" charset="-122"/>
                </a:endParaRPr>
              </a:p>
            </p:txBody>
          </p:sp>
          <p:sp>
            <p:nvSpPr>
              <p:cNvPr id="89" name="Line 36"/>
              <p:cNvSpPr>
                <a:spLocks noChangeShapeType="1"/>
              </p:cNvSpPr>
              <p:nvPr/>
            </p:nvSpPr>
            <p:spPr bwMode="auto">
              <a:xfrm>
                <a:off x="1187450" y="3399403"/>
                <a:ext cx="1152525" cy="0"/>
              </a:xfrm>
              <a:prstGeom prst="line">
                <a:avLst/>
              </a:prstGeom>
              <a:noFill/>
              <a:ln w="9525">
                <a:solidFill>
                  <a:schemeClr val="tx1"/>
                </a:solidFill>
                <a:round/>
                <a:tailEnd type="triangle" w="med" len="med"/>
              </a:ln>
            </p:spPr>
            <p:txBody>
              <a:bodyPr/>
              <a:lstStyle/>
              <a:p>
                <a:endParaRPr lang="zh-CN" altLang="en-US" dirty="0">
                  <a:ea typeface="楷体" panose="02010609060101010101" pitchFamily="49" charset="-122"/>
                </a:endParaRPr>
              </a:p>
            </p:txBody>
          </p:sp>
        </p:gr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自主学习</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占位符 2"/>
          <p:cNvSpPr txBox="1"/>
          <p:nvPr/>
        </p:nvSpPr>
        <p:spPr>
          <a:xfrm>
            <a:off x="432486" y="1511459"/>
            <a:ext cx="8229600" cy="5184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smtClean="0"/>
              <a:t>2</a:t>
            </a:r>
            <a:r>
              <a:rPr lang="en-US" altLang="zh-CN" dirty="0"/>
              <a:t>.</a:t>
            </a:r>
            <a:r>
              <a:rPr lang="zh-CN" altLang="zh-CN" dirty="0"/>
              <a:t>弹簧测力计测量力前，要先看清</a:t>
            </a:r>
            <a:r>
              <a:rPr lang="zh-CN" altLang="zh-CN" u="sng" dirty="0"/>
              <a:t>　　　　　　</a:t>
            </a:r>
            <a:r>
              <a:rPr lang="zh-CN" altLang="zh-CN" dirty="0"/>
              <a:t>、</a:t>
            </a:r>
            <a:endParaRPr lang="en-US" altLang="zh-CN" dirty="0"/>
          </a:p>
          <a:p>
            <a:pPr marL="0" indent="0">
              <a:buNone/>
            </a:pPr>
            <a:r>
              <a:rPr lang="zh-CN" altLang="zh-CN" u="sng" dirty="0"/>
              <a:t>　　　</a:t>
            </a:r>
            <a:r>
              <a:rPr lang="zh-CN" altLang="zh-CN" dirty="0"/>
              <a:t>和</a:t>
            </a:r>
            <a:r>
              <a:rPr lang="en-US" altLang="zh-CN" u="sng" dirty="0"/>
              <a:t>   </a:t>
            </a:r>
            <a:r>
              <a:rPr lang="zh-CN" altLang="zh-CN" u="sng" dirty="0"/>
              <a:t>　　　</a:t>
            </a:r>
            <a:r>
              <a:rPr lang="zh-CN" altLang="zh-CN" dirty="0"/>
              <a:t>；测量力时，要使弹簧测力计内的弹簧伸长方向跟所测力的方向在</a:t>
            </a:r>
            <a:r>
              <a:rPr lang="zh-CN" altLang="zh-CN" u="sng" dirty="0"/>
              <a:t>　　　　　　</a:t>
            </a:r>
            <a:r>
              <a:rPr lang="zh-CN" altLang="zh-CN" dirty="0"/>
              <a:t>上</a:t>
            </a:r>
            <a:r>
              <a:rPr lang="zh-CN" altLang="zh-CN" dirty="0" smtClean="0"/>
              <a:t>。</a:t>
            </a:r>
            <a:endParaRPr lang="zh-CN" altLang="zh-CN" dirty="0"/>
          </a:p>
        </p:txBody>
      </p:sp>
      <p:sp>
        <p:nvSpPr>
          <p:cNvPr id="24" name="文本框 23"/>
          <p:cNvSpPr txBox="1"/>
          <p:nvPr/>
        </p:nvSpPr>
        <p:spPr>
          <a:xfrm>
            <a:off x="6002370" y="1443206"/>
            <a:ext cx="1627369"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零刻度线</a:t>
            </a:r>
            <a:endParaRPr lang="en-US" altLang="en-US" sz="2800" dirty="0">
              <a:latin typeface="+mn-lt"/>
              <a:sym typeface="+mn-ea"/>
            </a:endParaRPr>
          </a:p>
        </p:txBody>
      </p:sp>
      <p:sp>
        <p:nvSpPr>
          <p:cNvPr id="25" name="文本框 24"/>
          <p:cNvSpPr txBox="1"/>
          <p:nvPr/>
        </p:nvSpPr>
        <p:spPr>
          <a:xfrm>
            <a:off x="670276" y="1961575"/>
            <a:ext cx="906016" cy="523220"/>
          </a:xfrm>
          <a:prstGeom prst="rect">
            <a:avLst/>
          </a:prstGeom>
          <a:noFill/>
        </p:spPr>
        <p:txBody>
          <a:bodyPr wrap="squar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量程</a:t>
            </a:r>
            <a:endParaRPr lang="en-US" altLang="en-US" sz="2800" dirty="0">
              <a:latin typeface="+mn-lt"/>
              <a:sym typeface="+mn-ea"/>
            </a:endParaRPr>
          </a:p>
        </p:txBody>
      </p:sp>
      <p:sp>
        <p:nvSpPr>
          <p:cNvPr id="27" name="文本框 26"/>
          <p:cNvSpPr txBox="1"/>
          <p:nvPr/>
        </p:nvSpPr>
        <p:spPr>
          <a:xfrm>
            <a:off x="6154513" y="2358590"/>
            <a:ext cx="1627369"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同一直线</a:t>
            </a:r>
            <a:endParaRPr lang="en-US" altLang="en-US" sz="2800" dirty="0">
              <a:latin typeface="+mn-lt"/>
              <a:sym typeface="+mn-ea"/>
            </a:endParaRPr>
          </a:p>
        </p:txBody>
      </p:sp>
      <p:sp>
        <p:nvSpPr>
          <p:cNvPr id="28" name="文本框 27"/>
          <p:cNvSpPr txBox="1"/>
          <p:nvPr/>
        </p:nvSpPr>
        <p:spPr>
          <a:xfrm>
            <a:off x="1973954" y="1955837"/>
            <a:ext cx="1266693"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分度值</a:t>
            </a:r>
            <a:endParaRPr lang="en-US" altLang="en-US" sz="2800" dirty="0">
              <a:latin typeface="+mn-lt"/>
              <a:sym typeface="+mn-ea"/>
            </a:endParaRPr>
          </a:p>
        </p:txBody>
      </p:sp>
      <p:grpSp>
        <p:nvGrpSpPr>
          <p:cNvPr id="32" name="组合 31"/>
          <p:cNvGrpSpPr/>
          <p:nvPr/>
        </p:nvGrpSpPr>
        <p:grpSpPr>
          <a:xfrm>
            <a:off x="1869049" y="3097960"/>
            <a:ext cx="1724025" cy="3306762"/>
            <a:chOff x="2030413" y="2855913"/>
            <a:chExt cx="1724025" cy="3306762"/>
          </a:xfrm>
        </p:grpSpPr>
        <p:pic>
          <p:nvPicPr>
            <p:cNvPr id="37" name="Picture 6" descr="T0709B"/>
            <p:cNvPicPr>
              <a:picLocks noChangeAspect="1" noChangeArrowheads="1"/>
            </p:cNvPicPr>
            <p:nvPr/>
          </p:nvPicPr>
          <p:blipFill>
            <a:blip r:embed="rId3" cstate="print">
              <a:clrChange>
                <a:clrFrom>
                  <a:srgbClr val="FDFDFD"/>
                </a:clrFrom>
                <a:clrTo>
                  <a:srgbClr val="FDFDFD">
                    <a:alpha val="0"/>
                  </a:srgbClr>
                </a:clrTo>
              </a:clrChange>
            </a:blip>
            <a:srcRect r="73833"/>
            <a:stretch>
              <a:fillRect/>
            </a:stretch>
          </p:blipFill>
          <p:spPr bwMode="auto">
            <a:xfrm>
              <a:off x="2574925" y="2855913"/>
              <a:ext cx="838200" cy="2906712"/>
            </a:xfrm>
            <a:prstGeom prst="rect">
              <a:avLst/>
            </a:prstGeom>
            <a:noFill/>
            <a:ln w="9525">
              <a:noFill/>
              <a:miter lim="800000"/>
              <a:headEnd/>
              <a:tailEnd/>
            </a:ln>
          </p:spPr>
        </p:pic>
        <p:sp>
          <p:nvSpPr>
            <p:cNvPr id="38" name="Text Box 10"/>
            <p:cNvSpPr txBox="1">
              <a:spLocks noChangeArrowheads="1"/>
            </p:cNvSpPr>
            <p:nvPr/>
          </p:nvSpPr>
          <p:spPr bwMode="auto">
            <a:xfrm>
              <a:off x="2030413" y="5762625"/>
              <a:ext cx="1724025" cy="400050"/>
            </a:xfrm>
            <a:prstGeom prst="rect">
              <a:avLst/>
            </a:prstGeom>
            <a:noFill/>
            <a:ln w="9525">
              <a:noFill/>
              <a:miter lim="800000"/>
            </a:ln>
          </p:spPr>
          <p:txBody>
            <a:bodyPr wrap="none">
              <a:spAutoFit/>
            </a:bodyPr>
            <a:lstStyle/>
            <a:p>
              <a:pPr eaLnBrk="1" hangingPunct="1"/>
              <a:r>
                <a:rPr lang="zh-CN" altLang="en-US" sz="2000" dirty="0">
                  <a:latin typeface="楷体" panose="02010609060101010101" pitchFamily="49" charset="-122"/>
                  <a:ea typeface="楷体" panose="02010609060101010101" pitchFamily="49" charset="-122"/>
                </a:rPr>
                <a:t>不能倒挂使用</a:t>
              </a:r>
            </a:p>
          </p:txBody>
        </p:sp>
      </p:grpSp>
      <p:grpSp>
        <p:nvGrpSpPr>
          <p:cNvPr id="39" name="组合 38"/>
          <p:cNvGrpSpPr/>
          <p:nvPr/>
        </p:nvGrpSpPr>
        <p:grpSpPr>
          <a:xfrm>
            <a:off x="4194736" y="3012235"/>
            <a:ext cx="3286125" cy="3384550"/>
            <a:chOff x="4356100" y="2770188"/>
            <a:chExt cx="3286125" cy="3384550"/>
          </a:xfrm>
        </p:grpSpPr>
        <p:pic>
          <p:nvPicPr>
            <p:cNvPr id="40" name="Picture 7" descr="T0709B"/>
            <p:cNvPicPr>
              <a:picLocks noChangeAspect="1" noChangeArrowheads="1"/>
            </p:cNvPicPr>
            <p:nvPr/>
          </p:nvPicPr>
          <p:blipFill>
            <a:blip r:embed="rId3" cstate="print">
              <a:clrChange>
                <a:clrFrom>
                  <a:srgbClr val="FDFDFD"/>
                </a:clrFrom>
                <a:clrTo>
                  <a:srgbClr val="FDFDFD">
                    <a:alpha val="0"/>
                  </a:srgbClr>
                </a:clrTo>
              </a:clrChange>
            </a:blip>
            <a:srcRect l="32651" t="15846" r="11124"/>
            <a:stretch>
              <a:fillRect/>
            </a:stretch>
          </p:blipFill>
          <p:spPr bwMode="auto">
            <a:xfrm>
              <a:off x="4787900" y="2770188"/>
              <a:ext cx="2092325" cy="2840037"/>
            </a:xfrm>
            <a:prstGeom prst="rect">
              <a:avLst/>
            </a:prstGeom>
            <a:noFill/>
            <a:ln w="9525">
              <a:noFill/>
              <a:miter lim="800000"/>
              <a:headEnd/>
              <a:tailEnd/>
            </a:ln>
          </p:spPr>
        </p:pic>
        <p:sp>
          <p:nvSpPr>
            <p:cNvPr id="41" name="Text Box 11"/>
            <p:cNvSpPr txBox="1">
              <a:spLocks noChangeArrowheads="1"/>
            </p:cNvSpPr>
            <p:nvPr/>
          </p:nvSpPr>
          <p:spPr bwMode="auto">
            <a:xfrm>
              <a:off x="4356100" y="5754688"/>
              <a:ext cx="3286125" cy="400050"/>
            </a:xfrm>
            <a:prstGeom prst="rect">
              <a:avLst/>
            </a:prstGeom>
            <a:noFill/>
            <a:ln w="9525">
              <a:noFill/>
              <a:miter lim="800000"/>
            </a:ln>
          </p:spPr>
          <p:txBody>
            <a:bodyPr>
              <a:spAutoFit/>
            </a:bodyPr>
            <a:lstStyle/>
            <a:p>
              <a:pPr eaLnBrk="1" hangingPunct="1"/>
              <a:r>
                <a:rPr lang="zh-CN" altLang="en-US" sz="2000" dirty="0">
                  <a:latin typeface="楷体" panose="02010609060101010101" pitchFamily="49" charset="-122"/>
                  <a:ea typeface="楷体" panose="02010609060101010101" pitchFamily="49" charset="-122"/>
                </a:rPr>
                <a:t>受力没有通过弹簧中心轴线</a:t>
              </a:r>
            </a:p>
          </p:txBody>
        </p:sp>
      </p:grpSp>
      <p:grpSp>
        <p:nvGrpSpPr>
          <p:cNvPr id="9" name="组合 8"/>
          <p:cNvGrpSpPr/>
          <p:nvPr/>
        </p:nvGrpSpPr>
        <p:grpSpPr>
          <a:xfrm>
            <a:off x="3095065" y="5553634"/>
            <a:ext cx="277906" cy="298638"/>
            <a:chOff x="3095065" y="5553634"/>
            <a:chExt cx="277906" cy="298638"/>
          </a:xfrm>
        </p:grpSpPr>
        <p:cxnSp>
          <p:nvCxnSpPr>
            <p:cNvPr id="5" name="直接连接符 4"/>
            <p:cNvCxnSpPr/>
            <p:nvPr/>
          </p:nvCxnSpPr>
          <p:spPr>
            <a:xfrm>
              <a:off x="3106271" y="5553635"/>
              <a:ext cx="255494" cy="2986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flipH="1">
              <a:off x="3095065" y="5553634"/>
              <a:ext cx="277906" cy="2986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 name="组合 7"/>
          <p:cNvGrpSpPr/>
          <p:nvPr/>
        </p:nvGrpSpPr>
        <p:grpSpPr>
          <a:xfrm>
            <a:off x="5612467" y="5500872"/>
            <a:ext cx="277906" cy="298638"/>
            <a:chOff x="5394792" y="5351553"/>
            <a:chExt cx="277906" cy="298638"/>
          </a:xfrm>
        </p:grpSpPr>
        <p:cxnSp>
          <p:nvCxnSpPr>
            <p:cNvPr id="43" name="直接连接符 42"/>
            <p:cNvCxnSpPr/>
            <p:nvPr/>
          </p:nvCxnSpPr>
          <p:spPr>
            <a:xfrm>
              <a:off x="5405998" y="5351554"/>
              <a:ext cx="255494" cy="2986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H="1">
              <a:off x="5394792" y="5351553"/>
              <a:ext cx="277906" cy="2986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ppt_x"/>
                                          </p:val>
                                        </p:tav>
                                        <p:tav tm="100000">
                                          <p:val>
                                            <p:strVal val="#ppt_x"/>
                                          </p:val>
                                        </p:tav>
                                      </p:tavLst>
                                    </p:anim>
                                    <p:anim calcmode="lin" valueType="num">
                                      <p:cBhvr additive="base">
                                        <p:cTn id="3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500" fill="hold"/>
                                        <p:tgtEl>
                                          <p:spTgt spid="39"/>
                                        </p:tgtEl>
                                        <p:attrNameLst>
                                          <p:attrName>ppt_x</p:attrName>
                                        </p:attrNameLst>
                                      </p:cBhvr>
                                      <p:tavLst>
                                        <p:tav tm="0">
                                          <p:val>
                                            <p:strVal val="#ppt_x"/>
                                          </p:val>
                                        </p:tav>
                                        <p:tav tm="100000">
                                          <p:val>
                                            <p:strVal val="#ppt_x"/>
                                          </p:val>
                                        </p:tav>
                                      </p:tavLst>
                                    </p:anim>
                                    <p:anim calcmode="lin" valueType="num">
                                      <p:cBhvr additive="base">
                                        <p:cTn id="4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7"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自主学习</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占位符 2"/>
          <p:cNvSpPr txBox="1"/>
          <p:nvPr/>
        </p:nvSpPr>
        <p:spPr>
          <a:xfrm>
            <a:off x="432486" y="1511459"/>
            <a:ext cx="8229600" cy="5184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smtClean="0"/>
              <a:t>3</a:t>
            </a:r>
            <a:r>
              <a:rPr lang="en-US" altLang="zh-CN" dirty="0"/>
              <a:t>.</a:t>
            </a:r>
            <a:r>
              <a:rPr lang="zh-CN" altLang="zh-CN" dirty="0"/>
              <a:t>力的示意图中用一线段表示力的</a:t>
            </a:r>
            <a:r>
              <a:rPr lang="zh-CN" altLang="zh-CN" u="sng" dirty="0"/>
              <a:t>　　　　</a:t>
            </a:r>
            <a:r>
              <a:rPr lang="zh-CN" altLang="zh-CN" dirty="0"/>
              <a:t>，用箭头表示力的</a:t>
            </a:r>
            <a:r>
              <a:rPr lang="zh-CN" altLang="zh-CN" u="sng" dirty="0"/>
              <a:t>　　　　</a:t>
            </a:r>
            <a:r>
              <a:rPr lang="zh-CN" altLang="zh-CN" dirty="0"/>
              <a:t>，箭头的起点或终点表示力的</a:t>
            </a:r>
            <a:r>
              <a:rPr lang="zh-CN" altLang="zh-CN" u="sng" dirty="0"/>
              <a:t>　　　　</a:t>
            </a:r>
            <a:r>
              <a:rPr lang="zh-CN" altLang="zh-CN" dirty="0"/>
              <a:t>。</a:t>
            </a:r>
          </a:p>
        </p:txBody>
      </p:sp>
      <p:sp>
        <p:nvSpPr>
          <p:cNvPr id="34" name="文本框 33"/>
          <p:cNvSpPr txBox="1"/>
          <p:nvPr/>
        </p:nvSpPr>
        <p:spPr>
          <a:xfrm>
            <a:off x="6062180" y="1445209"/>
            <a:ext cx="906017"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大小</a:t>
            </a:r>
            <a:endParaRPr lang="en-US" altLang="en-US" sz="2800" dirty="0">
              <a:latin typeface="+mn-lt"/>
              <a:sym typeface="+mn-ea"/>
            </a:endParaRPr>
          </a:p>
        </p:txBody>
      </p:sp>
      <p:sp>
        <p:nvSpPr>
          <p:cNvPr id="35" name="文本框 34"/>
          <p:cNvSpPr txBox="1"/>
          <p:nvPr/>
        </p:nvSpPr>
        <p:spPr>
          <a:xfrm>
            <a:off x="2511954" y="1874228"/>
            <a:ext cx="906017"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方向</a:t>
            </a:r>
            <a:endParaRPr lang="en-US" altLang="en-US" sz="2800" dirty="0">
              <a:latin typeface="+mn-lt"/>
              <a:sym typeface="+mn-ea"/>
            </a:endParaRPr>
          </a:p>
        </p:txBody>
      </p:sp>
      <p:sp>
        <p:nvSpPr>
          <p:cNvPr id="36" name="文本框 35"/>
          <p:cNvSpPr txBox="1"/>
          <p:nvPr/>
        </p:nvSpPr>
        <p:spPr>
          <a:xfrm>
            <a:off x="942945" y="2216446"/>
            <a:ext cx="1266693"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作用点</a:t>
            </a:r>
            <a:endParaRPr lang="en-US" altLang="en-US" sz="2800" dirty="0">
              <a:latin typeface="+mn-lt"/>
              <a:sym typeface="+mn-ea"/>
            </a:endParaRPr>
          </a:p>
        </p:txBody>
      </p:sp>
      <p:sp>
        <p:nvSpPr>
          <p:cNvPr id="32" name="立方体 31"/>
          <p:cNvSpPr/>
          <p:nvPr/>
        </p:nvSpPr>
        <p:spPr>
          <a:xfrm>
            <a:off x="3344100" y="3127282"/>
            <a:ext cx="1828800" cy="1344612"/>
          </a:xfrm>
          <a:prstGeom prst="cub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楷体" panose="02010609060101010101" pitchFamily="49" charset="-122"/>
              <a:ea typeface="楷体" panose="02010609060101010101" pitchFamily="49" charset="-122"/>
            </a:endParaRPr>
          </a:p>
        </p:txBody>
      </p:sp>
      <p:cxnSp>
        <p:nvCxnSpPr>
          <p:cNvPr id="37" name="直接箭头连接符 36"/>
          <p:cNvCxnSpPr/>
          <p:nvPr/>
        </p:nvCxnSpPr>
        <p:spPr>
          <a:xfrm>
            <a:off x="4182300" y="3987707"/>
            <a:ext cx="0" cy="1524000"/>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8" name="流程图: 联系 37"/>
          <p:cNvSpPr/>
          <p:nvPr/>
        </p:nvSpPr>
        <p:spPr>
          <a:xfrm flipV="1">
            <a:off x="4125150" y="3874994"/>
            <a:ext cx="114300" cy="142875"/>
          </a:xfrm>
          <a:prstGeom prst="flowChartConnector">
            <a:avLst/>
          </a:prstGeom>
          <a:solidFill>
            <a:schemeClr val="tx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楷体" panose="02010609060101010101" pitchFamily="49" charset="-122"/>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up)">
                                      <p:cBhvr>
                                        <p:cTn id="13" dur="500"/>
                                        <p:tgtEl>
                                          <p:spTgt spid="32"/>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additive="base">
                                        <p:cTn id="16" dur="500" fill="hold"/>
                                        <p:tgtEl>
                                          <p:spTgt spid="35"/>
                                        </p:tgtEl>
                                        <p:attrNameLst>
                                          <p:attrName>ppt_x</p:attrName>
                                        </p:attrNameLst>
                                      </p:cBhvr>
                                      <p:tavLst>
                                        <p:tav tm="0">
                                          <p:val>
                                            <p:strVal val="#ppt_x"/>
                                          </p:val>
                                        </p:tav>
                                        <p:tav tm="100000">
                                          <p:val>
                                            <p:strVal val="#ppt_x"/>
                                          </p:val>
                                        </p:tav>
                                      </p:tavLst>
                                    </p:anim>
                                    <p:anim calcmode="lin" valueType="num">
                                      <p:cBhvr additive="base">
                                        <p:cTn id="17" dur="500" fill="hold"/>
                                        <p:tgtEl>
                                          <p:spTgt spid="35"/>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1" presetClass="entr" presetSubtype="0" fill="hold" nodeType="after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par>
                          <p:cTn id="21" fill="hold">
                            <p:stCondLst>
                              <p:cond delay="500"/>
                            </p:stCondLst>
                            <p:childTnLst>
                              <p:par>
                                <p:cTn id="22" presetID="26" presetClass="emph" presetSubtype="0" fill="hold" nodeType="afterEffect">
                                  <p:stCondLst>
                                    <p:cond delay="0"/>
                                  </p:stCondLst>
                                  <p:childTnLst>
                                    <p:animEffect transition="out" filter="fade">
                                      <p:cBhvr>
                                        <p:cTn id="23" dur="500" tmFilter="0, 0; .2, .5; .8, .5; 1, 0"/>
                                        <p:tgtEl>
                                          <p:spTgt spid="37"/>
                                        </p:tgtEl>
                                      </p:cBhvr>
                                    </p:animEffect>
                                    <p:animScale>
                                      <p:cBhvr>
                                        <p:cTn id="24" dur="250" autoRev="1" fill="hold"/>
                                        <p:tgtEl>
                                          <p:spTgt spid="37"/>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additive="base">
                                        <p:cTn id="29" dur="500" fill="hold"/>
                                        <p:tgtEl>
                                          <p:spTgt spid="36"/>
                                        </p:tgtEl>
                                        <p:attrNameLst>
                                          <p:attrName>ppt_x</p:attrName>
                                        </p:attrNameLst>
                                      </p:cBhvr>
                                      <p:tavLst>
                                        <p:tav tm="0">
                                          <p:val>
                                            <p:strVal val="#ppt_x"/>
                                          </p:val>
                                        </p:tav>
                                        <p:tav tm="100000">
                                          <p:val>
                                            <p:strVal val="#ppt_x"/>
                                          </p:val>
                                        </p:tav>
                                      </p:tavLst>
                                    </p:anim>
                                    <p:anim calcmode="lin" valueType="num">
                                      <p:cBhvr additive="base">
                                        <p:cTn id="30" dur="500" fill="hold"/>
                                        <p:tgtEl>
                                          <p:spTgt spid="36"/>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1" presetClass="entr" presetSubtype="0" fill="hold" grpId="0" nodeType="afterEffect">
                                  <p:stCondLst>
                                    <p:cond delay="0"/>
                                  </p:stCondLst>
                                  <p:childTnLst>
                                    <p:set>
                                      <p:cBhvr>
                                        <p:cTn id="33" dur="1" fill="hold">
                                          <p:stCondLst>
                                            <p:cond delay="0"/>
                                          </p:stCondLst>
                                        </p:cTn>
                                        <p:tgtEl>
                                          <p:spTgt spid="38"/>
                                        </p:tgtEl>
                                        <p:attrNameLst>
                                          <p:attrName>style.visibility</p:attrName>
                                        </p:attrNameLst>
                                      </p:cBhvr>
                                      <p:to>
                                        <p:strVal val="visible"/>
                                      </p:to>
                                    </p:set>
                                  </p:childTnLst>
                                </p:cTn>
                              </p:par>
                            </p:childTnLst>
                          </p:cTn>
                        </p:par>
                        <p:par>
                          <p:cTn id="34" fill="hold">
                            <p:stCondLst>
                              <p:cond delay="500"/>
                            </p:stCondLst>
                            <p:childTnLst>
                              <p:par>
                                <p:cTn id="35" presetID="26" presetClass="emph" presetSubtype="0" fill="hold" grpId="1" nodeType="afterEffect">
                                  <p:stCondLst>
                                    <p:cond delay="0"/>
                                  </p:stCondLst>
                                  <p:childTnLst>
                                    <p:animEffect transition="out" filter="fade">
                                      <p:cBhvr>
                                        <p:cTn id="36" dur="500" tmFilter="0, 0; .2, .5; .8, .5; 1, 0"/>
                                        <p:tgtEl>
                                          <p:spTgt spid="38"/>
                                        </p:tgtEl>
                                      </p:cBhvr>
                                    </p:animEffect>
                                    <p:animScale>
                                      <p:cBhvr>
                                        <p:cTn id="37" dur="250" autoRev="1" fill="hold"/>
                                        <p:tgtEl>
                                          <p:spTgt spid="3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2" grpId="0" animBg="1"/>
      <p:bldP spid="38" grpId="0" animBg="1"/>
      <p:bldP spid="3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课堂导学</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4072352" y="1984525"/>
            <a:ext cx="1584088" cy="461665"/>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dirty="0">
                <a:latin typeface="Times New Roman" panose="02020603050405020304" pitchFamily="18" charset="0"/>
                <a:cs typeface="Times New Roman" panose="02020603050405020304" pitchFamily="18" charset="0"/>
              </a:rPr>
              <a:t>E B C A D</a:t>
            </a:r>
            <a:endParaRPr lang="zh-CN" altLang="zh-CN" dirty="0">
              <a:latin typeface="Times New Roman" panose="02020603050405020304" pitchFamily="18" charset="0"/>
              <a:cs typeface="Times New Roman" panose="02020603050405020304" pitchFamily="18" charset="0"/>
            </a:endParaRPr>
          </a:p>
        </p:txBody>
      </p:sp>
      <p:sp>
        <p:nvSpPr>
          <p:cNvPr id="26" name="文本占位符 2"/>
          <p:cNvSpPr txBox="1"/>
          <p:nvPr/>
        </p:nvSpPr>
        <p:spPr>
          <a:xfrm>
            <a:off x="281991" y="1689531"/>
            <a:ext cx="8229600" cy="5184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sz="2400" dirty="0"/>
              <a:t>      </a:t>
            </a:r>
            <a:r>
              <a:rPr lang="zh-CN" altLang="zh-CN" sz="2400" dirty="0"/>
              <a:t>在</a:t>
            </a:r>
            <a:r>
              <a:rPr lang="en-US" altLang="zh-CN" sz="2400" dirty="0"/>
              <a:t>“</a:t>
            </a:r>
            <a:r>
              <a:rPr lang="zh-CN" altLang="zh-CN" sz="2400" dirty="0"/>
              <a:t>观察和使用弹簧测力计</a:t>
            </a:r>
            <a:r>
              <a:rPr lang="en-US" altLang="zh-CN" sz="2400" dirty="0"/>
              <a:t>”</a:t>
            </a:r>
            <a:r>
              <a:rPr lang="zh-CN" altLang="zh-CN" sz="2400" dirty="0"/>
              <a:t>的实验中，用弹簧测力计测力有以下几个步骤，其顺序为</a:t>
            </a:r>
            <a:r>
              <a:rPr lang="zh-CN" altLang="zh-CN" sz="2400" u="sng" dirty="0"/>
              <a:t>　　　　　</a:t>
            </a:r>
            <a:r>
              <a:rPr lang="zh-CN" altLang="zh-CN" sz="2400" dirty="0"/>
              <a:t>。</a:t>
            </a:r>
          </a:p>
          <a:p>
            <a:pPr marL="0" indent="0">
              <a:buNone/>
            </a:pPr>
            <a:r>
              <a:rPr lang="en-US" altLang="zh-CN" sz="2400" dirty="0"/>
              <a:t>A.</a:t>
            </a:r>
            <a:r>
              <a:rPr lang="zh-CN" altLang="zh-CN" sz="2400" dirty="0"/>
              <a:t>读数时应在弹簧稳定后进行，读取数据时，视线与指针相平并跟刻度面垂直</a:t>
            </a:r>
            <a:r>
              <a:rPr lang="en-US" altLang="zh-CN" sz="2400" dirty="0"/>
              <a:t> </a:t>
            </a:r>
            <a:endParaRPr lang="zh-CN" altLang="zh-CN" sz="2400" dirty="0"/>
          </a:p>
          <a:p>
            <a:pPr marL="0" indent="0">
              <a:buNone/>
            </a:pPr>
            <a:r>
              <a:rPr lang="en-US" altLang="zh-CN" sz="2400" dirty="0"/>
              <a:t>B.</a:t>
            </a:r>
            <a:r>
              <a:rPr lang="zh-CN" altLang="zh-CN" sz="2400" dirty="0"/>
              <a:t>检查弹簧测力计的指针是否指在零刻度线处，若不在零刻度线处，需调节使其在零刻度线处</a:t>
            </a:r>
            <a:r>
              <a:rPr lang="en-US" altLang="zh-CN" sz="2400" dirty="0"/>
              <a:t> </a:t>
            </a:r>
            <a:endParaRPr lang="zh-CN" altLang="zh-CN" sz="2400" dirty="0"/>
          </a:p>
          <a:p>
            <a:pPr marL="0" indent="0">
              <a:buNone/>
            </a:pPr>
            <a:r>
              <a:rPr lang="en-US" altLang="zh-CN" sz="2400" dirty="0"/>
              <a:t>C.</a:t>
            </a:r>
            <a:r>
              <a:rPr lang="zh-CN" altLang="zh-CN" sz="2400" dirty="0"/>
              <a:t>把物体挂在弹簧测力计下端的钩上或用力拉弹簧测力计下端的钩，使弹簧测力计的轴线与力的方向保持一致，避免弹簧与外壳摩擦</a:t>
            </a:r>
            <a:r>
              <a:rPr lang="en-US" altLang="zh-CN" sz="2400" dirty="0"/>
              <a:t> </a:t>
            </a:r>
            <a:endParaRPr lang="zh-CN" altLang="zh-CN" sz="2400" dirty="0"/>
          </a:p>
          <a:p>
            <a:pPr marL="0" indent="0">
              <a:buNone/>
            </a:pPr>
            <a:r>
              <a:rPr lang="en-US" altLang="zh-CN" sz="2400" dirty="0"/>
              <a:t>D.</a:t>
            </a:r>
            <a:r>
              <a:rPr lang="zh-CN" altLang="zh-CN" sz="2400" dirty="0"/>
              <a:t>读完数后，应取下物体，看指针是否回到零刻度线处，若不回零刻度线处时应检查原因或换弹簧测力计重新测量</a:t>
            </a:r>
            <a:r>
              <a:rPr lang="en-US" altLang="zh-CN" sz="2400" dirty="0"/>
              <a:t> </a:t>
            </a:r>
            <a:endParaRPr lang="zh-CN" altLang="zh-CN" sz="2400" dirty="0"/>
          </a:p>
          <a:p>
            <a:pPr marL="0" indent="0">
              <a:buNone/>
            </a:pPr>
            <a:r>
              <a:rPr lang="en-US" altLang="zh-CN" sz="2400" dirty="0"/>
              <a:t>E.</a:t>
            </a:r>
            <a:r>
              <a:rPr lang="zh-CN" altLang="zh-CN" sz="2400" dirty="0"/>
              <a:t>了解弹簧测力计的量程，并观察它的分度值，被测量的力不得超过它的量程</a:t>
            </a:r>
            <a:r>
              <a:rPr lang="en-US" altLang="zh-CN" sz="2400" dirty="0"/>
              <a:t> </a:t>
            </a:r>
            <a:endParaRPr lang="zh-CN" altLang="zh-CN" sz="2400" dirty="0"/>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课堂训练</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165361" y="1421904"/>
            <a:ext cx="1490925" cy="556945"/>
            <a:chOff x="165361" y="1471332"/>
            <a:chExt cx="1490925" cy="556945"/>
          </a:xfrm>
        </p:grpSpPr>
        <p:sp>
          <p:nvSpPr>
            <p:cNvPr id="15" name="AutoShape 65"/>
            <p:cNvSpPr>
              <a:spLocks noChangeArrowheads="1"/>
            </p:cNvSpPr>
            <p:nvPr/>
          </p:nvSpPr>
          <p:spPr bwMode="auto">
            <a:xfrm>
              <a:off x="165361" y="1507520"/>
              <a:ext cx="1490443" cy="520757"/>
            </a:xfrm>
            <a:prstGeom prst="homePlate">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70">
                <a:solidFill>
                  <a:srgbClr val="000000"/>
                </a:solidFill>
              </a:endParaRPr>
            </a:p>
          </p:txBody>
        </p:sp>
        <p:sp>
          <p:nvSpPr>
            <p:cNvPr id="4" name="TextBox 3"/>
            <p:cNvSpPr txBox="1"/>
            <p:nvPr/>
          </p:nvSpPr>
          <p:spPr>
            <a:xfrm>
              <a:off x="191204" y="1471332"/>
              <a:ext cx="1465082" cy="523220"/>
            </a:xfrm>
            <a:prstGeom prst="rect">
              <a:avLst/>
            </a:prstGeom>
            <a:noFill/>
          </p:spPr>
          <p:txBody>
            <a:bodyPr wrap="square" rtlCol="0">
              <a:spAutoFit/>
            </a:bodyPr>
            <a:lstStyle/>
            <a:p>
              <a:r>
                <a:rPr lang="zh-CN" altLang="en-US" sz="2800" b="1" dirty="0">
                  <a:solidFill>
                    <a:schemeClr val="bg1"/>
                  </a:solidFill>
                  <a:latin typeface="黑体" panose="02010609060101010101" pitchFamily="2" charset="-122"/>
                  <a:ea typeface="黑体" panose="02010609060101010101" pitchFamily="2" charset="-122"/>
                </a:rPr>
                <a:t>知识点</a:t>
              </a:r>
              <a:r>
                <a:rPr lang="en-US" altLang="zh-CN" sz="2800" b="1" dirty="0">
                  <a:solidFill>
                    <a:schemeClr val="bg1"/>
                  </a:solidFill>
                  <a:latin typeface="黑体" panose="02010609060101010101" pitchFamily="2" charset="-122"/>
                  <a:ea typeface="黑体" panose="02010609060101010101" pitchFamily="2" charset="-122"/>
                </a:rPr>
                <a:t>1</a:t>
              </a:r>
              <a:endParaRPr lang="zh-CN" altLang="en-US" sz="2800" b="1" dirty="0">
                <a:solidFill>
                  <a:schemeClr val="bg1"/>
                </a:solidFill>
                <a:latin typeface="黑体" panose="02010609060101010101" pitchFamily="2" charset="-122"/>
                <a:ea typeface="黑体" panose="02010609060101010101" pitchFamily="2" charset="-122"/>
              </a:endParaRPr>
            </a:p>
          </p:txBody>
        </p:sp>
      </p:grpSp>
      <p:sp>
        <p:nvSpPr>
          <p:cNvPr id="5" name="TextBox 4"/>
          <p:cNvSpPr txBox="1"/>
          <p:nvPr/>
        </p:nvSpPr>
        <p:spPr>
          <a:xfrm>
            <a:off x="1668161" y="1482807"/>
            <a:ext cx="4893274" cy="523220"/>
          </a:xfrm>
          <a:prstGeom prst="rect">
            <a:avLst/>
          </a:prstGeom>
          <a:noFill/>
        </p:spPr>
        <p:txBody>
          <a:bodyPr wrap="square" rtlCol="0">
            <a:spAutoFit/>
          </a:bodyPr>
          <a:lstStyle/>
          <a:p>
            <a:r>
              <a:rPr lang="zh-CN" altLang="en-US" sz="2800" b="1" dirty="0">
                <a:solidFill>
                  <a:srgbClr val="2E75B6"/>
                </a:solidFill>
              </a:rPr>
              <a:t>弹簧测力计</a:t>
            </a:r>
          </a:p>
        </p:txBody>
      </p:sp>
      <p:sp>
        <p:nvSpPr>
          <p:cNvPr id="28" name="文本占位符 2"/>
          <p:cNvSpPr txBox="1"/>
          <p:nvPr/>
        </p:nvSpPr>
        <p:spPr>
          <a:xfrm>
            <a:off x="432486" y="2006027"/>
            <a:ext cx="8229600" cy="46243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1.</a:t>
            </a:r>
            <a:r>
              <a:rPr lang="zh-CN" altLang="zh-CN" dirty="0"/>
              <a:t>使用弹簧测力计必须注意以下几点，你认为其中不正确的是</a:t>
            </a:r>
            <a:r>
              <a:rPr lang="en-US" altLang="zh-CN" dirty="0"/>
              <a:t>(</a:t>
            </a:r>
            <a:r>
              <a:rPr lang="zh-CN" altLang="zh-CN" dirty="0"/>
              <a:t>　　</a:t>
            </a:r>
            <a:r>
              <a:rPr lang="en-US" altLang="zh-CN" dirty="0"/>
              <a:t>)</a:t>
            </a:r>
            <a:endParaRPr lang="zh-CN" altLang="zh-CN" dirty="0"/>
          </a:p>
          <a:p>
            <a:pPr marL="0" indent="0">
              <a:buNone/>
            </a:pPr>
            <a:r>
              <a:rPr lang="en-US" altLang="zh-CN" dirty="0"/>
              <a:t>A.</a:t>
            </a:r>
            <a:r>
              <a:rPr lang="zh-CN" altLang="zh-CN" dirty="0"/>
              <a:t>使用前必须检查指针是否对准零刻度线</a:t>
            </a:r>
            <a:r>
              <a:rPr lang="en-US" altLang="zh-CN" dirty="0"/>
              <a:t>  </a:t>
            </a:r>
          </a:p>
          <a:p>
            <a:pPr marL="0" indent="0">
              <a:buNone/>
            </a:pPr>
            <a:r>
              <a:rPr lang="en-US" altLang="zh-CN" dirty="0"/>
              <a:t>B.</a:t>
            </a:r>
            <a:r>
              <a:rPr lang="zh-CN" altLang="zh-CN" dirty="0"/>
              <a:t>弹簧测力计必须是竖直放置，不能倾斜</a:t>
            </a:r>
          </a:p>
          <a:p>
            <a:pPr marL="0" indent="0">
              <a:buNone/>
            </a:pPr>
            <a:r>
              <a:rPr lang="en-US" altLang="zh-CN" dirty="0"/>
              <a:t>C.</a:t>
            </a:r>
            <a:r>
              <a:rPr lang="zh-CN" altLang="zh-CN" dirty="0"/>
              <a:t>避免弹簧、指针、挂钩与外壳摩擦</a:t>
            </a:r>
            <a:r>
              <a:rPr lang="en-US" altLang="zh-CN" dirty="0"/>
              <a:t>  </a:t>
            </a:r>
          </a:p>
          <a:p>
            <a:pPr marL="0" indent="0">
              <a:buNone/>
            </a:pPr>
            <a:r>
              <a:rPr lang="en-US" altLang="zh-CN" dirty="0"/>
              <a:t>D.</a:t>
            </a:r>
            <a:r>
              <a:rPr lang="zh-CN" altLang="zh-CN" dirty="0"/>
              <a:t>拉力不能超过弹簧测力计刻度的最大值</a:t>
            </a:r>
            <a:endParaRPr lang="en-US" altLang="zh-CN" dirty="0"/>
          </a:p>
          <a:p>
            <a:pPr marL="0" indent="0">
              <a:buNone/>
            </a:pPr>
            <a:endParaRPr lang="en-US" altLang="zh-CN" dirty="0" smtClean="0"/>
          </a:p>
          <a:p>
            <a:pPr marL="0" indent="0">
              <a:buNone/>
            </a:pPr>
            <a:r>
              <a:rPr lang="en-US" altLang="zh-CN" dirty="0" smtClean="0"/>
              <a:t>2</a:t>
            </a:r>
            <a:r>
              <a:rPr lang="en-US" altLang="zh-CN" dirty="0"/>
              <a:t>.</a:t>
            </a:r>
            <a:r>
              <a:rPr lang="zh-CN" altLang="zh-CN" dirty="0"/>
              <a:t>一根长</a:t>
            </a:r>
            <a:r>
              <a:rPr lang="en-US" altLang="zh-CN" dirty="0"/>
              <a:t>8  cm</a:t>
            </a:r>
            <a:r>
              <a:rPr lang="zh-CN" altLang="zh-CN" dirty="0"/>
              <a:t>的弹簧，当所受拉力为</a:t>
            </a:r>
            <a:r>
              <a:rPr lang="en-US" altLang="zh-CN" dirty="0"/>
              <a:t>8 N</a:t>
            </a:r>
            <a:r>
              <a:rPr lang="zh-CN" altLang="zh-CN" dirty="0"/>
              <a:t>时，长度变为</a:t>
            </a:r>
            <a:r>
              <a:rPr lang="en-US" altLang="zh-CN" dirty="0"/>
              <a:t>12  cm</a:t>
            </a:r>
            <a:r>
              <a:rPr lang="zh-CN" altLang="zh-CN" dirty="0"/>
              <a:t>，当长度变为</a:t>
            </a:r>
            <a:r>
              <a:rPr lang="en-US" altLang="zh-CN" dirty="0"/>
              <a:t>14  cm</a:t>
            </a:r>
            <a:r>
              <a:rPr lang="zh-CN" altLang="zh-CN" dirty="0"/>
              <a:t>时所受的拉力是</a:t>
            </a:r>
            <a:r>
              <a:rPr lang="en-US" altLang="zh-CN" dirty="0"/>
              <a:t>(</a:t>
            </a:r>
            <a:r>
              <a:rPr lang="zh-CN" altLang="zh-CN" dirty="0"/>
              <a:t>　　</a:t>
            </a:r>
            <a:r>
              <a:rPr lang="en-US" altLang="zh-CN" dirty="0"/>
              <a:t>)</a:t>
            </a:r>
            <a:endParaRPr lang="zh-CN" altLang="zh-CN" dirty="0"/>
          </a:p>
          <a:p>
            <a:pPr marL="0" indent="0">
              <a:buNone/>
            </a:pPr>
            <a:r>
              <a:rPr lang="en-US" altLang="zh-CN" dirty="0"/>
              <a:t>A.10 N            B.12 N           C.14 N             D.20 N</a:t>
            </a:r>
            <a:endParaRPr lang="zh-CN" altLang="zh-CN" dirty="0"/>
          </a:p>
        </p:txBody>
      </p:sp>
      <p:sp>
        <p:nvSpPr>
          <p:cNvPr id="16" name="文本框 15"/>
          <p:cNvSpPr txBox="1"/>
          <p:nvPr/>
        </p:nvSpPr>
        <p:spPr>
          <a:xfrm>
            <a:off x="2590692" y="2390198"/>
            <a:ext cx="407484"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600" dirty="0">
                <a:latin typeface="+mn-lt"/>
                <a:sym typeface="+mn-ea"/>
              </a:rPr>
              <a:t>B</a:t>
            </a:r>
            <a:endParaRPr lang="en-US" altLang="en-US" sz="2600" dirty="0">
              <a:latin typeface="+mn-lt"/>
              <a:sym typeface="+mn-ea"/>
            </a:endParaRPr>
          </a:p>
        </p:txBody>
      </p:sp>
      <p:sp>
        <p:nvSpPr>
          <p:cNvPr id="25" name="文本框 24"/>
          <p:cNvSpPr txBox="1"/>
          <p:nvPr/>
        </p:nvSpPr>
        <p:spPr>
          <a:xfrm>
            <a:off x="7705710" y="5831507"/>
            <a:ext cx="407484"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600" dirty="0">
                <a:latin typeface="+mn-lt"/>
                <a:sym typeface="+mn-ea"/>
              </a:rPr>
              <a:t>B</a:t>
            </a:r>
            <a:endParaRPr lang="en-US" altLang="en-US" sz="2600" dirty="0">
              <a:latin typeface="+mn-lt"/>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课堂训练</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占位符 2"/>
          <p:cNvSpPr txBox="1"/>
          <p:nvPr/>
        </p:nvSpPr>
        <p:spPr>
          <a:xfrm>
            <a:off x="432486" y="1562276"/>
            <a:ext cx="8229600" cy="46243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3.</a:t>
            </a:r>
            <a:r>
              <a:rPr lang="zh-CN" altLang="zh-CN" dirty="0"/>
              <a:t>如图</a:t>
            </a:r>
            <a:r>
              <a:rPr lang="en-US" altLang="zh-CN" dirty="0"/>
              <a:t>6.2</a:t>
            </a:r>
            <a:r>
              <a:rPr lang="zh-CN" altLang="zh-CN" dirty="0"/>
              <a:t>－</a:t>
            </a:r>
            <a:r>
              <a:rPr lang="en-US" altLang="zh-CN" dirty="0"/>
              <a:t>1</a:t>
            </a:r>
            <a:r>
              <a:rPr lang="zh-CN" altLang="zh-CN" dirty="0"/>
              <a:t>所示，弹簧测力计的量程是</a:t>
            </a:r>
            <a:r>
              <a:rPr lang="zh-CN" altLang="zh-CN" u="sng" dirty="0"/>
              <a:t>　　　　</a:t>
            </a:r>
            <a:r>
              <a:rPr lang="en-US" altLang="zh-CN" dirty="0"/>
              <a:t>N</a:t>
            </a:r>
            <a:r>
              <a:rPr lang="zh-CN" altLang="zh-CN" dirty="0"/>
              <a:t>，图中的示数为</a:t>
            </a:r>
            <a:r>
              <a:rPr lang="zh-CN" altLang="zh-CN" u="sng" dirty="0"/>
              <a:t>　　　　</a:t>
            </a:r>
            <a:r>
              <a:rPr lang="en-US" altLang="zh-CN" dirty="0"/>
              <a:t>N</a:t>
            </a:r>
            <a:r>
              <a:rPr lang="zh-CN" altLang="zh-CN" dirty="0"/>
              <a:t>。在一定范围内，弹簧受到的拉力越大，弹簧的伸长量就越</a:t>
            </a:r>
            <a:r>
              <a:rPr lang="zh-CN" altLang="zh-CN" u="sng" dirty="0"/>
              <a:t>　　　　</a:t>
            </a:r>
            <a:r>
              <a:rPr lang="zh-CN" altLang="zh-CN" dirty="0"/>
              <a:t>，弹簧测力计就是根据这个原理制成的。</a:t>
            </a:r>
          </a:p>
        </p:txBody>
      </p:sp>
      <p:sp>
        <p:nvSpPr>
          <p:cNvPr id="16" name="文本框 15"/>
          <p:cNvSpPr txBox="1"/>
          <p:nvPr/>
        </p:nvSpPr>
        <p:spPr>
          <a:xfrm>
            <a:off x="7068355" y="1535098"/>
            <a:ext cx="691215"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en-US" sz="2600" dirty="0">
                <a:latin typeface="+mn-lt"/>
                <a:sym typeface="+mn-ea"/>
              </a:rPr>
              <a:t>0</a:t>
            </a:r>
            <a:r>
              <a:rPr lang="en-US" altLang="zh-CN" sz="2600" dirty="0">
                <a:latin typeface="+mn-lt"/>
                <a:sym typeface="+mn-ea"/>
              </a:rPr>
              <a:t>~5</a:t>
            </a:r>
            <a:endParaRPr lang="en-US" altLang="en-US" sz="2600" dirty="0">
              <a:latin typeface="+mn-lt"/>
              <a:sym typeface="+mn-ea"/>
            </a:endParaRPr>
          </a:p>
        </p:txBody>
      </p:sp>
      <p:sp>
        <p:nvSpPr>
          <p:cNvPr id="25" name="文本框 24"/>
          <p:cNvSpPr txBox="1"/>
          <p:nvPr/>
        </p:nvSpPr>
        <p:spPr>
          <a:xfrm>
            <a:off x="3249119" y="1912562"/>
            <a:ext cx="351378"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600" dirty="0">
                <a:latin typeface="+mn-lt"/>
                <a:sym typeface="+mn-ea"/>
              </a:rPr>
              <a:t>2</a:t>
            </a:r>
            <a:endParaRPr lang="en-US" altLang="en-US" sz="2600" dirty="0">
              <a:latin typeface="+mn-lt"/>
              <a:sym typeface="+mn-ea"/>
            </a:endParaRPr>
          </a:p>
        </p:txBody>
      </p:sp>
      <p:sp>
        <p:nvSpPr>
          <p:cNvPr id="17" name="文本框 16"/>
          <p:cNvSpPr txBox="1"/>
          <p:nvPr/>
        </p:nvSpPr>
        <p:spPr>
          <a:xfrm>
            <a:off x="6266076" y="2333981"/>
            <a:ext cx="519694"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600" dirty="0">
                <a:latin typeface="+mn-lt"/>
                <a:sym typeface="+mn-ea"/>
              </a:rPr>
              <a:t>长</a:t>
            </a:r>
            <a:endParaRPr lang="en-US" altLang="en-US" sz="2600" dirty="0">
              <a:latin typeface="+mn-lt"/>
              <a:sym typeface="+mn-ea"/>
            </a:endParaRPr>
          </a:p>
        </p:txBody>
      </p:sp>
      <p:pic>
        <p:nvPicPr>
          <p:cNvPr id="2050" name="Picture 2"/>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16032" y="3293747"/>
            <a:ext cx="855968" cy="2608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5"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课堂训练</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165361" y="1421904"/>
            <a:ext cx="1490925" cy="556945"/>
            <a:chOff x="165361" y="1471332"/>
            <a:chExt cx="1490925" cy="556945"/>
          </a:xfrm>
        </p:grpSpPr>
        <p:sp>
          <p:nvSpPr>
            <p:cNvPr id="15" name="AutoShape 65"/>
            <p:cNvSpPr>
              <a:spLocks noChangeArrowheads="1"/>
            </p:cNvSpPr>
            <p:nvPr/>
          </p:nvSpPr>
          <p:spPr bwMode="auto">
            <a:xfrm>
              <a:off x="165361" y="1507520"/>
              <a:ext cx="1490443" cy="520757"/>
            </a:xfrm>
            <a:prstGeom prst="homePlate">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70">
                <a:solidFill>
                  <a:srgbClr val="000000"/>
                </a:solidFill>
              </a:endParaRPr>
            </a:p>
          </p:txBody>
        </p:sp>
        <p:sp>
          <p:nvSpPr>
            <p:cNvPr id="4" name="TextBox 3"/>
            <p:cNvSpPr txBox="1"/>
            <p:nvPr/>
          </p:nvSpPr>
          <p:spPr>
            <a:xfrm>
              <a:off x="191204" y="1471332"/>
              <a:ext cx="1465082" cy="523220"/>
            </a:xfrm>
            <a:prstGeom prst="rect">
              <a:avLst/>
            </a:prstGeom>
            <a:noFill/>
          </p:spPr>
          <p:txBody>
            <a:bodyPr wrap="square" rtlCol="0">
              <a:spAutoFit/>
            </a:bodyPr>
            <a:lstStyle/>
            <a:p>
              <a:r>
                <a:rPr lang="zh-CN" altLang="en-US" sz="2800" b="1" dirty="0">
                  <a:solidFill>
                    <a:schemeClr val="bg1"/>
                  </a:solidFill>
                  <a:latin typeface="黑体" panose="02010609060101010101" pitchFamily="2" charset="-122"/>
                  <a:ea typeface="黑体" panose="02010609060101010101" pitchFamily="2" charset="-122"/>
                </a:rPr>
                <a:t>知识点</a:t>
              </a:r>
              <a:r>
                <a:rPr lang="en-US" altLang="zh-CN" sz="2800" b="1" dirty="0">
                  <a:solidFill>
                    <a:schemeClr val="bg1"/>
                  </a:solidFill>
                  <a:latin typeface="黑体" panose="02010609060101010101" pitchFamily="2" charset="-122"/>
                  <a:ea typeface="黑体" panose="02010609060101010101" pitchFamily="2" charset="-122"/>
                </a:rPr>
                <a:t>2</a:t>
              </a:r>
              <a:endParaRPr lang="zh-CN" altLang="en-US" sz="2800" b="1" dirty="0">
                <a:solidFill>
                  <a:schemeClr val="bg1"/>
                </a:solidFill>
                <a:latin typeface="黑体" panose="02010609060101010101" pitchFamily="2" charset="-122"/>
                <a:ea typeface="黑体" panose="02010609060101010101" pitchFamily="2" charset="-122"/>
              </a:endParaRPr>
            </a:p>
          </p:txBody>
        </p:sp>
      </p:grpSp>
      <p:sp>
        <p:nvSpPr>
          <p:cNvPr id="5" name="TextBox 4"/>
          <p:cNvSpPr txBox="1"/>
          <p:nvPr/>
        </p:nvSpPr>
        <p:spPr>
          <a:xfrm>
            <a:off x="1668161" y="1482807"/>
            <a:ext cx="4893274" cy="523220"/>
          </a:xfrm>
          <a:prstGeom prst="rect">
            <a:avLst/>
          </a:prstGeom>
          <a:noFill/>
        </p:spPr>
        <p:txBody>
          <a:bodyPr wrap="square" rtlCol="0">
            <a:spAutoFit/>
          </a:bodyPr>
          <a:lstStyle/>
          <a:p>
            <a:r>
              <a:rPr lang="zh-CN" altLang="en-US" sz="2800" b="1" dirty="0">
                <a:solidFill>
                  <a:srgbClr val="2E75B6"/>
                </a:solidFill>
              </a:rPr>
              <a:t>用图表示力</a:t>
            </a:r>
          </a:p>
        </p:txBody>
      </p:sp>
      <p:sp>
        <p:nvSpPr>
          <p:cNvPr id="28" name="文本占位符 2"/>
          <p:cNvSpPr txBox="1"/>
          <p:nvPr/>
        </p:nvSpPr>
        <p:spPr>
          <a:xfrm>
            <a:off x="432485" y="2006027"/>
            <a:ext cx="8611654" cy="44452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4.</a:t>
            </a:r>
            <a:r>
              <a:rPr lang="zh-CN" altLang="zh-CN" dirty="0"/>
              <a:t>如图</a:t>
            </a:r>
            <a:r>
              <a:rPr lang="en-US" altLang="zh-CN" dirty="0"/>
              <a:t>6.2</a:t>
            </a:r>
            <a:r>
              <a:rPr lang="zh-CN" altLang="zh-CN" dirty="0"/>
              <a:t>－</a:t>
            </a:r>
            <a:r>
              <a:rPr lang="en-US" altLang="zh-CN" dirty="0"/>
              <a:t>2</a:t>
            </a:r>
            <a:r>
              <a:rPr lang="zh-CN" altLang="zh-CN" dirty="0"/>
              <a:t>所示，让一条薄钢条的一端固定，现分别用不同的力去推它，使它发生如图中</a:t>
            </a:r>
            <a:r>
              <a:rPr lang="en-US" altLang="zh-CN" dirty="0"/>
              <a:t>A</a:t>
            </a:r>
            <a:r>
              <a:rPr lang="zh-CN" altLang="zh-CN" dirty="0"/>
              <a:t>、</a:t>
            </a:r>
            <a:r>
              <a:rPr lang="en-US" altLang="zh-CN" dirty="0"/>
              <a:t>B</a:t>
            </a:r>
            <a:r>
              <a:rPr lang="zh-CN" altLang="zh-CN" dirty="0"/>
              <a:t>、</a:t>
            </a:r>
            <a:r>
              <a:rPr lang="en-US" altLang="zh-CN" dirty="0"/>
              <a:t>C</a:t>
            </a:r>
            <a:r>
              <a:rPr lang="zh-CN" altLang="zh-CN" dirty="0"/>
              <a:t>、</a:t>
            </a:r>
            <a:r>
              <a:rPr lang="en-US" altLang="zh-CN" dirty="0"/>
              <a:t>D</a:t>
            </a:r>
            <a:r>
              <a:rPr lang="zh-CN" altLang="zh-CN" dirty="0"/>
              <a:t>所示的形变，如果力</a:t>
            </a:r>
            <a:r>
              <a:rPr lang="en-US" altLang="zh-CN" i="1" dirty="0"/>
              <a:t>F</a:t>
            </a:r>
            <a:r>
              <a:rPr lang="en-US" altLang="zh-CN" baseline="-25000" dirty="0"/>
              <a:t>1</a:t>
            </a:r>
            <a:r>
              <a:rPr lang="zh-CN" altLang="zh-CN" dirty="0"/>
              <a:t>＞</a:t>
            </a:r>
            <a:r>
              <a:rPr lang="en-US" altLang="zh-CN" i="1" dirty="0"/>
              <a:t>F</a:t>
            </a:r>
            <a:r>
              <a:rPr lang="en-US" altLang="zh-CN" baseline="-25000" dirty="0"/>
              <a:t>2</a:t>
            </a:r>
            <a:r>
              <a:rPr lang="zh-CN" altLang="zh-CN" dirty="0"/>
              <a:t>＝</a:t>
            </a:r>
            <a:r>
              <a:rPr lang="en-US" altLang="zh-CN" i="1" dirty="0"/>
              <a:t>F</a:t>
            </a:r>
            <a:r>
              <a:rPr lang="en-US" altLang="zh-CN" baseline="-25000" dirty="0"/>
              <a:t>3</a:t>
            </a:r>
            <a:r>
              <a:rPr lang="zh-CN" altLang="zh-CN" dirty="0"/>
              <a:t>＝</a:t>
            </a:r>
            <a:r>
              <a:rPr lang="en-US" altLang="zh-CN" i="1" dirty="0"/>
              <a:t>F</a:t>
            </a:r>
            <a:r>
              <a:rPr lang="en-US" altLang="zh-CN" baseline="-25000" dirty="0"/>
              <a:t>4</a:t>
            </a:r>
            <a:r>
              <a:rPr lang="zh-CN" altLang="zh-CN" dirty="0"/>
              <a:t>，那么：</a:t>
            </a:r>
            <a:endParaRPr lang="en-US" altLang="zh-CN" dirty="0"/>
          </a:p>
          <a:p>
            <a:endParaRPr lang="en-US" altLang="zh-CN" dirty="0"/>
          </a:p>
          <a:p>
            <a:endParaRPr lang="en-US" altLang="zh-CN" dirty="0"/>
          </a:p>
          <a:p>
            <a:endParaRPr lang="en-US" altLang="zh-CN" dirty="0"/>
          </a:p>
          <a:p>
            <a:pPr marL="0" indent="0">
              <a:buNone/>
            </a:pPr>
            <a:r>
              <a:rPr lang="en-US" altLang="zh-CN" dirty="0"/>
              <a:t>(1)</a:t>
            </a:r>
            <a:r>
              <a:rPr lang="zh-CN" altLang="zh-CN" dirty="0"/>
              <a:t>能说明力的作用效果与力的大小有关是</a:t>
            </a:r>
            <a:r>
              <a:rPr lang="en-US" altLang="zh-CN" u="sng" dirty="0"/>
              <a:t>  </a:t>
            </a:r>
            <a:r>
              <a:rPr lang="zh-CN" altLang="zh-CN" u="sng" dirty="0"/>
              <a:t>　</a:t>
            </a:r>
            <a:r>
              <a:rPr lang="zh-CN" altLang="zh-CN" dirty="0"/>
              <a:t>、</a:t>
            </a:r>
            <a:r>
              <a:rPr lang="zh-CN" altLang="zh-CN" u="sng" dirty="0"/>
              <a:t>　</a:t>
            </a:r>
            <a:r>
              <a:rPr lang="en-US" altLang="zh-CN" u="sng" dirty="0"/>
              <a:t>  </a:t>
            </a:r>
            <a:r>
              <a:rPr lang="zh-CN" altLang="zh-CN" dirty="0"/>
              <a:t>。</a:t>
            </a:r>
          </a:p>
          <a:p>
            <a:pPr marL="0" indent="0">
              <a:buNone/>
            </a:pPr>
            <a:r>
              <a:rPr lang="en-US" altLang="zh-CN" dirty="0"/>
              <a:t>(2)</a:t>
            </a:r>
            <a:r>
              <a:rPr lang="zh-CN" altLang="zh-CN" dirty="0"/>
              <a:t>能说明力的作用效果与力的方向有关的是</a:t>
            </a:r>
            <a:r>
              <a:rPr lang="en-US" altLang="zh-CN" u="sng" dirty="0"/>
              <a:t> </a:t>
            </a:r>
            <a:r>
              <a:rPr lang="zh-CN" altLang="zh-CN" u="sng" dirty="0"/>
              <a:t>　</a:t>
            </a:r>
            <a:r>
              <a:rPr lang="zh-CN" altLang="zh-CN" dirty="0"/>
              <a:t>、</a:t>
            </a:r>
            <a:r>
              <a:rPr lang="zh-CN" altLang="zh-CN" u="sng" dirty="0"/>
              <a:t>　</a:t>
            </a:r>
            <a:r>
              <a:rPr lang="zh-CN" altLang="zh-CN" dirty="0"/>
              <a:t>。</a:t>
            </a:r>
          </a:p>
          <a:p>
            <a:pPr marL="0" indent="0">
              <a:buNone/>
            </a:pPr>
            <a:r>
              <a:rPr lang="en-US" altLang="zh-CN" dirty="0"/>
              <a:t>(3)</a:t>
            </a:r>
            <a:r>
              <a:rPr lang="zh-CN" altLang="zh-CN" dirty="0"/>
              <a:t>能说明力的作用效果与力的作用点有关的是</a:t>
            </a:r>
            <a:r>
              <a:rPr lang="zh-CN" altLang="zh-CN" u="sng" dirty="0"/>
              <a:t>　</a:t>
            </a:r>
            <a:r>
              <a:rPr lang="zh-CN" altLang="zh-CN" dirty="0"/>
              <a:t>、</a:t>
            </a:r>
            <a:r>
              <a:rPr lang="zh-CN" altLang="zh-CN" u="sng" dirty="0"/>
              <a:t>　</a:t>
            </a:r>
            <a:r>
              <a:rPr lang="zh-CN" altLang="zh-CN" dirty="0"/>
              <a:t>。</a:t>
            </a:r>
          </a:p>
          <a:p>
            <a:pPr marL="0" indent="0">
              <a:buNone/>
            </a:pPr>
            <a:endParaRPr lang="zh-CN" altLang="zh-CN" dirty="0"/>
          </a:p>
          <a:p>
            <a:pPr marL="0" indent="0">
              <a:lnSpc>
                <a:spcPct val="100000"/>
              </a:lnSpc>
              <a:spcBef>
                <a:spcPts val="0"/>
              </a:spcBef>
              <a:buNone/>
            </a:pPr>
            <a:endParaRPr lang="zh-CN" altLang="zh-CN" dirty="0"/>
          </a:p>
        </p:txBody>
      </p:sp>
      <p:sp>
        <p:nvSpPr>
          <p:cNvPr id="18" name="文本框 17"/>
          <p:cNvSpPr txBox="1"/>
          <p:nvPr/>
        </p:nvSpPr>
        <p:spPr>
          <a:xfrm>
            <a:off x="7058420" y="4758975"/>
            <a:ext cx="444352"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en-US" sz="2800" dirty="0">
                <a:latin typeface="+mn-lt"/>
                <a:sym typeface="+mn-ea"/>
              </a:rPr>
              <a:t>A</a:t>
            </a:r>
          </a:p>
        </p:txBody>
      </p:sp>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075" y="3320338"/>
            <a:ext cx="2225029" cy="1558814"/>
          </a:xfrm>
          <a:prstGeom prst="rect">
            <a:avLst/>
          </a:prstGeom>
        </p:spPr>
      </p:pic>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0692" y="3230953"/>
            <a:ext cx="2092941" cy="1649810"/>
          </a:xfrm>
          <a:prstGeom prst="rect">
            <a:avLst/>
          </a:prstGeom>
        </p:spPr>
      </p:pic>
      <p:pic>
        <p:nvPicPr>
          <p:cNvPr id="13" name="图片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3646" y="3230953"/>
            <a:ext cx="2050182" cy="1649810"/>
          </a:xfrm>
          <a:prstGeom prst="rect">
            <a:avLst/>
          </a:prstGeom>
        </p:spPr>
      </p:pic>
      <p:pic>
        <p:nvPicPr>
          <p:cNvPr id="16" name="图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07665" y="3133462"/>
            <a:ext cx="1784434" cy="1616091"/>
          </a:xfrm>
          <a:prstGeom prst="rect">
            <a:avLst/>
          </a:prstGeom>
        </p:spPr>
      </p:pic>
      <p:sp>
        <p:nvSpPr>
          <p:cNvPr id="26" name="文本框 25"/>
          <p:cNvSpPr txBox="1"/>
          <p:nvPr/>
        </p:nvSpPr>
        <p:spPr>
          <a:xfrm>
            <a:off x="7899882" y="4776731"/>
            <a:ext cx="423514"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en-US" sz="2800" dirty="0">
                <a:latin typeface="+mn-lt"/>
                <a:sym typeface="+mn-ea"/>
              </a:rPr>
              <a:t>B</a:t>
            </a:r>
          </a:p>
        </p:txBody>
      </p:sp>
      <p:sp>
        <p:nvSpPr>
          <p:cNvPr id="27" name="文本框 26"/>
          <p:cNvSpPr txBox="1"/>
          <p:nvPr/>
        </p:nvSpPr>
        <p:spPr>
          <a:xfrm>
            <a:off x="7347255" y="5269032"/>
            <a:ext cx="423514"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en-US" sz="2800" dirty="0">
                <a:latin typeface="+mn-lt"/>
                <a:sym typeface="+mn-ea"/>
              </a:rPr>
              <a:t>B</a:t>
            </a:r>
          </a:p>
        </p:txBody>
      </p:sp>
      <p:sp>
        <p:nvSpPr>
          <p:cNvPr id="29" name="文本框 28"/>
          <p:cNvSpPr txBox="1"/>
          <p:nvPr/>
        </p:nvSpPr>
        <p:spPr>
          <a:xfrm>
            <a:off x="8000065" y="5261811"/>
            <a:ext cx="444352"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800" dirty="0">
                <a:latin typeface="+mn-lt"/>
                <a:sym typeface="+mn-ea"/>
              </a:rPr>
              <a:t>C</a:t>
            </a:r>
            <a:endParaRPr lang="en-US" altLang="en-US" sz="2800" dirty="0">
              <a:latin typeface="+mn-lt"/>
              <a:sym typeface="+mn-ea"/>
            </a:endParaRPr>
          </a:p>
        </p:txBody>
      </p:sp>
      <p:sp>
        <p:nvSpPr>
          <p:cNvPr id="30" name="文本框 29"/>
          <p:cNvSpPr txBox="1"/>
          <p:nvPr/>
        </p:nvSpPr>
        <p:spPr>
          <a:xfrm>
            <a:off x="7640276" y="5794453"/>
            <a:ext cx="423514"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en-US" sz="2800" dirty="0">
                <a:latin typeface="+mn-lt"/>
                <a:sym typeface="+mn-ea"/>
              </a:rPr>
              <a:t>B</a:t>
            </a:r>
          </a:p>
        </p:txBody>
      </p:sp>
      <p:sp>
        <p:nvSpPr>
          <p:cNvPr id="31" name="文本框 30"/>
          <p:cNvSpPr txBox="1"/>
          <p:nvPr/>
        </p:nvSpPr>
        <p:spPr>
          <a:xfrm>
            <a:off x="8347747" y="5820156"/>
            <a:ext cx="444352"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en-US" sz="2800" dirty="0">
                <a:latin typeface="+mn-lt"/>
                <a:sym typeface="+mn-ea"/>
              </a:rPr>
              <a:t>D</a:t>
            </a: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additive="base">
                                        <p:cTn id="21" dur="500" fill="hold"/>
                                        <p:tgtEl>
                                          <p:spTgt spid="29"/>
                                        </p:tgtEl>
                                        <p:attrNameLst>
                                          <p:attrName>ppt_x</p:attrName>
                                        </p:attrNameLst>
                                      </p:cBhvr>
                                      <p:tavLst>
                                        <p:tav tm="0">
                                          <p:val>
                                            <p:strVal val="#ppt_x"/>
                                          </p:val>
                                        </p:tav>
                                        <p:tav tm="100000">
                                          <p:val>
                                            <p:strVal val="#ppt_x"/>
                                          </p:val>
                                        </p:tav>
                                      </p:tavLst>
                                    </p:anim>
                                    <p:anim calcmode="lin" valueType="num">
                                      <p:cBhvr additive="base">
                                        <p:cTn id="2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6" grpId="0"/>
      <p:bldP spid="27" grpId="0"/>
      <p:bldP spid="29" grpId="0"/>
      <p:bldP spid="30" grpId="0"/>
      <p:bldP spid="31"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1希望你喜爱物理">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1.1希望你喜爱物理">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1142</Words>
  <Application>Microsoft Office PowerPoint</Application>
  <PresentationFormat>全屏显示(4:3)</PresentationFormat>
  <Paragraphs>185</Paragraphs>
  <Slides>23</Slides>
  <Notes>1</Notes>
  <HiddenSlides>0</HiddenSlides>
  <MMClips>0</MMClips>
  <ScaleCrop>false</ScaleCrop>
  <HeadingPairs>
    <vt:vector size="4" baseType="variant">
      <vt:variant>
        <vt:lpstr>主题</vt:lpstr>
      </vt:variant>
      <vt:variant>
        <vt:i4>3</vt:i4>
      </vt:variant>
      <vt:variant>
        <vt:lpstr>幻灯片标题</vt:lpstr>
      </vt:variant>
      <vt:variant>
        <vt:i4>23</vt:i4>
      </vt:variant>
    </vt:vector>
  </HeadingPairs>
  <TitlesOfParts>
    <vt:vector size="26" baseType="lpstr">
      <vt:lpstr>Office 主题</vt:lpstr>
      <vt:lpstr>1.1希望你喜爱物理</vt:lpstr>
      <vt:lpstr>1_1.1希望你喜爱物理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dcterms:created xsi:type="dcterms:W3CDTF">2018-06-13T02:01:00Z</dcterms:created>
  <dcterms:modified xsi:type="dcterms:W3CDTF">2020-04-09T03:05:00Z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2052-11.1.0.9513</vt:lpwstr>
  </property>
</Properties>
</file>