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9.docx"/><Relationship Id="rId3" Type="http://schemas.openxmlformats.org/officeDocument/2006/relationships/slide" Target="slide2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slide" Target="slide10.xml"/><Relationship Id="rId5" Type="http://schemas.openxmlformats.org/officeDocument/2006/relationships/slide" Target="slide6.xml"/><Relationship Id="rId4" Type="http://schemas.openxmlformats.org/officeDocument/2006/relationships/slide" Target="slide3.xml"/><Relationship Id="rId9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0.docx"/><Relationship Id="rId3" Type="http://schemas.openxmlformats.org/officeDocument/2006/relationships/slide" Target="slide2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slide" Target="slide10.xml"/><Relationship Id="rId5" Type="http://schemas.openxmlformats.org/officeDocument/2006/relationships/slide" Target="slide6.xml"/><Relationship Id="rId4" Type="http://schemas.openxmlformats.org/officeDocument/2006/relationships/slide" Target="slide3.xml"/><Relationship Id="rId9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.docx"/><Relationship Id="rId3" Type="http://schemas.openxmlformats.org/officeDocument/2006/relationships/slide" Target="slide2.xml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2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slide" Target="slide10.xml"/><Relationship Id="rId11" Type="http://schemas.openxmlformats.org/officeDocument/2006/relationships/package" Target="../embeddings/Microsoft_Word___12.docx"/><Relationship Id="rId5" Type="http://schemas.openxmlformats.org/officeDocument/2006/relationships/slide" Target="slide6.xml"/><Relationship Id="rId10" Type="http://schemas.openxmlformats.org/officeDocument/2006/relationships/oleObject" Target="../embeddings/oleObject12.bin"/><Relationship Id="rId4" Type="http://schemas.openxmlformats.org/officeDocument/2006/relationships/slide" Target="slide3.xml"/><Relationship Id="rId9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3" Type="http://schemas.openxmlformats.org/officeDocument/2006/relationships/slide" Target="slide2.xml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slide" Target="slide10.xml"/><Relationship Id="rId5" Type="http://schemas.openxmlformats.org/officeDocument/2006/relationships/slide" Target="slide6.xml"/><Relationship Id="rId4" Type="http://schemas.openxmlformats.org/officeDocument/2006/relationships/slide" Target="slide3.xml"/><Relationship Id="rId9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4.docx"/><Relationship Id="rId3" Type="http://schemas.openxmlformats.org/officeDocument/2006/relationships/slide" Target="slide2.xml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6" Type="http://schemas.openxmlformats.org/officeDocument/2006/relationships/slide" Target="slide10.xml"/><Relationship Id="rId5" Type="http://schemas.openxmlformats.org/officeDocument/2006/relationships/slide" Target="slide6.xml"/><Relationship Id="rId4" Type="http://schemas.openxmlformats.org/officeDocument/2006/relationships/slide" Target="slide3.xml"/><Relationship Id="rId9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slide" Target="slide15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6" Type="http://schemas.openxmlformats.org/officeDocument/2006/relationships/slide" Target="slide27.xml"/><Relationship Id="rId5" Type="http://schemas.openxmlformats.org/officeDocument/2006/relationships/slide" Target="slide22.xml"/><Relationship Id="rId10" Type="http://schemas.openxmlformats.org/officeDocument/2006/relationships/image" Target="../media/image15.emf"/><Relationship Id="rId4" Type="http://schemas.openxmlformats.org/officeDocument/2006/relationships/slide" Target="slide18.xml"/><Relationship Id="rId9" Type="http://schemas.openxmlformats.org/officeDocument/2006/relationships/package" Target="../embeddings/Microsoft_Word___15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1.xml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slide" Target="slide15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6" Type="http://schemas.openxmlformats.org/officeDocument/2006/relationships/slide" Target="slide27.xml"/><Relationship Id="rId5" Type="http://schemas.openxmlformats.org/officeDocument/2006/relationships/slide" Target="slide22.xml"/><Relationship Id="rId10" Type="http://schemas.openxmlformats.org/officeDocument/2006/relationships/image" Target="../media/image16.emf"/><Relationship Id="rId4" Type="http://schemas.openxmlformats.org/officeDocument/2006/relationships/slide" Target="slide18.xml"/><Relationship Id="rId9" Type="http://schemas.openxmlformats.org/officeDocument/2006/relationships/package" Target="../embeddings/Microsoft_Word___16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1.xml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1.xml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.docx"/><Relationship Id="rId3" Type="http://schemas.openxmlformats.org/officeDocument/2006/relationships/slide" Target="slide2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slide" Target="slide10.xml"/><Relationship Id="rId5" Type="http://schemas.openxmlformats.org/officeDocument/2006/relationships/slide" Target="slide6.xml"/><Relationship Id="rId4" Type="http://schemas.openxmlformats.org/officeDocument/2006/relationships/slide" Target="slide3.xml"/><Relationship Id="rId9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slide" Target="slide15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6" Type="http://schemas.openxmlformats.org/officeDocument/2006/relationships/slide" Target="slide27.xml"/><Relationship Id="rId5" Type="http://schemas.openxmlformats.org/officeDocument/2006/relationships/slide" Target="slide22.xml"/><Relationship Id="rId10" Type="http://schemas.openxmlformats.org/officeDocument/2006/relationships/image" Target="../media/image17.emf"/><Relationship Id="rId4" Type="http://schemas.openxmlformats.org/officeDocument/2006/relationships/slide" Target="slide18.xml"/><Relationship Id="rId9" Type="http://schemas.openxmlformats.org/officeDocument/2006/relationships/package" Target="../embeddings/Microsoft_Word___17.docx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slide" Target="slide15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6" Type="http://schemas.openxmlformats.org/officeDocument/2006/relationships/slide" Target="slide27.xml"/><Relationship Id="rId5" Type="http://schemas.openxmlformats.org/officeDocument/2006/relationships/slide" Target="slide22.xml"/><Relationship Id="rId10" Type="http://schemas.openxmlformats.org/officeDocument/2006/relationships/image" Target="../media/image18.emf"/><Relationship Id="rId4" Type="http://schemas.openxmlformats.org/officeDocument/2006/relationships/slide" Target="slide18.xml"/><Relationship Id="rId9" Type="http://schemas.openxmlformats.org/officeDocument/2006/relationships/package" Target="../embeddings/Microsoft_Word___18.docx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slide" Target="slide15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6" Type="http://schemas.openxmlformats.org/officeDocument/2006/relationships/slide" Target="slide27.xml"/><Relationship Id="rId5" Type="http://schemas.openxmlformats.org/officeDocument/2006/relationships/slide" Target="slide22.xml"/><Relationship Id="rId10" Type="http://schemas.openxmlformats.org/officeDocument/2006/relationships/image" Target="../media/image19.emf"/><Relationship Id="rId4" Type="http://schemas.openxmlformats.org/officeDocument/2006/relationships/slide" Target="slide18.xml"/><Relationship Id="rId9" Type="http://schemas.openxmlformats.org/officeDocument/2006/relationships/package" Target="../embeddings/Microsoft_Word___19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1.xml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1.xml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slide" Target="slide15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9.vml"/><Relationship Id="rId6" Type="http://schemas.openxmlformats.org/officeDocument/2006/relationships/slide" Target="slide27.xml"/><Relationship Id="rId5" Type="http://schemas.openxmlformats.org/officeDocument/2006/relationships/slide" Target="slide22.xml"/><Relationship Id="rId10" Type="http://schemas.openxmlformats.org/officeDocument/2006/relationships/image" Target="../media/image20.emf"/><Relationship Id="rId4" Type="http://schemas.openxmlformats.org/officeDocument/2006/relationships/slide" Target="slide18.xml"/><Relationship Id="rId9" Type="http://schemas.openxmlformats.org/officeDocument/2006/relationships/package" Target="../embeddings/Microsoft_Word___20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1.xml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slide" Target="slide15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0.vml"/><Relationship Id="rId6" Type="http://schemas.openxmlformats.org/officeDocument/2006/relationships/slide" Target="slide27.xml"/><Relationship Id="rId5" Type="http://schemas.openxmlformats.org/officeDocument/2006/relationships/slide" Target="slide22.xml"/><Relationship Id="rId10" Type="http://schemas.openxmlformats.org/officeDocument/2006/relationships/image" Target="../media/image21.emf"/><Relationship Id="rId4" Type="http://schemas.openxmlformats.org/officeDocument/2006/relationships/slide" Target="slide18.xml"/><Relationship Id="rId9" Type="http://schemas.openxmlformats.org/officeDocument/2006/relationships/package" Target="../embeddings/Microsoft_Word___21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1.xml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slide" Target="slide15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1.vml"/><Relationship Id="rId6" Type="http://schemas.openxmlformats.org/officeDocument/2006/relationships/slide" Target="slide27.xml"/><Relationship Id="rId5" Type="http://schemas.openxmlformats.org/officeDocument/2006/relationships/slide" Target="slide22.xml"/><Relationship Id="rId10" Type="http://schemas.openxmlformats.org/officeDocument/2006/relationships/image" Target="../media/image22.emf"/><Relationship Id="rId4" Type="http://schemas.openxmlformats.org/officeDocument/2006/relationships/slide" Target="slide18.xml"/><Relationship Id="rId9" Type="http://schemas.openxmlformats.org/officeDocument/2006/relationships/package" Target="../embeddings/Microsoft_Word___22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3" Type="http://schemas.openxmlformats.org/officeDocument/2006/relationships/slide" Target="slide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slide" Target="slide10.xml"/><Relationship Id="rId5" Type="http://schemas.openxmlformats.org/officeDocument/2006/relationships/slide" Target="slide6.xml"/><Relationship Id="rId4" Type="http://schemas.openxmlformats.org/officeDocument/2006/relationships/slide" Target="slide3.xml"/><Relationship Id="rId9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slide" Target="slide15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2.vml"/><Relationship Id="rId6" Type="http://schemas.openxmlformats.org/officeDocument/2006/relationships/slide" Target="slide27.xml"/><Relationship Id="rId5" Type="http://schemas.openxmlformats.org/officeDocument/2006/relationships/slide" Target="slide22.xml"/><Relationship Id="rId10" Type="http://schemas.openxmlformats.org/officeDocument/2006/relationships/image" Target="../media/image23.emf"/><Relationship Id="rId4" Type="http://schemas.openxmlformats.org/officeDocument/2006/relationships/slide" Target="slide18.xml"/><Relationship Id="rId9" Type="http://schemas.openxmlformats.org/officeDocument/2006/relationships/package" Target="../embeddings/Microsoft_Word___23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1.xml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1.xml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1.xml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7" Type="http://schemas.openxmlformats.org/officeDocument/2006/relationships/image" Target="../media/image2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3.vml"/><Relationship Id="rId6" Type="http://schemas.openxmlformats.org/officeDocument/2006/relationships/package" Target="../embeddings/Microsoft_Word___24.docx"/><Relationship Id="rId5" Type="http://schemas.openxmlformats.org/officeDocument/2006/relationships/oleObject" Target="../embeddings/oleObject24.bin"/><Relationship Id="rId4" Type="http://schemas.openxmlformats.org/officeDocument/2006/relationships/slide" Target="slide4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7" Type="http://schemas.openxmlformats.org/officeDocument/2006/relationships/image" Target="../media/image25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4.vml"/><Relationship Id="rId6" Type="http://schemas.openxmlformats.org/officeDocument/2006/relationships/package" Target="../embeddings/Microsoft_Word___25.docx"/><Relationship Id="rId5" Type="http://schemas.openxmlformats.org/officeDocument/2006/relationships/oleObject" Target="../embeddings/oleObject25.bin"/><Relationship Id="rId4" Type="http://schemas.openxmlformats.org/officeDocument/2006/relationships/slide" Target="slide4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7" Type="http://schemas.openxmlformats.org/officeDocument/2006/relationships/image" Target="../media/image26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5.vml"/><Relationship Id="rId6" Type="http://schemas.openxmlformats.org/officeDocument/2006/relationships/package" Target="../embeddings/Microsoft_Word___26.docx"/><Relationship Id="rId5" Type="http://schemas.openxmlformats.org/officeDocument/2006/relationships/oleObject" Target="../embeddings/oleObject26.bin"/><Relationship Id="rId4" Type="http://schemas.openxmlformats.org/officeDocument/2006/relationships/slide" Target="slide4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7" Type="http://schemas.openxmlformats.org/officeDocument/2006/relationships/image" Target="../media/image27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6.vml"/><Relationship Id="rId6" Type="http://schemas.openxmlformats.org/officeDocument/2006/relationships/package" Target="../embeddings/Microsoft_Word___27.docx"/><Relationship Id="rId5" Type="http://schemas.openxmlformats.org/officeDocument/2006/relationships/oleObject" Target="../embeddings/oleObject27.bin"/><Relationship Id="rId4" Type="http://schemas.openxmlformats.org/officeDocument/2006/relationships/slide" Target="slide4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7" Type="http://schemas.openxmlformats.org/officeDocument/2006/relationships/image" Target="../media/image28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7.vml"/><Relationship Id="rId6" Type="http://schemas.openxmlformats.org/officeDocument/2006/relationships/package" Target="../embeddings/Microsoft_Word___28.docx"/><Relationship Id="rId5" Type="http://schemas.openxmlformats.org/officeDocument/2006/relationships/oleObject" Target="../embeddings/oleObject28.bin"/><Relationship Id="rId4" Type="http://schemas.openxmlformats.org/officeDocument/2006/relationships/slide" Target="slide4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7" Type="http://schemas.openxmlformats.org/officeDocument/2006/relationships/image" Target="../media/image2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8.vml"/><Relationship Id="rId6" Type="http://schemas.openxmlformats.org/officeDocument/2006/relationships/package" Target="../embeddings/Microsoft_Word___29.docx"/><Relationship Id="rId5" Type="http://schemas.openxmlformats.org/officeDocument/2006/relationships/oleObject" Target="../embeddings/oleObject29.bin"/><Relationship Id="rId4" Type="http://schemas.openxmlformats.org/officeDocument/2006/relationships/slide" Target="slide4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.docx"/><Relationship Id="rId3" Type="http://schemas.openxmlformats.org/officeDocument/2006/relationships/slide" Target="slide2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slide" Target="slide10.xml"/><Relationship Id="rId5" Type="http://schemas.openxmlformats.org/officeDocument/2006/relationships/slide" Target="slide6.xml"/><Relationship Id="rId4" Type="http://schemas.openxmlformats.org/officeDocument/2006/relationships/slide" Target="slide3.xml"/><Relationship Id="rId9" Type="http://schemas.openxmlformats.org/officeDocument/2006/relationships/image" Target="../media/image3.em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slide" Target="slide34.xml"/><Relationship Id="rId7" Type="http://schemas.openxmlformats.org/officeDocument/2006/relationships/image" Target="../media/image3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9.vml"/><Relationship Id="rId6" Type="http://schemas.openxmlformats.org/officeDocument/2006/relationships/package" Target="../embeddings/Microsoft_Word___30.docx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31.emf"/><Relationship Id="rId4" Type="http://schemas.openxmlformats.org/officeDocument/2006/relationships/slide" Target="slide42.xml"/><Relationship Id="rId9" Type="http://schemas.openxmlformats.org/officeDocument/2006/relationships/package" Target="../embeddings/Microsoft_Word___31.docx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7" Type="http://schemas.openxmlformats.org/officeDocument/2006/relationships/image" Target="../media/image3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0.vml"/><Relationship Id="rId6" Type="http://schemas.openxmlformats.org/officeDocument/2006/relationships/package" Target="../embeddings/Microsoft_Word___32.docx"/><Relationship Id="rId5" Type="http://schemas.openxmlformats.org/officeDocument/2006/relationships/oleObject" Target="../embeddings/oleObject32.bin"/><Relationship Id="rId4" Type="http://schemas.openxmlformats.org/officeDocument/2006/relationships/slide" Target="slide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7" Type="http://schemas.openxmlformats.org/officeDocument/2006/relationships/image" Target="../media/image33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1.vml"/><Relationship Id="rId6" Type="http://schemas.openxmlformats.org/officeDocument/2006/relationships/package" Target="../embeddings/Microsoft_Word___33.docx"/><Relationship Id="rId5" Type="http://schemas.openxmlformats.org/officeDocument/2006/relationships/oleObject" Target="../embeddings/oleObject33.bin"/><Relationship Id="rId4" Type="http://schemas.openxmlformats.org/officeDocument/2006/relationships/slide" Target="slide4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7" Type="http://schemas.openxmlformats.org/officeDocument/2006/relationships/image" Target="../media/image3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2.vml"/><Relationship Id="rId6" Type="http://schemas.openxmlformats.org/officeDocument/2006/relationships/package" Target="../embeddings/Microsoft_Word___34.docx"/><Relationship Id="rId5" Type="http://schemas.openxmlformats.org/officeDocument/2006/relationships/oleObject" Target="../embeddings/oleObject34.bin"/><Relationship Id="rId4" Type="http://schemas.openxmlformats.org/officeDocument/2006/relationships/slide" Target="slide4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7" Type="http://schemas.openxmlformats.org/officeDocument/2006/relationships/image" Target="../media/image35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3.vml"/><Relationship Id="rId6" Type="http://schemas.openxmlformats.org/officeDocument/2006/relationships/package" Target="../embeddings/Microsoft_Word___35.docx"/><Relationship Id="rId5" Type="http://schemas.openxmlformats.org/officeDocument/2006/relationships/oleObject" Target="../embeddings/oleObject35.bin"/><Relationship Id="rId4" Type="http://schemas.openxmlformats.org/officeDocument/2006/relationships/slide" Target="slide4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13" Type="http://schemas.openxmlformats.org/officeDocument/2006/relationships/image" Target="../media/image38.emf"/><Relationship Id="rId3" Type="http://schemas.openxmlformats.org/officeDocument/2006/relationships/slide" Target="slide34.xml"/><Relationship Id="rId7" Type="http://schemas.openxmlformats.org/officeDocument/2006/relationships/image" Target="../media/image36.emf"/><Relationship Id="rId12" Type="http://schemas.openxmlformats.org/officeDocument/2006/relationships/package" Target="../embeddings/Microsoft_Word___3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4.vml"/><Relationship Id="rId6" Type="http://schemas.openxmlformats.org/officeDocument/2006/relationships/package" Target="../embeddings/Microsoft_Word___36.docx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6.bin"/><Relationship Id="rId10" Type="http://schemas.openxmlformats.org/officeDocument/2006/relationships/image" Target="../media/image37.emf"/><Relationship Id="rId4" Type="http://schemas.openxmlformats.org/officeDocument/2006/relationships/slide" Target="slide42.xml"/><Relationship Id="rId9" Type="http://schemas.openxmlformats.org/officeDocument/2006/relationships/package" Target="../embeddings/Microsoft_Word___37.docx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7" Type="http://schemas.openxmlformats.org/officeDocument/2006/relationships/image" Target="../media/image3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5.vml"/><Relationship Id="rId6" Type="http://schemas.openxmlformats.org/officeDocument/2006/relationships/package" Target="../embeddings/Microsoft_Word___39.docx"/><Relationship Id="rId5" Type="http://schemas.openxmlformats.org/officeDocument/2006/relationships/oleObject" Target="../embeddings/oleObject39.bin"/><Relationship Id="rId4" Type="http://schemas.openxmlformats.org/officeDocument/2006/relationships/slide" Target="slide4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.docx"/><Relationship Id="rId3" Type="http://schemas.openxmlformats.org/officeDocument/2006/relationships/slide" Target="slide2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10.xml"/><Relationship Id="rId5" Type="http://schemas.openxmlformats.org/officeDocument/2006/relationships/slide" Target="slide6.xml"/><Relationship Id="rId4" Type="http://schemas.openxmlformats.org/officeDocument/2006/relationships/slide" Target="slide3.xml"/><Relationship Id="rId9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3" Type="http://schemas.openxmlformats.org/officeDocument/2006/relationships/slide" Target="slide2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slide" Target="slide10.xml"/><Relationship Id="rId5" Type="http://schemas.openxmlformats.org/officeDocument/2006/relationships/slide" Target="slide6.xml"/><Relationship Id="rId4" Type="http://schemas.openxmlformats.org/officeDocument/2006/relationships/slide" Target="slide3.xml"/><Relationship Id="rId9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6.docx"/><Relationship Id="rId3" Type="http://schemas.openxmlformats.org/officeDocument/2006/relationships/slide" Target="slide2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slide" Target="slide10.xml"/><Relationship Id="rId5" Type="http://schemas.openxmlformats.org/officeDocument/2006/relationships/slide" Target="slide6.xml"/><Relationship Id="rId4" Type="http://schemas.openxmlformats.org/officeDocument/2006/relationships/slide" Target="slide3.xml"/><Relationship Id="rId9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7.docx"/><Relationship Id="rId3" Type="http://schemas.openxmlformats.org/officeDocument/2006/relationships/slide" Target="slide2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slide" Target="slide10.xml"/><Relationship Id="rId5" Type="http://schemas.openxmlformats.org/officeDocument/2006/relationships/slide" Target="slide6.xml"/><Relationship Id="rId4" Type="http://schemas.openxmlformats.org/officeDocument/2006/relationships/slide" Target="slide3.xml"/><Relationship Id="rId9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8.docx"/><Relationship Id="rId3" Type="http://schemas.openxmlformats.org/officeDocument/2006/relationships/slide" Target="slide2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slide" Target="slide10.xml"/><Relationship Id="rId5" Type="http://schemas.openxmlformats.org/officeDocument/2006/relationships/slide" Target="slide6.xml"/><Relationship Id="rId4" Type="http://schemas.openxmlformats.org/officeDocument/2006/relationships/slide" Target="slide3.xml"/><Relationship Id="rId9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56313" y="1430526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4800" dirty="0">
                <a:solidFill>
                  <a:schemeClr val="accent6"/>
                </a:solidFill>
              </a:rPr>
              <a:t>第十三章　电路、电流、电压与电阻</a:t>
            </a:r>
            <a:endParaRPr lang="zh-CN" altLang="zh-CN" sz="48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68760"/>
            <a:ext cx="24180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电阻和滑动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变阻器</a:t>
            </a:r>
            <a:endParaRPr lang="zh-CN" altLang="en-US" sz="220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786489"/>
          <a:ext cx="8128000" cy="4423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文档" r:id="rId8" imgW="3948430" imgH="2148840" progId="Word.Document.12">
                  <p:embed/>
                </p:oleObj>
              </mc:Choice>
              <mc:Fallback>
                <p:oleObj name="文档" r:id="rId8" imgW="3948430" imgH="2148840" progId="Word.Document.12">
                  <p:embed/>
                  <p:pic>
                    <p:nvPicPr>
                      <p:cNvPr id="0" name="图片 1024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786489"/>
                        <a:ext cx="8128000" cy="4423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7896200" y="2976170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42459" y="3397827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95298" y="3397827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23559" y="3408388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59228" y="3800713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16919" y="4210697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921875" y="4210697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564781" y="419702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664098" y="4202855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991544" y="1124744"/>
          <a:ext cx="8128000" cy="5927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文档" r:id="rId8" imgW="3948430" imgH="2880360" progId="Word.Document.12">
                  <p:embed/>
                </p:oleObj>
              </mc:Choice>
              <mc:Fallback>
                <p:oleObj name="文档" r:id="rId8" imgW="3948430" imgH="2880360" progId="Word.Document.12">
                  <p:embed/>
                  <p:pic>
                    <p:nvPicPr>
                      <p:cNvPr id="0" name="图片 1126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91544" y="1124744"/>
                        <a:ext cx="8128000" cy="5927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6980149" y="1968058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14977" y="2384036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96866" y="3157315"/>
            <a:ext cx="209543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38868" y="3157315"/>
            <a:ext cx="895302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49155" y="3561551"/>
            <a:ext cx="344255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768874" y="1058654"/>
          <a:ext cx="6717355" cy="5169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2" name="文档" r:id="rId8" imgW="3839210" imgH="295910" progId="Word.Document.12">
                  <p:embed/>
                </p:oleObj>
              </mc:Choice>
              <mc:Fallback>
                <p:oleObj name="文档" r:id="rId8" imgW="3839210" imgH="295910" progId="Word.Document.12">
                  <p:embed/>
                  <p:pic>
                    <p:nvPicPr>
                      <p:cNvPr id="0" name="图片 1229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68874" y="1058654"/>
                        <a:ext cx="6717355" cy="5169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931988" y="1585913"/>
          <a:ext cx="8339137" cy="602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3" name="文档" r:id="rId11" imgW="4077970" imgH="2953385" progId="Word.Document.12">
                  <p:embed/>
                </p:oleObj>
              </mc:Choice>
              <mc:Fallback>
                <p:oleObj name="文档" r:id="rId11" imgW="4077970" imgH="2953385" progId="Word.Document.12">
                  <p:embed/>
                  <p:pic>
                    <p:nvPicPr>
                      <p:cNvPr id="0" name="图片 1229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31988" y="1585913"/>
                        <a:ext cx="8339137" cy="6026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5375920" y="2986561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94015" y="469947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20083" y="5085184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48167" y="5774091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713631"/>
          <a:ext cx="8128000" cy="368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name="文档" r:id="rId8" imgW="3948430" imgH="1790700" progId="Word.Document.12">
                  <p:embed/>
                </p:oleObj>
              </mc:Choice>
              <mc:Fallback>
                <p:oleObj name="文档" r:id="rId8" imgW="3948430" imgH="1790700" progId="Word.Document.12">
                  <p:embed/>
                  <p:pic>
                    <p:nvPicPr>
                      <p:cNvPr id="0" name="图片 133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713631"/>
                        <a:ext cx="8128000" cy="3684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6537710" y="348309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61405" y="3892221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63552" y="1080801"/>
          <a:ext cx="8128000" cy="615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" name="文档" r:id="rId8" imgW="3948430" imgH="2990215" progId="Word.Document.12">
                  <p:embed/>
                </p:oleObj>
              </mc:Choice>
              <mc:Fallback>
                <p:oleObj name="文档" r:id="rId8" imgW="3948430" imgH="2990215" progId="Word.Document.12">
                  <p:embed/>
                  <p:pic>
                    <p:nvPicPr>
                      <p:cNvPr id="0" name="图片 1434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63552" y="1080801"/>
                        <a:ext cx="8128000" cy="6156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6652011" y="2996952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60971" y="5506841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61067" y="5909320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45666" y="6309320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5588764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052736"/>
            <a:ext cx="2697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电荷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及其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相互作用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32000" y="1497936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黑龙江绥化中考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用丝线悬挂两个轻质绝缘小球。已知甲球与丝绸摩擦过的玻璃棒相排斥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则乙球带电情况是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带负电或不带电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。摩擦起电的本质是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电子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发生转移。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855640" y="3140968"/>
          <a:ext cx="6717355" cy="1334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9" name="文档" r:id="rId9" imgW="3839210" imgH="763270" progId="Word.Document.12">
                  <p:embed/>
                </p:oleObj>
              </mc:Choice>
              <mc:Fallback>
                <p:oleObj name="文档" r:id="rId9" imgW="3839210" imgH="763270" progId="Word.Document.12">
                  <p:embed/>
                  <p:pic>
                    <p:nvPicPr>
                      <p:cNvPr id="0" name="图片 2048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55640" y="3140968"/>
                        <a:ext cx="6717355" cy="13340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2032000" y="4581128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丝绸摩擦过的玻璃棒带正电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甲球与带正电的玻璃棒相互排斥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则甲球带正电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甲吸引乙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乙可能带负电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有可能不带电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摩擦起电是电子由一个物体转移到另一个物体的结果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得到电子的物体带负电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失去电子的物体带正电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故摩擦起电的本质是电子发生转移。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03834" y="2403039"/>
            <a:ext cx="209543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18532" y="2403039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5588764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032000" y="1916832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方法归纳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电荷及其相互作用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同种电荷相互排斥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异种电荷相互吸引。排斥的带有同种电荷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吸引的可能带有异种电荷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也可能带电体吸引不带电体。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摩擦起电是电子由一个物体转移到另一个物体的结果。得到电子的物体带负电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失去电子的物体带正电。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5588764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268760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广东深圳中考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电荷间的相互作用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用绝缘细线悬挂两个小球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静止时的状态如图所示。下列判断正确的是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两球一定带同种电荷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两球可能带异种电荷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两球可能一个带电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一个不带电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两球均只受两个力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703322" y="2421977"/>
          <a:ext cx="3505488" cy="14619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3" name="文档" r:id="rId9" imgW="1828800" imgH="763270" progId="Word.Document.12">
                  <p:embed/>
                </p:oleObj>
              </mc:Choice>
              <mc:Fallback>
                <p:oleObj name="文档" r:id="rId9" imgW="1828800" imgH="763270" progId="Word.Document.12">
                  <p:embed/>
                  <p:pic>
                    <p:nvPicPr>
                      <p:cNvPr id="0" name="图片 2150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03322" y="2421977"/>
                        <a:ext cx="3505488" cy="14619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3371328" y="2042451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2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032000" y="4204948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由于同种电荷互相排斥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两带电小球表现出排斥现象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两球一定带同种电荷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异种电荷互相吸引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两带电小球没有吸引紧贴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两球不可能带异种电荷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带电体会吸引不带电的物体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若一个带电一个不带电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则两球会相互吸引紧贴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由受力分析可得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两小球均受到重力、绳子给的拉力、小球所带同种电荷间的排斥力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故两球均受三个力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5588764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124744"/>
            <a:ext cx="2697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串并联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识别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32000" y="1625868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湖北黄冈中考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在参观人民检察院未成年人法治教育基地时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小明发现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在一处地面上有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沉迷网络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交友不慎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两个圆形模块。用脚踩其中任何一个模块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与模块连接的电视上就会播放相应的教育短片。下列有关分析正确的是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两个模块相当于开关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彼此串联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两个模块相当于开关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彼此并联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两个模块相当于电源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彼此并联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两个模块相当于电源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彼此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串联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000931" y="2852936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032000" y="4905317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脚踩其中任何一个模块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与模块连接的电视上就会播放相应的教育短片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其中两个模块相当于两个开关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与模块相连的电视能够独立工作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所以两个模块是并联的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5588764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32000" y="263691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方法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归纳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串并联电路的识别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串联电路各用电器工作情况互相影响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并联电路各用电器工作情况互不影响。判断串并联电路的识别方法有定义法、电流路径法、拆除法。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052007"/>
            <a:ext cx="24180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电荷间的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相互作用</a:t>
            </a:r>
            <a:endParaRPr lang="zh-CN" altLang="en-US" sz="220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0413" y="1531938"/>
          <a:ext cx="8131175" cy="561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文档" r:id="rId8" imgW="3953510" imgH="2736850" progId="Word.Document.12">
                  <p:embed/>
                </p:oleObj>
              </mc:Choice>
              <mc:Fallback>
                <p:oleObj name="文档" r:id="rId8" imgW="3953510" imgH="2736850" progId="Word.Document.12">
                  <p:embed/>
                  <p:pic>
                    <p:nvPicPr>
                      <p:cNvPr id="0" name="图片 205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0413" y="1531938"/>
                        <a:ext cx="8131175" cy="5618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7463423" y="1999231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82827" y="2420888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96000" y="2853665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55351" y="3758596"/>
            <a:ext cx="173176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08493" y="4174594"/>
            <a:ext cx="306793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30741" y="4722868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79210" y="5511382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5588764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052736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四川广安中考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组成并联电路的是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401454" y="1957599"/>
          <a:ext cx="7389091" cy="2742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7" name="文档" r:id="rId9" imgW="3839210" imgH="1424940" progId="Word.Document.12">
                  <p:embed/>
                </p:oleObj>
              </mc:Choice>
              <mc:Fallback>
                <p:oleObj name="文档" r:id="rId9" imgW="3839210" imgH="1424940" progId="Word.Document.12">
                  <p:embed/>
                  <p:pic>
                    <p:nvPicPr>
                      <p:cNvPr id="0" name="图片 2253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01454" y="1957599"/>
                        <a:ext cx="7389091" cy="27422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4494283" y="1465350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 </a:t>
            </a:r>
            <a:endParaRPr lang="zh-CN" altLang="en-US" sz="22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032000" y="4699847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图中电流只有一条路径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依次经过这两个灯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因此是串联电路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图中开关断开时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两灯组成串联电路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开关闭合时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图中开关闭合时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电流有两条路径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分别经过这两个灯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是并联电路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图中开关闭合时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是只有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的简单电路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不符合题意。</a:t>
            </a:r>
            <a:endParaRPr lang="zh-CN" altLang="en-US" sz="2200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5588764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196752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关于如图电路的判断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串联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闭合所有开关时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608168" y="1731652"/>
          <a:ext cx="2787650" cy="171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1" name="文档" r:id="rId9" imgW="1606550" imgH="987425" progId="Word.Document.12">
                  <p:embed/>
                </p:oleObj>
              </mc:Choice>
              <mc:Fallback>
                <p:oleObj name="文档" r:id="rId9" imgW="1606550" imgH="987425" progId="Word.Document.12">
                  <p:embed/>
                  <p:pic>
                    <p:nvPicPr>
                      <p:cNvPr id="0" name="图片 2355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08168" y="1731652"/>
                        <a:ext cx="2787650" cy="171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9120336" y="1196752"/>
            <a:ext cx="38481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D </a:t>
            </a:r>
            <a:endParaRPr lang="zh-CN" altLang="en-US" sz="22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032000" y="346933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电流从电源正极流出后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依次通过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后回到电源负极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串联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电流从电源正极流出后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依次通过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后回到电源负极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串联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电流从电源正极流出后通过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后回到电源负极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的简单电路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闭合所有开关时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电流从电源正极流出经过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后分成两支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一支通过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另一支通过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5588764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052736"/>
            <a:ext cx="1859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32000" y="144306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辽宁阜新中考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学校的前后门各安装一个开关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传达室内有红、绿两盏灯、电铃和电池组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若前门来人闭合开关时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红灯亮、电铃响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后门来人闭合开关时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绿灯亮、电铃响。图中符合要求的电路图是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154324" y="3068960"/>
          <a:ext cx="6106686" cy="35826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5" name="文档" r:id="rId9" imgW="3839210" imgH="2252345" progId="Word.Document.12">
                  <p:embed/>
                </p:oleObj>
              </mc:Choice>
              <mc:Fallback>
                <p:oleObj name="文档" r:id="rId9" imgW="3839210" imgH="2252345" progId="Word.Document.12">
                  <p:embed/>
                  <p:pic>
                    <p:nvPicPr>
                      <p:cNvPr id="0" name="图片 2458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54324" y="3068960"/>
                        <a:ext cx="6106686" cy="35826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3915973" y="2640780"/>
            <a:ext cx="38481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D </a:t>
            </a:r>
            <a:endParaRPr lang="zh-CN" altLang="en-US" sz="2200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5588764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032000" y="2513599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绿灯亮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表示人在后门按开关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红灯亮表示人在前门按开关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说明两灯互不影响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即为并联关系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且后门的控制开关与绿灯在同一支路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前门的控制开关与红灯在同一支路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均为串联关系。经分析可知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两个灯泡并联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且各有一个开关控制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前门开关控制红灯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后门开关控制绿灯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电铃接在干路中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由选项可知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5588764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方法归纳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电路的设计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设计电路需掌握的要点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开关和所控制的用电器串联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串联电路各个用电器互相影响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开关控制整个电路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并联电路各个用电器互不影响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干路开关控制整个电路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支路开关控制各支路的元件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若开关闭合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用电器不工作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开关断开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用电器工作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则此时开关与用电器并联。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电路设计的步骤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通过用电器间的工作状态是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相互影响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互不影响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确定用电器之间是串联还是并联关系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按照开关与被控制的用电器是串联的原则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确定开关的位置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如果开关的使用与常理相反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则开关与被控制的用电器并联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确定其他用电器之间的串、并联关系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进而画出电路图。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5588764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19675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四川眉山中考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在汽车转向灯电路中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要求左转弯时只能左转向灯亮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右转弯时只能右转向灯亮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不能出现在操作转向开关时左、右转向灯同时亮的情况。下列设计中最合理的是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639616" y="2564904"/>
          <a:ext cx="6717355" cy="40520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9" name="文档" r:id="rId9" imgW="3839210" imgH="2316480" progId="Word.Document.12">
                  <p:embed/>
                </p:oleObj>
              </mc:Choice>
              <mc:Fallback>
                <p:oleObj name="文档" r:id="rId9" imgW="3839210" imgH="2316480" progId="Word.Document.12">
                  <p:embed/>
                  <p:pic>
                    <p:nvPicPr>
                      <p:cNvPr id="0" name="图片 2560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39616" y="2564904"/>
                        <a:ext cx="6717355" cy="40520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2286081" y="2420888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 </a:t>
            </a:r>
            <a:endParaRPr lang="zh-CN" altLang="en-US" sz="2200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5588764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032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汽车的每一侧各有两个转向灯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一共有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由生活经验可知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左侧、右侧的两个灯泡在工作时互不影响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即同一侧的一个灯泡损坏时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另一灯泡仍然会发光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所以同一侧的两个灯泡的连接方式是并联的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由于在操作过程中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不能出现左、右转向灯同时亮的情况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所以电路中只能由一个单刀双掷开关进行控制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5588764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283623" y="1202471"/>
            <a:ext cx="21386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电路故障的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32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4(2018·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云南昆明中考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开关闭合后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两灯都不亮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用一根导线连接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两灯仍不亮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再用这根导线连接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两灯还是不亮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仍然用这根导线连接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亮而灯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假设故障是下列中的一个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那么故障可能是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开关的接线柱处断开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160879" y="3861048"/>
          <a:ext cx="8128000" cy="1264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3" name="文档" r:id="rId9" imgW="3839210" imgH="598805" progId="Word.Document.12">
                  <p:embed/>
                </p:oleObj>
              </mc:Choice>
              <mc:Fallback>
                <p:oleObj name="文档" r:id="rId9" imgW="3839210" imgH="598805" progId="Word.Document.12">
                  <p:embed/>
                  <p:pic>
                    <p:nvPicPr>
                      <p:cNvPr id="0" name="图片 2662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60879" y="3861048"/>
                        <a:ext cx="8128000" cy="1264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359374" y="3302010"/>
            <a:ext cx="38481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D </a:t>
            </a:r>
            <a:endParaRPr lang="zh-CN" altLang="en-US" sz="2200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5588764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032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开关闭合后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两灯泡都不发光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且故障只有一个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说明电路出现了断路故障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将导线接在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两点时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两灯仍不亮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说明故障出现在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到电源正极之间或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到电源负极之间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间是正常的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将导线接在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两点上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两灯还是不亮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说明故障出现在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到电源正极之间或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到电源负极之间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间也是正常的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将导线接在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两点上时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亮而灯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到电源正极之间以及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都是完好的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间正常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所以故障出现在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即可能是开关处断路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5588764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949555"/>
            <a:ext cx="15671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方法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归纳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207568" y="1448153"/>
          <a:ext cx="8128000" cy="5721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7" name="文档" r:id="rId9" imgW="3948430" imgH="2780030" progId="Word.Document.12">
                  <p:embed/>
                </p:oleObj>
              </mc:Choice>
              <mc:Fallback>
                <p:oleObj name="文档" r:id="rId9" imgW="3948430" imgH="2780030" progId="Word.Document.12">
                  <p:embed/>
                  <p:pic>
                    <p:nvPicPr>
                      <p:cNvPr id="0" name="图片 2765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07568" y="1448153"/>
                        <a:ext cx="8128000" cy="57216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96752"/>
            <a:ext cx="1859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695350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电路的构成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电路由电源、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用电器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、开关和导线组成。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9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电路的三种状态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08645" y="2600213"/>
          <a:ext cx="8128000" cy="39364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文档" r:id="rId8" imgW="3948430" imgH="1913890" progId="Word.Document.12">
                  <p:embed/>
                </p:oleObj>
              </mc:Choice>
              <mc:Fallback>
                <p:oleObj name="文档" r:id="rId8" imgW="3948430" imgH="1913890" progId="Word.Document.12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08645" y="2600213"/>
                        <a:ext cx="8128000" cy="39364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5766404" y="1795133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96534" y="321568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58381" y="3811236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5588764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340768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5(2018·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山东泰安中考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规格相同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发光。此电路的故障可能是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接触不良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481874" y="2276872"/>
          <a:ext cx="5429250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1" name="文档" r:id="rId9" imgW="2566670" imgH="624840" progId="Word.Document.12">
                  <p:embed/>
                </p:oleObj>
              </mc:Choice>
              <mc:Fallback>
                <p:oleObj name="文档" r:id="rId9" imgW="2566670" imgH="624840" progId="Word.Document.12">
                  <p:embed/>
                  <p:pic>
                    <p:nvPicPr>
                      <p:cNvPr id="0" name="图片 2867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81874" y="2276872"/>
                        <a:ext cx="5429250" cy="132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2286081" y="2167725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 </a:t>
            </a:r>
            <a:endParaRPr lang="zh-CN" altLang="en-US" sz="22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032000" y="3607141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该电路是并联电路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正常发光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这说明从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两端到电源的两极没问题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的连接都正确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问题就是灯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断路或短路。当灯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短路时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电源被短路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甚至可能烧毁电源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所以只能是灯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支路不受影响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符合题意。故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5588764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2060848"/>
            <a:ext cx="2697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和滑动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变阻器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32000" y="2500691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在相同温度下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关于导体的电阻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铜线的电阻一定比铝线的小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长度相同粗细也相同的铜线和铝线电阻相等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长度相同的两根铜线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粗的那根电阻较大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粗细相同的两根铜线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长的那根电阻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134147" y="2924944"/>
            <a:ext cx="38481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D </a:t>
            </a:r>
            <a:endParaRPr lang="zh-CN" altLang="en-US" sz="2200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5588764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032000" y="472514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方法归纳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导体电阻的决定因素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导体电阻由导体的材料、长度与横截面积决定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与导体两端电压和通过导体的电流无关。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032000" y="1484784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导体电阻与导体的材料、长度与横截面积有关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只知道导体的材料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不知道导体的长度和横截面积关系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无法确定铜线与铝线电阻的大小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错误。长度相同、粗细也相同的铜线和铝线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由于材料不同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则电阻不相等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在材料、长度相同的情况下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导体越粗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横截面积越大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电阻越小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长度相同的两根铜线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粗的那根电阻较小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在材料、横截面积相同的情况下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导体越长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导体电阻越大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粗细相同的两根铜线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长的那根电阻较大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5588764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196752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根铝导线电阻是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要使连入电路中的导线电阻变大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可采取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将这根铝导线拉长后接入电路中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将这根铝导线对折后接入电路中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降低导线两端的电压或增大通过导线的电流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用长度、横截面积相同的铜导线代替这根铝导线接入电路中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277809" y="1569800"/>
            <a:ext cx="38481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032000" y="3726675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将这根铝导线拉长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长度变长、横截面积变小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电阻变大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可以使连入电路的导线电阻变大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将这根铝导线对折后接入电路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长度变短、横截面积变大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电阻变小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可以使连入电路的导线电阻变小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导体的电阻是导体阻碍电流的性质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与导体两端的电压和通过的电流无关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用长度、横截面积相同的铜导线代替这根铝导线接入电路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电阻变小。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077160"/>
            <a:ext cx="4094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探究串、并联电路的电流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规律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2000" y="1600182"/>
          <a:ext cx="8128000" cy="4943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3" name="文档" r:id="rId6" imgW="3948430" imgH="2403475" progId="Word.Document.12">
                  <p:embed/>
                </p:oleObj>
              </mc:Choice>
              <mc:Fallback>
                <p:oleObj name="文档" r:id="rId6" imgW="3948430" imgH="2403475" progId="Word.Document.12">
                  <p:embed/>
                  <p:pic>
                    <p:nvPicPr>
                      <p:cNvPr id="0" name="图片 3174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32000" y="1600182"/>
                        <a:ext cx="8128000" cy="49434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32000" y="1996444"/>
          <a:ext cx="8128000" cy="31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7" name="文档" r:id="rId6" imgW="3948430" imgH="1516380" progId="Word.Document.12">
                  <p:embed/>
                </p:oleObj>
              </mc:Choice>
              <mc:Fallback>
                <p:oleObj name="文档" r:id="rId6" imgW="3948430" imgH="1516380" progId="Word.Document.12">
                  <p:embed/>
                  <p:pic>
                    <p:nvPicPr>
                      <p:cNvPr id="0" name="图片 3277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32000" y="1996444"/>
                        <a:ext cx="8128000" cy="3119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2760344" y="2780928"/>
            <a:ext cx="70080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60344" y="4176557"/>
            <a:ext cx="7008064" cy="332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196752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淄博中考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探究并联电路中的电流关系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小明想测量干路电流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连接的电路如图甲所示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检查电路发现只有一根导线接错了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请在这根导线上打上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并改正。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连接正确的电路后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电流表的示数为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 A,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请在图乙中画出指针的位置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为指针转轴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737322" y="3309812"/>
          <a:ext cx="6717355" cy="18926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1" name="文档" r:id="rId6" imgW="3839210" imgH="1083310" progId="Word.Document.12">
                  <p:embed/>
                </p:oleObj>
              </mc:Choice>
              <mc:Fallback>
                <p:oleObj name="文档" r:id="rId6" imgW="3839210" imgH="1083310" progId="Word.Document.12">
                  <p:embed/>
                  <p:pic>
                    <p:nvPicPr>
                      <p:cNvPr id="0" name="图片 3379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37322" y="3309812"/>
                        <a:ext cx="6717355" cy="18926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340768"/>
            <a:ext cx="50914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如图甲所示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如图乙所示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919536" y="1839366"/>
          <a:ext cx="8128000" cy="2290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5" name="文档" r:id="rId6" imgW="3839210" imgH="1083310" progId="Word.Document.12">
                  <p:embed/>
                </p:oleObj>
              </mc:Choice>
              <mc:Fallback>
                <p:oleObj name="文档" r:id="rId6" imgW="3839210" imgH="1083310" progId="Word.Document.12">
                  <p:embed/>
                  <p:pic>
                    <p:nvPicPr>
                      <p:cNvPr id="0" name="图片 348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19536" y="1839366"/>
                        <a:ext cx="8128000" cy="22900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196752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小明换用不同规格的灯泡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多次改变电表位置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将测量数据记录在下表中。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32000" y="2047691"/>
          <a:ext cx="8128000" cy="2193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9" name="文档" r:id="rId6" imgW="3895090" imgH="1052830" progId="Word.Document.12">
                  <p:embed/>
                </p:oleObj>
              </mc:Choice>
              <mc:Fallback>
                <p:oleObj name="文档" r:id="rId6" imgW="3895090" imgH="1052830" progId="Word.Document.12">
                  <p:embed/>
                  <p:pic>
                    <p:nvPicPr>
                      <p:cNvPr id="0" name="图片 3584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32000" y="2047691"/>
                        <a:ext cx="8128000" cy="21935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3861048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分析数据得出结论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在并联电路中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干路电流等于各支路电流之和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次实验发现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的电阻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小于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若两灯泡灯丝长度相同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</a:t>
            </a:r>
            <a:r>
              <a:rPr lang="en-US" altLang="zh-CN" sz="22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的灯丝更细。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75523" y="3970720"/>
            <a:ext cx="349705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32000" y="436510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76006" y="4765235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5931931" y="5497179"/>
            <a:ext cx="7200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077283" y="5195502"/>
            <a:ext cx="357690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484784"/>
            <a:ext cx="8128000" cy="36461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两灯短路了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改正后如答案图所示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电流表分度值为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连接正确的电路后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电流表的示数为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指针的位置如答案图所示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分析数据得出结论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在并联电路中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干路电流等于各支路电流之和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次实验发现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根据并联电路各支路电压相等和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的电阻小于灯泡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的电阻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由影响电阻大小的因素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若两灯泡灯丝长度相同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的灯丝更细。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958757" y="3556488"/>
          <a:ext cx="5551533" cy="5007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6" name="文档" r:id="rId6" imgW="3839210" imgH="347345" progId="Word.Document.12">
                  <p:embed/>
                </p:oleObj>
              </mc:Choice>
              <mc:Fallback>
                <p:oleObj name="文档" r:id="rId6" imgW="3839210" imgH="347345" progId="Word.Document.12">
                  <p:embed/>
                  <p:pic>
                    <p:nvPicPr>
                      <p:cNvPr id="0" name="图片 430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58757" y="3556488"/>
                        <a:ext cx="5551533" cy="5007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96752"/>
            <a:ext cx="23368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两种基本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电路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135560" y="1695350"/>
          <a:ext cx="8128000" cy="5270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文档" r:id="rId8" imgW="3948430" imgH="2560320" progId="Word.Document.12">
                  <p:embed/>
                </p:oleObj>
              </mc:Choice>
              <mc:Fallback>
                <p:oleObj name="文档" r:id="rId8" imgW="3948430" imgH="2560320" progId="Word.Document.12">
                  <p:embed/>
                  <p:pic>
                    <p:nvPicPr>
                      <p:cNvPr id="0" name="图片 410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35560" y="1695350"/>
                        <a:ext cx="8128000" cy="52704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4428604" y="4174371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91379" y="4972341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15405" y="4972341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196752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拓展练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在连接电路时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开关应处于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断开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之后小海又设计了如图所示的电路来验证串联电路的电流特点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下表是两次测量的记录数据。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2000" y="2460089"/>
          <a:ext cx="8128000" cy="15603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8" name="文档" r:id="rId6" imgW="3839210" imgH="737870" progId="Word.Document.12">
                  <p:embed/>
                </p:oleObj>
              </mc:Choice>
              <mc:Fallback>
                <p:oleObj name="文档" r:id="rId6" imgW="3839210" imgH="737870" progId="Word.Document.12">
                  <p:embed/>
                  <p:pic>
                    <p:nvPicPr>
                      <p:cNvPr id="0" name="图片 3687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32000" y="2460089"/>
                        <a:ext cx="8128000" cy="15603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42197" y="4149080"/>
          <a:ext cx="8128000" cy="17428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9" name="文档" r:id="rId9" imgW="3896995" imgH="836930" progId="Word.Document.12">
                  <p:embed/>
                </p:oleObj>
              </mc:Choice>
              <mc:Fallback>
                <p:oleObj name="文档" r:id="rId9" imgW="3896995" imgH="836930" progId="Word.Document.12">
                  <p:embed/>
                  <p:pic>
                    <p:nvPicPr>
                      <p:cNvPr id="0" name="图片 3687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42197" y="4149080"/>
                        <a:ext cx="8128000" cy="17428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542087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上述表格存在的问题是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记录的数据填错位置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对表格进行修正后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我们可得的实验结论为串联电路中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各处的电流相等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56915" y="1297433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73563" y="5523691"/>
            <a:ext cx="2535480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81224" y="5912591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9522" y="6330102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32000" y="2927398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实验中连接电路前要断开开关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是为了安全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不会因为出现短路等现象损坏电器和电源。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从表格中可以明显地看出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点的实验数据填错了。串联电路中各处的电流相等。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268760"/>
            <a:ext cx="38150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探究串、并联电路的电压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2000" y="1767358"/>
          <a:ext cx="8128000" cy="4780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7" name="文档" r:id="rId6" imgW="3948430" imgH="2322830" progId="Word.Document.12">
                  <p:embed/>
                </p:oleObj>
              </mc:Choice>
              <mc:Fallback>
                <p:oleObj name="文档" r:id="rId6" imgW="3948430" imgH="2322830" progId="Word.Document.12">
                  <p:embed/>
                  <p:pic>
                    <p:nvPicPr>
                      <p:cNvPr id="0" name="图片 3789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32000" y="1767358"/>
                        <a:ext cx="8128000" cy="47800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63552" y="1209987"/>
          <a:ext cx="8128000" cy="5669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1" name="文档" r:id="rId6" imgW="3948430" imgH="2753995" progId="Word.Document.12">
                  <p:embed/>
                </p:oleObj>
              </mc:Choice>
              <mc:Fallback>
                <p:oleObj name="文档" r:id="rId6" imgW="3948430" imgH="2753995" progId="Word.Document.12">
                  <p:embed/>
                  <p:pic>
                    <p:nvPicPr>
                      <p:cNvPr id="0" name="图片 389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63552" y="1209987"/>
                        <a:ext cx="8128000" cy="56693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2999656" y="2780928"/>
            <a:ext cx="68407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4190644"/>
            <a:ext cx="4680520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124744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湖南邵阳中考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小芳在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探究串联电路电压特点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连接好了的实物电路图如图甲所示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请你协助完成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042657" y="1990750"/>
          <a:ext cx="6106686" cy="4047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5" name="文档" r:id="rId6" imgW="3839210" imgH="2545080" progId="Word.Document.12">
                  <p:embed/>
                </p:oleObj>
              </mc:Choice>
              <mc:Fallback>
                <p:oleObj name="文档" r:id="rId6" imgW="3839210" imgH="2545080" progId="Word.Document.12">
                  <p:embed/>
                  <p:pic>
                    <p:nvPicPr>
                      <p:cNvPr id="0" name="图片 3994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42657" y="1990750"/>
                        <a:ext cx="6106686" cy="40475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695907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在方框内画出与图甲对应的电路图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并在电路图中标上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在某次测量时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电压表的示数如图乙所示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两端的电压为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小芳发现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均不发光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电压表有示数且大小接近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则电路中出现的故障可能是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发生了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断路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排除故障后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小芳在测量了灯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两端的电压后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断开开关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然后将导线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端松开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接线柱上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两端的电压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这一做法会造成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电压表的正负接线柱接反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72580" y="2575295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8168" y="3420748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67678" y="5024296"/>
            <a:ext cx="306793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052736"/>
            <a:ext cx="170434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423592" y="1350431"/>
          <a:ext cx="6717355" cy="155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0" name="文档" r:id="rId6" imgW="3839210" imgH="891540" progId="Word.Document.12">
                  <p:embed/>
                </p:oleObj>
              </mc:Choice>
              <mc:Fallback>
                <p:oleObj name="文档" r:id="rId6" imgW="3839210" imgH="891540" progId="Word.Document.12">
                  <p:embed/>
                  <p:pic>
                    <p:nvPicPr>
                      <p:cNvPr id="0" name="图片 4403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23592" y="1350431"/>
                        <a:ext cx="6717355" cy="1559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2996952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由实物图分析可知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两盏灯串联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开关控制整个电路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电压表测量灯泡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两端电压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由图甲可知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电源由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节干电池串联组成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则电源电压大约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因此图乙电压表选用的是小量程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其分度值是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此时电压表的示数是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闭合开关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均不发光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说明电路中可能有断路故障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而电压表的示数大小接近电源电压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说明此时电压表的正负接线柱与电源两极相连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导线的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端松开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接线柱上来测量灯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两端的电压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这样电流从电压表的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接线柱流入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接线柱流出了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即会造成电压表的正负接线柱接反。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196752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拓展练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之后小希又探究并联电路电压的关系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先按图丙所示电路图连成图丁的实物图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电压表尚未连接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860095" y="2535889"/>
          <a:ext cx="2814205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9" name="文档" r:id="rId6" imgW="1470660" imgH="1116965" progId="Word.Document.12">
                  <p:embed/>
                </p:oleObj>
              </mc:Choice>
              <mc:Fallback>
                <p:oleObj name="文档" r:id="rId6" imgW="1470660" imgH="1116965" progId="Word.Document.12">
                  <p:embed/>
                  <p:pic>
                    <p:nvPicPr>
                      <p:cNvPr id="0" name="图片 4097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60095" y="2535889"/>
                        <a:ext cx="2814205" cy="214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571381" y="2360542"/>
          <a:ext cx="4707659" cy="2493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0" name="文档" r:id="rId9" imgW="2452370" imgH="1299845" progId="Word.Document.12">
                  <p:embed/>
                </p:oleObj>
              </mc:Choice>
              <mc:Fallback>
                <p:oleObj name="文档" r:id="rId9" imgW="2452370" imgH="1299845" progId="Word.Document.12">
                  <p:embed/>
                  <p:pic>
                    <p:nvPicPr>
                      <p:cNvPr id="0" name="图片 4097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71381" y="2360542"/>
                        <a:ext cx="4707659" cy="24938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829425" y="2042898"/>
          <a:ext cx="3838575" cy="281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1" name="文档" r:id="rId12" imgW="2002790" imgH="1467485" progId="Word.Document.12">
                  <p:embed/>
                </p:oleObj>
              </mc:Choice>
              <mc:Fallback>
                <p:oleObj name="文档" r:id="rId12" imgW="2002790" imgH="1467485" progId="Word.Document.12">
                  <p:embed/>
                  <p:pic>
                    <p:nvPicPr>
                      <p:cNvPr id="0" name="图片 4097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829425" y="2042898"/>
                        <a:ext cx="3838575" cy="2811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2032000" y="4879572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小明一眼就看出了小希连接的错误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并指出如果直接闭合开关将出现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短路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小灯泡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都不会亮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还可能造成变阻器或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电源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损坏。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63785" y="5385617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75893" y="5773718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196752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小明只更改跟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的四个接线柱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相连的某根导线的一端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就使电路连接正确了。他的做法可能是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将导线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改接到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指出一种即可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他们按图戊所示电路图连接了三个电压表。实验过程中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通过调节滑动变阻器使电压表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的示数如图己所示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则电压表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的示数是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495600" y="3429000"/>
          <a:ext cx="7389091" cy="22439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3" name="文档" r:id="rId6" imgW="3839210" imgH="1167130" progId="Word.Document.12">
                  <p:embed/>
                </p:oleObj>
              </mc:Choice>
              <mc:Fallback>
                <p:oleObj name="文档" r:id="rId6" imgW="3839210" imgH="1167130" progId="Word.Document.12">
                  <p:embed/>
                  <p:pic>
                    <p:nvPicPr>
                      <p:cNvPr id="0" name="图片 4198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95600" y="3429000"/>
                        <a:ext cx="7389091" cy="22439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032000" y="5373216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他们在电路中串联滑动变阻器的作用是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改变灯泡两端的电压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多获得几次数据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闭合开关前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变阻器的滑片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应置于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左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该实验的结论是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并联电路各支路的电压相等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354505" y="1701870"/>
            <a:ext cx="1586082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78634" y="2094327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26071" y="3277166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92885" y="5485560"/>
            <a:ext cx="2535480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25732" y="5879261"/>
            <a:ext cx="209543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574680" y="5878665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69384" y="6277629"/>
            <a:ext cx="353202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911735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如题图丁连接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导线把两个小灯泡都短路了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有可能造成电路中电流过大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烧坏电源或滑动变阻器。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只更改跟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的四个接线柱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相连的某根导线的一端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将导线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的上端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改接到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也可以将导线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的右端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改接到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就使电路连接正确了。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电压表使用的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的量程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每一个大格代表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每一个小格代表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实验中使用滑动变阻器改变灯泡两端的电压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多获得几次数据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使实验结论更具有普遍性。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483131"/>
          <a:ext cx="8128000" cy="4145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文档" r:id="rId8" imgW="3948430" imgH="2012950" progId="Word.Document.12">
                  <p:embed/>
                </p:oleObj>
              </mc:Choice>
              <mc:Fallback>
                <p:oleObj name="文档" r:id="rId8" imgW="3948430" imgH="2012950" progId="Word.Document.12">
                  <p:embed/>
                  <p:pic>
                    <p:nvPicPr>
                      <p:cNvPr id="0" name="图片 512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483131"/>
                        <a:ext cx="8128000" cy="4145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6017824" y="1979178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58665" y="3107173"/>
            <a:ext cx="173176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07903" y="3533519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49741" y="4302758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40097" y="4705091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80651" y="4128690"/>
            <a:ext cx="2304982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026888" y="4544645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054533"/>
            <a:ext cx="15798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电流与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427517"/>
            <a:ext cx="17894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电流与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电压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56617" y="1844823"/>
          <a:ext cx="7855807" cy="5865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文档" r:id="rId8" imgW="4077970" imgH="3055620" progId="Word.Document.12">
                  <p:embed/>
                </p:oleObj>
              </mc:Choice>
              <mc:Fallback>
                <p:oleObj name="文档" r:id="rId8" imgW="4077970" imgH="3055620" progId="Word.Document.12">
                  <p:embed/>
                  <p:pic>
                    <p:nvPicPr>
                      <p:cNvPr id="0" name="图片 614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56617" y="1844823"/>
                        <a:ext cx="7855807" cy="58651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4166853" y="2251530"/>
            <a:ext cx="143121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23993" y="2605162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82163" y="391227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54600" y="4311282"/>
            <a:ext cx="247197" cy="2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922257" y="4948882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117693" y="5301208"/>
            <a:ext cx="247197" cy="2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390975" y="5920367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8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63552" y="1556792"/>
          <a:ext cx="8128000" cy="49565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文档" r:id="rId8" imgW="3948430" imgH="2407920" progId="Word.Document.12">
                  <p:embed/>
                </p:oleObj>
              </mc:Choice>
              <mc:Fallback>
                <p:oleObj name="文档" r:id="rId8" imgW="3948430" imgH="2407920" progId="Word.Document.12">
                  <p:embed/>
                  <p:pic>
                    <p:nvPicPr>
                      <p:cNvPr id="0" name="图片 717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63552" y="1556792"/>
                        <a:ext cx="8128000" cy="49565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423427" y="2348880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2530" y="3983125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54120" y="3982956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27310" y="4357370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35503" y="5090197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96752"/>
            <a:ext cx="26162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电流表与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电压表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695350"/>
          <a:ext cx="8128000" cy="49925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文档" r:id="rId8" imgW="3948430" imgH="2424430" progId="Word.Document.12">
                  <p:embed/>
                </p:oleObj>
              </mc:Choice>
              <mc:Fallback>
                <p:oleObj name="文档" r:id="rId8" imgW="3948430" imgH="2424430" progId="Word.Document.12">
                  <p:embed/>
                  <p:pic>
                    <p:nvPicPr>
                      <p:cNvPr id="0" name="图片 819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695350"/>
                        <a:ext cx="8128000" cy="49925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5192752" y="383060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77199" y="383060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79924" y="4651661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52794" y="5064402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957210"/>
          <a:ext cx="8128000" cy="3197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文档" r:id="rId8" imgW="3948430" imgH="1554480" progId="Word.Document.12">
                  <p:embed/>
                </p:oleObj>
              </mc:Choice>
              <mc:Fallback>
                <p:oleObj name="文档" r:id="rId8" imgW="3948430" imgH="1554480" progId="Word.Document.12">
                  <p:embed/>
                  <p:pic>
                    <p:nvPicPr>
                      <p:cNvPr id="0" name="图片 92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957210"/>
                        <a:ext cx="8128000" cy="3197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271100" y="3717032"/>
            <a:ext cx="76674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68883" y="3717032"/>
            <a:ext cx="76674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71100" y="4256183"/>
            <a:ext cx="76674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68883" y="4256183"/>
            <a:ext cx="76674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2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3587</Words>
  <Application>Microsoft Office PowerPoint</Application>
  <PresentationFormat>自定义</PresentationFormat>
  <Paragraphs>294</Paragraphs>
  <Slides>49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1" baseType="lpstr">
      <vt:lpstr>Office 主题</vt:lpstr>
      <vt:lpstr>文档</vt:lpstr>
      <vt:lpstr>第十三章　电路、电流、电压与电阻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第十三章　电路、电流、电压与电阻</dc:title>
  <dc:creator>Administrator</dc:creator>
  <cp:lastModifiedBy>User</cp:lastModifiedBy>
  <cp:revision>3</cp:revision>
  <dcterms:created xsi:type="dcterms:W3CDTF">2019-11-26T04:16:00Z</dcterms:created>
  <dcterms:modified xsi:type="dcterms:W3CDTF">2020-02-08T01:05:29Z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