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Default Extension="mp3" ContentType="audio/mp3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303" r:id="rId6"/>
    <p:sldId id="264" r:id="rId7"/>
    <p:sldId id="265" r:id="rId8"/>
    <p:sldId id="266" r:id="rId9"/>
    <p:sldId id="272" r:id="rId10"/>
    <p:sldId id="271" r:id="rId11"/>
    <p:sldId id="267" r:id="rId12"/>
    <p:sldId id="269" r:id="rId13"/>
    <p:sldId id="290" r:id="rId14"/>
    <p:sldId id="270" r:id="rId15"/>
    <p:sldId id="291" r:id="rId16"/>
    <p:sldId id="295" r:id="rId17"/>
    <p:sldId id="300" r:id="rId18"/>
    <p:sldId id="292" r:id="rId19"/>
    <p:sldId id="283" r:id="rId20"/>
    <p:sldId id="298" r:id="rId21"/>
    <p:sldId id="285" r:id="rId22"/>
    <p:sldId id="297" r:id="rId23"/>
    <p:sldId id="301" r:id="rId24"/>
    <p:sldId id="302" r:id="rId25"/>
    <p:sldId id="286" r:id="rId26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634" autoAdjust="0"/>
  </p:normalViewPr>
  <p:slideViewPr>
    <p:cSldViewPr snapToGrid="0">
      <p:cViewPr varScale="1">
        <p:scale>
          <a:sx n="109" d="100"/>
          <a:sy n="109" d="100"/>
        </p:scale>
        <p:origin x="706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2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同侧圆角矩形 1"/>
          <p:cNvSpPr/>
          <p:nvPr userDrawn="1"/>
        </p:nvSpPr>
        <p:spPr>
          <a:xfrm>
            <a:off x="236001" y="224159"/>
            <a:ext cx="8671998" cy="4695182"/>
          </a:xfrm>
          <a:prstGeom prst="round2Same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jpeg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2.png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" name="图片 99"/>
          <p:cNvPicPr/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0406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图片 1073743875" descr="学科网 zxxk.com" title="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Relationship Id="rId3" Type="http://schemas.openxmlformats.org/officeDocument/2006/relationships/image" Target="../media/image18.jpeg" /><Relationship Id="rId4" Type="http://schemas.openxmlformats.org/officeDocument/2006/relationships/image" Target="../media/image19.jpeg" /><Relationship Id="rId5" Type="http://schemas.openxmlformats.org/officeDocument/2006/relationships/image" Target="../media/image20.jpeg" /><Relationship Id="rId6" Type="http://schemas.openxmlformats.org/officeDocument/2006/relationships/image" Target="../media/image21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png" /><Relationship Id="rId3" Type="http://schemas.openxmlformats.org/officeDocument/2006/relationships/video" Target="../media/media6.mp4" /><Relationship Id="rId4" Type="http://schemas.microsoft.com/office/2007/relationships/media" Target="../media/media6.mp4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image" Target="../media/image24.jpeg" /><Relationship Id="rId4" Type="http://schemas.openxmlformats.org/officeDocument/2006/relationships/image" Target="../media/image25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6.gif" /><Relationship Id="rId3" Type="http://schemas.openxmlformats.org/officeDocument/2006/relationships/image" Target="../media/image27.gif" /><Relationship Id="rId4" Type="http://schemas.openxmlformats.org/officeDocument/2006/relationships/image" Target="../media/image28.png" /><Relationship Id="rId5" Type="http://schemas.openxmlformats.org/officeDocument/2006/relationships/image" Target="../media/image29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png" /><Relationship Id="rId3" Type="http://schemas.openxmlformats.org/officeDocument/2006/relationships/image" Target="../media/image31.png" /><Relationship Id="rId4" Type="http://schemas.openxmlformats.org/officeDocument/2006/relationships/image" Target="../media/image3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jpeg" /><Relationship Id="rId3" Type="http://schemas.openxmlformats.org/officeDocument/2006/relationships/image" Target="../media/image34.jpeg" /><Relationship Id="rId4" Type="http://schemas.openxmlformats.org/officeDocument/2006/relationships/image" Target="../media/image35.jpeg" /><Relationship Id="rId5" Type="http://schemas.openxmlformats.org/officeDocument/2006/relationships/image" Target="../media/image36.jpeg" /><Relationship Id="rId6" Type="http://schemas.openxmlformats.org/officeDocument/2006/relationships/image" Target="../media/image37.jpeg" /><Relationship Id="rId7" Type="http://schemas.openxmlformats.org/officeDocument/2006/relationships/image" Target="../media/image38.png" /><Relationship Id="rId8" Type="http://schemas.openxmlformats.org/officeDocument/2006/relationships/image" Target="../media/image3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0.png" /><Relationship Id="rId3" Type="http://schemas.openxmlformats.org/officeDocument/2006/relationships/image" Target="../media/image41.jpeg" /><Relationship Id="rId4" Type="http://schemas.openxmlformats.org/officeDocument/2006/relationships/image" Target="../media/image37.jpeg" /><Relationship Id="rId5" Type="http://schemas.openxmlformats.org/officeDocument/2006/relationships/image" Target="../media/image36.jpeg" /><Relationship Id="rId6" Type="http://schemas.openxmlformats.org/officeDocument/2006/relationships/image" Target="../media/image4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microsoft.com/office/2007/relationships/media" Target="../media/media1.mp3" /><Relationship Id="rId4" Type="http://schemas.microsoft.com/office/2007/relationships/media" Target="../media/media1.mp3" TargetMode="Internal" /><Relationship Id="rId5" Type="http://schemas.microsoft.com/office/2007/relationships/media" Target="../media/media2.mp3" /><Relationship Id="rId6" Type="http://schemas.microsoft.com/office/2007/relationships/media" Target="../media/media2.mp3" TargetMode="Internal" /><Relationship Id="rId7" Type="http://schemas.microsoft.com/office/2007/relationships/media" Target="../media/media3.mp3" /><Relationship Id="rId8" Type="http://schemas.microsoft.com/office/2007/relationships/media" Target="../media/media3.mp3" TargetMode="In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openxmlformats.org/officeDocument/2006/relationships/image" Target="../media/image5.png" /><Relationship Id="rId4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video" Target="../media/media4.mp4" /><Relationship Id="rId4" Type="http://schemas.microsoft.com/office/2007/relationships/media" Target="../media/media4.mp4" /><Relationship Id="rId5" Type="http://schemas.openxmlformats.org/officeDocument/2006/relationships/image" Target="../media/image8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microsoft.com/office/2007/relationships/media" Target="../media/media5.mp3" /><Relationship Id="rId4" Type="http://schemas.microsoft.com/office/2007/relationships/media" Target="../media/media5.mp3" TargetMode="Interna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png" /><Relationship Id="rId6" Type="http://schemas.openxmlformats.org/officeDocument/2006/relationships/image" Target="../media/image1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298565" y="294210"/>
            <a:ext cx="323779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105号-简雅黑" panose="00000500000000000000" pitchFamily="2" charset="-122"/>
              </a:rPr>
              <a:t>第二章 声现象</a:t>
            </a:r>
            <a:endParaRPr lang="zh-CN" altLang="en-US" sz="27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字魂105号-简雅黑" panose="00000500000000000000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175015" y="2571514"/>
            <a:ext cx="562004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105号-简雅黑" panose="00000500000000000000" pitchFamily="2" charset="-122"/>
              </a:rPr>
              <a:t>噪声的危害和控制</a:t>
            </a:r>
            <a:endParaRPr lang="zh-CN" altLang="en-US" sz="4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字魂105号-简雅黑" panose="00000500000000000000" pitchFamily="2" charset="-122"/>
            </a:endParaRPr>
          </a:p>
        </p:txBody>
      </p:sp>
      <p:sp>
        <p:nvSpPr>
          <p:cNvPr id="4" name="矩形 3" title=""/>
          <p:cNvSpPr/>
          <p:nvPr/>
        </p:nvSpPr>
        <p:spPr>
          <a:xfrm>
            <a:off x="1427870" y="4584700"/>
            <a:ext cx="2358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字魂105号-简雅黑" panose="00000500000000000000" pitchFamily="2" charset="-122"/>
              </a:rPr>
              <a:t>R·</a:t>
            </a: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字魂105号-简雅黑" panose="00000500000000000000" pitchFamily="2" charset="-122"/>
              </a:rPr>
              <a:t>八年级物理上册</a:t>
            </a:r>
            <a:endParaRPr lang="zh-CN" altLang="en-US" sz="1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 title=""/>
          <p:cNvSpPr txBox="1"/>
          <p:nvPr/>
        </p:nvSpPr>
        <p:spPr>
          <a:xfrm>
            <a:off x="434084" y="359733"/>
            <a:ext cx="8275833" cy="4918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想想议议</a:t>
            </a:r>
            <a:r>
              <a:rPr lang="en-US" altLang="zh-CN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你周围常有哪些噪声？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434084" y="1527956"/>
            <a:ext cx="553998" cy="2908566"/>
          </a:xfrm>
          <a:prstGeom prst="rect">
            <a:avLst/>
          </a:prstGeom>
          <a:noFill/>
          <a:ln w="12700">
            <a:solidFill>
              <a:srgbClr val="0000FF"/>
            </a:solidFill>
          </a:ln>
        </p:spPr>
        <p:txBody>
          <a:bodyPr vert="eaVert" wrap="square">
            <a:spAutoFit/>
          </a:bodyPr>
          <a:lstStyle/>
          <a:p>
            <a:pPr lvl="0" algn="ctr" defTabSz="914400">
              <a:defRPr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学校及周边的噪声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6" name="Picture 4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3367" y="835558"/>
            <a:ext cx="2823335" cy="189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title="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3"/>
          <a:stretch>
            <a:fillRect/>
          </a:stretch>
        </p:blipFill>
        <p:spPr bwMode="auto">
          <a:xfrm>
            <a:off x="3619241" y="2805607"/>
            <a:ext cx="2786112" cy="201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62" b="16555"/>
          <a:stretch>
            <a:fillRect/>
          </a:stretch>
        </p:blipFill>
        <p:spPr bwMode="auto">
          <a:xfrm>
            <a:off x="6513216" y="2805608"/>
            <a:ext cx="2046973" cy="201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 title="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47" y="2805606"/>
            <a:ext cx="2389631" cy="2014865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443" y="836907"/>
            <a:ext cx="2452794" cy="1888651"/>
          </a:xfrm>
          <a:prstGeom prst="rect">
            <a:avLst/>
          </a:prstGeom>
        </p:spPr>
      </p:pic>
      <p:sp>
        <p:nvSpPr>
          <p:cNvPr id="9" name="矩形 8" title=""/>
          <p:cNvSpPr/>
          <p:nvPr/>
        </p:nvSpPr>
        <p:spPr>
          <a:xfrm>
            <a:off x="2395804" y="2251357"/>
            <a:ext cx="1998072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课堂上窃窃私语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矩形 9" title=""/>
          <p:cNvSpPr/>
          <p:nvPr/>
        </p:nvSpPr>
        <p:spPr>
          <a:xfrm>
            <a:off x="4802562" y="927249"/>
            <a:ext cx="1218410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周边交通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矩形 10" title=""/>
          <p:cNvSpPr/>
          <p:nvPr/>
        </p:nvSpPr>
        <p:spPr>
          <a:xfrm>
            <a:off x="1317526" y="4306593"/>
            <a:ext cx="1998072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课间高声喧哗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2" name="矩形 11" title=""/>
          <p:cNvSpPr/>
          <p:nvPr/>
        </p:nvSpPr>
        <p:spPr>
          <a:xfrm>
            <a:off x="4424874" y="4306593"/>
            <a:ext cx="185635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附近工地施工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 title=""/>
          <p:cNvSpPr/>
          <p:nvPr/>
        </p:nvSpPr>
        <p:spPr>
          <a:xfrm>
            <a:off x="6622771" y="4306593"/>
            <a:ext cx="928177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广播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511687" y="481864"/>
            <a:ext cx="3757858" cy="52322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知识点二 噪声的危害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511687" y="2193085"/>
            <a:ext cx="3483538" cy="13795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/>
              <a:t>人们以</a:t>
            </a: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分贝</a:t>
            </a:r>
            <a:r>
              <a:rPr lang="zh-CN" altLang="en-US">
                <a:solidFill>
                  <a:schemeClr val="tx1"/>
                </a:solidFill>
              </a:rPr>
              <a:t>（</a:t>
            </a:r>
            <a:r>
              <a:rPr lang="zh-CN" altLang="en-US"/>
              <a:t>符号：</a:t>
            </a:r>
            <a:r>
              <a:rPr lang="en-US" altLang="zh-CN"/>
              <a:t>dB</a:t>
            </a:r>
            <a:r>
              <a:rPr lang="zh-CN" altLang="en-US"/>
              <a:t>）为单位来表示人耳感知声音强弱的等级。</a:t>
            </a:r>
            <a:endParaRPr lang="zh-CN" altLang="en-US"/>
          </a:p>
        </p:txBody>
      </p:sp>
      <p:pic>
        <p:nvPicPr>
          <p:cNvPr id="8" name="等级和危害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4048874" y="1164067"/>
            <a:ext cx="4583439" cy="3437579"/>
          </a:xfrm>
          <a:prstGeom prst="rect">
            <a:avLst/>
          </a:prstGeom>
        </p:spPr>
      </p:pic>
      <p:sp>
        <p:nvSpPr>
          <p:cNvPr id="3" name="文本框 2" title=""/>
          <p:cNvSpPr txBox="1"/>
          <p:nvPr/>
        </p:nvSpPr>
        <p:spPr>
          <a:xfrm>
            <a:off x="6931931" y="866584"/>
            <a:ext cx="17540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accent1">
                    <a:lumMod val="40000"/>
                    <a:lumOff val="60000"/>
                  </a:schemeClr>
                </a:solidFill>
              </a:rPr>
              <a:t>点击图片播放视频</a:t>
            </a:r>
            <a:endParaRPr lang="zh-CN" altLang="en-US" sz="120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2456097" y="457199"/>
            <a:ext cx="4231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人对不同强度的声音的感觉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 title=""/>
          <p:cNvGraphicFramePr>
            <a:graphicFrameLocks noGrp="1"/>
          </p:cNvGraphicFramePr>
          <p:nvPr/>
        </p:nvGraphicFramePr>
        <p:xfrm>
          <a:off x="667044" y="984738"/>
          <a:ext cx="7809912" cy="37015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5898"/>
                <a:gridCol w="2989384"/>
                <a:gridCol w="2174630"/>
              </a:tblGrid>
              <a:tr h="46269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声音的来源</a:t>
                      </a:r>
                      <a:endParaRPr lang="zh-CN" altLang="en-US" sz="22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D3F4FD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声音强弱的等级</a:t>
                      </a:r>
                      <a:r>
                        <a:rPr lang="en-US" altLang="zh-CN" sz="22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/dB</a:t>
                      </a:r>
                      <a:endParaRPr lang="zh-CN" altLang="en-US" sz="22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D3F4FD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主观感觉</a:t>
                      </a:r>
                      <a:endParaRPr lang="zh-CN" altLang="en-US" sz="2200" b="1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D3F4FD"/>
                    </a:solidFill>
                  </a:tcPr>
                </a:tc>
              </a:tr>
              <a:tr h="46269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火箭、导弹发射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150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无法忍受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6269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球磨机工作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120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感到疼痛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6269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汽车鸣笛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100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很吵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6269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一般车辆行驶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较吵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6269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一般说话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较静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6269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图书馆阅览室翻书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安静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6269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风吹落叶沙沙声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200" b="1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极静</a:t>
                      </a:r>
                      <a:endParaRPr lang="zh-CN" altLang="en-US" sz="2200" b="1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657665" y="390274"/>
            <a:ext cx="7828671" cy="2104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噪声的危害：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使人烦躁、注意力不集中；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使人的听力受到严重影响并产生神经衰弱、头疼、高血压等疾病；</a:t>
            </a:r>
            <a:endParaRPr lang="en-US" altLang="zh-CN" sz="2400" b="1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R="0" lvl="0" indent="0" fontAlgn="auto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高强度的噪声可能损坏建筑物。</a:t>
            </a:r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63" y="2446735"/>
            <a:ext cx="2399480" cy="2399480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067" y="2594424"/>
            <a:ext cx="2958895" cy="2104103"/>
          </a:xfrm>
          <a:prstGeom prst="rect">
            <a:avLst/>
          </a:prstGeom>
        </p:spPr>
      </p:pic>
      <p:pic>
        <p:nvPicPr>
          <p:cNvPr id="1026" name="Picture 2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45186" y="2549894"/>
            <a:ext cx="2936451" cy="219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511687" y="474830"/>
            <a:ext cx="3757858" cy="52322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知识点三 噪声的控制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484444" y="1082424"/>
            <a:ext cx="6781520" cy="87171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1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/>
              <a:t>如果室内有个闹钟在响，它已经影响到你学习，你该如何减弱该噪声？你有哪些方法？</a:t>
            </a:r>
            <a:endParaRPr lang="zh-CN" altLang="en-US"/>
          </a:p>
        </p:txBody>
      </p:sp>
      <p:pic>
        <p:nvPicPr>
          <p:cNvPr id="2050" name="Picture 2" title="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051736" y="714370"/>
            <a:ext cx="1607820" cy="160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title="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84444" y="2038512"/>
            <a:ext cx="2263637" cy="218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 title=""/>
          <p:cNvSpPr txBox="1"/>
          <p:nvPr/>
        </p:nvSpPr>
        <p:spPr>
          <a:xfrm>
            <a:off x="1007204" y="4299337"/>
            <a:ext cx="12181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关闹钟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801" y="2001337"/>
            <a:ext cx="1797659" cy="2262532"/>
          </a:xfrm>
          <a:prstGeom prst="rect">
            <a:avLst/>
          </a:prstGeom>
        </p:spPr>
      </p:pic>
      <p:sp>
        <p:nvSpPr>
          <p:cNvPr id="10" name="文本框 9" title=""/>
          <p:cNvSpPr txBox="1"/>
          <p:nvPr/>
        </p:nvSpPr>
        <p:spPr>
          <a:xfrm>
            <a:off x="3144571" y="4299337"/>
            <a:ext cx="18681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放入玻璃罩中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 title="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712" y="2038461"/>
            <a:ext cx="3278047" cy="2188283"/>
          </a:xfrm>
          <a:prstGeom prst="rect">
            <a:avLst/>
          </a:prstGeom>
        </p:spPr>
      </p:pic>
      <p:sp>
        <p:nvSpPr>
          <p:cNvPr id="13" name="文本框 12" title=""/>
          <p:cNvSpPr txBox="1"/>
          <p:nvPr/>
        </p:nvSpPr>
        <p:spPr>
          <a:xfrm>
            <a:off x="6117677" y="4299337"/>
            <a:ext cx="18681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捂住耳朵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429064" y="636955"/>
            <a:ext cx="725189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声音从产生到被人耳听到共经历了以下几个过程：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041010" y="1401466"/>
            <a:ext cx="1730326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声的产生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箭头: 右 5" title=""/>
          <p:cNvSpPr/>
          <p:nvPr/>
        </p:nvSpPr>
        <p:spPr>
          <a:xfrm>
            <a:off x="2855742" y="1456871"/>
            <a:ext cx="597876" cy="35085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 title=""/>
          <p:cNvSpPr txBox="1"/>
          <p:nvPr/>
        </p:nvSpPr>
        <p:spPr>
          <a:xfrm>
            <a:off x="3538024" y="1401466"/>
            <a:ext cx="1730326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声的传播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箭头: 右 7" title=""/>
          <p:cNvSpPr/>
          <p:nvPr/>
        </p:nvSpPr>
        <p:spPr>
          <a:xfrm>
            <a:off x="5352756" y="1456871"/>
            <a:ext cx="597876" cy="35085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 title=""/>
          <p:cNvSpPr txBox="1"/>
          <p:nvPr/>
        </p:nvSpPr>
        <p:spPr>
          <a:xfrm>
            <a:off x="6035038" y="1401466"/>
            <a:ext cx="1730326" cy="461665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人耳听声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1232367" y="2495743"/>
            <a:ext cx="134761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关闹钟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3168968" y="2495743"/>
            <a:ext cx="24684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放入玻璃罩中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6068134" y="2495743"/>
            <a:ext cx="1868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捂住耳朵</a:t>
            </a:r>
            <a:endParaRPr lang="zh-CN" altLang="en-US"/>
          </a:p>
        </p:txBody>
      </p:sp>
      <p:sp>
        <p:nvSpPr>
          <p:cNvPr id="14" name="文本框 13" title=""/>
          <p:cNvSpPr txBox="1"/>
          <p:nvPr/>
        </p:nvSpPr>
        <p:spPr>
          <a:xfrm>
            <a:off x="429064" y="1990549"/>
            <a:ext cx="29260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控制噪声的方法：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1041010" y="3555550"/>
            <a:ext cx="1730326" cy="461665"/>
          </a:xfrm>
          <a:prstGeom prst="rect">
            <a:avLst/>
          </a:prstGeom>
          <a:solidFill>
            <a:srgbClr val="0066FF"/>
          </a:solidFill>
          <a:ln w="127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在声源处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箭头: 上 15" title=""/>
          <p:cNvSpPr/>
          <p:nvPr/>
        </p:nvSpPr>
        <p:spPr>
          <a:xfrm>
            <a:off x="1709224" y="2998244"/>
            <a:ext cx="365760" cy="458443"/>
          </a:xfrm>
          <a:prstGeom prst="upArrow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 title=""/>
          <p:cNvSpPr txBox="1"/>
          <p:nvPr/>
        </p:nvSpPr>
        <p:spPr>
          <a:xfrm>
            <a:off x="3291839" y="3555968"/>
            <a:ext cx="2201594" cy="461665"/>
          </a:xfrm>
          <a:prstGeom prst="rect">
            <a:avLst/>
          </a:prstGeom>
          <a:solidFill>
            <a:srgbClr val="0066FF"/>
          </a:solidFill>
          <a:ln w="127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在传播过程中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箭头: 上 17" title=""/>
          <p:cNvSpPr/>
          <p:nvPr/>
        </p:nvSpPr>
        <p:spPr>
          <a:xfrm>
            <a:off x="4206238" y="2998244"/>
            <a:ext cx="365760" cy="458443"/>
          </a:xfrm>
          <a:prstGeom prst="upArrow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 title=""/>
          <p:cNvSpPr txBox="1"/>
          <p:nvPr/>
        </p:nvSpPr>
        <p:spPr>
          <a:xfrm>
            <a:off x="6013937" y="3553400"/>
            <a:ext cx="1976512" cy="461665"/>
          </a:xfrm>
          <a:prstGeom prst="rect">
            <a:avLst/>
          </a:prstGeom>
          <a:solidFill>
            <a:srgbClr val="0066FF"/>
          </a:solidFill>
          <a:ln w="127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在人耳附近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箭头: 上 19" title=""/>
          <p:cNvSpPr/>
          <p:nvPr/>
        </p:nvSpPr>
        <p:spPr>
          <a:xfrm>
            <a:off x="6819313" y="2998244"/>
            <a:ext cx="365760" cy="458443"/>
          </a:xfrm>
          <a:prstGeom prst="upArrow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 title=""/>
          <p:cNvSpPr txBox="1"/>
          <p:nvPr/>
        </p:nvSpPr>
        <p:spPr>
          <a:xfrm>
            <a:off x="805375" y="4152401"/>
            <a:ext cx="22015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防止噪声产生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文本框 22" title=""/>
          <p:cNvSpPr txBox="1"/>
          <p:nvPr/>
        </p:nvSpPr>
        <p:spPr>
          <a:xfrm>
            <a:off x="3351406" y="4152401"/>
            <a:ext cx="228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阻断噪声传播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文本框 23" title=""/>
          <p:cNvSpPr txBox="1"/>
          <p:nvPr/>
        </p:nvSpPr>
        <p:spPr>
          <a:xfrm>
            <a:off x="5765993" y="4152401"/>
            <a:ext cx="28381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防止噪声进入耳朵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 title=""/>
          <p:cNvSpPr txBox="1"/>
          <p:nvPr/>
        </p:nvSpPr>
        <p:spPr>
          <a:xfrm>
            <a:off x="434084" y="556684"/>
            <a:ext cx="8275833" cy="4918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想想议议</a:t>
            </a:r>
            <a:r>
              <a:rPr lang="en-US" altLang="zh-CN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图中控制噪声的措施分别属于哪些方面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790" y="1123731"/>
            <a:ext cx="2706712" cy="188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6999" y="1123731"/>
            <a:ext cx="2474587" cy="188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7083" y="1123731"/>
            <a:ext cx="2822127" cy="1881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2" title=""/>
          <p:cNvSpPr txBox="1"/>
          <p:nvPr/>
        </p:nvSpPr>
        <p:spPr>
          <a:xfrm>
            <a:off x="617333" y="3080396"/>
            <a:ext cx="2501625" cy="40011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zh-CN" altLang="en-US" sz="2000" b="1">
                <a:solidFill>
                  <a:srgbClr val="FF00FF"/>
                </a:solidFill>
              </a:rPr>
              <a:t>甲</a:t>
            </a:r>
            <a:r>
              <a:rPr lang="zh-CN" altLang="en-US" sz="2000" b="1">
                <a:solidFill>
                  <a:schemeClr val="tx1"/>
                </a:solidFill>
              </a:rPr>
              <a:t> 摩托车的消声器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6" name="TextBox 5" title=""/>
          <p:cNvSpPr txBox="1"/>
          <p:nvPr/>
        </p:nvSpPr>
        <p:spPr>
          <a:xfrm>
            <a:off x="3211349" y="3080396"/>
            <a:ext cx="2575407" cy="7080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b="1">
                <a:solidFill>
                  <a:srgbClr val="FF00FF"/>
                </a:solidFill>
              </a:rPr>
              <a:t>乙</a:t>
            </a:r>
            <a:r>
              <a:rPr lang="zh-CN" altLang="en-US" sz="2000" b="1">
                <a:solidFill>
                  <a:schemeClr val="tx1"/>
                </a:solidFill>
              </a:rPr>
              <a:t> 穿越北京动物园的“隔音蛟龙”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7" name="TextBox 7" title=""/>
          <p:cNvSpPr txBox="1"/>
          <p:nvPr/>
        </p:nvSpPr>
        <p:spPr>
          <a:xfrm>
            <a:off x="5807083" y="3080396"/>
            <a:ext cx="3156755" cy="7078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b="1">
                <a:solidFill>
                  <a:srgbClr val="FF00FF"/>
                </a:solidFill>
              </a:rPr>
              <a:t>丙</a:t>
            </a:r>
            <a:r>
              <a:rPr lang="zh-CN" altLang="en-US" sz="2000" b="1">
                <a:solidFill>
                  <a:schemeClr val="tx1"/>
                </a:solidFill>
              </a:rPr>
              <a:t> 航空母舰上的起飞引导员佩戴耳罩等降噪装备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805375" y="4152401"/>
            <a:ext cx="22015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防止噪声产生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3351406" y="4152401"/>
            <a:ext cx="228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阻断噪声传播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5765993" y="4152401"/>
            <a:ext cx="28381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防止噪声进入耳朵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2286000" y="265392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生活中控制噪声的措施</a:t>
            </a:r>
            <a:endParaRPr lang="zh-CN" altLang="en-US" sz="1600" b="1"/>
          </a:p>
        </p:txBody>
      </p:sp>
      <p:pic>
        <p:nvPicPr>
          <p:cNvPr id="4" name="图片 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1215" y="827408"/>
            <a:ext cx="2376686" cy="2004434"/>
          </a:xfrm>
          <a:prstGeom prst="rect">
            <a:avLst/>
          </a:prstGeom>
        </p:spPr>
      </p:pic>
      <p:pic>
        <p:nvPicPr>
          <p:cNvPr id="5" name="图片 4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373" y="827408"/>
            <a:ext cx="3249254" cy="2004434"/>
          </a:xfrm>
          <a:prstGeom prst="rect">
            <a:avLst/>
          </a:prstGeom>
        </p:spPr>
      </p:pic>
      <p:pic>
        <p:nvPicPr>
          <p:cNvPr id="6" name="图片 5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099" y="827408"/>
            <a:ext cx="2389274" cy="2004434"/>
          </a:xfrm>
          <a:prstGeom prst="rect">
            <a:avLst/>
          </a:prstGeom>
        </p:spPr>
      </p:pic>
      <p:pic>
        <p:nvPicPr>
          <p:cNvPr id="7" name="Picture 9" title="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1431" y="2909156"/>
            <a:ext cx="2512128" cy="192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title="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6593" y="2909434"/>
            <a:ext cx="2753112" cy="192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title="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99607" y="2909156"/>
            <a:ext cx="2109458" cy="192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 title=""/>
          <p:cNvSpPr/>
          <p:nvPr/>
        </p:nvSpPr>
        <p:spPr>
          <a:xfrm>
            <a:off x="495549" y="2371695"/>
            <a:ext cx="1135187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隔音棚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" name="矩形 12" title=""/>
          <p:cNvSpPr/>
          <p:nvPr/>
        </p:nvSpPr>
        <p:spPr>
          <a:xfrm>
            <a:off x="3131651" y="2371695"/>
            <a:ext cx="2880698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渣土车隔音减噪冲洗房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矩形 13" title=""/>
          <p:cNvSpPr/>
          <p:nvPr/>
        </p:nvSpPr>
        <p:spPr>
          <a:xfrm>
            <a:off x="6677836" y="2371695"/>
            <a:ext cx="168344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钢筋加工棚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5" name="矩形 14" title=""/>
          <p:cNvSpPr/>
          <p:nvPr/>
        </p:nvSpPr>
        <p:spPr>
          <a:xfrm>
            <a:off x="878420" y="4362061"/>
            <a:ext cx="2109457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高速公路隔音板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6" name="矩形 15" title=""/>
          <p:cNvSpPr/>
          <p:nvPr/>
        </p:nvSpPr>
        <p:spPr>
          <a:xfrm>
            <a:off x="3695889" y="4362061"/>
            <a:ext cx="1752221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真空双层玻璃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7" name="矩形 16" title=""/>
          <p:cNvSpPr/>
          <p:nvPr/>
        </p:nvSpPr>
        <p:spPr>
          <a:xfrm>
            <a:off x="6252552" y="3025630"/>
            <a:ext cx="1752221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城市绿化带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0591800" y="118110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801859" y="636501"/>
            <a:ext cx="1730326" cy="461665"/>
          </a:xfrm>
          <a:prstGeom prst="rect">
            <a:avLst/>
          </a:prstGeom>
          <a:solidFill>
            <a:srgbClr val="0066FF"/>
          </a:solidFill>
          <a:ln w="127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在声源处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3291839" y="636919"/>
            <a:ext cx="2201594" cy="461665"/>
          </a:xfrm>
          <a:prstGeom prst="rect">
            <a:avLst/>
          </a:prstGeom>
          <a:solidFill>
            <a:srgbClr val="0066FF"/>
          </a:solidFill>
          <a:ln w="127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在传播过程中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6253087" y="634351"/>
            <a:ext cx="1976512" cy="461665"/>
          </a:xfrm>
          <a:prstGeom prst="rect">
            <a:avLst/>
          </a:prstGeom>
          <a:solidFill>
            <a:srgbClr val="0066FF"/>
          </a:solidFill>
          <a:ln w="12700">
            <a:solidFill>
              <a:srgbClr val="0066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在人耳附近</a:t>
            </a:r>
            <a:endParaRPr lang="zh-CN" altLang="en-US" sz="2400" b="1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46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5056" y="1200632"/>
            <a:ext cx="2363932" cy="1170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68" y="2473274"/>
            <a:ext cx="1772308" cy="1530796"/>
          </a:xfrm>
          <a:prstGeom prst="rect">
            <a:avLst/>
          </a:prstGeom>
        </p:spPr>
      </p:pic>
      <p:pic>
        <p:nvPicPr>
          <p:cNvPr id="6" name="Picture 3" title="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9297" y="1200632"/>
            <a:ext cx="2426678" cy="1701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title="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5502" y="3003734"/>
            <a:ext cx="2214268" cy="170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title="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8968" y="1266694"/>
            <a:ext cx="1804749" cy="2208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 title=""/>
          <p:cNvSpPr txBox="1"/>
          <p:nvPr/>
        </p:nvSpPr>
        <p:spPr>
          <a:xfrm>
            <a:off x="6801729" y="3476733"/>
            <a:ext cx="1083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: 圆角 11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课堂练习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TextBox 2" title=""/>
          <p:cNvSpPr txBox="1"/>
          <p:nvPr/>
        </p:nvSpPr>
        <p:spPr>
          <a:xfrm>
            <a:off x="451616" y="1110997"/>
            <a:ext cx="8240768" cy="292150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从物理学角度看，噪声和乐音的主要区别是（       ）。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噪声的响度大，乐音的响度小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乐音是乐器发出的声音，噪声是机器发出的声音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乐音的音调低，噪声的音调高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乐音是发声体有规则振动发出的声音，噪声是发声体无规则振动发出的声音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矩形 4" title=""/>
          <p:cNvSpPr>
            <a:spLocks noChangeArrowheads="1"/>
          </p:cNvSpPr>
          <p:nvPr/>
        </p:nvSpPr>
        <p:spPr bwMode="auto">
          <a:xfrm>
            <a:off x="6980678" y="1152916"/>
            <a:ext cx="636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D</a:t>
            </a:r>
            <a:endParaRPr lang="zh-CN" altLang="en-US" sz="16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学习目标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TextBox 8" title=""/>
          <p:cNvSpPr txBox="1"/>
          <p:nvPr/>
        </p:nvSpPr>
        <p:spPr>
          <a:xfrm>
            <a:off x="584279" y="1502931"/>
            <a:ext cx="7975442" cy="1068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ts val="48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了解噪声的来源和危害。</a:t>
            </a:r>
            <a:endParaRPr lang="en-US" altLang="zh-CN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defTabSz="914400" fontAlgn="base">
              <a:lnSpc>
                <a:spcPct val="130000"/>
              </a:lnSpc>
              <a:spcBef>
                <a:spcPts val="48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知道防治噪声的途径，增强环境保护的意识。</a:t>
            </a:r>
            <a:endParaRPr lang="zh-CN" altLang="en-US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 title=""/>
          <p:cNvSpPr txBox="1"/>
          <p:nvPr/>
        </p:nvSpPr>
        <p:spPr>
          <a:xfrm>
            <a:off x="451616" y="1413453"/>
            <a:ext cx="8240768" cy="244137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请你细心体会，在下列场景内，属于噪声的是（       ）。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音乐会上优美的提琴声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居民小区内，夜晚震耳欲聋的广场舞音乐声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歌舞厅里，铿锵有力的打击乐声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车站里，提醒旅客检票上车的广播声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 title=""/>
          <p:cNvSpPr>
            <a:spLocks noChangeArrowheads="1"/>
          </p:cNvSpPr>
          <p:nvPr/>
        </p:nvSpPr>
        <p:spPr bwMode="auto">
          <a:xfrm>
            <a:off x="7290168" y="1462406"/>
            <a:ext cx="636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B</a:t>
            </a:r>
            <a:endParaRPr lang="zh-CN" altLang="en-US" sz="16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 title=""/>
          <p:cNvSpPr txBox="1"/>
          <p:nvPr/>
        </p:nvSpPr>
        <p:spPr>
          <a:xfrm>
            <a:off x="451616" y="1110997"/>
            <a:ext cx="8240768" cy="292150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如图是某噪声监测装置上显示的分贝数。下列说法正确的是（       ）。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此时的声音会使人失去听力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此时的声音会妨碍人们的工作和学习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此时的声音妨碍人们的休息和睡眠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此时的声音是较理想的安静环境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2411" y="2200719"/>
            <a:ext cx="2549973" cy="1994085"/>
          </a:xfrm>
          <a:prstGeom prst="rect">
            <a:avLst/>
          </a:prstGeom>
        </p:spPr>
      </p:pic>
      <p:sp>
        <p:nvSpPr>
          <p:cNvPr id="4" name="矩形 3" title=""/>
          <p:cNvSpPr>
            <a:spLocks noChangeArrowheads="1"/>
          </p:cNvSpPr>
          <p:nvPr/>
        </p:nvSpPr>
        <p:spPr bwMode="auto">
          <a:xfrm>
            <a:off x="1219959" y="1631218"/>
            <a:ext cx="636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C</a:t>
            </a:r>
            <a:endParaRPr lang="zh-CN" altLang="en-US" sz="16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 title=""/>
          <p:cNvSpPr txBox="1"/>
          <p:nvPr/>
        </p:nvSpPr>
        <p:spPr>
          <a:xfrm>
            <a:off x="451616" y="1110997"/>
            <a:ext cx="8240768" cy="292150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在需要安静的医院、学校和科研部门附近，常有禁止鸣笛的标志，如图所示。这种控制噪声的措施属于（       ）。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防止噪声产生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阻断噪声传播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C.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防止噪声进入人耳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D.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减小噪声传播速度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2197" y="2263481"/>
            <a:ext cx="1980187" cy="2065511"/>
          </a:xfrm>
          <a:prstGeom prst="rect">
            <a:avLst/>
          </a:prstGeom>
        </p:spPr>
      </p:pic>
      <p:sp>
        <p:nvSpPr>
          <p:cNvPr id="4" name="矩形 3" title=""/>
          <p:cNvSpPr>
            <a:spLocks noChangeArrowheads="1"/>
          </p:cNvSpPr>
          <p:nvPr/>
        </p:nvSpPr>
        <p:spPr bwMode="auto">
          <a:xfrm>
            <a:off x="7051244" y="1638252"/>
            <a:ext cx="6369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A</a:t>
            </a:r>
            <a:endParaRPr lang="zh-CN" altLang="en-US" sz="16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 title=""/>
          <p:cNvSpPr txBox="1"/>
          <p:nvPr/>
        </p:nvSpPr>
        <p:spPr>
          <a:xfrm>
            <a:off x="451616" y="630866"/>
            <a:ext cx="8240768" cy="3881768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小明想比较几种材料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衣服、锡箔纸、泡沫塑料</a:t>
            </a:r>
            <a:r>
              <a:rPr lang="zh-CN" altLang="en-US" sz="2400" b="1" ker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的隔音性能，除了待检测的材料外，还可利用的器材有：音叉、机械闹钟、鞋盒。在本实验中适合做声源的是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__________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）小明将声源放入鞋盒内，在其四周塞满待测材料。他设想了以下两种实验方案，你认为最佳的是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_______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A.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让人站在距鞋盒一定距离处，比较所听见声音的响度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B.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让人一边听声音，一边向后退，直至听不见声音为止，比较此处到鞋盒的距离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 title=""/>
          <p:cNvSpPr>
            <a:spLocks noChangeArrowheads="1"/>
          </p:cNvSpPr>
          <p:nvPr/>
        </p:nvSpPr>
        <p:spPr bwMode="auto">
          <a:xfrm>
            <a:off x="6421071" y="1591555"/>
            <a:ext cx="1499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</a:rPr>
              <a:t>机械闹钟 </a:t>
            </a:r>
            <a:endParaRPr lang="zh-CN" altLang="en-US" sz="16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 title=""/>
          <p:cNvSpPr>
            <a:spLocks noChangeArrowheads="1"/>
          </p:cNvSpPr>
          <p:nvPr/>
        </p:nvSpPr>
        <p:spPr bwMode="auto">
          <a:xfrm>
            <a:off x="6672605" y="2573346"/>
            <a:ext cx="508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 sz="2400">
                <a:solidFill>
                  <a:srgbClr val="FF0000"/>
                </a:solidFill>
              </a:rPr>
              <a:t>B</a:t>
            </a:r>
            <a:endParaRPr lang="zh-CN" altLang="en-US" sz="16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2" title=""/>
          <p:cNvSpPr txBox="1"/>
          <p:nvPr/>
        </p:nvSpPr>
        <p:spPr>
          <a:xfrm>
            <a:off x="451616" y="1073999"/>
            <a:ext cx="8240768" cy="100098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）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通过实验得到的现象如下表所示，则待测材料隔音性能由好到差的顺序为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_________________________</a:t>
            </a: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23040" y="2216432"/>
            <a:ext cx="5297920" cy="1506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 title=""/>
          <p:cNvSpPr>
            <a:spLocks noChangeArrowheads="1"/>
          </p:cNvSpPr>
          <p:nvPr/>
        </p:nvSpPr>
        <p:spPr bwMode="auto">
          <a:xfrm>
            <a:off x="3449979" y="1574489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泡沫、衣服、锡箔纸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课堂小结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3459479" y="1343464"/>
            <a:ext cx="953903" cy="461665"/>
          </a:xfrm>
          <a:prstGeom prst="rect">
            <a:avLst/>
          </a:prstGeom>
          <a:noFill/>
          <a:ln w="19050">
            <a:solidFill>
              <a:srgbClr val="00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噪声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2004734" y="1343464"/>
            <a:ext cx="953903" cy="461665"/>
          </a:xfrm>
          <a:prstGeom prst="rect">
            <a:avLst/>
          </a:prstGeom>
          <a:noFill/>
          <a:ln w="19050">
            <a:solidFill>
              <a:srgbClr val="00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危害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549989" y="1343464"/>
            <a:ext cx="953903" cy="461665"/>
          </a:xfrm>
          <a:prstGeom prst="rect">
            <a:avLst/>
          </a:prstGeom>
          <a:noFill/>
          <a:ln w="19050">
            <a:solidFill>
              <a:srgbClr val="00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等级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3149314" y="3116466"/>
            <a:ext cx="1574232" cy="461665"/>
          </a:xfrm>
          <a:prstGeom prst="rect">
            <a:avLst/>
          </a:prstGeom>
          <a:noFill/>
          <a:ln w="19050">
            <a:solidFill>
              <a:srgbClr val="00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控制途径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4914224" y="1343464"/>
            <a:ext cx="953903" cy="461665"/>
          </a:xfrm>
          <a:prstGeom prst="rect">
            <a:avLst/>
          </a:prstGeom>
          <a:noFill/>
          <a:ln w="19050">
            <a:solidFill>
              <a:srgbClr val="0066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来源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6385382" y="969455"/>
            <a:ext cx="21444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从物理角度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6385382" y="1771856"/>
            <a:ext cx="26249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从环境保护角度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2" name="直接箭头连接符 11" title=""/>
          <p:cNvCxnSpPr>
            <a:stCxn id="3" idx="1"/>
            <a:endCxn id="4" idx="3"/>
          </p:cNvCxnSpPr>
          <p:nvPr/>
        </p:nvCxnSpPr>
        <p:spPr>
          <a:xfrm flipH="1">
            <a:off x="2958637" y="1574297"/>
            <a:ext cx="500842" cy="0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 title=""/>
          <p:cNvCxnSpPr>
            <a:stCxn id="4" idx="1"/>
            <a:endCxn id="5" idx="3"/>
          </p:cNvCxnSpPr>
          <p:nvPr/>
        </p:nvCxnSpPr>
        <p:spPr>
          <a:xfrm flipH="1">
            <a:off x="1503892" y="1574297"/>
            <a:ext cx="500842" cy="0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 title=""/>
          <p:cNvCxnSpPr>
            <a:stCxn id="3" idx="2"/>
            <a:endCxn id="6" idx="0"/>
          </p:cNvCxnSpPr>
          <p:nvPr/>
        </p:nvCxnSpPr>
        <p:spPr>
          <a:xfrm flipH="1">
            <a:off x="3936430" y="1805129"/>
            <a:ext cx="1" cy="1311337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 title=""/>
          <p:cNvCxnSpPr>
            <a:stCxn id="3" idx="3"/>
            <a:endCxn id="7" idx="1"/>
          </p:cNvCxnSpPr>
          <p:nvPr/>
        </p:nvCxnSpPr>
        <p:spPr>
          <a:xfrm>
            <a:off x="4413382" y="1574297"/>
            <a:ext cx="500842" cy="0"/>
          </a:xfrm>
          <a:prstGeom prst="straightConnector1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连接符: 曲线 22" title=""/>
          <p:cNvCxnSpPr>
            <a:stCxn id="7" idx="3"/>
            <a:endCxn id="9" idx="1"/>
          </p:cNvCxnSpPr>
          <p:nvPr/>
        </p:nvCxnSpPr>
        <p:spPr>
          <a:xfrm flipV="1">
            <a:off x="5868127" y="1200288"/>
            <a:ext cx="517255" cy="374009"/>
          </a:xfrm>
          <a:prstGeom prst="curvedConnector3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连接符: 曲线 24" title=""/>
          <p:cNvCxnSpPr>
            <a:stCxn id="7" idx="3"/>
            <a:endCxn id="10" idx="1"/>
          </p:cNvCxnSpPr>
          <p:nvPr/>
        </p:nvCxnSpPr>
        <p:spPr>
          <a:xfrm>
            <a:off x="5868127" y="1574297"/>
            <a:ext cx="517255" cy="428392"/>
          </a:xfrm>
          <a:prstGeom prst="curvedConnector3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 title=""/>
          <p:cNvSpPr txBox="1"/>
          <p:nvPr/>
        </p:nvSpPr>
        <p:spPr>
          <a:xfrm>
            <a:off x="549989" y="3943212"/>
            <a:ext cx="22015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防止噪声产生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 title=""/>
          <p:cNvSpPr txBox="1"/>
          <p:nvPr/>
        </p:nvSpPr>
        <p:spPr>
          <a:xfrm>
            <a:off x="3096020" y="3943212"/>
            <a:ext cx="228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阻断噪声传播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文本框 27" title=""/>
          <p:cNvSpPr txBox="1"/>
          <p:nvPr/>
        </p:nvSpPr>
        <p:spPr>
          <a:xfrm>
            <a:off x="5510607" y="3943212"/>
            <a:ext cx="28381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防止噪声进入耳朵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9" name="连接符: 曲线 28" title=""/>
          <p:cNvCxnSpPr>
            <a:stCxn id="6" idx="1"/>
            <a:endCxn id="26" idx="0"/>
          </p:cNvCxnSpPr>
          <p:nvPr/>
        </p:nvCxnSpPr>
        <p:spPr>
          <a:xfrm rot="10800000" flipV="1">
            <a:off x="1650786" y="3347298"/>
            <a:ext cx="1498528" cy="595913"/>
          </a:xfrm>
          <a:prstGeom prst="curvedConnector2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连接符: 曲线 31" title=""/>
          <p:cNvCxnSpPr>
            <a:stCxn id="6" idx="3"/>
            <a:endCxn id="28" idx="0"/>
          </p:cNvCxnSpPr>
          <p:nvPr/>
        </p:nvCxnSpPr>
        <p:spPr>
          <a:xfrm>
            <a:off x="4723546" y="3347299"/>
            <a:ext cx="2206141" cy="595913"/>
          </a:xfrm>
          <a:prstGeom prst="curvedConnector2">
            <a:avLst/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连接符: 曲线 34" title=""/>
          <p:cNvCxnSpPr>
            <a:stCxn id="6" idx="2"/>
            <a:endCxn id="27" idx="0"/>
          </p:cNvCxnSpPr>
          <p:nvPr/>
        </p:nvCxnSpPr>
        <p:spPr>
          <a:xfrm rot="16200000" flipH="1">
            <a:off x="3905185" y="3609376"/>
            <a:ext cx="365081" cy="302590"/>
          </a:xfrm>
          <a:prstGeom prst="curvedConnector3">
            <a:avLst>
              <a:gd name="adj1" fmla="val 50000"/>
            </a:avLst>
          </a:prstGeom>
          <a:ln w="28575"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 title=""/>
          <p:cNvSpPr txBox="1"/>
          <p:nvPr/>
        </p:nvSpPr>
        <p:spPr>
          <a:xfrm>
            <a:off x="4413382" y="2351275"/>
            <a:ext cx="4572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200" b="1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不要误认为乐音不可能成为噪声。</a:t>
            </a:r>
            <a:endParaRPr lang="zh-CN" altLang="en-US" sz="2200" b="1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 title=""/>
          <p:cNvCxnSpPr/>
          <p:nvPr/>
        </p:nvCxnSpPr>
        <p:spPr>
          <a:xfrm>
            <a:off x="6434619" y="2245058"/>
            <a:ext cx="2259215" cy="0"/>
          </a:xfrm>
          <a:prstGeom prst="line">
            <a:avLst/>
          </a:prstGeom>
          <a:ln w="1905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: 圆角 6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情境导入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513471" y="979435"/>
            <a:ext cx="58380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听一听下面几段音频，你有什么感受？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优美的乐音" title="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1415073" y="1544392"/>
            <a:ext cx="1080000" cy="1080000"/>
          </a:xfrm>
          <a:prstGeom prst="rect">
            <a:avLst/>
          </a:prstGeom>
        </p:spPr>
      </p:pic>
      <p:sp>
        <p:nvSpPr>
          <p:cNvPr id="14" name="文本框 13" title=""/>
          <p:cNvSpPr txBox="1"/>
          <p:nvPr/>
        </p:nvSpPr>
        <p:spPr>
          <a:xfrm>
            <a:off x="932619" y="2644838"/>
            <a:ext cx="1941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优美的音乐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6236561" y="2644838"/>
            <a:ext cx="2008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揉搓塑料袋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3593742" y="2644838"/>
            <a:ext cx="2008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铁钉刮玻璃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箭头: 下 16" title=""/>
          <p:cNvSpPr/>
          <p:nvPr/>
        </p:nvSpPr>
        <p:spPr>
          <a:xfrm>
            <a:off x="1748545" y="3182303"/>
            <a:ext cx="309489" cy="696350"/>
          </a:xfrm>
          <a:prstGeom prst="downArrow">
            <a:avLst/>
          </a:prstGeom>
          <a:solidFill>
            <a:srgbClr val="0066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箭头: 下 17" title=""/>
          <p:cNvSpPr/>
          <p:nvPr/>
        </p:nvSpPr>
        <p:spPr>
          <a:xfrm>
            <a:off x="4417255" y="3182303"/>
            <a:ext cx="309489" cy="696350"/>
          </a:xfrm>
          <a:prstGeom prst="downArrow">
            <a:avLst/>
          </a:prstGeom>
          <a:solidFill>
            <a:srgbClr val="0066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下 18" title=""/>
          <p:cNvSpPr/>
          <p:nvPr/>
        </p:nvSpPr>
        <p:spPr>
          <a:xfrm>
            <a:off x="7085966" y="3182303"/>
            <a:ext cx="309489" cy="696350"/>
          </a:xfrm>
          <a:prstGeom prst="downArrow">
            <a:avLst/>
          </a:prstGeom>
          <a:solidFill>
            <a:srgbClr val="0066FF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 title=""/>
          <p:cNvSpPr txBox="1"/>
          <p:nvPr/>
        </p:nvSpPr>
        <p:spPr>
          <a:xfrm>
            <a:off x="1340581" y="4019622"/>
            <a:ext cx="1125415" cy="461665"/>
          </a:xfrm>
          <a:prstGeom prst="rect">
            <a:avLst/>
          </a:prstGeom>
          <a:solidFill>
            <a:srgbClr val="0066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乐音</a:t>
            </a:r>
            <a:endParaRPr lang="zh-CN" altLang="en-US" sz="2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 title=""/>
          <p:cNvSpPr txBox="1"/>
          <p:nvPr/>
        </p:nvSpPr>
        <p:spPr>
          <a:xfrm>
            <a:off x="4009291" y="4019622"/>
            <a:ext cx="1125415" cy="461665"/>
          </a:xfrm>
          <a:prstGeom prst="rect">
            <a:avLst/>
          </a:prstGeom>
          <a:solidFill>
            <a:srgbClr val="0066FF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噪音</a:t>
            </a:r>
            <a:endParaRPr lang="zh-CN" altLang="en-US"/>
          </a:p>
        </p:txBody>
      </p:sp>
      <p:sp>
        <p:nvSpPr>
          <p:cNvPr id="22" name="文本框 21" title=""/>
          <p:cNvSpPr txBox="1"/>
          <p:nvPr/>
        </p:nvSpPr>
        <p:spPr>
          <a:xfrm>
            <a:off x="6678004" y="4019622"/>
            <a:ext cx="1125415" cy="461665"/>
          </a:xfrm>
          <a:prstGeom prst="rect">
            <a:avLst/>
          </a:prstGeom>
          <a:solidFill>
            <a:srgbClr val="0066FF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噪音</a:t>
            </a:r>
            <a:endParaRPr lang="zh-CN" altLang="en-US"/>
          </a:p>
        </p:txBody>
      </p:sp>
      <p:sp>
        <p:nvSpPr>
          <p:cNvPr id="23" name="文本框 22" title=""/>
          <p:cNvSpPr txBox="1"/>
          <p:nvPr/>
        </p:nvSpPr>
        <p:spPr>
          <a:xfrm>
            <a:off x="5760997" y="1132490"/>
            <a:ext cx="17118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accent1">
                    <a:lumMod val="40000"/>
                    <a:lumOff val="60000"/>
                  </a:schemeClr>
                </a:solidFill>
              </a:rPr>
              <a:t>点击喇叭播放音频</a:t>
            </a:r>
            <a:endParaRPr lang="zh-CN" altLang="en-US" sz="120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" name="铁钉刮玻璃" title="">
            <a:hlinkClick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>
                  <p14:trim end="36752.917969" st="3152.000000"/>
                </p14:media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4057891" y="1544392"/>
            <a:ext cx="1080000" cy="1080000"/>
          </a:xfrm>
          <a:prstGeom prst="rect">
            <a:avLst/>
          </a:prstGeom>
        </p:spPr>
      </p:pic>
      <p:pic>
        <p:nvPicPr>
          <p:cNvPr id="6" name="揉搓塑料袋 00_00_12-00_00_18" title="">
            <a:hlinkClick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6700709" y="1544392"/>
            <a:ext cx="1080000" cy="1080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4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 nodeType="clickPar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0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63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401" y="372162"/>
            <a:ext cx="3799116" cy="1552955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401" y="1988502"/>
            <a:ext cx="3793162" cy="1398261"/>
          </a:xfrm>
          <a:prstGeom prst="rect">
            <a:avLst/>
          </a:prstGeom>
        </p:spPr>
      </p:pic>
      <p:pic>
        <p:nvPicPr>
          <p:cNvPr id="9" name="图片 8" title="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401" y="3450149"/>
            <a:ext cx="3799383" cy="1321189"/>
          </a:xfrm>
          <a:prstGeom prst="rect">
            <a:avLst/>
          </a:prstGeom>
        </p:spPr>
      </p:pic>
      <p:sp>
        <p:nvSpPr>
          <p:cNvPr id="10" name="文本框 9" title=""/>
          <p:cNvSpPr txBox="1"/>
          <p:nvPr/>
        </p:nvSpPr>
        <p:spPr>
          <a:xfrm>
            <a:off x="5794019" y="1448063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噪声的振动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杂乱无章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5794019" y="3633689"/>
            <a:ext cx="198002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乐音的振动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规则有序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连接符: 曲线 13" title=""/>
          <p:cNvCxnSpPr>
            <a:stCxn id="7" idx="3"/>
            <a:endCxn id="10" idx="1"/>
          </p:cNvCxnSpPr>
          <p:nvPr/>
        </p:nvCxnSpPr>
        <p:spPr>
          <a:xfrm>
            <a:off x="5079517" y="1148640"/>
            <a:ext cx="714502" cy="776477"/>
          </a:xfrm>
          <a:prstGeom prst="curvedConnector3">
            <a:avLst/>
          </a:prstGeom>
          <a:ln w="1905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连接符: 曲线 15" title=""/>
          <p:cNvCxnSpPr>
            <a:stCxn id="8" idx="3"/>
            <a:endCxn id="10" idx="1"/>
          </p:cNvCxnSpPr>
          <p:nvPr/>
        </p:nvCxnSpPr>
        <p:spPr>
          <a:xfrm flipV="1">
            <a:off x="5073563" y="1925117"/>
            <a:ext cx="720456" cy="762516"/>
          </a:xfrm>
          <a:prstGeom prst="curvedConnector3">
            <a:avLst/>
          </a:prstGeom>
          <a:ln w="1905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 title=""/>
          <p:cNvCxnSpPr>
            <a:stCxn id="9" idx="3"/>
            <a:endCxn id="11" idx="1"/>
          </p:cNvCxnSpPr>
          <p:nvPr/>
        </p:nvCxnSpPr>
        <p:spPr>
          <a:xfrm flipV="1">
            <a:off x="5079784" y="4110743"/>
            <a:ext cx="714235" cy="1"/>
          </a:xfrm>
          <a:prstGeom prst="straightConnector1">
            <a:avLst/>
          </a:prstGeom>
          <a:ln w="1905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噪声的波形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动作按钮: 后退或前一项 2" title="">
            <a:hlinkClick action="ppaction://hlinkshowjump?jump=previousslide" highlightClick="1"/>
          </p:cNvPr>
          <p:cNvSpPr/>
          <p:nvPr/>
        </p:nvSpPr>
        <p:spPr>
          <a:xfrm>
            <a:off x="232116" y="4487594"/>
            <a:ext cx="443132" cy="443132"/>
          </a:xfrm>
          <a:prstGeom prst="actionButtonBackPrevious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" name="动作按钮: 前进或下一项 3" title="">
            <a:hlinkClick action="ppaction://hlinkshowjump?jump=nextslide" highlightClick="1"/>
          </p:cNvPr>
          <p:cNvSpPr/>
          <p:nvPr/>
        </p:nvSpPr>
        <p:spPr>
          <a:xfrm>
            <a:off x="8468752" y="4487594"/>
            <a:ext cx="443132" cy="443132"/>
          </a:xfrm>
          <a:prstGeom prst="actionButtonForwardNext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pic>
        <p:nvPicPr>
          <p:cNvPr id="5" name="Picture 5" title="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0210800" y="124079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4" title=""/>
          <p:cNvSpPr>
            <a:spLocks noChangeArrowheads="1"/>
          </p:cNvSpPr>
          <p:nvPr/>
        </p:nvSpPr>
        <p:spPr bwMode="auto">
          <a:xfrm>
            <a:off x="511687" y="946099"/>
            <a:ext cx="3757858" cy="52322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知识点一 噪声的来源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: 圆角 22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探究新知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513471" y="1594455"/>
            <a:ext cx="81170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物理学：发声体做无规则振动时会发出噪声。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303" y="2121017"/>
            <a:ext cx="3059813" cy="2563203"/>
          </a:xfrm>
          <a:prstGeom prst="rect">
            <a:avLst/>
          </a:prstGeom>
        </p:spPr>
      </p:pic>
      <p:sp>
        <p:nvSpPr>
          <p:cNvPr id="6" name="对话气泡: 圆角矩形 5" title=""/>
          <p:cNvSpPr/>
          <p:nvPr/>
        </p:nvSpPr>
        <p:spPr>
          <a:xfrm>
            <a:off x="5423097" y="2862298"/>
            <a:ext cx="2834640" cy="1393179"/>
          </a:xfrm>
          <a:prstGeom prst="wedgeRoundRectCallout">
            <a:avLst>
              <a:gd name="adj1" fmla="val -67367"/>
              <a:gd name="adj2" fmla="val -36273"/>
              <a:gd name="adj3" fmla="val 16667"/>
            </a:avLst>
          </a:prstGeom>
          <a:solidFill>
            <a:srgbClr val="D3F4F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那是不是好听的都是乐声，难听的都是噪声呢？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1140899" y="1071538"/>
            <a:ext cx="4602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/>
              <a:t>再听听，说说你的感受。</a:t>
            </a:r>
            <a:endParaRPr lang="zh-CN" altLang="en-US"/>
          </a:p>
        </p:txBody>
      </p:sp>
      <p:sp>
        <p:nvSpPr>
          <p:cNvPr id="3" name="文本框 2" title=""/>
          <p:cNvSpPr txBox="1"/>
          <p:nvPr/>
        </p:nvSpPr>
        <p:spPr>
          <a:xfrm>
            <a:off x="4480838" y="1221034"/>
            <a:ext cx="17118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chemeClr val="accent1">
                    <a:lumMod val="40000"/>
                    <a:lumOff val="60000"/>
                  </a:schemeClr>
                </a:solidFill>
              </a:rPr>
              <a:t>点击喇叭播放音频</a:t>
            </a:r>
            <a:endParaRPr lang="zh-CN" altLang="en-US" sz="120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03503014" title="">
            <a:hlinkClick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2644766" y="1777583"/>
            <a:ext cx="1080000" cy="1080000"/>
          </a:xfrm>
          <a:prstGeom prst="rect">
            <a:avLst/>
          </a:prstGeom>
        </p:spPr>
      </p:pic>
      <p:sp>
        <p:nvSpPr>
          <p:cNvPr id="5" name="文本框 4" title=""/>
          <p:cNvSpPr txBox="1"/>
          <p:nvPr/>
        </p:nvSpPr>
        <p:spPr>
          <a:xfrm>
            <a:off x="1140899" y="3101963"/>
            <a:ext cx="670496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那如果在你睡觉的时候，演奏这首乐曲呢？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1140899" y="3725580"/>
            <a:ext cx="573468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4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/>
              <a:t>在你学习的时候，演奏这首乐曲呢？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0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513471" y="785560"/>
            <a:ext cx="84546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环境保护：把妨碍人们正常工作和生活的声音也称为噪声。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434" y="1853499"/>
            <a:ext cx="3284805" cy="2320473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1" y="1469181"/>
            <a:ext cx="5036234" cy="308910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 title=""/>
          <p:cNvSpPr txBox="1"/>
          <p:nvPr/>
        </p:nvSpPr>
        <p:spPr>
          <a:xfrm>
            <a:off x="434084" y="359733"/>
            <a:ext cx="8275833" cy="49180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想想议议</a:t>
            </a:r>
            <a:r>
              <a:rPr lang="en-US" altLang="zh-CN" sz="2600" b="1">
                <a:solidFill>
                  <a:srgbClr val="0066CC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你周围常有哪些噪声？</a:t>
            </a:r>
            <a:endParaRPr lang="en-US" altLang="zh-CN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434084" y="1527956"/>
            <a:ext cx="553998" cy="2908566"/>
          </a:xfrm>
          <a:prstGeom prst="rect">
            <a:avLst/>
          </a:prstGeom>
          <a:noFill/>
          <a:ln w="12700">
            <a:solidFill>
              <a:srgbClr val="0000FF"/>
            </a:solidFill>
          </a:ln>
        </p:spPr>
        <p:txBody>
          <a:bodyPr vert="eaVert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家庭及周边的噪声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8832" y="934947"/>
            <a:ext cx="2270760" cy="170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 title=""/>
          <p:cNvSpPr/>
          <p:nvPr/>
        </p:nvSpPr>
        <p:spPr>
          <a:xfrm>
            <a:off x="2573928" y="1013400"/>
            <a:ext cx="716700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动物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6" name="图片 5" title="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341" y="934947"/>
            <a:ext cx="2809745" cy="1703070"/>
          </a:xfrm>
          <a:prstGeom prst="rect">
            <a:avLst/>
          </a:prstGeom>
        </p:spPr>
      </p:pic>
      <p:sp>
        <p:nvSpPr>
          <p:cNvPr id="7" name="矩形 6" title=""/>
          <p:cNvSpPr/>
          <p:nvPr/>
        </p:nvSpPr>
        <p:spPr>
          <a:xfrm>
            <a:off x="3566339" y="2139317"/>
            <a:ext cx="1298873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社区活动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052" name="Picture 4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0833" y="934947"/>
            <a:ext cx="2273764" cy="170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 title=""/>
          <p:cNvSpPr/>
          <p:nvPr/>
        </p:nvSpPr>
        <p:spPr>
          <a:xfrm>
            <a:off x="7561548" y="934947"/>
            <a:ext cx="1083049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电器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1" name="图片 10" title="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852" y="2721430"/>
            <a:ext cx="3143308" cy="2032672"/>
          </a:xfrm>
          <a:prstGeom prst="rect">
            <a:avLst/>
          </a:prstGeom>
        </p:spPr>
      </p:pic>
      <p:sp>
        <p:nvSpPr>
          <p:cNvPr id="12" name="矩形 11" title=""/>
          <p:cNvSpPr/>
          <p:nvPr/>
        </p:nvSpPr>
        <p:spPr>
          <a:xfrm>
            <a:off x="1245092" y="4036412"/>
            <a:ext cx="979119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装修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3" name="Picture 16" title="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1480" y="2721431"/>
            <a:ext cx="3424815" cy="2032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 title=""/>
          <p:cNvSpPr/>
          <p:nvPr/>
        </p:nvSpPr>
        <p:spPr>
          <a:xfrm>
            <a:off x="7280212" y="4246806"/>
            <a:ext cx="794724" cy="4001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集市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/>
      <p:bldP spid="12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01f35b6e-7768-4a82-b7f5-a15380996d53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132</Paragraphs>
  <Slides>25</Slides>
  <Notes>0</Notes>
  <TotalTime>0</TotalTime>
  <HiddenSlides>0</HiddenSlides>
  <MMClips>6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6">
      <vt:lpstr>Arial</vt:lpstr>
      <vt:lpstr>Calibri Light</vt:lpstr>
      <vt:lpstr>Calibri</vt:lpstr>
      <vt:lpstr>黑体</vt:lpstr>
      <vt:lpstr>字魂105号-简雅黑</vt:lpstr>
      <vt:lpstr>Times New Roman</vt:lpstr>
      <vt:lpstr>华文新魏</vt:lpstr>
      <vt:lpstr>楷体</vt:lpstr>
      <vt:lpstr>宋体</vt:lpstr>
      <vt:lpstr>仿宋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2024-06-27T16:03:04.426</cp:lastPrinted>
  <dcterms:created xsi:type="dcterms:W3CDTF">2024-06-27T16:03:04Z</dcterms:created>
  <dcterms:modified xsi:type="dcterms:W3CDTF">2024-06-27T08:03:04Z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