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7.emf"/><Relationship Id="rId4" Type="http://schemas.openxmlformats.org/officeDocument/2006/relationships/package" Target="../embeddings/Microsoft_Word___7.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package" Target="../embeddings/Microsoft_Word___10.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5.xml"/><Relationship Id="rId1" Type="http://schemas.openxmlformats.org/officeDocument/2006/relationships/vmlDrawing" Target="../drawings/vmlDrawing11.vml"/><Relationship Id="rId5" Type="http://schemas.openxmlformats.org/officeDocument/2006/relationships/image" Target="../media/image11.emf"/><Relationship Id="rId4" Type="http://schemas.openxmlformats.org/officeDocument/2006/relationships/package" Target="../embeddings/Microsoft_Word___11.docx"/></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12.emf"/><Relationship Id="rId4" Type="http://schemas.openxmlformats.org/officeDocument/2006/relationships/package" Target="../embeddings/Microsoft_Word___12.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13.emf"/><Relationship Id="rId4" Type="http://schemas.openxmlformats.org/officeDocument/2006/relationships/package" Target="../embeddings/Microsoft_Word___13.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14.emf"/><Relationship Id="rId4" Type="http://schemas.openxmlformats.org/officeDocument/2006/relationships/package" Target="../embeddings/Microsoft_Word___14.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5.xml"/><Relationship Id="rId1" Type="http://schemas.openxmlformats.org/officeDocument/2006/relationships/vmlDrawing" Target="../drawings/vmlDrawing15.vml"/><Relationship Id="rId5" Type="http://schemas.openxmlformats.org/officeDocument/2006/relationships/image" Target="../media/image15.emf"/><Relationship Id="rId4" Type="http://schemas.openxmlformats.org/officeDocument/2006/relationships/package" Target="../embeddings/Microsoft_Word___15.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package" Target="../embeddings/Microsoft_Word___6.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937157" y="1749308"/>
            <a:ext cx="10515600" cy="1325563"/>
          </a:xfrm>
        </p:spPr>
        <p:txBody>
          <a:bodyPr/>
          <a:lstStyle/>
          <a:p>
            <a:r>
              <a:rPr lang="zh-CN" altLang="en-US" b="1" dirty="0">
                <a:solidFill>
                  <a:schemeClr val="accent6"/>
                </a:solidFill>
              </a:rPr>
              <a:t>专项突破</a:t>
            </a:r>
            <a:r>
              <a:rPr lang="en-US" altLang="zh-CN" b="1" dirty="0">
                <a:solidFill>
                  <a:schemeClr val="accent6"/>
                </a:solidFill>
              </a:rPr>
              <a:t>(</a:t>
            </a:r>
            <a:r>
              <a:rPr lang="zh-CN" altLang="en-US" b="1" dirty="0">
                <a:solidFill>
                  <a:schemeClr val="accent6"/>
                </a:solidFill>
              </a:rPr>
              <a:t>八</a:t>
            </a:r>
            <a:r>
              <a:rPr lang="en-US" altLang="zh-CN" b="1" dirty="0">
                <a:solidFill>
                  <a:schemeClr val="accent6"/>
                </a:solidFill>
              </a:rPr>
              <a:t>)</a:t>
            </a:r>
            <a:r>
              <a:rPr lang="zh-CN" altLang="en-US" b="1" dirty="0">
                <a:solidFill>
                  <a:schemeClr val="accent6"/>
                </a:solidFill>
              </a:rPr>
              <a:t>　电路故障分析</a:t>
            </a:r>
            <a:endParaRPr lang="zh-CN" altLang="zh-CN"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湖南郴州中考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没有发光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电流表和电压表的示数均为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。若电路中只有一处故障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则可能的故障是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电阻</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电阻</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cs typeface="Times New Roman" panose="02020603050405020304" pitchFamily="18" charset="0"/>
              </a:rPr>
              <a:t>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519936" y="1844824"/>
          <a:ext cx="4935537" cy="2665413"/>
        </p:xfrm>
        <a:graphic>
          <a:graphicData uri="http://schemas.openxmlformats.org/presentationml/2006/ole">
            <mc:AlternateContent xmlns:mc="http://schemas.openxmlformats.org/markup-compatibility/2006">
              <mc:Choice xmlns:v="urn:schemas-microsoft-com:vml" Requires="v">
                <p:oleObj spid="_x0000_s8200" name="文档" r:id="rId4" imgW="2586355" imgH="1391285" progId="Word.Document.12">
                  <p:embed/>
                </p:oleObj>
              </mc:Choice>
              <mc:Fallback>
                <p:oleObj name="文档" r:id="rId4" imgW="2586355" imgH="1391285" progId="Word.Document.12">
                  <p:embed/>
                  <p:pic>
                    <p:nvPicPr>
                      <p:cNvPr id="0" name="图片 8196"/>
                      <p:cNvPicPr/>
                      <p:nvPr/>
                    </p:nvPicPr>
                    <p:blipFill>
                      <a:blip r:embed="rId5"/>
                      <a:stretch>
                        <a:fillRect/>
                      </a:stretch>
                    </p:blipFill>
                    <p:spPr>
                      <a:xfrm>
                        <a:off x="5519936" y="1844824"/>
                        <a:ext cx="4935537" cy="2665413"/>
                      </a:xfrm>
                      <a:prstGeom prst="rect">
                        <a:avLst/>
                      </a:prstGeom>
                    </p:spPr>
                  </p:pic>
                </p:oleObj>
              </mc:Fallback>
            </mc:AlternateContent>
          </a:graphicData>
        </a:graphic>
      </p:graphicFrame>
      <p:sp>
        <p:nvSpPr>
          <p:cNvPr id="4" name="矩形 3"/>
          <p:cNvSpPr>
            <a:spLocks noChangeAspect="1"/>
          </p:cNvSpPr>
          <p:nvPr/>
        </p:nvSpPr>
        <p:spPr>
          <a:xfrm>
            <a:off x="2783632" y="1807685"/>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4510237"/>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电路连接正确无误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发现灯不发光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且电压表示数、电流表示数均为零。电路中一定有断路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可能是电流表断路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小灯泡断路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若电阻</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断路电压表有示数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四川攀枝花中考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甲、乙、丙三灯泡均正常发光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两电表均有示数。一段时间后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三灯泡突然熄灭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两电表示数均变为零。若将甲、乙两灯泡互换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一电表示数仍为零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另一电表有示数。造成此现象的原因可能是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甲灯短路</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甲灯断路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乙灯断路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丙灯断路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4223792" y="2708920"/>
          <a:ext cx="6717355" cy="3004327"/>
        </p:xfrm>
        <a:graphic>
          <a:graphicData uri="http://schemas.openxmlformats.org/presentationml/2006/ole">
            <mc:AlternateContent xmlns:mc="http://schemas.openxmlformats.org/markup-compatibility/2006">
              <mc:Choice xmlns:v="urn:schemas-microsoft-com:vml" Requires="v">
                <p:oleObj spid="_x0000_s9224" name="文档" r:id="rId4" imgW="3839210" imgH="1717675" progId="Word.Document.12">
                  <p:embed/>
                </p:oleObj>
              </mc:Choice>
              <mc:Fallback>
                <p:oleObj name="文档" r:id="rId4" imgW="3839210" imgH="1717675" progId="Word.Document.12">
                  <p:embed/>
                  <p:pic>
                    <p:nvPicPr>
                      <p:cNvPr id="0" name="图片 9220"/>
                      <p:cNvPicPr/>
                      <p:nvPr/>
                    </p:nvPicPr>
                    <p:blipFill>
                      <a:blip r:embed="rId5"/>
                      <a:stretch>
                        <a:fillRect/>
                      </a:stretch>
                    </p:blipFill>
                    <p:spPr>
                      <a:xfrm>
                        <a:off x="4223792" y="2708920"/>
                        <a:ext cx="6717355" cy="3004327"/>
                      </a:xfrm>
                      <a:prstGeom prst="rect">
                        <a:avLst/>
                      </a:prstGeom>
                    </p:spPr>
                  </p:pic>
                </p:oleObj>
              </mc:Fallback>
            </mc:AlternateContent>
          </a:graphicData>
        </a:graphic>
      </p:graphicFrame>
      <p:sp>
        <p:nvSpPr>
          <p:cNvPr id="4" name="矩形 3"/>
          <p:cNvSpPr>
            <a:spLocks noChangeAspect="1"/>
          </p:cNvSpPr>
          <p:nvPr/>
        </p:nvSpPr>
        <p:spPr>
          <a:xfrm>
            <a:off x="7032104" y="2067199"/>
            <a:ext cx="368935"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B</a:t>
            </a:r>
            <a:r>
              <a:rPr lang="en-US" altLang="zh-CN" sz="2200" smtClean="0">
                <a:solidFill>
                  <a:srgbClr val="FF0000"/>
                </a:solidFill>
                <a:latin typeface="Times New Roman" panose="02020603050405020304" pitchFamily="18" charset="0"/>
              </a:rPr>
              <a:t>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1708603"/>
            <a:ext cx="8128000" cy="37439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三只灯泡串联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电压表测量乙两端电压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电流表测量电路电流。如果甲灯短路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其他灯泡能够发光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如果甲灯断路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整个电路断路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所以三只灯泡都不能发光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电流表、电压表都无示数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将甲、乙两灯泡互换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电压表串联在电源两端有示数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电流表仍然断路无示数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如果乙灯断路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电压表串联在电源两端有示数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如果丙灯断路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整个电路断路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所以三只灯泡都不能发光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电流表、电压表都无示数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将甲、乙两灯泡互换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整个电路仍然断路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电流表、电压表都无示数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湖南株洲中考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在如图所示电路中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无论怎样移动滑片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小灯泡都不亮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电流表示数为零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电压表有示数且不变。图中除标有序号的四根导线外其他元件正常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则出现断路的导线一定是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972961" y="2300284"/>
          <a:ext cx="6717355" cy="2359550"/>
        </p:xfrm>
        <a:graphic>
          <a:graphicData uri="http://schemas.openxmlformats.org/presentationml/2006/ole">
            <mc:AlternateContent xmlns:mc="http://schemas.openxmlformats.org/markup-compatibility/2006">
              <mc:Choice xmlns:v="urn:schemas-microsoft-com:vml" Requires="v">
                <p:oleObj spid="_x0000_s10248" name="文档" r:id="rId4" imgW="3839210" imgH="1348740" progId="Word.Document.12">
                  <p:embed/>
                </p:oleObj>
              </mc:Choice>
              <mc:Fallback>
                <p:oleObj name="文档" r:id="rId4" imgW="3839210" imgH="1348740" progId="Word.Document.12">
                  <p:embed/>
                  <p:pic>
                    <p:nvPicPr>
                      <p:cNvPr id="0" name="图片 10244"/>
                      <p:cNvPicPr/>
                      <p:nvPr/>
                    </p:nvPicPr>
                    <p:blipFill>
                      <a:blip r:embed="rId5"/>
                      <a:stretch>
                        <a:fillRect/>
                      </a:stretch>
                    </p:blipFill>
                    <p:spPr>
                      <a:xfrm>
                        <a:off x="3972961" y="2300284"/>
                        <a:ext cx="6717355" cy="2359550"/>
                      </a:xfrm>
                      <a:prstGeom prst="rect">
                        <a:avLst/>
                      </a:prstGeom>
                    </p:spPr>
                  </p:pic>
                </p:oleObj>
              </mc:Fallback>
            </mc:AlternateContent>
          </a:graphicData>
        </a:graphic>
      </p:graphicFrame>
      <p:sp>
        <p:nvSpPr>
          <p:cNvPr id="4" name="矩形 3"/>
          <p:cNvSpPr>
            <a:spLocks noChangeAspect="1"/>
          </p:cNvSpPr>
          <p:nvPr/>
        </p:nvSpPr>
        <p:spPr>
          <a:xfrm>
            <a:off x="2547555" y="2050457"/>
            <a:ext cx="368935"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B</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4659834"/>
            <a:ext cx="8128000" cy="1714500"/>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导线断了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电路断路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灯泡不亮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电流表和电压表无法测量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电压表和电流表都无示数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不符合题意。若</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导线断了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电流表无示数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电压表串联在电路中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电压表测电源电压有示数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符合题意。若</a:t>
            </a:r>
            <a:r>
              <a:rPr lang="zh-CN" altLang="zh-CN" sz="2200">
                <a:solidFill>
                  <a:srgbClr val="000000"/>
                </a:solidFill>
                <a:cs typeface="宋体" panose="02010600030101010101" pitchFamily="2" charset="-122"/>
              </a:rPr>
              <a:t>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导线断了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电流表有示数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电压表示数为零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四川巴中中考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电源电压保持不变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。电路正常工作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发现两个电表示数都变大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则出现这种故障的原因可能是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	B.L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	D.L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663952" y="1916832"/>
          <a:ext cx="4748212" cy="1828800"/>
        </p:xfrm>
        <a:graphic>
          <a:graphicData uri="http://schemas.openxmlformats.org/presentationml/2006/ole">
            <mc:AlternateContent xmlns:mc="http://schemas.openxmlformats.org/markup-compatibility/2006">
              <mc:Choice xmlns:v="urn:schemas-microsoft-com:vml" Requires="v">
                <p:oleObj spid="_x0000_s11272" name="文档" r:id="rId4" imgW="2249170" imgH="867410" progId="Word.Document.12">
                  <p:embed/>
                </p:oleObj>
              </mc:Choice>
              <mc:Fallback>
                <p:oleObj name="文档" r:id="rId4" imgW="2249170" imgH="867410" progId="Word.Document.12">
                  <p:embed/>
                  <p:pic>
                    <p:nvPicPr>
                      <p:cNvPr id="0" name="图片 11268"/>
                      <p:cNvPicPr/>
                      <p:nvPr/>
                    </p:nvPicPr>
                    <p:blipFill>
                      <a:blip r:embed="rId5"/>
                      <a:stretch>
                        <a:fillRect/>
                      </a:stretch>
                    </p:blipFill>
                    <p:spPr>
                      <a:xfrm>
                        <a:off x="5663952" y="1916832"/>
                        <a:ext cx="4748212" cy="1828800"/>
                      </a:xfrm>
                      <a:prstGeom prst="rect">
                        <a:avLst/>
                      </a:prstGeom>
                    </p:spPr>
                  </p:pic>
                </p:oleObj>
              </mc:Fallback>
            </mc:AlternateContent>
          </a:graphicData>
        </a:graphic>
      </p:graphicFrame>
      <p:sp>
        <p:nvSpPr>
          <p:cNvPr id="4" name="矩形 3"/>
          <p:cNvSpPr>
            <a:spLocks noChangeAspect="1"/>
          </p:cNvSpPr>
          <p:nvPr/>
        </p:nvSpPr>
        <p:spPr>
          <a:xfrm>
            <a:off x="5036662" y="1806652"/>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D</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374563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由电路图可知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两端的电压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电流表测电路中的电流。由电流表的示数变大可知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电路是通路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且电路的总电阻变小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则电路故障应为短路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由电压表的示数变大可知</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短路的为</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63552" y="908720"/>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四川广安中考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下列情况会造成家庭电路中的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开关中的两个线头相碰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双孔插座中的两个线头相碰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灯泡灯丝断了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插头和插座接触不良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171837" y="1351159"/>
            <a:ext cx="368935"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B</a:t>
            </a:r>
            <a:r>
              <a:rPr lang="en-US" altLang="zh-CN" sz="2200" smtClean="0">
                <a:solidFill>
                  <a:srgbClr val="FF0000"/>
                </a:solidFill>
                <a:latin typeface="Times New Roman" panose="02020603050405020304" pitchFamily="18" charset="0"/>
              </a:rPr>
              <a:t> </a:t>
            </a:r>
            <a:endParaRPr lang="zh-CN" altLang="en-US" sz="2200"/>
          </a:p>
        </p:txBody>
      </p:sp>
      <p:sp>
        <p:nvSpPr>
          <p:cNvPr id="2" name="矩形 1"/>
          <p:cNvSpPr>
            <a:spLocks noChangeAspect="1"/>
          </p:cNvSpPr>
          <p:nvPr/>
        </p:nvSpPr>
        <p:spPr>
          <a:xfrm>
            <a:off x="2032000" y="3438643"/>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开关中两线相碰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只是开关不起作用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用电器总是工作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不会引起电流过大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双孔插座一孔接火线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一孔接零线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两线相碰相当于直接把火线和零线接通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会引起电流过大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灯丝断了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电路中没有电流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插头插座接触不良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电路中没有电流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小电灯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都不亮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用一段导线的两端接触</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两灯都不亮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两灯也不亮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两灯都亮。对此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下列判断中可能的是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375920" y="2101673"/>
          <a:ext cx="5464175" cy="1808163"/>
        </p:xfrm>
        <a:graphic>
          <a:graphicData uri="http://schemas.openxmlformats.org/presentationml/2006/ole">
            <mc:AlternateContent xmlns:mc="http://schemas.openxmlformats.org/markup-compatibility/2006">
              <mc:Choice xmlns:v="urn:schemas-microsoft-com:vml" Requires="v">
                <p:oleObj spid="_x0000_s12296" name="文档" r:id="rId4" imgW="2586355" imgH="856615" progId="Word.Document.12">
                  <p:embed/>
                </p:oleObj>
              </mc:Choice>
              <mc:Fallback>
                <p:oleObj name="文档" r:id="rId4" imgW="2586355" imgH="856615" progId="Word.Document.12">
                  <p:embed/>
                  <p:pic>
                    <p:nvPicPr>
                      <p:cNvPr id="0" name="图片 12292"/>
                      <p:cNvPicPr/>
                      <p:nvPr/>
                    </p:nvPicPr>
                    <p:blipFill>
                      <a:blip r:embed="rId5"/>
                      <a:stretch>
                        <a:fillRect/>
                      </a:stretch>
                    </p:blipFill>
                    <p:spPr>
                      <a:xfrm>
                        <a:off x="5375920" y="2101673"/>
                        <a:ext cx="5464175" cy="1808163"/>
                      </a:xfrm>
                      <a:prstGeom prst="rect">
                        <a:avLst/>
                      </a:prstGeom>
                    </p:spPr>
                  </p:pic>
                </p:oleObj>
              </mc:Fallback>
            </mc:AlternateContent>
          </a:graphicData>
        </a:graphic>
      </p:graphicFrame>
      <p:sp>
        <p:nvSpPr>
          <p:cNvPr id="4" name="矩形 3"/>
          <p:cNvSpPr>
            <a:spLocks noChangeAspect="1"/>
          </p:cNvSpPr>
          <p:nvPr/>
        </p:nvSpPr>
        <p:spPr>
          <a:xfrm>
            <a:off x="8256240" y="162061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2032000" y="3909836"/>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用一段导线的两端接触</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导线接触</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如果开关断路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导线接触</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电路是通路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两灯都发光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8720"/>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安徽合肥模拟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如图所示的电路中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各元件都完好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故障可能是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干路部分电线断了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被短路了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被短路了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与灯座接触不良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4511824" y="1988840"/>
          <a:ext cx="6037262" cy="1289050"/>
        </p:xfrm>
        <a:graphic>
          <a:graphicData uri="http://schemas.openxmlformats.org/presentationml/2006/ole">
            <mc:AlternateContent xmlns:mc="http://schemas.openxmlformats.org/markup-compatibility/2006">
              <mc:Choice xmlns:v="urn:schemas-microsoft-com:vml" Requires="v">
                <p:oleObj spid="_x0000_s13320" name="文档" r:id="rId4" imgW="2857500" imgH="610870" progId="Word.Document.12">
                  <p:embed/>
                </p:oleObj>
              </mc:Choice>
              <mc:Fallback>
                <p:oleObj name="文档" r:id="rId4" imgW="2857500" imgH="610870" progId="Word.Document.12">
                  <p:embed/>
                  <p:pic>
                    <p:nvPicPr>
                      <p:cNvPr id="0" name="图片 13316"/>
                      <p:cNvPicPr/>
                      <p:nvPr/>
                    </p:nvPicPr>
                    <p:blipFill>
                      <a:blip r:embed="rId5"/>
                      <a:stretch>
                        <a:fillRect/>
                      </a:stretch>
                    </p:blipFill>
                    <p:spPr>
                      <a:xfrm>
                        <a:off x="4511824" y="1988840"/>
                        <a:ext cx="6037262" cy="1289050"/>
                      </a:xfrm>
                      <a:prstGeom prst="rect">
                        <a:avLst/>
                      </a:prstGeom>
                    </p:spPr>
                  </p:pic>
                </p:oleObj>
              </mc:Fallback>
            </mc:AlternateContent>
          </a:graphicData>
        </a:graphic>
      </p:graphicFrame>
      <p:sp>
        <p:nvSpPr>
          <p:cNvPr id="4" name="矩形 3"/>
          <p:cNvSpPr>
            <a:spLocks noChangeAspect="1"/>
          </p:cNvSpPr>
          <p:nvPr/>
        </p:nvSpPr>
        <p:spPr>
          <a:xfrm>
            <a:off x="6240016" y="1316779"/>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D</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3476362"/>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如果干路部分电线断了</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和电源不能构成通路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也短路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被短路了</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能和电源构成通路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项不符合题意</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与灯座接触不良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支路断路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和电源不能构成通路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支路不影响</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支路的工作</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628800"/>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如图为家庭部分电路示意图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正常发光的电灯突然熄灭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检查保险丝发现完好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再用试电笔先后检测插座的两孔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氖管均发光。由此判断电路故障的原因可能是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插座短路</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进户的火线断路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进户的零线断路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电灯的灯丝断路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18502" y="3713601"/>
          <a:ext cx="8128000" cy="1614167"/>
        </p:xfrm>
        <a:graphic>
          <a:graphicData uri="http://schemas.openxmlformats.org/presentationml/2006/ole">
            <mc:AlternateContent xmlns:mc="http://schemas.openxmlformats.org/markup-compatibility/2006">
              <mc:Choice xmlns:v="urn:schemas-microsoft-com:vml" Requires="v">
                <p:oleObj spid="_x0000_s14344" name="文档" r:id="rId4" imgW="3839210" imgH="763270" progId="Word.Document.12">
                  <p:embed/>
                </p:oleObj>
              </mc:Choice>
              <mc:Fallback>
                <p:oleObj name="文档" r:id="rId4" imgW="3839210" imgH="763270" progId="Word.Document.12">
                  <p:embed/>
                  <p:pic>
                    <p:nvPicPr>
                      <p:cNvPr id="0" name="图片 14340"/>
                      <p:cNvPicPr/>
                      <p:nvPr/>
                    </p:nvPicPr>
                    <p:blipFill>
                      <a:blip r:embed="rId5"/>
                      <a:stretch>
                        <a:fillRect/>
                      </a:stretch>
                    </p:blipFill>
                    <p:spPr>
                      <a:xfrm>
                        <a:off x="2018502" y="3713601"/>
                        <a:ext cx="8128000" cy="1614167"/>
                      </a:xfrm>
                      <a:prstGeom prst="rect">
                        <a:avLst/>
                      </a:prstGeom>
                    </p:spPr>
                  </p:pic>
                </p:oleObj>
              </mc:Fallback>
            </mc:AlternateContent>
          </a:graphicData>
        </a:graphic>
      </p:graphicFrame>
      <p:sp>
        <p:nvSpPr>
          <p:cNvPr id="4" name="矩形 3"/>
          <p:cNvSpPr>
            <a:spLocks noChangeAspect="1"/>
          </p:cNvSpPr>
          <p:nvPr/>
        </p:nvSpPr>
        <p:spPr>
          <a:xfrm>
            <a:off x="7824192" y="2436329"/>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1412776"/>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保险丝完好说明电路不是短路或总功率过大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用试电笔先后检测插座的两孔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氖管均发光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说明插座的两孔直接或间接地与火线相连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试电笔检测插座的右孔时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氖管发光说明和火线接通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试电笔检测插座的左孔时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氖管发光说明和火线接通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正常发光的电灯突然熄灭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综合分析可知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断路在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点左侧的零线部分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即进户的零线断路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4005064"/>
          <a:ext cx="8128000" cy="1614167"/>
        </p:xfrm>
        <a:graphic>
          <a:graphicData uri="http://schemas.openxmlformats.org/presentationml/2006/ole">
            <mc:AlternateContent xmlns:mc="http://schemas.openxmlformats.org/markup-compatibility/2006">
              <mc:Choice xmlns:v="urn:schemas-microsoft-com:vml" Requires="v">
                <p:oleObj spid="_x0000_s15367" name="文档" r:id="rId4" imgW="3839210" imgH="763270" progId="Word.Document.12">
                  <p:embed/>
                </p:oleObj>
              </mc:Choice>
              <mc:Fallback>
                <p:oleObj name="文档" r:id="rId4" imgW="3839210" imgH="763270" progId="Word.Document.12">
                  <p:embed/>
                  <p:pic>
                    <p:nvPicPr>
                      <p:cNvPr id="0" name="图片 15363"/>
                      <p:cNvPicPr/>
                      <p:nvPr/>
                    </p:nvPicPr>
                    <p:blipFill>
                      <a:blip r:embed="rId5"/>
                      <a:stretch>
                        <a:fillRect/>
                      </a:stretch>
                    </p:blipFill>
                    <p:spPr>
                      <a:xfrm>
                        <a:off x="2032000" y="4005064"/>
                        <a:ext cx="8128000" cy="1614167"/>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电路故障分析问题都是给出电路产生的故障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让学生判断产生的原因或造成的电路变化。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电路出现故障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一般有两种情况</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发生短路</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发生断路。而在每种情况下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主要体现为电表示数和用电器是否正常工作。具体分析如下表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628800"/>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广东湖州中考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如图所示家庭电路中的某一部分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电工师傅按下面的顺序进行检测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断开</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再用测电笔测</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四个接线点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发现只有在</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点氖管不发光。若电路中只有一处故障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所在支路开路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两点间开路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点左侧的零线开路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4223792" y="3300026"/>
          <a:ext cx="6169025" cy="1697037"/>
        </p:xfrm>
        <a:graphic>
          <a:graphicData uri="http://schemas.openxmlformats.org/presentationml/2006/ole">
            <mc:AlternateContent xmlns:mc="http://schemas.openxmlformats.org/markup-compatibility/2006">
              <mc:Choice xmlns:v="urn:schemas-microsoft-com:vml" Requires="v">
                <p:oleObj spid="_x0000_s2058" name="文档" r:id="rId4" imgW="2919730" imgH="804545" progId="Word.Document.12">
                  <p:embed/>
                </p:oleObj>
              </mc:Choice>
              <mc:Fallback>
                <p:oleObj name="文档" r:id="rId4" imgW="2919730" imgH="804545" progId="Word.Document.12">
                  <p:embed/>
                  <p:pic>
                    <p:nvPicPr>
                      <p:cNvPr id="0" name="图片 2054"/>
                      <p:cNvPicPr/>
                      <p:nvPr/>
                    </p:nvPicPr>
                    <p:blipFill>
                      <a:blip r:embed="rId5"/>
                      <a:stretch>
                        <a:fillRect/>
                      </a:stretch>
                    </p:blipFill>
                    <p:spPr>
                      <a:xfrm>
                        <a:off x="4223792" y="3300026"/>
                        <a:ext cx="6169025" cy="1697037"/>
                      </a:xfrm>
                      <a:prstGeom prst="rect">
                        <a:avLst/>
                      </a:prstGeom>
                    </p:spPr>
                  </p:pic>
                </p:oleObj>
              </mc:Fallback>
            </mc:AlternateContent>
          </a:graphicData>
        </a:graphic>
      </p:graphicFrame>
      <p:sp>
        <p:nvSpPr>
          <p:cNvPr id="7" name="矩形 6"/>
          <p:cNvSpPr>
            <a:spLocks noChangeAspect="1"/>
          </p:cNvSpPr>
          <p:nvPr/>
        </p:nvSpPr>
        <p:spPr>
          <a:xfrm>
            <a:off x="6775245" y="283028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1"/>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电路中有电流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说明电路为通路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从保险丝</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点左侧的零线都没有断路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断开</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不亮的原因有两个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一个是断路、另一个是短路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电路的电流会很大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将保险丝烧断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也不会发光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两个接线点上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试电笔的氖管都不会发光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所在支路开路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点氖管不发光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两点间开路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与零线不能构成闭合电路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电路中没有电流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灯泡不会发光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点会通过灯泡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与火线间接相连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试电笔的氖管会发光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423592" y="836712"/>
          <a:ext cx="7389091" cy="5781041"/>
        </p:xfrm>
        <a:graphic>
          <a:graphicData uri="http://schemas.openxmlformats.org/presentationml/2006/ole">
            <mc:AlternateContent xmlns:mc="http://schemas.openxmlformats.org/markup-compatibility/2006">
              <mc:Choice xmlns:v="urn:schemas-microsoft-com:vml" Requires="v">
                <p:oleObj spid="_x0000_s3080" name="文档" r:id="rId4" imgW="3839210" imgH="3002280" progId="Word.Document.12">
                  <p:embed/>
                </p:oleObj>
              </mc:Choice>
              <mc:Fallback>
                <p:oleObj name="文档" r:id="rId4" imgW="3839210" imgH="3002280" progId="Word.Document.12">
                  <p:embed/>
                  <p:pic>
                    <p:nvPicPr>
                      <p:cNvPr id="0" name="图片 3076"/>
                      <p:cNvPicPr/>
                      <p:nvPr/>
                    </p:nvPicPr>
                    <p:blipFill>
                      <a:blip r:embed="rId5"/>
                      <a:stretch>
                        <a:fillRect/>
                      </a:stretch>
                    </p:blipFill>
                    <p:spPr>
                      <a:xfrm>
                        <a:off x="2423592" y="836712"/>
                        <a:ext cx="7389091" cy="5781041"/>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980728"/>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zh-CN" altLang="zh-CN" sz="2200">
                <a:solidFill>
                  <a:srgbClr val="000000"/>
                </a:solidFill>
                <a:latin typeface="NEU-BZ-S92"/>
                <a:ea typeface="方正正中黑简体"/>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安徽芜湖模拟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如图所示的电路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观察发现灯泡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调节滑动变阻器滑片</a:t>
            </a:r>
            <a:r>
              <a:rPr lang="en-US" altLang="zh-CN" sz="2200">
                <a:solidFill>
                  <a:srgbClr val="000000"/>
                </a:solidFill>
                <a:latin typeface="Times New Roman" panose="02020603050405020304" pitchFamily="18" charset="0"/>
                <a:cs typeface="Times New Roman" panose="02020603050405020304" pitchFamily="18" charset="0"/>
              </a:rPr>
              <a:t>P,</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的亮度发生变化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始终不亮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出现这一现象的原因可能是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的灯丝断了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滑动变阻器短路了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滑动变阻器接触不良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短路了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4079776" y="2396765"/>
          <a:ext cx="6717355" cy="1959344"/>
        </p:xfrm>
        <a:graphic>
          <a:graphicData uri="http://schemas.openxmlformats.org/presentationml/2006/ole">
            <mc:AlternateContent xmlns:mc="http://schemas.openxmlformats.org/markup-compatibility/2006">
              <mc:Choice xmlns:v="urn:schemas-microsoft-com:vml" Requires="v">
                <p:oleObj spid="_x0000_s1034" name="文档" r:id="rId4" imgW="3839210" imgH="1120140" progId="Word.Document.12">
                  <p:embed/>
                </p:oleObj>
              </mc:Choice>
              <mc:Fallback>
                <p:oleObj name="文档" r:id="rId4" imgW="3839210" imgH="1120140" progId="Word.Document.12">
                  <p:embed/>
                  <p:pic>
                    <p:nvPicPr>
                      <p:cNvPr id="0" name="图片 1030"/>
                      <p:cNvPicPr/>
                      <p:nvPr/>
                    </p:nvPicPr>
                    <p:blipFill>
                      <a:blip r:embed="rId5"/>
                      <a:stretch>
                        <a:fillRect/>
                      </a:stretch>
                    </p:blipFill>
                    <p:spPr>
                      <a:xfrm>
                        <a:off x="4079776" y="2396765"/>
                        <a:ext cx="6717355" cy="1959344"/>
                      </a:xfrm>
                      <a:prstGeom prst="rect">
                        <a:avLst/>
                      </a:prstGeom>
                    </p:spPr>
                  </p:pic>
                </p:oleObj>
              </mc:Fallback>
            </mc:AlternateContent>
          </a:graphicData>
        </a:graphic>
      </p:graphicFrame>
      <p:sp>
        <p:nvSpPr>
          <p:cNvPr id="8" name="矩形 7"/>
          <p:cNvSpPr>
            <a:spLocks noChangeAspect="1"/>
          </p:cNvSpPr>
          <p:nvPr/>
        </p:nvSpPr>
        <p:spPr>
          <a:xfrm>
            <a:off x="7608168" y="1772816"/>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2" name="矩形 1"/>
          <p:cNvSpPr>
            <a:spLocks noChangeAspect="1"/>
          </p:cNvSpPr>
          <p:nvPr/>
        </p:nvSpPr>
        <p:spPr>
          <a:xfrm>
            <a:off x="2032000" y="4493685"/>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若灯泡</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灯丝断了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若滑动变阻器短路了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则滑动变阻器不会引起</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若滑动变阻器接触不良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则整个电路断路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两灯都不亮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不亮</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照常发光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2032000" y="2276872"/>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在串联电路中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若只有一个用电器工作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则电路中不可能发生断路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可能是另一个用电器发生了短路而造成的。知道接触不良也是断路的一种。若发生断路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则整个电路都不会有电流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所有的用电器都不会工作。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25027"/>
            <a:ext cx="8128000" cy="2120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江苏盐城中考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小芳用铅笔芯制作如图所示的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模拟调光灯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。闭合开关后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左右移动回形针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小灯泡始终不亮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为检查电路故障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小芳将电压表接到</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测得电压为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 V,</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间</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断路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这种故障可能的情况是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小灯泡灯丝断了</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AB</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间接触不良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708920"/>
          <a:ext cx="8128000" cy="1856292"/>
        </p:xfrm>
        <a:graphic>
          <a:graphicData uri="http://schemas.openxmlformats.org/presentationml/2006/ole">
            <mc:AlternateContent xmlns:mc="http://schemas.openxmlformats.org/markup-compatibility/2006">
              <mc:Choice xmlns:v="urn:schemas-microsoft-com:vml" Requires="v">
                <p:oleObj spid="_x0000_s4104" name="文档" r:id="rId4" imgW="3839210" imgH="877570" progId="Word.Document.12">
                  <p:embed/>
                </p:oleObj>
              </mc:Choice>
              <mc:Fallback>
                <p:oleObj name="文档" r:id="rId4" imgW="3839210" imgH="877570" progId="Word.Document.12">
                  <p:embed/>
                  <p:pic>
                    <p:nvPicPr>
                      <p:cNvPr id="0" name="图片 4100"/>
                      <p:cNvPicPr/>
                      <p:nvPr/>
                    </p:nvPicPr>
                    <p:blipFill>
                      <a:blip r:embed="rId5"/>
                      <a:stretch>
                        <a:fillRect/>
                      </a:stretch>
                    </p:blipFill>
                    <p:spPr>
                      <a:xfrm>
                        <a:off x="2032000" y="2708920"/>
                        <a:ext cx="8128000" cy="1856292"/>
                      </a:xfrm>
                      <a:prstGeom prst="rect">
                        <a:avLst/>
                      </a:prstGeom>
                    </p:spPr>
                  </p:pic>
                </p:oleObj>
              </mc:Fallback>
            </mc:AlternateContent>
          </a:graphicData>
        </a:graphic>
      </p:graphicFrame>
      <p:sp>
        <p:nvSpPr>
          <p:cNvPr id="4" name="矩形 3"/>
          <p:cNvSpPr>
            <a:spLocks noChangeAspect="1"/>
          </p:cNvSpPr>
          <p:nvPr/>
        </p:nvSpPr>
        <p:spPr>
          <a:xfrm>
            <a:off x="2032000" y="4653136"/>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闭合开关后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左右移动回形针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小灯泡始终不亮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为检查电路故障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小芳将电压表接到</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测得电压为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电压表有示数则说明有微弱电流从电源正极经过滑动变阻器再经过电压表回到电源负极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这种故障可能的情况是小灯泡灯丝断了或者</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间接触不良。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202735" y="1633677"/>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35447" y="2027017"/>
            <a:ext cx="19049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32000" y="2438416"/>
            <a:ext cx="19049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如图所示电路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cs typeface="Times New Roman" panose="02020603050405020304" pitchFamily="18" charset="0"/>
              </a:rPr>
              <a:t>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两灯均发光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电压表测的是</a:t>
            </a:r>
            <a:r>
              <a:rPr lang="zh-CN" altLang="zh-CN" sz="2200" smtClean="0">
                <a:solidFill>
                  <a:srgbClr val="000000"/>
                </a:solidFill>
                <a:latin typeface="Times New Roman" panose="02020603050405020304" pitchFamily="18" charset="0"/>
                <a:cs typeface="Times New Roman" panose="02020603050405020304" pitchFamily="18" charset="0"/>
              </a:rPr>
              <a:t>灯</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FF0000"/>
                </a:solidFill>
                <a:uFill>
                  <a:solidFill>
                    <a:srgbClr val="000000"/>
                  </a:solidFill>
                </a:uFill>
                <a:latin typeface="Times New Roman" panose="02020603050405020304" pitchFamily="18" charset="0"/>
                <a:cs typeface="Times New Roman" panose="02020603050405020304" pitchFamily="18" charset="0"/>
              </a:rPr>
              <a:t>L</a:t>
            </a:r>
            <a:r>
              <a:rPr lang="en-US" altLang="zh-CN" sz="2200" baseline="-25000" smtClean="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两端电压。一段时间后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两灯均熄灭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但电压表有读数且示数较大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电流表无读数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则故障可能</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FF0000"/>
                </a:solidFill>
                <a:uFill>
                  <a:solidFill>
                    <a:srgbClr val="000000"/>
                  </a:solidFill>
                </a:uFill>
                <a:latin typeface="Times New Roman" panose="02020603050405020304" pitchFamily="18" charset="0"/>
                <a:cs typeface="Times New Roman" panose="02020603050405020304" pitchFamily="18" charset="0"/>
              </a:rPr>
              <a:t>L</a:t>
            </a:r>
            <a:r>
              <a:rPr lang="en-US" altLang="zh-CN" sz="2200" baseline="-25000" smtClean="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断路</a:t>
            </a:r>
            <a:r>
              <a:rPr lang="zh-CN" altLang="zh-CN" sz="2200" i="1">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2688185"/>
          <a:ext cx="8128000" cy="1641069"/>
        </p:xfrm>
        <a:graphic>
          <a:graphicData uri="http://schemas.openxmlformats.org/presentationml/2006/ole">
            <mc:AlternateContent xmlns:mc="http://schemas.openxmlformats.org/markup-compatibility/2006">
              <mc:Choice xmlns:v="urn:schemas-microsoft-com:vml" Requires="v">
                <p:oleObj spid="_x0000_s5128" name="文档" r:id="rId4" imgW="3839210" imgH="775970" progId="Word.Document.12">
                  <p:embed/>
                </p:oleObj>
              </mc:Choice>
              <mc:Fallback>
                <p:oleObj name="文档" r:id="rId4" imgW="3839210" imgH="775970" progId="Word.Document.12">
                  <p:embed/>
                  <p:pic>
                    <p:nvPicPr>
                      <p:cNvPr id="0" name="图片 5124"/>
                      <p:cNvPicPr/>
                      <p:nvPr/>
                    </p:nvPicPr>
                    <p:blipFill>
                      <a:blip r:embed="rId5"/>
                      <a:stretch>
                        <a:fillRect/>
                      </a:stretch>
                    </p:blipFill>
                    <p:spPr>
                      <a:xfrm>
                        <a:off x="2032000" y="2688185"/>
                        <a:ext cx="8128000" cy="1641069"/>
                      </a:xfrm>
                      <a:prstGeom prst="rect">
                        <a:avLst/>
                      </a:prstGeom>
                    </p:spPr>
                  </p:pic>
                </p:oleObj>
              </mc:Fallback>
            </mc:AlternateContent>
          </a:graphicData>
        </a:graphic>
      </p:graphicFrame>
      <p:sp>
        <p:nvSpPr>
          <p:cNvPr id="4" name="矩形 3"/>
          <p:cNvSpPr>
            <a:spLocks noChangeAspect="1"/>
          </p:cNvSpPr>
          <p:nvPr/>
        </p:nvSpPr>
        <p:spPr>
          <a:xfrm>
            <a:off x="2032000" y="4347851"/>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电压表测量对象可以用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去源法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进行初步判断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故障分析中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由电流表无示数可以初步判定电路肯定发生断路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再由电压表示数很大可以判定此时电压表串联进入电路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则发生断路的为</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cxnSp>
        <p:nvCxnSpPr>
          <p:cNvPr id="6" name="直接连接符 5"/>
          <p:cNvCxnSpPr/>
          <p:nvPr/>
        </p:nvCxnSpPr>
        <p:spPr>
          <a:xfrm>
            <a:off x="2078004" y="2616130"/>
            <a:ext cx="95842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012985" y="1502312"/>
            <a:ext cx="29910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864985" y="1772816"/>
            <a:ext cx="5951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135508" y="2298180"/>
            <a:ext cx="843417" cy="300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ldLvl="0" animBg="1"/>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07589"/>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开关闭合后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发现电压表的示数接近电源电压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电流表几乎无示数。如果电路中只有一处故障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则故障是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变阻器断路</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小灯泡短路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电流表短路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小灯泡断路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023992" y="2343693"/>
          <a:ext cx="4462462" cy="1608137"/>
        </p:xfrm>
        <a:graphic>
          <a:graphicData uri="http://schemas.openxmlformats.org/presentationml/2006/ole">
            <mc:AlternateContent xmlns:mc="http://schemas.openxmlformats.org/markup-compatibility/2006">
              <mc:Choice xmlns:v="urn:schemas-microsoft-com:vml" Requires="v">
                <p:oleObj spid="_x0000_s6152" name="文档" r:id="rId4" imgW="2113915" imgH="763270" progId="Word.Document.12">
                  <p:embed/>
                </p:oleObj>
              </mc:Choice>
              <mc:Fallback>
                <p:oleObj name="文档" r:id="rId4" imgW="2113915" imgH="763270" progId="Word.Document.12">
                  <p:embed/>
                  <p:pic>
                    <p:nvPicPr>
                      <p:cNvPr id="0" name="图片 6148"/>
                      <p:cNvPicPr/>
                      <p:nvPr/>
                    </p:nvPicPr>
                    <p:blipFill>
                      <a:blip r:embed="rId5"/>
                      <a:stretch>
                        <a:fillRect/>
                      </a:stretch>
                    </p:blipFill>
                    <p:spPr>
                      <a:xfrm>
                        <a:off x="6023992" y="2343693"/>
                        <a:ext cx="4462462" cy="1608137"/>
                      </a:xfrm>
                      <a:prstGeom prst="rect">
                        <a:avLst/>
                      </a:prstGeom>
                    </p:spPr>
                  </p:pic>
                </p:oleObj>
              </mc:Fallback>
            </mc:AlternateContent>
          </a:graphicData>
        </a:graphic>
      </p:graphicFrame>
      <p:sp>
        <p:nvSpPr>
          <p:cNvPr id="4" name="矩形 3"/>
          <p:cNvSpPr>
            <a:spLocks noChangeAspect="1"/>
          </p:cNvSpPr>
          <p:nvPr/>
        </p:nvSpPr>
        <p:spPr>
          <a:xfrm>
            <a:off x="2279576" y="2234546"/>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3956929"/>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开关闭合后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电流表几乎无示数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发现电压表的示数接近电源电压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说明电压表和电源连接的部分是连通的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可以判断与电压表并联的部分是断路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即变阻器断路。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8720"/>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如图所示的电路中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两个小灯泡的规格相同。闭合开关后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只有一个小灯泡发光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电压表指针偏转明显。则故障原因可能是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	B.L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断路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	D.L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断路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043885" y="1772816"/>
          <a:ext cx="4097324" cy="2184452"/>
        </p:xfrm>
        <a:graphic>
          <a:graphicData uri="http://schemas.openxmlformats.org/presentationml/2006/ole">
            <mc:AlternateContent xmlns:mc="http://schemas.openxmlformats.org/markup-compatibility/2006">
              <mc:Choice xmlns:v="urn:schemas-microsoft-com:vml" Requires="v">
                <p:oleObj spid="_x0000_s7176" name="文档" r:id="rId4" imgW="2348230" imgH="1252855" progId="Word.Document.12">
                  <p:embed/>
                </p:oleObj>
              </mc:Choice>
              <mc:Fallback>
                <p:oleObj name="文档" r:id="rId4" imgW="2348230" imgH="1252855" progId="Word.Document.12">
                  <p:embed/>
                  <p:pic>
                    <p:nvPicPr>
                      <p:cNvPr id="0" name="图片 7172"/>
                      <p:cNvPicPr/>
                      <p:nvPr/>
                    </p:nvPicPr>
                    <p:blipFill>
                      <a:blip r:embed="rId5"/>
                      <a:stretch>
                        <a:fillRect/>
                      </a:stretch>
                    </p:blipFill>
                    <p:spPr>
                      <a:xfrm>
                        <a:off x="6043885" y="1772816"/>
                        <a:ext cx="4097324" cy="2184452"/>
                      </a:xfrm>
                      <a:prstGeom prst="rect">
                        <a:avLst/>
                      </a:prstGeom>
                    </p:spPr>
                  </p:pic>
                </p:oleObj>
              </mc:Fallback>
            </mc:AlternateContent>
          </a:graphicData>
        </a:graphic>
      </p:graphicFrame>
      <p:sp>
        <p:nvSpPr>
          <p:cNvPr id="4" name="矩形 3"/>
          <p:cNvSpPr>
            <a:spLocks noChangeAspect="1"/>
          </p:cNvSpPr>
          <p:nvPr/>
        </p:nvSpPr>
        <p:spPr>
          <a:xfrm>
            <a:off x="3373146" y="1735677"/>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a:t>
            </a:r>
            <a:r>
              <a:rPr lang="en-US" altLang="zh-CN" sz="2200" smtClean="0">
                <a:solidFill>
                  <a:srgbClr val="FF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3957268"/>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由电路图可知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两灯泡串联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电压表测灯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两端电压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当开关闭合时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其中一个灯亮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说明电路是通路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则另一个灯泡不亮的原因可能是灯泡短路。而电压表有示数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则故障原因可能是</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2301</Words>
  <Application>Microsoft Office PowerPoint</Application>
  <PresentationFormat>自定义</PresentationFormat>
  <Paragraphs>75</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Office 主题</vt:lpstr>
      <vt:lpstr>文档</vt:lpstr>
      <vt:lpstr>专项突破(八)　电路故障分析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专项突破(八)　电路故障分析</dc:title>
  <dc:creator>Administrator</dc:creator>
  <cp:lastModifiedBy>User</cp:lastModifiedBy>
  <cp:revision>3</cp:revision>
  <dcterms:created xsi:type="dcterms:W3CDTF">2019-11-26T04:16:00Z</dcterms:created>
  <dcterms:modified xsi:type="dcterms:W3CDTF">2020-02-08T01:05:49Z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